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1305" r:id="rId2"/>
    <p:sldId id="1304"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56F8D-836D-214D-B842-93E44F890F4D}" v="1181" dt="2024-03-13T00:15:54.973"/>
    <p1510:client id="{F4FFEB05-DC71-4940-996F-889A1E387672}" v="602" dt="2024-03-12T22:46:47.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2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4B5EC-0FB1-4A64-8208-D269A1BB97E6}" type="datetimeFigureOut">
              <a:rPr lang="en-US" smtClean="0"/>
              <a:t>3/12/24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0F546-9DB2-4FC9-B236-58DEE5AD50FC}" type="slidenum">
              <a:rPr lang="en-US" smtClean="0"/>
              <a:t>‹#›</a:t>
            </a:fld>
            <a:endParaRPr lang="en-US"/>
          </a:p>
        </p:txBody>
      </p:sp>
    </p:spTree>
    <p:extLst>
      <p:ext uri="{BB962C8B-B14F-4D97-AF65-F5344CB8AC3E}">
        <p14:creationId xmlns:p14="http://schemas.microsoft.com/office/powerpoint/2010/main" val="380320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i="0" u="none" strike="noStrike" cap="none" dirty="0">
              <a:solidFill>
                <a:srgbClr val="FF0000"/>
              </a:solidFill>
              <a:highlight>
                <a:srgbClr val="FFFF00"/>
              </a:highlight>
              <a:latin typeface="+mn-lt"/>
              <a:ea typeface="+mn-ea"/>
              <a:cs typeface="+mn-cs"/>
              <a:sym typeface="Arial"/>
            </a:endParaRPr>
          </a:p>
        </p:txBody>
      </p:sp>
      <p:sp>
        <p:nvSpPr>
          <p:cNvPr id="4" name="Slide Number Placeholder 3"/>
          <p:cNvSpPr>
            <a:spLocks noGrp="1"/>
          </p:cNvSpPr>
          <p:nvPr>
            <p:ph type="sldNum" sz="quarter" idx="10"/>
          </p:nvPr>
        </p:nvSpPr>
        <p:spPr/>
        <p:txBody>
          <a:bodyPr/>
          <a:lstStyle/>
          <a:p>
            <a:fld id="{1EB4BF85-BD46-44B3-B847-282D7C500EDA}" type="slidenum">
              <a:rPr lang="en-US" smtClean="0"/>
              <a:t>2</a:t>
            </a:fld>
            <a:endParaRPr lang="en-US"/>
          </a:p>
        </p:txBody>
      </p:sp>
    </p:spTree>
    <p:extLst>
      <p:ext uri="{BB962C8B-B14F-4D97-AF65-F5344CB8AC3E}">
        <p14:creationId xmlns:p14="http://schemas.microsoft.com/office/powerpoint/2010/main" val="67905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D6FDC7-9806-4BD6-826D-C18193837456}"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17429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6FDC7-9806-4BD6-826D-C18193837456}"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32335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6FDC7-9806-4BD6-826D-C18193837456}"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91799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6FDC7-9806-4BD6-826D-C18193837456}"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120371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6FDC7-9806-4BD6-826D-C18193837456}" type="datetimeFigureOut">
              <a:rPr lang="en-US" smtClean="0"/>
              <a:t>3/12/24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143066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D6FDC7-9806-4BD6-826D-C18193837456}" type="datetimeFigureOut">
              <a:rPr lang="en-US" smtClean="0"/>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225210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D6FDC7-9806-4BD6-826D-C18193837456}" type="datetimeFigureOut">
              <a:rPr lang="en-US" smtClean="0"/>
              <a:t>3/12/24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332526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D6FDC7-9806-4BD6-826D-C18193837456}" type="datetimeFigureOut">
              <a:rPr lang="en-US" smtClean="0"/>
              <a:t>3/12/24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372219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6FDC7-9806-4BD6-826D-C18193837456}" type="datetimeFigureOut">
              <a:rPr lang="en-US" smtClean="0"/>
              <a:t>3/12/24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9354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6FDC7-9806-4BD6-826D-C18193837456}" type="datetimeFigureOut">
              <a:rPr lang="en-US" smtClean="0"/>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226681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6FDC7-9806-4BD6-826D-C18193837456}" type="datetimeFigureOut">
              <a:rPr lang="en-US" smtClean="0"/>
              <a:t>3/12/24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9CE54-D00B-4FFB-9BAB-CF0B7B69DB6F}" type="slidenum">
              <a:rPr lang="en-US" smtClean="0"/>
              <a:t>‹#›</a:t>
            </a:fld>
            <a:endParaRPr lang="en-US"/>
          </a:p>
        </p:txBody>
      </p:sp>
    </p:spTree>
    <p:extLst>
      <p:ext uri="{BB962C8B-B14F-4D97-AF65-F5344CB8AC3E}">
        <p14:creationId xmlns:p14="http://schemas.microsoft.com/office/powerpoint/2010/main" val="113112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6FDC7-9806-4BD6-826D-C18193837456}" type="datetimeFigureOut">
              <a:rPr lang="en-US" smtClean="0"/>
              <a:t>3/12/24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9CE54-D00B-4FFB-9BAB-CF0B7B69DB6F}" type="slidenum">
              <a:rPr lang="en-US" smtClean="0"/>
              <a:t>‹#›</a:t>
            </a:fld>
            <a:endParaRPr lang="en-US"/>
          </a:p>
        </p:txBody>
      </p:sp>
    </p:spTree>
    <p:extLst>
      <p:ext uri="{BB962C8B-B14F-4D97-AF65-F5344CB8AC3E}">
        <p14:creationId xmlns:p14="http://schemas.microsoft.com/office/powerpoint/2010/main" val="24349089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andeep.bhardwaj@colorado.edu" TargetMode="External"/><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hyperlink" Target="mailto:sandeep.modugu@Colorado.edu" TargetMode="External"/><Relationship Id="rId5" Type="http://schemas.openxmlformats.org/officeDocument/2006/relationships/hyperlink" Target="mailto:saiarvind.atluri@colorado.edu" TargetMode="External"/><Relationship Id="rId4" Type="http://schemas.openxmlformats.org/officeDocument/2006/relationships/hyperlink" Target="mailto:anubhav.dubey@colorado.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E2651E-6303-7419-78DD-2D3B445B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429000"/>
          </a:xfrm>
          <a:prstGeom prst="rect">
            <a:avLst/>
          </a:prstGeom>
        </p:spPr>
      </p:pic>
      <p:sp>
        <p:nvSpPr>
          <p:cNvPr id="5" name="Object 1">
            <a:extLst>
              <a:ext uri="{FF2B5EF4-FFF2-40B4-BE49-F238E27FC236}">
                <a16:creationId xmlns:a16="http://schemas.microsoft.com/office/drawing/2014/main" id="{915E8707-0CC5-3D6B-C1C0-66F338CD724A}"/>
              </a:ext>
            </a:extLst>
          </p:cNvPr>
          <p:cNvSpPr/>
          <p:nvPr/>
        </p:nvSpPr>
        <p:spPr>
          <a:xfrm>
            <a:off x="1076805" y="2863512"/>
            <a:ext cx="9851572" cy="1537540"/>
          </a:xfrm>
          <a:prstGeom prst="rect">
            <a:avLst/>
          </a:prstGeom>
          <a:solidFill>
            <a:schemeClr val="tx1"/>
          </a:solidFill>
        </p:spPr>
        <p:txBody>
          <a:bodyPr wrap="square" lIns="0" tIns="0" rIns="0" bIns="0" rtlCol="0" anchor="t"/>
          <a:lstStyle/>
          <a:p>
            <a:pPr algn="ctr">
              <a:lnSpc>
                <a:spcPct val="150000"/>
              </a:lnSpc>
              <a:buNone/>
            </a:pPr>
            <a:r>
              <a:rPr lang="en-IN" sz="2400" b="1" i="0" dirty="0">
                <a:solidFill>
                  <a:schemeClr val="accent1"/>
                </a:solidFill>
                <a:effectLst/>
              </a:rPr>
              <a:t>Vision Statement </a:t>
            </a:r>
          </a:p>
          <a:p>
            <a:pPr algn="ctr">
              <a:lnSpc>
                <a:spcPct val="150000"/>
              </a:lnSpc>
              <a:buNone/>
            </a:pPr>
            <a:r>
              <a:rPr lang="en-IN" sz="2200" b="1" i="0" dirty="0">
                <a:solidFill>
                  <a:schemeClr val="bg1"/>
                </a:solidFill>
                <a:effectLst/>
              </a:rPr>
              <a:t>People Analytics to Enhance HR Decision-Making: A Strategic Approach to Predict Voluntary Churn and Optimize the Hiring Process</a:t>
            </a:r>
            <a:endParaRPr lang="en-US" sz="2200" b="1" dirty="0">
              <a:solidFill>
                <a:schemeClr val="bg1"/>
              </a:solidFill>
            </a:endParaRPr>
          </a:p>
        </p:txBody>
      </p:sp>
      <p:sp>
        <p:nvSpPr>
          <p:cNvPr id="3" name="TextBox 2">
            <a:extLst>
              <a:ext uri="{FF2B5EF4-FFF2-40B4-BE49-F238E27FC236}">
                <a16:creationId xmlns:a16="http://schemas.microsoft.com/office/drawing/2014/main" id="{0112246D-5CF6-36BA-8507-B1BF81A08D70}"/>
              </a:ext>
            </a:extLst>
          </p:cNvPr>
          <p:cNvSpPr txBox="1"/>
          <p:nvPr/>
        </p:nvSpPr>
        <p:spPr>
          <a:xfrm>
            <a:off x="4768643" y="4665060"/>
            <a:ext cx="2467897" cy="400110"/>
          </a:xfrm>
          <a:prstGeom prst="rect">
            <a:avLst/>
          </a:prstGeom>
          <a:noFill/>
        </p:spPr>
        <p:txBody>
          <a:bodyPr wrap="square" rtlCol="0">
            <a:spAutoFit/>
          </a:bodyPr>
          <a:lstStyle/>
          <a:p>
            <a:pPr algn="ctr"/>
            <a:r>
              <a:rPr lang="en-US" b="1" dirty="0">
                <a:solidFill>
                  <a:schemeClr val="bg1"/>
                </a:solidFill>
                <a:latin typeface="Calibri" panose="020F0502020204030204" pitchFamily="34" charset="0"/>
                <a:cs typeface="Calibri" panose="020F0502020204030204" pitchFamily="34" charset="0"/>
              </a:rPr>
              <a:t>Group</a:t>
            </a:r>
            <a:r>
              <a:rPr lang="en-US" sz="2000" b="1" dirty="0">
                <a:solidFill>
                  <a:schemeClr val="bg1"/>
                </a:solidFill>
                <a:latin typeface="Calibri" panose="020F0502020204030204" pitchFamily="34" charset="0"/>
                <a:cs typeface="Calibri" panose="020F0502020204030204" pitchFamily="34" charset="0"/>
              </a:rPr>
              <a:t> Members</a:t>
            </a:r>
          </a:p>
        </p:txBody>
      </p:sp>
      <p:sp>
        <p:nvSpPr>
          <p:cNvPr id="8" name="TextBox 7">
            <a:extLst>
              <a:ext uri="{FF2B5EF4-FFF2-40B4-BE49-F238E27FC236}">
                <a16:creationId xmlns:a16="http://schemas.microsoft.com/office/drawing/2014/main" id="{FC8D8DA6-C365-8351-36DA-7CEB9C8CC0FB}"/>
              </a:ext>
            </a:extLst>
          </p:cNvPr>
          <p:cNvSpPr txBox="1"/>
          <p:nvPr/>
        </p:nvSpPr>
        <p:spPr>
          <a:xfrm>
            <a:off x="2395913" y="5326234"/>
            <a:ext cx="3011831" cy="523220"/>
          </a:xfrm>
          <a:prstGeom prst="rect">
            <a:avLst/>
          </a:prstGeom>
          <a:noFill/>
        </p:spPr>
        <p:txBody>
          <a:bodyPr wrap="square" rtlCol="0">
            <a:spAutoFit/>
          </a:bodyPr>
          <a:lstStyle/>
          <a:p>
            <a:pPr algn="ctr"/>
            <a:r>
              <a:rPr lang="en-US" sz="1400" b="1" dirty="0">
                <a:solidFill>
                  <a:schemeClr val="bg1"/>
                </a:solidFill>
              </a:rPr>
              <a:t>Amandeep Bhardwaj - Product Owner</a:t>
            </a:r>
          </a:p>
          <a:p>
            <a:pPr algn="ctr"/>
            <a:r>
              <a:rPr lang="en-IN" sz="1400" b="1" dirty="0">
                <a:solidFill>
                  <a:schemeClr val="bg1"/>
                </a:solidFill>
                <a:effectLst/>
                <a:ea typeface="Calibri" panose="020F0502020204030204" pitchFamily="34" charset="0"/>
                <a:hlinkClick r:id="rId3"/>
              </a:rPr>
              <a:t>amandeep.bhardwaj@colorado.edu</a:t>
            </a:r>
            <a:endParaRPr lang="en-US" sz="1400" dirty="0">
              <a:solidFill>
                <a:schemeClr val="bg1"/>
              </a:solidFill>
            </a:endParaRPr>
          </a:p>
        </p:txBody>
      </p:sp>
      <p:sp>
        <p:nvSpPr>
          <p:cNvPr id="9" name="TextBox 8">
            <a:extLst>
              <a:ext uri="{FF2B5EF4-FFF2-40B4-BE49-F238E27FC236}">
                <a16:creationId xmlns:a16="http://schemas.microsoft.com/office/drawing/2014/main" id="{6F5FAAA9-483B-C72A-8645-028537A3C97D}"/>
              </a:ext>
            </a:extLst>
          </p:cNvPr>
          <p:cNvSpPr txBox="1"/>
          <p:nvPr/>
        </p:nvSpPr>
        <p:spPr>
          <a:xfrm>
            <a:off x="6784257" y="5298400"/>
            <a:ext cx="3317686" cy="523220"/>
          </a:xfrm>
          <a:prstGeom prst="rect">
            <a:avLst/>
          </a:prstGeom>
          <a:noFill/>
        </p:spPr>
        <p:txBody>
          <a:bodyPr wrap="square" rtlCol="0">
            <a:spAutoFit/>
          </a:bodyPr>
          <a:lstStyle/>
          <a:p>
            <a:pPr algn="ctr"/>
            <a:r>
              <a:rPr lang="en-US" sz="1400" b="1" dirty="0">
                <a:solidFill>
                  <a:schemeClr val="bg1"/>
                </a:solidFill>
              </a:rPr>
              <a:t>Anubhav Dubey - Data Analyst / Scientist</a:t>
            </a:r>
          </a:p>
          <a:p>
            <a:pPr algn="ctr"/>
            <a:r>
              <a:rPr lang="en-US" sz="1400" b="1" dirty="0">
                <a:solidFill>
                  <a:schemeClr val="bg1"/>
                </a:solidFill>
                <a:hlinkClick r:id="rId4"/>
              </a:rPr>
              <a:t>anubhav.dubey@colorado.edu</a:t>
            </a:r>
            <a:endParaRPr lang="en-US" sz="1400" dirty="0">
              <a:solidFill>
                <a:schemeClr val="bg1"/>
              </a:solidFill>
            </a:endParaRPr>
          </a:p>
        </p:txBody>
      </p:sp>
      <p:sp>
        <p:nvSpPr>
          <p:cNvPr id="10" name="TextBox 9">
            <a:extLst>
              <a:ext uri="{FF2B5EF4-FFF2-40B4-BE49-F238E27FC236}">
                <a16:creationId xmlns:a16="http://schemas.microsoft.com/office/drawing/2014/main" id="{5548CDE9-335A-3BB1-559A-0BCEDFA7D054}"/>
              </a:ext>
            </a:extLst>
          </p:cNvPr>
          <p:cNvSpPr txBox="1"/>
          <p:nvPr/>
        </p:nvSpPr>
        <p:spPr>
          <a:xfrm>
            <a:off x="2395912" y="5934746"/>
            <a:ext cx="3011831" cy="523220"/>
          </a:xfrm>
          <a:prstGeom prst="rect">
            <a:avLst/>
          </a:prstGeom>
          <a:noFill/>
        </p:spPr>
        <p:txBody>
          <a:bodyPr wrap="square" rtlCol="0">
            <a:spAutoFit/>
          </a:bodyPr>
          <a:lstStyle/>
          <a:p>
            <a:pPr algn="ctr"/>
            <a:r>
              <a:rPr lang="en-US" sz="1400" b="1" dirty="0">
                <a:solidFill>
                  <a:schemeClr val="bg1"/>
                </a:solidFill>
              </a:rPr>
              <a:t>Sai Arvind Atluri – Scrum Master</a:t>
            </a:r>
          </a:p>
          <a:p>
            <a:pPr algn="ctr"/>
            <a:r>
              <a:rPr lang="en-US" sz="1400" b="1" dirty="0">
                <a:solidFill>
                  <a:schemeClr val="bg1"/>
                </a:solidFill>
                <a:hlinkClick r:id="rId5"/>
              </a:rPr>
              <a:t>saiarvind.atluri@colorado.edu</a:t>
            </a:r>
            <a:endParaRPr lang="en-US" sz="1400" dirty="0">
              <a:solidFill>
                <a:schemeClr val="bg1"/>
              </a:solidFill>
            </a:endParaRPr>
          </a:p>
        </p:txBody>
      </p:sp>
      <p:sp>
        <p:nvSpPr>
          <p:cNvPr id="11" name="TextBox 10">
            <a:extLst>
              <a:ext uri="{FF2B5EF4-FFF2-40B4-BE49-F238E27FC236}">
                <a16:creationId xmlns:a16="http://schemas.microsoft.com/office/drawing/2014/main" id="{1CD1F9D7-4E25-86CA-0988-1FAA9B6721D5}"/>
              </a:ext>
            </a:extLst>
          </p:cNvPr>
          <p:cNvSpPr txBox="1"/>
          <p:nvPr/>
        </p:nvSpPr>
        <p:spPr>
          <a:xfrm>
            <a:off x="6784258" y="5934745"/>
            <a:ext cx="3317685" cy="523220"/>
          </a:xfrm>
          <a:prstGeom prst="rect">
            <a:avLst/>
          </a:prstGeom>
          <a:noFill/>
        </p:spPr>
        <p:txBody>
          <a:bodyPr wrap="square" rtlCol="0">
            <a:spAutoFit/>
          </a:bodyPr>
          <a:lstStyle/>
          <a:p>
            <a:pPr algn="ctr"/>
            <a:r>
              <a:rPr lang="en-US" sz="1400" b="1" dirty="0">
                <a:solidFill>
                  <a:schemeClr val="bg1"/>
                </a:solidFill>
              </a:rPr>
              <a:t>Sandeep Reddy </a:t>
            </a:r>
            <a:r>
              <a:rPr lang="en-US" sz="1400" b="1" dirty="0" err="1">
                <a:solidFill>
                  <a:schemeClr val="bg1"/>
                </a:solidFill>
              </a:rPr>
              <a:t>Modugu</a:t>
            </a:r>
            <a:r>
              <a:rPr lang="en-US" sz="1400" b="1" dirty="0">
                <a:solidFill>
                  <a:schemeClr val="bg1"/>
                </a:solidFill>
              </a:rPr>
              <a:t> – ML Engineer</a:t>
            </a:r>
          </a:p>
          <a:p>
            <a:pPr algn="ctr"/>
            <a:r>
              <a:rPr lang="en-US" sz="1400" b="1" dirty="0">
                <a:solidFill>
                  <a:schemeClr val="bg1"/>
                </a:solidFill>
                <a:hlinkClick r:id="rId6"/>
              </a:rPr>
              <a:t>sandeep.modugu@colorado.edu</a:t>
            </a:r>
            <a:endParaRPr lang="en-US" sz="1400" dirty="0">
              <a:solidFill>
                <a:schemeClr val="bg1"/>
              </a:solidFill>
            </a:endParaRPr>
          </a:p>
        </p:txBody>
      </p:sp>
    </p:spTree>
    <p:extLst>
      <p:ext uri="{BB962C8B-B14F-4D97-AF65-F5344CB8AC3E}">
        <p14:creationId xmlns:p14="http://schemas.microsoft.com/office/powerpoint/2010/main" val="401179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21090563"/>
              </p:ext>
            </p:extLst>
          </p:nvPr>
        </p:nvGraphicFramePr>
        <p:xfrm>
          <a:off x="0" y="1"/>
          <a:ext cx="12213771" cy="6872833"/>
        </p:xfrm>
        <a:graphic>
          <a:graphicData uri="http://schemas.openxmlformats.org/drawingml/2006/table">
            <a:tbl>
              <a:tblPr firstRow="1" bandRow="1">
                <a:tableStyleId>{69012ECD-51FC-41F1-AA8D-1B2483CD663E}</a:tableStyleId>
              </a:tblPr>
              <a:tblGrid>
                <a:gridCol w="6258530">
                  <a:extLst>
                    <a:ext uri="{9D8B030D-6E8A-4147-A177-3AD203B41FA5}">
                      <a16:colId xmlns:a16="http://schemas.microsoft.com/office/drawing/2014/main" val="20000"/>
                    </a:ext>
                  </a:extLst>
                </a:gridCol>
                <a:gridCol w="5955241">
                  <a:extLst>
                    <a:ext uri="{9D8B030D-6E8A-4147-A177-3AD203B41FA5}">
                      <a16:colId xmlns:a16="http://schemas.microsoft.com/office/drawing/2014/main" val="20005"/>
                    </a:ext>
                  </a:extLst>
                </a:gridCol>
              </a:tblGrid>
              <a:tr h="3038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cap="none">
                          <a:solidFill>
                            <a:schemeClr val="tx1"/>
                          </a:solidFill>
                          <a:latin typeface="+mn-lt"/>
                          <a:ea typeface="+mn-ea"/>
                          <a:cs typeface="+mn-cs"/>
                          <a:sym typeface="Arial"/>
                        </a:rPr>
                        <a:t>Business Understanding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400" b="1" i="0" u="none" strike="noStrike" cap="none">
                          <a:solidFill>
                            <a:schemeClr val="tx1"/>
                          </a:solidFill>
                          <a:latin typeface="+mn-lt"/>
                          <a:ea typeface="+mn-ea"/>
                          <a:cs typeface="+mn-cs"/>
                          <a:sym typeface="Arial"/>
                        </a:rPr>
                        <a:t>Problem Statement</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1321534">
                <a:tc>
                  <a:txBody>
                    <a:bodyPr/>
                    <a:lstStyle/>
                    <a:p>
                      <a:pPr algn="just"/>
                      <a:r>
                        <a:rPr lang="en-IN" sz="900" b="1" i="0" u="sng" kern="1200" dirty="0">
                          <a:solidFill>
                            <a:schemeClr val="tx1"/>
                          </a:solidFill>
                          <a:effectLst/>
                          <a:latin typeface="+mn-lt"/>
                          <a:ea typeface="+mn-ea"/>
                          <a:cs typeface="+mn-cs"/>
                        </a:rPr>
                        <a:t>Objective:</a:t>
                      </a:r>
                      <a:r>
                        <a:rPr lang="en-IN" sz="900" b="0" i="0" kern="1200" dirty="0">
                          <a:solidFill>
                            <a:schemeClr val="tx1"/>
                          </a:solidFill>
                          <a:effectLst/>
                          <a:latin typeface="+mn-lt"/>
                          <a:ea typeface="+mn-ea"/>
                          <a:cs typeface="+mn-cs"/>
                        </a:rPr>
                        <a:t> Enhance strategic HR contributions to business leadership through the integration of Predictive Analytics and Machine Learning into data analysis processes.</a:t>
                      </a:r>
                    </a:p>
                    <a:p>
                      <a:pPr algn="just"/>
                      <a:r>
                        <a:rPr lang="en-IN" sz="900" b="1" i="0" u="sng" kern="1200" dirty="0">
                          <a:solidFill>
                            <a:schemeClr val="tx1"/>
                          </a:solidFill>
                          <a:effectLst/>
                          <a:latin typeface="+mn-lt"/>
                          <a:ea typeface="+mn-ea"/>
                          <a:cs typeface="+mn-cs"/>
                        </a:rPr>
                        <a:t>Baseline Status:</a:t>
                      </a:r>
                      <a:r>
                        <a:rPr lang="en-IN" sz="900" b="0" i="0" kern="1200" dirty="0">
                          <a:solidFill>
                            <a:schemeClr val="tx1"/>
                          </a:solidFill>
                          <a:effectLst/>
                          <a:latin typeface="+mn-lt"/>
                          <a:ea typeface="+mn-ea"/>
                          <a:cs typeface="+mn-cs"/>
                        </a:rPr>
                        <a:t> The HR team at Seagate captures a wide array of employee data across multiple systems, including basic employment details and extensive feedback on employee experience accumulated over years. However, the process of integrating, cleaning, and analyzing this data from disparate systems poses significant challenges. Current reliance on Excel for data analytics is inefficient, time-consuming, and lacks scalability for accommodating updates or new data inputs.</a:t>
                      </a:r>
                    </a:p>
                    <a:p>
                      <a:pPr algn="just"/>
                      <a:r>
                        <a:rPr lang="en-IN" sz="900" b="1" i="0" u="sng" kern="1200" dirty="0">
                          <a:solidFill>
                            <a:schemeClr val="tx1"/>
                          </a:solidFill>
                          <a:effectLst/>
                          <a:latin typeface="+mn-lt"/>
                          <a:ea typeface="+mn-ea"/>
                          <a:cs typeface="+mn-cs"/>
                        </a:rPr>
                        <a:t>Need:</a:t>
                      </a:r>
                      <a:r>
                        <a:rPr lang="en-IN" sz="900" b="0" i="0" kern="1200" dirty="0">
                          <a:solidFill>
                            <a:schemeClr val="tx1"/>
                          </a:solidFill>
                          <a:effectLst/>
                          <a:latin typeface="+mn-lt"/>
                          <a:ea typeface="+mn-ea"/>
                          <a:cs typeface="+mn-cs"/>
                        </a:rPr>
                        <a:t> A more efficient and consistent data analysis methodology is crucial in supporting strategic HR choices, such as identifying the primary drivers of voluntary churn, understanding its financial impact, and precisely estimating headcount for a two-year hiring pipeline. The emphasis is on non-manufacturing specialists, excluding executive positions and manufacturing specialists.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Despite having access to a large amount of employee data, Seagate HR team fails to integrate, sanitize, and analyze it efficiently due to reliance on obsolete tools and practices. This difficulty impedes team's ability to use predictive analytics to discover voluntary churn factors, assess the financial ramifications, and plan the appropriate two-year hiring pipeline. There is an urgent need to streamline data management methods and implement advanced analytics to increase HR's strategic value by delivering actionable insights into workforce dynamics, particularly for non-manufacturing professionals.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43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a:solidFill>
                            <a:schemeClr val="tx1"/>
                          </a:solidFill>
                          <a:latin typeface="+mn-lt"/>
                          <a:ea typeface="+mn-ea"/>
                          <a:cs typeface="+mn-cs"/>
                        </a:rPr>
                        <a:t>Overarching 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a:solidFill>
                            <a:schemeClr val="tx1"/>
                          </a:solidFill>
                          <a:latin typeface="+mn-lt"/>
                          <a:ea typeface="+mn-ea"/>
                          <a:cs typeface="+mn-cs"/>
                          <a:sym typeface="Arial"/>
                        </a:rPr>
                        <a:t>Team Members Agile Roles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73166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none" strike="noStrike" cap="none" baseline="0" dirty="0">
                          <a:solidFill>
                            <a:schemeClr val="tx1"/>
                          </a:solidFill>
                          <a:latin typeface="+mn-lt"/>
                          <a:ea typeface="+mn-ea"/>
                          <a:cs typeface="+mn-cs"/>
                          <a:sym typeface="Arial"/>
                        </a:rPr>
                        <a:t>1) Churn Rate Prediction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sng" strike="noStrike" cap="none" baseline="0" dirty="0">
                          <a:solidFill>
                            <a:schemeClr val="tx1"/>
                          </a:solidFill>
                          <a:latin typeface="+mn-lt"/>
                          <a:ea typeface="+mn-ea"/>
                          <a:cs typeface="+mn-cs"/>
                          <a:sym typeface="Arial"/>
                        </a:rPr>
                        <a:t>Objective:</a:t>
                      </a:r>
                      <a:r>
                        <a:rPr lang="en-US" sz="1000" b="0" i="0" u="none" strike="noStrike" cap="none" baseline="0" dirty="0">
                          <a:solidFill>
                            <a:schemeClr val="tx1"/>
                          </a:solidFill>
                          <a:latin typeface="+mn-lt"/>
                          <a:ea typeface="+mn-ea"/>
                          <a:cs typeface="+mn-cs"/>
                          <a:sym typeface="Arial"/>
                        </a:rPr>
                        <a:t> Create a predictive analytics model that can reliably forecast voluntary staff attrition rates. This model will use previous employee data, such as employment records and feedback, to find significant predictors of turnover. Understanding these drivers enables HR to create targeted retention initiatives that reduce voluntary churn.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000" b="0" i="0" u="none" strike="noStrike" cap="none" baseline="0" dirty="0">
                        <a:solidFill>
                          <a:schemeClr val="tx1"/>
                        </a:solidFill>
                        <a:latin typeface="+mn-lt"/>
                        <a:ea typeface="+mn-ea"/>
                        <a:cs typeface="+mn-cs"/>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none" strike="noStrike" cap="none" baseline="0" dirty="0">
                          <a:solidFill>
                            <a:schemeClr val="tx1"/>
                          </a:solidFill>
                          <a:latin typeface="+mn-lt"/>
                          <a:ea typeface="+mn-ea"/>
                          <a:cs typeface="+mn-cs"/>
                          <a:sym typeface="Arial"/>
                        </a:rPr>
                        <a:t>2) Hire Rate Forecasting to Offset Churn Implications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sng" strike="noStrike" cap="none" baseline="0" dirty="0">
                          <a:solidFill>
                            <a:schemeClr val="tx1"/>
                          </a:solidFill>
                          <a:latin typeface="+mn-lt"/>
                          <a:ea typeface="+mn-ea"/>
                          <a:cs typeface="+mn-cs"/>
                          <a:sym typeface="Arial"/>
                        </a:rPr>
                        <a:t>Objective:</a:t>
                      </a:r>
                      <a:r>
                        <a:rPr lang="en-US" sz="1000" b="0" i="0" u="none" strike="noStrike" cap="none" baseline="0" dirty="0">
                          <a:solidFill>
                            <a:schemeClr val="tx1"/>
                          </a:solidFill>
                          <a:latin typeface="+mn-lt"/>
                          <a:ea typeface="+mn-ea"/>
                          <a:cs typeface="+mn-cs"/>
                          <a:sym typeface="Arial"/>
                        </a:rPr>
                        <a:t> Develop a predictive model to forecast the hiring rate needed to successfully counter the financial and operational consequences of turnover. This model will assess attrition rates, recruitment cycles, and business growth estimates to create a hiring pipeline that assures business continuity and operational efficiency over a two-year 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i="0" u="sng" strike="noStrike" cap="none" baseline="0" dirty="0">
                          <a:solidFill>
                            <a:schemeClr val="tx1"/>
                          </a:solidFill>
                          <a:latin typeface="+mn-lt"/>
                          <a:ea typeface="+mn-ea"/>
                          <a:cs typeface="+mn-cs"/>
                          <a:sym typeface="Arial"/>
                        </a:rPr>
                        <a:t>Product Owner:</a:t>
                      </a:r>
                      <a:r>
                        <a:rPr lang="en-US" sz="900" b="0" i="0" u="none" strike="noStrike" cap="none" baseline="0" dirty="0">
                          <a:solidFill>
                            <a:schemeClr val="tx1"/>
                          </a:solidFill>
                          <a:latin typeface="+mn-lt"/>
                          <a:ea typeface="+mn-ea"/>
                          <a:cs typeface="+mn-cs"/>
                          <a:sym typeface="Arial"/>
                        </a:rPr>
                        <a:t> Takes on a strategic role by defining project goals based on business understanding, prioritizing work related to churn analysis, and projecting hiring needs. Serves as a liaison between HR, stakeholders and the analytics team, ensuring project alignment with business objectives.</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i="0" u="sng" strike="noStrike" cap="none" baseline="0" dirty="0">
                          <a:solidFill>
                            <a:schemeClr val="tx1"/>
                          </a:solidFill>
                          <a:latin typeface="+mn-lt"/>
                          <a:ea typeface="+mn-ea"/>
                          <a:cs typeface="+mn-cs"/>
                          <a:sym typeface="Arial"/>
                        </a:rPr>
                        <a:t>Scrum Master:</a:t>
                      </a:r>
                      <a:r>
                        <a:rPr lang="en-US" sz="900" b="0" i="0" u="none" strike="noStrike" cap="none" baseline="0" dirty="0">
                          <a:solidFill>
                            <a:schemeClr val="tx1"/>
                          </a:solidFill>
                          <a:latin typeface="+mn-lt"/>
                          <a:ea typeface="+mn-ea"/>
                          <a:cs typeface="+mn-cs"/>
                          <a:sym typeface="Arial"/>
                        </a:rPr>
                        <a:t> Manages the data analytics process while ensuring that the team adheres to Agile principles in order to remain flexible and efficient. Helps overcome technical and process constraints and keeps the team focused on the project's goals.</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i="0" u="sng" strike="noStrike" cap="none" baseline="0" dirty="0">
                          <a:solidFill>
                            <a:schemeClr val="tx1"/>
                          </a:solidFill>
                          <a:latin typeface="+mn-lt"/>
                          <a:ea typeface="+mn-ea"/>
                          <a:cs typeface="+mn-cs"/>
                          <a:sym typeface="Arial"/>
                        </a:rPr>
                        <a:t>Data Analyst/Scientist (Developer 1):</a:t>
                      </a:r>
                      <a:r>
                        <a:rPr lang="en-US" sz="900" b="0" i="0" u="none" strike="noStrike" cap="none" baseline="0" dirty="0">
                          <a:solidFill>
                            <a:schemeClr val="tx1"/>
                          </a:solidFill>
                          <a:latin typeface="+mn-lt"/>
                          <a:ea typeface="+mn-ea"/>
                          <a:cs typeface="+mn-cs"/>
                          <a:sym typeface="Arial"/>
                        </a:rPr>
                        <a:t> Focuses on data integration, cleaning, and preliminary analysis. Works on translating raw data from numerous sources into useful insights by using predictive analytics to uncover churn factors.</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i="0" u="sng" strike="noStrike" cap="none" baseline="0" dirty="0">
                          <a:solidFill>
                            <a:schemeClr val="tx1"/>
                          </a:solidFill>
                          <a:latin typeface="+mn-lt"/>
                          <a:ea typeface="+mn-ea"/>
                          <a:cs typeface="+mn-cs"/>
                          <a:sym typeface="Arial"/>
                        </a:rPr>
                        <a:t>Machine Learning Engineer (Developer 2):</a:t>
                      </a:r>
                      <a:r>
                        <a:rPr lang="en-US" sz="900" b="0" i="0" u="none" strike="noStrike" cap="none" baseline="0" dirty="0">
                          <a:solidFill>
                            <a:schemeClr val="tx1"/>
                          </a:solidFill>
                          <a:latin typeface="+mn-lt"/>
                          <a:ea typeface="+mn-ea"/>
                          <a:cs typeface="+mn-cs"/>
                          <a:sym typeface="Arial"/>
                        </a:rPr>
                        <a:t> Creates and refines predictive models to forecast voluntary churn and assess the financial impact. Collaborates with the Data Analyst/Scientist to implement and iterate on models that will guide the two-year hiring pipeline.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i="0" u="none" strike="noStrike" cap="none" baseline="0" dirty="0">
                        <a:solidFill>
                          <a:schemeClr val="tx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8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a:solidFill>
                            <a:schemeClr val="tx1"/>
                          </a:solidFill>
                          <a:latin typeface="+mn-lt"/>
                          <a:ea typeface="+mn-ea"/>
                          <a:cs typeface="+mn-cs"/>
                        </a:rPr>
                        <a:t>Key Performance Indicators (KPIs)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a:solidFill>
                            <a:schemeClr val="tx1"/>
                          </a:solidFill>
                          <a:latin typeface="+mn-lt"/>
                          <a:ea typeface="+mn-ea"/>
                          <a:cs typeface="+mn-cs"/>
                          <a:sym typeface="Arial"/>
                        </a:rPr>
                        <a:t>Benefits</a:t>
                      </a:r>
                      <a:r>
                        <a:rPr lang="en-US" sz="900" b="1" i="0" u="none" strike="noStrike" kern="1200" cap="none">
                          <a:solidFill>
                            <a:schemeClr val="tx1"/>
                          </a:solidFill>
                          <a:latin typeface="+mn-lt"/>
                          <a:ea typeface="+mn-ea"/>
                          <a:cs typeface="+mn-cs"/>
                          <a:sym typeface="Aria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1154444">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i="0" u="sng" strike="noStrike" cap="none" baseline="0" dirty="0">
                          <a:solidFill>
                            <a:schemeClr val="tx1"/>
                          </a:solidFill>
                          <a:latin typeface="+mn-lt"/>
                          <a:ea typeface="+mn-ea"/>
                          <a:cs typeface="+mn-cs"/>
                          <a:sym typeface="Arial"/>
                        </a:rPr>
                        <a:t>Churn Rate:</a:t>
                      </a:r>
                      <a:r>
                        <a:rPr lang="en-US" sz="1000" b="0" i="0" u="none" strike="noStrike" cap="none" baseline="0" dirty="0">
                          <a:solidFill>
                            <a:schemeClr val="tx1"/>
                          </a:solidFill>
                          <a:latin typeface="+mn-lt"/>
                          <a:ea typeface="+mn-ea"/>
                          <a:cs typeface="+mn-cs"/>
                          <a:sym typeface="Arial"/>
                        </a:rPr>
                        <a:t> As a major indicator of employee turnover, it directly shows the project’s impact on understanding and possibly reducing voluntary exits. It is both actionable and a reflection of overall HR and organizational health.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i="0" u="sng" strike="noStrike" cap="none" baseline="0" dirty="0">
                          <a:solidFill>
                            <a:schemeClr val="tx1"/>
                          </a:solidFill>
                          <a:latin typeface="+mn-lt"/>
                          <a:ea typeface="+mn-ea"/>
                          <a:cs typeface="+mn-cs"/>
                          <a:sym typeface="Arial"/>
                        </a:rPr>
                        <a:t>Cost of Turnover:</a:t>
                      </a:r>
                      <a:r>
                        <a:rPr lang="en-US" sz="1000" b="0" i="0" u="none" strike="noStrike" cap="none" baseline="0" dirty="0">
                          <a:solidFill>
                            <a:schemeClr val="tx1"/>
                          </a:solidFill>
                          <a:latin typeface="+mn-lt"/>
                          <a:ea typeface="+mn-ea"/>
                          <a:cs typeface="+mn-cs"/>
                          <a:sym typeface="Arial"/>
                        </a:rPr>
                        <a:t> This KPI is critical for quantifying the financial consequences of churn, allowing the organization to comprehend the economic benefits of lowering turnover rates and making sound strategic decisions.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i="0" u="sng" strike="noStrike" cap="none" baseline="0" dirty="0">
                          <a:solidFill>
                            <a:schemeClr val="tx1"/>
                          </a:solidFill>
                          <a:latin typeface="+mn-lt"/>
                          <a:ea typeface="+mn-ea"/>
                          <a:cs typeface="+mn-cs"/>
                          <a:sym typeface="Arial"/>
                        </a:rPr>
                        <a:t>Time to Fill: </a:t>
                      </a:r>
                      <a:r>
                        <a:rPr lang="en-US" sz="1000" b="0" i="0" u="none" strike="noStrike" cap="none" baseline="0" dirty="0">
                          <a:solidFill>
                            <a:schemeClr val="tx1"/>
                          </a:solidFill>
                          <a:latin typeface="+mn-lt"/>
                          <a:ea typeface="+mn-ea"/>
                          <a:cs typeface="+mn-cs"/>
                          <a:sym typeface="Arial"/>
                        </a:rPr>
                        <a:t>Provides insight into the efficiency of your hiring pipeline and recruitment processes, which is particularly useful when developing a two-year hiring pipeline. This KPI can help determine how successfully the project assists HR in preparing for future workforce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50" b="1" i="0" u="sng" strike="noStrike" cap="none" baseline="0" dirty="0">
                          <a:solidFill>
                            <a:schemeClr val="tx1"/>
                          </a:solidFill>
                          <a:latin typeface="+mn-lt"/>
                          <a:ea typeface="+mn-ea"/>
                          <a:cs typeface="+mn-cs"/>
                          <a:sym typeface="Arial"/>
                        </a:rPr>
                        <a:t>Enhanced Decision Making:</a:t>
                      </a:r>
                      <a:r>
                        <a:rPr lang="en-US" sz="850" b="0" i="0" u="none" strike="noStrike" cap="none" baseline="0" dirty="0">
                          <a:solidFill>
                            <a:schemeClr val="tx1"/>
                          </a:solidFill>
                          <a:latin typeface="+mn-lt"/>
                          <a:ea typeface="+mn-ea"/>
                          <a:cs typeface="+mn-cs"/>
                          <a:sym typeface="Arial"/>
                        </a:rPr>
                        <a:t> Using predictive analytics for HR decisions allows for a more strategic approach to controlling employee turnover and planning future hiring, resulting in better informed, data-driven decisions.</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50" b="1" i="0" u="sng" strike="noStrike" cap="none" baseline="0" dirty="0">
                          <a:solidFill>
                            <a:schemeClr val="tx1"/>
                          </a:solidFill>
                          <a:latin typeface="+mn-lt"/>
                          <a:ea typeface="+mn-ea"/>
                          <a:cs typeface="+mn-cs"/>
                          <a:sym typeface="Arial"/>
                        </a:rPr>
                        <a:t>Cost Reduction:</a:t>
                      </a:r>
                      <a:r>
                        <a:rPr lang="en-US" sz="850" b="0" i="0" u="none" strike="noStrike" cap="none" baseline="0" dirty="0">
                          <a:solidFill>
                            <a:schemeClr val="tx1"/>
                          </a:solidFill>
                          <a:latin typeface="+mn-lt"/>
                          <a:ea typeface="+mn-ea"/>
                          <a:cs typeface="+mn-cs"/>
                          <a:sym typeface="Arial"/>
                        </a:rPr>
                        <a:t> By precisely forecasting churn and its financial repercussions, the organization can execute targeted retention measures, potentially lowering turnover costs dramatically.</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50" b="1" i="0" u="sng" strike="noStrike" cap="none" baseline="0" dirty="0">
                          <a:solidFill>
                            <a:schemeClr val="tx1"/>
                          </a:solidFill>
                          <a:latin typeface="+mn-lt"/>
                          <a:ea typeface="+mn-ea"/>
                          <a:cs typeface="+mn-cs"/>
                          <a:sym typeface="Arial"/>
                        </a:rPr>
                        <a:t>Improved Employee Retention:</a:t>
                      </a:r>
                      <a:r>
                        <a:rPr lang="en-US" sz="850" b="0" i="0" u="none" strike="noStrike" cap="none" baseline="0" dirty="0">
                          <a:solidFill>
                            <a:schemeClr val="tx1"/>
                          </a:solidFill>
                          <a:latin typeface="+mn-lt"/>
                          <a:ea typeface="+mn-ea"/>
                          <a:cs typeface="+mn-cs"/>
                          <a:sym typeface="Arial"/>
                        </a:rPr>
                        <a:t> Identifying key factors of voluntary turnover enables HR to create targeted interventions that improve employee satisfaction and engagement, resulting in higher retention rates.</a:t>
                      </a:r>
                    </a:p>
                    <a:p>
                      <a:pPr marL="0" marR="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50" b="1" i="0" u="sng" strike="noStrike" cap="none" baseline="0" dirty="0">
                          <a:solidFill>
                            <a:schemeClr val="tx1"/>
                          </a:solidFill>
                          <a:latin typeface="+mn-lt"/>
                          <a:ea typeface="+mn-ea"/>
                          <a:cs typeface="+mn-cs"/>
                          <a:sym typeface="Arial"/>
                        </a:rPr>
                        <a:t>Strategic Workforce Planning:</a:t>
                      </a:r>
                      <a:r>
                        <a:rPr lang="en-US" sz="850" b="0" i="0" u="none" strike="noStrike" cap="none" baseline="0" dirty="0">
                          <a:solidFill>
                            <a:schemeClr val="tx1"/>
                          </a:solidFill>
                          <a:latin typeface="+mn-lt"/>
                          <a:ea typeface="+mn-ea"/>
                          <a:cs typeface="+mn-cs"/>
                          <a:sym typeface="Arial"/>
                        </a:rPr>
                        <a:t> Forecasting the hiring rate to counterbalance churn allows for proactive personnel acquisition planning, ensuring that the company has the necessary skills and capacity to fulfill future business needs.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7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a:solidFill>
                            <a:schemeClr val="tx1"/>
                          </a:solidFill>
                          <a:latin typeface="+mn-lt"/>
                          <a:ea typeface="+mn-ea"/>
                          <a:cs typeface="+mn-cs"/>
                        </a:rPr>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kern="1200" cap="none" dirty="0">
                          <a:solidFill>
                            <a:schemeClr val="tx1"/>
                          </a:solidFill>
                          <a:latin typeface="+mn-lt"/>
                          <a:ea typeface="+mn-ea"/>
                          <a:cs typeface="+mn-cs"/>
                          <a:sym typeface="Arial"/>
                        </a:rPr>
                        <a:t>Risks and Challenges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2763806"/>
                  </a:ext>
                </a:extLst>
              </a:tr>
              <a:tr h="137052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sng" strike="noStrike" cap="none" baseline="0" dirty="0">
                          <a:solidFill>
                            <a:schemeClr val="tx1"/>
                          </a:solidFill>
                          <a:latin typeface="+mn-lt"/>
                          <a:ea typeface="+mn-ea"/>
                          <a:cs typeface="+mn-cs"/>
                          <a:sym typeface="Arial"/>
                        </a:rPr>
                        <a:t>Consistency and Quality of Data:</a:t>
                      </a:r>
                      <a:r>
                        <a:rPr lang="en-US" sz="1000" b="0" i="0" u="none" strike="noStrike" cap="none" baseline="0" dirty="0">
                          <a:solidFill>
                            <a:schemeClr val="tx1"/>
                          </a:solidFill>
                          <a:latin typeface="+mn-lt"/>
                          <a:ea typeface="+mn-ea"/>
                          <a:cs typeface="+mn-cs"/>
                          <a:sym typeface="Arial"/>
                        </a:rPr>
                        <a:t> The fundamental premise is that the data gathered over time is reliable and consistent, allowing us to do precise predictive analytics without requiring a lot of cleaning or preprocessing.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sng" strike="noStrike" cap="none" baseline="0" dirty="0">
                          <a:solidFill>
                            <a:schemeClr val="tx1"/>
                          </a:solidFill>
                          <a:latin typeface="+mn-lt"/>
                          <a:ea typeface="+mn-ea"/>
                          <a:cs typeface="+mn-cs"/>
                          <a:sym typeface="Arial"/>
                        </a:rPr>
                        <a:t>Sufficient Technology and Equipment:</a:t>
                      </a:r>
                      <a:r>
                        <a:rPr lang="en-US" sz="1000" b="0" i="0" u="none" strike="noStrike" cap="none" baseline="0" dirty="0">
                          <a:solidFill>
                            <a:schemeClr val="tx1"/>
                          </a:solidFill>
                          <a:latin typeface="+mn-lt"/>
                          <a:ea typeface="+mn-ea"/>
                          <a:cs typeface="+mn-cs"/>
                          <a:sym typeface="Arial"/>
                        </a:rPr>
                        <a:t> We believe that the complexity of predictive modeling for churn and hiring needs forecast can be handled by our current technology stack and analytical tools.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sng" strike="noStrike" cap="none" baseline="0" dirty="0">
                          <a:solidFill>
                            <a:schemeClr val="tx1"/>
                          </a:solidFill>
                          <a:latin typeface="+mn-lt"/>
                          <a:ea typeface="+mn-ea"/>
                          <a:cs typeface="+mn-cs"/>
                          <a:sym typeface="Arial"/>
                        </a:rPr>
                        <a:t>Predictability of Employee Behavior:</a:t>
                      </a:r>
                      <a:r>
                        <a:rPr lang="en-US" sz="1000" b="0" i="0" u="none" strike="noStrike" cap="none" baseline="0" dirty="0">
                          <a:solidFill>
                            <a:schemeClr val="tx1"/>
                          </a:solidFill>
                          <a:latin typeface="+mn-lt"/>
                          <a:ea typeface="+mn-ea"/>
                          <a:cs typeface="+mn-cs"/>
                          <a:sym typeface="Arial"/>
                        </a:rPr>
                        <a:t> To capitalize on predictive analytics to yield useful insights, the project assumes that employee behavior and turnover patterns are reliably predictable based on past data.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i="0" u="sng" strike="noStrike" cap="none" baseline="0" dirty="0">
                          <a:solidFill>
                            <a:schemeClr val="tx1"/>
                          </a:solidFill>
                          <a:latin typeface="+mn-lt"/>
                          <a:ea typeface="+mn-ea"/>
                          <a:cs typeface="+mn-cs"/>
                          <a:sym typeface="Arial"/>
                        </a:rPr>
                        <a:t>Training and Skills Development:</a:t>
                      </a:r>
                      <a:r>
                        <a:rPr lang="en-US" sz="1000" b="0" i="0" u="none" strike="noStrike" cap="none" baseline="0" dirty="0">
                          <a:solidFill>
                            <a:schemeClr val="tx1"/>
                          </a:solidFill>
                          <a:latin typeface="+mn-lt"/>
                          <a:ea typeface="+mn-ea"/>
                          <a:cs typeface="+mn-cs"/>
                          <a:sym typeface="Arial"/>
                        </a:rPr>
                        <a:t> HR team and relevant stakeholders will have the willingness and capacity to undergo necessary training to understand and leverage the insights generated by the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i="0" u="sng" strike="noStrike" cap="none" baseline="0" dirty="0">
                          <a:solidFill>
                            <a:schemeClr val="tx1"/>
                          </a:solidFill>
                          <a:latin typeface="+mn-lt"/>
                          <a:ea typeface="+mn-ea"/>
                          <a:cs typeface="+mn-cs"/>
                          <a:sym typeface="Arial"/>
                        </a:rPr>
                        <a:t>Data Integration and Quality Challenges:</a:t>
                      </a:r>
                      <a:r>
                        <a:rPr lang="en-US" sz="1000" b="0" i="0" u="none" strike="noStrike" cap="none" baseline="0" dirty="0">
                          <a:solidFill>
                            <a:schemeClr val="tx1"/>
                          </a:solidFill>
                          <a:latin typeface="+mn-lt"/>
                          <a:ea typeface="+mn-ea"/>
                          <a:cs typeface="+mn-cs"/>
                          <a:sym typeface="Arial"/>
                        </a:rPr>
                        <a:t> Our predictive model's accuracy depends on our ability to combine and clean diverse data sets from various platforms. Given that it directly affects our findings, ensuring data quality is of utmost significance.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i="0" u="sng" strike="noStrike" cap="none" baseline="0" dirty="0">
                          <a:solidFill>
                            <a:schemeClr val="tx1"/>
                          </a:solidFill>
                          <a:latin typeface="+mn-lt"/>
                          <a:ea typeface="+mn-ea"/>
                          <a:cs typeface="+mn-cs"/>
                          <a:sym typeface="Arial"/>
                        </a:rPr>
                        <a:t>Model Accuracy and Adoption:</a:t>
                      </a:r>
                      <a:r>
                        <a:rPr lang="en-US" sz="1000" b="0" i="0" u="none" strike="noStrike" cap="none" baseline="0" dirty="0">
                          <a:solidFill>
                            <a:schemeClr val="tx1"/>
                          </a:solidFill>
                          <a:latin typeface="+mn-lt"/>
                          <a:ea typeface="+mn-ea"/>
                          <a:cs typeface="+mn-cs"/>
                          <a:sym typeface="Arial"/>
                        </a:rPr>
                        <a:t> Creating accurate prediction models is just one aspect of our work; another is winning over stakeholders to the idea that these models should be used when making decisions.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i="0" u="sng" strike="noStrike" cap="none" baseline="0" dirty="0">
                          <a:solidFill>
                            <a:schemeClr val="tx1"/>
                          </a:solidFill>
                          <a:latin typeface="+mn-lt"/>
                          <a:ea typeface="+mn-ea"/>
                          <a:cs typeface="+mn-cs"/>
                          <a:sym typeface="Arial"/>
                        </a:rPr>
                        <a:t>Technical Expertise and Resource Constraints:</a:t>
                      </a:r>
                      <a:r>
                        <a:rPr lang="en-US" sz="1000" b="0" i="0" u="none" strike="noStrike" cap="none" baseline="0" dirty="0">
                          <a:solidFill>
                            <a:schemeClr val="tx1"/>
                          </a:solidFill>
                          <a:latin typeface="+mn-lt"/>
                          <a:ea typeface="+mn-ea"/>
                          <a:cs typeface="+mn-cs"/>
                          <a:sym typeface="Arial"/>
                        </a:rPr>
                        <a:t> Securing the necessary technical expertise and managing resource constraints are pivotal for our progress and the quality of our analytical outputs.</a:t>
                      </a:r>
                    </a:p>
                    <a:p>
                      <a:pPr marL="0" indent="0">
                        <a:buFont typeface="Arial" panose="020B0604020202020204" pitchFamily="34" charset="0"/>
                        <a:buNone/>
                      </a:pPr>
                      <a:endParaRPr lang="en-US" sz="800" b="0" i="0" u="none" strike="noStrike" cap="none" baseline="0" dirty="0">
                        <a:solidFill>
                          <a:schemeClr val="tx1"/>
                        </a:solidFill>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020352"/>
                  </a:ext>
                </a:extLst>
              </a:tr>
            </a:tbl>
          </a:graphicData>
        </a:graphic>
      </p:graphicFrame>
    </p:spTree>
    <p:extLst>
      <p:ext uri="{BB962C8B-B14F-4D97-AF65-F5344CB8AC3E}">
        <p14:creationId xmlns:p14="http://schemas.microsoft.com/office/powerpoint/2010/main" val="116974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TotalTime>
  <Words>1115</Words>
  <Application>Microsoft Macintosh PowerPoint</Application>
  <PresentationFormat>Widescreen</PresentationFormat>
  <Paragraphs>47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2013 - 2022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Vision Statement </dc:title>
  <dc:subject/>
  <dc:creator>Sai Arvind Atluri </dc:creator>
  <cp:keywords/>
  <dc:description/>
  <cp:lastModifiedBy>Sai Arvind Atluri</cp:lastModifiedBy>
  <cp:revision>2</cp:revision>
  <dcterms:created xsi:type="dcterms:W3CDTF">2024-03-05T20:16:46Z</dcterms:created>
  <dcterms:modified xsi:type="dcterms:W3CDTF">2024-03-13T00:18:24Z</dcterms:modified>
  <cp:category/>
</cp:coreProperties>
</file>