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0" r:id="rId94"/>
    <p:sldId id="351" r:id="rId95"/>
    <p:sldId id="352" r:id="rId96"/>
    <p:sldId id="353" r:id="rId97"/>
    <p:sldId id="354" r:id="rId98"/>
    <p:sldId id="355" r:id="rId99"/>
    <p:sldId id="356" r:id="rId100"/>
    <p:sldId id="357" r:id="rId101"/>
    <p:sldId id="358"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5233FA53-6552-4B5C-AF5F-5D6F644A40AE}" type="datetimeFigureOut">
              <a:rPr lang="en-US" smtClean="0"/>
              <a:pPr/>
              <a:t>8/28/2022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1186253-4ABC-4679-B7FD-0B87BBF0DE67}"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33FA53-6552-4B5C-AF5F-5D6F644A40AE}" type="datetimeFigureOut">
              <a:rPr lang="en-US" smtClean="0"/>
              <a:pPr/>
              <a:t>8/28/2022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186253-4ABC-4679-B7FD-0B87BBF0DE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33FA53-6552-4B5C-AF5F-5D6F644A40AE}" type="datetimeFigureOut">
              <a:rPr lang="en-US" smtClean="0"/>
              <a:pPr/>
              <a:t>8/28/2022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186253-4ABC-4679-B7FD-0B87BBF0DE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33FA53-6552-4B5C-AF5F-5D6F644A40AE}" type="datetimeFigureOut">
              <a:rPr lang="en-US" smtClean="0"/>
              <a:pPr/>
              <a:t>8/28/2022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1186253-4ABC-4679-B7FD-0B87BBF0DE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5233FA53-6552-4B5C-AF5F-5D6F644A40AE}" type="datetimeFigureOut">
              <a:rPr lang="en-US" smtClean="0"/>
              <a:pPr/>
              <a:t>8/28/2022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1186253-4ABC-4679-B7FD-0B87BBF0DE67}"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233FA53-6552-4B5C-AF5F-5D6F644A40AE}" type="datetimeFigureOut">
              <a:rPr lang="en-US" smtClean="0"/>
              <a:pPr/>
              <a:t>8/28/2022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71186253-4ABC-4679-B7FD-0B87BBF0DE67}"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233FA53-6552-4B5C-AF5F-5D6F644A40AE}" type="datetimeFigureOut">
              <a:rPr lang="en-US" smtClean="0"/>
              <a:pPr/>
              <a:t>8/28/2022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71186253-4ABC-4679-B7FD-0B87BBF0DE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233FA53-6552-4B5C-AF5F-5D6F644A40AE}" type="datetimeFigureOut">
              <a:rPr lang="en-US" smtClean="0"/>
              <a:pPr/>
              <a:t>8/28/2022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1186253-4ABC-4679-B7FD-0B87BBF0DE67}"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233FA53-6552-4B5C-AF5F-5D6F644A40AE}" type="datetimeFigureOut">
              <a:rPr lang="en-US" smtClean="0"/>
              <a:pPr/>
              <a:t>8/28/2022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1186253-4ABC-4679-B7FD-0B87BBF0DE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5233FA53-6552-4B5C-AF5F-5D6F644A40AE}" type="datetimeFigureOut">
              <a:rPr lang="en-US" smtClean="0"/>
              <a:pPr/>
              <a:t>8/28/2022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1186253-4ABC-4679-B7FD-0B87BBF0DE67}"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5233FA53-6552-4B5C-AF5F-5D6F644A40AE}" type="datetimeFigureOut">
              <a:rPr lang="en-US" smtClean="0"/>
              <a:pPr/>
              <a:t>8/28/2022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1186253-4ABC-4679-B7FD-0B87BBF0DE67}"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233FA53-6552-4B5C-AF5F-5D6F644A40AE}" type="datetimeFigureOut">
              <a:rPr lang="en-US" smtClean="0"/>
              <a:pPr/>
              <a:t>8/28/2022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1186253-4ABC-4679-B7FD-0B87BBF0DE67}"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asmaindia.in/pdf/press/29-The-Impact-of-Utilitarian-and-Hedonic-Value-on-" TargetMode="External"/><Relationship Id="rId2" Type="http://schemas.openxmlformats.org/officeDocument/2006/relationships/hyperlink" Target="https://www.sciencedirect.com/science/article/pii/S244496951630019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crwebsite.org/volumes/6348/volumes/v12/NA-" TargetMode="External"/><Relationship Id="rId2" Type="http://schemas.openxmlformats.org/officeDocument/2006/relationships/hyperlink" Target="https://journals.vgtu.lt/index.php/BTP/article/view/1214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geeksforgeeks.org/" TargetMode="External"/><Relationship Id="rId2" Type="http://schemas.openxmlformats.org/officeDocument/2006/relationships/hyperlink" Target="https://www.igi-global.com/gateway/article/25719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0"/>
            <a:ext cx="7851648" cy="2552328"/>
          </a:xfrm>
        </p:spPr>
        <p:txBody>
          <a:bodyPr>
            <a:normAutofit fontScale="90000"/>
          </a:bodyPr>
          <a:lstStyle/>
          <a:p>
            <a:pPr algn="ctr"/>
            <a:r>
              <a:rPr lang="en-US" dirty="0" smtClean="0"/>
              <a:t/>
            </a:r>
            <a:br>
              <a:rPr lang="en-US" dirty="0" smtClean="0"/>
            </a:br>
            <a:r>
              <a:rPr lang="en-US" dirty="0" smtClean="0"/>
              <a:t> </a:t>
            </a:r>
            <a:r>
              <a:rPr lang="en-US" sz="4000" dirty="0" smtClean="0">
                <a:solidFill>
                  <a:srgbClr val="FF0000"/>
                </a:solidFill>
              </a:rPr>
              <a:t>DATA - ANALYSIS FOR CUSTOMER ACTIVATION &amp; RETENTION </a:t>
            </a:r>
            <a:br>
              <a:rPr lang="en-US" sz="4000" dirty="0" smtClean="0">
                <a:solidFill>
                  <a:srgbClr val="FF0000"/>
                </a:solidFill>
              </a:rPr>
            </a:br>
            <a:r>
              <a:rPr lang="en-US" sz="4000" dirty="0" smtClean="0">
                <a:solidFill>
                  <a:srgbClr val="FF0000"/>
                </a:solidFill>
              </a:rPr>
              <a:t> </a:t>
            </a:r>
            <a:r>
              <a:rPr lang="en-US" dirty="0" smtClean="0"/>
              <a:t/>
            </a:r>
            <a:br>
              <a:rPr lang="en-US" dirty="0" smtClean="0"/>
            </a:br>
            <a:endParaRPr lang="en-US" dirty="0"/>
          </a:p>
        </p:txBody>
      </p:sp>
      <p:sp>
        <p:nvSpPr>
          <p:cNvPr id="3" name="Subtitle 2"/>
          <p:cNvSpPr>
            <a:spLocks noGrp="1"/>
          </p:cNvSpPr>
          <p:nvPr>
            <p:ph type="subTitle" idx="1"/>
          </p:nvPr>
        </p:nvSpPr>
        <p:spPr>
          <a:xfrm>
            <a:off x="683568" y="5229200"/>
            <a:ext cx="7854696" cy="1628800"/>
          </a:xfrm>
        </p:spPr>
        <p:txBody>
          <a:bodyPr>
            <a:normAutofit fontScale="85000" lnSpcReduction="20000"/>
          </a:bodyPr>
          <a:lstStyle/>
          <a:p>
            <a:pPr algn="ctr"/>
            <a:r>
              <a:rPr lang="en-US" sz="3800" b="1" dirty="0" smtClean="0">
                <a:solidFill>
                  <a:schemeClr val="bg1"/>
                </a:solidFill>
                <a:latin typeface="Calibri" pitchFamily="34" charset="0"/>
                <a:cs typeface="Calibri" pitchFamily="34" charset="0"/>
              </a:rPr>
              <a:t>Submitted by: </a:t>
            </a:r>
          </a:p>
          <a:p>
            <a:pPr algn="ctr"/>
            <a:r>
              <a:rPr lang="en-US" sz="3800" b="1" dirty="0" smtClean="0">
                <a:solidFill>
                  <a:schemeClr val="bg1"/>
                </a:solidFill>
                <a:latin typeface="Calibri" pitchFamily="34" charset="0"/>
                <a:cs typeface="Calibri" pitchFamily="34" charset="0"/>
              </a:rPr>
              <a:t>RAJASEKAR S</a:t>
            </a:r>
          </a:p>
          <a:p>
            <a:pPr algn="ctr"/>
            <a:r>
              <a:rPr lang="en-US" dirty="0" smtClean="0">
                <a:solidFill>
                  <a:srgbClr val="FF0000"/>
                </a:solidFill>
              </a:rPr>
              <a:t/>
            </a:r>
            <a:br>
              <a:rPr lang="en-US" dirty="0" smtClean="0">
                <a:solidFill>
                  <a:srgbClr val="FF0000"/>
                </a:solidFill>
              </a:rPr>
            </a:br>
            <a:endParaRPr lang="en-US" dirty="0">
              <a:solidFill>
                <a:srgbClr val="FF0000"/>
              </a:solidFill>
            </a:endParaRPr>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0" y="476672"/>
            <a:ext cx="3721978" cy="2736304"/>
          </a:xfrm>
          <a:prstGeom prst="rect">
            <a:avLst/>
          </a:prstGeom>
          <a:noFill/>
          <a:ln>
            <a:noFill/>
          </a:ln>
        </p:spPr>
      </p:pic>
      <p:pic>
        <p:nvPicPr>
          <p:cNvPr id="5" name="Picture 4" descr="istockphoto-535912667-612x612.jpg"/>
          <p:cNvPicPr>
            <a:picLocks noChangeAspect="1"/>
          </p:cNvPicPr>
          <p:nvPr/>
        </p:nvPicPr>
        <p:blipFill>
          <a:blip r:embed="rId3" cstate="print"/>
          <a:stretch>
            <a:fillRect/>
          </a:stretch>
        </p:blipFill>
        <p:spPr>
          <a:xfrm>
            <a:off x="1763688" y="2708920"/>
            <a:ext cx="5688632" cy="24482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229600" cy="6408712"/>
          </a:xfrm>
        </p:spPr>
        <p:txBody>
          <a:bodyPr/>
          <a:lstStyle/>
          <a:p>
            <a:pPr>
              <a:buNone/>
            </a:pPr>
            <a:r>
              <a:rPr lang="en-US" b="1" dirty="0" smtClean="0">
                <a:latin typeface="Calibri" pitchFamily="34" charset="0"/>
                <a:cs typeface="Calibri" pitchFamily="34" charset="0"/>
              </a:rPr>
              <a:t>3. Customer retention benefits :</a:t>
            </a:r>
            <a:endParaRPr lang="en-US" dirty="0" smtClean="0">
              <a:latin typeface="Calibri" pitchFamily="34" charset="0"/>
              <a:cs typeface="Calibri" pitchFamily="34" charset="0"/>
            </a:endParaRPr>
          </a:p>
          <a:p>
            <a:pPr lvl="1"/>
            <a:endParaRPr lang="en-US" sz="2800" dirty="0" smtClean="0">
              <a:latin typeface="Calibri" pitchFamily="34" charset="0"/>
              <a:cs typeface="Calibri" pitchFamily="34" charset="0"/>
            </a:endParaRPr>
          </a:p>
          <a:p>
            <a:pPr lvl="1"/>
            <a:r>
              <a:rPr lang="en-US" sz="2800" dirty="0" smtClean="0">
                <a:latin typeface="Calibri" pitchFamily="34" charset="0"/>
                <a:cs typeface="Calibri" pitchFamily="34" charset="0"/>
              </a:rPr>
              <a:t>Cost savings: Customer retention is generally more cost- effective than acquiring first-time customers.</a:t>
            </a:r>
            <a:endParaRPr lang="en-US" sz="2000" dirty="0" smtClean="0">
              <a:latin typeface="Calibri" pitchFamily="34" charset="0"/>
              <a:cs typeface="Calibri" pitchFamily="34" charset="0"/>
            </a:endParaRPr>
          </a:p>
          <a:p>
            <a:pPr lvl="1"/>
            <a:endParaRPr lang="en-US" sz="2800" dirty="0" smtClean="0">
              <a:latin typeface="Calibri" pitchFamily="34" charset="0"/>
              <a:cs typeface="Calibri" pitchFamily="34" charset="0"/>
            </a:endParaRPr>
          </a:p>
          <a:p>
            <a:pPr lvl="1"/>
            <a:r>
              <a:rPr lang="en-US" sz="2800" dirty="0" smtClean="0">
                <a:latin typeface="Calibri" pitchFamily="34" charset="0"/>
                <a:cs typeface="Calibri" pitchFamily="34" charset="0"/>
              </a:rPr>
              <a:t>Positive word of mouth marketing: Loyal customers are more likely to tell their friends and family about your brand.</a:t>
            </a:r>
            <a:endParaRPr lang="en-US" sz="2000" dirty="0" smtClean="0">
              <a:latin typeface="Calibri" pitchFamily="34" charset="0"/>
              <a:cs typeface="Calibri" pitchFamily="34" charset="0"/>
            </a:endParaRPr>
          </a:p>
          <a:p>
            <a:pPr lvl="1"/>
            <a:endParaRPr lang="en-US" sz="2800" dirty="0" smtClean="0">
              <a:latin typeface="Calibri" pitchFamily="34" charset="0"/>
              <a:cs typeface="Calibri" pitchFamily="34" charset="0"/>
            </a:endParaRPr>
          </a:p>
          <a:p>
            <a:pPr lvl="1"/>
            <a:r>
              <a:rPr lang="en-US" sz="2800" dirty="0" smtClean="0">
                <a:latin typeface="Calibri" pitchFamily="34" charset="0"/>
                <a:cs typeface="Calibri" pitchFamily="34" charset="0"/>
              </a:rPr>
              <a:t>A better bottom line: Increasing retention rates by just 5 percent can increase revenue by 25 percent to 95 percent.</a:t>
            </a:r>
            <a:endParaRPr lang="en-US" sz="2000" dirty="0" smtClean="0">
              <a:latin typeface="Calibri" pitchFamily="34" charset="0"/>
              <a:cs typeface="Calibri" pitchFamily="34" charset="0"/>
            </a:endParaRPr>
          </a:p>
          <a:p>
            <a:pPr lvl="0">
              <a:buNone/>
            </a:pPr>
            <a:endParaRPr lang="en-US" dirty="0" smtClean="0"/>
          </a:p>
          <a:p>
            <a:pPr>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80720"/>
          </a:xfrm>
        </p:spPr>
        <p:txBody>
          <a:bodyPr>
            <a:normAutofit/>
          </a:bodyPr>
          <a:lstStyle/>
          <a:p>
            <a:r>
              <a:rPr lang="en-US" sz="3600" dirty="0" smtClean="0"/>
              <a:t>On the basis of these factors we could see that,</a:t>
            </a:r>
          </a:p>
          <a:p>
            <a:endParaRPr lang="en-US" sz="3600" dirty="0" smtClean="0"/>
          </a:p>
          <a:p>
            <a:pPr>
              <a:buNone/>
            </a:pPr>
            <a:r>
              <a:rPr lang="en-US" sz="3600" b="1" dirty="0" smtClean="0">
                <a:effectLst>
                  <a:outerShdw blurRad="38100" dist="38100" dir="2700000" algn="tl">
                    <a:srgbClr val="000000">
                      <a:alpha val="43137"/>
                    </a:srgbClr>
                  </a:outerShdw>
                </a:effectLst>
              </a:rPr>
              <a:t>1. </a:t>
            </a:r>
            <a:r>
              <a:rPr lang="en-US" sz="3600" b="1" dirty="0" err="1" smtClean="0">
                <a:effectLst>
                  <a:outerShdw blurRad="38100" dist="38100" dir="2700000" algn="tl">
                    <a:srgbClr val="000000">
                      <a:alpha val="43137"/>
                    </a:srgbClr>
                  </a:outerShdw>
                </a:effectLst>
              </a:rPr>
              <a:t>Amazon.in</a:t>
            </a:r>
            <a:endParaRPr lang="en-US" sz="3600" b="1" dirty="0" smtClean="0">
              <a:effectLst>
                <a:outerShdw blurRad="38100" dist="38100" dir="2700000" algn="tl">
                  <a:srgbClr val="000000">
                    <a:alpha val="43137"/>
                  </a:srgbClr>
                </a:outerShdw>
              </a:effectLst>
            </a:endParaRPr>
          </a:p>
          <a:p>
            <a:pPr>
              <a:buNone/>
            </a:pPr>
            <a:r>
              <a:rPr lang="en-US" sz="3600" b="1" dirty="0" smtClean="0">
                <a:effectLst>
                  <a:outerShdw blurRad="38100" dist="38100" dir="2700000" algn="tl">
                    <a:srgbClr val="000000">
                      <a:alpha val="43137"/>
                    </a:srgbClr>
                  </a:outerShdw>
                </a:effectLst>
              </a:rPr>
              <a:t>2. Flipkart.com</a:t>
            </a:r>
            <a:endParaRPr lang="en-US" sz="3600" b="1" dirty="0" smtClean="0">
              <a:effectLst>
                <a:outerShdw blurRad="38100" dist="38100" dir="2700000" algn="tl">
                  <a:srgbClr val="000000">
                    <a:alpha val="43137"/>
                  </a:srgbClr>
                </a:outerShdw>
              </a:effectLst>
            </a:endParaRPr>
          </a:p>
          <a:p>
            <a:pPr>
              <a:buNone/>
            </a:pPr>
            <a:endParaRPr lang="en-US" sz="3600" dirty="0" smtClean="0"/>
          </a:p>
          <a:p>
            <a:pPr>
              <a:buNone/>
            </a:pPr>
            <a:r>
              <a:rPr lang="en-US" sz="3600" dirty="0" smtClean="0"/>
              <a:t>   are </a:t>
            </a:r>
            <a:r>
              <a:rPr lang="en-US" sz="3600" dirty="0" smtClean="0"/>
              <a:t>doing great in their performance on customer satisfaction and retention.</a:t>
            </a:r>
          </a:p>
          <a:p>
            <a:pPr>
              <a:buNone/>
            </a:pPr>
            <a:endParaRPr lang="en-US" sz="3600" dirty="0">
              <a:latin typeface="Calibri" pitchFamily="34" charset="0"/>
              <a:cs typeface="Calibri"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4000" b="1" dirty="0" smtClean="0"/>
              <a:t>The END</a:t>
            </a:r>
            <a:endParaRPr lang="en-US" sz="4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lnSpcReduction="10000"/>
          </a:bodyPr>
          <a:lstStyle/>
          <a:p>
            <a:pPr lvl="0">
              <a:buNone/>
            </a:pPr>
            <a:r>
              <a:rPr lang="en-US" dirty="0" smtClean="0"/>
              <a:t>4. </a:t>
            </a:r>
            <a:r>
              <a:rPr lang="en-US" b="1" dirty="0" smtClean="0">
                <a:latin typeface="Calibri" pitchFamily="34" charset="0"/>
                <a:cs typeface="Calibri" pitchFamily="34" charset="0"/>
              </a:rPr>
              <a:t>E-Commerce websites and Customer Retention :</a:t>
            </a:r>
          </a:p>
          <a:p>
            <a:pPr>
              <a:buNone/>
            </a:pPr>
            <a:r>
              <a:rPr lang="en-US" sz="2600" dirty="0" smtClean="0"/>
              <a:t>    For an e-commerce store, the customer retention rate is directly related to how much your customers trust you and how much they relish the experience of spending time on your website/app.</a:t>
            </a:r>
          </a:p>
          <a:p>
            <a:endParaRPr lang="en-US" sz="2800" b="1" dirty="0" smtClean="0"/>
          </a:p>
          <a:p>
            <a:r>
              <a:rPr lang="en-US" sz="2800" b="1" dirty="0" smtClean="0"/>
              <a:t>Trust </a:t>
            </a:r>
            <a:r>
              <a:rPr lang="en-US" sz="2800" dirty="0" smtClean="0"/>
              <a:t>is built by being honest and upfront about the product and service. Questions like how you guarantee quality, what your process of customer service is, what the options for customer grievance </a:t>
            </a:r>
            <a:r>
              <a:rPr lang="en-US" sz="2800" dirty="0" err="1" smtClean="0"/>
              <a:t>redressal</a:t>
            </a:r>
            <a:r>
              <a:rPr lang="en-US" sz="2800" dirty="0" smtClean="0"/>
              <a:t> are and the like need to be answered upfront and put into practice. This builds trust and subsequently word of mouth.</a:t>
            </a:r>
          </a:p>
          <a:p>
            <a:pPr>
              <a:buNone/>
            </a:pPr>
            <a:endParaRPr lang="en-US" sz="2600" dirty="0" smtClean="0"/>
          </a:p>
          <a:p>
            <a:pPr lvl="0">
              <a:buNone/>
            </a:pPr>
            <a:endParaRPr lang="en-US" dirty="0" smtClean="0">
              <a:latin typeface="Calibri" pitchFamily="34" charset="0"/>
              <a:cs typeface="Calibri" pitchFamily="34" charset="0"/>
            </a:endParaRP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408712"/>
          </a:xfrm>
        </p:spPr>
        <p:txBody>
          <a:bodyPr>
            <a:normAutofit lnSpcReduction="10000"/>
          </a:bodyPr>
          <a:lstStyle/>
          <a:p>
            <a:pPr>
              <a:buNone/>
            </a:pPr>
            <a:r>
              <a:rPr lang="en-US" sz="2800" dirty="0" smtClean="0"/>
              <a:t>   Coming to the experience that you create for your customers, aesthetics, ease of use and clarity are the three most important parameters.</a:t>
            </a:r>
          </a:p>
          <a:p>
            <a:endParaRPr lang="en-US" sz="2800" b="1" dirty="0" smtClean="0"/>
          </a:p>
          <a:p>
            <a:r>
              <a:rPr lang="en-US" sz="2800" b="1" dirty="0" smtClean="0"/>
              <a:t>Aesthetics </a:t>
            </a:r>
            <a:r>
              <a:rPr lang="en-US" sz="2800" dirty="0" smtClean="0"/>
              <a:t>- A good looking vibrant user interface that functions smoothly without bugs is an absolute must. Do make sure it functions equally on all kinds of interfaces like laptop, tablet, mobile etc.</a:t>
            </a:r>
          </a:p>
          <a:p>
            <a:pPr lvl="0"/>
            <a:endParaRPr lang="en-US" sz="2800" b="1" dirty="0" smtClean="0"/>
          </a:p>
          <a:p>
            <a:pPr lvl="0"/>
            <a:r>
              <a:rPr lang="en-US" sz="2800" b="1" dirty="0" smtClean="0"/>
              <a:t>Ease of use</a:t>
            </a:r>
            <a:r>
              <a:rPr lang="en-US" sz="2800" dirty="0" smtClean="0"/>
              <a:t> - Customers like to come back to e-commerce sites where they could view the product, compare options, read reviews and complete their transaction with minimum fuss and in the minimum time.</a:t>
            </a:r>
          </a:p>
          <a:p>
            <a:endParaRPr lang="en-US" sz="2800" dirty="0" smtClean="0"/>
          </a:p>
          <a:p>
            <a:pPr>
              <a:buNone/>
            </a:pPr>
            <a:endParaRPr lang="en-US" sz="2800" dirty="0" smtClean="0"/>
          </a:p>
          <a:p>
            <a:endParaRPr lang="en-US" sz="2800" dirty="0" smtClean="0"/>
          </a:p>
          <a:p>
            <a:pPr>
              <a:buNone/>
            </a:pPr>
            <a:endParaRPr lang="en-US" sz="2600" dirty="0">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568952" cy="6408712"/>
          </a:xfrm>
        </p:spPr>
        <p:txBody>
          <a:bodyPr>
            <a:normAutofit lnSpcReduction="10000"/>
          </a:bodyPr>
          <a:lstStyle/>
          <a:p>
            <a:r>
              <a:rPr lang="en-US" b="1" dirty="0" smtClean="0"/>
              <a:t>Clarity</a:t>
            </a:r>
            <a:r>
              <a:rPr lang="en-US" dirty="0" smtClean="0"/>
              <a:t> - People love clarity when buying online. </a:t>
            </a:r>
          </a:p>
          <a:p>
            <a:pPr>
              <a:buNone/>
            </a:pPr>
            <a:endParaRPr lang="en-US" dirty="0" smtClean="0"/>
          </a:p>
          <a:p>
            <a:pPr>
              <a:buNone/>
            </a:pPr>
            <a:r>
              <a:rPr lang="en-US" sz="2800" dirty="0" smtClean="0">
                <a:latin typeface="Calibri" pitchFamily="34" charset="0"/>
                <a:cs typeface="Calibri" pitchFamily="34" charset="0"/>
              </a:rPr>
              <a:t>   Clarity </a:t>
            </a:r>
            <a:r>
              <a:rPr lang="en-US" sz="2800" dirty="0" err="1" smtClean="0">
                <a:latin typeface="Calibri" pitchFamily="34" charset="0"/>
                <a:cs typeface="Calibri" pitchFamily="34" charset="0"/>
              </a:rPr>
              <a:t>interms</a:t>
            </a:r>
            <a:r>
              <a:rPr lang="en-US" sz="2800" dirty="0" smtClean="0">
                <a:latin typeface="Calibri" pitchFamily="34" charset="0"/>
                <a:cs typeface="Calibri" pitchFamily="34" charset="0"/>
              </a:rPr>
              <a:t> of - how is my product going to be packed? How many days would it take for delivery? Is there a tracking mechanism? I may know there is a return policy if am not satisfied with it, but how does the return actually work? All these and more questions provide clarity to the buyer and enhance his experience manifold. Other than these, there can also be loyalty programs, tie-ups with other complimentary e-commerce providers and co- branded events with physical stores that will boost customer acquisition and retention. Tying up with a more known brand rubs off some of the reliability and trust onto us. That leads to further customer retention over a period of time.</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568952" cy="6480720"/>
          </a:xfrm>
        </p:spPr>
        <p:txBody>
          <a:bodyPr>
            <a:normAutofit/>
          </a:bodyPr>
          <a:lstStyle/>
          <a:p>
            <a:pPr lvl="0">
              <a:buNone/>
            </a:pPr>
            <a:r>
              <a:rPr lang="en-US" dirty="0" smtClean="0"/>
              <a:t>5. </a:t>
            </a:r>
            <a:r>
              <a:rPr lang="en-US" b="1" dirty="0" smtClean="0"/>
              <a:t>Review of Literature</a:t>
            </a:r>
            <a:r>
              <a:rPr lang="en-US" dirty="0" smtClean="0"/>
              <a:t> :</a:t>
            </a:r>
          </a:p>
          <a:p>
            <a:pPr>
              <a:buNone/>
            </a:pPr>
            <a:r>
              <a:rPr lang="en-US" sz="2600" dirty="0" smtClean="0">
                <a:latin typeface="Calibri" pitchFamily="34" charset="0"/>
                <a:cs typeface="Calibri" pitchFamily="34" charset="0"/>
              </a:rPr>
              <a:t>   </a:t>
            </a:r>
          </a:p>
          <a:p>
            <a:r>
              <a:rPr lang="en-US" sz="2600" dirty="0" smtClean="0">
                <a:latin typeface="Calibri" pitchFamily="34" charset="0"/>
                <a:cs typeface="Calibri" pitchFamily="34" charset="0"/>
              </a:rPr>
              <a: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a:t>
            </a:r>
          </a:p>
          <a:p>
            <a:pPr>
              <a:buNone/>
            </a:pPr>
            <a:endParaRPr lang="en-US" sz="2600" dirty="0" smtClean="0">
              <a:latin typeface="Calibri" pitchFamily="34" charset="0"/>
              <a:cs typeface="Calibri" pitchFamily="34" charset="0"/>
            </a:endParaRPr>
          </a:p>
          <a:p>
            <a:r>
              <a:rPr lang="en-US" sz="2600" dirty="0" smtClean="0">
                <a:latin typeface="Calibri" pitchFamily="34" charset="0"/>
                <a:cs typeface="Calibri" pitchFamily="34" charset="0"/>
              </a:rPr>
              <a:t>Five major factors that contributed to the success of an e- commerce store have been identified as: service quality, system quality, information quality, trust and net benefit. The research furthermore investigated the factors that influence the online customers repeat purchase intention.</a:t>
            </a:r>
          </a:p>
          <a:p>
            <a:pPr>
              <a:buNone/>
            </a:pPr>
            <a:endParaRPr lang="en-US" sz="2600" dirty="0" smtClean="0">
              <a:latin typeface="Calibri" pitchFamily="34" charset="0"/>
              <a:cs typeface="Calibri" pitchFamily="34"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568952" cy="6552728"/>
          </a:xfrm>
        </p:spPr>
        <p:txBody>
          <a:bodyPr/>
          <a:lstStyle/>
          <a:p>
            <a:pPr>
              <a:buNone/>
            </a:pPr>
            <a:endParaRPr lang="en-US" dirty="0" smtClean="0"/>
          </a:p>
          <a:p>
            <a:pPr>
              <a:buNone/>
            </a:pPr>
            <a:endParaRPr lang="en-US" dirty="0" smtClean="0"/>
          </a:p>
          <a:p>
            <a:pPr>
              <a:buNone/>
            </a:pPr>
            <a:r>
              <a:rPr lang="en-US" dirty="0" smtClean="0"/>
              <a:t>   </a:t>
            </a:r>
            <a:r>
              <a:rPr lang="en-US" dirty="0" smtClean="0">
                <a:latin typeface="Calibri" pitchFamily="34" charset="0"/>
                <a:cs typeface="Calibri" pitchFamily="34" charset="0"/>
              </a:rPr>
              <a:t>The combination of both utilitarian value and hedonistic values are needed to affect the repeat purchase intention (loyalty) positively. The data is collected from the Indian online shoppers.</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t/>
            </a:r>
            <a:br>
              <a:rPr lang="en-US" sz="3600" dirty="0" smtClean="0"/>
            </a:br>
            <a:r>
              <a:rPr lang="en-US" sz="3600" b="1" dirty="0" smtClean="0"/>
              <a:t>ANALYTICS OF THE BUSINESS PROBLEM</a:t>
            </a:r>
            <a:endParaRPr lang="en-US" sz="3600" dirty="0"/>
          </a:p>
        </p:txBody>
      </p:sp>
      <p:sp>
        <p:nvSpPr>
          <p:cNvPr id="3" name="Content Placeholder 2"/>
          <p:cNvSpPr>
            <a:spLocks noGrp="1"/>
          </p:cNvSpPr>
          <p:nvPr>
            <p:ph idx="1"/>
          </p:nvPr>
        </p:nvSpPr>
        <p:spPr>
          <a:xfrm>
            <a:off x="539552" y="1340768"/>
            <a:ext cx="8229600" cy="5328592"/>
          </a:xfrm>
        </p:spPr>
        <p:txBody>
          <a:bodyPr>
            <a:normAutofit fontScale="77500" lnSpcReduction="20000"/>
          </a:bodyPr>
          <a:lstStyle/>
          <a:p>
            <a:pPr marL="514350" lvl="0" indent="-514350">
              <a:buNone/>
            </a:pPr>
            <a:r>
              <a:rPr lang="en-US" b="1" dirty="0" smtClean="0"/>
              <a:t>1. What is Analytical problem framing?</a:t>
            </a:r>
            <a:endParaRPr lang="en-US" dirty="0" smtClean="0"/>
          </a:p>
          <a:p>
            <a:endParaRPr lang="en-US" sz="2800" dirty="0" smtClean="0"/>
          </a:p>
          <a:p>
            <a:r>
              <a:rPr lang="en-US" sz="2800" dirty="0" smtClean="0"/>
              <a:t>Analytic problem framing involves translating the business problem into terms that can be addressed analytically via data and modeling. It’s at this stage that you work backwards From the results / outputs you want to the data/inputs you’re going to need, where you identify potential drivers and hypotheses to test, and where you nail down your assumptions. Analytic problem framing is the antithesis of merely working with the ready-to-hand data and seeing what comes of it, hoping for something insightful. Typically, the process moves on from here to data collection, cleansing and transformation, Methodology selection and model building, never to return. But if you’re willing to borrow and use a concept from complex adaptive systems – maps and models – you can make repeat use of this stage to improve your overall outcome.</a:t>
            </a:r>
          </a:p>
          <a:p>
            <a:pPr>
              <a:buNone/>
            </a:pPr>
            <a:endParaRPr lang="en-US" sz="2600" dirty="0">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88640"/>
            <a:ext cx="8352928" cy="6480720"/>
          </a:xfrm>
        </p:spPr>
        <p:txBody>
          <a:bodyPr/>
          <a:lstStyle/>
          <a:p>
            <a:pPr lvl="0">
              <a:buNone/>
            </a:pPr>
            <a:r>
              <a:rPr lang="en-US" dirty="0" smtClean="0"/>
              <a:t>2. </a:t>
            </a:r>
            <a:r>
              <a:rPr lang="en-US" b="1" dirty="0" smtClean="0"/>
              <a:t>Hardware Requirements</a:t>
            </a:r>
            <a:endParaRPr lang="en-US" dirty="0" smtClean="0"/>
          </a:p>
          <a:p>
            <a:pPr>
              <a:buNone/>
            </a:pPr>
            <a:r>
              <a:rPr lang="en-US" dirty="0" smtClean="0"/>
              <a:t>   </a:t>
            </a:r>
          </a:p>
          <a:p>
            <a:pPr>
              <a:buNone/>
            </a:pPr>
            <a:r>
              <a:rPr lang="en-US" dirty="0" smtClean="0"/>
              <a:t>   </a:t>
            </a:r>
            <a:r>
              <a:rPr lang="en-US" sz="2600" dirty="0" smtClean="0">
                <a:latin typeface="Calibri" pitchFamily="34" charset="0"/>
                <a:cs typeface="Calibri" pitchFamily="34" charset="0"/>
              </a:rPr>
              <a:t>A mid level computer that runs on Intel i3/i5/i7 or A10/A11/M1 or </a:t>
            </a:r>
            <a:r>
              <a:rPr lang="en-US" sz="2600" dirty="0" err="1" smtClean="0">
                <a:latin typeface="Calibri" pitchFamily="34" charset="0"/>
                <a:cs typeface="Calibri" pitchFamily="34" charset="0"/>
              </a:rPr>
              <a:t>ryzen</a:t>
            </a:r>
            <a:r>
              <a:rPr lang="en-US" sz="2600" dirty="0" smtClean="0">
                <a:latin typeface="Calibri" pitchFamily="34" charset="0"/>
                <a:cs typeface="Calibri" pitchFamily="34" charset="0"/>
              </a:rPr>
              <a:t> 3/5 or any other equivalent chipset and a suitable processor.</a:t>
            </a:r>
          </a:p>
          <a:p>
            <a:pPr>
              <a:buNone/>
            </a:pPr>
            <a:endParaRPr lang="en-US" dirty="0" smtClean="0"/>
          </a:p>
          <a:p>
            <a:pPr lvl="0">
              <a:buNone/>
            </a:pPr>
            <a:r>
              <a:rPr lang="en-US" dirty="0" smtClean="0"/>
              <a:t>3. </a:t>
            </a:r>
            <a:r>
              <a:rPr lang="en-US" b="1" dirty="0" smtClean="0"/>
              <a:t>Software Requirements</a:t>
            </a:r>
            <a:endParaRPr lang="en-US" dirty="0" smtClean="0"/>
          </a:p>
          <a:p>
            <a:pPr>
              <a:buNone/>
            </a:pPr>
            <a:endParaRPr lang="en-US" dirty="0" smtClean="0"/>
          </a:p>
          <a:p>
            <a:pPr>
              <a:buNone/>
            </a:pPr>
            <a:r>
              <a:rPr lang="en-US" dirty="0" smtClean="0"/>
              <a:t>    </a:t>
            </a:r>
            <a:r>
              <a:rPr lang="en-US" sz="2600" dirty="0" smtClean="0">
                <a:latin typeface="Calibri" pitchFamily="34" charset="0"/>
                <a:cs typeface="Calibri" pitchFamily="34" charset="0"/>
              </a:rPr>
              <a:t>Windows / Linux /Mac OS</a:t>
            </a:r>
          </a:p>
          <a:p>
            <a:pPr>
              <a:buNone/>
            </a:pPr>
            <a:endParaRPr lang="en-US"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496944" cy="6480720"/>
          </a:xfrm>
        </p:spPr>
        <p:txBody>
          <a:bodyPr/>
          <a:lstStyle/>
          <a:p>
            <a:pPr lvl="0">
              <a:buNone/>
            </a:pPr>
            <a:r>
              <a:rPr lang="en-US" dirty="0" smtClean="0"/>
              <a:t>4. </a:t>
            </a:r>
            <a:r>
              <a:rPr lang="en-US" b="1" dirty="0" smtClean="0"/>
              <a:t>Tools, Libraries and Packages used</a:t>
            </a:r>
            <a:endParaRPr lang="en-US" dirty="0" smtClean="0"/>
          </a:p>
          <a:p>
            <a:pPr>
              <a:buNone/>
            </a:pPr>
            <a:endParaRPr lang="en-US" dirty="0" smtClean="0"/>
          </a:p>
          <a:p>
            <a:r>
              <a:rPr lang="en-US" b="1" dirty="0" smtClean="0"/>
              <a:t>Tool:</a:t>
            </a:r>
            <a:r>
              <a:rPr lang="en-US" dirty="0" smtClean="0"/>
              <a:t> </a:t>
            </a:r>
            <a:r>
              <a:rPr lang="en-US" sz="2600" dirty="0" smtClean="0"/>
              <a:t>1.Anaconda Navigator.</a:t>
            </a:r>
          </a:p>
          <a:p>
            <a:pPr>
              <a:buNone/>
            </a:pPr>
            <a:r>
              <a:rPr lang="en-US" sz="2600" dirty="0" smtClean="0"/>
              <a:t>                 2. </a:t>
            </a:r>
            <a:r>
              <a:rPr lang="en-US" sz="2600" dirty="0" err="1" smtClean="0"/>
              <a:t>Jupyter</a:t>
            </a:r>
            <a:r>
              <a:rPr lang="en-US" sz="2600" dirty="0" smtClean="0"/>
              <a:t> Notebook.</a:t>
            </a:r>
          </a:p>
          <a:p>
            <a:pPr>
              <a:buNone/>
            </a:pPr>
            <a:endParaRPr lang="en-US" dirty="0" smtClean="0"/>
          </a:p>
          <a:p>
            <a:r>
              <a:rPr lang="en-US" b="1" dirty="0" smtClean="0"/>
              <a:t>Libraries and Packages:</a:t>
            </a:r>
            <a:endParaRPr lang="en-US" dirty="0" smtClean="0"/>
          </a:p>
          <a:p>
            <a:pPr>
              <a:buNone/>
            </a:pPr>
            <a:r>
              <a:rPr lang="en-US" sz="2800" dirty="0" smtClean="0"/>
              <a:t>      </a:t>
            </a:r>
          </a:p>
          <a:p>
            <a:pPr>
              <a:buNone/>
            </a:pPr>
            <a:r>
              <a:rPr lang="en-US" sz="2800" dirty="0" smtClean="0"/>
              <a:t>       1. </a:t>
            </a:r>
            <a:r>
              <a:rPr lang="en-US" sz="2800" dirty="0" err="1" smtClean="0"/>
              <a:t>Numpy</a:t>
            </a:r>
            <a:endParaRPr lang="en-US" sz="2800" dirty="0" smtClean="0"/>
          </a:p>
          <a:p>
            <a:pPr marL="514350" lvl="0" indent="-514350">
              <a:buNone/>
            </a:pPr>
            <a:r>
              <a:rPr lang="en-US" sz="2800" dirty="0" smtClean="0"/>
              <a:t>       2. Pandas</a:t>
            </a:r>
          </a:p>
          <a:p>
            <a:pPr lvl="0">
              <a:buNone/>
            </a:pPr>
            <a:r>
              <a:rPr lang="en-US" sz="2800" dirty="0" smtClean="0"/>
              <a:t>       3. </a:t>
            </a:r>
            <a:r>
              <a:rPr lang="en-US" sz="2800" dirty="0" err="1" smtClean="0"/>
              <a:t>Matplotlib</a:t>
            </a:r>
            <a:endParaRPr lang="en-US" sz="2800" dirty="0" smtClean="0"/>
          </a:p>
          <a:p>
            <a:pPr lvl="0">
              <a:buNone/>
            </a:pPr>
            <a:r>
              <a:rPr lang="en-US" sz="2800" dirty="0" smtClean="0"/>
              <a:t>       4. </a:t>
            </a:r>
            <a:r>
              <a:rPr lang="en-US" sz="2800" dirty="0" err="1" smtClean="0"/>
              <a:t>Seaborn</a:t>
            </a:r>
            <a:endParaRPr lang="en-US" sz="2800" dirty="0" smtClean="0"/>
          </a:p>
          <a:p>
            <a:pPr>
              <a:buNone/>
            </a:pPr>
            <a:endParaRPr lang="en-US" sz="26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88640"/>
            <a:ext cx="8352928" cy="6480720"/>
          </a:xfrm>
        </p:spPr>
        <p:txBody>
          <a:bodyPr>
            <a:normAutofit lnSpcReduction="10000"/>
          </a:bodyPr>
          <a:lstStyle/>
          <a:p>
            <a:pPr lvl="0">
              <a:buNone/>
            </a:pPr>
            <a:r>
              <a:rPr lang="en-US" dirty="0" smtClean="0"/>
              <a:t>5. </a:t>
            </a:r>
            <a:r>
              <a:rPr lang="en-US" b="1" dirty="0" smtClean="0"/>
              <a:t>Data Pre- Processing</a:t>
            </a:r>
          </a:p>
          <a:p>
            <a:r>
              <a:rPr lang="en-US" sz="2600" dirty="0" smtClean="0">
                <a:latin typeface="Calibri" pitchFamily="34" charset="0"/>
                <a:cs typeface="Calibri" pitchFamily="34" charset="0"/>
              </a:rPr>
              <a:t>For understanding the factors influencing the customer retention, we should consider 4 important variables.</a:t>
            </a:r>
          </a:p>
          <a:p>
            <a:pPr>
              <a:buNone/>
            </a:pPr>
            <a:r>
              <a:rPr lang="en-US" sz="2600" dirty="0" smtClean="0">
                <a:latin typeface="Calibri" pitchFamily="34" charset="0"/>
                <a:cs typeface="Calibri" pitchFamily="34" charset="0"/>
              </a:rPr>
              <a:t>    These 4 variables manipulate the 'customer satisfaction', which in turn makes the customer to stay.</a:t>
            </a:r>
          </a:p>
          <a:p>
            <a:endParaRPr lang="en-US" sz="2600" dirty="0" smtClean="0">
              <a:latin typeface="Calibri" pitchFamily="34" charset="0"/>
              <a:cs typeface="Calibri" pitchFamily="34" charset="0"/>
            </a:endParaRPr>
          </a:p>
          <a:p>
            <a:r>
              <a:rPr lang="en-US" sz="2600" dirty="0" smtClean="0">
                <a:latin typeface="Calibri" pitchFamily="34" charset="0"/>
                <a:cs typeface="Calibri" pitchFamily="34" charset="0"/>
              </a:rPr>
              <a:t>These variables are:</a:t>
            </a:r>
          </a:p>
          <a:p>
            <a:pPr lvl="1"/>
            <a:r>
              <a:rPr lang="en-US" dirty="0" smtClean="0">
                <a:latin typeface="Calibri" pitchFamily="34" charset="0"/>
                <a:cs typeface="Calibri" pitchFamily="34" charset="0"/>
              </a:rPr>
              <a:t>Hedonic Value.</a:t>
            </a:r>
          </a:p>
          <a:p>
            <a:pPr lvl="1"/>
            <a:r>
              <a:rPr lang="en-US" dirty="0" smtClean="0">
                <a:latin typeface="Calibri" pitchFamily="34" charset="0"/>
                <a:cs typeface="Calibri" pitchFamily="34" charset="0"/>
              </a:rPr>
              <a:t>Utilitarian Value.</a:t>
            </a:r>
          </a:p>
          <a:p>
            <a:pPr lvl="1"/>
            <a:r>
              <a:rPr lang="en-US" dirty="0" err="1" smtClean="0">
                <a:latin typeface="Calibri" pitchFamily="34" charset="0"/>
                <a:cs typeface="Calibri" pitchFamily="34" charset="0"/>
              </a:rPr>
              <a:t>Precieved</a:t>
            </a:r>
            <a:r>
              <a:rPr lang="en-US" dirty="0" smtClean="0">
                <a:latin typeface="Calibri" pitchFamily="34" charset="0"/>
                <a:cs typeface="Calibri" pitchFamily="34" charset="0"/>
              </a:rPr>
              <a:t> Risk.</a:t>
            </a:r>
          </a:p>
          <a:p>
            <a:pPr lvl="1"/>
            <a:r>
              <a:rPr lang="en-US" dirty="0" smtClean="0">
                <a:latin typeface="Calibri" pitchFamily="34" charset="0"/>
                <a:cs typeface="Calibri" pitchFamily="34" charset="0"/>
              </a:rPr>
              <a:t>Customer Experience.</a:t>
            </a:r>
          </a:p>
          <a:p>
            <a:endParaRPr lang="en-US" sz="2600" dirty="0" smtClean="0">
              <a:latin typeface="Calibri" pitchFamily="34" charset="0"/>
              <a:cs typeface="Calibri" pitchFamily="34" charset="0"/>
            </a:endParaRPr>
          </a:p>
          <a:p>
            <a:r>
              <a:rPr lang="en-US" sz="2600" dirty="0" smtClean="0">
                <a:latin typeface="Calibri" pitchFamily="34" charset="0"/>
                <a:cs typeface="Calibri" pitchFamily="34" charset="0"/>
              </a:rPr>
              <a:t>By </a:t>
            </a:r>
            <a:r>
              <a:rPr lang="en-US" sz="2600" dirty="0" err="1" smtClean="0">
                <a:latin typeface="Calibri" pitchFamily="34" charset="0"/>
                <a:cs typeface="Calibri" pitchFamily="34" charset="0"/>
              </a:rPr>
              <a:t>Analysing</a:t>
            </a:r>
            <a:r>
              <a:rPr lang="en-US" sz="2600" dirty="0" smtClean="0">
                <a:latin typeface="Calibri" pitchFamily="34" charset="0"/>
                <a:cs typeface="Calibri" pitchFamily="34" charset="0"/>
              </a:rPr>
              <a:t> on the basis of these variables, we can find  the basic factors influencing the 'customer satisfaction’. Thus, by achieving the 'customer satisfaction' we can make the customer to stay and make them buy more products.</a:t>
            </a:r>
          </a:p>
          <a:p>
            <a:endParaRPr lang="en-US" sz="2600" dirty="0" smtClean="0">
              <a:latin typeface="Calibri" pitchFamily="34" charset="0"/>
              <a:cs typeface="Calibri" pitchFamily="34" charset="0"/>
            </a:endParaRPr>
          </a:p>
          <a:p>
            <a:pPr>
              <a:buNone/>
            </a:pPr>
            <a:endParaRPr lang="en-US" dirty="0" smtClean="0"/>
          </a:p>
          <a:p>
            <a:pPr lvl="0">
              <a:buNone/>
            </a:pP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smtClean="0"/>
              <a:t>ACKNOWLEDGMENT</a:t>
            </a:r>
            <a:br>
              <a:rPr lang="en-US" sz="4000" b="1" dirty="0" smtClean="0"/>
            </a:br>
            <a:endParaRPr lang="en-US" sz="4000" dirty="0"/>
          </a:p>
        </p:txBody>
      </p:sp>
      <p:sp>
        <p:nvSpPr>
          <p:cNvPr id="3" name="Content Placeholder 2"/>
          <p:cNvSpPr>
            <a:spLocks noGrp="1"/>
          </p:cNvSpPr>
          <p:nvPr>
            <p:ph idx="1"/>
          </p:nvPr>
        </p:nvSpPr>
        <p:spPr>
          <a:xfrm>
            <a:off x="395536" y="764704"/>
            <a:ext cx="8229600" cy="5832648"/>
          </a:xfrm>
        </p:spPr>
        <p:txBody>
          <a:bodyPr>
            <a:normAutofit lnSpcReduction="10000"/>
          </a:bodyPr>
          <a:lstStyle/>
          <a:p>
            <a:r>
              <a:rPr lang="en-US" sz="2600" dirty="0" smtClean="0">
                <a:latin typeface="Calibri" pitchFamily="34" charset="0"/>
                <a:cs typeface="Calibri" pitchFamily="34" charset="0"/>
              </a:rPr>
              <a:t>This project includes the professional reference of much external research analysis done by various </a:t>
            </a:r>
            <a:r>
              <a:rPr lang="en-US" sz="2600" dirty="0" err="1" smtClean="0">
                <a:latin typeface="Calibri" pitchFamily="34" charset="0"/>
                <a:cs typeface="Calibri" pitchFamily="34" charset="0"/>
              </a:rPr>
              <a:t>organisations</a:t>
            </a:r>
            <a:r>
              <a:rPr lang="en-US" sz="2600" dirty="0" smtClean="0">
                <a:latin typeface="Calibri" pitchFamily="34" charset="0"/>
                <a:cs typeface="Calibri" pitchFamily="34" charset="0"/>
              </a:rPr>
              <a:t> and individuals. Such references are mentioned below:</a:t>
            </a:r>
          </a:p>
          <a:p>
            <a:pPr marL="514350" lvl="0" indent="-514350">
              <a:buNone/>
            </a:pPr>
            <a:r>
              <a:rPr lang="en-US" sz="2800" b="1" dirty="0" smtClean="0"/>
              <a:t>1. </a:t>
            </a:r>
            <a:r>
              <a:rPr lang="en-US" sz="2800" dirty="0" smtClean="0"/>
              <a:t>Consumer's perceptions of website's utilitarian and hedonic attributes and online purchase intentions: A cognitive–affective attitude approach</a:t>
            </a:r>
            <a:r>
              <a:rPr lang="en-US" sz="2800" u="sng" dirty="0" smtClean="0"/>
              <a:t> </a:t>
            </a:r>
          </a:p>
          <a:p>
            <a:r>
              <a:rPr lang="en-US" sz="2800" u="sng" dirty="0" smtClean="0">
                <a:hlinkClick r:id="rId2"/>
              </a:rPr>
              <a:t>https://</a:t>
            </a:r>
            <a:r>
              <a:rPr lang="en-US" sz="2800" dirty="0" smtClean="0">
                <a:hlinkClick r:id="rId2"/>
              </a:rPr>
              <a:t>www.sciencedirect.com/science/article/pii/S2444969516300191</a:t>
            </a:r>
            <a:r>
              <a:rPr lang="en-US" sz="2800" dirty="0" smtClean="0"/>
              <a:t>.</a:t>
            </a:r>
          </a:p>
          <a:p>
            <a:pPr marL="514350" indent="-514350">
              <a:buNone/>
            </a:pPr>
            <a:r>
              <a:rPr lang="en-US" sz="2800" b="1" dirty="0" smtClean="0"/>
              <a:t>2. </a:t>
            </a:r>
            <a:r>
              <a:rPr lang="en-US" sz="2800" dirty="0" smtClean="0"/>
              <a:t>The Impact of Utilitarian and </a:t>
            </a:r>
            <a:r>
              <a:rPr lang="en-US" sz="2800" dirty="0" err="1" smtClean="0"/>
              <a:t>HedonicValue</a:t>
            </a:r>
            <a:r>
              <a:rPr lang="en-US" sz="2800" dirty="0" smtClean="0"/>
              <a:t> on Online Shopping Behavior.</a:t>
            </a:r>
          </a:p>
          <a:p>
            <a:r>
              <a:rPr lang="en-US" sz="2800" dirty="0" smtClean="0">
                <a:hlinkClick r:id="rId3"/>
              </a:rPr>
              <a:t>http://www.asmaindia.in/pdf/press/29-The-Impact-of-Utilitarian-and-Hedonic-Value-on-</a:t>
            </a:r>
            <a:endParaRPr lang="en-US" sz="2800" dirty="0" smtClean="0"/>
          </a:p>
          <a:p>
            <a:r>
              <a:rPr lang="en-US" sz="2800" u="sng" dirty="0" smtClean="0"/>
              <a:t> Online-Shopping-Behavior.pdf</a:t>
            </a:r>
            <a:endParaRPr lang="en-US" sz="2800" dirty="0" smtClean="0"/>
          </a:p>
          <a:p>
            <a:pPr lvl="0">
              <a:buNone/>
            </a:pPr>
            <a:endParaRPr lang="en-US" sz="2800" dirty="0" smtClean="0"/>
          </a:p>
          <a:p>
            <a:endParaRPr lang="en-US" sz="2600" dirty="0" smtClean="0">
              <a:latin typeface="Calibri" pitchFamily="34" charset="0"/>
              <a:cs typeface="Calibri" pitchFamily="34" charset="0"/>
            </a:endParaRPr>
          </a:p>
          <a:p>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496944" cy="6480720"/>
          </a:xfrm>
        </p:spPr>
        <p:txBody>
          <a:bodyPr/>
          <a:lstStyle/>
          <a:p>
            <a:endParaRPr lang="en-US" sz="2600" dirty="0" smtClean="0">
              <a:latin typeface="Calibri" pitchFamily="34" charset="0"/>
              <a:cs typeface="Calibri" pitchFamily="34" charset="0"/>
            </a:endParaRPr>
          </a:p>
          <a:p>
            <a:endParaRPr lang="en-US" sz="2600" dirty="0" smtClean="0">
              <a:latin typeface="Calibri" pitchFamily="34" charset="0"/>
              <a:cs typeface="Calibri" pitchFamily="34" charset="0"/>
            </a:endParaRPr>
          </a:p>
          <a:p>
            <a:r>
              <a:rPr lang="en-US" sz="2600" dirty="0" smtClean="0">
                <a:latin typeface="Calibri" pitchFamily="34" charset="0"/>
                <a:cs typeface="Calibri" pitchFamily="34" charset="0"/>
              </a:rPr>
              <a:t>So we will do the following Analysis in 5 parts. We will use different parts of the given data-set to help us find the customer retention factors.</a:t>
            </a:r>
          </a:p>
          <a:p>
            <a:endParaRPr lang="en-US" sz="2600" dirty="0" smtClean="0">
              <a:latin typeface="Calibri" pitchFamily="34" charset="0"/>
              <a:cs typeface="Calibri" pitchFamily="34" charset="0"/>
            </a:endParaRPr>
          </a:p>
          <a:p>
            <a:endParaRPr lang="en-US" sz="2600" dirty="0" smtClean="0">
              <a:latin typeface="Calibri" pitchFamily="34" charset="0"/>
              <a:cs typeface="Calibri" pitchFamily="34" charset="0"/>
            </a:endParaRPr>
          </a:p>
          <a:p>
            <a:endParaRPr lang="en-US" sz="2600" dirty="0" smtClean="0">
              <a:latin typeface="Calibri" pitchFamily="34" charset="0"/>
              <a:cs typeface="Calibri" pitchFamily="34" charset="0"/>
            </a:endParaRPr>
          </a:p>
          <a:p>
            <a:r>
              <a:rPr lang="en-US" sz="2600" dirty="0" smtClean="0">
                <a:latin typeface="Calibri" pitchFamily="34" charset="0"/>
                <a:cs typeface="Calibri" pitchFamily="34" charset="0"/>
              </a:rPr>
              <a:t>By following these processes we can achieve a more efficient data-set. We will use </a:t>
            </a:r>
            <a:r>
              <a:rPr lang="en-US" sz="2600" b="1" dirty="0" smtClean="0">
                <a:latin typeface="Calibri" pitchFamily="34" charset="0"/>
                <a:cs typeface="Calibri" pitchFamily="34" charset="0"/>
              </a:rPr>
              <a:t>Python </a:t>
            </a:r>
            <a:r>
              <a:rPr lang="en-US" sz="2600" dirty="0" smtClean="0">
                <a:latin typeface="Calibri" pitchFamily="34" charset="0"/>
                <a:cs typeface="Calibri" pitchFamily="34" charset="0"/>
              </a:rPr>
              <a:t>through </a:t>
            </a:r>
            <a:r>
              <a:rPr lang="en-US" sz="2600" b="1" dirty="0" err="1" smtClean="0">
                <a:latin typeface="Calibri" pitchFamily="34" charset="0"/>
                <a:cs typeface="Calibri" pitchFamily="34" charset="0"/>
              </a:rPr>
              <a:t>Jupyter</a:t>
            </a:r>
            <a:r>
              <a:rPr lang="en-US" sz="2600" b="1" dirty="0" smtClean="0">
                <a:latin typeface="Calibri" pitchFamily="34" charset="0"/>
                <a:cs typeface="Calibri" pitchFamily="34" charset="0"/>
              </a:rPr>
              <a:t> notebook </a:t>
            </a:r>
            <a:r>
              <a:rPr lang="en-US" sz="2600" dirty="0" smtClean="0">
                <a:latin typeface="Calibri" pitchFamily="34" charset="0"/>
                <a:cs typeface="Calibri" pitchFamily="34" charset="0"/>
              </a:rPr>
              <a:t>for data processing . Also we will use Libraries such as </a:t>
            </a:r>
            <a:r>
              <a:rPr lang="en-US" sz="2600" b="1" dirty="0" smtClean="0">
                <a:latin typeface="Calibri" pitchFamily="34" charset="0"/>
                <a:cs typeface="Calibri" pitchFamily="34" charset="0"/>
              </a:rPr>
              <a:t>Pandas, </a:t>
            </a:r>
            <a:r>
              <a:rPr lang="en-US" sz="2600" b="1" dirty="0" err="1" smtClean="0">
                <a:latin typeface="Calibri" pitchFamily="34" charset="0"/>
                <a:cs typeface="Calibri" pitchFamily="34" charset="0"/>
              </a:rPr>
              <a:t>Numpy</a:t>
            </a:r>
            <a:r>
              <a:rPr lang="en-US" sz="2600" b="1" dirty="0" smtClean="0">
                <a:latin typeface="Calibri" pitchFamily="34" charset="0"/>
                <a:cs typeface="Calibri" pitchFamily="34" charset="0"/>
              </a:rPr>
              <a:t> for Analysis </a:t>
            </a:r>
            <a:r>
              <a:rPr lang="en-US" sz="2600" dirty="0" smtClean="0">
                <a:latin typeface="Calibri" pitchFamily="34" charset="0"/>
                <a:cs typeface="Calibri" pitchFamily="34" charset="0"/>
              </a:rPr>
              <a:t>and </a:t>
            </a:r>
            <a:r>
              <a:rPr lang="en-US" sz="2600" b="1" dirty="0" err="1" smtClean="0">
                <a:latin typeface="Calibri" pitchFamily="34" charset="0"/>
                <a:cs typeface="Calibri" pitchFamily="34" charset="0"/>
              </a:rPr>
              <a:t>Matplotlib</a:t>
            </a:r>
            <a:r>
              <a:rPr lang="en-US" sz="2600" b="1" dirty="0" smtClean="0">
                <a:latin typeface="Calibri" pitchFamily="34" charset="0"/>
                <a:cs typeface="Calibri" pitchFamily="34" charset="0"/>
              </a:rPr>
              <a:t> , </a:t>
            </a:r>
            <a:r>
              <a:rPr lang="en-US" sz="2600" b="1" dirty="0" err="1" smtClean="0">
                <a:latin typeface="Calibri" pitchFamily="34" charset="0"/>
                <a:cs typeface="Calibri" pitchFamily="34" charset="0"/>
              </a:rPr>
              <a:t>seaborn</a:t>
            </a:r>
            <a:r>
              <a:rPr lang="en-US" sz="2600" b="1" dirty="0" smtClean="0">
                <a:latin typeface="Calibri" pitchFamily="34" charset="0"/>
                <a:cs typeface="Calibri" pitchFamily="34" charset="0"/>
              </a:rPr>
              <a:t> for visualization</a:t>
            </a:r>
            <a:r>
              <a:rPr lang="en-US" sz="2600" dirty="0" smtClean="0">
                <a:latin typeface="Calibri" pitchFamily="34" charset="0"/>
                <a:cs typeface="Calibri" pitchFamily="34" charset="0"/>
              </a:rPr>
              <a:t>.</a:t>
            </a:r>
          </a:p>
          <a:p>
            <a:pPr>
              <a:buNone/>
            </a:pPr>
            <a:endParaRPr lang="en-US" sz="2600" dirty="0" smtClean="0">
              <a:latin typeface="Calibri" pitchFamily="34" charset="0"/>
              <a:cs typeface="Calibri" pitchFamily="34" charset="0"/>
            </a:endParaRPr>
          </a:p>
          <a:p>
            <a:endParaRPr lang="en-US" sz="2600" dirty="0" smtClean="0">
              <a:latin typeface="Calibri" pitchFamily="34" charset="0"/>
              <a:cs typeface="Calibri" pitchFamily="34"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88640"/>
            <a:ext cx="8352928" cy="6480720"/>
          </a:xfrm>
        </p:spPr>
        <p:txBody>
          <a:bodyPr/>
          <a:lstStyle/>
          <a:p>
            <a:pPr>
              <a:buNone/>
            </a:pPr>
            <a:r>
              <a:rPr lang="en-US" dirty="0" smtClean="0"/>
              <a:t>6. Exploratory Data-Analysis</a:t>
            </a:r>
          </a:p>
          <a:p>
            <a:pPr>
              <a:buNone/>
            </a:pPr>
            <a:endParaRPr lang="en-US" dirty="0"/>
          </a:p>
        </p:txBody>
      </p:sp>
      <p:pic>
        <p:nvPicPr>
          <p:cNvPr id="4" name="image3.jpeg"/>
          <p:cNvPicPr/>
          <p:nvPr/>
        </p:nvPicPr>
        <p:blipFill>
          <a:blip r:embed="rId2" cstate="print"/>
          <a:stretch>
            <a:fillRect/>
          </a:stretch>
        </p:blipFill>
        <p:spPr>
          <a:xfrm>
            <a:off x="467544" y="908720"/>
            <a:ext cx="7560840" cy="1440160"/>
          </a:xfrm>
          <a:prstGeom prst="rect">
            <a:avLst/>
          </a:prstGeom>
        </p:spPr>
      </p:pic>
      <p:pic>
        <p:nvPicPr>
          <p:cNvPr id="5" name="image4.jpeg"/>
          <p:cNvPicPr/>
          <p:nvPr/>
        </p:nvPicPr>
        <p:blipFill>
          <a:blip r:embed="rId3" cstate="print"/>
          <a:stretch>
            <a:fillRect/>
          </a:stretch>
        </p:blipFill>
        <p:spPr>
          <a:xfrm>
            <a:off x="539552" y="2780928"/>
            <a:ext cx="7416824" cy="151216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424936" cy="6480720"/>
          </a:xfrm>
        </p:spPr>
        <p:txBody>
          <a:bodyPr>
            <a:normAutofit fontScale="47500" lnSpcReduction="20000"/>
          </a:bodyPr>
          <a:lstStyle/>
          <a:p>
            <a:pPr lvl="0">
              <a:buNone/>
            </a:pPr>
            <a:r>
              <a:rPr lang="en-US" b="1" dirty="0" smtClean="0"/>
              <a:t>1. Checking the null values, data type and title of the columns :</a:t>
            </a:r>
          </a:p>
          <a:p>
            <a:endParaRPr lang="en-US" dirty="0" smtClean="0"/>
          </a:p>
          <a:p>
            <a:endParaRPr lang="en-US" sz="4200" dirty="0" smtClean="0"/>
          </a:p>
          <a:p>
            <a:r>
              <a:rPr lang="en-US" sz="4200" dirty="0" smtClean="0">
                <a:latin typeface="Calibri" pitchFamily="34" charset="0"/>
                <a:cs typeface="Calibri" pitchFamily="34" charset="0"/>
              </a:rPr>
              <a:t>Title : 1Gender of respondent Col </a:t>
            </a:r>
            <a:r>
              <a:rPr lang="en-US" sz="4200" dirty="0" err="1" smtClean="0">
                <a:latin typeface="Calibri" pitchFamily="34" charset="0"/>
                <a:cs typeface="Calibri" pitchFamily="34" charset="0"/>
              </a:rPr>
              <a:t>dtype</a:t>
            </a:r>
            <a:r>
              <a:rPr lang="en-US" sz="4200" dirty="0" smtClean="0">
                <a:latin typeface="Calibri" pitchFamily="34" charset="0"/>
                <a:cs typeface="Calibri" pitchFamily="34" charset="0"/>
              </a:rPr>
              <a:t> : object</a:t>
            </a:r>
          </a:p>
          <a:p>
            <a:r>
              <a:rPr lang="en-US" sz="4200" dirty="0" err="1" smtClean="0">
                <a:latin typeface="Calibri" pitchFamily="34" charset="0"/>
                <a:cs typeface="Calibri" pitchFamily="34" charset="0"/>
              </a:rPr>
              <a:t>NaN</a:t>
            </a:r>
            <a:r>
              <a:rPr lang="en-US" sz="4200" dirty="0" smtClean="0">
                <a:latin typeface="Calibri" pitchFamily="34" charset="0"/>
                <a:cs typeface="Calibri" pitchFamily="34" charset="0"/>
              </a:rPr>
              <a:t> </a:t>
            </a:r>
            <a:r>
              <a:rPr lang="en-US" sz="4200" dirty="0" err="1" smtClean="0">
                <a:latin typeface="Calibri" pitchFamily="34" charset="0"/>
                <a:cs typeface="Calibri" pitchFamily="34" charset="0"/>
              </a:rPr>
              <a:t>val</a:t>
            </a:r>
            <a:r>
              <a:rPr lang="en-US" sz="4200" dirty="0" smtClean="0">
                <a:latin typeface="Calibri" pitchFamily="34" charset="0"/>
                <a:cs typeface="Calibri" pitchFamily="34" charset="0"/>
              </a:rPr>
              <a:t>: 0</a:t>
            </a:r>
          </a:p>
          <a:p>
            <a:r>
              <a:rPr lang="en-US" sz="4200" dirty="0" smtClean="0">
                <a:latin typeface="Calibri" pitchFamily="34" charset="0"/>
                <a:cs typeface="Calibri" pitchFamily="34" charset="0"/>
              </a:rPr>
              <a:t>Title : 2 How old are you? Col </a:t>
            </a:r>
            <a:r>
              <a:rPr lang="en-US" sz="4200" dirty="0" err="1" smtClean="0">
                <a:latin typeface="Calibri" pitchFamily="34" charset="0"/>
                <a:cs typeface="Calibri" pitchFamily="34" charset="0"/>
              </a:rPr>
              <a:t>dtype</a:t>
            </a:r>
            <a:r>
              <a:rPr lang="en-US" sz="4200" dirty="0" smtClean="0">
                <a:latin typeface="Calibri" pitchFamily="34" charset="0"/>
                <a:cs typeface="Calibri" pitchFamily="34" charset="0"/>
              </a:rPr>
              <a:t> : object </a:t>
            </a:r>
            <a:r>
              <a:rPr lang="en-US" sz="4200" dirty="0" err="1" smtClean="0">
                <a:latin typeface="Calibri" pitchFamily="34" charset="0"/>
                <a:cs typeface="Calibri" pitchFamily="34" charset="0"/>
              </a:rPr>
              <a:t>NaN</a:t>
            </a:r>
            <a:r>
              <a:rPr lang="en-US" sz="4200" dirty="0" smtClean="0">
                <a:latin typeface="Calibri" pitchFamily="34" charset="0"/>
                <a:cs typeface="Calibri" pitchFamily="34" charset="0"/>
              </a:rPr>
              <a:t> </a:t>
            </a:r>
            <a:r>
              <a:rPr lang="en-US" sz="4200" dirty="0" err="1" smtClean="0">
                <a:latin typeface="Calibri" pitchFamily="34" charset="0"/>
                <a:cs typeface="Calibri" pitchFamily="34" charset="0"/>
              </a:rPr>
              <a:t>val</a:t>
            </a:r>
            <a:r>
              <a:rPr lang="en-US" sz="4200" dirty="0" smtClean="0">
                <a:latin typeface="Calibri" pitchFamily="34" charset="0"/>
                <a:cs typeface="Calibri" pitchFamily="34" charset="0"/>
              </a:rPr>
              <a:t>: 0</a:t>
            </a:r>
          </a:p>
          <a:p>
            <a:r>
              <a:rPr lang="en-US" sz="4200" dirty="0" smtClean="0">
                <a:latin typeface="Calibri" pitchFamily="34" charset="0"/>
                <a:cs typeface="Calibri" pitchFamily="34" charset="0"/>
              </a:rPr>
              <a:t>Title : 3 Which city do you shop online from? Col </a:t>
            </a:r>
            <a:r>
              <a:rPr lang="en-US" sz="4200" dirty="0" err="1" smtClean="0">
                <a:latin typeface="Calibri" pitchFamily="34" charset="0"/>
                <a:cs typeface="Calibri" pitchFamily="34" charset="0"/>
              </a:rPr>
              <a:t>dtype</a:t>
            </a:r>
            <a:r>
              <a:rPr lang="en-US" sz="4200" dirty="0" smtClean="0">
                <a:latin typeface="Calibri" pitchFamily="34" charset="0"/>
                <a:cs typeface="Calibri" pitchFamily="34" charset="0"/>
              </a:rPr>
              <a:t> : object</a:t>
            </a:r>
          </a:p>
          <a:p>
            <a:r>
              <a:rPr lang="en-US" sz="4200" dirty="0" err="1" smtClean="0">
                <a:latin typeface="Calibri" pitchFamily="34" charset="0"/>
                <a:cs typeface="Calibri" pitchFamily="34" charset="0"/>
              </a:rPr>
              <a:t>NaN</a:t>
            </a:r>
            <a:r>
              <a:rPr lang="en-US" sz="4200" dirty="0" smtClean="0">
                <a:latin typeface="Calibri" pitchFamily="34" charset="0"/>
                <a:cs typeface="Calibri" pitchFamily="34" charset="0"/>
              </a:rPr>
              <a:t> </a:t>
            </a:r>
            <a:r>
              <a:rPr lang="en-US" sz="4200" dirty="0" err="1" smtClean="0">
                <a:latin typeface="Calibri" pitchFamily="34" charset="0"/>
                <a:cs typeface="Calibri" pitchFamily="34" charset="0"/>
              </a:rPr>
              <a:t>val</a:t>
            </a:r>
            <a:r>
              <a:rPr lang="en-US" sz="4200" dirty="0" smtClean="0">
                <a:latin typeface="Calibri" pitchFamily="34" charset="0"/>
                <a:cs typeface="Calibri" pitchFamily="34" charset="0"/>
              </a:rPr>
              <a:t>: 0</a:t>
            </a:r>
          </a:p>
          <a:p>
            <a:r>
              <a:rPr lang="en-US" sz="4200" dirty="0" smtClean="0">
                <a:latin typeface="Calibri" pitchFamily="34" charset="0"/>
                <a:cs typeface="Calibri" pitchFamily="34" charset="0"/>
              </a:rPr>
              <a:t>Title : 4 What is the Pin Code of where you shop online from? Col </a:t>
            </a:r>
            <a:r>
              <a:rPr lang="en-US" sz="4200" dirty="0" err="1" smtClean="0">
                <a:latin typeface="Calibri" pitchFamily="34" charset="0"/>
                <a:cs typeface="Calibri" pitchFamily="34" charset="0"/>
              </a:rPr>
              <a:t>dtype</a:t>
            </a:r>
            <a:r>
              <a:rPr lang="en-US" sz="4200" dirty="0" smtClean="0">
                <a:latin typeface="Calibri" pitchFamily="34" charset="0"/>
                <a:cs typeface="Calibri" pitchFamily="34" charset="0"/>
              </a:rPr>
              <a:t> : int64</a:t>
            </a:r>
          </a:p>
          <a:p>
            <a:r>
              <a:rPr lang="en-US" sz="4200" dirty="0" err="1" smtClean="0">
                <a:latin typeface="Calibri" pitchFamily="34" charset="0"/>
                <a:cs typeface="Calibri" pitchFamily="34" charset="0"/>
              </a:rPr>
              <a:t>NaN</a:t>
            </a:r>
            <a:r>
              <a:rPr lang="en-US" sz="4200" dirty="0" smtClean="0">
                <a:latin typeface="Calibri" pitchFamily="34" charset="0"/>
                <a:cs typeface="Calibri" pitchFamily="34" charset="0"/>
              </a:rPr>
              <a:t> </a:t>
            </a:r>
            <a:r>
              <a:rPr lang="en-US" sz="4200" dirty="0" err="1" smtClean="0">
                <a:latin typeface="Calibri" pitchFamily="34" charset="0"/>
                <a:cs typeface="Calibri" pitchFamily="34" charset="0"/>
              </a:rPr>
              <a:t>val</a:t>
            </a:r>
            <a:r>
              <a:rPr lang="en-US" sz="4200" dirty="0" smtClean="0">
                <a:latin typeface="Calibri" pitchFamily="34" charset="0"/>
                <a:cs typeface="Calibri" pitchFamily="34" charset="0"/>
              </a:rPr>
              <a:t>: 0</a:t>
            </a:r>
          </a:p>
          <a:p>
            <a:r>
              <a:rPr lang="en-US" sz="4200" dirty="0" smtClean="0">
                <a:latin typeface="Calibri" pitchFamily="34" charset="0"/>
                <a:cs typeface="Calibri" pitchFamily="34" charset="0"/>
              </a:rPr>
              <a:t>Title : 5 Since How Long You are Shopping Online ? Col </a:t>
            </a:r>
            <a:r>
              <a:rPr lang="en-US" sz="4200" dirty="0" err="1" smtClean="0">
                <a:latin typeface="Calibri" pitchFamily="34" charset="0"/>
                <a:cs typeface="Calibri" pitchFamily="34" charset="0"/>
              </a:rPr>
              <a:t>dtype</a:t>
            </a:r>
            <a:r>
              <a:rPr lang="en-US" sz="4200" dirty="0" smtClean="0">
                <a:latin typeface="Calibri" pitchFamily="34" charset="0"/>
                <a:cs typeface="Calibri" pitchFamily="34" charset="0"/>
              </a:rPr>
              <a:t> : object</a:t>
            </a:r>
          </a:p>
          <a:p>
            <a:r>
              <a:rPr lang="en-US" sz="4200" dirty="0" err="1" smtClean="0">
                <a:latin typeface="Calibri" pitchFamily="34" charset="0"/>
                <a:cs typeface="Calibri" pitchFamily="34" charset="0"/>
              </a:rPr>
              <a:t>NaN</a:t>
            </a:r>
            <a:r>
              <a:rPr lang="en-US" sz="4200" dirty="0" smtClean="0">
                <a:latin typeface="Calibri" pitchFamily="34" charset="0"/>
                <a:cs typeface="Calibri" pitchFamily="34" charset="0"/>
              </a:rPr>
              <a:t> </a:t>
            </a:r>
            <a:r>
              <a:rPr lang="en-US" sz="4200" dirty="0" err="1" smtClean="0">
                <a:latin typeface="Calibri" pitchFamily="34" charset="0"/>
                <a:cs typeface="Calibri" pitchFamily="34" charset="0"/>
              </a:rPr>
              <a:t>val</a:t>
            </a:r>
            <a:r>
              <a:rPr lang="en-US" sz="4200" dirty="0" smtClean="0">
                <a:latin typeface="Calibri" pitchFamily="34" charset="0"/>
                <a:cs typeface="Calibri" pitchFamily="34" charset="0"/>
              </a:rPr>
              <a:t>: 0</a:t>
            </a:r>
          </a:p>
          <a:p>
            <a:r>
              <a:rPr lang="en-US" sz="4200" dirty="0" smtClean="0">
                <a:latin typeface="Calibri" pitchFamily="34" charset="0"/>
                <a:cs typeface="Calibri" pitchFamily="34" charset="0"/>
              </a:rPr>
              <a:t>Title : 6 How many times you have made an online purchase in the past 1 year? Col </a:t>
            </a:r>
            <a:r>
              <a:rPr lang="en-US" sz="4200" dirty="0" err="1" smtClean="0">
                <a:latin typeface="Calibri" pitchFamily="34" charset="0"/>
                <a:cs typeface="Calibri" pitchFamily="34" charset="0"/>
              </a:rPr>
              <a:t>dtype</a:t>
            </a:r>
            <a:r>
              <a:rPr lang="en-US" sz="4200" dirty="0" smtClean="0">
                <a:latin typeface="Calibri" pitchFamily="34" charset="0"/>
                <a:cs typeface="Calibri" pitchFamily="34" charset="0"/>
              </a:rPr>
              <a:t> : object</a:t>
            </a:r>
          </a:p>
          <a:p>
            <a:r>
              <a:rPr lang="en-US" sz="4200" dirty="0" err="1" smtClean="0">
                <a:latin typeface="Calibri" pitchFamily="34" charset="0"/>
                <a:cs typeface="Calibri" pitchFamily="34" charset="0"/>
              </a:rPr>
              <a:t>NaN</a:t>
            </a:r>
            <a:r>
              <a:rPr lang="en-US" sz="4200" dirty="0" smtClean="0">
                <a:latin typeface="Calibri" pitchFamily="34" charset="0"/>
                <a:cs typeface="Calibri" pitchFamily="34" charset="0"/>
              </a:rPr>
              <a:t> </a:t>
            </a:r>
            <a:r>
              <a:rPr lang="en-US" sz="4200" dirty="0" err="1" smtClean="0">
                <a:latin typeface="Calibri" pitchFamily="34" charset="0"/>
                <a:cs typeface="Calibri" pitchFamily="34" charset="0"/>
              </a:rPr>
              <a:t>val</a:t>
            </a:r>
            <a:r>
              <a:rPr lang="en-US" sz="4200" dirty="0" smtClean="0">
                <a:latin typeface="Calibri" pitchFamily="34" charset="0"/>
                <a:cs typeface="Calibri" pitchFamily="34" charset="0"/>
              </a:rPr>
              <a:t>: 0</a:t>
            </a:r>
          </a:p>
          <a:p>
            <a:r>
              <a:rPr lang="en-US" sz="4200" dirty="0" smtClean="0">
                <a:latin typeface="Calibri" pitchFamily="34" charset="0"/>
                <a:cs typeface="Calibri" pitchFamily="34" charset="0"/>
              </a:rPr>
              <a:t>Title : 7 How do you access the internet while shopping on-line? Col </a:t>
            </a:r>
            <a:r>
              <a:rPr lang="en-US" sz="4200" dirty="0" err="1" smtClean="0">
                <a:latin typeface="Calibri" pitchFamily="34" charset="0"/>
                <a:cs typeface="Calibri" pitchFamily="34" charset="0"/>
              </a:rPr>
              <a:t>dtype</a:t>
            </a:r>
            <a:r>
              <a:rPr lang="en-US" sz="4200" dirty="0" smtClean="0">
                <a:latin typeface="Calibri" pitchFamily="34" charset="0"/>
                <a:cs typeface="Calibri" pitchFamily="34" charset="0"/>
              </a:rPr>
              <a:t> : object</a:t>
            </a:r>
          </a:p>
          <a:p>
            <a:r>
              <a:rPr lang="en-US" sz="4200" dirty="0" err="1" smtClean="0">
                <a:latin typeface="Calibri" pitchFamily="34" charset="0"/>
                <a:cs typeface="Calibri" pitchFamily="34" charset="0"/>
              </a:rPr>
              <a:t>NaN</a:t>
            </a:r>
            <a:r>
              <a:rPr lang="en-US" sz="4200" dirty="0" smtClean="0">
                <a:latin typeface="Calibri" pitchFamily="34" charset="0"/>
                <a:cs typeface="Calibri" pitchFamily="34" charset="0"/>
              </a:rPr>
              <a:t> </a:t>
            </a:r>
            <a:r>
              <a:rPr lang="en-US" sz="4200" dirty="0" err="1" smtClean="0">
                <a:latin typeface="Calibri" pitchFamily="34" charset="0"/>
                <a:cs typeface="Calibri" pitchFamily="34" charset="0"/>
              </a:rPr>
              <a:t>val</a:t>
            </a:r>
            <a:r>
              <a:rPr lang="en-US" sz="4200" dirty="0" smtClean="0">
                <a:latin typeface="Calibri" pitchFamily="34" charset="0"/>
                <a:cs typeface="Calibri" pitchFamily="34" charset="0"/>
              </a:rPr>
              <a:t>: 0</a:t>
            </a:r>
          </a:p>
          <a:p>
            <a:r>
              <a:rPr lang="en-US" sz="4200" dirty="0" smtClean="0">
                <a:latin typeface="Calibri" pitchFamily="34" charset="0"/>
                <a:cs typeface="Calibri" pitchFamily="34" charset="0"/>
              </a:rPr>
              <a:t>Title : 8 Which device do you use to access the online shopping? Col </a:t>
            </a:r>
            <a:r>
              <a:rPr lang="en-US" sz="4200" dirty="0" err="1" smtClean="0">
                <a:latin typeface="Calibri" pitchFamily="34" charset="0"/>
                <a:cs typeface="Calibri" pitchFamily="34" charset="0"/>
              </a:rPr>
              <a:t>dtype</a:t>
            </a:r>
            <a:r>
              <a:rPr lang="en-US" sz="4200" dirty="0" smtClean="0">
                <a:latin typeface="Calibri" pitchFamily="34" charset="0"/>
                <a:cs typeface="Calibri" pitchFamily="34" charset="0"/>
              </a:rPr>
              <a:t> : object</a:t>
            </a:r>
          </a:p>
          <a:p>
            <a:r>
              <a:rPr lang="en-US" sz="4200" dirty="0" err="1" smtClean="0">
                <a:latin typeface="Calibri" pitchFamily="34" charset="0"/>
                <a:cs typeface="Calibri" pitchFamily="34" charset="0"/>
              </a:rPr>
              <a:t>NaN</a:t>
            </a:r>
            <a:r>
              <a:rPr lang="en-US" sz="4200" dirty="0" smtClean="0">
                <a:latin typeface="Calibri" pitchFamily="34" charset="0"/>
                <a:cs typeface="Calibri" pitchFamily="34" charset="0"/>
              </a:rPr>
              <a:t> </a:t>
            </a:r>
            <a:r>
              <a:rPr lang="en-US" sz="4200" dirty="0" err="1" smtClean="0">
                <a:latin typeface="Calibri" pitchFamily="34" charset="0"/>
                <a:cs typeface="Calibri" pitchFamily="34" charset="0"/>
              </a:rPr>
              <a:t>val</a:t>
            </a:r>
            <a:r>
              <a:rPr lang="en-US" sz="4200" dirty="0" smtClean="0">
                <a:latin typeface="Calibri" pitchFamily="34" charset="0"/>
                <a:cs typeface="Calibri" pitchFamily="34" charset="0"/>
              </a:rPr>
              <a:t>: 0</a:t>
            </a:r>
          </a:p>
          <a:p>
            <a:r>
              <a:rPr lang="en-US" sz="4200" dirty="0" smtClean="0">
                <a:latin typeface="Calibri" pitchFamily="34" charset="0"/>
                <a:cs typeface="Calibri" pitchFamily="34" charset="0"/>
              </a:rPr>
              <a:t>Title : 9 What is the screen size of your mobile device? Col </a:t>
            </a:r>
            <a:r>
              <a:rPr lang="en-US" sz="4200" dirty="0" err="1" smtClean="0">
                <a:latin typeface="Calibri" pitchFamily="34" charset="0"/>
                <a:cs typeface="Calibri" pitchFamily="34" charset="0"/>
              </a:rPr>
              <a:t>dtype</a:t>
            </a:r>
            <a:r>
              <a:rPr lang="en-US" sz="4200" dirty="0" smtClean="0">
                <a:latin typeface="Calibri" pitchFamily="34" charset="0"/>
                <a:cs typeface="Calibri" pitchFamily="34" charset="0"/>
              </a:rPr>
              <a:t> : object           </a:t>
            </a:r>
            <a:r>
              <a:rPr lang="en-US" sz="4200" dirty="0" err="1" smtClean="0">
                <a:latin typeface="Calibri" pitchFamily="34" charset="0"/>
                <a:cs typeface="Calibri" pitchFamily="34" charset="0"/>
              </a:rPr>
              <a:t>NaN</a:t>
            </a:r>
            <a:r>
              <a:rPr lang="en-US" sz="4200" dirty="0" smtClean="0">
                <a:latin typeface="Calibri" pitchFamily="34" charset="0"/>
                <a:cs typeface="Calibri" pitchFamily="34" charset="0"/>
              </a:rPr>
              <a:t> </a:t>
            </a:r>
            <a:r>
              <a:rPr lang="en-US" sz="4200" dirty="0" err="1" smtClean="0">
                <a:latin typeface="Calibri" pitchFamily="34" charset="0"/>
                <a:cs typeface="Calibri" pitchFamily="34" charset="0"/>
              </a:rPr>
              <a:t>val</a:t>
            </a:r>
            <a:r>
              <a:rPr lang="en-US" sz="4200" dirty="0" smtClean="0">
                <a:latin typeface="Calibri" pitchFamily="34" charset="0"/>
                <a:cs typeface="Calibri" pitchFamily="34" charset="0"/>
              </a:rPr>
              <a:t>: 0</a:t>
            </a:r>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88640"/>
            <a:ext cx="8352928" cy="6480720"/>
          </a:xfrm>
        </p:spPr>
        <p:txBody>
          <a:bodyPr>
            <a:normAutofit fontScale="25000" lnSpcReduction="20000"/>
          </a:bodyPr>
          <a:lstStyle/>
          <a:p>
            <a:endParaRPr lang="en-US" sz="5600" dirty="0" smtClean="0"/>
          </a:p>
          <a:p>
            <a:endParaRPr lang="en-US" sz="5600" dirty="0" smtClean="0"/>
          </a:p>
          <a:p>
            <a:r>
              <a:rPr lang="en-US" sz="6400" dirty="0" smtClean="0">
                <a:latin typeface="Calibri" pitchFamily="34" charset="0"/>
                <a:cs typeface="Calibri" pitchFamily="34" charset="0"/>
              </a:rPr>
              <a:t>Title : 10 What is the operating system (OS) of your device?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11 What browser do you run on your device to access the website?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12 Which channel did you follow to arrive at your favorite online store for the first time?</a:t>
            </a:r>
          </a:p>
          <a:p>
            <a:r>
              <a:rPr lang="en-US" sz="6400" dirty="0" smtClean="0">
                <a:latin typeface="Calibri" pitchFamily="34" charset="0"/>
                <a:cs typeface="Calibri" pitchFamily="34" charset="0"/>
              </a:rPr>
              <a:t>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 </a:t>
            </a:r>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13 After first visit, how do you reach the online retail store?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14 How much time do you explore the e- retail store before making a purchase decision?</a:t>
            </a:r>
          </a:p>
          <a:p>
            <a:r>
              <a:rPr lang="en-US" sz="6400" dirty="0" smtClean="0">
                <a:latin typeface="Calibri" pitchFamily="34" charset="0"/>
                <a:cs typeface="Calibri" pitchFamily="34" charset="0"/>
              </a:rPr>
              <a:t>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 </a:t>
            </a:r>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15 What is your preferred payment Option?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16 How frequently do you abandon (selecting an items and leaving without making payment) your shopping cart?</a:t>
            </a:r>
          </a:p>
          <a:p>
            <a:r>
              <a:rPr lang="en-US" sz="6400" dirty="0" smtClean="0">
                <a:latin typeface="Calibri" pitchFamily="34" charset="0"/>
                <a:cs typeface="Calibri" pitchFamily="34" charset="0"/>
              </a:rPr>
              <a:t>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 </a:t>
            </a:r>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17 Why did you abandon the “Bag”, “Shopping Cart”?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18 The content on the website must be easy to read and understand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19 Information on similar product to the one highlighted is important for product comparison</a:t>
            </a:r>
          </a:p>
          <a:p>
            <a:r>
              <a:rPr lang="en-US" sz="6400" dirty="0" smtClean="0">
                <a:latin typeface="Calibri" pitchFamily="34" charset="0"/>
                <a:cs typeface="Calibri" pitchFamily="34" charset="0"/>
              </a:rPr>
              <a:t>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 </a:t>
            </a:r>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20 Complete information on listed seller and product being offered is important for purchase decision.</a:t>
            </a:r>
          </a:p>
          <a:p>
            <a:r>
              <a:rPr lang="en-US" sz="6400" dirty="0" smtClean="0">
                <a:latin typeface="Calibri" pitchFamily="34" charset="0"/>
                <a:cs typeface="Calibri" pitchFamily="34" charset="0"/>
              </a:rPr>
              <a:t>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 </a:t>
            </a:r>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21 All relevant information on listed products must be stated clearly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22 Ease of navigation in website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a:t>
            </a:r>
          </a:p>
          <a:p>
            <a:r>
              <a:rPr lang="en-US" sz="6400" dirty="0" smtClean="0">
                <a:latin typeface="Calibri" pitchFamily="34" charset="0"/>
                <a:cs typeface="Calibri" pitchFamily="34" charset="0"/>
              </a:rPr>
              <a:t>Title : 23 Loading and processing speed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r>
              <a:rPr lang="en-US" sz="6400" dirty="0" err="1" smtClean="0">
                <a:latin typeface="Calibri" pitchFamily="34" charset="0"/>
                <a:cs typeface="Calibri" pitchFamily="34" charset="0"/>
              </a:rPr>
              <a:t>NaN</a:t>
            </a:r>
            <a:r>
              <a:rPr lang="en-US" sz="6400" dirty="0" smtClean="0">
                <a:latin typeface="Calibri" pitchFamily="34" charset="0"/>
                <a:cs typeface="Calibri" pitchFamily="34" charset="0"/>
              </a:rPr>
              <a:t> </a:t>
            </a:r>
            <a:r>
              <a:rPr lang="en-US" sz="6400" dirty="0" err="1" smtClean="0">
                <a:latin typeface="Calibri" pitchFamily="34" charset="0"/>
                <a:cs typeface="Calibri" pitchFamily="34" charset="0"/>
              </a:rPr>
              <a:t>val</a:t>
            </a:r>
            <a:r>
              <a:rPr lang="en-US" sz="6400" dirty="0" smtClean="0">
                <a:latin typeface="Calibri" pitchFamily="34" charset="0"/>
                <a:cs typeface="Calibri" pitchFamily="34" charset="0"/>
              </a:rPr>
              <a:t>: 0 Title : 24 User friendly Interface of the website Col </a:t>
            </a:r>
            <a:r>
              <a:rPr lang="en-US" sz="6400" dirty="0" err="1" smtClean="0">
                <a:latin typeface="Calibri" pitchFamily="34" charset="0"/>
                <a:cs typeface="Calibri" pitchFamily="34" charset="0"/>
              </a:rPr>
              <a:t>dtype</a:t>
            </a:r>
            <a:r>
              <a:rPr lang="en-US" sz="6400" dirty="0" smtClean="0">
                <a:latin typeface="Calibri" pitchFamily="34" charset="0"/>
                <a:cs typeface="Calibri" pitchFamily="34" charset="0"/>
              </a:rPr>
              <a:t> : object</a:t>
            </a:r>
          </a:p>
          <a:p>
            <a:pPr>
              <a:buNone/>
            </a:pPr>
            <a:endParaRPr lang="en-US" sz="6400" dirty="0">
              <a:latin typeface="Calibri" pitchFamily="34" charset="0"/>
              <a:cs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568952" cy="6480720"/>
          </a:xfrm>
        </p:spPr>
        <p:txBody>
          <a:bodyPr>
            <a:normAutofit fontScale="47500" lnSpcReduction="20000"/>
          </a:bodyPr>
          <a:lstStyle/>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25 Convenient Payment methods 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a:t>
            </a:r>
          </a:p>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26 Trust that the online retail store will fulfill its part of the transaction at the stipulated time</a:t>
            </a:r>
          </a:p>
          <a:p>
            <a:r>
              <a:rPr lang="en-US" sz="3400" dirty="0" smtClean="0">
                <a:latin typeface="Calibri" pitchFamily="34" charset="0"/>
                <a:cs typeface="Calibri" pitchFamily="34" charset="0"/>
              </a:rPr>
              <a:t>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 </a:t>
            </a:r>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27 Empathy (readiness to assist with queries) towards the customers 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a:t>
            </a:r>
          </a:p>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28 Being able to guarantee the privacy of the customer 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a:t>
            </a:r>
          </a:p>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29 Responsiveness, availability of several communication channels (email, online rep, twitter, phone etc.)</a:t>
            </a:r>
          </a:p>
          <a:p>
            <a:r>
              <a:rPr lang="en-US" sz="3400" dirty="0" smtClean="0">
                <a:latin typeface="Calibri" pitchFamily="34" charset="0"/>
                <a:cs typeface="Calibri" pitchFamily="34" charset="0"/>
              </a:rPr>
              <a:t>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 </a:t>
            </a:r>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30 Online shopping gives monetary benefit and discounts 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a:t>
            </a:r>
          </a:p>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31 Enjoyment is derived from shopping online 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a:t>
            </a:r>
          </a:p>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32 Shopping online is convenient and flexible 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a:t>
            </a:r>
          </a:p>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33 Return and replacement policy of the e-</a:t>
            </a:r>
            <a:r>
              <a:rPr lang="en-US" sz="3400" dirty="0" err="1" smtClean="0">
                <a:latin typeface="Calibri" pitchFamily="34" charset="0"/>
                <a:cs typeface="Calibri" pitchFamily="34" charset="0"/>
              </a:rPr>
              <a:t>tailer</a:t>
            </a:r>
            <a:r>
              <a:rPr lang="en-US" sz="3400" dirty="0" smtClean="0">
                <a:latin typeface="Calibri" pitchFamily="34" charset="0"/>
                <a:cs typeface="Calibri" pitchFamily="34" charset="0"/>
              </a:rPr>
              <a:t> is important for purchase decision</a:t>
            </a:r>
          </a:p>
          <a:p>
            <a:r>
              <a:rPr lang="en-US" sz="3400" dirty="0" smtClean="0">
                <a:latin typeface="Calibri" pitchFamily="34" charset="0"/>
                <a:cs typeface="Calibri" pitchFamily="34" charset="0"/>
              </a:rPr>
              <a:t>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 </a:t>
            </a:r>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34 Gaining access to loyalty programs is a benefit of shopping online 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a:t>
            </a:r>
          </a:p>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35 Displaying quality Information on the website improves satisfaction of customers</a:t>
            </a:r>
          </a:p>
          <a:p>
            <a:r>
              <a:rPr lang="en-US" sz="3400" dirty="0" smtClean="0">
                <a:latin typeface="Calibri" pitchFamily="34" charset="0"/>
                <a:cs typeface="Calibri" pitchFamily="34" charset="0"/>
              </a:rPr>
              <a:t>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 </a:t>
            </a:r>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36 User derive satisfaction while shopping on a good quality website or application</a:t>
            </a:r>
          </a:p>
          <a:p>
            <a:r>
              <a:rPr lang="en-US" sz="3400" dirty="0" smtClean="0">
                <a:latin typeface="Calibri" pitchFamily="34" charset="0"/>
                <a:cs typeface="Calibri" pitchFamily="34" charset="0"/>
              </a:rPr>
              <a:t>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 </a:t>
            </a:r>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37 Net Benefit derived from shopping online can lead to users satisfaction 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a:t>
            </a:r>
          </a:p>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38 User satisfaction cannot exist without trust Col </a:t>
            </a:r>
            <a:r>
              <a:rPr lang="en-US" sz="3400" dirty="0" err="1" smtClean="0">
                <a:latin typeface="Calibri" pitchFamily="34" charset="0"/>
                <a:cs typeface="Calibri" pitchFamily="34" charset="0"/>
              </a:rPr>
              <a:t>dtype</a:t>
            </a:r>
            <a:r>
              <a:rPr lang="en-US" sz="3400" dirty="0" smtClean="0">
                <a:latin typeface="Calibri" pitchFamily="34" charset="0"/>
                <a:cs typeface="Calibri" pitchFamily="34" charset="0"/>
              </a:rPr>
              <a:t> : object</a:t>
            </a:r>
          </a:p>
          <a:p>
            <a:r>
              <a:rPr lang="en-US" sz="3400" dirty="0" err="1" smtClean="0">
                <a:latin typeface="Calibri" pitchFamily="34" charset="0"/>
                <a:cs typeface="Calibri" pitchFamily="34" charset="0"/>
              </a:rPr>
              <a:t>NaN</a:t>
            </a:r>
            <a:r>
              <a:rPr lang="en-US" sz="3400" dirty="0" smtClean="0">
                <a:latin typeface="Calibri" pitchFamily="34" charset="0"/>
                <a:cs typeface="Calibri" pitchFamily="34" charset="0"/>
              </a:rPr>
              <a:t> </a:t>
            </a:r>
            <a:r>
              <a:rPr lang="en-US" sz="3400" dirty="0" err="1" smtClean="0">
                <a:latin typeface="Calibri" pitchFamily="34" charset="0"/>
                <a:cs typeface="Calibri" pitchFamily="34" charset="0"/>
              </a:rPr>
              <a:t>val</a:t>
            </a:r>
            <a:r>
              <a:rPr lang="en-US" sz="3400" dirty="0" smtClean="0">
                <a:latin typeface="Calibri" pitchFamily="34" charset="0"/>
                <a:cs typeface="Calibri" pitchFamily="34" charset="0"/>
              </a:rPr>
              <a:t>: 0</a:t>
            </a:r>
          </a:p>
          <a:p>
            <a:r>
              <a:rPr lang="en-US" sz="3400" dirty="0" smtClean="0">
                <a:latin typeface="Calibri" pitchFamily="34" charset="0"/>
                <a:cs typeface="Calibri" pitchFamily="34" charset="0"/>
              </a:rPr>
              <a:t>Title : 39 Offering a wide variety of listed product in several category</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424936" cy="6336704"/>
          </a:xfrm>
        </p:spPr>
        <p:txBody>
          <a:bodyPr>
            <a:normAutofit fontScale="47500" lnSpcReduction="20000"/>
          </a:bodyPr>
          <a:lstStyle/>
          <a:p>
            <a:r>
              <a:rPr lang="en-US" dirty="0" smtClean="0">
                <a:latin typeface="Calibri" pitchFamily="34" charset="0"/>
                <a:cs typeface="Calibri" pitchFamily="34" charset="0"/>
              </a:rPr>
              <a:t>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 </a:t>
            </a:r>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40 Provision of complete and relevant product information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41 Monetary savings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42 The Convenience of patronizing the online retailer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43 Shopping on the website gives you the sense of adventure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44 Shopping on your preferred e-</a:t>
            </a:r>
            <a:r>
              <a:rPr lang="en-US" dirty="0" err="1" smtClean="0">
                <a:latin typeface="Calibri" pitchFamily="34" charset="0"/>
                <a:cs typeface="Calibri" pitchFamily="34" charset="0"/>
              </a:rPr>
              <a:t>tailer</a:t>
            </a:r>
            <a:r>
              <a:rPr lang="en-US" dirty="0" smtClean="0">
                <a:latin typeface="Calibri" pitchFamily="34" charset="0"/>
                <a:cs typeface="Calibri" pitchFamily="34" charset="0"/>
              </a:rPr>
              <a:t> enhances your social status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45 You feel gratification shopping on your favorite e-</a:t>
            </a:r>
            <a:r>
              <a:rPr lang="en-US" dirty="0" err="1" smtClean="0">
                <a:latin typeface="Calibri" pitchFamily="34" charset="0"/>
                <a:cs typeface="Calibri" pitchFamily="34" charset="0"/>
              </a:rPr>
              <a:t>tailer</a:t>
            </a:r>
            <a:r>
              <a:rPr lang="en-US" dirty="0" smtClean="0">
                <a:latin typeface="Calibri" pitchFamily="34" charset="0"/>
                <a:cs typeface="Calibri" pitchFamily="34" charset="0"/>
              </a:rPr>
              <a:t>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46 Shopping on the website helps you fulfill certain roles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47 Getting value for money spent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From the following, tick any (or all) of the online retailers you have shopped from;</a:t>
            </a:r>
          </a:p>
          <a:p>
            <a:r>
              <a:rPr lang="en-US" dirty="0" smtClean="0">
                <a:latin typeface="Calibri" pitchFamily="34" charset="0"/>
                <a:cs typeface="Calibri" pitchFamily="34" charset="0"/>
              </a:rPr>
              <a:t>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 </a:t>
            </a:r>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Easy to use website or application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Visual appealing web-page layout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Wild variety of product on offer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Complete, relevant description information of products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Fast loading website speed of website and application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Reliability of the website or application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Quickness to complete purchase</a:t>
            </a:r>
          </a:p>
          <a:p>
            <a:pPr>
              <a:buNone/>
            </a:pPr>
            <a:endParaRPr lang="en-US" dirty="0">
              <a:latin typeface="Calibri" pitchFamily="34" charset="0"/>
              <a:cs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229600" cy="6480720"/>
          </a:xfrm>
        </p:spPr>
        <p:txBody>
          <a:bodyPr>
            <a:normAutofit fontScale="47500" lnSpcReduction="20000"/>
          </a:bodyPr>
          <a:lstStyle/>
          <a:p>
            <a:r>
              <a:rPr lang="en-US" dirty="0" smtClean="0">
                <a:latin typeface="Calibri" pitchFamily="34" charset="0"/>
                <a:cs typeface="Calibri" pitchFamily="34" charset="0"/>
              </a:rPr>
              <a:t>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 </a:t>
            </a:r>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Availability of several payment options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Speedy order delivery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Privacy of customers’ information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Security of customer financial information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Perceived Trustworthiness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Presence of online assistance through multi-channel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Longer time to get logged in (promotion, sales period)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Longer time in displaying graphics and photos (promotion, sales period)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Late declaration of price (promotion, sales period)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Longer page loading time (promotion, sales period)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Limited mode of payment on most products (promotion, sales period)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Longer delivery period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Change in website/Application design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Frequent disruption when moving from one page to another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Website is as efficient as before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r>
              <a:rPr lang="en-US" dirty="0" smtClean="0">
                <a:latin typeface="Calibri" pitchFamily="34" charset="0"/>
                <a:cs typeface="Calibri" pitchFamily="34" charset="0"/>
              </a:rPr>
              <a:t>Title : Which of the Indian online retailer would you recommend to a friend? Col </a:t>
            </a:r>
            <a:r>
              <a:rPr lang="en-US" dirty="0" err="1" smtClean="0">
                <a:latin typeface="Calibri" pitchFamily="34" charset="0"/>
                <a:cs typeface="Calibri" pitchFamily="34" charset="0"/>
              </a:rPr>
              <a:t>dtype</a:t>
            </a:r>
            <a:r>
              <a:rPr lang="en-US" dirty="0" smtClean="0">
                <a:latin typeface="Calibri" pitchFamily="34" charset="0"/>
                <a:cs typeface="Calibri" pitchFamily="34" charset="0"/>
              </a:rPr>
              <a:t> : object</a:t>
            </a:r>
          </a:p>
          <a:p>
            <a:r>
              <a:rPr lang="en-US" dirty="0" err="1" smtClean="0">
                <a:latin typeface="Calibri" pitchFamily="34" charset="0"/>
                <a:cs typeface="Calibri" pitchFamily="34" charset="0"/>
              </a:rPr>
              <a:t>NaN</a:t>
            </a:r>
            <a:r>
              <a:rPr lang="en-US" dirty="0" smtClean="0">
                <a:latin typeface="Calibri" pitchFamily="34" charset="0"/>
                <a:cs typeface="Calibri" pitchFamily="34" charset="0"/>
              </a:rPr>
              <a:t> </a:t>
            </a:r>
            <a:r>
              <a:rPr lang="en-US" dirty="0" err="1" smtClean="0">
                <a:latin typeface="Calibri" pitchFamily="34" charset="0"/>
                <a:cs typeface="Calibri" pitchFamily="34" charset="0"/>
              </a:rPr>
              <a:t>val</a:t>
            </a:r>
            <a:r>
              <a:rPr lang="en-US" dirty="0" smtClean="0">
                <a:latin typeface="Calibri" pitchFamily="34" charset="0"/>
                <a:cs typeface="Calibri" pitchFamily="34" charset="0"/>
              </a:rPr>
              <a:t>: 0</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188640"/>
            <a:ext cx="8424936" cy="6408712"/>
          </a:xfrm>
        </p:spPr>
        <p:txBody>
          <a:bodyPr/>
          <a:lstStyle/>
          <a:p>
            <a:pPr lvl="0">
              <a:buNone/>
            </a:pPr>
            <a:r>
              <a:rPr lang="en-US" sz="3600" b="1" dirty="0" smtClean="0">
                <a:latin typeface="Calibri" pitchFamily="34" charset="0"/>
                <a:cs typeface="Calibri" pitchFamily="34" charset="0"/>
              </a:rPr>
              <a:t>2. </a:t>
            </a:r>
            <a:r>
              <a:rPr lang="en-US" sz="3600" b="1" dirty="0" err="1" smtClean="0">
                <a:latin typeface="Calibri" pitchFamily="34" charset="0"/>
                <a:cs typeface="Calibri" pitchFamily="34" charset="0"/>
              </a:rPr>
              <a:t>Visualising</a:t>
            </a:r>
            <a:r>
              <a:rPr lang="en-US" sz="3600" b="1" dirty="0" smtClean="0">
                <a:latin typeface="Calibri" pitchFamily="34" charset="0"/>
                <a:cs typeface="Calibri" pitchFamily="34" charset="0"/>
              </a:rPr>
              <a:t> the null values using Heat-Map:</a:t>
            </a:r>
          </a:p>
          <a:p>
            <a:pPr lvl="0">
              <a:buNone/>
            </a:pPr>
            <a:endParaRPr lang="en-US" sz="3600" b="1" dirty="0" smtClean="0">
              <a:latin typeface="Calibri" pitchFamily="34" charset="0"/>
              <a:cs typeface="Calibri" pitchFamily="34" charset="0"/>
            </a:endParaRPr>
          </a:p>
          <a:p>
            <a:pPr>
              <a:buNone/>
            </a:pPr>
            <a:endParaRPr lang="en-US" dirty="0"/>
          </a:p>
        </p:txBody>
      </p:sp>
      <p:pic>
        <p:nvPicPr>
          <p:cNvPr id="6" name="Picture 5" descr="customer null.png"/>
          <p:cNvPicPr/>
          <p:nvPr/>
        </p:nvPicPr>
        <p:blipFill>
          <a:blip r:embed="rId2" cstate="print"/>
          <a:stretch>
            <a:fillRect/>
          </a:stretch>
        </p:blipFill>
        <p:spPr>
          <a:xfrm>
            <a:off x="683568" y="1556792"/>
            <a:ext cx="7056784" cy="410445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496944" cy="6480720"/>
          </a:xfrm>
        </p:spPr>
        <p:txBody>
          <a:bodyPr>
            <a:normAutofit fontScale="77500" lnSpcReduction="20000"/>
          </a:bodyPr>
          <a:lstStyle/>
          <a:p>
            <a:pPr lvl="0">
              <a:buNone/>
            </a:pPr>
            <a:r>
              <a:rPr lang="en-US" b="1" dirty="0" smtClean="0">
                <a:latin typeface="Calibri" pitchFamily="34" charset="0"/>
                <a:cs typeface="Calibri" pitchFamily="34" charset="0"/>
              </a:rPr>
              <a:t>3</a:t>
            </a:r>
            <a:r>
              <a:rPr lang="en-US" sz="3600" b="1" dirty="0" smtClean="0">
                <a:latin typeface="Calibri" pitchFamily="34" charset="0"/>
                <a:cs typeface="Calibri" pitchFamily="34" charset="0"/>
              </a:rPr>
              <a:t>.  </a:t>
            </a:r>
            <a:r>
              <a:rPr lang="en-US" sz="3900" b="1" dirty="0" smtClean="0">
                <a:latin typeface="Calibri" pitchFamily="34" charset="0"/>
                <a:cs typeface="Calibri" pitchFamily="34" charset="0"/>
              </a:rPr>
              <a:t>Observation about the Data-set:</a:t>
            </a:r>
            <a:endParaRPr lang="en-US" sz="3900" dirty="0" smtClean="0">
              <a:latin typeface="Calibri" pitchFamily="34" charset="0"/>
              <a:cs typeface="Calibri" pitchFamily="34" charset="0"/>
            </a:endParaRPr>
          </a:p>
          <a:p>
            <a:pPr lvl="1"/>
            <a:r>
              <a:rPr lang="en-US" sz="2800" dirty="0" smtClean="0"/>
              <a:t>The Data-set seems to have 271 rows and 71 columns.</a:t>
            </a:r>
            <a:endParaRPr lang="en-US" sz="2000" dirty="0" smtClean="0"/>
          </a:p>
          <a:p>
            <a:pPr lvl="1"/>
            <a:r>
              <a:rPr lang="en-US" sz="2800" dirty="0" smtClean="0"/>
              <a:t>The Data-set does not have any Null values.</a:t>
            </a:r>
            <a:endParaRPr lang="en-US" sz="2000" dirty="0" smtClean="0"/>
          </a:p>
          <a:p>
            <a:pPr lvl="1"/>
            <a:r>
              <a:rPr lang="en-US" sz="2800" dirty="0" smtClean="0"/>
              <a:t>All the data’s present in the Data-set seems to be Object type.</a:t>
            </a:r>
            <a:endParaRPr lang="en-US" sz="2000" dirty="0" smtClean="0"/>
          </a:p>
          <a:p>
            <a:pPr lvl="0">
              <a:buNone/>
            </a:pPr>
            <a:endParaRPr lang="en-US" b="1" dirty="0" smtClean="0"/>
          </a:p>
          <a:p>
            <a:pPr lvl="0">
              <a:buNone/>
            </a:pPr>
            <a:r>
              <a:rPr lang="en-US" b="1" dirty="0" smtClean="0"/>
              <a:t>4. </a:t>
            </a:r>
            <a:r>
              <a:rPr lang="en-US" sz="3600" b="1" dirty="0" smtClean="0"/>
              <a:t>We will divide the given data-set into 5 parts for the EDA:</a:t>
            </a:r>
          </a:p>
          <a:p>
            <a:pPr lvl="1"/>
            <a:r>
              <a:rPr lang="en-US" sz="2800" dirty="0" smtClean="0">
                <a:latin typeface="Calibri" pitchFamily="34" charset="0"/>
                <a:cs typeface="Calibri" pitchFamily="34" charset="0"/>
              </a:rPr>
              <a:t>Part-1 will be </a:t>
            </a:r>
            <a:r>
              <a:rPr lang="en-US" sz="2800" dirty="0" err="1" smtClean="0">
                <a:latin typeface="Calibri" pitchFamily="34" charset="0"/>
                <a:cs typeface="Calibri" pitchFamily="34" charset="0"/>
              </a:rPr>
              <a:t>informaiton</a:t>
            </a:r>
            <a:r>
              <a:rPr lang="en-US" sz="2800" dirty="0" smtClean="0">
                <a:latin typeface="Calibri" pitchFamily="34" charset="0"/>
                <a:cs typeface="Calibri" pitchFamily="34" charset="0"/>
              </a:rPr>
              <a:t> about the </a:t>
            </a:r>
            <a:r>
              <a:rPr lang="en-US" sz="2800" dirty="0" err="1" smtClean="0">
                <a:latin typeface="Calibri" pitchFamily="34" charset="0"/>
                <a:cs typeface="Calibri" pitchFamily="34" charset="0"/>
              </a:rPr>
              <a:t>cutomer</a:t>
            </a:r>
            <a:r>
              <a:rPr lang="en-US" sz="2800" dirty="0" smtClean="0">
                <a:latin typeface="Calibri" pitchFamily="34" charset="0"/>
                <a:cs typeface="Calibri" pitchFamily="34" charset="0"/>
              </a:rPr>
              <a:t>.</a:t>
            </a:r>
          </a:p>
          <a:p>
            <a:pPr lvl="1"/>
            <a:r>
              <a:rPr lang="en-US" sz="2800" dirty="0" smtClean="0">
                <a:latin typeface="Calibri" pitchFamily="34" charset="0"/>
                <a:cs typeface="Calibri" pitchFamily="34" charset="0"/>
              </a:rPr>
              <a:t>Part-2 will be Utilitarian Value.</a:t>
            </a:r>
          </a:p>
          <a:p>
            <a:pPr lvl="1"/>
            <a:r>
              <a:rPr lang="en-US" sz="2800" dirty="0" smtClean="0">
                <a:latin typeface="Calibri" pitchFamily="34" charset="0"/>
                <a:cs typeface="Calibri" pitchFamily="34" charset="0"/>
              </a:rPr>
              <a:t>Part-3 will be Hedonic Value.</a:t>
            </a:r>
            <a:endParaRPr lang="en-US" sz="2800" b="1" dirty="0" smtClean="0">
              <a:latin typeface="Calibri" pitchFamily="34" charset="0"/>
              <a:cs typeface="Calibri" pitchFamily="34" charset="0"/>
            </a:endParaRPr>
          </a:p>
          <a:p>
            <a:pPr lvl="1"/>
            <a:r>
              <a:rPr lang="en-US" sz="2800" dirty="0" smtClean="0">
                <a:latin typeface="Calibri" pitchFamily="34" charset="0"/>
                <a:cs typeface="Calibri" pitchFamily="34" charset="0"/>
              </a:rPr>
              <a:t>Part-4 will be </a:t>
            </a:r>
            <a:r>
              <a:rPr lang="en-US" sz="2800" dirty="0" err="1" smtClean="0">
                <a:latin typeface="Calibri" pitchFamily="34" charset="0"/>
                <a:cs typeface="Calibri" pitchFamily="34" charset="0"/>
              </a:rPr>
              <a:t>Precieved</a:t>
            </a:r>
            <a:r>
              <a:rPr lang="en-US" sz="2800" dirty="0" smtClean="0">
                <a:latin typeface="Calibri" pitchFamily="34" charset="0"/>
                <a:cs typeface="Calibri" pitchFamily="34" charset="0"/>
              </a:rPr>
              <a:t> Risk.</a:t>
            </a:r>
          </a:p>
          <a:p>
            <a:pPr lvl="1"/>
            <a:r>
              <a:rPr lang="en-US" sz="2800" dirty="0" smtClean="0">
                <a:latin typeface="Calibri" pitchFamily="34" charset="0"/>
                <a:cs typeface="Calibri" pitchFamily="34" charset="0"/>
              </a:rPr>
              <a:t>Part-5 will be Customer Experience.</a:t>
            </a:r>
          </a:p>
          <a:p>
            <a:pPr lvl="1">
              <a:buNone/>
            </a:pPr>
            <a:endParaRPr lang="en-US" sz="2800" dirty="0" smtClean="0">
              <a:latin typeface="Calibri" pitchFamily="34" charset="0"/>
              <a:cs typeface="Calibri" pitchFamily="34" charset="0"/>
            </a:endParaRPr>
          </a:p>
          <a:p>
            <a:pPr lvl="1">
              <a:buNone/>
            </a:pPr>
            <a:endParaRPr lang="en-US" sz="3400" dirty="0" smtClean="0">
              <a:latin typeface="Calibri" pitchFamily="34" charset="0"/>
              <a:cs typeface="Calibri" pitchFamily="34" charset="0"/>
            </a:endParaRPr>
          </a:p>
          <a:p>
            <a:pPr lvl="1">
              <a:buNone/>
            </a:pPr>
            <a:r>
              <a:rPr lang="en-US" sz="3400" dirty="0" smtClean="0">
                <a:latin typeface="Calibri" pitchFamily="34" charset="0"/>
                <a:cs typeface="Calibri" pitchFamily="34" charset="0"/>
              </a:rPr>
              <a:t>For this we will divide the given Data-set into 5 parts.</a:t>
            </a:r>
          </a:p>
          <a:p>
            <a:pPr lvl="1">
              <a:buNone/>
            </a:pPr>
            <a:endParaRPr lang="en-US" sz="2800" dirty="0" smtClean="0">
              <a:latin typeface="Calibri" pitchFamily="34" charset="0"/>
              <a:cs typeface="Calibri" pitchFamily="34" charset="0"/>
            </a:endParaRPr>
          </a:p>
          <a:p>
            <a:pPr lvl="0">
              <a:buNone/>
            </a:pPr>
            <a:endParaRPr lang="en-US" sz="2600" b="1" dirty="0" smtClean="0">
              <a:latin typeface="Calibri" pitchFamily="34" charset="0"/>
              <a:cs typeface="Calibri" pitchFamily="34" charset="0"/>
            </a:endParaRPr>
          </a:p>
          <a:p>
            <a:pPr lvl="0">
              <a:buNone/>
            </a:pPr>
            <a:endParaRPr lang="en-US" sz="3600" b="1" dirty="0" smtClean="0"/>
          </a:p>
          <a:p>
            <a:pPr>
              <a:buNone/>
            </a:pPr>
            <a:r>
              <a:rPr lang="en-US" sz="2600" dirty="0" smtClean="0"/>
              <a:t> </a:t>
            </a:r>
            <a:endParaRPr lang="en-US" sz="2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PART-1</a:t>
            </a:r>
            <a:r>
              <a:rPr lang="en-US" dirty="0" smtClean="0"/>
              <a:t/>
            </a:r>
            <a:br>
              <a:rPr lang="en-US" dirty="0" smtClean="0"/>
            </a:br>
            <a:r>
              <a:rPr lang="en-US" b="1" dirty="0" smtClean="0"/>
              <a:t>CUSTOMER INFORMATION</a:t>
            </a:r>
            <a:endParaRPr lang="en-US" dirty="0"/>
          </a:p>
        </p:txBody>
      </p:sp>
      <p:sp>
        <p:nvSpPr>
          <p:cNvPr id="3" name="Content Placeholder 2"/>
          <p:cNvSpPr>
            <a:spLocks noGrp="1"/>
          </p:cNvSpPr>
          <p:nvPr>
            <p:ph idx="1"/>
          </p:nvPr>
        </p:nvSpPr>
        <p:spPr>
          <a:xfrm>
            <a:off x="179512" y="1268760"/>
            <a:ext cx="8784976" cy="5256584"/>
          </a:xfrm>
        </p:spPr>
        <p:txBody>
          <a:bodyPr/>
          <a:lstStyle/>
          <a:p>
            <a:pPr marL="514350" indent="-514350">
              <a:buNone/>
            </a:pPr>
            <a:r>
              <a:rPr lang="en-US" b="1" dirty="0" smtClean="0"/>
              <a:t>1. </a:t>
            </a:r>
            <a:r>
              <a:rPr lang="en-US" dirty="0" err="1" smtClean="0"/>
              <a:t>Visualising</a:t>
            </a:r>
            <a:r>
              <a:rPr lang="en-US" dirty="0" smtClean="0"/>
              <a:t> the Gender of respondent </a:t>
            </a:r>
          </a:p>
          <a:p>
            <a:pPr lvl="0"/>
            <a:r>
              <a:rPr lang="en-US" sz="2600" dirty="0" smtClean="0">
                <a:latin typeface="Calibri" pitchFamily="34" charset="0"/>
                <a:cs typeface="Calibri" pitchFamily="34" charset="0"/>
              </a:rPr>
              <a:t>Female	181</a:t>
            </a:r>
          </a:p>
          <a:p>
            <a:r>
              <a:rPr lang="en-US" sz="2600" dirty="0" smtClean="0">
                <a:latin typeface="Calibri" pitchFamily="34" charset="0"/>
                <a:cs typeface="Calibri" pitchFamily="34" charset="0"/>
              </a:rPr>
              <a:t>Male	88</a:t>
            </a:r>
          </a:p>
          <a:p>
            <a:r>
              <a:rPr lang="en-US" sz="2600" dirty="0" smtClean="0">
                <a:latin typeface="Calibri" pitchFamily="34" charset="0"/>
                <a:cs typeface="Calibri" pitchFamily="34" charset="0"/>
              </a:rPr>
              <a:t>Name: 1Gender of respondent</a:t>
            </a:r>
          </a:p>
          <a:p>
            <a:endParaRPr lang="en-US" sz="2600" dirty="0" smtClean="0">
              <a:latin typeface="Calibri" pitchFamily="34" charset="0"/>
              <a:cs typeface="Calibri" pitchFamily="34" charset="0"/>
            </a:endParaRPr>
          </a:p>
          <a:p>
            <a:pPr marL="514350" indent="-514350">
              <a:buNone/>
            </a:pPr>
            <a:r>
              <a:rPr lang="en-US" dirty="0" smtClean="0"/>
              <a:t>  </a:t>
            </a:r>
          </a:p>
          <a:p>
            <a:pPr marL="514350" indent="-514350">
              <a:buNone/>
            </a:pPr>
            <a:endParaRPr lang="en-US" dirty="0"/>
          </a:p>
        </p:txBody>
      </p:sp>
      <p:pic>
        <p:nvPicPr>
          <p:cNvPr id="4" name="Picture 3" descr="customer pie.png"/>
          <p:cNvPicPr/>
          <p:nvPr/>
        </p:nvPicPr>
        <p:blipFill>
          <a:blip r:embed="rId2" cstate="print"/>
          <a:stretch>
            <a:fillRect/>
          </a:stretch>
        </p:blipFill>
        <p:spPr>
          <a:xfrm>
            <a:off x="3779912" y="1854825"/>
            <a:ext cx="5180953" cy="5003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229600" cy="6480720"/>
          </a:xfrm>
        </p:spPr>
        <p:txBody>
          <a:bodyPr/>
          <a:lstStyle/>
          <a:p>
            <a:pPr lvl="0">
              <a:buNone/>
            </a:pPr>
            <a:r>
              <a:rPr lang="en-US" b="1" dirty="0" smtClean="0"/>
              <a:t>3. </a:t>
            </a:r>
            <a:r>
              <a:rPr lang="en-US" dirty="0" smtClean="0">
                <a:latin typeface="Calibri" pitchFamily="34" charset="0"/>
                <a:cs typeface="Calibri" pitchFamily="34" charset="0"/>
              </a:rPr>
              <a:t>THE INFLUENCE OF UTILITARIAN VALUE, HEDONIC VALUE, SOCIAL VALUE, AND PERCEIVED RISK ON CUSTOMER SATISFACTION:SURVEY OF E- COMMERCE CUSTOMERS IN INDONESIA</a:t>
            </a:r>
          </a:p>
          <a:p>
            <a:r>
              <a:rPr lang="en-US" u="sng" dirty="0" smtClean="0">
                <a:hlinkClick r:id="rId2"/>
              </a:rPr>
              <a:t>https://journals.vgtu.lt/index.php/BTP/article/view/12143</a:t>
            </a:r>
            <a:endParaRPr lang="en-US" u="sng" dirty="0" smtClean="0"/>
          </a:p>
          <a:p>
            <a:pPr lvl="0">
              <a:buNone/>
            </a:pPr>
            <a:r>
              <a:rPr lang="en-US" dirty="0" smtClean="0"/>
              <a:t>4. Hedonic and Utilitarian Aspects of Consumer Behavior: an Attitudinal</a:t>
            </a:r>
          </a:p>
          <a:p>
            <a:r>
              <a:rPr lang="en-US" u="sng" dirty="0" smtClean="0"/>
              <a:t>https://</a:t>
            </a:r>
            <a:r>
              <a:rPr lang="en-US" dirty="0" smtClean="0">
                <a:hlinkClick r:id="rId3"/>
              </a:rPr>
              <a:t>www.acrwebsite.org/volumes/6348/volumes/v12/NA-</a:t>
            </a:r>
            <a:endParaRPr lang="en-US" dirty="0" smtClean="0"/>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 info 1.png"/>
          <p:cNvPicPr>
            <a:picLocks noGrp="1" noChangeAspect="1"/>
          </p:cNvPicPr>
          <p:nvPr>
            <p:ph idx="1"/>
          </p:nvPr>
        </p:nvPicPr>
        <p:blipFill>
          <a:blip r:embed="rId2" cstate="print"/>
          <a:stretch>
            <a:fillRect/>
          </a:stretch>
        </p:blipFill>
        <p:spPr>
          <a:xfrm>
            <a:off x="683568" y="188640"/>
            <a:ext cx="6668552" cy="3024336"/>
          </a:xfrm>
        </p:spPr>
      </p:pic>
      <p:pic>
        <p:nvPicPr>
          <p:cNvPr id="5" name="Picture 4" descr="cus_info 2.png"/>
          <p:cNvPicPr>
            <a:picLocks noChangeAspect="1"/>
          </p:cNvPicPr>
          <p:nvPr/>
        </p:nvPicPr>
        <p:blipFill>
          <a:blip r:embed="rId3" cstate="print"/>
          <a:stretch>
            <a:fillRect/>
          </a:stretch>
        </p:blipFill>
        <p:spPr>
          <a:xfrm>
            <a:off x="683568" y="3212976"/>
            <a:ext cx="7057360" cy="328498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_info_3.png"/>
          <p:cNvPicPr>
            <a:picLocks noGrp="1" noChangeAspect="1"/>
          </p:cNvPicPr>
          <p:nvPr>
            <p:ph idx="1"/>
          </p:nvPr>
        </p:nvPicPr>
        <p:blipFill>
          <a:blip r:embed="rId2" cstate="print"/>
          <a:stretch>
            <a:fillRect/>
          </a:stretch>
        </p:blipFill>
        <p:spPr>
          <a:xfrm>
            <a:off x="1316328" y="188913"/>
            <a:ext cx="6728832" cy="6480175"/>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4.png"/>
          <p:cNvPicPr>
            <a:picLocks noGrp="1" noChangeAspect="1"/>
          </p:cNvPicPr>
          <p:nvPr>
            <p:ph idx="1"/>
          </p:nvPr>
        </p:nvPicPr>
        <p:blipFill>
          <a:blip r:embed="rId2" cstate="print"/>
          <a:stretch>
            <a:fillRect/>
          </a:stretch>
        </p:blipFill>
        <p:spPr>
          <a:xfrm>
            <a:off x="0" y="260648"/>
            <a:ext cx="8820472" cy="576064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5.png"/>
          <p:cNvPicPr>
            <a:picLocks noGrp="1" noChangeAspect="1"/>
          </p:cNvPicPr>
          <p:nvPr>
            <p:ph idx="1"/>
          </p:nvPr>
        </p:nvPicPr>
        <p:blipFill>
          <a:blip r:embed="rId2" cstate="print"/>
          <a:stretch>
            <a:fillRect/>
          </a:stretch>
        </p:blipFill>
        <p:spPr>
          <a:xfrm>
            <a:off x="1226232" y="188913"/>
            <a:ext cx="6713762" cy="648017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6.png"/>
          <p:cNvPicPr>
            <a:picLocks noGrp="1" noChangeAspect="1"/>
          </p:cNvPicPr>
          <p:nvPr>
            <p:ph idx="1"/>
          </p:nvPr>
        </p:nvPicPr>
        <p:blipFill>
          <a:blip r:embed="rId2" cstate="print"/>
          <a:stretch>
            <a:fillRect/>
          </a:stretch>
        </p:blipFill>
        <p:spPr>
          <a:xfrm>
            <a:off x="0" y="188640"/>
            <a:ext cx="8676456" cy="6336704"/>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7.png"/>
          <p:cNvPicPr>
            <a:picLocks noGrp="1" noChangeAspect="1"/>
          </p:cNvPicPr>
          <p:nvPr>
            <p:ph idx="1"/>
          </p:nvPr>
        </p:nvPicPr>
        <p:blipFill>
          <a:blip r:embed="rId2" cstate="print"/>
          <a:stretch>
            <a:fillRect/>
          </a:stretch>
        </p:blipFill>
        <p:spPr>
          <a:xfrm>
            <a:off x="395536" y="260648"/>
            <a:ext cx="8424936" cy="6408737"/>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8.png"/>
          <p:cNvPicPr>
            <a:picLocks noGrp="1" noChangeAspect="1"/>
          </p:cNvPicPr>
          <p:nvPr>
            <p:ph idx="1"/>
          </p:nvPr>
        </p:nvPicPr>
        <p:blipFill>
          <a:blip r:embed="rId2" cstate="print"/>
          <a:stretch>
            <a:fillRect/>
          </a:stretch>
        </p:blipFill>
        <p:spPr>
          <a:xfrm>
            <a:off x="395536" y="260350"/>
            <a:ext cx="8280919" cy="63373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9.png"/>
          <p:cNvPicPr>
            <a:picLocks noGrp="1" noChangeAspect="1"/>
          </p:cNvPicPr>
          <p:nvPr>
            <p:ph idx="1"/>
          </p:nvPr>
        </p:nvPicPr>
        <p:blipFill>
          <a:blip r:embed="rId2" cstate="print"/>
          <a:stretch>
            <a:fillRect/>
          </a:stretch>
        </p:blipFill>
        <p:spPr>
          <a:xfrm>
            <a:off x="251520" y="188640"/>
            <a:ext cx="8892480" cy="6408737"/>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10.png"/>
          <p:cNvPicPr>
            <a:picLocks noGrp="1" noChangeAspect="1"/>
          </p:cNvPicPr>
          <p:nvPr>
            <p:ph idx="1"/>
          </p:nvPr>
        </p:nvPicPr>
        <p:blipFill>
          <a:blip r:embed="rId2" cstate="print"/>
          <a:stretch>
            <a:fillRect/>
          </a:stretch>
        </p:blipFill>
        <p:spPr>
          <a:xfrm>
            <a:off x="0" y="188913"/>
            <a:ext cx="8964488" cy="6480175"/>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11.png"/>
          <p:cNvPicPr>
            <a:picLocks noGrp="1" noChangeAspect="1"/>
          </p:cNvPicPr>
          <p:nvPr>
            <p:ph idx="1"/>
          </p:nvPr>
        </p:nvPicPr>
        <p:blipFill>
          <a:blip r:embed="rId2" cstate="print"/>
          <a:stretch>
            <a:fillRect/>
          </a:stretch>
        </p:blipFill>
        <p:spPr>
          <a:xfrm>
            <a:off x="0" y="188640"/>
            <a:ext cx="8964488" cy="633670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6480720"/>
          </a:xfrm>
        </p:spPr>
        <p:txBody>
          <a:bodyPr/>
          <a:lstStyle/>
          <a:p>
            <a:pPr lvl="0">
              <a:buNone/>
            </a:pPr>
            <a:r>
              <a:rPr lang="en-US" dirty="0" smtClean="0"/>
              <a:t>5. Hedonic and Utilitarian Values Behind Engagement of Online Consumers.</a:t>
            </a:r>
          </a:p>
          <a:p>
            <a:r>
              <a:rPr lang="en-US" u="sng" dirty="0" smtClean="0">
                <a:hlinkClick r:id="rId2"/>
              </a:rPr>
              <a:t>https://</a:t>
            </a:r>
            <a:r>
              <a:rPr lang="en-US" dirty="0" smtClean="0">
                <a:hlinkClick r:id="rId2"/>
              </a:rPr>
              <a:t>www.igi-global.com/gateway/article/257192#pnlRecommendationForm</a:t>
            </a:r>
            <a:endParaRPr lang="en-US" dirty="0" smtClean="0"/>
          </a:p>
          <a:p>
            <a:pPr>
              <a:buNone/>
            </a:pPr>
            <a:endParaRPr lang="en-US" dirty="0" smtClean="0"/>
          </a:p>
          <a:p>
            <a:pPr lvl="0">
              <a:buNone/>
            </a:pPr>
            <a:r>
              <a:rPr lang="en-US" dirty="0" smtClean="0"/>
              <a:t>6. </a:t>
            </a:r>
            <a:r>
              <a:rPr lang="en-US" u="sng" dirty="0" smtClean="0"/>
              <a:t>https://</a:t>
            </a:r>
            <a:r>
              <a:rPr lang="en-US" dirty="0" smtClean="0">
                <a:hlinkClick r:id="rId3"/>
              </a:rPr>
              <a:t>www.geeksforgeeks.org</a:t>
            </a:r>
            <a:endParaRPr lang="en-US" dirty="0" smtClean="0"/>
          </a:p>
          <a:p>
            <a:pPr>
              <a:buNone/>
            </a:pPr>
            <a:endParaRPr lang="en-US" dirty="0" smtClean="0"/>
          </a:p>
          <a:p>
            <a:pPr lvl="0">
              <a:buNone/>
            </a:pPr>
            <a:r>
              <a:rPr lang="en-US" dirty="0" smtClean="0"/>
              <a:t>7. </a:t>
            </a:r>
            <a:r>
              <a:rPr lang="en-US" u="sng" dirty="0" smtClean="0"/>
              <a:t>https://en.wikipedia.org/wiki/Wiki</a:t>
            </a:r>
            <a:endParaRPr lang="en-US" dirty="0" smtClean="0"/>
          </a:p>
          <a:p>
            <a:pPr>
              <a:buNone/>
            </a:pPr>
            <a:endParaRPr lang="en-US" dirty="0" smtClean="0"/>
          </a:p>
          <a:p>
            <a:pPr>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12.png"/>
          <p:cNvPicPr>
            <a:picLocks noGrp="1" noChangeAspect="1"/>
          </p:cNvPicPr>
          <p:nvPr>
            <p:ph idx="1"/>
          </p:nvPr>
        </p:nvPicPr>
        <p:blipFill>
          <a:blip r:embed="rId2" cstate="print"/>
          <a:stretch>
            <a:fillRect/>
          </a:stretch>
        </p:blipFill>
        <p:spPr>
          <a:xfrm>
            <a:off x="323528" y="188640"/>
            <a:ext cx="8568952" cy="6408712"/>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13.png"/>
          <p:cNvPicPr>
            <a:picLocks noGrp="1" noChangeAspect="1"/>
          </p:cNvPicPr>
          <p:nvPr>
            <p:ph idx="1"/>
          </p:nvPr>
        </p:nvPicPr>
        <p:blipFill>
          <a:blip r:embed="rId2" cstate="print"/>
          <a:stretch>
            <a:fillRect/>
          </a:stretch>
        </p:blipFill>
        <p:spPr>
          <a:xfrm>
            <a:off x="179512" y="188640"/>
            <a:ext cx="8568952" cy="6408712"/>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info_14.png"/>
          <p:cNvPicPr>
            <a:picLocks noGrp="1" noChangeAspect="1"/>
          </p:cNvPicPr>
          <p:nvPr>
            <p:ph idx="1"/>
          </p:nvPr>
        </p:nvPicPr>
        <p:blipFill>
          <a:blip r:embed="rId2" cstate="print"/>
          <a:stretch>
            <a:fillRect/>
          </a:stretch>
        </p:blipFill>
        <p:spPr>
          <a:xfrm>
            <a:off x="395536" y="188640"/>
            <a:ext cx="8496944" cy="6408712"/>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424936" cy="6120680"/>
          </a:xfrm>
        </p:spPr>
        <p:txBody>
          <a:bodyPr>
            <a:normAutofit fontScale="55000" lnSpcReduction="20000"/>
          </a:bodyPr>
          <a:lstStyle/>
          <a:p>
            <a:pPr>
              <a:buNone/>
            </a:pPr>
            <a:r>
              <a:rPr lang="en-US" sz="5800" b="1" u="sng" dirty="0" smtClean="0">
                <a:latin typeface="Calibri" pitchFamily="34" charset="0"/>
                <a:cs typeface="Calibri" pitchFamily="34" charset="0"/>
              </a:rPr>
              <a:t>OBSERVATION ON CUSTOMER INFO:</a:t>
            </a:r>
          </a:p>
          <a:p>
            <a:endParaRPr lang="en-US" dirty="0" smtClean="0">
              <a:latin typeface="Calibri" pitchFamily="34" charset="0"/>
              <a:cs typeface="Calibri" pitchFamily="34" charset="0"/>
            </a:endParaRPr>
          </a:p>
          <a:p>
            <a:pPr>
              <a:buNone/>
            </a:pPr>
            <a:r>
              <a:rPr lang="en-US" sz="4200" b="1" dirty="0" smtClean="0">
                <a:latin typeface="Calibri" pitchFamily="34" charset="0"/>
                <a:cs typeface="Calibri" pitchFamily="34" charset="0"/>
              </a:rPr>
              <a:t>1. Most of the people fall between the age of 21 to 50 years and it occupies 85.50% percentage in overall </a:t>
            </a:r>
            <a:r>
              <a:rPr lang="en-US" sz="4200" b="1" dirty="0" err="1" smtClean="0">
                <a:latin typeface="Calibri" pitchFamily="34" charset="0"/>
                <a:cs typeface="Calibri" pitchFamily="34" charset="0"/>
              </a:rPr>
              <a:t>dataset.Only</a:t>
            </a:r>
            <a:r>
              <a:rPr lang="en-US" sz="4200" b="1" dirty="0" smtClean="0">
                <a:latin typeface="Calibri" pitchFamily="34" charset="0"/>
                <a:cs typeface="Calibri" pitchFamily="34" charset="0"/>
              </a:rPr>
              <a:t> 7.5% of the people are below 20 years and above 51 years.</a:t>
            </a:r>
          </a:p>
          <a:p>
            <a:pPr>
              <a:buNone/>
            </a:pPr>
            <a:r>
              <a:rPr lang="en-US" sz="4200" b="1" dirty="0" smtClean="0">
                <a:latin typeface="Calibri" pitchFamily="34" charset="0"/>
                <a:cs typeface="Calibri" pitchFamily="34" charset="0"/>
              </a:rPr>
              <a:t> </a:t>
            </a:r>
          </a:p>
          <a:p>
            <a:pPr>
              <a:buNone/>
            </a:pPr>
            <a:r>
              <a:rPr lang="en-US" sz="4200" b="1" dirty="0" smtClean="0">
                <a:latin typeface="Calibri" pitchFamily="34" charset="0"/>
                <a:cs typeface="Calibri" pitchFamily="34" charset="0"/>
              </a:rPr>
              <a:t>2.  Delhi tops with the list of 21.5% and followed by "</a:t>
            </a:r>
            <a:r>
              <a:rPr lang="en-US" sz="4200" b="1" dirty="0" err="1" smtClean="0">
                <a:latin typeface="Calibri" pitchFamily="34" charset="0"/>
                <a:cs typeface="Calibri" pitchFamily="34" charset="0"/>
              </a:rPr>
              <a:t>GR.Noida</a:t>
            </a:r>
            <a:r>
              <a:rPr lang="en-US" sz="4200" b="1" dirty="0" smtClean="0">
                <a:latin typeface="Calibri" pitchFamily="34" charset="0"/>
                <a:cs typeface="Calibri" pitchFamily="34" charset="0"/>
              </a:rPr>
              <a:t>" and "</a:t>
            </a:r>
            <a:r>
              <a:rPr lang="en-US" sz="4200" b="1" dirty="0" err="1" smtClean="0">
                <a:latin typeface="Calibri" pitchFamily="34" charset="0"/>
                <a:cs typeface="Calibri" pitchFamily="34" charset="0"/>
              </a:rPr>
              <a:t>Noida</a:t>
            </a:r>
            <a:r>
              <a:rPr lang="en-US" sz="4200" b="1" dirty="0" smtClean="0">
                <a:latin typeface="Calibri" pitchFamily="34" charset="0"/>
                <a:cs typeface="Calibri" pitchFamily="34" charset="0"/>
              </a:rPr>
              <a:t>" with 16% and "Bangalore" with nearly 14 percent of the customer form the given dataset.</a:t>
            </a:r>
          </a:p>
          <a:p>
            <a:pPr>
              <a:buNone/>
            </a:pPr>
            <a:endParaRPr lang="en-US" sz="4200" b="1" dirty="0" smtClean="0">
              <a:latin typeface="Calibri" pitchFamily="34" charset="0"/>
              <a:cs typeface="Calibri" pitchFamily="34" charset="0"/>
            </a:endParaRPr>
          </a:p>
          <a:p>
            <a:pPr>
              <a:buNone/>
            </a:pPr>
            <a:r>
              <a:rPr lang="en-US" sz="4200" b="1" dirty="0" smtClean="0">
                <a:latin typeface="Calibri" pitchFamily="34" charset="0"/>
                <a:cs typeface="Calibri" pitchFamily="34" charset="0"/>
              </a:rPr>
              <a:t>3. 36.4% of the people are shopping online for more than 4 years.</a:t>
            </a:r>
          </a:p>
          <a:p>
            <a:pPr>
              <a:buNone/>
            </a:pPr>
            <a:r>
              <a:rPr lang="en-US" sz="4200" b="1" dirty="0" smtClean="0">
                <a:latin typeface="Calibri" pitchFamily="34" charset="0"/>
                <a:cs typeface="Calibri" pitchFamily="34" charset="0"/>
              </a:rPr>
              <a:t> </a:t>
            </a:r>
          </a:p>
          <a:p>
            <a:pPr>
              <a:buNone/>
            </a:pPr>
            <a:r>
              <a:rPr lang="en-US" sz="4200" b="1" dirty="0" smtClean="0">
                <a:latin typeface="Calibri" pitchFamily="34" charset="0"/>
                <a:cs typeface="Calibri" pitchFamily="34" charset="0"/>
              </a:rPr>
              <a:t>4. 42% of people are shopped online for less than 10 times in an year and 17.5% of people are shopped for more than 41 times in an year.</a:t>
            </a:r>
          </a:p>
          <a:p>
            <a:pPr>
              <a:buNone/>
            </a:pPr>
            <a:r>
              <a:rPr lang="en-US" sz="4200" b="1" dirty="0" smtClean="0">
                <a:latin typeface="Calibri" pitchFamily="34" charset="0"/>
                <a:cs typeface="Calibri" pitchFamily="34" charset="0"/>
              </a:rPr>
              <a:t> </a:t>
            </a:r>
          </a:p>
          <a:p>
            <a:pPr>
              <a:buNone/>
            </a:pPr>
            <a:r>
              <a:rPr lang="en-US" sz="4200" b="1" dirty="0" smtClean="0">
                <a:latin typeface="Calibri" pitchFamily="34" charset="0"/>
                <a:cs typeface="Calibri" pitchFamily="34" charset="0"/>
              </a:rPr>
              <a:t>5. 52.78% of people used mobile internet while shopping online.</a:t>
            </a:r>
          </a:p>
          <a:p>
            <a:pPr>
              <a:buNone/>
            </a:pPr>
            <a:endParaRPr lang="en-US" b="1" dirty="0" smtClean="0">
              <a:latin typeface="Calibri" pitchFamily="34" charset="0"/>
              <a:cs typeface="Calibri" pitchFamily="34" charset="0"/>
            </a:endParaRPr>
          </a:p>
          <a:p>
            <a:pPr>
              <a:buNone/>
            </a:pPr>
            <a:r>
              <a:rPr lang="en-US" sz="4200" b="1" dirty="0" smtClean="0">
                <a:latin typeface="Calibri" pitchFamily="34" charset="0"/>
                <a:cs typeface="Calibri" pitchFamily="34" charset="0"/>
              </a:rPr>
              <a:t>6. 52.6% of people used Smartphone while shopping online.</a:t>
            </a:r>
          </a:p>
          <a:p>
            <a:pPr>
              <a:buNone/>
            </a:pPr>
            <a:endParaRPr lang="en-US" sz="4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589640" cy="6264696"/>
          </a:xfrm>
        </p:spPr>
        <p:txBody>
          <a:bodyPr>
            <a:normAutofit/>
          </a:bodyPr>
          <a:lstStyle/>
          <a:p>
            <a:pPr>
              <a:buNone/>
            </a:pPr>
            <a:r>
              <a:rPr lang="en-US" sz="2300" dirty="0" smtClean="0"/>
              <a:t>    </a:t>
            </a:r>
            <a:r>
              <a:rPr lang="en-US" sz="2300" b="1" dirty="0" smtClean="0"/>
              <a:t>7</a:t>
            </a:r>
            <a:r>
              <a:rPr lang="en-US" sz="2300" dirty="0" smtClean="0"/>
              <a:t>. </a:t>
            </a:r>
            <a:r>
              <a:rPr lang="en-US" sz="2300" b="1" dirty="0" smtClean="0">
                <a:latin typeface="Calibri" pitchFamily="34" charset="0"/>
                <a:cs typeface="Calibri" pitchFamily="34" charset="0"/>
              </a:rPr>
              <a:t>80% of people used Google Chrome website for</a:t>
            </a:r>
          </a:p>
          <a:p>
            <a:pPr>
              <a:buNone/>
            </a:pPr>
            <a:r>
              <a:rPr lang="en-US" sz="2300" b="1" dirty="0" smtClean="0">
                <a:latin typeface="Calibri" pitchFamily="34" charset="0"/>
                <a:cs typeface="Calibri" pitchFamily="34" charset="0"/>
              </a:rPr>
              <a:t>shopping.</a:t>
            </a:r>
          </a:p>
          <a:p>
            <a:pPr>
              <a:buNone/>
            </a:pPr>
            <a:endParaRPr lang="en-US" sz="2300" b="1" dirty="0" smtClean="0">
              <a:latin typeface="Calibri" pitchFamily="34" charset="0"/>
              <a:cs typeface="Calibri" pitchFamily="34" charset="0"/>
            </a:endParaRPr>
          </a:p>
          <a:p>
            <a:pPr>
              <a:buNone/>
            </a:pPr>
            <a:r>
              <a:rPr lang="en-US" sz="2300" b="1" dirty="0" smtClean="0">
                <a:latin typeface="Calibri" pitchFamily="34" charset="0"/>
                <a:cs typeface="Calibri" pitchFamily="34" charset="0"/>
              </a:rPr>
              <a:t>8. </a:t>
            </a:r>
            <a:r>
              <a:rPr lang="en-US" sz="2400" b="1" dirty="0" smtClean="0"/>
              <a:t>.  </a:t>
            </a:r>
            <a:r>
              <a:rPr lang="en-US" sz="2300" b="1" dirty="0" smtClean="0">
                <a:latin typeface="Calibri" pitchFamily="34" charset="0"/>
                <a:cs typeface="Calibri" pitchFamily="34" charset="0"/>
              </a:rPr>
              <a:t>85.5% of people used Search Engine to accessed the </a:t>
            </a:r>
            <a:r>
              <a:rPr lang="en-US" sz="2300" b="1" dirty="0" err="1" smtClean="0">
                <a:latin typeface="Calibri" pitchFamily="34" charset="0"/>
                <a:cs typeface="Calibri" pitchFamily="34" charset="0"/>
              </a:rPr>
              <a:t>favourite</a:t>
            </a:r>
            <a:r>
              <a:rPr lang="en-US" sz="2300" b="1" dirty="0" smtClean="0">
                <a:latin typeface="Calibri" pitchFamily="34" charset="0"/>
                <a:cs typeface="Calibri" pitchFamily="34" charset="0"/>
              </a:rPr>
              <a:t> store for the first time and after the first visit Search Engine percentage drops to 32% and increase in </a:t>
            </a:r>
            <a:r>
              <a:rPr lang="en-US" sz="2300" b="1" dirty="0" err="1" smtClean="0">
                <a:latin typeface="Calibri" pitchFamily="34" charset="0"/>
                <a:cs typeface="Calibri" pitchFamily="34" charset="0"/>
              </a:rPr>
              <a:t>apllication</a:t>
            </a:r>
            <a:r>
              <a:rPr lang="en-US" sz="2300" b="1" dirty="0" smtClean="0">
                <a:latin typeface="Calibri" pitchFamily="34" charset="0"/>
                <a:cs typeface="Calibri" pitchFamily="34" charset="0"/>
              </a:rPr>
              <a:t> </a:t>
            </a:r>
            <a:r>
              <a:rPr lang="en-US" sz="2300" b="1" dirty="0" err="1" smtClean="0">
                <a:latin typeface="Calibri" pitchFamily="34" charset="0"/>
                <a:cs typeface="Calibri" pitchFamily="34" charset="0"/>
              </a:rPr>
              <a:t>upto</a:t>
            </a:r>
            <a:r>
              <a:rPr lang="en-US" sz="2300" b="1" dirty="0" smtClean="0">
                <a:latin typeface="Calibri" pitchFamily="34" charset="0"/>
                <a:cs typeface="Calibri" pitchFamily="34" charset="0"/>
              </a:rPr>
              <a:t> 32%.</a:t>
            </a:r>
          </a:p>
          <a:p>
            <a:pPr>
              <a:buNone/>
            </a:pPr>
            <a:endParaRPr lang="en-US" sz="2300" b="1" dirty="0" smtClean="0">
              <a:latin typeface="Calibri" pitchFamily="34" charset="0"/>
              <a:cs typeface="Calibri" pitchFamily="34" charset="0"/>
            </a:endParaRPr>
          </a:p>
          <a:p>
            <a:pPr>
              <a:buNone/>
            </a:pPr>
            <a:r>
              <a:rPr lang="en-US" sz="2300" b="1" dirty="0" smtClean="0">
                <a:latin typeface="Calibri" pitchFamily="34" charset="0"/>
                <a:cs typeface="Calibri" pitchFamily="34" charset="0"/>
              </a:rPr>
              <a:t>9. More than 45% of people spend over 15 minutes to make a purchase decision in E-Retail Store.</a:t>
            </a:r>
          </a:p>
          <a:p>
            <a:pPr>
              <a:buNone/>
            </a:pPr>
            <a:r>
              <a:rPr lang="en-US" sz="2300" b="1" dirty="0" smtClean="0">
                <a:latin typeface="Calibri" pitchFamily="34" charset="0"/>
                <a:cs typeface="Calibri" pitchFamily="34" charset="0"/>
              </a:rPr>
              <a:t> </a:t>
            </a:r>
          </a:p>
          <a:p>
            <a:pPr>
              <a:buNone/>
            </a:pPr>
            <a:r>
              <a:rPr lang="en-US" sz="2300" b="1" dirty="0" smtClean="0">
                <a:latin typeface="Calibri" pitchFamily="34" charset="0"/>
                <a:cs typeface="Calibri" pitchFamily="34" charset="0"/>
              </a:rPr>
              <a:t>10.  55% of people used credit/debit cards for the payments and only 28.25% of people are paying through Cash on Delivery mode.</a:t>
            </a:r>
          </a:p>
          <a:p>
            <a:pPr>
              <a:buNone/>
            </a:pPr>
            <a:endParaRPr lang="en-US" sz="2300" dirty="0" smtClean="0">
              <a:latin typeface="Calibri" pitchFamily="34" charset="0"/>
              <a:cs typeface="Calibri" pitchFamily="34" charset="0"/>
            </a:endParaRPr>
          </a:p>
          <a:p>
            <a:pPr>
              <a:buNone/>
            </a:pPr>
            <a:endParaRPr lang="en-US" sz="2300" dirty="0" smtClean="0"/>
          </a:p>
          <a:p>
            <a:pPr>
              <a:buNone/>
            </a:pPr>
            <a:endParaRPr lang="en-US" sz="2400" dirty="0" smtClean="0"/>
          </a:p>
          <a:p>
            <a:pPr>
              <a:buNone/>
            </a:pPr>
            <a:endParaRPr lang="en-US" sz="2400" dirty="0" smtClean="0"/>
          </a:p>
          <a:p>
            <a:pPr>
              <a:buNone/>
            </a:pPr>
            <a:endParaRPr lang="en-US" sz="23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b="1" dirty="0" smtClean="0">
                <a:latin typeface="Calibri" pitchFamily="34" charset="0"/>
                <a:cs typeface="Calibri" pitchFamily="34" charset="0"/>
              </a:rPr>
              <a:t>PART-2:           UTILITARIAN VALUE</a:t>
            </a:r>
            <a:r>
              <a:rPr lang="en-US" b="1" dirty="0" smtClean="0"/>
              <a:t/>
            </a:r>
            <a:br>
              <a:rPr lang="en-US" b="1" dirty="0" smtClean="0"/>
            </a:br>
            <a:endParaRPr lang="en-US" dirty="0"/>
          </a:p>
        </p:txBody>
      </p:sp>
      <p:pic>
        <p:nvPicPr>
          <p:cNvPr id="4" name="Content Placeholder 3" descr="cus_uti_1.png"/>
          <p:cNvPicPr>
            <a:picLocks noGrp="1" noChangeAspect="1"/>
          </p:cNvPicPr>
          <p:nvPr>
            <p:ph idx="1"/>
          </p:nvPr>
        </p:nvPicPr>
        <p:blipFill>
          <a:blip r:embed="rId2" cstate="print"/>
          <a:stretch>
            <a:fillRect/>
          </a:stretch>
        </p:blipFill>
        <p:spPr>
          <a:xfrm>
            <a:off x="611560" y="908720"/>
            <a:ext cx="8064896" cy="5761037"/>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uti_2.png"/>
          <p:cNvPicPr>
            <a:picLocks noGrp="1" noChangeAspect="1"/>
          </p:cNvPicPr>
          <p:nvPr>
            <p:ph idx="1"/>
          </p:nvPr>
        </p:nvPicPr>
        <p:blipFill>
          <a:blip r:embed="rId2" cstate="print"/>
          <a:stretch>
            <a:fillRect/>
          </a:stretch>
        </p:blipFill>
        <p:spPr>
          <a:xfrm>
            <a:off x="179512" y="188640"/>
            <a:ext cx="8568951" cy="6480448"/>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_uti_3.png"/>
          <p:cNvPicPr>
            <a:picLocks noGrp="1" noChangeAspect="1"/>
          </p:cNvPicPr>
          <p:nvPr>
            <p:ph idx="1"/>
          </p:nvPr>
        </p:nvPicPr>
        <p:blipFill>
          <a:blip r:embed="rId2" cstate="print"/>
          <a:stretch>
            <a:fillRect/>
          </a:stretch>
        </p:blipFill>
        <p:spPr>
          <a:xfrm>
            <a:off x="611560" y="188913"/>
            <a:ext cx="8064895" cy="6408737"/>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uti_4.png"/>
          <p:cNvPicPr>
            <a:picLocks noGrp="1" noChangeAspect="1"/>
          </p:cNvPicPr>
          <p:nvPr>
            <p:ph idx="1"/>
          </p:nvPr>
        </p:nvPicPr>
        <p:blipFill>
          <a:blip r:embed="rId2" cstate="print"/>
          <a:stretch>
            <a:fillRect/>
          </a:stretch>
        </p:blipFill>
        <p:spPr>
          <a:xfrm>
            <a:off x="179512" y="188913"/>
            <a:ext cx="8640960" cy="6480175"/>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uti_5.png"/>
          <p:cNvPicPr>
            <a:picLocks noGrp="1" noChangeAspect="1"/>
          </p:cNvPicPr>
          <p:nvPr>
            <p:ph idx="1"/>
          </p:nvPr>
        </p:nvPicPr>
        <p:blipFill>
          <a:blip r:embed="rId2" cstate="print"/>
          <a:stretch>
            <a:fillRect/>
          </a:stretch>
        </p:blipFill>
        <p:spPr>
          <a:xfrm>
            <a:off x="395536" y="188913"/>
            <a:ext cx="8424936" cy="64801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47856"/>
          </a:xfrm>
        </p:spPr>
        <p:txBody>
          <a:bodyPr>
            <a:normAutofit fontScale="90000"/>
          </a:bodyPr>
          <a:lstStyle/>
          <a:p>
            <a:pPr algn="ctr"/>
            <a:r>
              <a:rPr lang="en-US" b="1" dirty="0" smtClean="0">
                <a:effectLst>
                  <a:outerShdw blurRad="38100" dist="38100" dir="2700000" algn="tl">
                    <a:srgbClr val="000000">
                      <a:alpha val="43137"/>
                    </a:srgbClr>
                  </a:outerShdw>
                </a:effectLst>
                <a:latin typeface="Calibri" pitchFamily="34" charset="0"/>
                <a:cs typeface="Calibri" pitchFamily="34" charset="0"/>
              </a:rPr>
              <a:t>TABLE OF CONTENTS</a:t>
            </a:r>
            <a:r>
              <a:rPr lang="en-US" b="1" dirty="0" smtClean="0"/>
              <a:t/>
            </a:r>
            <a:br>
              <a:rPr lang="en-US" b="1" dirty="0" smtClean="0"/>
            </a:br>
            <a:endParaRPr lang="en-US" dirty="0"/>
          </a:p>
        </p:txBody>
      </p:sp>
      <p:sp>
        <p:nvSpPr>
          <p:cNvPr id="3" name="Content Placeholder 2"/>
          <p:cNvSpPr>
            <a:spLocks noGrp="1"/>
          </p:cNvSpPr>
          <p:nvPr>
            <p:ph idx="1"/>
          </p:nvPr>
        </p:nvSpPr>
        <p:spPr>
          <a:xfrm>
            <a:off x="467544" y="692696"/>
            <a:ext cx="8229600" cy="5688632"/>
          </a:xfrm>
        </p:spPr>
        <p:txBody>
          <a:bodyPr>
            <a:normAutofit/>
          </a:bodyPr>
          <a:lstStyle/>
          <a:p>
            <a:r>
              <a:rPr lang="en-US" b="1" dirty="0" smtClean="0"/>
              <a:t>Introduction</a:t>
            </a:r>
            <a:endParaRPr lang="en-US" dirty="0" smtClean="0"/>
          </a:p>
          <a:p>
            <a:pPr lvl="1"/>
            <a:endParaRPr lang="en-US" sz="2800" dirty="0" smtClean="0"/>
          </a:p>
          <a:p>
            <a:pPr marL="925830" lvl="1" indent="-514350">
              <a:buNone/>
            </a:pPr>
            <a:r>
              <a:rPr lang="en-US" sz="2800" dirty="0" smtClean="0"/>
              <a:t>1.  What is Customer Retention?</a:t>
            </a:r>
            <a:endParaRPr lang="en-US" sz="2000" dirty="0" smtClean="0"/>
          </a:p>
          <a:p>
            <a:pPr lvl="1">
              <a:buNone/>
            </a:pPr>
            <a:endParaRPr lang="en-US" sz="2800" dirty="0" smtClean="0"/>
          </a:p>
          <a:p>
            <a:pPr lvl="1">
              <a:buNone/>
            </a:pPr>
            <a:r>
              <a:rPr lang="en-US" sz="2800" dirty="0" smtClean="0"/>
              <a:t>2. Customer retention benefits.</a:t>
            </a:r>
            <a:endParaRPr lang="en-US" sz="2000" dirty="0" smtClean="0"/>
          </a:p>
          <a:p>
            <a:pPr lvl="1">
              <a:buNone/>
            </a:pPr>
            <a:endParaRPr lang="en-US" sz="2800" dirty="0" smtClean="0"/>
          </a:p>
          <a:p>
            <a:pPr lvl="1">
              <a:buNone/>
            </a:pPr>
            <a:r>
              <a:rPr lang="en-US" sz="2800" dirty="0" smtClean="0"/>
              <a:t>3. E-Commerce websites and Customer Retention.</a:t>
            </a:r>
            <a:endParaRPr lang="en-US" sz="2000" dirty="0" smtClean="0"/>
          </a:p>
          <a:p>
            <a:pPr lvl="1"/>
            <a:endParaRPr lang="en-US" sz="2800" dirty="0" smtClean="0"/>
          </a:p>
          <a:p>
            <a:pPr lvl="1">
              <a:buNone/>
            </a:pPr>
            <a:r>
              <a:rPr lang="en-US" sz="2800" dirty="0" smtClean="0"/>
              <a:t>4. Review of Literature.</a:t>
            </a:r>
          </a:p>
          <a:p>
            <a:pPr lvl="1">
              <a:buNone/>
            </a:pPr>
            <a:endParaRPr lang="en-US" sz="2800" dirty="0" smtClean="0"/>
          </a:p>
          <a:p>
            <a:pPr lvl="1">
              <a:buNone/>
            </a:pPr>
            <a:endParaRPr lang="en-US" sz="2800" dirty="0" smtClean="0"/>
          </a:p>
          <a:p>
            <a:pPr lvl="1">
              <a:buNone/>
            </a:pPr>
            <a:endParaRPr lang="en-US" sz="2000" dirty="0" smtClean="0"/>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uti_6.png"/>
          <p:cNvPicPr>
            <a:picLocks noGrp="1" noChangeAspect="1"/>
          </p:cNvPicPr>
          <p:nvPr>
            <p:ph idx="1"/>
          </p:nvPr>
        </p:nvPicPr>
        <p:blipFill>
          <a:blip r:embed="rId2" cstate="print"/>
          <a:stretch>
            <a:fillRect/>
          </a:stretch>
        </p:blipFill>
        <p:spPr>
          <a:xfrm>
            <a:off x="0" y="260648"/>
            <a:ext cx="8964488" cy="6408712"/>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568952" cy="6408712"/>
          </a:xfrm>
        </p:spPr>
        <p:txBody>
          <a:bodyPr>
            <a:normAutofit fontScale="77500" lnSpcReduction="20000"/>
          </a:bodyPr>
          <a:lstStyle/>
          <a:p>
            <a:pPr>
              <a:buNone/>
            </a:pPr>
            <a:r>
              <a:rPr lang="en-US" sz="4600" b="1" u="heavy" dirty="0" smtClean="0"/>
              <a:t>OBSERVATION ON UTILITARIAN VALUES:</a:t>
            </a:r>
          </a:p>
          <a:p>
            <a:pPr lvl="0"/>
            <a:endParaRPr lang="en-US" sz="3100" b="1" dirty="0" smtClean="0">
              <a:latin typeface="Calibri" pitchFamily="34" charset="0"/>
              <a:cs typeface="Calibri" pitchFamily="34" charset="0"/>
            </a:endParaRPr>
          </a:p>
          <a:p>
            <a:pPr lvl="0">
              <a:buNone/>
            </a:pPr>
            <a:r>
              <a:rPr lang="en-US" sz="31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 </a:t>
            </a:r>
            <a:r>
              <a:rPr lang="en-US" sz="3100" b="1" dirty="0" smtClean="0">
                <a:effectLst>
                  <a:outerShdw blurRad="38100" dist="38100" dir="2700000" algn="tl">
                    <a:srgbClr val="000000">
                      <a:alpha val="43137"/>
                    </a:srgbClr>
                  </a:outerShdw>
                </a:effectLst>
                <a:latin typeface="Calibri" pitchFamily="34" charset="0"/>
                <a:cs typeface="Calibri" pitchFamily="34" charset="0"/>
              </a:rPr>
              <a:t>61% of the participants Strongly Agrees with that the content on the website is easy to read and understand.</a:t>
            </a:r>
            <a:endParaRPr lang="en-US" sz="31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3100" b="1" dirty="0" smtClean="0">
                <a:effectLst>
                  <a:outerShdw blurRad="38100" dist="38100" dir="2700000" algn="tl">
                    <a:srgbClr val="000000">
                      <a:alpha val="43137"/>
                    </a:srgbClr>
                  </a:outerShdw>
                </a:effectLst>
                <a:latin typeface="Calibri" pitchFamily="34" charset="0"/>
                <a:cs typeface="Calibri" pitchFamily="34" charset="0"/>
              </a:rPr>
              <a:t> </a:t>
            </a:r>
            <a:endParaRPr lang="en-US" sz="31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US" sz="31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2. </a:t>
            </a:r>
            <a:r>
              <a:rPr lang="en-US" sz="3100" b="1" dirty="0" smtClean="0">
                <a:effectLst>
                  <a:outerShdw blurRad="38100" dist="38100" dir="2700000" algn="tl">
                    <a:srgbClr val="000000">
                      <a:alpha val="43137"/>
                    </a:srgbClr>
                  </a:outerShdw>
                </a:effectLst>
                <a:latin typeface="Calibri" pitchFamily="34" charset="0"/>
                <a:cs typeface="Calibri" pitchFamily="34" charset="0"/>
              </a:rPr>
              <a:t>43% of the participant "Strongly Agrees" that information about similar product to the one highlighted is important for product comparison.</a:t>
            </a:r>
            <a:endParaRPr lang="en-US" sz="31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US" sz="3100" b="1" dirty="0" smtClean="0">
                <a:solidFill>
                  <a:srgbClr val="FF0000"/>
                </a:solidFill>
                <a:latin typeface="Calibri" pitchFamily="34" charset="0"/>
                <a:cs typeface="Calibri" pitchFamily="34" charset="0"/>
              </a:rPr>
              <a:t> </a:t>
            </a:r>
            <a:endParaRPr lang="en-US" sz="3100" dirty="0" smtClean="0">
              <a:solidFill>
                <a:srgbClr val="FF0000"/>
              </a:solidFill>
              <a:latin typeface="Calibri" pitchFamily="34" charset="0"/>
              <a:cs typeface="Calibri" pitchFamily="34" charset="0"/>
            </a:endParaRPr>
          </a:p>
          <a:p>
            <a:pPr lvl="0">
              <a:buNone/>
            </a:pPr>
            <a:r>
              <a:rPr lang="en-US" sz="31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3. </a:t>
            </a:r>
            <a:r>
              <a:rPr lang="en-US" sz="3100" b="1" dirty="0" smtClean="0">
                <a:effectLst>
                  <a:outerShdw blurRad="38100" dist="38100" dir="2700000" algn="tl">
                    <a:srgbClr val="000000">
                      <a:alpha val="43137"/>
                    </a:srgbClr>
                  </a:outerShdw>
                </a:effectLst>
                <a:latin typeface="Calibri" pitchFamily="34" charset="0"/>
                <a:cs typeface="Calibri" pitchFamily="34" charset="0"/>
              </a:rPr>
              <a:t>37% and 32% participants are "Agrees" and "Strongly Agrees" about the Complete information about the listed seller and product being offered is important for purchase decision.</a:t>
            </a:r>
            <a:endParaRPr lang="en-US" sz="31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US" sz="3100" b="1" dirty="0" smtClean="0">
                <a:latin typeface="Calibri" pitchFamily="34" charset="0"/>
                <a:cs typeface="Calibri" pitchFamily="34" charset="0"/>
              </a:rPr>
              <a:t> </a:t>
            </a:r>
            <a:endParaRPr lang="en-US" sz="3100" dirty="0" smtClean="0">
              <a:latin typeface="Calibri" pitchFamily="34" charset="0"/>
              <a:cs typeface="Calibri" pitchFamily="34" charset="0"/>
            </a:endParaRPr>
          </a:p>
          <a:p>
            <a:pPr lvl="0">
              <a:buNone/>
            </a:pPr>
            <a:r>
              <a:rPr lang="en-US" sz="31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4. </a:t>
            </a:r>
            <a:r>
              <a:rPr lang="en-US" sz="3100" b="1" dirty="0" smtClean="0">
                <a:latin typeface="Calibri" pitchFamily="34" charset="0"/>
                <a:cs typeface="Calibri" pitchFamily="34" charset="0"/>
              </a:rPr>
              <a:t>53</a:t>
            </a:r>
            <a:r>
              <a:rPr lang="en-US" sz="3100" b="1" dirty="0" smtClean="0">
                <a:effectLst>
                  <a:outerShdw blurRad="38100" dist="38100" dir="2700000" algn="tl">
                    <a:srgbClr val="000000">
                      <a:alpha val="43137"/>
                    </a:srgbClr>
                  </a:outerShdw>
                </a:effectLst>
                <a:latin typeface="Calibri" pitchFamily="34" charset="0"/>
                <a:cs typeface="Calibri" pitchFamily="34" charset="0"/>
              </a:rPr>
              <a:t>% of the participants "Strongly Agrees" that the Website should be Easy to Navigate.</a:t>
            </a:r>
            <a:endParaRPr lang="en-US" sz="3100" dirty="0" smtClean="0">
              <a:effectLst>
                <a:outerShdw blurRad="38100" dist="38100" dir="2700000" algn="tl">
                  <a:srgbClr val="000000">
                    <a:alpha val="43137"/>
                  </a:srgbClr>
                </a:outerShdw>
              </a:effectLst>
              <a:latin typeface="Calibri" pitchFamily="34" charset="0"/>
              <a:cs typeface="Calibri" pitchFamily="34" charset="0"/>
            </a:endParaRPr>
          </a:p>
          <a:p>
            <a:pPr lvl="0">
              <a:buNone/>
            </a:pPr>
            <a:r>
              <a:rPr lang="en-US" sz="31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 </a:t>
            </a:r>
            <a:endParaRPr lang="en-US" sz="3100" dirty="0" smtClean="0">
              <a:solidFill>
                <a:srgbClr val="FF0000"/>
              </a:solidFill>
              <a:effectLst>
                <a:outerShdw blurRad="38100" dist="38100" dir="2700000" algn="tl">
                  <a:srgbClr val="000000">
                    <a:alpha val="43137"/>
                  </a:srgbClr>
                </a:outerShdw>
              </a:effectLst>
              <a:latin typeface="Calibri" pitchFamily="34" charset="0"/>
              <a:cs typeface="Calibri" pitchFamily="34" charset="0"/>
            </a:endParaRPr>
          </a:p>
          <a:p>
            <a:pPr lvl="0">
              <a:buNone/>
            </a:pPr>
            <a:r>
              <a:rPr lang="en-US" sz="31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5.  </a:t>
            </a:r>
            <a:r>
              <a:rPr lang="en-US" sz="3100" b="1" dirty="0" smtClean="0">
                <a:effectLst>
                  <a:outerShdw blurRad="38100" dist="38100" dir="2700000" algn="tl">
                    <a:srgbClr val="000000">
                      <a:alpha val="43137"/>
                    </a:srgbClr>
                  </a:outerShdw>
                </a:effectLst>
                <a:latin typeface="Calibri" pitchFamily="34" charset="0"/>
                <a:cs typeface="Calibri" pitchFamily="34" charset="0"/>
              </a:rPr>
              <a:t>43% of the participants "Strongly Agrees" about the Loading and Processing Speed</a:t>
            </a:r>
            <a:r>
              <a:rPr lang="en-US" sz="3100" b="1" dirty="0" smtClean="0">
                <a:latin typeface="Calibri" pitchFamily="34" charset="0"/>
                <a:cs typeface="Calibri" pitchFamily="34" charset="0"/>
              </a:rPr>
              <a:t>.</a:t>
            </a:r>
            <a:endParaRPr lang="en-US" sz="3100" dirty="0" smtClean="0">
              <a:latin typeface="Calibri" pitchFamily="34" charset="0"/>
              <a:cs typeface="Calibri" pitchFamily="34" charset="0"/>
            </a:endParaRPr>
          </a:p>
          <a:p>
            <a:pPr>
              <a:buNone/>
            </a:pPr>
            <a:endParaRPr lang="en-US" sz="3100" dirty="0" smtClean="0">
              <a:latin typeface="Calibri" pitchFamily="34" charset="0"/>
              <a:cs typeface="Calibri" pitchFamily="34" charset="0"/>
            </a:endParaRPr>
          </a:p>
          <a:p>
            <a:pPr>
              <a:buNone/>
            </a:pPr>
            <a:endParaRPr lang="en-US" sz="3100" dirty="0">
              <a:latin typeface="Calibri" pitchFamily="34" charset="0"/>
              <a:cs typeface="Calibri"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08712"/>
          </a:xfrm>
        </p:spPr>
        <p:txBody>
          <a:bodyPr>
            <a:normAutofit fontScale="92500" lnSpcReduction="10000"/>
          </a:bodyPr>
          <a:lstStyle/>
          <a:p>
            <a:pPr lvl="0">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6. </a:t>
            </a:r>
            <a:r>
              <a:rPr lang="en-US" sz="2800" dirty="0" smtClean="0">
                <a:effectLst>
                  <a:outerShdw blurRad="38100" dist="38100" dir="2700000" algn="tl">
                    <a:srgbClr val="000000">
                      <a:alpha val="43137"/>
                    </a:srgbClr>
                  </a:outerShdw>
                </a:effectLst>
              </a:rPr>
              <a:t>70% of the participants "Strongly Agrees" about the User Friendly Interface of the website</a:t>
            </a:r>
            <a:r>
              <a:rPr lang="en-US" sz="2800" b="1" dirty="0" smtClean="0"/>
              <a:t>.</a:t>
            </a:r>
            <a:endParaRPr lang="en-US" sz="2800" dirty="0" smtClean="0"/>
          </a:p>
          <a:p>
            <a:pPr>
              <a:buNone/>
            </a:pPr>
            <a:r>
              <a:rPr lang="en-US" sz="2800" b="1" dirty="0" smtClean="0"/>
              <a:t> </a:t>
            </a:r>
            <a:endParaRPr lang="en-US" sz="2800" dirty="0" smtClean="0"/>
          </a:p>
          <a:p>
            <a:pPr lvl="0">
              <a:buNone/>
            </a:pPr>
            <a:r>
              <a:rPr lang="en-US" sz="2800" b="1" dirty="0" smtClean="0">
                <a:solidFill>
                  <a:srgbClr val="FF0000"/>
                </a:solidFill>
                <a:effectLst>
                  <a:outerShdw blurRad="38100" dist="38100" dir="2700000" algn="tl">
                    <a:srgbClr val="000000">
                      <a:alpha val="43137"/>
                    </a:srgbClr>
                  </a:outerShdw>
                </a:effectLst>
              </a:rPr>
              <a:t>7. </a:t>
            </a:r>
            <a:r>
              <a:rPr lang="en-US" sz="2800" dirty="0" smtClean="0">
                <a:effectLst>
                  <a:outerShdw blurRad="38100" dist="38100" dir="2700000" algn="tl">
                    <a:srgbClr val="000000">
                      <a:alpha val="43137"/>
                    </a:srgbClr>
                  </a:outerShdw>
                </a:effectLst>
              </a:rPr>
              <a:t>59% of the participants "Strongly Agrees" about the Convenient Payment methods</a:t>
            </a:r>
            <a:r>
              <a:rPr lang="en-US" sz="2800" b="1" dirty="0" smtClean="0"/>
              <a:t>.</a:t>
            </a:r>
            <a:endParaRPr lang="en-US" sz="2800" dirty="0" smtClean="0"/>
          </a:p>
          <a:p>
            <a:pPr>
              <a:buNone/>
            </a:pPr>
            <a:r>
              <a:rPr lang="en-US" sz="2800" b="1" dirty="0" smtClean="0"/>
              <a:t> </a:t>
            </a:r>
            <a:endParaRPr lang="en-US" sz="2800" dirty="0" smtClean="0"/>
          </a:p>
          <a:p>
            <a:pPr lvl="0">
              <a:buNone/>
            </a:pPr>
            <a:r>
              <a:rPr lang="en-US" sz="2800" b="1" dirty="0" smtClean="0">
                <a:solidFill>
                  <a:srgbClr val="FF0000"/>
                </a:solidFill>
                <a:effectLst>
                  <a:outerShdw blurRad="38100" dist="38100" dir="2700000" algn="tl">
                    <a:srgbClr val="000000">
                      <a:alpha val="43137"/>
                    </a:srgbClr>
                  </a:outerShdw>
                </a:effectLst>
              </a:rPr>
              <a:t>8. </a:t>
            </a:r>
            <a:r>
              <a:rPr lang="en-US" sz="2800" dirty="0" smtClean="0">
                <a:effectLst>
                  <a:outerShdw blurRad="38100" dist="38100" dir="2700000" algn="tl">
                    <a:srgbClr val="000000">
                      <a:alpha val="43137"/>
                    </a:srgbClr>
                  </a:outerShdw>
                </a:effectLst>
              </a:rPr>
              <a:t>53% of the </a:t>
            </a:r>
            <a:r>
              <a:rPr lang="en-US" sz="2800" dirty="0" err="1" smtClean="0">
                <a:effectLst>
                  <a:outerShdw blurRad="38100" dist="38100" dir="2700000" algn="tl">
                    <a:srgbClr val="000000">
                      <a:alpha val="43137"/>
                    </a:srgbClr>
                  </a:outerShdw>
                </a:effectLst>
              </a:rPr>
              <a:t>participantss</a:t>
            </a:r>
            <a:r>
              <a:rPr lang="en-US" sz="2800" dirty="0" smtClean="0">
                <a:effectLst>
                  <a:outerShdw blurRad="38100" dist="38100" dir="2700000" algn="tl">
                    <a:srgbClr val="000000">
                      <a:alpha val="43137"/>
                    </a:srgbClr>
                  </a:outerShdw>
                </a:effectLst>
              </a:rPr>
              <a:t> "Strongly Agrees" about the Trust that the online retail store will fulfill its part of the transaction at the stipulated time.</a:t>
            </a:r>
          </a:p>
          <a:p>
            <a:pPr lvl="0">
              <a:buNone/>
            </a:pPr>
            <a:endParaRPr lang="en-US" sz="2800" dirty="0" smtClean="0"/>
          </a:p>
          <a:p>
            <a:pPr lvl="0">
              <a:buNone/>
            </a:pPr>
            <a:r>
              <a:rPr lang="en-US" sz="2800" b="1" dirty="0" smtClean="0">
                <a:solidFill>
                  <a:srgbClr val="FF0000"/>
                </a:solidFill>
                <a:effectLst>
                  <a:outerShdw blurRad="38100" dist="38100" dir="2700000" algn="tl">
                    <a:srgbClr val="000000">
                      <a:alpha val="43137"/>
                    </a:srgbClr>
                  </a:outerShdw>
                </a:effectLst>
              </a:rPr>
              <a:t>9.</a:t>
            </a:r>
            <a:r>
              <a:rPr lang="en-US" sz="2800" b="1" dirty="0" smtClean="0">
                <a:solidFill>
                  <a:srgbClr val="FF0000"/>
                </a:solidFill>
              </a:rPr>
              <a:t> </a:t>
            </a:r>
            <a:r>
              <a:rPr lang="en-US" sz="2800" dirty="0" smtClean="0">
                <a:effectLst>
                  <a:outerShdw blurRad="38100" dist="38100" dir="2700000" algn="tl">
                    <a:srgbClr val="000000">
                      <a:alpha val="43137"/>
                    </a:srgbClr>
                  </a:outerShdw>
                </a:effectLst>
              </a:rPr>
              <a:t>72% of the participants "Strongly Agrees" about the  Empathy (readiness to assist with queries) towards the customers</a:t>
            </a:r>
            <a:r>
              <a:rPr lang="en-US" sz="2800" b="1" dirty="0" smtClean="0"/>
              <a:t>.</a:t>
            </a:r>
            <a:endParaRPr lang="en-US" sz="2800" dirty="0" smtClean="0"/>
          </a:p>
          <a:p>
            <a:pPr>
              <a:buNone/>
            </a:pPr>
            <a:endParaRPr lang="en-US" sz="2800" dirty="0" smtClean="0"/>
          </a:p>
          <a:p>
            <a:pPr lvl="0">
              <a:buNone/>
            </a:pPr>
            <a:r>
              <a:rPr lang="en-US" sz="2800" b="1" dirty="0" smtClean="0">
                <a:solidFill>
                  <a:srgbClr val="FF0000"/>
                </a:solidFill>
                <a:effectLst>
                  <a:outerShdw blurRad="38100" dist="38100" dir="2700000" algn="tl">
                    <a:srgbClr val="000000">
                      <a:alpha val="43137"/>
                    </a:srgbClr>
                  </a:outerShdw>
                </a:effectLst>
              </a:rPr>
              <a:t>10. </a:t>
            </a:r>
            <a:r>
              <a:rPr lang="en-US" sz="2800" dirty="0" smtClean="0">
                <a:effectLst>
                  <a:outerShdw blurRad="38100" dist="38100" dir="2700000" algn="tl">
                    <a:srgbClr val="000000">
                      <a:alpha val="43137"/>
                    </a:srgbClr>
                  </a:outerShdw>
                </a:effectLst>
              </a:rPr>
              <a:t>Nearly 40% of the participants "Strongly Agrees" about the  Online shopping gives monetary benefit and discounts.</a:t>
            </a:r>
          </a:p>
          <a:p>
            <a:pPr>
              <a:buNone/>
            </a:pPr>
            <a:endParaRPr lang="en-US" sz="2600" dirty="0">
              <a:latin typeface="Calibri" pitchFamily="34" charset="0"/>
              <a:cs typeface="Calibri"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712968" cy="6408712"/>
          </a:xfrm>
        </p:spPr>
        <p:txBody>
          <a:bodyPr>
            <a:normAutofit/>
          </a:bodyPr>
          <a:lstStyle/>
          <a:p>
            <a:pPr lvl="0">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11. </a:t>
            </a:r>
            <a:r>
              <a:rPr lang="en-US" sz="2400" dirty="0" smtClean="0">
                <a:effectLst>
                  <a:outerShdw blurRad="38100" dist="38100" dir="2700000" algn="tl">
                    <a:srgbClr val="000000">
                      <a:alpha val="43137"/>
                    </a:srgbClr>
                  </a:outerShdw>
                </a:effectLst>
                <a:latin typeface="Calibri" pitchFamily="34" charset="0"/>
                <a:cs typeface="Calibri" pitchFamily="34" charset="0"/>
              </a:rPr>
              <a:t>54% of the participants "Strongly Agrees" about the Shopping online is convenient and flexible.</a:t>
            </a:r>
          </a:p>
          <a:p>
            <a:pPr>
              <a:buNone/>
            </a:pPr>
            <a:r>
              <a:rPr lang="en-US" sz="2400" b="1" dirty="0" smtClean="0">
                <a:latin typeface="Calibri" pitchFamily="34" charset="0"/>
                <a:cs typeface="Calibri" pitchFamily="34" charset="0"/>
              </a:rPr>
              <a:t> </a:t>
            </a:r>
            <a:endParaRPr lang="en-US" sz="2400" dirty="0" smtClean="0">
              <a:latin typeface="Calibri" pitchFamily="34" charset="0"/>
              <a:cs typeface="Calibri" pitchFamily="34" charset="0"/>
            </a:endParaRPr>
          </a:p>
          <a:p>
            <a:pPr lvl="0">
              <a:buNone/>
            </a:pPr>
            <a:r>
              <a:rPr lang="en-US" sz="24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12. </a:t>
            </a:r>
            <a:r>
              <a:rPr lang="en-US" sz="2400" dirty="0" smtClean="0">
                <a:effectLst>
                  <a:outerShdw blurRad="38100" dist="38100" dir="2700000" algn="tl">
                    <a:srgbClr val="000000">
                      <a:alpha val="43137"/>
                    </a:srgbClr>
                  </a:outerShdw>
                </a:effectLst>
                <a:latin typeface="Calibri" pitchFamily="34" charset="0"/>
                <a:cs typeface="Calibri" pitchFamily="34" charset="0"/>
              </a:rPr>
              <a:t>73% of  the participants "Strongly Agrees" about the Return and replacement policy of the e-</a:t>
            </a:r>
            <a:r>
              <a:rPr lang="en-US" sz="2400" dirty="0" err="1" smtClean="0">
                <a:effectLst>
                  <a:outerShdw blurRad="38100" dist="38100" dir="2700000" algn="tl">
                    <a:srgbClr val="000000">
                      <a:alpha val="43137"/>
                    </a:srgbClr>
                  </a:outerShdw>
                </a:effectLst>
                <a:latin typeface="Calibri" pitchFamily="34" charset="0"/>
                <a:cs typeface="Calibri" pitchFamily="34" charset="0"/>
              </a:rPr>
              <a:t>tailer</a:t>
            </a:r>
            <a:r>
              <a:rPr lang="en-US" sz="2400" dirty="0" smtClean="0">
                <a:effectLst>
                  <a:outerShdw blurRad="38100" dist="38100" dir="2700000" algn="tl">
                    <a:srgbClr val="000000">
                      <a:alpha val="43137"/>
                    </a:srgbClr>
                  </a:outerShdw>
                </a:effectLst>
                <a:latin typeface="Calibri" pitchFamily="34" charset="0"/>
                <a:cs typeface="Calibri" pitchFamily="34" charset="0"/>
              </a:rPr>
              <a:t> is important for purchase decision.</a:t>
            </a:r>
          </a:p>
          <a:p>
            <a:pPr>
              <a:buNone/>
            </a:pPr>
            <a:endParaRPr lang="en-US" sz="2400" dirty="0" smtClean="0">
              <a:latin typeface="Calibri" pitchFamily="34" charset="0"/>
              <a:cs typeface="Calibri" pitchFamily="34" charset="0"/>
            </a:endParaRPr>
          </a:p>
          <a:p>
            <a:pPr lvl="0">
              <a:buNone/>
            </a:pPr>
            <a:r>
              <a:rPr lang="en-US" sz="24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13</a:t>
            </a:r>
            <a:r>
              <a:rPr lang="en-US" sz="2400"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 </a:t>
            </a:r>
            <a:r>
              <a:rPr lang="en-US" sz="2400" dirty="0" smtClean="0">
                <a:effectLst>
                  <a:outerShdw blurRad="38100" dist="38100" dir="2700000" algn="tl">
                    <a:srgbClr val="000000">
                      <a:alpha val="43137"/>
                    </a:srgbClr>
                  </a:outerShdw>
                </a:effectLst>
                <a:latin typeface="Calibri" pitchFamily="34" charset="0"/>
                <a:cs typeface="Calibri" pitchFamily="34" charset="0"/>
              </a:rPr>
              <a:t>Nearly 50% of the participants "Strongly Agrees" about Displaying quality Information on the website improves satisfaction of customers</a:t>
            </a:r>
            <a:r>
              <a:rPr lang="en-US" sz="2400" b="1" dirty="0" smtClean="0">
                <a:effectLst>
                  <a:outerShdw blurRad="38100" dist="38100" dir="2700000" algn="tl">
                    <a:srgbClr val="000000">
                      <a:alpha val="43137"/>
                    </a:srgbClr>
                  </a:outerShdw>
                </a:effectLst>
                <a:latin typeface="Calibri" pitchFamily="34" charset="0"/>
                <a:cs typeface="Calibri" pitchFamily="34" charset="0"/>
              </a:rPr>
              <a:t>.</a:t>
            </a:r>
            <a:endParaRPr lang="en-US" sz="24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400" dirty="0" smtClean="0">
              <a:latin typeface="Calibri" pitchFamily="34" charset="0"/>
              <a:cs typeface="Calibri" pitchFamily="34" charset="0"/>
            </a:endParaRPr>
          </a:p>
          <a:p>
            <a:pPr lvl="0">
              <a:buNone/>
            </a:pPr>
            <a:r>
              <a:rPr lang="en-US" sz="24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14. </a:t>
            </a:r>
            <a:r>
              <a:rPr lang="en-US" sz="2400" dirty="0" smtClean="0">
                <a:effectLst>
                  <a:outerShdw blurRad="38100" dist="38100" dir="2700000" algn="tl">
                    <a:srgbClr val="000000">
                      <a:alpha val="43137"/>
                    </a:srgbClr>
                  </a:outerShdw>
                </a:effectLst>
                <a:latin typeface="Calibri" pitchFamily="34" charset="0"/>
                <a:cs typeface="Calibri" pitchFamily="34" charset="0"/>
              </a:rPr>
              <a:t>61% of the participants "Strongly Agrees" about Net Benefit derived from shopping online can lead to users satisfaction.</a:t>
            </a:r>
          </a:p>
          <a:p>
            <a:pPr>
              <a:buNone/>
            </a:pPr>
            <a:endParaRPr lang="en-US" sz="2400" dirty="0" smtClean="0">
              <a:latin typeface="Calibri" pitchFamily="34" charset="0"/>
              <a:cs typeface="Calibri" pitchFamily="34" charset="0"/>
            </a:endParaRPr>
          </a:p>
          <a:p>
            <a:pPr lvl="0">
              <a:buNone/>
            </a:pPr>
            <a:r>
              <a:rPr lang="en-US" sz="24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15. </a:t>
            </a:r>
            <a:r>
              <a:rPr lang="en-US" sz="2400" dirty="0" smtClean="0">
                <a:effectLst>
                  <a:outerShdw blurRad="38100" dist="38100" dir="2700000" algn="tl">
                    <a:srgbClr val="000000">
                      <a:alpha val="43137"/>
                    </a:srgbClr>
                  </a:outerShdw>
                </a:effectLst>
                <a:latin typeface="Calibri" pitchFamily="34" charset="0"/>
                <a:cs typeface="Calibri" pitchFamily="34" charset="0"/>
              </a:rPr>
              <a:t>55% of the people "Strongly Agrees" about the Monetary savings.</a:t>
            </a:r>
          </a:p>
          <a:p>
            <a:pPr>
              <a:buNone/>
            </a:pPr>
            <a:endParaRPr lang="en-US" sz="2600" b="1" dirty="0">
              <a:latin typeface="Calibri" pitchFamily="34" charset="0"/>
              <a:cs typeface="Calibri"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b="1" dirty="0" smtClean="0">
                <a:latin typeface="Calibri" pitchFamily="34" charset="0"/>
                <a:cs typeface="Calibri" pitchFamily="34" charset="0"/>
              </a:rPr>
              <a:t>PART-3 : HEDONIC VALUE</a:t>
            </a:r>
            <a:r>
              <a:rPr lang="en-US" dirty="0" smtClean="0"/>
              <a:t/>
            </a:r>
            <a:br>
              <a:rPr lang="en-US" dirty="0" smtClean="0"/>
            </a:br>
            <a:endParaRPr lang="en-US" dirty="0"/>
          </a:p>
        </p:txBody>
      </p:sp>
      <p:pic>
        <p:nvPicPr>
          <p:cNvPr id="4" name="Content Placeholder 3" descr="cus_hed_1.png"/>
          <p:cNvPicPr>
            <a:picLocks noGrp="1" noChangeAspect="1"/>
          </p:cNvPicPr>
          <p:nvPr>
            <p:ph idx="1"/>
          </p:nvPr>
        </p:nvPicPr>
        <p:blipFill>
          <a:blip r:embed="rId2" cstate="print"/>
          <a:stretch>
            <a:fillRect/>
          </a:stretch>
        </p:blipFill>
        <p:spPr>
          <a:xfrm>
            <a:off x="611560" y="764704"/>
            <a:ext cx="8208912" cy="5832475"/>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hed_2.png"/>
          <p:cNvPicPr>
            <a:picLocks noGrp="1" noChangeAspect="1"/>
          </p:cNvPicPr>
          <p:nvPr>
            <p:ph idx="1"/>
          </p:nvPr>
        </p:nvPicPr>
        <p:blipFill>
          <a:blip r:embed="rId2" cstate="print"/>
          <a:stretch>
            <a:fillRect/>
          </a:stretch>
        </p:blipFill>
        <p:spPr>
          <a:xfrm>
            <a:off x="0" y="188640"/>
            <a:ext cx="8964488" cy="6669360"/>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hed_3.png"/>
          <p:cNvPicPr>
            <a:picLocks noGrp="1" noChangeAspect="1"/>
          </p:cNvPicPr>
          <p:nvPr>
            <p:ph idx="1"/>
          </p:nvPr>
        </p:nvPicPr>
        <p:blipFill>
          <a:blip r:embed="rId2" cstate="print"/>
          <a:stretch>
            <a:fillRect/>
          </a:stretch>
        </p:blipFill>
        <p:spPr>
          <a:xfrm>
            <a:off x="0" y="260648"/>
            <a:ext cx="8964488" cy="6264696"/>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hed_4.png"/>
          <p:cNvPicPr>
            <a:picLocks noGrp="1" noChangeAspect="1"/>
          </p:cNvPicPr>
          <p:nvPr>
            <p:ph idx="1"/>
          </p:nvPr>
        </p:nvPicPr>
        <p:blipFill>
          <a:blip r:embed="rId2" cstate="print"/>
          <a:stretch>
            <a:fillRect/>
          </a:stretch>
        </p:blipFill>
        <p:spPr>
          <a:xfrm>
            <a:off x="0" y="188641"/>
            <a:ext cx="8964488" cy="666936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hed_5.png"/>
          <p:cNvPicPr>
            <a:picLocks noGrp="1" noChangeAspect="1"/>
          </p:cNvPicPr>
          <p:nvPr>
            <p:ph idx="1"/>
          </p:nvPr>
        </p:nvPicPr>
        <p:blipFill>
          <a:blip r:embed="rId2" cstate="print"/>
          <a:stretch>
            <a:fillRect/>
          </a:stretch>
        </p:blipFill>
        <p:spPr>
          <a:xfrm>
            <a:off x="0" y="188913"/>
            <a:ext cx="8964488" cy="6480175"/>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hed_6.png"/>
          <p:cNvPicPr>
            <a:picLocks noGrp="1" noChangeAspect="1"/>
          </p:cNvPicPr>
          <p:nvPr>
            <p:ph idx="1"/>
          </p:nvPr>
        </p:nvPicPr>
        <p:blipFill>
          <a:blip r:embed="rId2" cstate="print"/>
          <a:stretch>
            <a:fillRect/>
          </a:stretch>
        </p:blipFill>
        <p:spPr>
          <a:xfrm>
            <a:off x="0" y="188913"/>
            <a:ext cx="8964488" cy="648044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229600" cy="6336704"/>
          </a:xfrm>
        </p:spPr>
        <p:txBody>
          <a:bodyPr>
            <a:normAutofit lnSpcReduction="10000"/>
          </a:bodyPr>
          <a:lstStyle/>
          <a:p>
            <a:r>
              <a:rPr lang="en-US" b="1" dirty="0" smtClean="0"/>
              <a:t> Analytics of Customer Retention</a:t>
            </a:r>
          </a:p>
          <a:p>
            <a:pPr lvl="0">
              <a:buNone/>
            </a:pPr>
            <a:endParaRPr lang="en-US" b="1" dirty="0" smtClean="0"/>
          </a:p>
          <a:p>
            <a:pPr lvl="0">
              <a:buNone/>
            </a:pPr>
            <a:r>
              <a:rPr lang="en-US" b="1" dirty="0" smtClean="0"/>
              <a:t>1. </a:t>
            </a:r>
            <a:r>
              <a:rPr lang="en-US" dirty="0" smtClean="0"/>
              <a:t>What is Analytical problem framing?</a:t>
            </a:r>
          </a:p>
          <a:p>
            <a:pPr lvl="0">
              <a:buNone/>
            </a:pPr>
            <a:endParaRPr lang="en-US" dirty="0" smtClean="0"/>
          </a:p>
          <a:p>
            <a:pPr lvl="0">
              <a:buNone/>
            </a:pPr>
            <a:r>
              <a:rPr lang="en-US" b="1" dirty="0" smtClean="0"/>
              <a:t>2</a:t>
            </a:r>
            <a:r>
              <a:rPr lang="en-US" dirty="0" smtClean="0"/>
              <a:t>. Hardware Requirements.</a:t>
            </a:r>
          </a:p>
          <a:p>
            <a:pPr lvl="0">
              <a:buNone/>
            </a:pPr>
            <a:endParaRPr lang="en-US" dirty="0" smtClean="0"/>
          </a:p>
          <a:p>
            <a:pPr lvl="0">
              <a:buNone/>
            </a:pPr>
            <a:r>
              <a:rPr lang="en-US" b="1" dirty="0" smtClean="0"/>
              <a:t>3. </a:t>
            </a:r>
            <a:r>
              <a:rPr lang="en-US" dirty="0" smtClean="0"/>
              <a:t>Software Requirements.</a:t>
            </a:r>
          </a:p>
          <a:p>
            <a:pPr lvl="0">
              <a:buNone/>
            </a:pPr>
            <a:endParaRPr lang="en-US" dirty="0" smtClean="0"/>
          </a:p>
          <a:p>
            <a:pPr lvl="0">
              <a:buNone/>
            </a:pPr>
            <a:r>
              <a:rPr lang="en-US" b="1" dirty="0" smtClean="0"/>
              <a:t>4. </a:t>
            </a:r>
            <a:r>
              <a:rPr lang="en-US" dirty="0" smtClean="0"/>
              <a:t>Tools, Libraries and Packages used.</a:t>
            </a:r>
          </a:p>
          <a:p>
            <a:pPr lvl="0">
              <a:buNone/>
            </a:pPr>
            <a:endParaRPr lang="en-US" dirty="0" smtClean="0"/>
          </a:p>
          <a:p>
            <a:pPr lvl="0">
              <a:buNone/>
            </a:pPr>
            <a:r>
              <a:rPr lang="en-US" b="1" dirty="0" smtClean="0"/>
              <a:t>5. </a:t>
            </a:r>
            <a:r>
              <a:rPr lang="en-US" dirty="0" smtClean="0"/>
              <a:t>Data Pre-Processing.</a:t>
            </a:r>
          </a:p>
          <a:p>
            <a:pPr lvl="0">
              <a:buNone/>
            </a:pPr>
            <a:endParaRPr lang="en-US" dirty="0" smtClean="0"/>
          </a:p>
          <a:p>
            <a:pPr lvl="0">
              <a:buNone/>
            </a:pPr>
            <a:r>
              <a:rPr lang="en-US" b="1" dirty="0" smtClean="0"/>
              <a:t>6. </a:t>
            </a:r>
            <a:r>
              <a:rPr lang="en-US" dirty="0" smtClean="0"/>
              <a:t>Exploratory Data-Analysis.</a:t>
            </a:r>
          </a:p>
          <a:p>
            <a:pPr lvl="0">
              <a:buNone/>
            </a:pPr>
            <a:endParaRPr lang="en-US" dirty="0" smtClean="0"/>
          </a:p>
          <a:p>
            <a:pPr>
              <a:buNone/>
            </a:pPr>
            <a:endParaRPr lang="en-US" dirty="0" smtClean="0"/>
          </a:p>
          <a:p>
            <a:pPr>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268760"/>
            <a:ext cx="8229600" cy="1143000"/>
          </a:xfrm>
        </p:spPr>
        <p:txBody>
          <a:bodyPr>
            <a:normAutofit fontScale="90000"/>
          </a:bodyPr>
          <a:lstStyle/>
          <a:p>
            <a:pPr algn="ctr"/>
            <a:r>
              <a:rPr lang="en-US" sz="4000" b="1" dirty="0" smtClean="0"/>
              <a:t/>
            </a:r>
            <a:br>
              <a:rPr lang="en-US" sz="4000" b="1" dirty="0" smtClean="0"/>
            </a:br>
            <a:r>
              <a:rPr lang="en-US" sz="4000" b="1" dirty="0" smtClean="0"/>
              <a:t/>
            </a:r>
            <a:br>
              <a:rPr lang="en-US" sz="4000" b="1" dirty="0" smtClean="0"/>
            </a:br>
            <a:r>
              <a:rPr lang="en-US" sz="4000" b="1" dirty="0" smtClean="0"/>
              <a:t>Observations on Hedonic Values</a:t>
            </a:r>
            <a:r>
              <a:rPr lang="en-US" b="1" dirty="0" smtClean="0"/>
              <a:t/>
            </a:r>
            <a:br>
              <a:rPr lang="en-US" b="1" dirty="0" smtClean="0"/>
            </a:br>
            <a:endParaRPr lang="en-US" dirty="0"/>
          </a:p>
        </p:txBody>
      </p:sp>
      <p:sp>
        <p:nvSpPr>
          <p:cNvPr id="3" name="Content Placeholder 2"/>
          <p:cNvSpPr>
            <a:spLocks noGrp="1"/>
          </p:cNvSpPr>
          <p:nvPr>
            <p:ph idx="1"/>
          </p:nvPr>
        </p:nvSpPr>
        <p:spPr>
          <a:xfrm>
            <a:off x="179512" y="908720"/>
            <a:ext cx="8640960" cy="5760640"/>
          </a:xfrm>
        </p:spPr>
        <p:txBody>
          <a:bodyPr>
            <a:normAutofit/>
          </a:bodyPr>
          <a:lstStyle/>
          <a:p>
            <a:pPr>
              <a:buNone/>
            </a:pPr>
            <a:endParaRPr lang="en-US" sz="2800" b="1" dirty="0" smtClean="0">
              <a:effectLst>
                <a:outerShdw blurRad="38100" dist="38100" dir="2700000" algn="tl">
                  <a:srgbClr val="000000">
                    <a:alpha val="43137"/>
                  </a:srgbClr>
                </a:outerShdw>
              </a:effectLst>
            </a:endParaRPr>
          </a:p>
          <a:p>
            <a:pPr>
              <a:buNone/>
            </a:pPr>
            <a:endParaRPr lang="en-US" sz="2800" b="1" dirty="0" smtClean="0">
              <a:effectLst>
                <a:outerShdw blurRad="38100" dist="38100" dir="2700000" algn="tl">
                  <a:srgbClr val="000000">
                    <a:alpha val="43137"/>
                  </a:srgbClr>
                </a:outerShdw>
              </a:effectLst>
            </a:endParaRPr>
          </a:p>
          <a:p>
            <a:pPr>
              <a:buNone/>
            </a:pPr>
            <a:endParaRPr lang="en-US" sz="2800" b="1" dirty="0" smtClean="0">
              <a:effectLst>
                <a:outerShdw blurRad="38100" dist="38100" dir="2700000" algn="tl">
                  <a:srgbClr val="000000">
                    <a:alpha val="43137"/>
                  </a:srgbClr>
                </a:outerShdw>
              </a:effectLst>
            </a:endParaRPr>
          </a:p>
          <a:p>
            <a:pPr>
              <a:buNone/>
            </a:pPr>
            <a:endParaRPr lang="en-US" sz="2800" b="1" dirty="0" smtClean="0">
              <a:effectLst>
                <a:outerShdw blurRad="38100" dist="38100" dir="2700000" algn="tl">
                  <a:srgbClr val="000000">
                    <a:alpha val="43137"/>
                  </a:srgbClr>
                </a:outerShdw>
              </a:effectLst>
            </a:endParaRPr>
          </a:p>
          <a:p>
            <a:pPr>
              <a:buNone/>
            </a:pPr>
            <a:r>
              <a:rPr lang="en-US" sz="2800" dirty="0" smtClean="0">
                <a:effectLst>
                  <a:outerShdw blurRad="38100" dist="38100" dir="2700000" algn="tl">
                    <a:srgbClr val="000000">
                      <a:alpha val="43137"/>
                    </a:srgbClr>
                  </a:outerShdw>
                </a:effectLst>
                <a:latin typeface="Calibri" pitchFamily="34" charset="0"/>
                <a:cs typeface="Calibri" pitchFamily="34" charset="0"/>
              </a:rPr>
              <a:t>1. 51% and 20% of participants are "Agrees" and "Strongly Agrees" with the Convenience of Patronizing the online retailer</a:t>
            </a:r>
            <a:r>
              <a:rPr lang="en-US" sz="2800" dirty="0" smtClean="0">
                <a:effectLst>
                  <a:outerShdw blurRad="38100" dist="38100" dir="2700000" algn="tl">
                    <a:srgbClr val="000000">
                      <a:alpha val="43137"/>
                    </a:srgbClr>
                  </a:outerShdw>
                </a:effectLst>
              </a:rPr>
              <a:t>.</a:t>
            </a:r>
          </a:p>
          <a:p>
            <a:pPr>
              <a:buNone/>
            </a:pPr>
            <a:endParaRPr lang="en-US" sz="2600"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4000" b="1" dirty="0" smtClean="0"/>
              <a:t>Part - 4  :   Perceived Risk</a:t>
            </a:r>
            <a:r>
              <a:rPr lang="en-US" sz="3600" b="1" dirty="0" smtClean="0"/>
              <a:t/>
            </a:r>
            <a:br>
              <a:rPr lang="en-US" sz="3600" b="1" dirty="0" smtClean="0"/>
            </a:br>
            <a:endParaRPr lang="en-US" sz="3600" dirty="0">
              <a:latin typeface="Calibri" pitchFamily="34" charset="0"/>
              <a:cs typeface="Calibri" pitchFamily="34" charset="0"/>
            </a:endParaRPr>
          </a:p>
        </p:txBody>
      </p:sp>
      <p:pic>
        <p:nvPicPr>
          <p:cNvPr id="4" name="Content Placeholder 3" descr="cus_per_1.png"/>
          <p:cNvPicPr>
            <a:picLocks noGrp="1" noChangeAspect="1"/>
          </p:cNvPicPr>
          <p:nvPr>
            <p:ph idx="1"/>
          </p:nvPr>
        </p:nvPicPr>
        <p:blipFill>
          <a:blip r:embed="rId2" cstate="print"/>
          <a:stretch>
            <a:fillRect/>
          </a:stretch>
        </p:blipFill>
        <p:spPr>
          <a:xfrm>
            <a:off x="-180528" y="908050"/>
            <a:ext cx="9145016" cy="5617294"/>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per_2.png"/>
          <p:cNvPicPr>
            <a:picLocks noGrp="1" noChangeAspect="1"/>
          </p:cNvPicPr>
          <p:nvPr>
            <p:ph idx="1"/>
          </p:nvPr>
        </p:nvPicPr>
        <p:blipFill>
          <a:blip r:embed="rId2" cstate="print"/>
          <a:stretch>
            <a:fillRect/>
          </a:stretch>
        </p:blipFill>
        <p:spPr>
          <a:xfrm>
            <a:off x="251520" y="188913"/>
            <a:ext cx="8712967" cy="6408439"/>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Observations on Perceived Risk</a:t>
            </a:r>
            <a:br>
              <a:rPr lang="en-US" sz="3600" b="1" dirty="0" smtClean="0"/>
            </a:br>
            <a:endParaRPr lang="en-US" sz="3600" dirty="0">
              <a:latin typeface="Calibri" pitchFamily="34" charset="0"/>
              <a:cs typeface="Calibri" pitchFamily="34" charset="0"/>
            </a:endParaRPr>
          </a:p>
        </p:txBody>
      </p:sp>
      <p:sp>
        <p:nvSpPr>
          <p:cNvPr id="3" name="Content Placeholder 2"/>
          <p:cNvSpPr>
            <a:spLocks noGrp="1"/>
          </p:cNvSpPr>
          <p:nvPr>
            <p:ph idx="1"/>
          </p:nvPr>
        </p:nvSpPr>
        <p:spPr>
          <a:xfrm>
            <a:off x="251520" y="1052736"/>
            <a:ext cx="8640960" cy="5616624"/>
          </a:xfrm>
        </p:spPr>
        <p:txBody>
          <a:bodyPr>
            <a:normAutofit/>
          </a:bodyPr>
          <a:lstStyle/>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 </a:t>
            </a:r>
            <a:r>
              <a:rPr lang="en-US" sz="2600" dirty="0" smtClean="0">
                <a:effectLst>
                  <a:outerShdw blurRad="38100" dist="38100" dir="2700000" algn="tl">
                    <a:srgbClr val="000000">
                      <a:alpha val="43137"/>
                    </a:srgbClr>
                  </a:outerShdw>
                </a:effectLst>
                <a:latin typeface="Calibri" pitchFamily="34" charset="0"/>
                <a:cs typeface="Calibri" pitchFamily="34" charset="0"/>
              </a:rPr>
              <a:t>Nearly 64% of people </a:t>
            </a:r>
            <a:r>
              <a:rPr lang="en-US" sz="2600" dirty="0" err="1" smtClean="0">
                <a:effectLst>
                  <a:outerShdw blurRad="38100" dist="38100" dir="2700000" algn="tl">
                    <a:srgbClr val="000000">
                      <a:alpha val="43137"/>
                    </a:srgbClr>
                  </a:outerShdw>
                </a:effectLst>
                <a:latin typeface="Calibri" pitchFamily="34" charset="0"/>
                <a:cs typeface="Calibri" pitchFamily="34" charset="0"/>
              </a:rPr>
              <a:t>ocassionally</a:t>
            </a:r>
            <a:r>
              <a:rPr lang="en-US" sz="2600" dirty="0" smtClean="0">
                <a:effectLst>
                  <a:outerShdw blurRad="38100" dist="38100" dir="2700000" algn="tl">
                    <a:srgbClr val="000000">
                      <a:alpha val="43137"/>
                    </a:srgbClr>
                  </a:outerShdw>
                </a:effectLst>
                <a:latin typeface="Calibri" pitchFamily="34" charset="0"/>
                <a:cs typeface="Calibri" pitchFamily="34" charset="0"/>
              </a:rPr>
              <a:t> abandoned the shopping cart without payment and nearly 18% of people never abandon the shopping cart and 13% of people </a:t>
            </a:r>
            <a:r>
              <a:rPr lang="en-US" sz="2600" dirty="0" err="1" smtClean="0">
                <a:effectLst>
                  <a:outerShdw blurRad="38100" dist="38100" dir="2700000" algn="tl">
                    <a:srgbClr val="000000">
                      <a:alpha val="43137"/>
                    </a:srgbClr>
                  </a:outerShdw>
                </a:effectLst>
                <a:latin typeface="Calibri" pitchFamily="34" charset="0"/>
                <a:cs typeface="Calibri" pitchFamily="34" charset="0"/>
              </a:rPr>
              <a:t>oftenly</a:t>
            </a:r>
            <a:r>
              <a:rPr lang="en-US" sz="2600" dirty="0" smtClean="0">
                <a:effectLst>
                  <a:outerShdw blurRad="38100" dist="38100" dir="2700000" algn="tl">
                    <a:srgbClr val="000000">
                      <a:alpha val="43137"/>
                    </a:srgbClr>
                  </a:outerShdw>
                </a:effectLst>
                <a:latin typeface="Calibri" pitchFamily="34" charset="0"/>
                <a:cs typeface="Calibri" pitchFamily="34" charset="0"/>
              </a:rPr>
              <a:t> abandon the shopping cart.</a:t>
            </a:r>
          </a:p>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600"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2. </a:t>
            </a:r>
            <a:r>
              <a:rPr lang="en-US" sz="2600" dirty="0" smtClean="0">
                <a:effectLst>
                  <a:outerShdw blurRad="38100" dist="38100" dir="2700000" algn="tl">
                    <a:srgbClr val="000000">
                      <a:alpha val="43137"/>
                    </a:srgbClr>
                  </a:outerShdw>
                </a:effectLst>
                <a:latin typeface="Calibri" pitchFamily="34" charset="0"/>
                <a:cs typeface="Calibri" pitchFamily="34" charset="0"/>
              </a:rPr>
              <a:t>Reason for abandoning the shopping cart is "Better Alternative Offer" for about 50% and interestingly lack of trust and change in price for about 11% and 14% of people answered and also "No Preferred mode of payment is very less percentage of about only 5%.</a:t>
            </a:r>
          </a:p>
          <a:p>
            <a:pPr>
              <a:buNone/>
            </a:pPr>
            <a:endParaRPr lang="en-US" sz="2600" b="1" dirty="0">
              <a:latin typeface="Calibri" pitchFamily="34" charset="0"/>
              <a:cs typeface="Calibri"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smtClean="0"/>
              <a:t/>
            </a:r>
            <a:br>
              <a:rPr lang="en-US" sz="3600" b="1" dirty="0" smtClean="0"/>
            </a:br>
            <a:r>
              <a:rPr lang="en-US" sz="3600" b="1" dirty="0" smtClean="0"/>
              <a:t> Part – 5  :  Customer Experience</a:t>
            </a:r>
            <a:br>
              <a:rPr lang="en-US" sz="3600" b="1" dirty="0" smtClean="0"/>
            </a:br>
            <a:endParaRPr lang="en-US" sz="3600" dirty="0">
              <a:latin typeface="Calibri" pitchFamily="34" charset="0"/>
              <a:cs typeface="Calibri" pitchFamily="34" charset="0"/>
            </a:endParaRPr>
          </a:p>
        </p:txBody>
      </p:sp>
      <p:pic>
        <p:nvPicPr>
          <p:cNvPr id="4" name="Content Placeholder 3" descr="cus_exp_1.png"/>
          <p:cNvPicPr>
            <a:picLocks noGrp="1" noChangeAspect="1"/>
          </p:cNvPicPr>
          <p:nvPr>
            <p:ph idx="1"/>
          </p:nvPr>
        </p:nvPicPr>
        <p:blipFill>
          <a:blip r:embed="rId2" cstate="print"/>
          <a:stretch>
            <a:fillRect/>
          </a:stretch>
        </p:blipFill>
        <p:spPr>
          <a:xfrm>
            <a:off x="539552" y="980729"/>
            <a:ext cx="8352928" cy="5877272"/>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png"/>
          <p:cNvPicPr>
            <a:picLocks noGrp="1" noChangeAspect="1"/>
          </p:cNvPicPr>
          <p:nvPr>
            <p:ph idx="1"/>
          </p:nvPr>
        </p:nvPicPr>
        <p:blipFill>
          <a:blip r:embed="rId2" cstate="print"/>
          <a:stretch>
            <a:fillRect/>
          </a:stretch>
        </p:blipFill>
        <p:spPr>
          <a:xfrm>
            <a:off x="251520" y="188913"/>
            <a:ext cx="8712968" cy="6669087"/>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3.png"/>
          <p:cNvPicPr>
            <a:picLocks noGrp="1" noChangeAspect="1"/>
          </p:cNvPicPr>
          <p:nvPr>
            <p:ph idx="1"/>
          </p:nvPr>
        </p:nvPicPr>
        <p:blipFill>
          <a:blip r:embed="rId2" cstate="print"/>
          <a:stretch>
            <a:fillRect/>
          </a:stretch>
        </p:blipFill>
        <p:spPr>
          <a:xfrm>
            <a:off x="0" y="188640"/>
            <a:ext cx="8964488" cy="6669360"/>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us_exp_4.png"/>
          <p:cNvPicPr>
            <a:picLocks noGrp="1" noChangeAspect="1"/>
          </p:cNvPicPr>
          <p:nvPr>
            <p:ph idx="1"/>
          </p:nvPr>
        </p:nvPicPr>
        <p:blipFill>
          <a:blip r:embed="rId2" cstate="print"/>
          <a:stretch>
            <a:fillRect/>
          </a:stretch>
        </p:blipFill>
        <p:spPr>
          <a:xfrm>
            <a:off x="179512" y="188641"/>
            <a:ext cx="8964488" cy="6669360"/>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6.png"/>
          <p:cNvPicPr>
            <a:picLocks noGrp="1" noChangeAspect="1"/>
          </p:cNvPicPr>
          <p:nvPr>
            <p:ph idx="1"/>
          </p:nvPr>
        </p:nvPicPr>
        <p:blipFill>
          <a:blip r:embed="rId2" cstate="print"/>
          <a:stretch>
            <a:fillRect/>
          </a:stretch>
        </p:blipFill>
        <p:spPr>
          <a:xfrm>
            <a:off x="611560" y="188913"/>
            <a:ext cx="8352928" cy="6669087"/>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7.png"/>
          <p:cNvPicPr>
            <a:picLocks noGrp="1" noChangeAspect="1"/>
          </p:cNvPicPr>
          <p:nvPr>
            <p:ph idx="1"/>
          </p:nvPr>
        </p:nvPicPr>
        <p:blipFill>
          <a:blip r:embed="rId2" cstate="print"/>
          <a:stretch>
            <a:fillRect/>
          </a:stretch>
        </p:blipFill>
        <p:spPr>
          <a:xfrm>
            <a:off x="251520" y="260648"/>
            <a:ext cx="8712968" cy="633700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700808"/>
            <a:ext cx="8229600" cy="1143000"/>
          </a:xfrm>
        </p:spPr>
        <p:txBody>
          <a:bodyPr>
            <a:normAutofit fontScale="90000"/>
          </a:bodyPr>
          <a:lstStyle/>
          <a:p>
            <a:pPr algn="ctr"/>
            <a:r>
              <a:rPr lang="en-US" b="1" dirty="0" smtClean="0">
                <a:latin typeface="Calibri" pitchFamily="34" charset="0"/>
                <a:cs typeface="Calibri" pitchFamily="34" charset="0"/>
              </a:rPr>
              <a:t>Conclusion</a:t>
            </a:r>
            <a:r>
              <a:rPr lang="en-US" dirty="0" smtClean="0"/>
              <a:t/>
            </a:r>
            <a:br>
              <a:rPr lang="en-US" dirty="0" smtClean="0"/>
            </a:b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8.png"/>
          <p:cNvPicPr>
            <a:picLocks noGrp="1" noChangeAspect="1"/>
          </p:cNvPicPr>
          <p:nvPr>
            <p:ph idx="1"/>
          </p:nvPr>
        </p:nvPicPr>
        <p:blipFill>
          <a:blip r:embed="rId2" cstate="print"/>
          <a:stretch>
            <a:fillRect/>
          </a:stretch>
        </p:blipFill>
        <p:spPr>
          <a:xfrm>
            <a:off x="179512" y="188640"/>
            <a:ext cx="8784976" cy="6480175"/>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9.png"/>
          <p:cNvPicPr>
            <a:picLocks noGrp="1" noChangeAspect="1"/>
          </p:cNvPicPr>
          <p:nvPr>
            <p:ph idx="1"/>
          </p:nvPr>
        </p:nvPicPr>
        <p:blipFill>
          <a:blip r:embed="rId2" cstate="print"/>
          <a:stretch>
            <a:fillRect/>
          </a:stretch>
        </p:blipFill>
        <p:spPr>
          <a:xfrm>
            <a:off x="251520" y="188913"/>
            <a:ext cx="8640960" cy="6480175"/>
          </a:xfr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0.png"/>
          <p:cNvPicPr>
            <a:picLocks noGrp="1" noChangeAspect="1"/>
          </p:cNvPicPr>
          <p:nvPr>
            <p:ph idx="1"/>
          </p:nvPr>
        </p:nvPicPr>
        <p:blipFill>
          <a:blip r:embed="rId2" cstate="print"/>
          <a:stretch>
            <a:fillRect/>
          </a:stretch>
        </p:blipFill>
        <p:spPr>
          <a:xfrm>
            <a:off x="179512" y="188913"/>
            <a:ext cx="8712968" cy="6480175"/>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1.png"/>
          <p:cNvPicPr>
            <a:picLocks noGrp="1" noChangeAspect="1"/>
          </p:cNvPicPr>
          <p:nvPr>
            <p:ph idx="1"/>
          </p:nvPr>
        </p:nvPicPr>
        <p:blipFill>
          <a:blip r:embed="rId2" cstate="print"/>
          <a:stretch>
            <a:fillRect/>
          </a:stretch>
        </p:blipFill>
        <p:spPr>
          <a:xfrm>
            <a:off x="251520" y="188913"/>
            <a:ext cx="8640960" cy="6408737"/>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2.png"/>
          <p:cNvPicPr>
            <a:picLocks noGrp="1" noChangeAspect="1"/>
          </p:cNvPicPr>
          <p:nvPr>
            <p:ph idx="1"/>
          </p:nvPr>
        </p:nvPicPr>
        <p:blipFill>
          <a:blip r:embed="rId2" cstate="print"/>
          <a:stretch>
            <a:fillRect/>
          </a:stretch>
        </p:blipFill>
        <p:spPr>
          <a:xfrm>
            <a:off x="251520" y="188913"/>
            <a:ext cx="8712968" cy="6408737"/>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3.png"/>
          <p:cNvPicPr>
            <a:picLocks noGrp="1" noChangeAspect="1"/>
          </p:cNvPicPr>
          <p:nvPr>
            <p:ph idx="1"/>
          </p:nvPr>
        </p:nvPicPr>
        <p:blipFill>
          <a:blip r:embed="rId2" cstate="print"/>
          <a:stretch>
            <a:fillRect/>
          </a:stretch>
        </p:blipFill>
        <p:spPr>
          <a:xfrm>
            <a:off x="179512" y="188913"/>
            <a:ext cx="8712968" cy="6480175"/>
          </a:xfr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4.png"/>
          <p:cNvPicPr>
            <a:picLocks noGrp="1" noChangeAspect="1"/>
          </p:cNvPicPr>
          <p:nvPr>
            <p:ph idx="1"/>
          </p:nvPr>
        </p:nvPicPr>
        <p:blipFill>
          <a:blip r:embed="rId2" cstate="print"/>
          <a:stretch>
            <a:fillRect/>
          </a:stretch>
        </p:blipFill>
        <p:spPr>
          <a:xfrm>
            <a:off x="323528" y="188913"/>
            <a:ext cx="8568952" cy="6480175"/>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5.png"/>
          <p:cNvPicPr>
            <a:picLocks noGrp="1" noChangeAspect="1"/>
          </p:cNvPicPr>
          <p:nvPr>
            <p:ph idx="1"/>
          </p:nvPr>
        </p:nvPicPr>
        <p:blipFill>
          <a:blip r:embed="rId2" cstate="print"/>
          <a:stretch>
            <a:fillRect/>
          </a:stretch>
        </p:blipFill>
        <p:spPr>
          <a:xfrm>
            <a:off x="323528" y="188913"/>
            <a:ext cx="8640960" cy="6408737"/>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6.png"/>
          <p:cNvPicPr>
            <a:picLocks noGrp="1" noChangeAspect="1"/>
          </p:cNvPicPr>
          <p:nvPr>
            <p:ph idx="1"/>
          </p:nvPr>
        </p:nvPicPr>
        <p:blipFill>
          <a:blip r:embed="rId2" cstate="print"/>
          <a:stretch>
            <a:fillRect/>
          </a:stretch>
        </p:blipFill>
        <p:spPr>
          <a:xfrm>
            <a:off x="251520" y="188913"/>
            <a:ext cx="8640960" cy="6480175"/>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7.png"/>
          <p:cNvPicPr>
            <a:picLocks noGrp="1" noChangeAspect="1"/>
          </p:cNvPicPr>
          <p:nvPr>
            <p:ph idx="1"/>
          </p:nvPr>
        </p:nvPicPr>
        <p:blipFill>
          <a:blip r:embed="rId2" cstate="print"/>
          <a:stretch>
            <a:fillRect/>
          </a:stretch>
        </p:blipFill>
        <p:spPr>
          <a:xfrm>
            <a:off x="179512" y="188913"/>
            <a:ext cx="8784975" cy="64801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INTRODUCTION</a:t>
            </a:r>
            <a:r>
              <a:rPr lang="en-US" dirty="0" smtClean="0"/>
              <a:t/>
            </a:r>
            <a:br>
              <a:rPr lang="en-US" dirty="0" smtClean="0"/>
            </a:br>
            <a:endParaRPr lang="en-US" dirty="0"/>
          </a:p>
        </p:txBody>
      </p:sp>
      <p:sp>
        <p:nvSpPr>
          <p:cNvPr id="3" name="Content Placeholder 2"/>
          <p:cNvSpPr>
            <a:spLocks noGrp="1"/>
          </p:cNvSpPr>
          <p:nvPr>
            <p:ph idx="1"/>
          </p:nvPr>
        </p:nvSpPr>
        <p:spPr>
          <a:xfrm>
            <a:off x="457200" y="764704"/>
            <a:ext cx="8229600" cy="5832648"/>
          </a:xfrm>
        </p:spPr>
        <p:txBody>
          <a:bodyPr>
            <a:normAutofit fontScale="92500" lnSpcReduction="20000"/>
          </a:bodyPr>
          <a:lstStyle/>
          <a:p>
            <a:pPr lvl="0">
              <a:buNone/>
            </a:pPr>
            <a:endParaRPr lang="en-US" b="1" dirty="0" smtClean="0"/>
          </a:p>
          <a:p>
            <a:pPr lvl="0">
              <a:buNone/>
            </a:pPr>
            <a:r>
              <a:rPr lang="en-US" b="1" dirty="0" smtClean="0"/>
              <a:t>1. What is Customer Retention?</a:t>
            </a:r>
            <a:endParaRPr lang="en-US" dirty="0" smtClean="0"/>
          </a:p>
          <a:p>
            <a:pPr>
              <a:buNone/>
            </a:pPr>
            <a:r>
              <a:rPr lang="en-US" b="1" dirty="0" smtClean="0"/>
              <a:t> </a:t>
            </a:r>
            <a:endParaRPr lang="en-US" dirty="0" smtClean="0"/>
          </a:p>
          <a:p>
            <a:r>
              <a:rPr lang="en-US" b="1" dirty="0" smtClean="0"/>
              <a:t> </a:t>
            </a:r>
            <a:r>
              <a:rPr lang="en-US" b="1" dirty="0" smtClean="0">
                <a:latin typeface="Calibri" pitchFamily="34" charset="0"/>
                <a:cs typeface="Calibri" pitchFamily="34" charset="0"/>
              </a:rPr>
              <a:t>Customer retention </a:t>
            </a:r>
            <a:r>
              <a:rPr lang="en-US" dirty="0" smtClean="0">
                <a:latin typeface="Calibri" pitchFamily="34" charset="0"/>
                <a:cs typeface="Calibri" pitchFamily="34" charset="0"/>
              </a:rPr>
              <a:t>refers to a company’s ability to turn customers into repeat buyers and prevent them from switching to a competitor. It indicates whether your product and the quality of your service please your existing customers. It’s also the lifeblood of most subscription-based companies and service providers.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Customer retention strategies are the processes and initiatives businesses put in place to build customer loyalty and improve customer lifetime value.</a:t>
            </a:r>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8.png"/>
          <p:cNvPicPr>
            <a:picLocks noGrp="1" noChangeAspect="1"/>
          </p:cNvPicPr>
          <p:nvPr>
            <p:ph idx="1"/>
          </p:nvPr>
        </p:nvPicPr>
        <p:blipFill>
          <a:blip r:embed="rId2" cstate="print"/>
          <a:stretch>
            <a:fillRect/>
          </a:stretch>
        </p:blipFill>
        <p:spPr>
          <a:xfrm>
            <a:off x="323528" y="188913"/>
            <a:ext cx="8640960" cy="6408737"/>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19.png"/>
          <p:cNvPicPr>
            <a:picLocks noGrp="1" noChangeAspect="1"/>
          </p:cNvPicPr>
          <p:nvPr>
            <p:ph idx="1"/>
          </p:nvPr>
        </p:nvPicPr>
        <p:blipFill>
          <a:blip r:embed="rId2" cstate="print"/>
          <a:stretch>
            <a:fillRect/>
          </a:stretch>
        </p:blipFill>
        <p:spPr>
          <a:xfrm>
            <a:off x="179512" y="188913"/>
            <a:ext cx="8784976" cy="6480175"/>
          </a:xfr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0.png"/>
          <p:cNvPicPr>
            <a:picLocks noGrp="1" noChangeAspect="1"/>
          </p:cNvPicPr>
          <p:nvPr>
            <p:ph idx="1"/>
          </p:nvPr>
        </p:nvPicPr>
        <p:blipFill>
          <a:blip r:embed="rId2" cstate="print"/>
          <a:stretch>
            <a:fillRect/>
          </a:stretch>
        </p:blipFill>
        <p:spPr>
          <a:xfrm>
            <a:off x="251520" y="188913"/>
            <a:ext cx="8568952" cy="6480175"/>
          </a:xfr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1.png"/>
          <p:cNvPicPr>
            <a:picLocks noGrp="1" noChangeAspect="1"/>
          </p:cNvPicPr>
          <p:nvPr>
            <p:ph idx="1"/>
          </p:nvPr>
        </p:nvPicPr>
        <p:blipFill>
          <a:blip r:embed="rId2" cstate="print"/>
          <a:stretch>
            <a:fillRect/>
          </a:stretch>
        </p:blipFill>
        <p:spPr>
          <a:xfrm>
            <a:off x="179512" y="260350"/>
            <a:ext cx="8784976" cy="6337300"/>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2.png"/>
          <p:cNvPicPr>
            <a:picLocks noGrp="1" noChangeAspect="1"/>
          </p:cNvPicPr>
          <p:nvPr>
            <p:ph idx="1"/>
          </p:nvPr>
        </p:nvPicPr>
        <p:blipFill>
          <a:blip r:embed="rId2" cstate="print"/>
          <a:stretch>
            <a:fillRect/>
          </a:stretch>
        </p:blipFill>
        <p:spPr>
          <a:xfrm>
            <a:off x="179512" y="188913"/>
            <a:ext cx="8784976" cy="6480175"/>
          </a:xfr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3.png"/>
          <p:cNvPicPr>
            <a:picLocks noGrp="1" noChangeAspect="1"/>
          </p:cNvPicPr>
          <p:nvPr>
            <p:ph idx="1"/>
          </p:nvPr>
        </p:nvPicPr>
        <p:blipFill>
          <a:blip r:embed="rId2" cstate="print"/>
          <a:stretch>
            <a:fillRect/>
          </a:stretch>
        </p:blipFill>
        <p:spPr>
          <a:xfrm>
            <a:off x="179512" y="188641"/>
            <a:ext cx="8784976" cy="6669360"/>
          </a:xfr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4.png"/>
          <p:cNvPicPr>
            <a:picLocks noGrp="1" noChangeAspect="1"/>
          </p:cNvPicPr>
          <p:nvPr>
            <p:ph idx="1"/>
          </p:nvPr>
        </p:nvPicPr>
        <p:blipFill>
          <a:blip r:embed="rId2" cstate="print"/>
          <a:stretch>
            <a:fillRect/>
          </a:stretch>
        </p:blipFill>
        <p:spPr>
          <a:xfrm>
            <a:off x="179512" y="188913"/>
            <a:ext cx="8784976" cy="6480175"/>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5.png"/>
          <p:cNvPicPr>
            <a:picLocks noGrp="1" noChangeAspect="1"/>
          </p:cNvPicPr>
          <p:nvPr>
            <p:ph idx="1"/>
          </p:nvPr>
        </p:nvPicPr>
        <p:blipFill>
          <a:blip r:embed="rId2" cstate="print"/>
          <a:stretch>
            <a:fillRect/>
          </a:stretch>
        </p:blipFill>
        <p:spPr>
          <a:xfrm>
            <a:off x="179512" y="188913"/>
            <a:ext cx="8784976" cy="6480175"/>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6.png"/>
          <p:cNvPicPr>
            <a:picLocks noGrp="1" noChangeAspect="1"/>
          </p:cNvPicPr>
          <p:nvPr>
            <p:ph idx="1"/>
          </p:nvPr>
        </p:nvPicPr>
        <p:blipFill>
          <a:blip r:embed="rId2" cstate="print"/>
          <a:stretch>
            <a:fillRect/>
          </a:stretch>
        </p:blipFill>
        <p:spPr>
          <a:xfrm>
            <a:off x="251520" y="188913"/>
            <a:ext cx="8712967" cy="6408737"/>
          </a:xfr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7.png"/>
          <p:cNvPicPr>
            <a:picLocks noGrp="1" noChangeAspect="1"/>
          </p:cNvPicPr>
          <p:nvPr>
            <p:ph idx="1"/>
          </p:nvPr>
        </p:nvPicPr>
        <p:blipFill>
          <a:blip r:embed="rId2" cstate="print"/>
          <a:stretch>
            <a:fillRect/>
          </a:stretch>
        </p:blipFill>
        <p:spPr>
          <a:xfrm>
            <a:off x="251520" y="188913"/>
            <a:ext cx="8712968" cy="648017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8640"/>
            <a:ext cx="8229600" cy="6480720"/>
          </a:xfrm>
        </p:spPr>
        <p:txBody>
          <a:bodyPr>
            <a:normAutofit fontScale="62500" lnSpcReduction="20000"/>
          </a:bodyPr>
          <a:lstStyle/>
          <a:p>
            <a:pPr lvl="0">
              <a:buNone/>
            </a:pPr>
            <a:r>
              <a:rPr lang="en-US" sz="5800" b="1" dirty="0" smtClean="0">
                <a:latin typeface="Calibri" pitchFamily="34" charset="0"/>
                <a:cs typeface="Calibri" pitchFamily="34" charset="0"/>
              </a:rPr>
              <a:t>2</a:t>
            </a:r>
            <a:r>
              <a:rPr lang="en-US" sz="5800" dirty="0" smtClean="0"/>
              <a:t>. </a:t>
            </a:r>
            <a:r>
              <a:rPr lang="en-US" sz="5800" b="1" dirty="0" smtClean="0"/>
              <a:t>Why is customer retention important?</a:t>
            </a:r>
            <a:endParaRPr lang="en-US" sz="5800" dirty="0" smtClean="0"/>
          </a:p>
          <a:p>
            <a:endParaRPr lang="en-US" dirty="0" smtClean="0"/>
          </a:p>
          <a:p>
            <a:r>
              <a:rPr lang="en-US" sz="3700" dirty="0" smtClean="0">
                <a:latin typeface="Calibri" pitchFamily="34" charset="0"/>
                <a:cs typeface="Calibri" pitchFamily="34" charset="0"/>
              </a:rPr>
              <a:t>Keeping your current customers happy is generally more cost-effective than acquiring first-time customers. According to the Harvard Business Review, acquiring a new customer can be 5 to 25 times more expensive than holding on to an existing one.</a:t>
            </a:r>
          </a:p>
          <a:p>
            <a:pPr>
              <a:buNone/>
            </a:pPr>
            <a:r>
              <a:rPr lang="en-US" sz="3700" dirty="0" smtClean="0">
                <a:latin typeface="Calibri" pitchFamily="34" charset="0"/>
                <a:cs typeface="Calibri" pitchFamily="34" charset="0"/>
              </a:rPr>
              <a:t> </a:t>
            </a:r>
          </a:p>
          <a:p>
            <a:r>
              <a:rPr lang="en-US" sz="3700" dirty="0" smtClean="0">
                <a:latin typeface="Calibri" pitchFamily="34" charset="0"/>
                <a:cs typeface="Calibri" pitchFamily="34" charset="0"/>
              </a:rPr>
              <a:t>You don’t need to spend big on marketing, advertising, or sales outreach. It is easier to turn existing customers into repeating ones, since they already trust your brand from previous purchases. New customers, however, often require more convincing when it comes to that initial sale.</a:t>
            </a:r>
          </a:p>
          <a:p>
            <a:pPr>
              <a:buNone/>
            </a:pPr>
            <a:endParaRPr lang="en-US" sz="3700" dirty="0" smtClean="0">
              <a:latin typeface="Calibri" pitchFamily="34" charset="0"/>
              <a:cs typeface="Calibri" pitchFamily="34" charset="0"/>
            </a:endParaRPr>
          </a:p>
          <a:p>
            <a:r>
              <a:rPr lang="en-US" sz="3700" dirty="0" smtClean="0">
                <a:latin typeface="Calibri" pitchFamily="34" charset="0"/>
                <a:cs typeface="Calibri" pitchFamily="34" charset="0"/>
              </a:rPr>
              <a:t>Customer loyalty won’t just give you repeat business.</a:t>
            </a:r>
          </a:p>
          <a:p>
            <a:endParaRPr lang="en-US" sz="3700" dirty="0" smtClean="0">
              <a:latin typeface="Calibri" pitchFamily="34" charset="0"/>
              <a:cs typeface="Calibri" pitchFamily="34" charset="0"/>
            </a:endParaRPr>
          </a:p>
          <a:p>
            <a:r>
              <a:rPr lang="en-US" sz="3700" dirty="0" smtClean="0">
                <a:latin typeface="Calibri" pitchFamily="34" charset="0"/>
                <a:cs typeface="Calibri" pitchFamily="34" charset="0"/>
              </a:rPr>
              <a:t>Loyal customers are more likely to give free recommendations to their colleagues, friends, and family. Creating that cycle of retained customers and buzz marketing is one way your company can cultivate customer loyalty for long-term success</a:t>
            </a:r>
          </a:p>
          <a:p>
            <a:pPr>
              <a:buNone/>
            </a:pPr>
            <a:r>
              <a:rPr lang="en-US" dirty="0" smtClean="0"/>
              <a:t/>
            </a:r>
            <a:br>
              <a:rPr lang="en-US" dirty="0" smtClean="0"/>
            </a:b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8.png"/>
          <p:cNvPicPr>
            <a:picLocks noGrp="1" noChangeAspect="1"/>
          </p:cNvPicPr>
          <p:nvPr>
            <p:ph idx="1"/>
          </p:nvPr>
        </p:nvPicPr>
        <p:blipFill>
          <a:blip r:embed="rId2" cstate="print"/>
          <a:stretch>
            <a:fillRect/>
          </a:stretch>
        </p:blipFill>
        <p:spPr>
          <a:xfrm>
            <a:off x="179512" y="260350"/>
            <a:ext cx="8712968" cy="6408738"/>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29.png"/>
          <p:cNvPicPr>
            <a:picLocks noGrp="1" noChangeAspect="1"/>
          </p:cNvPicPr>
          <p:nvPr>
            <p:ph idx="1"/>
          </p:nvPr>
        </p:nvPicPr>
        <p:blipFill>
          <a:blip r:embed="rId2" cstate="print"/>
          <a:stretch>
            <a:fillRect/>
          </a:stretch>
        </p:blipFill>
        <p:spPr>
          <a:xfrm>
            <a:off x="179512" y="188913"/>
            <a:ext cx="8712968" cy="6408737"/>
          </a:xfr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_exp_30.png"/>
          <p:cNvPicPr>
            <a:picLocks noGrp="1" noChangeAspect="1"/>
          </p:cNvPicPr>
          <p:nvPr>
            <p:ph idx="1"/>
          </p:nvPr>
        </p:nvPicPr>
        <p:blipFill>
          <a:blip r:embed="rId2" cstate="print"/>
          <a:stretch>
            <a:fillRect/>
          </a:stretch>
        </p:blipFill>
        <p:spPr>
          <a:xfrm>
            <a:off x="179512" y="188913"/>
            <a:ext cx="8640960" cy="6480175"/>
          </a:xfr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err="1" smtClean="0"/>
              <a:t>Obervations</a:t>
            </a:r>
            <a:r>
              <a:rPr lang="en-US" sz="3600" b="1" dirty="0" smtClean="0"/>
              <a:t> on Customer Experience</a:t>
            </a:r>
            <a:br>
              <a:rPr lang="en-US" sz="3600" b="1" dirty="0" smtClean="0"/>
            </a:br>
            <a:endParaRPr lang="en-US" sz="3600" dirty="0">
              <a:latin typeface="Calibri" pitchFamily="34" charset="0"/>
              <a:cs typeface="Calibri" pitchFamily="34" charset="0"/>
            </a:endParaRPr>
          </a:p>
        </p:txBody>
      </p:sp>
      <p:sp>
        <p:nvSpPr>
          <p:cNvPr id="3" name="Content Placeholder 2"/>
          <p:cNvSpPr>
            <a:spLocks noGrp="1"/>
          </p:cNvSpPr>
          <p:nvPr>
            <p:ph idx="1"/>
          </p:nvPr>
        </p:nvSpPr>
        <p:spPr>
          <a:xfrm>
            <a:off x="179512" y="980728"/>
            <a:ext cx="8640960" cy="5616624"/>
          </a:xfrm>
        </p:spPr>
        <p:txBody>
          <a:bodyPr>
            <a:normAutofit fontScale="92500" lnSpcReduction="10000"/>
          </a:bodyPr>
          <a:lstStyle/>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 </a:t>
            </a:r>
            <a:r>
              <a:rPr lang="en-US" sz="2600" dirty="0" smtClean="0">
                <a:effectLst>
                  <a:outerShdw blurRad="38100" dist="38100" dir="2700000" algn="tl">
                    <a:srgbClr val="000000">
                      <a:alpha val="43137"/>
                    </a:srgbClr>
                  </a:outerShdw>
                </a:effectLst>
                <a:latin typeface="Calibri" pitchFamily="34" charset="0"/>
                <a:cs typeface="Calibri" pitchFamily="34" charset="0"/>
              </a:rPr>
              <a:t>20% of the total participants "Strongly Agree" that Website gives them a sense of Adventure and only 2% of the participants "Strongly disagrees" that Website doesn’t.</a:t>
            </a:r>
          </a:p>
          <a:p>
            <a:endParaRPr lang="en-US" sz="2600" dirty="0" smtClean="0">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2. </a:t>
            </a:r>
            <a:r>
              <a:rPr lang="en-US" sz="2600" dirty="0" smtClean="0">
                <a:effectLst>
                  <a:outerShdw blurRad="38100" dist="38100" dir="2700000" algn="tl">
                    <a:srgbClr val="000000">
                      <a:alpha val="43137"/>
                    </a:srgbClr>
                  </a:outerShdw>
                </a:effectLst>
                <a:latin typeface="Calibri" pitchFamily="34" charset="0"/>
                <a:cs typeface="Calibri" pitchFamily="34" charset="0"/>
              </a:rPr>
              <a:t>Surprisingly 40% of the participants Indifferently </a:t>
            </a:r>
            <a:r>
              <a:rPr lang="en-US" sz="2600" dirty="0" err="1" smtClean="0">
                <a:effectLst>
                  <a:outerShdw blurRad="38100" dist="38100" dir="2700000" algn="tl">
                    <a:srgbClr val="000000">
                      <a:alpha val="43137"/>
                    </a:srgbClr>
                  </a:outerShdw>
                </a:effectLst>
                <a:latin typeface="Calibri" pitchFamily="34" charset="0"/>
                <a:cs typeface="Calibri" pitchFamily="34" charset="0"/>
              </a:rPr>
              <a:t>responsed</a:t>
            </a:r>
            <a:r>
              <a:rPr lang="en-US" sz="2600" dirty="0" smtClean="0">
                <a:effectLst>
                  <a:outerShdw blurRad="38100" dist="38100" dir="2700000" algn="tl">
                    <a:srgbClr val="000000">
                      <a:alpha val="43137"/>
                    </a:srgbClr>
                  </a:outerShdw>
                </a:effectLst>
                <a:latin typeface="Calibri" pitchFamily="34" charset="0"/>
                <a:cs typeface="Calibri" pitchFamily="34" charset="0"/>
              </a:rPr>
              <a:t> for the Gratification </a:t>
            </a:r>
            <a:r>
              <a:rPr lang="en-US" sz="2600" dirty="0" err="1" smtClean="0">
                <a:effectLst>
                  <a:outerShdw blurRad="38100" dist="38100" dir="2700000" algn="tl">
                    <a:srgbClr val="000000">
                      <a:alpha val="43137"/>
                    </a:srgbClr>
                  </a:outerShdw>
                </a:effectLst>
                <a:latin typeface="Calibri" pitchFamily="34" charset="0"/>
                <a:cs typeface="Calibri" pitchFamily="34" charset="0"/>
              </a:rPr>
              <a:t>survey.But</a:t>
            </a:r>
            <a:r>
              <a:rPr lang="en-US" sz="2600" dirty="0" smtClean="0">
                <a:effectLst>
                  <a:outerShdw blurRad="38100" dist="38100" dir="2700000" algn="tl">
                    <a:srgbClr val="000000">
                      <a:alpha val="43137"/>
                    </a:srgbClr>
                  </a:outerShdw>
                </a:effectLst>
                <a:latin typeface="Calibri" pitchFamily="34" charset="0"/>
                <a:cs typeface="Calibri" pitchFamily="34" charset="0"/>
              </a:rPr>
              <a:t> 24% of the People Strongly agrees that they felt Gratification shopping on their </a:t>
            </a:r>
            <a:r>
              <a:rPr lang="en-US" sz="2600" dirty="0" err="1" smtClean="0">
                <a:effectLst>
                  <a:outerShdw blurRad="38100" dist="38100" dir="2700000" algn="tl">
                    <a:srgbClr val="000000">
                      <a:alpha val="43137"/>
                    </a:srgbClr>
                  </a:outerShdw>
                </a:effectLst>
                <a:latin typeface="Calibri" pitchFamily="34" charset="0"/>
                <a:cs typeface="Calibri" pitchFamily="34" charset="0"/>
              </a:rPr>
              <a:t>favourite</a:t>
            </a:r>
            <a:r>
              <a:rPr lang="en-US" sz="2600" dirty="0" smtClean="0">
                <a:effectLst>
                  <a:outerShdw blurRad="38100" dist="38100" dir="2700000" algn="tl">
                    <a:srgbClr val="000000">
                      <a:alpha val="43137"/>
                    </a:srgbClr>
                  </a:outerShdw>
                </a:effectLst>
                <a:latin typeface="Calibri" pitchFamily="34" charset="0"/>
                <a:cs typeface="Calibri" pitchFamily="34" charset="0"/>
              </a:rPr>
              <a:t> e - retailer.</a:t>
            </a:r>
          </a:p>
          <a:p>
            <a:pPr>
              <a:buNone/>
            </a:pPr>
            <a:endParaRPr lang="en-US" sz="2600" dirty="0" smtClean="0">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3. </a:t>
            </a:r>
            <a:r>
              <a:rPr lang="en-US" sz="2600" dirty="0" smtClean="0">
                <a:effectLst>
                  <a:outerShdw blurRad="38100" dist="38100" dir="2700000" algn="tl">
                    <a:srgbClr val="000000">
                      <a:alpha val="43137"/>
                    </a:srgbClr>
                  </a:outerShdw>
                </a:effectLst>
                <a:latin typeface="Calibri" pitchFamily="34" charset="0"/>
                <a:cs typeface="Calibri" pitchFamily="34" charset="0"/>
              </a:rPr>
              <a:t>Nearly 85% of the participants Agrees that they are getting value for the money they spent.</a:t>
            </a:r>
          </a:p>
          <a:p>
            <a:endParaRPr lang="en-US" sz="2600" dirty="0" smtClean="0">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4. </a:t>
            </a:r>
            <a:r>
              <a:rPr lang="en-US" sz="2600" dirty="0" smtClean="0">
                <a:effectLst>
                  <a:outerShdw blurRad="38100" dist="38100" dir="2700000" algn="tl">
                    <a:srgbClr val="000000">
                      <a:alpha val="43137"/>
                    </a:srgbClr>
                  </a:outerShdw>
                </a:effectLst>
                <a:latin typeface="Calibri" pitchFamily="34" charset="0"/>
                <a:cs typeface="Calibri" pitchFamily="34" charset="0"/>
              </a:rPr>
              <a:t>30% of the total participants answered that they from all </a:t>
            </a:r>
            <a:r>
              <a:rPr lang="en-US" sz="2600" dirty="0" err="1" smtClean="0">
                <a:effectLst>
                  <a:outerShdw blurRad="38100" dist="38100" dir="2700000" algn="tl">
                    <a:srgbClr val="000000">
                      <a:alpha val="43137"/>
                    </a:srgbClr>
                  </a:outerShdw>
                </a:effectLst>
                <a:latin typeface="Calibri" pitchFamily="34" charset="0"/>
                <a:cs typeface="Calibri" pitchFamily="34" charset="0"/>
              </a:rPr>
              <a:t>ie</a:t>
            </a:r>
            <a:r>
              <a:rPr lang="en-US" sz="2600" dirty="0" smtClean="0">
                <a:effectLst>
                  <a:outerShdw blurRad="38100" dist="38100" dir="2700000" algn="tl">
                    <a:srgbClr val="000000">
                      <a:alpha val="43137"/>
                    </a:srgbClr>
                  </a:outerShdw>
                </a:effectLst>
                <a:latin typeface="Calibri" pitchFamily="34" charset="0"/>
                <a:cs typeface="Calibri" pitchFamily="34" charset="0"/>
              </a:rPr>
              <a:t> (Amazon </a:t>
            </a:r>
            <a:r>
              <a:rPr lang="en-US" sz="2600" dirty="0" err="1" smtClean="0">
                <a:effectLst>
                  <a:outerShdw blurRad="38100" dist="38100" dir="2700000" algn="tl">
                    <a:srgbClr val="000000">
                      <a:alpha val="43137"/>
                    </a:srgbClr>
                  </a:outerShdw>
                </a:effectLst>
                <a:latin typeface="Calibri" pitchFamily="34" charset="0"/>
                <a:cs typeface="Calibri" pitchFamily="34" charset="0"/>
              </a:rPr>
              <a:t>Flipkart</a:t>
            </a:r>
            <a:r>
              <a:rPr lang="en-US" sz="2600" dirty="0" smtClean="0">
                <a:effectLst>
                  <a:outerShdw blurRad="38100" dist="38100" dir="2700000" algn="tl">
                    <a:srgbClr val="000000">
                      <a:alpha val="43137"/>
                    </a:srgbClr>
                  </a:outerShdw>
                </a:effectLst>
                <a:latin typeface="Calibri" pitchFamily="34" charset="0"/>
                <a:cs typeface="Calibri" pitchFamily="34" charset="0"/>
              </a:rPr>
              <a:t> </a:t>
            </a:r>
            <a:r>
              <a:rPr lang="en-US" sz="2600" dirty="0" err="1" smtClean="0">
                <a:effectLst>
                  <a:outerShdw blurRad="38100" dist="38100" dir="2700000" algn="tl">
                    <a:srgbClr val="000000">
                      <a:alpha val="43137"/>
                    </a:srgbClr>
                  </a:outerShdw>
                </a:effectLst>
                <a:latin typeface="Calibri" pitchFamily="34" charset="0"/>
                <a:cs typeface="Calibri" pitchFamily="34" charset="0"/>
              </a:rPr>
              <a:t>Myntra</a:t>
            </a:r>
            <a:r>
              <a:rPr lang="en-US" sz="2600" dirty="0" smtClean="0">
                <a:effectLst>
                  <a:outerShdw blurRad="38100" dist="38100" dir="2700000" algn="tl">
                    <a:srgbClr val="000000">
                      <a:alpha val="43137"/>
                    </a:srgbClr>
                  </a:outerShdw>
                </a:effectLst>
                <a:latin typeface="Calibri" pitchFamily="34" charset="0"/>
                <a:cs typeface="Calibri" pitchFamily="34" charset="0"/>
              </a:rPr>
              <a:t> </a:t>
            </a:r>
            <a:r>
              <a:rPr lang="en-US" sz="2600" dirty="0" err="1" smtClean="0">
                <a:effectLst>
                  <a:outerShdw blurRad="38100" dist="38100" dir="2700000" algn="tl">
                    <a:srgbClr val="000000">
                      <a:alpha val="43137"/>
                    </a:srgbClr>
                  </a:outerShdw>
                </a:effectLst>
                <a:latin typeface="Calibri" pitchFamily="34" charset="0"/>
                <a:cs typeface="Calibri" pitchFamily="34" charset="0"/>
              </a:rPr>
              <a:t>Snapdeal</a:t>
            </a:r>
            <a:r>
              <a:rPr lang="en-US" sz="2600" dirty="0" smtClean="0">
                <a:effectLst>
                  <a:outerShdw blurRad="38100" dist="38100" dir="2700000" algn="tl">
                    <a:srgbClr val="000000">
                      <a:alpha val="43137"/>
                    </a:srgbClr>
                  </a:outerShdw>
                </a:effectLst>
                <a:latin typeface="Calibri" pitchFamily="34" charset="0"/>
                <a:cs typeface="Calibri" pitchFamily="34" charset="0"/>
              </a:rPr>
              <a:t> </a:t>
            </a:r>
            <a:r>
              <a:rPr lang="en-US" sz="2600" dirty="0" err="1" smtClean="0">
                <a:effectLst>
                  <a:outerShdw blurRad="38100" dist="38100" dir="2700000" algn="tl">
                    <a:srgbClr val="000000">
                      <a:alpha val="43137"/>
                    </a:srgbClr>
                  </a:outerShdw>
                </a:effectLst>
                <a:latin typeface="Calibri" pitchFamily="34" charset="0"/>
                <a:cs typeface="Calibri" pitchFamily="34" charset="0"/>
              </a:rPr>
              <a:t>Paytm</a:t>
            </a:r>
            <a:r>
              <a:rPr lang="en-US" sz="2600" dirty="0" smtClean="0">
                <a:effectLst>
                  <a:outerShdw blurRad="38100" dist="38100" dir="2700000" algn="tl">
                    <a:srgbClr val="000000">
                      <a:alpha val="43137"/>
                    </a:srgbClr>
                  </a:outerShdw>
                </a:effectLst>
                <a:latin typeface="Calibri" pitchFamily="34" charset="0"/>
                <a:cs typeface="Calibri" pitchFamily="34" charset="0"/>
              </a:rPr>
              <a:t>) of the online retailers and 12% of the participants answered that purchased only from (Amazon and </a:t>
            </a:r>
            <a:r>
              <a:rPr lang="en-US" sz="2600" dirty="0" err="1" smtClean="0">
                <a:effectLst>
                  <a:outerShdw blurRad="38100" dist="38100" dir="2700000" algn="tl">
                    <a:srgbClr val="000000">
                      <a:alpha val="43137"/>
                    </a:srgbClr>
                  </a:outerShdw>
                </a:effectLst>
                <a:latin typeface="Calibri" pitchFamily="34" charset="0"/>
                <a:cs typeface="Calibri" pitchFamily="34" charset="0"/>
              </a:rPr>
              <a:t>Flipkart</a:t>
            </a:r>
            <a:r>
              <a:rPr lang="en-US" sz="2600" dirty="0" smtClean="0">
                <a:effectLst>
                  <a:outerShdw blurRad="38100" dist="38100" dir="2700000" algn="tl">
                    <a:srgbClr val="000000">
                      <a:alpha val="43137"/>
                    </a:srgbClr>
                  </a:outerShdw>
                </a:effectLst>
                <a:latin typeface="Calibri" pitchFamily="34" charset="0"/>
                <a:cs typeface="Calibri" pitchFamily="34" charset="0"/>
              </a:rPr>
              <a:t>) and 6% of the participants have shopped only from Amazon.</a:t>
            </a:r>
          </a:p>
          <a:p>
            <a:pPr>
              <a:buNone/>
            </a:pPr>
            <a:endParaRPr lang="en-US" sz="2600" b="1" dirty="0">
              <a:solidFill>
                <a:srgbClr val="FF0000"/>
              </a:solidFill>
              <a:latin typeface="Calibri" pitchFamily="34" charset="0"/>
              <a:cs typeface="Calibri"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80720"/>
          </a:xfrm>
        </p:spPr>
        <p:txBody>
          <a:bodyPr>
            <a:normAutofit fontScale="85000" lnSpcReduction="20000"/>
          </a:bodyPr>
          <a:lstStyle/>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5.</a:t>
            </a:r>
            <a:r>
              <a:rPr lang="en-US" sz="2600" b="1" dirty="0" smtClean="0">
                <a:effectLst>
                  <a:outerShdw blurRad="38100" dist="38100" dir="2700000" algn="tl">
                    <a:srgbClr val="000000">
                      <a:alpha val="43137"/>
                    </a:srgbClr>
                  </a:outerShdw>
                </a:effectLst>
                <a:latin typeface="Calibri" pitchFamily="34" charset="0"/>
                <a:cs typeface="Calibri" pitchFamily="34" charset="0"/>
              </a:rPr>
              <a:t> </a:t>
            </a:r>
            <a:r>
              <a:rPr lang="en-US" sz="2800" dirty="0" smtClean="0">
                <a:effectLst>
                  <a:outerShdw blurRad="38100" dist="38100" dir="2700000" algn="tl">
                    <a:srgbClr val="000000">
                      <a:alpha val="43137"/>
                    </a:srgbClr>
                  </a:outerShdw>
                </a:effectLst>
                <a:latin typeface="Calibri" pitchFamily="34" charset="0"/>
                <a:cs typeface="Calibri" pitchFamily="34" charset="0"/>
              </a:rPr>
              <a:t>24% of the participants answered that all the Website/Application has easy to use and 10% of the participants said that only </a:t>
            </a:r>
            <a:r>
              <a:rPr lang="en-US" sz="2800" dirty="0" err="1" smtClean="0">
                <a:effectLst>
                  <a:outerShdw blurRad="38100" dist="38100" dir="2700000" algn="tl">
                    <a:srgbClr val="000000">
                      <a:alpha val="43137"/>
                    </a:srgbClr>
                  </a:outerShdw>
                </a:effectLst>
                <a:latin typeface="Calibri" pitchFamily="34" charset="0"/>
                <a:cs typeface="Calibri" pitchFamily="34" charset="0"/>
              </a:rPr>
              <a:t>amazon</a:t>
            </a:r>
            <a:r>
              <a:rPr lang="en-US" sz="2800" dirty="0" smtClean="0">
                <a:effectLst>
                  <a:outerShdw blurRad="38100" dist="38100" dir="2700000" algn="tl">
                    <a:srgbClr val="000000">
                      <a:alpha val="43137"/>
                    </a:srgbClr>
                  </a:outerShdw>
                </a:effectLst>
                <a:latin typeface="Calibri" pitchFamily="34" charset="0"/>
                <a:cs typeface="Calibri" pitchFamily="34" charset="0"/>
              </a:rPr>
              <a:t> is so easy to access</a:t>
            </a:r>
            <a:r>
              <a:rPr lang="en-US" sz="2800" dirty="0" smtClean="0">
                <a:latin typeface="Calibri" pitchFamily="34" charset="0"/>
                <a:cs typeface="Calibri" pitchFamily="34" charset="0"/>
              </a:rPr>
              <a:t>.</a:t>
            </a:r>
          </a:p>
          <a:p>
            <a:pPr>
              <a:buNone/>
            </a:pPr>
            <a:endParaRPr lang="en-US" sz="2800" dirty="0" smtClean="0">
              <a:latin typeface="Calibri" pitchFamily="34" charset="0"/>
              <a:cs typeface="Calibri" pitchFamily="34" charset="0"/>
            </a:endParaRPr>
          </a:p>
          <a:p>
            <a:pPr>
              <a:buNone/>
            </a:pPr>
            <a:r>
              <a:rPr lang="en-US" sz="28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6.</a:t>
            </a:r>
            <a:r>
              <a:rPr lang="en-US" sz="2800" b="1" dirty="0" smtClean="0">
                <a:effectLst>
                  <a:outerShdw blurRad="38100" dist="38100" dir="2700000" algn="tl">
                    <a:srgbClr val="000000">
                      <a:alpha val="43137"/>
                    </a:srgbClr>
                  </a:outerShdw>
                </a:effectLst>
                <a:latin typeface="Calibri" pitchFamily="34" charset="0"/>
                <a:cs typeface="Calibri" pitchFamily="34" charset="0"/>
              </a:rPr>
              <a:t> </a:t>
            </a:r>
            <a:r>
              <a:rPr lang="en-US" sz="2800" dirty="0" smtClean="0">
                <a:effectLst>
                  <a:outerShdw blurRad="38100" dist="38100" dir="2700000" algn="tl">
                    <a:srgbClr val="000000">
                      <a:alpha val="43137"/>
                    </a:srgbClr>
                  </a:outerShdw>
                </a:effectLst>
                <a:latin typeface="Calibri" pitchFamily="34" charset="0"/>
                <a:cs typeface="Calibri" pitchFamily="34" charset="0"/>
              </a:rPr>
              <a:t>32% of the participants said that (Amazon and </a:t>
            </a:r>
            <a:r>
              <a:rPr lang="en-US" sz="2800" dirty="0" err="1" smtClean="0">
                <a:effectLst>
                  <a:outerShdw blurRad="38100" dist="38100" dir="2700000" algn="tl">
                    <a:srgbClr val="000000">
                      <a:alpha val="43137"/>
                    </a:srgbClr>
                  </a:outerShdw>
                </a:effectLst>
                <a:latin typeface="Calibri" pitchFamily="34" charset="0"/>
                <a:cs typeface="Calibri" pitchFamily="34" charset="0"/>
              </a:rPr>
              <a:t>Flipkart</a:t>
            </a:r>
            <a:r>
              <a:rPr lang="en-US" sz="2800" dirty="0" smtClean="0">
                <a:effectLst>
                  <a:outerShdw blurRad="38100" dist="38100" dir="2700000" algn="tl">
                    <a:srgbClr val="000000">
                      <a:alpha val="43137"/>
                    </a:srgbClr>
                  </a:outerShdw>
                </a:effectLst>
                <a:latin typeface="Calibri" pitchFamily="34" charset="0"/>
                <a:cs typeface="Calibri" pitchFamily="34" charset="0"/>
              </a:rPr>
              <a:t>) has Visually Appealing Web page-Layout,16% of the people said that (Amazon) has Visually appealing web-page layout, 5% of the participants said that (</a:t>
            </a:r>
            <a:r>
              <a:rPr lang="en-US" sz="2800" dirty="0" err="1" smtClean="0">
                <a:effectLst>
                  <a:outerShdw blurRad="38100" dist="38100" dir="2700000" algn="tl">
                    <a:srgbClr val="000000">
                      <a:alpha val="43137"/>
                    </a:srgbClr>
                  </a:outerShdw>
                </a:effectLst>
                <a:latin typeface="Calibri" pitchFamily="34" charset="0"/>
                <a:cs typeface="Calibri" pitchFamily="34" charset="0"/>
              </a:rPr>
              <a:t>flipkart</a:t>
            </a:r>
            <a:r>
              <a:rPr lang="en-US" sz="2800" dirty="0" smtClean="0">
                <a:effectLst>
                  <a:outerShdw blurRad="38100" dist="38100" dir="2700000" algn="tl">
                    <a:srgbClr val="000000">
                      <a:alpha val="43137"/>
                    </a:srgbClr>
                  </a:outerShdw>
                </a:effectLst>
                <a:latin typeface="Calibri" pitchFamily="34" charset="0"/>
                <a:cs typeface="Calibri" pitchFamily="34" charset="0"/>
              </a:rPr>
              <a:t>) also has the Visually appealing web-page layout.</a:t>
            </a:r>
          </a:p>
          <a:p>
            <a:pPr>
              <a:buNone/>
            </a:pPr>
            <a:endParaRPr lang="en-US" sz="2800" dirty="0" smtClean="0">
              <a:latin typeface="Calibri" pitchFamily="34" charset="0"/>
              <a:cs typeface="Calibri" pitchFamily="34" charset="0"/>
            </a:endParaRPr>
          </a:p>
          <a:p>
            <a:pPr>
              <a:buNone/>
            </a:pPr>
            <a:r>
              <a:rPr lang="en-US" sz="28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7.</a:t>
            </a:r>
            <a:r>
              <a:rPr lang="en-US" sz="2800" b="1" dirty="0" smtClean="0">
                <a:effectLst>
                  <a:outerShdw blurRad="38100" dist="38100" dir="2700000" algn="tl">
                    <a:srgbClr val="000000">
                      <a:alpha val="43137"/>
                    </a:srgbClr>
                  </a:outerShdw>
                </a:effectLst>
                <a:latin typeface="Calibri" pitchFamily="34" charset="0"/>
                <a:cs typeface="Calibri" pitchFamily="34" charset="0"/>
              </a:rPr>
              <a:t> </a:t>
            </a:r>
            <a:r>
              <a:rPr lang="en-US" sz="2800" dirty="0" smtClean="0">
                <a:effectLst>
                  <a:outerShdw blurRad="38100" dist="38100" dir="2700000" algn="tl">
                    <a:srgbClr val="000000">
                      <a:alpha val="43137"/>
                    </a:srgbClr>
                  </a:outerShdw>
                </a:effectLst>
                <a:latin typeface="Calibri" pitchFamily="34" charset="0"/>
                <a:cs typeface="Calibri" pitchFamily="34" charset="0"/>
              </a:rPr>
              <a:t>48% of the total participants said that (Amazon and </a:t>
            </a:r>
            <a:r>
              <a:rPr lang="en-US" sz="2800" dirty="0" err="1" smtClean="0">
                <a:effectLst>
                  <a:outerShdw blurRad="38100" dist="38100" dir="2700000" algn="tl">
                    <a:srgbClr val="000000">
                      <a:alpha val="43137"/>
                    </a:srgbClr>
                  </a:outerShdw>
                </a:effectLst>
                <a:latin typeface="Calibri" pitchFamily="34" charset="0"/>
                <a:cs typeface="Calibri" pitchFamily="34" charset="0"/>
              </a:rPr>
              <a:t>Flipkart</a:t>
            </a:r>
            <a:r>
              <a:rPr lang="en-US" sz="2800" dirty="0" smtClean="0">
                <a:effectLst>
                  <a:outerShdw blurRad="38100" dist="38100" dir="2700000" algn="tl">
                    <a:srgbClr val="000000">
                      <a:alpha val="43137"/>
                    </a:srgbClr>
                  </a:outerShdw>
                </a:effectLst>
                <a:latin typeface="Calibri" pitchFamily="34" charset="0"/>
                <a:cs typeface="Calibri" pitchFamily="34" charset="0"/>
              </a:rPr>
              <a:t>) has the wide variety of products on offer and 16% of the total participants said that (Amazon) has the wide variety of products on offer.</a:t>
            </a:r>
          </a:p>
          <a:p>
            <a:pPr>
              <a:buNone/>
            </a:pPr>
            <a:endParaRPr lang="en-US" sz="2800" dirty="0" smtClean="0">
              <a:latin typeface="Calibri" pitchFamily="34" charset="0"/>
              <a:cs typeface="Calibri" pitchFamily="34" charset="0"/>
            </a:endParaRPr>
          </a:p>
          <a:p>
            <a:pPr>
              <a:buNone/>
            </a:pPr>
            <a:r>
              <a:rPr lang="en-US" sz="28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8.</a:t>
            </a:r>
            <a:r>
              <a:rPr lang="en-US" sz="2800" b="1" dirty="0" smtClean="0">
                <a:effectLst>
                  <a:outerShdw blurRad="38100" dist="38100" dir="2700000" algn="tl">
                    <a:srgbClr val="000000">
                      <a:alpha val="43137"/>
                    </a:srgbClr>
                  </a:outerShdw>
                </a:effectLst>
                <a:latin typeface="Calibri" pitchFamily="34" charset="0"/>
                <a:cs typeface="Calibri" pitchFamily="34" charset="0"/>
              </a:rPr>
              <a:t> </a:t>
            </a:r>
            <a:r>
              <a:rPr lang="en-US" sz="2800" dirty="0" smtClean="0">
                <a:effectLst>
                  <a:outerShdw blurRad="38100" dist="38100" dir="2700000" algn="tl">
                    <a:srgbClr val="000000">
                      <a:alpha val="43137"/>
                    </a:srgbClr>
                  </a:outerShdw>
                </a:effectLst>
                <a:latin typeface="Calibri" pitchFamily="34" charset="0"/>
                <a:cs typeface="Calibri" pitchFamily="34" charset="0"/>
              </a:rPr>
              <a:t>37% OF THE total participants said that (Amazon and </a:t>
            </a:r>
            <a:r>
              <a:rPr lang="en-US" sz="2800" dirty="0" err="1" smtClean="0">
                <a:effectLst>
                  <a:outerShdw blurRad="38100" dist="38100" dir="2700000" algn="tl">
                    <a:srgbClr val="000000">
                      <a:alpha val="43137"/>
                    </a:srgbClr>
                  </a:outerShdw>
                </a:effectLst>
                <a:latin typeface="Calibri" pitchFamily="34" charset="0"/>
                <a:cs typeface="Calibri" pitchFamily="34" charset="0"/>
              </a:rPr>
              <a:t>Flipkart</a:t>
            </a:r>
            <a:r>
              <a:rPr lang="en-US" sz="2800" dirty="0" smtClean="0">
                <a:effectLst>
                  <a:outerShdw blurRad="38100" dist="38100" dir="2700000" algn="tl">
                    <a:srgbClr val="000000">
                      <a:alpha val="43137"/>
                    </a:srgbClr>
                  </a:outerShdw>
                </a:effectLst>
                <a:latin typeface="Calibri" pitchFamily="34" charset="0"/>
                <a:cs typeface="Calibri" pitchFamily="34" charset="0"/>
              </a:rPr>
              <a:t>) has the Complete information about the product, 16% of the participants said that only (Amazon) has the relevant information and also 5% of participants said that </a:t>
            </a:r>
            <a:r>
              <a:rPr lang="en-US" sz="2800" dirty="0" err="1" smtClean="0">
                <a:effectLst>
                  <a:outerShdw blurRad="38100" dist="38100" dir="2700000" algn="tl">
                    <a:srgbClr val="000000">
                      <a:alpha val="43137"/>
                    </a:srgbClr>
                  </a:outerShdw>
                </a:effectLst>
                <a:latin typeface="Calibri" pitchFamily="34" charset="0"/>
                <a:cs typeface="Calibri" pitchFamily="34" charset="0"/>
              </a:rPr>
              <a:t>Snapdeal</a:t>
            </a:r>
            <a:r>
              <a:rPr lang="en-US" sz="2800" dirty="0" smtClean="0">
                <a:effectLst>
                  <a:outerShdw blurRad="38100" dist="38100" dir="2700000" algn="tl">
                    <a:srgbClr val="000000">
                      <a:alpha val="43137"/>
                    </a:srgbClr>
                  </a:outerShdw>
                </a:effectLst>
                <a:latin typeface="Calibri" pitchFamily="34" charset="0"/>
                <a:cs typeface="Calibri" pitchFamily="34" charset="0"/>
              </a:rPr>
              <a:t> has the complete information about the products and 3% of the </a:t>
            </a:r>
            <a:r>
              <a:rPr lang="en-US" sz="2800" dirty="0" err="1" smtClean="0">
                <a:effectLst>
                  <a:outerShdw blurRad="38100" dist="38100" dir="2700000" algn="tl">
                    <a:srgbClr val="000000">
                      <a:alpha val="43137"/>
                    </a:srgbClr>
                  </a:outerShdw>
                </a:effectLst>
                <a:latin typeface="Calibri" pitchFamily="34" charset="0"/>
                <a:cs typeface="Calibri" pitchFamily="34" charset="0"/>
              </a:rPr>
              <a:t>particpants</a:t>
            </a:r>
            <a:r>
              <a:rPr lang="en-US" sz="2800" dirty="0" smtClean="0">
                <a:effectLst>
                  <a:outerShdw blurRad="38100" dist="38100" dir="2700000" algn="tl">
                    <a:srgbClr val="000000">
                      <a:alpha val="43137"/>
                    </a:srgbClr>
                  </a:outerShdw>
                </a:effectLst>
                <a:latin typeface="Calibri" pitchFamily="34" charset="0"/>
                <a:cs typeface="Calibri" pitchFamily="34" charset="0"/>
              </a:rPr>
              <a:t> said </a:t>
            </a:r>
            <a:r>
              <a:rPr lang="en-US" sz="2800" dirty="0" err="1" smtClean="0">
                <a:effectLst>
                  <a:outerShdw blurRad="38100" dist="38100" dir="2700000" algn="tl">
                    <a:srgbClr val="000000">
                      <a:alpha val="43137"/>
                    </a:srgbClr>
                  </a:outerShdw>
                </a:effectLst>
                <a:latin typeface="Calibri" pitchFamily="34" charset="0"/>
                <a:cs typeface="Calibri" pitchFamily="34" charset="0"/>
              </a:rPr>
              <a:t>Flipkart</a:t>
            </a:r>
            <a:r>
              <a:rPr lang="en-US" sz="2800" dirty="0" smtClean="0">
                <a:effectLst>
                  <a:outerShdw blurRad="38100" dist="38100" dir="2700000" algn="tl">
                    <a:srgbClr val="000000">
                      <a:alpha val="43137"/>
                    </a:srgbClr>
                  </a:outerShdw>
                </a:effectLst>
                <a:latin typeface="Calibri" pitchFamily="34" charset="0"/>
                <a:cs typeface="Calibri" pitchFamily="34" charset="0"/>
              </a:rPr>
              <a:t> is the only one.</a:t>
            </a:r>
          </a:p>
          <a:p>
            <a:pPr>
              <a:buNone/>
            </a:pPr>
            <a:endParaRPr lang="en-US" sz="2600"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08712"/>
          </a:xfrm>
        </p:spPr>
        <p:txBody>
          <a:bodyPr>
            <a:normAutofit lnSpcReduction="10000"/>
          </a:bodyPr>
          <a:lstStyle/>
          <a:p>
            <a:pPr>
              <a:buNone/>
            </a:pPr>
            <a:endParaRPr lang="en-US" sz="2600" dirty="0" smtClean="0">
              <a:solidFill>
                <a:srgbClr val="FF0000"/>
              </a:solidFill>
              <a:effectLst>
                <a:outerShdw blurRad="38100" dist="38100" dir="2700000" algn="tl">
                  <a:srgbClr val="000000">
                    <a:alpha val="43137"/>
                  </a:srgbClr>
                </a:outerShdw>
              </a:effectLst>
              <a:latin typeface="Calibri" pitchFamily="34" charset="0"/>
              <a:cs typeface="Calibri" pitchFamily="34" charset="0"/>
            </a:endParaRPr>
          </a:p>
          <a:p>
            <a:pPr>
              <a:buNone/>
            </a:pPr>
            <a:r>
              <a:rPr lang="en-US" sz="2600"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9. </a:t>
            </a:r>
            <a:r>
              <a:rPr lang="en-US" sz="2600" dirty="0" smtClean="0">
                <a:latin typeface="Calibri" pitchFamily="34" charset="0"/>
                <a:cs typeface="Calibri" pitchFamily="34" charset="0"/>
              </a:rPr>
              <a:t>19% of the participants said that Amazon's website/application is loading fast than the other and also 16% participants answered that both Amazon and </a:t>
            </a:r>
            <a:r>
              <a:rPr lang="en-US" sz="2600" dirty="0" err="1" smtClean="0">
                <a:latin typeface="Calibri" pitchFamily="34" charset="0"/>
                <a:cs typeface="Calibri" pitchFamily="34" charset="0"/>
              </a:rPr>
              <a:t>Paytm</a:t>
            </a:r>
            <a:r>
              <a:rPr lang="en-US" sz="2600" dirty="0" smtClean="0">
                <a:latin typeface="Calibri" pitchFamily="34" charset="0"/>
                <a:cs typeface="Calibri" pitchFamily="34" charset="0"/>
              </a:rPr>
              <a:t> has fast loading website/application.</a:t>
            </a:r>
          </a:p>
          <a:p>
            <a:pPr>
              <a:buNone/>
            </a:pPr>
            <a:endParaRPr lang="en-US" sz="2600" dirty="0" smtClean="0">
              <a:latin typeface="Calibri" pitchFamily="34" charset="0"/>
              <a:cs typeface="Calibri" pitchFamily="34" charset="0"/>
            </a:endParaRPr>
          </a:p>
          <a:p>
            <a:pPr>
              <a:buNone/>
            </a:pPr>
            <a:r>
              <a:rPr lang="en-US" sz="2600" dirty="0" smtClean="0">
                <a:solidFill>
                  <a:srgbClr val="FF0000"/>
                </a:solidFill>
                <a:latin typeface="Calibri" pitchFamily="34" charset="0"/>
                <a:cs typeface="Calibri" pitchFamily="34" charset="0"/>
              </a:rPr>
              <a:t>10. </a:t>
            </a:r>
            <a:r>
              <a:rPr lang="en-US" sz="2600" dirty="0" smtClean="0">
                <a:latin typeface="Calibri" pitchFamily="34" charset="0"/>
                <a:cs typeface="Calibri" pitchFamily="34" charset="0"/>
              </a:rPr>
              <a:t>23% of the participants said that Amazon is best to reliable and 25% of participants said that one can complete the purchase quickly in Amazon.</a:t>
            </a:r>
          </a:p>
          <a:p>
            <a:pPr>
              <a:buNone/>
            </a:pPr>
            <a:endParaRPr lang="en-US" sz="2600" dirty="0" smtClean="0">
              <a:latin typeface="Calibri" pitchFamily="34" charset="0"/>
              <a:cs typeface="Calibri" pitchFamily="34" charset="0"/>
            </a:endParaRPr>
          </a:p>
          <a:p>
            <a:pPr>
              <a:buNone/>
            </a:pPr>
            <a:r>
              <a:rPr lang="en-US" sz="2600" dirty="0" smtClean="0">
                <a:solidFill>
                  <a:srgbClr val="FF0000"/>
                </a:solidFill>
                <a:latin typeface="Calibri" pitchFamily="34" charset="0"/>
                <a:cs typeface="Calibri" pitchFamily="34" charset="0"/>
              </a:rPr>
              <a:t>11. </a:t>
            </a:r>
            <a:r>
              <a:rPr lang="en-US" sz="2600" dirty="0" smtClean="0">
                <a:latin typeface="Calibri" pitchFamily="34" charset="0"/>
                <a:cs typeface="Calibri" pitchFamily="34" charset="0"/>
              </a:rPr>
              <a:t>24% of the people said that Amazon and </a:t>
            </a:r>
            <a:r>
              <a:rPr lang="en-US" sz="2600" dirty="0" err="1" smtClean="0">
                <a:latin typeface="Calibri" pitchFamily="34" charset="0"/>
                <a:cs typeface="Calibri" pitchFamily="34" charset="0"/>
              </a:rPr>
              <a:t>Flipkart</a:t>
            </a:r>
            <a:r>
              <a:rPr lang="en-US" sz="2600" dirty="0" smtClean="0">
                <a:latin typeface="Calibri" pitchFamily="34" charset="0"/>
                <a:cs typeface="Calibri" pitchFamily="34" charset="0"/>
              </a:rPr>
              <a:t> has the Availability of several payment method.</a:t>
            </a:r>
          </a:p>
          <a:p>
            <a:pPr>
              <a:buNone/>
            </a:pPr>
            <a:endParaRPr lang="en-US" sz="2600" dirty="0" smtClean="0">
              <a:latin typeface="Calibri" pitchFamily="34" charset="0"/>
              <a:cs typeface="Calibri" pitchFamily="34" charset="0"/>
            </a:endParaRPr>
          </a:p>
          <a:p>
            <a:pPr>
              <a:buNone/>
            </a:pPr>
            <a:r>
              <a:rPr lang="en-US" sz="2600" dirty="0" smtClean="0">
                <a:solidFill>
                  <a:srgbClr val="FF0000"/>
                </a:solidFill>
                <a:latin typeface="Calibri" pitchFamily="34" charset="0"/>
                <a:cs typeface="Calibri" pitchFamily="34" charset="0"/>
              </a:rPr>
              <a:t>12. </a:t>
            </a:r>
            <a:r>
              <a:rPr lang="en-US" sz="2600" dirty="0" smtClean="0">
                <a:latin typeface="Calibri" pitchFamily="34" charset="0"/>
                <a:cs typeface="Calibri" pitchFamily="34" charset="0"/>
              </a:rPr>
              <a:t>40% of the participants said that Amazon </a:t>
            </a:r>
            <a:r>
              <a:rPr lang="en-US" sz="2600" dirty="0" err="1" smtClean="0">
                <a:latin typeface="Calibri" pitchFamily="34" charset="0"/>
                <a:cs typeface="Calibri" pitchFamily="34" charset="0"/>
              </a:rPr>
              <a:t>deleivered</a:t>
            </a:r>
            <a:r>
              <a:rPr lang="en-US" sz="2600" dirty="0" smtClean="0">
                <a:latin typeface="Calibri" pitchFamily="34" charset="0"/>
                <a:cs typeface="Calibri" pitchFamily="34" charset="0"/>
              </a:rPr>
              <a:t> their products so quickly and 31% of the participants said that both </a:t>
            </a:r>
            <a:r>
              <a:rPr lang="en-US" sz="2600" dirty="0" err="1" smtClean="0">
                <a:latin typeface="Calibri" pitchFamily="34" charset="0"/>
                <a:cs typeface="Calibri" pitchFamily="34" charset="0"/>
              </a:rPr>
              <a:t>Amazona</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nd</a:t>
            </a:r>
            <a:r>
              <a:rPr lang="en-US" sz="2600" dirty="0" smtClean="0">
                <a:latin typeface="Calibri" pitchFamily="34" charset="0"/>
                <a:cs typeface="Calibri" pitchFamily="34" charset="0"/>
              </a:rPr>
              <a:t> </a:t>
            </a:r>
            <a:r>
              <a:rPr lang="en-US" sz="2600" dirty="0" err="1" smtClean="0">
                <a:latin typeface="Calibri" pitchFamily="34" charset="0"/>
                <a:cs typeface="Calibri" pitchFamily="34" charset="0"/>
              </a:rPr>
              <a:t>Flipkart</a:t>
            </a:r>
            <a:r>
              <a:rPr lang="en-US" sz="2600" dirty="0" smtClean="0">
                <a:latin typeface="Calibri" pitchFamily="34" charset="0"/>
                <a:cs typeface="Calibri" pitchFamily="34" charset="0"/>
              </a:rPr>
              <a:t> will </a:t>
            </a:r>
            <a:r>
              <a:rPr lang="en-US" sz="2600" dirty="0" err="1" smtClean="0">
                <a:latin typeface="Calibri" pitchFamily="34" charset="0"/>
                <a:cs typeface="Calibri" pitchFamily="34" charset="0"/>
              </a:rPr>
              <a:t>deleivered</a:t>
            </a:r>
            <a:r>
              <a:rPr lang="en-US" sz="2600" dirty="0" smtClean="0">
                <a:latin typeface="Calibri" pitchFamily="34" charset="0"/>
                <a:cs typeface="Calibri" pitchFamily="34" charset="0"/>
              </a:rPr>
              <a:t> their product so quickly.</a:t>
            </a:r>
          </a:p>
          <a:p>
            <a:pPr>
              <a:buNone/>
            </a:pPr>
            <a:endParaRPr lang="en-US" sz="2600" dirty="0">
              <a:latin typeface="Calibri" pitchFamily="34" charset="0"/>
              <a:cs typeface="Calibri"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normAutofit/>
          </a:bodyPr>
          <a:lstStyle/>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13. </a:t>
            </a:r>
            <a:r>
              <a:rPr lang="en-US" sz="2600" dirty="0" smtClean="0">
                <a:effectLst>
                  <a:outerShdw blurRad="38100" dist="38100" dir="2700000" algn="tl">
                    <a:srgbClr val="000000">
                      <a:alpha val="43137"/>
                    </a:srgbClr>
                  </a:outerShdw>
                </a:effectLst>
                <a:latin typeface="Calibri" pitchFamily="34" charset="0"/>
                <a:cs typeface="Calibri" pitchFamily="34" charset="0"/>
              </a:rPr>
              <a:t>13. 27% of the participants said that Amazon will kept the privacy of customer's information.</a:t>
            </a:r>
          </a:p>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14. </a:t>
            </a:r>
            <a:r>
              <a:rPr lang="en-US" sz="2600" dirty="0" smtClean="0">
                <a:effectLst>
                  <a:outerShdw blurRad="38100" dist="38100" dir="2700000" algn="tl">
                    <a:srgbClr val="000000">
                      <a:alpha val="43137"/>
                    </a:srgbClr>
                  </a:outerShdw>
                </a:effectLst>
                <a:latin typeface="Calibri" pitchFamily="34" charset="0"/>
                <a:cs typeface="Calibri" pitchFamily="34" charset="0"/>
              </a:rPr>
              <a:t>22% of the participants said that Amazon only shows their online assistance through Multi-</a:t>
            </a:r>
            <a:r>
              <a:rPr lang="en-US" sz="2600" dirty="0" err="1" smtClean="0">
                <a:effectLst>
                  <a:outerShdw blurRad="38100" dist="38100" dir="2700000" algn="tl">
                    <a:srgbClr val="000000">
                      <a:alpha val="43137"/>
                    </a:srgbClr>
                  </a:outerShdw>
                </a:effectLst>
                <a:latin typeface="Calibri" pitchFamily="34" charset="0"/>
                <a:cs typeface="Calibri" pitchFamily="34" charset="0"/>
              </a:rPr>
              <a:t>channel,but</a:t>
            </a:r>
            <a:r>
              <a:rPr lang="en-US" sz="2600" dirty="0" smtClean="0">
                <a:effectLst>
                  <a:outerShdw blurRad="38100" dist="38100" dir="2700000" algn="tl">
                    <a:srgbClr val="000000">
                      <a:alpha val="43137"/>
                    </a:srgbClr>
                  </a:outerShdw>
                </a:effectLst>
                <a:latin typeface="Calibri" pitchFamily="34" charset="0"/>
                <a:cs typeface="Calibri" pitchFamily="34" charset="0"/>
              </a:rPr>
              <a:t> also 22% of the total participants answered that both Amazon and </a:t>
            </a:r>
            <a:r>
              <a:rPr lang="en-US" sz="2600" dirty="0" err="1" smtClean="0">
                <a:effectLst>
                  <a:outerShdw blurRad="38100" dist="38100" dir="2700000" algn="tl">
                    <a:srgbClr val="000000">
                      <a:alpha val="43137"/>
                    </a:srgbClr>
                  </a:outerShdw>
                </a:effectLst>
                <a:latin typeface="Calibri" pitchFamily="34" charset="0"/>
                <a:cs typeface="Calibri" pitchFamily="34" charset="0"/>
              </a:rPr>
              <a:t>Flipkart</a:t>
            </a:r>
            <a:r>
              <a:rPr lang="en-US" sz="2600" dirty="0" smtClean="0">
                <a:effectLst>
                  <a:outerShdw blurRad="38100" dist="38100" dir="2700000" algn="tl">
                    <a:srgbClr val="000000">
                      <a:alpha val="43137"/>
                    </a:srgbClr>
                  </a:outerShdw>
                </a:effectLst>
                <a:latin typeface="Calibri" pitchFamily="34" charset="0"/>
                <a:cs typeface="Calibri" pitchFamily="34" charset="0"/>
              </a:rPr>
              <a:t> shows their online assistance through Multi-channel.</a:t>
            </a:r>
          </a:p>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15. </a:t>
            </a:r>
            <a:r>
              <a:rPr lang="en-US" sz="2600" dirty="0" smtClean="0">
                <a:effectLst>
                  <a:outerShdw blurRad="38100" dist="38100" dir="2700000" algn="tl">
                    <a:srgbClr val="000000">
                      <a:alpha val="43137"/>
                    </a:srgbClr>
                  </a:outerShdw>
                </a:effectLst>
                <a:latin typeface="Calibri" pitchFamily="34" charset="0"/>
                <a:cs typeface="Calibri" pitchFamily="34" charset="0"/>
              </a:rPr>
              <a:t>22% of the participants has said that (Amazon and </a:t>
            </a:r>
            <a:r>
              <a:rPr lang="en-US" sz="2600" dirty="0" err="1" smtClean="0">
                <a:effectLst>
                  <a:outerShdw blurRad="38100" dist="38100" dir="2700000" algn="tl">
                    <a:srgbClr val="000000">
                      <a:alpha val="43137"/>
                    </a:srgbClr>
                  </a:outerShdw>
                </a:effectLst>
                <a:latin typeface="Calibri" pitchFamily="34" charset="0"/>
                <a:cs typeface="Calibri" pitchFamily="34" charset="0"/>
              </a:rPr>
              <a:t>Flipkart</a:t>
            </a:r>
            <a:r>
              <a:rPr lang="en-US" sz="2600" dirty="0" smtClean="0">
                <a:effectLst>
                  <a:outerShdw blurRad="38100" dist="38100" dir="2700000" algn="tl">
                    <a:srgbClr val="000000">
                      <a:alpha val="43137"/>
                    </a:srgbClr>
                  </a:outerShdw>
                </a:effectLst>
                <a:latin typeface="Calibri" pitchFamily="34" charset="0"/>
                <a:cs typeface="Calibri" pitchFamily="34" charset="0"/>
              </a:rPr>
              <a:t>) has took longer time in displaying the graphics and photos.</a:t>
            </a:r>
          </a:p>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16. </a:t>
            </a:r>
            <a:r>
              <a:rPr lang="en-US" sz="2600" dirty="0" smtClean="0">
                <a:effectLst>
                  <a:outerShdw blurRad="38100" dist="38100" dir="2700000" algn="tl">
                    <a:srgbClr val="000000">
                      <a:alpha val="43137"/>
                    </a:srgbClr>
                  </a:outerShdw>
                </a:effectLst>
                <a:latin typeface="Calibri" pitchFamily="34" charset="0"/>
                <a:cs typeface="Calibri" pitchFamily="34" charset="0"/>
              </a:rPr>
              <a:t>27.8% of the participants has said that price declaration in </a:t>
            </a:r>
            <a:r>
              <a:rPr lang="en-US" sz="2600" dirty="0" err="1" smtClean="0">
                <a:effectLst>
                  <a:outerShdw blurRad="38100" dist="38100" dir="2700000" algn="tl">
                    <a:srgbClr val="000000">
                      <a:alpha val="43137"/>
                    </a:srgbClr>
                  </a:outerShdw>
                </a:effectLst>
                <a:latin typeface="Calibri" pitchFamily="34" charset="0"/>
                <a:cs typeface="Calibri" pitchFamily="34" charset="0"/>
              </a:rPr>
              <a:t>Myntra</a:t>
            </a:r>
            <a:r>
              <a:rPr lang="en-US" sz="2600" dirty="0" smtClean="0">
                <a:effectLst>
                  <a:outerShdw blurRad="38100" dist="38100" dir="2700000" algn="tl">
                    <a:srgbClr val="000000">
                      <a:alpha val="43137"/>
                    </a:srgbClr>
                  </a:outerShdw>
                </a:effectLst>
                <a:latin typeface="Calibri" pitchFamily="34" charset="0"/>
                <a:cs typeface="Calibri" pitchFamily="34" charset="0"/>
              </a:rPr>
              <a:t> took longer time. 23% of the participants said that the </a:t>
            </a:r>
            <a:r>
              <a:rPr lang="en-US" sz="2600" dirty="0" err="1" smtClean="0">
                <a:effectLst>
                  <a:outerShdw blurRad="38100" dist="38100" dir="2700000" algn="tl">
                    <a:srgbClr val="000000">
                      <a:alpha val="43137"/>
                    </a:srgbClr>
                  </a:outerShdw>
                </a:effectLst>
                <a:latin typeface="Calibri" pitchFamily="34" charset="0"/>
                <a:cs typeface="Calibri" pitchFamily="34" charset="0"/>
              </a:rPr>
              <a:t>Myntra</a:t>
            </a:r>
            <a:r>
              <a:rPr lang="en-US" sz="2600" dirty="0" smtClean="0">
                <a:effectLst>
                  <a:outerShdw blurRad="38100" dist="38100" dir="2700000" algn="tl">
                    <a:srgbClr val="000000">
                      <a:alpha val="43137"/>
                    </a:srgbClr>
                  </a:outerShdw>
                </a:effectLst>
                <a:latin typeface="Calibri" pitchFamily="34" charset="0"/>
                <a:cs typeface="Calibri" pitchFamily="34" charset="0"/>
              </a:rPr>
              <a:t> Website/App has taken longer time to loading the page.</a:t>
            </a:r>
          </a:p>
          <a:p>
            <a:pPr>
              <a:buNone/>
            </a:pPr>
            <a:endParaRPr lang="en-US" sz="2600" dirty="0">
              <a:latin typeface="Calibri" pitchFamily="34" charset="0"/>
              <a:cs typeface="Calibri"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rmAutofit/>
          </a:bodyPr>
          <a:lstStyle/>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17. </a:t>
            </a:r>
            <a:r>
              <a:rPr lang="en-US" sz="2600" dirty="0" smtClean="0">
                <a:effectLst>
                  <a:outerShdw blurRad="38100" dist="38100" dir="2700000" algn="tl">
                    <a:srgbClr val="000000">
                      <a:alpha val="43137"/>
                    </a:srgbClr>
                  </a:outerShdw>
                </a:effectLst>
                <a:latin typeface="Calibri" pitchFamily="34" charset="0"/>
                <a:cs typeface="Calibri" pitchFamily="34" charset="0"/>
              </a:rPr>
              <a:t>27% of the participants has said that </a:t>
            </a:r>
            <a:r>
              <a:rPr lang="en-US" sz="2600" dirty="0" err="1" smtClean="0">
                <a:effectLst>
                  <a:outerShdw blurRad="38100" dist="38100" dir="2700000" algn="tl">
                    <a:srgbClr val="000000">
                      <a:alpha val="43137"/>
                    </a:srgbClr>
                  </a:outerShdw>
                </a:effectLst>
                <a:latin typeface="Calibri" pitchFamily="34" charset="0"/>
                <a:cs typeface="Calibri" pitchFamily="34" charset="0"/>
              </a:rPr>
              <a:t>Paytm</a:t>
            </a:r>
            <a:r>
              <a:rPr lang="en-US" sz="2600" dirty="0" smtClean="0">
                <a:effectLst>
                  <a:outerShdw blurRad="38100" dist="38100" dir="2700000" algn="tl">
                    <a:srgbClr val="000000">
                      <a:alpha val="43137"/>
                    </a:srgbClr>
                  </a:outerShdw>
                </a:effectLst>
                <a:latin typeface="Calibri" pitchFamily="34" charset="0"/>
                <a:cs typeface="Calibri" pitchFamily="34" charset="0"/>
              </a:rPr>
              <a:t> has taken longer time to deliver the product followed by </a:t>
            </a:r>
            <a:r>
              <a:rPr lang="en-US" sz="2600" dirty="0" err="1" smtClean="0">
                <a:effectLst>
                  <a:outerShdw blurRad="38100" dist="38100" dir="2700000" algn="tl">
                    <a:srgbClr val="000000">
                      <a:alpha val="43137"/>
                    </a:srgbClr>
                  </a:outerShdw>
                </a:effectLst>
                <a:latin typeface="Calibri" pitchFamily="34" charset="0"/>
                <a:cs typeface="Calibri" pitchFamily="34" charset="0"/>
              </a:rPr>
              <a:t>Snapdeal</a:t>
            </a:r>
            <a:r>
              <a:rPr lang="en-US" sz="2600" dirty="0" smtClean="0">
                <a:effectLst>
                  <a:outerShdw blurRad="38100" dist="38100" dir="2700000" algn="tl">
                    <a:srgbClr val="000000">
                      <a:alpha val="43137"/>
                    </a:srgbClr>
                  </a:outerShdw>
                </a:effectLst>
                <a:latin typeface="Calibri" pitchFamily="34" charset="0"/>
                <a:cs typeface="Calibri" pitchFamily="34" charset="0"/>
              </a:rPr>
              <a:t>.</a:t>
            </a:r>
          </a:p>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18. </a:t>
            </a:r>
            <a:r>
              <a:rPr lang="en-US" sz="2600" dirty="0" smtClean="0">
                <a:effectLst>
                  <a:outerShdw blurRad="38100" dist="38100" dir="2700000" algn="tl">
                    <a:srgbClr val="000000">
                      <a:alpha val="43137"/>
                    </a:srgbClr>
                  </a:outerShdw>
                </a:effectLst>
                <a:latin typeface="Calibri" pitchFamily="34" charset="0"/>
                <a:cs typeface="Calibri" pitchFamily="34" charset="0"/>
              </a:rPr>
              <a:t>20% of the participants has said that in "Amazon" and "</a:t>
            </a:r>
            <a:r>
              <a:rPr lang="en-US" sz="2600" dirty="0" err="1" smtClean="0">
                <a:effectLst>
                  <a:outerShdw blurRad="38100" dist="38100" dir="2700000" algn="tl">
                    <a:srgbClr val="000000">
                      <a:alpha val="43137"/>
                    </a:srgbClr>
                  </a:outerShdw>
                </a:effectLst>
                <a:latin typeface="Calibri" pitchFamily="34" charset="0"/>
                <a:cs typeface="Calibri" pitchFamily="34" charset="0"/>
              </a:rPr>
              <a:t>Myntra</a:t>
            </a:r>
            <a:r>
              <a:rPr lang="en-US" sz="2600" dirty="0" smtClean="0">
                <a:effectLst>
                  <a:outerShdw blurRad="38100" dist="38100" dir="2700000" algn="tl">
                    <a:srgbClr val="000000">
                      <a:alpha val="43137"/>
                    </a:srgbClr>
                  </a:outerShdw>
                </a:effectLst>
                <a:latin typeface="Calibri" pitchFamily="34" charset="0"/>
                <a:cs typeface="Calibri" pitchFamily="34" charset="0"/>
              </a:rPr>
              <a:t>" by moving from one page to another there is a </a:t>
            </a:r>
            <a:r>
              <a:rPr lang="en-US" sz="2600" dirty="0" err="1" smtClean="0">
                <a:effectLst>
                  <a:outerShdw blurRad="38100" dist="38100" dir="2700000" algn="tl">
                    <a:srgbClr val="000000">
                      <a:alpha val="43137"/>
                    </a:srgbClr>
                  </a:outerShdw>
                </a:effectLst>
                <a:latin typeface="Calibri" pitchFamily="34" charset="0"/>
                <a:cs typeface="Calibri" pitchFamily="34" charset="0"/>
              </a:rPr>
              <a:t>frquent</a:t>
            </a:r>
            <a:r>
              <a:rPr lang="en-US" sz="2600" dirty="0" smtClean="0">
                <a:effectLst>
                  <a:outerShdw blurRad="38100" dist="38100" dir="2700000" algn="tl">
                    <a:srgbClr val="000000">
                      <a:alpha val="43137"/>
                    </a:srgbClr>
                  </a:outerShdw>
                </a:effectLst>
                <a:latin typeface="Calibri" pitchFamily="34" charset="0"/>
                <a:cs typeface="Calibri" pitchFamily="34" charset="0"/>
              </a:rPr>
              <a:t> disruption in those apps/website.</a:t>
            </a:r>
          </a:p>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19. </a:t>
            </a:r>
            <a:r>
              <a:rPr lang="en-US" sz="2600" dirty="0" smtClean="0">
                <a:effectLst>
                  <a:outerShdw blurRad="38100" dist="38100" dir="2700000" algn="tl">
                    <a:srgbClr val="000000">
                      <a:alpha val="43137"/>
                    </a:srgbClr>
                  </a:outerShdw>
                </a:effectLst>
                <a:latin typeface="Calibri" pitchFamily="34" charset="0"/>
                <a:cs typeface="Calibri" pitchFamily="34" charset="0"/>
              </a:rPr>
              <a:t>35% of the participants has said that efficiency of the Amazon Website is as good as before.</a:t>
            </a:r>
          </a:p>
          <a:p>
            <a:pPr>
              <a:buNone/>
            </a:pPr>
            <a:endParaRPr lang="en-US" sz="2600" dirty="0" smtClean="0">
              <a:effectLst>
                <a:outerShdw blurRad="38100" dist="38100" dir="2700000" algn="tl">
                  <a:srgbClr val="000000">
                    <a:alpha val="43137"/>
                  </a:srgbClr>
                </a:outerShdw>
              </a:effectLst>
              <a:latin typeface="Calibri" pitchFamily="34" charset="0"/>
              <a:cs typeface="Calibri" pitchFamily="34" charset="0"/>
            </a:endParaRPr>
          </a:p>
          <a:p>
            <a:pPr>
              <a:buNone/>
            </a:pPr>
            <a:r>
              <a:rPr lang="en-US" sz="2600" b="1" dirty="0" smtClean="0">
                <a:solidFill>
                  <a:srgbClr val="FF0000"/>
                </a:solidFill>
                <a:effectLst>
                  <a:outerShdw blurRad="38100" dist="38100" dir="2700000" algn="tl">
                    <a:srgbClr val="000000">
                      <a:alpha val="43137"/>
                    </a:srgbClr>
                  </a:outerShdw>
                </a:effectLst>
                <a:latin typeface="Calibri" pitchFamily="34" charset="0"/>
                <a:cs typeface="Calibri" pitchFamily="34" charset="0"/>
              </a:rPr>
              <a:t>20. </a:t>
            </a:r>
            <a:r>
              <a:rPr lang="en-US" sz="2600" dirty="0" smtClean="0">
                <a:effectLst>
                  <a:outerShdw blurRad="38100" dist="38100" dir="2700000" algn="tl">
                    <a:srgbClr val="000000">
                      <a:alpha val="43137"/>
                    </a:srgbClr>
                  </a:outerShdw>
                </a:effectLst>
                <a:latin typeface="Calibri" pitchFamily="34" charset="0"/>
                <a:cs typeface="Calibri" pitchFamily="34" charset="0"/>
              </a:rPr>
              <a:t>30% of the participants has said that they would recommend Amazon to their Friend.</a:t>
            </a:r>
            <a:endParaRPr lang="en-US" sz="2600"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Conclusion</a:t>
            </a:r>
            <a:r>
              <a:rPr lang="en-US" b="1" dirty="0" smtClean="0"/>
              <a:t/>
            </a:r>
            <a:br>
              <a:rPr lang="en-US" b="1" dirty="0" smtClean="0"/>
            </a:br>
            <a:endParaRPr lang="en-US" dirty="0"/>
          </a:p>
        </p:txBody>
      </p:sp>
      <p:sp>
        <p:nvSpPr>
          <p:cNvPr id="3" name="Content Placeholder 2"/>
          <p:cNvSpPr>
            <a:spLocks noGrp="1"/>
          </p:cNvSpPr>
          <p:nvPr>
            <p:ph idx="1"/>
          </p:nvPr>
        </p:nvSpPr>
        <p:spPr>
          <a:xfrm>
            <a:off x="179512" y="692696"/>
            <a:ext cx="8784976" cy="5904656"/>
          </a:xfrm>
        </p:spPr>
        <p:txBody>
          <a:bodyPr>
            <a:normAutofit fontScale="92500"/>
          </a:bodyPr>
          <a:lstStyle/>
          <a:p>
            <a:pPr>
              <a:buFont typeface="Wingdings" pitchFamily="2" charset="2"/>
              <a:buChar char="v"/>
            </a:pPr>
            <a:r>
              <a:rPr lang="en-US" sz="2400" dirty="0" smtClean="0">
                <a:effectLst>
                  <a:outerShdw blurRad="38100" dist="38100" dir="2700000" algn="tl">
                    <a:srgbClr val="000000">
                      <a:alpha val="43137"/>
                    </a:srgbClr>
                  </a:outerShdw>
                </a:effectLst>
                <a:latin typeface="Calibri" pitchFamily="34" charset="0"/>
                <a:cs typeface="Calibri" pitchFamily="34" charset="0"/>
              </a:rPr>
              <a:t>The purpose of this study is to understand the influence of utilitarian values, hedonic values, customer experience and perceived risk on E-commerce customer satisfaction in India</a:t>
            </a:r>
            <a:r>
              <a:rPr lang="en-US" sz="2400" dirty="0" smtClean="0">
                <a:effectLst>
                  <a:outerShdw blurRad="38100" dist="38100" dir="2700000" algn="tl">
                    <a:srgbClr val="000000">
                      <a:alpha val="43137"/>
                    </a:srgbClr>
                  </a:outerShdw>
                </a:effectLst>
                <a:latin typeface="Calibri" pitchFamily="34" charset="0"/>
                <a:cs typeface="Calibri" pitchFamily="34" charset="0"/>
              </a:rPr>
              <a:t>.</a:t>
            </a:r>
          </a:p>
          <a:p>
            <a:pPr>
              <a:buFont typeface="Wingdings" pitchFamily="2" charset="2"/>
              <a:buChar char="v"/>
            </a:pPr>
            <a:endParaRPr lang="en-US" sz="2400" dirty="0" smtClean="0">
              <a:effectLst>
                <a:outerShdw blurRad="38100" dist="38100" dir="2700000" algn="tl">
                  <a:srgbClr val="000000">
                    <a:alpha val="43137"/>
                  </a:srgbClr>
                </a:outerShdw>
              </a:effectLst>
              <a:latin typeface="Calibri" pitchFamily="34" charset="0"/>
              <a:cs typeface="Calibri" pitchFamily="34" charset="0"/>
            </a:endParaRPr>
          </a:p>
          <a:p>
            <a:pPr>
              <a:buFont typeface="Wingdings" pitchFamily="2" charset="2"/>
              <a:buChar char="v"/>
            </a:pPr>
            <a:r>
              <a:rPr lang="en-US" sz="2600" dirty="0" smtClean="0">
                <a:latin typeface="Calibri" pitchFamily="34" charset="0"/>
                <a:cs typeface="Calibri" pitchFamily="34" charset="0"/>
              </a:rPr>
              <a:t>The analysis shows that the Utilitarian Value significantly influences Customer Satisfaction, meaning that the level of Utilitarian Value of e-commerce customers will affect the level of Customer Satisfaction. In other words, the better (higher) Utilitarian Value given by e-commerce products will lead to satisfaction with customers. Hedonic Value significantly influences Customer Satisfaction, meaning that the high and low Hedonic Value of e-commerce customers will affect the level of Customer Satisfaction. In other words, the higher the Hedonic Value given by e-commerce products will lead to the satisfaction of e-commerce customers. The following factors should be considered by the E-commerce websites to improve the customer satisfaction:</a:t>
            </a:r>
            <a:endParaRPr lang="en-US" sz="2600"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80720"/>
          </a:xfrm>
        </p:spPr>
        <p:txBody>
          <a:bodyPr>
            <a:normAutofit/>
          </a:bodyPr>
          <a:lstStyle/>
          <a:p>
            <a:r>
              <a:rPr lang="en-US" sz="2400" dirty="0" smtClean="0">
                <a:latin typeface="Calibri" pitchFamily="34" charset="0"/>
                <a:cs typeface="Calibri" pitchFamily="34" charset="0"/>
              </a:rPr>
              <a:t>Utilitarian Value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Product offerings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Product information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Monetary savings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Convenience</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Hedonic </a:t>
            </a:r>
            <a:r>
              <a:rPr lang="en-US" sz="2400" dirty="0" smtClean="0">
                <a:latin typeface="Calibri" pitchFamily="34" charset="0"/>
                <a:cs typeface="Calibri" pitchFamily="34" charset="0"/>
              </a:rPr>
              <a:t>Value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Adventure Shopping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Social Shopping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Gratification Shopping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Idea Shopping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Role Shopping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Value Shopping</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Social </a:t>
            </a:r>
            <a:r>
              <a:rPr lang="en-US" sz="2400" dirty="0" smtClean="0">
                <a:latin typeface="Calibri" pitchFamily="34" charset="0"/>
                <a:cs typeface="Calibri" pitchFamily="34" charset="0"/>
              </a:rPr>
              <a:t>Value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Feel acceptable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Good impression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I am perceived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Social approval</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Perceived </a:t>
            </a:r>
            <a:r>
              <a:rPr lang="en-US" sz="2400" dirty="0" smtClean="0">
                <a:latin typeface="Calibri" pitchFamily="34" charset="0"/>
                <a:cs typeface="Calibri" pitchFamily="34" charset="0"/>
              </a:rPr>
              <a:t>Risk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Financial Risk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Functional Risk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Physical Risk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Psychological Risk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Social Risk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Temporal Risk</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Customer </a:t>
            </a:r>
            <a:r>
              <a:rPr lang="en-US" sz="2400" dirty="0" smtClean="0">
                <a:latin typeface="Calibri" pitchFamily="34" charset="0"/>
                <a:cs typeface="Calibri" pitchFamily="34" charset="0"/>
              </a:rPr>
              <a:t>Satisfaction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Purchasing Experience </a:t>
            </a:r>
            <a:r>
              <a:rPr lang="en-US" sz="2600" dirty="0" smtClean="0">
                <a:latin typeface="Calibri" pitchFamily="34" charset="0"/>
                <a:cs typeface="Calibri" pitchFamily="34" charset="0"/>
              </a:rPr>
              <a:t>•</a:t>
            </a:r>
            <a:r>
              <a:rPr lang="en-US" sz="2400" dirty="0" smtClean="0">
                <a:latin typeface="Calibri" pitchFamily="34" charset="0"/>
                <a:cs typeface="Calibri" pitchFamily="34" charset="0"/>
              </a:rPr>
              <a:t>Site Selection</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460</TotalTime>
  <Words>4000</Words>
  <Application>Microsoft Office PowerPoint</Application>
  <PresentationFormat>On-screen Show (4:3)</PresentationFormat>
  <Paragraphs>443</Paragraphs>
  <Slides>101</Slides>
  <Notes>0</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Foundry</vt:lpstr>
      <vt:lpstr>  DATA - ANALYSIS FOR CUSTOMER ACTIVATION &amp; RETENTION    </vt:lpstr>
      <vt:lpstr>ACKNOWLEDGMENT </vt:lpstr>
      <vt:lpstr>Slide 3</vt:lpstr>
      <vt:lpstr>Slide 4</vt:lpstr>
      <vt:lpstr>TABLE OF CONTENTS </vt:lpstr>
      <vt:lpstr>Slide 6</vt:lpstr>
      <vt:lpstr>Conclusion </vt:lpstr>
      <vt:lpstr>INTRODUCTION </vt:lpstr>
      <vt:lpstr>Slide 9</vt:lpstr>
      <vt:lpstr>Slide 10</vt:lpstr>
      <vt:lpstr>Slide 11</vt:lpstr>
      <vt:lpstr>Slide 12</vt:lpstr>
      <vt:lpstr>Slide 13</vt:lpstr>
      <vt:lpstr>Slide 14</vt:lpstr>
      <vt:lpstr>Slide 15</vt:lpstr>
      <vt:lpstr> ANALYTICS OF THE BUSINESS PROBLEM</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 PART-1 CUSTOMER INFORMATION</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PART-2:           UTILITARIAN VALUE </vt:lpstr>
      <vt:lpstr>Slide 46</vt:lpstr>
      <vt:lpstr>Slide 47</vt:lpstr>
      <vt:lpstr>Slide 48</vt:lpstr>
      <vt:lpstr>Slide 49</vt:lpstr>
      <vt:lpstr>Slide 50</vt:lpstr>
      <vt:lpstr>Slide 51</vt:lpstr>
      <vt:lpstr>Slide 52</vt:lpstr>
      <vt:lpstr>Slide 53</vt:lpstr>
      <vt:lpstr>PART-3 : HEDONIC VALUE </vt:lpstr>
      <vt:lpstr>Slide 55</vt:lpstr>
      <vt:lpstr>Slide 56</vt:lpstr>
      <vt:lpstr>Slide 57</vt:lpstr>
      <vt:lpstr>Slide 58</vt:lpstr>
      <vt:lpstr>Slide 59</vt:lpstr>
      <vt:lpstr>  Observations on Hedonic Values </vt:lpstr>
      <vt:lpstr>       Part - 4  :   Perceived Risk </vt:lpstr>
      <vt:lpstr>Slide 62</vt:lpstr>
      <vt:lpstr>Observations on Perceived Risk </vt:lpstr>
      <vt:lpstr>  Part – 5  :  Customer Experience </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Obervations on Customer Experience </vt:lpstr>
      <vt:lpstr>Slide 94</vt:lpstr>
      <vt:lpstr>Slide 95</vt:lpstr>
      <vt:lpstr>Slide 96</vt:lpstr>
      <vt:lpstr>Slide 97</vt:lpstr>
      <vt:lpstr>    Conclusion </vt:lpstr>
      <vt:lpstr>Slide 99</vt:lpstr>
      <vt:lpstr>Slide 100</vt:lpstr>
      <vt:lpstr>Slide 101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 ANALYSIS FOR CUSTOMER ACTIVATION &amp; RETENTION</dc:title>
  <dc:creator>LENOVO</dc:creator>
  <cp:lastModifiedBy>LENOVO</cp:lastModifiedBy>
  <cp:revision>41</cp:revision>
  <dcterms:created xsi:type="dcterms:W3CDTF">2022-08-25T15:13:18Z</dcterms:created>
  <dcterms:modified xsi:type="dcterms:W3CDTF">2022-08-28T09:05:29Z</dcterms:modified>
</cp:coreProperties>
</file>