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9E14492F-65F1-4D72-800C-665ACF372132}" type="datetimeFigureOut">
              <a:rPr lang="en-US" smtClean="0"/>
              <a:t>9/22/2022</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7B464336-295D-4BCD-8950-389659900B4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06B4A3-4212-4E39-93DE-E053E8F69C28}" type="datetimeFigureOut">
              <a:rPr lang="en-US" smtClean="0"/>
              <a:pPr/>
              <a:t>9/22/2022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7B464336-295D-4BCD-8950-389659900B4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06B4A3-4212-4E39-93DE-E053E8F69C28}" type="datetimeFigureOut">
              <a:rPr lang="en-US" smtClean="0"/>
              <a:pPr/>
              <a:t>9/22/2022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7B464336-295D-4BCD-8950-389659900B4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0106B4A3-4212-4E39-93DE-E053E8F69C28}" type="datetimeFigureOut">
              <a:rPr lang="en-US" smtClean="0"/>
              <a:pPr/>
              <a:t>9/22/2022</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kumimoji="0" lang="en-US"/>
          </a:p>
        </p:txBody>
      </p:sp>
      <p:sp>
        <p:nvSpPr>
          <p:cNvPr id="6" name="Slide Number Placeholder 5"/>
          <p:cNvSpPr>
            <a:spLocks noGrp="1"/>
          </p:cNvSpPr>
          <p:nvPr>
            <p:ph type="sldNum" sz="quarter" idx="12"/>
          </p:nvPr>
        </p:nvSpPr>
        <p:spPr/>
        <p:txBody>
          <a:bodyPr/>
          <a:lstStyle/>
          <a:p>
            <a:fld id="{7B464336-295D-4BCD-8950-389659900B4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0106B4A3-4212-4E39-93DE-E053E8F69C28}" type="datetimeFigureOut">
              <a:rPr lang="en-US" smtClean="0"/>
              <a:pPr/>
              <a:t>9/22/2022</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kumimoji="0" lang="en-US"/>
          </a:p>
        </p:txBody>
      </p:sp>
      <p:sp>
        <p:nvSpPr>
          <p:cNvPr id="6" name="Slide Number Placeholder 5"/>
          <p:cNvSpPr>
            <a:spLocks noGrp="1"/>
          </p:cNvSpPr>
          <p:nvPr>
            <p:ph type="sldNum" sz="quarter" idx="12"/>
          </p:nvPr>
        </p:nvSpPr>
        <p:spPr>
          <a:xfrm>
            <a:off x="8451056" y="809624"/>
            <a:ext cx="502920" cy="300831"/>
          </a:xfrm>
        </p:spPr>
        <p:txBody>
          <a:bodyPr/>
          <a:lstStyle/>
          <a:p>
            <a:fld id="{7B464336-295D-4BCD-8950-389659900B48}" type="slidenum">
              <a:rPr lang="en-US" smtClean="0"/>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0106B4A3-4212-4E39-93DE-E053E8F69C28}" type="datetimeFigureOut">
              <a:rPr lang="en-US" smtClean="0"/>
              <a:pPr/>
              <a:t>9/22/2022</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kumimoji="0" lang="en-US"/>
          </a:p>
        </p:txBody>
      </p:sp>
      <p:sp>
        <p:nvSpPr>
          <p:cNvPr id="7" name="Slide Number Placeholder 6"/>
          <p:cNvSpPr>
            <a:spLocks noGrp="1"/>
          </p:cNvSpPr>
          <p:nvPr>
            <p:ph type="sldNum" sz="quarter" idx="12"/>
          </p:nvPr>
        </p:nvSpPr>
        <p:spPr>
          <a:xfrm>
            <a:off x="7589520" y="6480969"/>
            <a:ext cx="502920" cy="301752"/>
          </a:xfrm>
        </p:spPr>
        <p:txBody>
          <a:bodyPr/>
          <a:lstStyle/>
          <a:p>
            <a:fld id="{7B464336-295D-4BCD-8950-389659900B4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0106B4A3-4212-4E39-93DE-E053E8F69C28}" type="datetimeFigureOut">
              <a:rPr lang="en-US" smtClean="0"/>
              <a:pPr/>
              <a:t>9/22/2022</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kumimoji="0"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7B464336-295D-4BCD-8950-389659900B4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106B4A3-4212-4E39-93DE-E053E8F69C28}" type="datetimeFigureOut">
              <a:rPr lang="en-US" smtClean="0"/>
              <a:pPr/>
              <a:t>9/22/2022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7B464336-295D-4BCD-8950-389659900B4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0106B4A3-4212-4E39-93DE-E053E8F69C28}" type="datetimeFigureOut">
              <a:rPr lang="en-US" smtClean="0"/>
              <a:pPr/>
              <a:t>9/22/2022</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kumimoji="0" lang="en-US"/>
          </a:p>
        </p:txBody>
      </p:sp>
      <p:sp>
        <p:nvSpPr>
          <p:cNvPr id="4" name="Slide Number Placeholder 3"/>
          <p:cNvSpPr>
            <a:spLocks noGrp="1"/>
          </p:cNvSpPr>
          <p:nvPr>
            <p:ph type="sldNum" sz="quarter" idx="12"/>
          </p:nvPr>
        </p:nvSpPr>
        <p:spPr>
          <a:xfrm>
            <a:off x="7589520" y="6480969"/>
            <a:ext cx="502920" cy="301752"/>
          </a:xfrm>
        </p:spPr>
        <p:txBody>
          <a:bodyPr/>
          <a:lstStyle/>
          <a:p>
            <a:fld id="{7B464336-295D-4BCD-8950-389659900B4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0106B4A3-4212-4E39-93DE-E053E8F69C28}" type="datetimeFigureOut">
              <a:rPr lang="en-US" smtClean="0"/>
              <a:pPr/>
              <a:t>9/22/2022</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kumimoji="0"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7B464336-295D-4BCD-8950-389659900B4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0106B4A3-4212-4E39-93DE-E053E8F69C28}" type="datetimeFigureOut">
              <a:rPr lang="en-US" smtClean="0"/>
              <a:pPr/>
              <a:t>9/22/2022</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kumimoji="0"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7B464336-295D-4BCD-8950-389659900B4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0106B4A3-4212-4E39-93DE-E053E8F69C28}" type="datetimeFigureOut">
              <a:rPr lang="en-US" smtClean="0"/>
              <a:pPr/>
              <a:t>9/22/2022</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kumimoji="0"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7B464336-295D-4BCD-8950-389659900B48}"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ransition>
    <p:fade thruBlk="1"/>
  </p:transition>
  <p:timing>
    <p:tnLst>
      <p:par>
        <p:cTn id="1" dur="indefinite" restart="never" nodeType="tmRoot"/>
      </p:par>
    </p:tnLst>
  </p:timing>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
            <a:ext cx="7772400" cy="1124744"/>
          </a:xfrm>
        </p:spPr>
        <p:txBody>
          <a:bodyPr>
            <a:normAutofit/>
          </a:bodyPr>
          <a:lstStyle/>
          <a:p>
            <a:r>
              <a:rPr lang="en-US" sz="3500" b="1" dirty="0" smtClean="0"/>
              <a:t>Malignant Comments Classifier</a:t>
            </a:r>
            <a:endParaRPr lang="en-US" sz="3500" b="1" dirty="0"/>
          </a:p>
        </p:txBody>
      </p:sp>
      <p:sp>
        <p:nvSpPr>
          <p:cNvPr id="3" name="Subtitle 2"/>
          <p:cNvSpPr>
            <a:spLocks noGrp="1"/>
          </p:cNvSpPr>
          <p:nvPr>
            <p:ph type="subTitle" idx="1"/>
          </p:nvPr>
        </p:nvSpPr>
        <p:spPr>
          <a:xfrm>
            <a:off x="539552" y="4941168"/>
            <a:ext cx="8062912" cy="1752600"/>
          </a:xfrm>
        </p:spPr>
        <p:txBody>
          <a:bodyPr>
            <a:normAutofit/>
          </a:bodyPr>
          <a:lstStyle/>
          <a:p>
            <a:pPr algn="l"/>
            <a:r>
              <a:rPr lang="en-US" sz="3500" b="1" dirty="0" smtClean="0">
                <a:effectLst>
                  <a:outerShdw blurRad="38100" dist="38100" dir="2700000" algn="tl">
                    <a:srgbClr val="000000">
                      <a:alpha val="43137"/>
                    </a:srgbClr>
                  </a:outerShdw>
                </a:effectLst>
              </a:rPr>
              <a:t>Submitted By</a:t>
            </a:r>
          </a:p>
          <a:p>
            <a:pPr algn="l"/>
            <a:r>
              <a:rPr lang="en-US" sz="3500" b="1" i="1" dirty="0" smtClean="0">
                <a:effectLst>
                  <a:outerShdw blurRad="38100" dist="38100" dir="2700000" algn="tl">
                    <a:srgbClr val="000000">
                      <a:alpha val="43137"/>
                    </a:srgbClr>
                  </a:outerShdw>
                </a:effectLst>
              </a:rPr>
              <a:t>RAJASEKAR</a:t>
            </a:r>
            <a:endParaRPr lang="en-US" sz="3500" b="1" i="1" dirty="0">
              <a:effectLst>
                <a:outerShdw blurRad="38100" dist="38100" dir="2700000" algn="tl">
                  <a:srgbClr val="000000">
                    <a:alpha val="43137"/>
                  </a:srgbClr>
                </a:outerShdw>
              </a:effectLst>
            </a:endParaRPr>
          </a:p>
        </p:txBody>
      </p:sp>
      <p:pic>
        <p:nvPicPr>
          <p:cNvPr id="4" name="Picture 3"/>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0" y="1268760"/>
            <a:ext cx="3203848" cy="3024336"/>
          </a:xfrm>
          <a:prstGeom prst="rect">
            <a:avLst/>
          </a:prstGeom>
          <a:noFill/>
          <a:ln>
            <a:noFill/>
          </a:ln>
        </p:spPr>
      </p:pic>
      <p:pic>
        <p:nvPicPr>
          <p:cNvPr id="5" name="Picture 4" descr="Malignant image.jpeg"/>
          <p:cNvPicPr/>
          <p:nvPr/>
        </p:nvPicPr>
        <p:blipFill>
          <a:blip r:embed="rId3" cstate="print"/>
          <a:stretch>
            <a:fillRect/>
          </a:stretch>
        </p:blipFill>
        <p:spPr>
          <a:xfrm>
            <a:off x="3200400" y="1412776"/>
            <a:ext cx="5943600" cy="311023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sz="2500" b="1" dirty="0" smtClean="0">
                <a:effectLst>
                  <a:outerShdw blurRad="38100" dist="38100" dir="2700000" algn="tl">
                    <a:srgbClr val="000000">
                      <a:alpha val="43137"/>
                    </a:srgbClr>
                  </a:outerShdw>
                </a:effectLst>
              </a:rPr>
              <a:t>Libraries and Packages:</a:t>
            </a:r>
            <a:endParaRPr lang="en-US" sz="2500" dirty="0" smtClean="0">
              <a:effectLst>
                <a:outerShdw blurRad="38100" dist="38100" dir="2700000" algn="tl">
                  <a:srgbClr val="000000">
                    <a:alpha val="43137"/>
                  </a:srgbClr>
                </a:outerShdw>
              </a:effectLst>
            </a:endParaRPr>
          </a:p>
          <a:p>
            <a:pPr lvl="0">
              <a:buNone/>
            </a:pPr>
            <a:r>
              <a:rPr lang="en-US" sz="2500" b="1" dirty="0" smtClean="0"/>
              <a:t>     </a:t>
            </a:r>
          </a:p>
          <a:p>
            <a:pPr lvl="0">
              <a:buNone/>
            </a:pPr>
            <a:r>
              <a:rPr lang="en-US" sz="2500" b="1" dirty="0" smtClean="0">
                <a:effectLst>
                  <a:outerShdw blurRad="38100" dist="38100" dir="2700000" algn="tl">
                    <a:srgbClr val="000000">
                      <a:alpha val="43137"/>
                    </a:srgbClr>
                  </a:outerShdw>
                </a:effectLst>
              </a:rPr>
              <a:t> </a:t>
            </a:r>
            <a:r>
              <a:rPr lang="en-US" sz="2500" b="1" dirty="0" smtClean="0">
                <a:effectLst>
                  <a:outerShdw blurRad="38100" dist="38100" dir="2700000" algn="tl">
                    <a:srgbClr val="000000">
                      <a:alpha val="43137"/>
                    </a:srgbClr>
                  </a:outerShdw>
                </a:effectLst>
              </a:rPr>
              <a:t>    1. </a:t>
            </a:r>
            <a:r>
              <a:rPr lang="en-US" sz="2500" dirty="0" err="1" smtClean="0">
                <a:effectLst>
                  <a:outerShdw blurRad="38100" dist="38100" dir="2700000" algn="tl">
                    <a:srgbClr val="000000">
                      <a:alpha val="43137"/>
                    </a:srgbClr>
                  </a:outerShdw>
                </a:effectLst>
              </a:rPr>
              <a:t>Numpy</a:t>
            </a:r>
            <a:r>
              <a:rPr lang="en-US" sz="2500" dirty="0" smtClean="0">
                <a:effectLst>
                  <a:outerShdw blurRad="38100" dist="38100" dir="2700000" algn="tl">
                    <a:srgbClr val="000000">
                      <a:alpha val="43137"/>
                    </a:srgbClr>
                  </a:outerShdw>
                </a:effectLst>
              </a:rPr>
              <a:t>.</a:t>
            </a:r>
            <a:endParaRPr lang="en-US" sz="2500" dirty="0" smtClean="0">
              <a:effectLst>
                <a:outerShdw blurRad="38100" dist="38100" dir="2700000" algn="tl">
                  <a:srgbClr val="000000">
                    <a:alpha val="43137"/>
                  </a:srgbClr>
                </a:outerShdw>
              </a:effectLst>
            </a:endParaRPr>
          </a:p>
          <a:p>
            <a:pPr lvl="0">
              <a:buNone/>
            </a:pPr>
            <a:r>
              <a:rPr lang="en-US" sz="2500" dirty="0" smtClean="0">
                <a:effectLst>
                  <a:outerShdw blurRad="38100" dist="38100" dir="2700000" algn="tl">
                    <a:srgbClr val="000000">
                      <a:alpha val="43137"/>
                    </a:srgbClr>
                  </a:outerShdw>
                </a:effectLst>
              </a:rPr>
              <a:t>     </a:t>
            </a:r>
            <a:r>
              <a:rPr lang="en-US" sz="2500" b="1" dirty="0" smtClean="0">
                <a:effectLst>
                  <a:outerShdw blurRad="38100" dist="38100" dir="2700000" algn="tl">
                    <a:srgbClr val="000000">
                      <a:alpha val="43137"/>
                    </a:srgbClr>
                  </a:outerShdw>
                </a:effectLst>
              </a:rPr>
              <a:t>2. </a:t>
            </a:r>
            <a:r>
              <a:rPr lang="en-US" sz="2500" dirty="0" smtClean="0">
                <a:effectLst>
                  <a:outerShdw blurRad="38100" dist="38100" dir="2700000" algn="tl">
                    <a:srgbClr val="000000">
                      <a:alpha val="43137"/>
                    </a:srgbClr>
                  </a:outerShdw>
                </a:effectLst>
              </a:rPr>
              <a:t>Pandas.</a:t>
            </a:r>
            <a:endParaRPr lang="en-US" sz="2500" dirty="0" smtClean="0">
              <a:effectLst>
                <a:outerShdw blurRad="38100" dist="38100" dir="2700000" algn="tl">
                  <a:srgbClr val="000000">
                    <a:alpha val="43137"/>
                  </a:srgbClr>
                </a:outerShdw>
              </a:effectLst>
            </a:endParaRPr>
          </a:p>
          <a:p>
            <a:pPr lvl="0">
              <a:buNone/>
            </a:pPr>
            <a:r>
              <a:rPr lang="en-US" sz="2500" dirty="0" smtClean="0">
                <a:effectLst>
                  <a:outerShdw blurRad="38100" dist="38100" dir="2700000" algn="tl">
                    <a:srgbClr val="000000">
                      <a:alpha val="43137"/>
                    </a:srgbClr>
                  </a:outerShdw>
                </a:effectLst>
              </a:rPr>
              <a:t>    </a:t>
            </a:r>
            <a:r>
              <a:rPr lang="en-US" sz="2500" b="1" dirty="0" smtClean="0">
                <a:effectLst>
                  <a:outerShdw blurRad="38100" dist="38100" dir="2700000" algn="tl">
                    <a:srgbClr val="000000">
                      <a:alpha val="43137"/>
                    </a:srgbClr>
                  </a:outerShdw>
                </a:effectLst>
              </a:rPr>
              <a:t> 3. </a:t>
            </a:r>
            <a:r>
              <a:rPr lang="en-US" sz="2500" dirty="0" err="1" smtClean="0">
                <a:effectLst>
                  <a:outerShdw blurRad="38100" dist="38100" dir="2700000" algn="tl">
                    <a:srgbClr val="000000">
                      <a:alpha val="43137"/>
                    </a:srgbClr>
                  </a:outerShdw>
                </a:effectLst>
              </a:rPr>
              <a:t>Matplotlib</a:t>
            </a:r>
            <a:r>
              <a:rPr lang="en-US" sz="2500" dirty="0" smtClean="0">
                <a:effectLst>
                  <a:outerShdw blurRad="38100" dist="38100" dir="2700000" algn="tl">
                    <a:srgbClr val="000000">
                      <a:alpha val="43137"/>
                    </a:srgbClr>
                  </a:outerShdw>
                </a:effectLst>
              </a:rPr>
              <a:t>.</a:t>
            </a:r>
            <a:endParaRPr lang="en-US" sz="2500" dirty="0" smtClean="0">
              <a:effectLst>
                <a:outerShdw blurRad="38100" dist="38100" dir="2700000" algn="tl">
                  <a:srgbClr val="000000">
                    <a:alpha val="43137"/>
                  </a:srgbClr>
                </a:outerShdw>
              </a:effectLst>
            </a:endParaRPr>
          </a:p>
          <a:p>
            <a:pPr lvl="0">
              <a:buNone/>
            </a:pPr>
            <a:r>
              <a:rPr lang="en-US" sz="2500" dirty="0" smtClean="0">
                <a:effectLst>
                  <a:outerShdw blurRad="38100" dist="38100" dir="2700000" algn="tl">
                    <a:srgbClr val="000000">
                      <a:alpha val="43137"/>
                    </a:srgbClr>
                  </a:outerShdw>
                </a:effectLst>
              </a:rPr>
              <a:t>     </a:t>
            </a:r>
            <a:r>
              <a:rPr lang="en-US" sz="2500" b="1" dirty="0" smtClean="0">
                <a:effectLst>
                  <a:outerShdw blurRad="38100" dist="38100" dir="2700000" algn="tl">
                    <a:srgbClr val="000000">
                      <a:alpha val="43137"/>
                    </a:srgbClr>
                  </a:outerShdw>
                </a:effectLst>
              </a:rPr>
              <a:t>4. </a:t>
            </a:r>
            <a:r>
              <a:rPr lang="en-US" sz="2500" dirty="0" err="1" smtClean="0">
                <a:effectLst>
                  <a:outerShdw blurRad="38100" dist="38100" dir="2700000" algn="tl">
                    <a:srgbClr val="000000">
                      <a:alpha val="43137"/>
                    </a:srgbClr>
                  </a:outerShdw>
                </a:effectLst>
              </a:rPr>
              <a:t>Seaborn</a:t>
            </a:r>
            <a:r>
              <a:rPr lang="en-US" sz="2500" dirty="0" smtClean="0">
                <a:effectLst>
                  <a:outerShdw blurRad="38100" dist="38100" dir="2700000" algn="tl">
                    <a:srgbClr val="000000">
                      <a:alpha val="43137"/>
                    </a:srgbClr>
                  </a:outerShdw>
                </a:effectLst>
              </a:rPr>
              <a:t>.</a:t>
            </a:r>
          </a:p>
          <a:p>
            <a:pPr>
              <a:buNone/>
            </a:pPr>
            <a:endParaRPr lang="en-US" sz="2800" b="1" dirty="0" smtClean="0"/>
          </a:p>
          <a:p>
            <a:pPr>
              <a:buNone/>
            </a:pPr>
            <a:r>
              <a:rPr lang="en-US" sz="2500" b="1" dirty="0" smtClean="0">
                <a:latin typeface="Calibri" pitchFamily="34" charset="0"/>
                <a:cs typeface="Calibri" pitchFamily="34" charset="0"/>
              </a:rPr>
              <a:t>5. DATA-PREPROCESSING :-</a:t>
            </a:r>
          </a:p>
          <a:p>
            <a:pPr>
              <a:buNone/>
            </a:pPr>
            <a:endParaRPr lang="en-US" sz="2500" dirty="0" smtClean="0">
              <a:latin typeface="Calibri" pitchFamily="34" charset="0"/>
              <a:cs typeface="Calibri" pitchFamily="34" charset="0"/>
            </a:endParaRPr>
          </a:p>
          <a:p>
            <a:pPr lvl="0">
              <a:buNone/>
            </a:pPr>
            <a:endParaRPr lang="en-US" sz="2500" dirty="0" smtClean="0">
              <a:effectLst>
                <a:outerShdw blurRad="38100" dist="38100" dir="2700000" algn="tl">
                  <a:srgbClr val="000000">
                    <a:alpha val="43137"/>
                  </a:srgbClr>
                </a:outerShdw>
              </a:effectLst>
            </a:endParaRPr>
          </a:p>
          <a:p>
            <a:endParaRPr lang="en-US" dirty="0"/>
          </a:p>
        </p:txBody>
      </p:sp>
      <p:pic>
        <p:nvPicPr>
          <p:cNvPr id="4" name="Picture 3" descr="2022-09-16 (2).png"/>
          <p:cNvPicPr/>
          <p:nvPr/>
        </p:nvPicPr>
        <p:blipFill>
          <a:blip r:embed="rId2" cstate="print"/>
          <a:stretch>
            <a:fillRect/>
          </a:stretch>
        </p:blipFill>
        <p:spPr>
          <a:xfrm>
            <a:off x="0" y="3861048"/>
            <a:ext cx="9144000" cy="299695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022-09-16 (3).png"/>
          <p:cNvPicPr>
            <a:picLocks noGrp="1"/>
          </p:cNvPicPr>
          <p:nvPr>
            <p:ph idx="1"/>
          </p:nvPr>
        </p:nvPicPr>
        <p:blipFill>
          <a:blip r:embed="rId2" cstate="print"/>
          <a:stretch>
            <a:fillRect/>
          </a:stretch>
        </p:blipFill>
        <p:spPr>
          <a:xfrm>
            <a:off x="0" y="0"/>
            <a:ext cx="9144000" cy="3234138"/>
          </a:xfrm>
          <a:prstGeom prst="rect">
            <a:avLst/>
          </a:prstGeom>
        </p:spPr>
      </p:pic>
      <p:pic>
        <p:nvPicPr>
          <p:cNvPr id="5" name="Picture 4" descr="2022-09-16 (4).png"/>
          <p:cNvPicPr/>
          <p:nvPr/>
        </p:nvPicPr>
        <p:blipFill>
          <a:blip r:embed="rId3" cstate="print"/>
          <a:stretch>
            <a:fillRect/>
          </a:stretch>
        </p:blipFill>
        <p:spPr>
          <a:xfrm>
            <a:off x="0" y="3501008"/>
            <a:ext cx="9144000" cy="316835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022-09-16 (5).png"/>
          <p:cNvPicPr>
            <a:picLocks noGrp="1"/>
          </p:cNvPicPr>
          <p:nvPr>
            <p:ph idx="1"/>
          </p:nvPr>
        </p:nvPicPr>
        <p:blipFill>
          <a:blip r:embed="rId2" cstate="print"/>
          <a:stretch>
            <a:fillRect/>
          </a:stretch>
        </p:blipFill>
        <p:spPr>
          <a:xfrm>
            <a:off x="0" y="0"/>
            <a:ext cx="9144000" cy="3371123"/>
          </a:xfrm>
          <a:prstGeom prst="rect">
            <a:avLst/>
          </a:prstGeom>
        </p:spPr>
      </p:pic>
      <p:pic>
        <p:nvPicPr>
          <p:cNvPr id="5" name="Picture 4" descr="2022-09-16 (6).png"/>
          <p:cNvPicPr/>
          <p:nvPr/>
        </p:nvPicPr>
        <p:blipFill>
          <a:blip r:embed="rId3" cstate="print"/>
          <a:stretch>
            <a:fillRect/>
          </a:stretch>
        </p:blipFill>
        <p:spPr>
          <a:xfrm>
            <a:off x="0" y="3717032"/>
            <a:ext cx="9144000" cy="314096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022-09-16 (7).png"/>
          <p:cNvPicPr>
            <a:picLocks noGrp="1"/>
          </p:cNvPicPr>
          <p:nvPr>
            <p:ph idx="1"/>
          </p:nvPr>
        </p:nvPicPr>
        <p:blipFill>
          <a:blip r:embed="rId2" cstate="print"/>
          <a:stretch>
            <a:fillRect/>
          </a:stretch>
        </p:blipFill>
        <p:spPr>
          <a:xfrm>
            <a:off x="0" y="1"/>
            <a:ext cx="9144000" cy="3212976"/>
          </a:xfrm>
          <a:prstGeom prst="rect">
            <a:avLst/>
          </a:prstGeom>
        </p:spPr>
      </p:pic>
      <p:pic>
        <p:nvPicPr>
          <p:cNvPr id="5" name="Picture 4" descr="2022-09-16 (8).png"/>
          <p:cNvPicPr/>
          <p:nvPr/>
        </p:nvPicPr>
        <p:blipFill>
          <a:blip r:embed="rId3" cstate="print"/>
          <a:stretch>
            <a:fillRect/>
          </a:stretch>
        </p:blipFill>
        <p:spPr>
          <a:xfrm>
            <a:off x="0" y="3501008"/>
            <a:ext cx="9144000" cy="335699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022-09-16 (9).png"/>
          <p:cNvPicPr>
            <a:picLocks noGrp="1"/>
          </p:cNvPicPr>
          <p:nvPr>
            <p:ph idx="1"/>
          </p:nvPr>
        </p:nvPicPr>
        <p:blipFill>
          <a:blip r:embed="rId2" cstate="print"/>
          <a:stretch>
            <a:fillRect/>
          </a:stretch>
        </p:blipFill>
        <p:spPr>
          <a:xfrm>
            <a:off x="0" y="0"/>
            <a:ext cx="9144000" cy="2896734"/>
          </a:xfrm>
          <a:prstGeom prst="rect">
            <a:avLst/>
          </a:prstGeom>
        </p:spPr>
      </p:pic>
      <p:pic>
        <p:nvPicPr>
          <p:cNvPr id="5" name="Picture 4" descr="2022-09-16 (10).png"/>
          <p:cNvPicPr/>
          <p:nvPr/>
        </p:nvPicPr>
        <p:blipFill>
          <a:blip r:embed="rId3" cstate="print"/>
          <a:stretch>
            <a:fillRect/>
          </a:stretch>
        </p:blipFill>
        <p:spPr>
          <a:xfrm>
            <a:off x="0" y="3284984"/>
            <a:ext cx="9144000" cy="357301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022-09-16 (11).png"/>
          <p:cNvPicPr>
            <a:picLocks noGrp="1"/>
          </p:cNvPicPr>
          <p:nvPr>
            <p:ph idx="1"/>
          </p:nvPr>
        </p:nvPicPr>
        <p:blipFill>
          <a:blip r:embed="rId2" cstate="print"/>
          <a:stretch>
            <a:fillRect/>
          </a:stretch>
        </p:blipFill>
        <p:spPr>
          <a:xfrm>
            <a:off x="0" y="0"/>
            <a:ext cx="9144000" cy="3140968"/>
          </a:xfrm>
          <a:prstGeom prst="rect">
            <a:avLst/>
          </a:prstGeom>
        </p:spPr>
      </p:pic>
      <p:pic>
        <p:nvPicPr>
          <p:cNvPr id="5" name="Picture 4" descr="2022-09-16 (12).png"/>
          <p:cNvPicPr/>
          <p:nvPr/>
        </p:nvPicPr>
        <p:blipFill>
          <a:blip r:embed="rId3" cstate="print"/>
          <a:stretch>
            <a:fillRect/>
          </a:stretch>
        </p:blipFill>
        <p:spPr>
          <a:xfrm>
            <a:off x="0" y="3356992"/>
            <a:ext cx="9144000" cy="350100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lgn="ctr">
              <a:buNone/>
            </a:pPr>
            <a:endParaRPr lang="en-US" b="1" dirty="0" smtClean="0">
              <a:effectLst>
                <a:outerShdw blurRad="38100" dist="38100" dir="2700000" algn="tl">
                  <a:srgbClr val="000000">
                    <a:alpha val="43137"/>
                  </a:srgbClr>
                </a:outerShdw>
              </a:effectLst>
            </a:endParaRPr>
          </a:p>
          <a:p>
            <a:pPr algn="ctr">
              <a:buNone/>
            </a:pPr>
            <a:r>
              <a:rPr lang="en-US" b="1" dirty="0" smtClean="0">
                <a:effectLst>
                  <a:outerShdw blurRad="38100" dist="38100" dir="2700000" algn="tl">
                    <a:srgbClr val="000000">
                      <a:alpha val="43137"/>
                    </a:srgbClr>
                  </a:outerShdw>
                </a:effectLst>
              </a:rPr>
              <a:t>OBSERVATIONS :-</a:t>
            </a:r>
          </a:p>
          <a:p>
            <a:endParaRPr lang="en-US" sz="2500" dirty="0" smtClean="0">
              <a:effectLst>
                <a:outerShdw blurRad="38100" dist="38100" dir="2700000" algn="tl">
                  <a:srgbClr val="000000">
                    <a:alpha val="43137"/>
                  </a:srgbClr>
                </a:outerShdw>
              </a:effectLst>
            </a:endParaRPr>
          </a:p>
          <a:p>
            <a:r>
              <a:rPr lang="en-US" sz="2500" dirty="0" smtClean="0">
                <a:effectLst>
                  <a:outerShdw blurRad="38100" dist="38100" dir="2700000" algn="tl">
                    <a:srgbClr val="000000">
                      <a:alpha val="43137"/>
                    </a:srgbClr>
                  </a:outerShdw>
                </a:effectLst>
                <a:latin typeface="Calibri" pitchFamily="34" charset="0"/>
                <a:cs typeface="Calibri" pitchFamily="34" charset="0"/>
              </a:rPr>
              <a:t>We </a:t>
            </a:r>
            <a:r>
              <a:rPr lang="en-US" sz="2500" dirty="0" smtClean="0">
                <a:effectLst>
                  <a:outerShdw blurRad="38100" dist="38100" dir="2700000" algn="tl">
                    <a:srgbClr val="000000">
                      <a:alpha val="43137"/>
                    </a:srgbClr>
                  </a:outerShdw>
                </a:effectLst>
                <a:latin typeface="Calibri" pitchFamily="34" charset="0"/>
                <a:cs typeface="Calibri" pitchFamily="34" charset="0"/>
              </a:rPr>
              <a:t>could see that data has been cleaned and is ready to build a ML model</a:t>
            </a:r>
            <a:r>
              <a:rPr lang="en-US" sz="2500" dirty="0" smtClean="0">
                <a:effectLst>
                  <a:outerShdw blurRad="38100" dist="38100" dir="2700000" algn="tl">
                    <a:srgbClr val="000000">
                      <a:alpha val="43137"/>
                    </a:srgbClr>
                  </a:outerShdw>
                </a:effectLst>
                <a:latin typeface="Calibri" pitchFamily="34" charset="0"/>
                <a:cs typeface="Calibri" pitchFamily="34" charset="0"/>
              </a:rPr>
              <a:t>. But </a:t>
            </a:r>
            <a:r>
              <a:rPr lang="en-US" sz="2500" dirty="0" smtClean="0">
                <a:effectLst>
                  <a:outerShdw blurRad="38100" dist="38100" dir="2700000" algn="tl">
                    <a:srgbClr val="000000">
                      <a:alpha val="43137"/>
                    </a:srgbClr>
                  </a:outerShdw>
                </a:effectLst>
                <a:latin typeface="Calibri" pitchFamily="34" charset="0"/>
                <a:cs typeface="Calibri" pitchFamily="34" charset="0"/>
              </a:rPr>
              <a:t>before that let’s sense the word traffic in the given data-set.</a:t>
            </a:r>
          </a:p>
          <a:p>
            <a:r>
              <a:rPr lang="en-US" sz="2500" dirty="0" smtClean="0">
                <a:effectLst>
                  <a:outerShdw blurRad="38100" dist="38100" dir="2700000" algn="tl">
                    <a:srgbClr val="000000">
                      <a:alpha val="43137"/>
                    </a:srgbClr>
                  </a:outerShdw>
                </a:effectLst>
                <a:latin typeface="Calibri" pitchFamily="34" charset="0"/>
                <a:cs typeface="Calibri" pitchFamily="34" charset="0"/>
              </a:rPr>
              <a:t>This helps in understanding the dataset and also helps us in choosing.</a:t>
            </a:r>
          </a:p>
          <a:p>
            <a:pPr>
              <a:buNone/>
            </a:pPr>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pPr>
              <a:buNone/>
            </a:pPr>
            <a:endParaRPr lang="en-US" b="1" dirty="0" smtClean="0">
              <a:effectLst>
                <a:outerShdw blurRad="38100" dist="38100" dir="2700000" algn="tl">
                  <a:srgbClr val="000000">
                    <a:alpha val="43137"/>
                  </a:srgbClr>
                </a:outerShdw>
              </a:effectLst>
            </a:endParaRP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None/>
            </a:pPr>
            <a:r>
              <a:rPr lang="en-US" b="1" dirty="0" smtClean="0">
                <a:effectLst>
                  <a:outerShdw blurRad="38100" dist="38100" dir="2700000" algn="tl">
                    <a:srgbClr val="000000">
                      <a:alpha val="43137"/>
                    </a:srgbClr>
                  </a:outerShdw>
                </a:effectLst>
              </a:rPr>
              <a:t>DATA – VISUALIZATION :-</a:t>
            </a:r>
          </a:p>
          <a:p>
            <a:pPr>
              <a:buNone/>
            </a:pPr>
            <a:endParaRPr lang="en-US" b="1" dirty="0">
              <a:effectLst>
                <a:outerShdw blurRad="38100" dist="38100" dir="2700000" algn="tl">
                  <a:srgbClr val="000000">
                    <a:alpha val="43137"/>
                  </a:srgbClr>
                </a:outerShdw>
              </a:effectLst>
            </a:endParaRPr>
          </a:p>
        </p:txBody>
      </p:sp>
      <p:pic>
        <p:nvPicPr>
          <p:cNvPr id="4" name="Picture 3" descr="2022-09-16 (14).png"/>
          <p:cNvPicPr/>
          <p:nvPr/>
        </p:nvPicPr>
        <p:blipFill>
          <a:blip r:embed="rId2" cstate="print"/>
          <a:stretch>
            <a:fillRect/>
          </a:stretch>
        </p:blipFill>
        <p:spPr>
          <a:xfrm>
            <a:off x="0" y="764704"/>
            <a:ext cx="9144000" cy="3096344"/>
          </a:xfrm>
          <a:prstGeom prst="rect">
            <a:avLst/>
          </a:prstGeom>
        </p:spPr>
      </p:pic>
      <p:pic>
        <p:nvPicPr>
          <p:cNvPr id="5" name="Picture 4" descr="2022-09-16 (15).png"/>
          <p:cNvPicPr/>
          <p:nvPr/>
        </p:nvPicPr>
        <p:blipFill>
          <a:blip r:embed="rId3" cstate="print"/>
          <a:stretch>
            <a:fillRect/>
          </a:stretch>
        </p:blipFill>
        <p:spPr>
          <a:xfrm>
            <a:off x="0" y="4077072"/>
            <a:ext cx="9144000" cy="278092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022-09-16 (16).png"/>
          <p:cNvPicPr>
            <a:picLocks noGrp="1"/>
          </p:cNvPicPr>
          <p:nvPr>
            <p:ph idx="1"/>
          </p:nvPr>
        </p:nvPicPr>
        <p:blipFill>
          <a:blip r:embed="rId2" cstate="print"/>
          <a:stretch>
            <a:fillRect/>
          </a:stretch>
        </p:blipFill>
        <p:spPr>
          <a:xfrm>
            <a:off x="0" y="0"/>
            <a:ext cx="9144000" cy="3068960"/>
          </a:xfrm>
          <a:prstGeom prst="rect">
            <a:avLst/>
          </a:prstGeom>
        </p:spPr>
      </p:pic>
      <p:pic>
        <p:nvPicPr>
          <p:cNvPr id="5" name="Picture 4" descr="2022-09-16 (18).png"/>
          <p:cNvPicPr/>
          <p:nvPr/>
        </p:nvPicPr>
        <p:blipFill>
          <a:blip r:embed="rId3" cstate="print"/>
          <a:stretch>
            <a:fillRect/>
          </a:stretch>
        </p:blipFill>
        <p:spPr>
          <a:xfrm>
            <a:off x="0" y="3429000"/>
            <a:ext cx="9144000" cy="3429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022-09-16 (19).png"/>
          <p:cNvPicPr>
            <a:picLocks noGrp="1"/>
          </p:cNvPicPr>
          <p:nvPr>
            <p:ph idx="1"/>
          </p:nvPr>
        </p:nvPicPr>
        <p:blipFill>
          <a:blip r:embed="rId2" cstate="print"/>
          <a:stretch>
            <a:fillRect/>
          </a:stretch>
        </p:blipFill>
        <p:spPr>
          <a:xfrm>
            <a:off x="0" y="0"/>
            <a:ext cx="9144000" cy="3356992"/>
          </a:xfrm>
          <a:prstGeom prst="rect">
            <a:avLst/>
          </a:prstGeom>
        </p:spPr>
      </p:pic>
      <p:pic>
        <p:nvPicPr>
          <p:cNvPr id="5" name="Picture 4" descr="2022-09-16 (20).png"/>
          <p:cNvPicPr/>
          <p:nvPr/>
        </p:nvPicPr>
        <p:blipFill>
          <a:blip r:embed="rId3" cstate="print"/>
          <a:stretch>
            <a:fillRect/>
          </a:stretch>
        </p:blipFill>
        <p:spPr>
          <a:xfrm>
            <a:off x="0" y="3717032"/>
            <a:ext cx="9144000" cy="314096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US" b="1" dirty="0" smtClean="0">
                <a:effectLst>
                  <a:outerShdw blurRad="38100" dist="38100" dir="2700000" algn="tl">
                    <a:srgbClr val="000000">
                      <a:alpha val="43137"/>
                    </a:srgbClr>
                  </a:outerShdw>
                </a:effectLst>
              </a:rPr>
              <a:t>Acknowledgement :-</a:t>
            </a:r>
          </a:p>
          <a:p>
            <a:endParaRPr lang="en-US" dirty="0" smtClean="0">
              <a:effectLst>
                <a:outerShdw blurRad="38100" dist="38100" dir="2700000" algn="tl">
                  <a:srgbClr val="000000">
                    <a:alpha val="43137"/>
                  </a:srgbClr>
                </a:outerShdw>
              </a:effectLst>
            </a:endParaRPr>
          </a:p>
          <a:p>
            <a:r>
              <a:rPr lang="en-US" sz="2500" dirty="0" smtClean="0">
                <a:effectLst>
                  <a:outerShdw blurRad="38100" dist="38100" dir="2700000" algn="tl">
                    <a:srgbClr val="000000">
                      <a:alpha val="43137"/>
                    </a:srgbClr>
                  </a:outerShdw>
                </a:effectLst>
                <a:latin typeface="Calibri" pitchFamily="34" charset="0"/>
                <a:cs typeface="Calibri" pitchFamily="34" charset="0"/>
              </a:rPr>
              <a:t>This </a:t>
            </a:r>
            <a:r>
              <a:rPr lang="en-US" sz="2500" dirty="0" smtClean="0">
                <a:effectLst>
                  <a:outerShdw blurRad="38100" dist="38100" dir="2700000" algn="tl">
                    <a:srgbClr val="000000">
                      <a:alpha val="43137"/>
                    </a:srgbClr>
                  </a:outerShdw>
                </a:effectLst>
                <a:latin typeface="Calibri" pitchFamily="34" charset="0"/>
                <a:cs typeface="Calibri" pitchFamily="34" charset="0"/>
              </a:rPr>
              <a:t>project includes the professional reference of much external reference analysis done by the individuals. Such references are mentioned below,</a:t>
            </a:r>
          </a:p>
          <a:p>
            <a:pPr lvl="0">
              <a:buNone/>
            </a:pPr>
            <a:r>
              <a:rPr lang="en-US" sz="2500" dirty="0" smtClean="0">
                <a:effectLst>
                  <a:outerShdw blurRad="38100" dist="38100" dir="2700000" algn="tl">
                    <a:srgbClr val="000000">
                      <a:alpha val="43137"/>
                    </a:srgbClr>
                  </a:outerShdw>
                </a:effectLst>
                <a:latin typeface="Calibri" pitchFamily="34" charset="0"/>
                <a:cs typeface="Calibri" pitchFamily="34" charset="0"/>
              </a:rPr>
              <a:t>               1. </a:t>
            </a:r>
            <a:r>
              <a:rPr lang="en-US" sz="2500" dirty="0" err="1" smtClean="0">
                <a:effectLst>
                  <a:outerShdw blurRad="38100" dist="38100" dir="2700000" algn="tl">
                    <a:srgbClr val="000000">
                      <a:alpha val="43137"/>
                    </a:srgbClr>
                  </a:outerShdw>
                </a:effectLst>
                <a:latin typeface="Calibri" pitchFamily="34" charset="0"/>
                <a:cs typeface="Calibri" pitchFamily="34" charset="0"/>
              </a:rPr>
              <a:t>Raushan</a:t>
            </a:r>
            <a:r>
              <a:rPr lang="en-US" sz="2500" dirty="0" smtClean="0">
                <a:effectLst>
                  <a:outerShdw blurRad="38100" dist="38100" dir="2700000" algn="tl">
                    <a:srgbClr val="000000">
                      <a:alpha val="43137"/>
                    </a:srgbClr>
                  </a:outerShdw>
                </a:effectLst>
                <a:latin typeface="Calibri" pitchFamily="34" charset="0"/>
                <a:cs typeface="Calibri" pitchFamily="34" charset="0"/>
              </a:rPr>
              <a:t> </a:t>
            </a:r>
            <a:r>
              <a:rPr lang="en-US" sz="2500" dirty="0" smtClean="0">
                <a:effectLst>
                  <a:outerShdw blurRad="38100" dist="38100" dir="2700000" algn="tl">
                    <a:srgbClr val="000000">
                      <a:alpha val="43137"/>
                    </a:srgbClr>
                  </a:outerShdw>
                </a:effectLst>
                <a:latin typeface="Calibri" pitchFamily="34" charset="0"/>
                <a:cs typeface="Calibri" pitchFamily="34" charset="0"/>
              </a:rPr>
              <a:t>Kumar</a:t>
            </a:r>
          </a:p>
          <a:p>
            <a:pPr lvl="0">
              <a:buNone/>
            </a:pPr>
            <a:r>
              <a:rPr lang="en-US" sz="2500" dirty="0" smtClean="0">
                <a:effectLst>
                  <a:outerShdw blurRad="38100" dist="38100" dir="2700000" algn="tl">
                    <a:srgbClr val="000000">
                      <a:alpha val="43137"/>
                    </a:srgbClr>
                  </a:outerShdw>
                </a:effectLst>
                <a:latin typeface="Calibri" pitchFamily="34" charset="0"/>
                <a:cs typeface="Calibri" pitchFamily="34" charset="0"/>
              </a:rPr>
              <a:t>               2. </a:t>
            </a:r>
            <a:r>
              <a:rPr lang="en-US" sz="2500" dirty="0" err="1" smtClean="0">
                <a:effectLst>
                  <a:outerShdw blurRad="38100" dist="38100" dir="2700000" algn="tl">
                    <a:srgbClr val="000000">
                      <a:alpha val="43137"/>
                    </a:srgbClr>
                  </a:outerShdw>
                </a:effectLst>
                <a:latin typeface="Calibri" pitchFamily="34" charset="0"/>
                <a:cs typeface="Calibri" pitchFamily="34" charset="0"/>
              </a:rPr>
              <a:t>ArunKumar</a:t>
            </a:r>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r>
              <a:rPr lang="en-US" sz="2500" dirty="0" smtClean="0">
                <a:effectLst>
                  <a:outerShdw blurRad="38100" dist="38100" dir="2700000" algn="tl">
                    <a:srgbClr val="000000">
                      <a:alpha val="43137"/>
                    </a:srgbClr>
                  </a:outerShdw>
                </a:effectLst>
                <a:latin typeface="Calibri" pitchFamily="34" charset="0"/>
                <a:cs typeface="Calibri" pitchFamily="34" charset="0"/>
              </a:rPr>
              <a:t>These </a:t>
            </a:r>
            <a:r>
              <a:rPr lang="en-US" sz="2500" dirty="0" smtClean="0">
                <a:effectLst>
                  <a:outerShdw blurRad="38100" dist="38100" dir="2700000" algn="tl">
                    <a:srgbClr val="000000">
                      <a:alpha val="43137"/>
                    </a:srgbClr>
                  </a:outerShdw>
                </a:effectLst>
                <a:latin typeface="Calibri" pitchFamily="34" charset="0"/>
                <a:cs typeface="Calibri" pitchFamily="34" charset="0"/>
              </a:rPr>
              <a:t>individuals professionals and their researches helped and guided me in completion of this project. </a:t>
            </a:r>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022-09-16 (22).png"/>
          <p:cNvPicPr>
            <a:picLocks noGrp="1"/>
          </p:cNvPicPr>
          <p:nvPr>
            <p:ph idx="1"/>
          </p:nvPr>
        </p:nvPicPr>
        <p:blipFill>
          <a:blip r:embed="rId2" cstate="print"/>
          <a:stretch>
            <a:fillRect/>
          </a:stretch>
        </p:blipFill>
        <p:spPr>
          <a:xfrm>
            <a:off x="0" y="0"/>
            <a:ext cx="9144000" cy="3429000"/>
          </a:xfrm>
          <a:prstGeom prst="rect">
            <a:avLst/>
          </a:prstGeom>
        </p:spPr>
      </p:pic>
      <p:pic>
        <p:nvPicPr>
          <p:cNvPr id="5" name="Picture 4" descr="2022-09-16 (23).png"/>
          <p:cNvPicPr/>
          <p:nvPr/>
        </p:nvPicPr>
        <p:blipFill>
          <a:blip r:embed="rId3" cstate="print"/>
          <a:stretch>
            <a:fillRect/>
          </a:stretch>
        </p:blipFill>
        <p:spPr>
          <a:xfrm>
            <a:off x="0" y="3861048"/>
            <a:ext cx="9144000" cy="299695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022-09-16 (24).png"/>
          <p:cNvPicPr>
            <a:picLocks noGrp="1"/>
          </p:cNvPicPr>
          <p:nvPr>
            <p:ph idx="1"/>
          </p:nvPr>
        </p:nvPicPr>
        <p:blipFill>
          <a:blip r:embed="rId2" cstate="print"/>
          <a:stretch>
            <a:fillRect/>
          </a:stretch>
        </p:blipFill>
        <p:spPr>
          <a:xfrm>
            <a:off x="0" y="0"/>
            <a:ext cx="9144000" cy="3140968"/>
          </a:xfrm>
          <a:prstGeom prst="rect">
            <a:avLst/>
          </a:prstGeom>
        </p:spPr>
      </p:pic>
      <p:pic>
        <p:nvPicPr>
          <p:cNvPr id="5" name="Picture 4" descr="2022-09-16 (25).png"/>
          <p:cNvPicPr/>
          <p:nvPr/>
        </p:nvPicPr>
        <p:blipFill>
          <a:blip r:embed="rId3" cstate="print"/>
          <a:stretch>
            <a:fillRect/>
          </a:stretch>
        </p:blipFill>
        <p:spPr>
          <a:xfrm>
            <a:off x="0" y="3212976"/>
            <a:ext cx="9144000" cy="364502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2022-09-16 (26).png"/>
          <p:cNvPicPr>
            <a:picLocks noGrp="1"/>
          </p:cNvPicPr>
          <p:nvPr>
            <p:ph idx="1"/>
          </p:nvPr>
        </p:nvPicPr>
        <p:blipFill>
          <a:blip r:embed="rId2" cstate="print"/>
          <a:stretch>
            <a:fillRect/>
          </a:stretch>
        </p:blipFill>
        <p:spPr>
          <a:xfrm>
            <a:off x="0" y="1"/>
            <a:ext cx="9144000" cy="3645024"/>
          </a:xfrm>
          <a:prstGeom prst="rect">
            <a:avLst/>
          </a:prstGeom>
        </p:spPr>
      </p:pic>
      <p:pic>
        <p:nvPicPr>
          <p:cNvPr id="6" name="Picture 5" descr="2022-09-16 (27).png"/>
          <p:cNvPicPr/>
          <p:nvPr/>
        </p:nvPicPr>
        <p:blipFill>
          <a:blip r:embed="rId3" cstate="print"/>
          <a:stretch>
            <a:fillRect/>
          </a:stretch>
        </p:blipFill>
        <p:spPr>
          <a:xfrm>
            <a:off x="0" y="3861048"/>
            <a:ext cx="9144000" cy="280831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022-09-16 (28).png"/>
          <p:cNvPicPr>
            <a:picLocks noGrp="1"/>
          </p:cNvPicPr>
          <p:nvPr>
            <p:ph idx="1"/>
          </p:nvPr>
        </p:nvPicPr>
        <p:blipFill>
          <a:blip r:embed="rId2" cstate="print"/>
          <a:stretch>
            <a:fillRect/>
          </a:stretch>
        </p:blipFill>
        <p:spPr>
          <a:xfrm>
            <a:off x="0" y="0"/>
            <a:ext cx="9144000" cy="3284984"/>
          </a:xfrm>
          <a:prstGeom prst="rect">
            <a:avLst/>
          </a:prstGeom>
        </p:spPr>
      </p:pic>
      <p:pic>
        <p:nvPicPr>
          <p:cNvPr id="5" name="Picture 4" descr="2022-09-16 (29).png"/>
          <p:cNvPicPr/>
          <p:nvPr/>
        </p:nvPicPr>
        <p:blipFill>
          <a:blip r:embed="rId3" cstate="print"/>
          <a:stretch>
            <a:fillRect/>
          </a:stretch>
        </p:blipFill>
        <p:spPr>
          <a:xfrm>
            <a:off x="0" y="3501008"/>
            <a:ext cx="9144000" cy="335699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022-09-16 (30).png"/>
          <p:cNvPicPr>
            <a:picLocks noGrp="1"/>
          </p:cNvPicPr>
          <p:nvPr>
            <p:ph idx="1"/>
          </p:nvPr>
        </p:nvPicPr>
        <p:blipFill>
          <a:blip r:embed="rId2" cstate="print"/>
          <a:stretch>
            <a:fillRect/>
          </a:stretch>
        </p:blipFill>
        <p:spPr>
          <a:xfrm>
            <a:off x="0" y="0"/>
            <a:ext cx="9144000" cy="3356992"/>
          </a:xfrm>
          <a:prstGeom prst="rect">
            <a:avLst/>
          </a:prstGeom>
        </p:spPr>
      </p:pic>
      <p:pic>
        <p:nvPicPr>
          <p:cNvPr id="5" name="Picture 4" descr="2022-09-16 (31).png"/>
          <p:cNvPicPr/>
          <p:nvPr/>
        </p:nvPicPr>
        <p:blipFill>
          <a:blip r:embed="rId3" cstate="print"/>
          <a:stretch>
            <a:fillRect/>
          </a:stretch>
        </p:blipFill>
        <p:spPr>
          <a:xfrm>
            <a:off x="0" y="3573016"/>
            <a:ext cx="9144000" cy="328498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022-09-16 (32).png"/>
          <p:cNvPicPr>
            <a:picLocks noGrp="1"/>
          </p:cNvPicPr>
          <p:nvPr>
            <p:ph idx="1"/>
          </p:nvPr>
        </p:nvPicPr>
        <p:blipFill>
          <a:blip r:embed="rId2" cstate="print"/>
          <a:stretch>
            <a:fillRect/>
          </a:stretch>
        </p:blipFill>
        <p:spPr>
          <a:xfrm>
            <a:off x="0" y="1"/>
            <a:ext cx="9144000" cy="3645023"/>
          </a:xfrm>
          <a:prstGeom prst="rect">
            <a:avLst/>
          </a:prstGeom>
        </p:spPr>
      </p:pic>
      <p:pic>
        <p:nvPicPr>
          <p:cNvPr id="5" name="Picture 4" descr="2022-09-16 (33).png"/>
          <p:cNvPicPr/>
          <p:nvPr/>
        </p:nvPicPr>
        <p:blipFill>
          <a:blip r:embed="rId3" cstate="print"/>
          <a:stretch>
            <a:fillRect/>
          </a:stretch>
        </p:blipFill>
        <p:spPr>
          <a:xfrm>
            <a:off x="0" y="3861048"/>
            <a:ext cx="9144000" cy="299695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022-09-16 (34).png"/>
          <p:cNvPicPr>
            <a:picLocks noGrp="1"/>
          </p:cNvPicPr>
          <p:nvPr>
            <p:ph idx="1"/>
          </p:nvPr>
        </p:nvPicPr>
        <p:blipFill>
          <a:blip r:embed="rId2" cstate="print"/>
          <a:stretch>
            <a:fillRect/>
          </a:stretch>
        </p:blipFill>
        <p:spPr>
          <a:xfrm>
            <a:off x="0" y="0"/>
            <a:ext cx="9144000" cy="3191907"/>
          </a:xfrm>
          <a:prstGeom prst="rect">
            <a:avLst/>
          </a:prstGeom>
        </p:spPr>
      </p:pic>
      <p:pic>
        <p:nvPicPr>
          <p:cNvPr id="5" name="Picture 4" descr="2022-09-16 (35).png"/>
          <p:cNvPicPr/>
          <p:nvPr/>
        </p:nvPicPr>
        <p:blipFill>
          <a:blip r:embed="rId3" cstate="print"/>
          <a:stretch>
            <a:fillRect/>
          </a:stretch>
        </p:blipFill>
        <p:spPr>
          <a:xfrm>
            <a:off x="0" y="3429000"/>
            <a:ext cx="9144000" cy="3429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022-09-16 (36).png"/>
          <p:cNvPicPr>
            <a:picLocks noGrp="1"/>
          </p:cNvPicPr>
          <p:nvPr>
            <p:ph idx="1"/>
          </p:nvPr>
        </p:nvPicPr>
        <p:blipFill>
          <a:blip r:embed="rId2" cstate="print"/>
          <a:stretch>
            <a:fillRect/>
          </a:stretch>
        </p:blipFill>
        <p:spPr>
          <a:xfrm>
            <a:off x="0" y="0"/>
            <a:ext cx="9144000" cy="3356992"/>
          </a:xfrm>
          <a:prstGeom prst="rect">
            <a:avLst/>
          </a:prstGeom>
        </p:spPr>
      </p:pic>
      <p:pic>
        <p:nvPicPr>
          <p:cNvPr id="5" name="Picture 4" descr="2022-09-16 (37).png"/>
          <p:cNvPicPr/>
          <p:nvPr/>
        </p:nvPicPr>
        <p:blipFill>
          <a:blip r:embed="rId3" cstate="print"/>
          <a:stretch>
            <a:fillRect/>
          </a:stretch>
        </p:blipFill>
        <p:spPr>
          <a:xfrm>
            <a:off x="0" y="3645024"/>
            <a:ext cx="9144000" cy="3212976"/>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022-09-16 (38).png"/>
          <p:cNvPicPr>
            <a:picLocks noGrp="1"/>
          </p:cNvPicPr>
          <p:nvPr>
            <p:ph idx="1"/>
          </p:nvPr>
        </p:nvPicPr>
        <p:blipFill>
          <a:blip r:embed="rId2" cstate="print"/>
          <a:stretch>
            <a:fillRect/>
          </a:stretch>
        </p:blipFill>
        <p:spPr>
          <a:xfrm>
            <a:off x="0" y="0"/>
            <a:ext cx="9144000" cy="2996952"/>
          </a:xfrm>
          <a:prstGeom prst="rect">
            <a:avLst/>
          </a:prstGeom>
        </p:spPr>
      </p:pic>
      <p:pic>
        <p:nvPicPr>
          <p:cNvPr id="5" name="Picture 4" descr="2022-09-16 (39).png"/>
          <p:cNvPicPr/>
          <p:nvPr/>
        </p:nvPicPr>
        <p:blipFill>
          <a:blip r:embed="rId3" cstate="print"/>
          <a:stretch>
            <a:fillRect/>
          </a:stretch>
        </p:blipFill>
        <p:spPr>
          <a:xfrm>
            <a:off x="0" y="3284984"/>
            <a:ext cx="9144000" cy="3573016"/>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022-09-16 (40).png"/>
          <p:cNvPicPr>
            <a:picLocks noGrp="1"/>
          </p:cNvPicPr>
          <p:nvPr>
            <p:ph idx="1"/>
          </p:nvPr>
        </p:nvPicPr>
        <p:blipFill>
          <a:blip r:embed="rId2" cstate="print"/>
          <a:stretch>
            <a:fillRect/>
          </a:stretch>
        </p:blipFill>
        <p:spPr>
          <a:xfrm>
            <a:off x="0" y="0"/>
            <a:ext cx="9144000" cy="3429000"/>
          </a:xfrm>
          <a:prstGeom prst="rect">
            <a:avLst/>
          </a:prstGeom>
        </p:spPr>
      </p:pic>
      <p:pic>
        <p:nvPicPr>
          <p:cNvPr id="5" name="Picture 4" descr="2022-09-16 (41).png"/>
          <p:cNvPicPr/>
          <p:nvPr/>
        </p:nvPicPr>
        <p:blipFill>
          <a:blip r:embed="rId3" cstate="print"/>
          <a:stretch>
            <a:fillRect/>
          </a:stretch>
        </p:blipFill>
        <p:spPr>
          <a:xfrm>
            <a:off x="0" y="3645024"/>
            <a:ext cx="9144000" cy="321297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pPr>
              <a:buNone/>
            </a:pPr>
            <a:r>
              <a:rPr lang="en-US" sz="3200" b="1" dirty="0" smtClean="0">
                <a:effectLst>
                  <a:outerShdw blurRad="38100" dist="38100" dir="2700000" algn="tl">
                    <a:srgbClr val="000000">
                      <a:alpha val="43137"/>
                    </a:srgbClr>
                  </a:outerShdw>
                </a:effectLst>
              </a:rPr>
              <a:t>TABLE OF </a:t>
            </a:r>
            <a:r>
              <a:rPr lang="en-US" sz="3200" b="1" dirty="0" smtClean="0">
                <a:effectLst>
                  <a:outerShdw blurRad="38100" dist="38100" dir="2700000" algn="tl">
                    <a:srgbClr val="000000">
                      <a:alpha val="43137"/>
                    </a:srgbClr>
                  </a:outerShdw>
                </a:effectLst>
              </a:rPr>
              <a:t>CONTENTS :-</a:t>
            </a:r>
          </a:p>
          <a:p>
            <a:pPr lvl="0"/>
            <a:endParaRPr lang="en-US" sz="2500" b="1" dirty="0" smtClean="0">
              <a:effectLst>
                <a:outerShdw blurRad="38100" dist="38100" dir="2700000" algn="tl">
                  <a:srgbClr val="000000">
                    <a:alpha val="43137"/>
                  </a:srgbClr>
                </a:outerShdw>
              </a:effectLst>
            </a:endParaRPr>
          </a:p>
          <a:p>
            <a:pPr lvl="0"/>
            <a:r>
              <a:rPr lang="en-US" sz="2700" b="1" dirty="0" smtClean="0">
                <a:effectLst>
                  <a:outerShdw blurRad="38100" dist="38100" dir="2700000" algn="tl">
                    <a:srgbClr val="000000">
                      <a:alpha val="43137"/>
                    </a:srgbClr>
                  </a:outerShdw>
                </a:effectLst>
                <a:latin typeface="Calibri" pitchFamily="34" charset="0"/>
                <a:cs typeface="Calibri" pitchFamily="34" charset="0"/>
              </a:rPr>
              <a:t>PROBLEM STATEMENT</a:t>
            </a:r>
          </a:p>
          <a:p>
            <a:pPr lvl="0"/>
            <a:endParaRPr lang="en-US" sz="2700" b="1" dirty="0" smtClean="0">
              <a:effectLst>
                <a:outerShdw blurRad="38100" dist="38100" dir="2700000" algn="tl">
                  <a:srgbClr val="000000">
                    <a:alpha val="43137"/>
                  </a:srgbClr>
                </a:outerShdw>
              </a:effectLst>
              <a:latin typeface="Calibri" pitchFamily="34" charset="0"/>
              <a:cs typeface="Calibri" pitchFamily="34" charset="0"/>
            </a:endParaRPr>
          </a:p>
          <a:p>
            <a:pPr lvl="0"/>
            <a:r>
              <a:rPr lang="en-US" sz="2700" b="1" dirty="0" smtClean="0">
                <a:effectLst>
                  <a:outerShdw blurRad="38100" dist="38100" dir="2700000" algn="tl">
                    <a:srgbClr val="000000">
                      <a:alpha val="43137"/>
                    </a:srgbClr>
                  </a:outerShdw>
                </a:effectLst>
                <a:latin typeface="Calibri" pitchFamily="34" charset="0"/>
                <a:cs typeface="Calibri" pitchFamily="34" charset="0"/>
              </a:rPr>
              <a:t>BUSINESS GOAL</a:t>
            </a:r>
          </a:p>
          <a:p>
            <a:pPr lvl="0"/>
            <a:endParaRPr lang="en-US" sz="2700" b="1" dirty="0" smtClean="0">
              <a:effectLst>
                <a:outerShdw blurRad="38100" dist="38100" dir="2700000" algn="tl">
                  <a:srgbClr val="000000">
                    <a:alpha val="43137"/>
                  </a:srgbClr>
                </a:outerShdw>
              </a:effectLst>
              <a:latin typeface="Calibri" pitchFamily="34" charset="0"/>
              <a:cs typeface="Calibri" pitchFamily="34" charset="0"/>
            </a:endParaRPr>
          </a:p>
          <a:p>
            <a:pPr lvl="0"/>
            <a:r>
              <a:rPr lang="en-US" sz="2700" b="1" dirty="0" smtClean="0">
                <a:effectLst>
                  <a:outerShdw blurRad="38100" dist="38100" dir="2700000" algn="tl">
                    <a:srgbClr val="000000">
                      <a:alpha val="43137"/>
                    </a:srgbClr>
                  </a:outerShdw>
                </a:effectLst>
                <a:latin typeface="Calibri" pitchFamily="34" charset="0"/>
                <a:cs typeface="Calibri" pitchFamily="34" charset="0"/>
              </a:rPr>
              <a:t>DATA-SET DESCRIPTION</a:t>
            </a:r>
          </a:p>
          <a:p>
            <a:pPr lvl="0"/>
            <a:endParaRPr lang="en-US" sz="2700" b="1" dirty="0" smtClean="0">
              <a:effectLst>
                <a:outerShdw blurRad="38100" dist="38100" dir="2700000" algn="tl">
                  <a:srgbClr val="000000">
                    <a:alpha val="43137"/>
                  </a:srgbClr>
                </a:outerShdw>
              </a:effectLst>
              <a:latin typeface="Calibri" pitchFamily="34" charset="0"/>
              <a:cs typeface="Calibri" pitchFamily="34" charset="0"/>
            </a:endParaRPr>
          </a:p>
          <a:p>
            <a:pPr lvl="0"/>
            <a:r>
              <a:rPr lang="en-US" sz="2700" b="1" dirty="0" smtClean="0">
                <a:effectLst>
                  <a:outerShdw blurRad="38100" dist="38100" dir="2700000" algn="tl">
                    <a:srgbClr val="000000">
                      <a:alpha val="43137"/>
                    </a:srgbClr>
                  </a:outerShdw>
                </a:effectLst>
                <a:latin typeface="Calibri" pitchFamily="34" charset="0"/>
                <a:cs typeface="Calibri" pitchFamily="34" charset="0"/>
              </a:rPr>
              <a:t>DATA PREPROCESSING</a:t>
            </a:r>
          </a:p>
          <a:p>
            <a:pPr lvl="0"/>
            <a:endParaRPr lang="en-US" sz="2700" b="1" dirty="0" smtClean="0">
              <a:effectLst>
                <a:outerShdw blurRad="38100" dist="38100" dir="2700000" algn="tl">
                  <a:srgbClr val="000000">
                    <a:alpha val="43137"/>
                  </a:srgbClr>
                </a:outerShdw>
              </a:effectLst>
              <a:latin typeface="Calibri" pitchFamily="34" charset="0"/>
              <a:cs typeface="Calibri" pitchFamily="34" charset="0"/>
            </a:endParaRPr>
          </a:p>
          <a:p>
            <a:pPr lvl="0"/>
            <a:r>
              <a:rPr lang="en-US" sz="2700" b="1" dirty="0" smtClean="0">
                <a:effectLst>
                  <a:outerShdw blurRad="38100" dist="38100" dir="2700000" algn="tl">
                    <a:srgbClr val="000000">
                      <a:alpha val="43137"/>
                    </a:srgbClr>
                  </a:outerShdw>
                </a:effectLst>
                <a:latin typeface="Calibri" pitchFamily="34" charset="0"/>
                <a:cs typeface="Calibri" pitchFamily="34" charset="0"/>
              </a:rPr>
              <a:t>DATA CLEANING</a:t>
            </a:r>
          </a:p>
          <a:p>
            <a:pPr lvl="0">
              <a:buNone/>
            </a:pPr>
            <a:endParaRPr lang="en-US" sz="2700" b="1" dirty="0" smtClean="0">
              <a:effectLst>
                <a:outerShdw blurRad="38100" dist="38100" dir="2700000" algn="tl">
                  <a:srgbClr val="000000">
                    <a:alpha val="43137"/>
                  </a:srgbClr>
                </a:outerShdw>
              </a:effectLst>
              <a:latin typeface="Calibri" pitchFamily="34" charset="0"/>
              <a:cs typeface="Calibri" pitchFamily="34" charset="0"/>
            </a:endParaRPr>
          </a:p>
          <a:p>
            <a:pPr lvl="0"/>
            <a:r>
              <a:rPr lang="en-US" sz="2700" b="1" dirty="0" smtClean="0">
                <a:effectLst>
                  <a:outerShdw blurRad="38100" dist="38100" dir="2700000" algn="tl">
                    <a:srgbClr val="000000">
                      <a:alpha val="43137"/>
                    </a:srgbClr>
                  </a:outerShdw>
                </a:effectLst>
                <a:latin typeface="Calibri" pitchFamily="34" charset="0"/>
                <a:cs typeface="Calibri" pitchFamily="34" charset="0"/>
              </a:rPr>
              <a:t>DATA VISUALIZATION</a:t>
            </a:r>
          </a:p>
          <a:p>
            <a:pPr lvl="0"/>
            <a:endParaRPr lang="en-US" sz="2700" b="1" dirty="0" smtClean="0">
              <a:effectLst>
                <a:outerShdw blurRad="38100" dist="38100" dir="2700000" algn="tl">
                  <a:srgbClr val="000000">
                    <a:alpha val="43137"/>
                  </a:srgbClr>
                </a:outerShdw>
              </a:effectLst>
              <a:latin typeface="Calibri" pitchFamily="34" charset="0"/>
              <a:cs typeface="Calibri" pitchFamily="34" charset="0"/>
            </a:endParaRPr>
          </a:p>
          <a:p>
            <a:pPr lvl="0"/>
            <a:r>
              <a:rPr lang="en-US" sz="2700" b="1" dirty="0" smtClean="0">
                <a:effectLst>
                  <a:outerShdw blurRad="38100" dist="38100" dir="2700000" algn="tl">
                    <a:srgbClr val="000000">
                      <a:alpha val="43137"/>
                    </a:srgbClr>
                  </a:outerShdw>
                </a:effectLst>
                <a:latin typeface="Calibri" pitchFamily="34" charset="0"/>
                <a:cs typeface="Calibri" pitchFamily="34" charset="0"/>
              </a:rPr>
              <a:t>FEATURE EXTRACTION </a:t>
            </a:r>
          </a:p>
          <a:p>
            <a:pPr lvl="0"/>
            <a:endParaRPr lang="en-US" sz="2700" b="1" dirty="0" smtClean="0">
              <a:effectLst>
                <a:outerShdw blurRad="38100" dist="38100" dir="2700000" algn="tl">
                  <a:srgbClr val="000000">
                    <a:alpha val="43137"/>
                  </a:srgbClr>
                </a:outerShdw>
              </a:effectLst>
              <a:latin typeface="Calibri" pitchFamily="34" charset="0"/>
              <a:cs typeface="Calibri" pitchFamily="34" charset="0"/>
            </a:endParaRPr>
          </a:p>
          <a:p>
            <a:pPr lvl="0"/>
            <a:r>
              <a:rPr lang="en-US" sz="2700" b="1" dirty="0" smtClean="0">
                <a:effectLst>
                  <a:outerShdw blurRad="38100" dist="38100" dir="2700000" algn="tl">
                    <a:srgbClr val="000000">
                      <a:alpha val="43137"/>
                    </a:srgbClr>
                  </a:outerShdw>
                </a:effectLst>
                <a:latin typeface="Calibri" pitchFamily="34" charset="0"/>
                <a:cs typeface="Calibri" pitchFamily="34" charset="0"/>
              </a:rPr>
              <a:t>MODEL BUILDING</a:t>
            </a:r>
          </a:p>
          <a:p>
            <a:pPr>
              <a:buNone/>
            </a:pPr>
            <a:endParaRPr lang="en-US" sz="2500" b="1" dirty="0" smtClean="0">
              <a:effectLst>
                <a:outerShdw blurRad="38100" dist="38100" dir="2700000" algn="tl">
                  <a:srgbClr val="000000">
                    <a:alpha val="43137"/>
                  </a:srgbClr>
                </a:outerShdw>
              </a:effectLst>
            </a:endParaRPr>
          </a:p>
          <a:p>
            <a:pPr>
              <a:buNone/>
            </a:pPr>
            <a:endParaRPr lang="en-US" sz="25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022-09-16 (42).png"/>
          <p:cNvPicPr>
            <a:picLocks noGrp="1"/>
          </p:cNvPicPr>
          <p:nvPr>
            <p:ph idx="1"/>
          </p:nvPr>
        </p:nvPicPr>
        <p:blipFill>
          <a:blip r:embed="rId2" cstate="print"/>
          <a:stretch>
            <a:fillRect/>
          </a:stretch>
        </p:blipFill>
        <p:spPr>
          <a:xfrm>
            <a:off x="0" y="0"/>
            <a:ext cx="9144000" cy="3284984"/>
          </a:xfrm>
          <a:prstGeom prst="rect">
            <a:avLst/>
          </a:prstGeom>
        </p:spPr>
      </p:pic>
      <p:pic>
        <p:nvPicPr>
          <p:cNvPr id="5" name="Picture 4" descr="2022-09-16 (43).png"/>
          <p:cNvPicPr/>
          <p:nvPr/>
        </p:nvPicPr>
        <p:blipFill>
          <a:blip r:embed="rId3" cstate="print"/>
          <a:stretch>
            <a:fillRect/>
          </a:stretch>
        </p:blipFill>
        <p:spPr>
          <a:xfrm>
            <a:off x="0" y="3501008"/>
            <a:ext cx="9144000" cy="335699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022-09-16 (44).png"/>
          <p:cNvPicPr>
            <a:picLocks noGrp="1"/>
          </p:cNvPicPr>
          <p:nvPr>
            <p:ph idx="1"/>
          </p:nvPr>
        </p:nvPicPr>
        <p:blipFill>
          <a:blip r:embed="rId2" cstate="print"/>
          <a:stretch>
            <a:fillRect/>
          </a:stretch>
        </p:blipFill>
        <p:spPr>
          <a:xfrm>
            <a:off x="0" y="0"/>
            <a:ext cx="9144000" cy="3140968"/>
          </a:xfrm>
          <a:prstGeom prst="rect">
            <a:avLst/>
          </a:prstGeom>
        </p:spPr>
      </p:pic>
      <p:pic>
        <p:nvPicPr>
          <p:cNvPr id="5" name="Picture 4" descr="2022-09-16 (45).png"/>
          <p:cNvPicPr/>
          <p:nvPr/>
        </p:nvPicPr>
        <p:blipFill>
          <a:blip r:embed="rId3" cstate="print"/>
          <a:stretch>
            <a:fillRect/>
          </a:stretch>
        </p:blipFill>
        <p:spPr>
          <a:xfrm>
            <a:off x="0" y="3429000"/>
            <a:ext cx="9144000" cy="34290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None/>
            </a:pPr>
            <a:endParaRPr lang="en-US" b="1" dirty="0" smtClean="0">
              <a:effectLst>
                <a:outerShdw blurRad="38100" dist="38100" dir="2700000" algn="tl">
                  <a:srgbClr val="000000">
                    <a:alpha val="43137"/>
                  </a:srgbClr>
                </a:outerShdw>
              </a:effectLst>
            </a:endParaRPr>
          </a:p>
          <a:p>
            <a:pPr>
              <a:buNone/>
            </a:pPr>
            <a:endParaRPr lang="en-US" b="1" dirty="0" smtClean="0">
              <a:effectLst>
                <a:outerShdw blurRad="38100" dist="38100" dir="2700000" algn="tl">
                  <a:srgbClr val="000000">
                    <a:alpha val="43137"/>
                  </a:srgbClr>
                </a:outerShdw>
              </a:effectLst>
            </a:endParaRPr>
          </a:p>
          <a:p>
            <a:pPr>
              <a:buNone/>
            </a:pPr>
            <a:endParaRPr lang="en-US" b="1" dirty="0" smtClean="0">
              <a:effectLst>
                <a:outerShdw blurRad="38100" dist="38100" dir="2700000" algn="tl">
                  <a:srgbClr val="000000">
                    <a:alpha val="43137"/>
                  </a:srgbClr>
                </a:outerShdw>
              </a:effectLst>
            </a:endParaRPr>
          </a:p>
          <a:p>
            <a:pPr>
              <a:buNone/>
            </a:pPr>
            <a:endParaRPr lang="en-US" b="1" dirty="0" smtClean="0">
              <a:effectLst>
                <a:outerShdw blurRad="38100" dist="38100" dir="2700000" algn="tl">
                  <a:srgbClr val="000000">
                    <a:alpha val="43137"/>
                  </a:srgbClr>
                </a:outerShdw>
              </a:effectLst>
            </a:endParaRPr>
          </a:p>
          <a:p>
            <a:r>
              <a:rPr lang="en-US" b="1" dirty="0" smtClean="0">
                <a:effectLst>
                  <a:outerShdw blurRad="38100" dist="38100" dir="2700000" algn="tl">
                    <a:srgbClr val="000000">
                      <a:alpha val="43137"/>
                    </a:srgbClr>
                  </a:outerShdw>
                </a:effectLst>
              </a:rPr>
              <a:t>FEATURE EXTRACTION :-</a:t>
            </a:r>
          </a:p>
          <a:p>
            <a:pPr>
              <a:buNone/>
            </a:pPr>
            <a:endParaRPr lang="en-US" b="1" dirty="0">
              <a:effectLst>
                <a:outerShdw blurRad="38100" dist="38100" dir="2700000" algn="tl">
                  <a:srgbClr val="000000">
                    <a:alpha val="43137"/>
                  </a:srgbClr>
                </a:outerShdw>
              </a:effectLst>
            </a:endParaRPr>
          </a:p>
        </p:txBody>
      </p:sp>
      <p:pic>
        <p:nvPicPr>
          <p:cNvPr id="5" name="Picture 4" descr="2022-09-16 (46).png"/>
          <p:cNvPicPr/>
          <p:nvPr/>
        </p:nvPicPr>
        <p:blipFill>
          <a:blip r:embed="rId2" cstate="print"/>
          <a:stretch>
            <a:fillRect/>
          </a:stretch>
        </p:blipFill>
        <p:spPr>
          <a:xfrm>
            <a:off x="0" y="0"/>
            <a:ext cx="9144000" cy="1700808"/>
          </a:xfrm>
          <a:prstGeom prst="rect">
            <a:avLst/>
          </a:prstGeom>
        </p:spPr>
      </p:pic>
      <p:pic>
        <p:nvPicPr>
          <p:cNvPr id="6" name="Picture 5" descr="2022-09-16 (47).png"/>
          <p:cNvPicPr/>
          <p:nvPr/>
        </p:nvPicPr>
        <p:blipFill>
          <a:blip r:embed="rId3" cstate="print"/>
          <a:stretch>
            <a:fillRect/>
          </a:stretch>
        </p:blipFill>
        <p:spPr>
          <a:xfrm>
            <a:off x="0" y="2852936"/>
            <a:ext cx="9144000" cy="4005064"/>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None/>
            </a:pPr>
            <a:r>
              <a:rPr lang="en-US" b="1" dirty="0" smtClean="0">
                <a:effectLst>
                  <a:outerShdw blurRad="38100" dist="38100" dir="2700000" algn="tl">
                    <a:srgbClr val="000000">
                      <a:alpha val="43137"/>
                    </a:srgbClr>
                  </a:outerShdw>
                </a:effectLst>
              </a:rPr>
              <a:t>MODEL BUILDING :-</a:t>
            </a:r>
          </a:p>
          <a:p>
            <a:pPr>
              <a:buNone/>
            </a:pPr>
            <a:endParaRPr lang="en-US" b="1" dirty="0" smtClean="0">
              <a:effectLst>
                <a:outerShdw blurRad="38100" dist="38100" dir="2700000" algn="tl">
                  <a:srgbClr val="000000">
                    <a:alpha val="43137"/>
                  </a:srgbClr>
                </a:outerShdw>
              </a:effectLst>
            </a:endParaRPr>
          </a:p>
          <a:p>
            <a:pPr>
              <a:buNone/>
            </a:pPr>
            <a:endParaRPr lang="en-US" b="1" dirty="0" smtClean="0">
              <a:effectLst>
                <a:outerShdw blurRad="38100" dist="38100" dir="2700000" algn="tl">
                  <a:srgbClr val="000000">
                    <a:alpha val="43137"/>
                  </a:srgbClr>
                </a:outerShdw>
              </a:effectLst>
            </a:endParaRPr>
          </a:p>
          <a:p>
            <a:pPr>
              <a:buNone/>
            </a:pPr>
            <a:endParaRPr lang="en-US" b="1" dirty="0" smtClean="0">
              <a:effectLst>
                <a:outerShdw blurRad="38100" dist="38100" dir="2700000" algn="tl">
                  <a:srgbClr val="000000">
                    <a:alpha val="43137"/>
                  </a:srgbClr>
                </a:outerShdw>
              </a:effectLst>
            </a:endParaRPr>
          </a:p>
          <a:p>
            <a:pPr>
              <a:buNone/>
            </a:pPr>
            <a:endParaRPr lang="en-US" b="1" dirty="0" smtClean="0">
              <a:effectLst>
                <a:outerShdw blurRad="38100" dist="38100" dir="2700000" algn="tl">
                  <a:srgbClr val="000000">
                    <a:alpha val="43137"/>
                  </a:srgbClr>
                </a:outerShdw>
              </a:effectLst>
            </a:endParaRPr>
          </a:p>
          <a:p>
            <a:pPr>
              <a:buNone/>
            </a:pPr>
            <a:endParaRPr lang="en-US" b="1" dirty="0" smtClean="0">
              <a:effectLst>
                <a:outerShdw blurRad="38100" dist="38100" dir="2700000" algn="tl">
                  <a:srgbClr val="000000">
                    <a:alpha val="43137"/>
                  </a:srgbClr>
                </a:outerShdw>
              </a:effectLst>
            </a:endParaRPr>
          </a:p>
          <a:p>
            <a:pPr>
              <a:buNone/>
            </a:pPr>
            <a:endParaRPr lang="en-US" b="1" dirty="0" smtClean="0">
              <a:effectLst>
                <a:outerShdw blurRad="38100" dist="38100" dir="2700000" algn="tl">
                  <a:srgbClr val="000000">
                    <a:alpha val="43137"/>
                  </a:srgbClr>
                </a:outerShdw>
              </a:effectLst>
            </a:endParaRPr>
          </a:p>
          <a:p>
            <a:pPr>
              <a:buNone/>
            </a:pPr>
            <a:endParaRPr lang="en-US" b="1" dirty="0">
              <a:effectLst>
                <a:outerShdw blurRad="38100" dist="38100" dir="2700000" algn="tl">
                  <a:srgbClr val="000000">
                    <a:alpha val="43137"/>
                  </a:srgbClr>
                </a:outerShdw>
              </a:effectLst>
            </a:endParaRPr>
          </a:p>
        </p:txBody>
      </p:sp>
      <p:pic>
        <p:nvPicPr>
          <p:cNvPr id="4" name="Picture 3" descr="2022-09-16 (48).png"/>
          <p:cNvPicPr/>
          <p:nvPr/>
        </p:nvPicPr>
        <p:blipFill>
          <a:blip r:embed="rId2" cstate="print"/>
          <a:stretch>
            <a:fillRect/>
          </a:stretch>
        </p:blipFill>
        <p:spPr>
          <a:xfrm>
            <a:off x="0" y="692696"/>
            <a:ext cx="9144000" cy="2520280"/>
          </a:xfrm>
          <a:prstGeom prst="rect">
            <a:avLst/>
          </a:prstGeom>
        </p:spPr>
      </p:pic>
      <p:pic>
        <p:nvPicPr>
          <p:cNvPr id="5" name="Picture 4" descr="2022-09-16 (49).png"/>
          <p:cNvPicPr/>
          <p:nvPr/>
        </p:nvPicPr>
        <p:blipFill>
          <a:blip r:embed="rId3" cstate="print"/>
          <a:stretch>
            <a:fillRect/>
          </a:stretch>
        </p:blipFill>
        <p:spPr>
          <a:xfrm>
            <a:off x="0" y="3501008"/>
            <a:ext cx="9144000" cy="3356992"/>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022-09-16 (50).png"/>
          <p:cNvPicPr>
            <a:picLocks noGrp="1"/>
          </p:cNvPicPr>
          <p:nvPr>
            <p:ph idx="1"/>
          </p:nvPr>
        </p:nvPicPr>
        <p:blipFill>
          <a:blip r:embed="rId2" cstate="print"/>
          <a:stretch>
            <a:fillRect/>
          </a:stretch>
        </p:blipFill>
        <p:spPr>
          <a:xfrm>
            <a:off x="0" y="0"/>
            <a:ext cx="9144000" cy="3068960"/>
          </a:xfrm>
          <a:prstGeom prst="rect">
            <a:avLst/>
          </a:prstGeom>
        </p:spPr>
      </p:pic>
      <p:pic>
        <p:nvPicPr>
          <p:cNvPr id="5" name="Picture 4" descr="2022-09-16 (51).png"/>
          <p:cNvPicPr/>
          <p:nvPr/>
        </p:nvPicPr>
        <p:blipFill>
          <a:blip r:embed="rId3" cstate="print"/>
          <a:stretch>
            <a:fillRect/>
          </a:stretch>
        </p:blipFill>
        <p:spPr>
          <a:xfrm>
            <a:off x="0" y="3356992"/>
            <a:ext cx="9144000" cy="3501008"/>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r>
              <a:rPr lang="en-US" b="1" dirty="0" smtClean="0">
                <a:effectLst>
                  <a:outerShdw blurRad="38100" dist="38100" dir="2700000" algn="tl">
                    <a:srgbClr val="000000">
                      <a:alpha val="43137"/>
                    </a:srgbClr>
                  </a:outerShdw>
                </a:effectLst>
              </a:rPr>
              <a:t>HYPERPARAMETER TUNING :-</a:t>
            </a:r>
          </a:p>
          <a:p>
            <a:pPr>
              <a:buNone/>
            </a:pPr>
            <a:endParaRPr lang="en-US" b="1" dirty="0">
              <a:effectLst>
                <a:outerShdw blurRad="38100" dist="38100" dir="2700000" algn="tl">
                  <a:srgbClr val="000000">
                    <a:alpha val="43137"/>
                  </a:srgbClr>
                </a:outerShdw>
              </a:effectLst>
            </a:endParaRPr>
          </a:p>
        </p:txBody>
      </p:sp>
      <p:pic>
        <p:nvPicPr>
          <p:cNvPr id="5" name="Picture 4" descr="2022-09-16 (52).png"/>
          <p:cNvPicPr/>
          <p:nvPr/>
        </p:nvPicPr>
        <p:blipFill>
          <a:blip r:embed="rId2" cstate="print"/>
          <a:stretch>
            <a:fillRect/>
          </a:stretch>
        </p:blipFill>
        <p:spPr>
          <a:xfrm>
            <a:off x="0" y="0"/>
            <a:ext cx="9144000" cy="3140968"/>
          </a:xfrm>
          <a:prstGeom prst="rect">
            <a:avLst/>
          </a:prstGeom>
        </p:spPr>
      </p:pic>
      <p:pic>
        <p:nvPicPr>
          <p:cNvPr id="6" name="Picture 5" descr="2022-09-16 (53).png"/>
          <p:cNvPicPr/>
          <p:nvPr/>
        </p:nvPicPr>
        <p:blipFill>
          <a:blip r:embed="rId3" cstate="print"/>
          <a:stretch>
            <a:fillRect/>
          </a:stretch>
        </p:blipFill>
        <p:spPr>
          <a:xfrm>
            <a:off x="0" y="4005064"/>
            <a:ext cx="9144000" cy="2852936"/>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022-09-16 (54).png"/>
          <p:cNvPicPr>
            <a:picLocks noGrp="1"/>
          </p:cNvPicPr>
          <p:nvPr>
            <p:ph idx="1"/>
          </p:nvPr>
        </p:nvPicPr>
        <p:blipFill>
          <a:blip r:embed="rId2" cstate="print"/>
          <a:stretch>
            <a:fillRect/>
          </a:stretch>
        </p:blipFill>
        <p:spPr>
          <a:xfrm>
            <a:off x="0" y="0"/>
            <a:ext cx="9144000" cy="68580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b="1" dirty="0" smtClean="0">
                <a:effectLst>
                  <a:outerShdw blurRad="38100" dist="38100" dir="2700000" algn="tl">
                    <a:srgbClr val="000000">
                      <a:alpha val="43137"/>
                    </a:srgbClr>
                  </a:outerShdw>
                </a:effectLst>
              </a:rPr>
              <a:t>SAVING THE JOB FILE :-</a:t>
            </a:r>
          </a:p>
          <a:p>
            <a:endParaRPr lang="en-US" b="1" dirty="0" smtClean="0">
              <a:effectLst>
                <a:outerShdw blurRad="38100" dist="38100" dir="2700000" algn="tl">
                  <a:srgbClr val="000000">
                    <a:alpha val="43137"/>
                  </a:srgbClr>
                </a:outerShdw>
              </a:effectLst>
            </a:endParaRPr>
          </a:p>
          <a:p>
            <a:endParaRPr lang="en-US" b="1" dirty="0" smtClean="0">
              <a:effectLst>
                <a:outerShdw blurRad="38100" dist="38100" dir="2700000" algn="tl">
                  <a:srgbClr val="000000">
                    <a:alpha val="43137"/>
                  </a:srgbClr>
                </a:outerShdw>
              </a:effectLst>
            </a:endParaRPr>
          </a:p>
          <a:p>
            <a:endParaRPr lang="en-US" b="1" dirty="0" smtClean="0">
              <a:effectLst>
                <a:outerShdw blurRad="38100" dist="38100" dir="2700000" algn="tl">
                  <a:srgbClr val="000000">
                    <a:alpha val="43137"/>
                  </a:srgbClr>
                </a:outerShdw>
              </a:effectLst>
            </a:endParaRPr>
          </a:p>
          <a:p>
            <a:endParaRPr lang="en-US" b="1" dirty="0" smtClean="0">
              <a:effectLst>
                <a:outerShdw blurRad="38100" dist="38100" dir="2700000" algn="tl">
                  <a:srgbClr val="000000">
                    <a:alpha val="43137"/>
                  </a:srgbClr>
                </a:outerShdw>
              </a:effectLst>
            </a:endParaRPr>
          </a:p>
          <a:p>
            <a:pPr>
              <a:buNone/>
            </a:pPr>
            <a:endParaRPr lang="en-US" b="1" dirty="0" smtClean="0">
              <a:effectLst>
                <a:outerShdw blurRad="38100" dist="38100" dir="2700000" algn="tl">
                  <a:srgbClr val="000000">
                    <a:alpha val="43137"/>
                  </a:srgbClr>
                </a:outerShdw>
              </a:effectLst>
            </a:endParaRPr>
          </a:p>
          <a:p>
            <a:r>
              <a:rPr lang="en-US" b="1" dirty="0" smtClean="0">
                <a:effectLst>
                  <a:outerShdw blurRad="38100" dist="38100" dir="2700000" algn="tl">
                    <a:srgbClr val="000000">
                      <a:alpha val="43137"/>
                    </a:srgbClr>
                  </a:outerShdw>
                </a:effectLst>
              </a:rPr>
              <a:t>PREDICTIONS ON TEST DATA :-</a:t>
            </a:r>
          </a:p>
          <a:p>
            <a:pPr>
              <a:buNone/>
            </a:pPr>
            <a:endParaRPr lang="en-US" b="1" dirty="0" smtClean="0">
              <a:effectLst>
                <a:outerShdw blurRad="38100" dist="38100" dir="2700000" algn="tl">
                  <a:srgbClr val="000000">
                    <a:alpha val="43137"/>
                  </a:srgbClr>
                </a:outerShdw>
              </a:effectLst>
            </a:endParaRPr>
          </a:p>
          <a:p>
            <a:pPr>
              <a:buNone/>
            </a:pPr>
            <a:endParaRPr lang="en-US" b="1" dirty="0">
              <a:effectLst>
                <a:outerShdw blurRad="38100" dist="38100" dir="2700000" algn="tl">
                  <a:srgbClr val="000000">
                    <a:alpha val="43137"/>
                  </a:srgbClr>
                </a:outerShdw>
              </a:effectLst>
            </a:endParaRPr>
          </a:p>
        </p:txBody>
      </p:sp>
      <p:pic>
        <p:nvPicPr>
          <p:cNvPr id="4" name="Picture 3" descr="2022-09-16 (55).png"/>
          <p:cNvPicPr/>
          <p:nvPr/>
        </p:nvPicPr>
        <p:blipFill>
          <a:blip r:embed="rId2" cstate="print"/>
          <a:stretch>
            <a:fillRect/>
          </a:stretch>
        </p:blipFill>
        <p:spPr>
          <a:xfrm>
            <a:off x="0" y="836712"/>
            <a:ext cx="9144000" cy="2232248"/>
          </a:xfrm>
          <a:prstGeom prst="rect">
            <a:avLst/>
          </a:prstGeom>
        </p:spPr>
      </p:pic>
      <p:pic>
        <p:nvPicPr>
          <p:cNvPr id="5" name="Picture 4" descr="2022-09-16 (56).png"/>
          <p:cNvPicPr/>
          <p:nvPr/>
        </p:nvPicPr>
        <p:blipFill>
          <a:blip r:embed="rId3" cstate="print"/>
          <a:stretch>
            <a:fillRect/>
          </a:stretch>
        </p:blipFill>
        <p:spPr>
          <a:xfrm>
            <a:off x="0" y="4005064"/>
            <a:ext cx="9144000" cy="2852936"/>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022-09-16 (57).png"/>
          <p:cNvPicPr>
            <a:picLocks noGrp="1"/>
          </p:cNvPicPr>
          <p:nvPr>
            <p:ph idx="1"/>
          </p:nvPr>
        </p:nvPicPr>
        <p:blipFill>
          <a:blip r:embed="rId2" cstate="print"/>
          <a:stretch>
            <a:fillRect/>
          </a:stretch>
        </p:blipFill>
        <p:spPr>
          <a:xfrm>
            <a:off x="0" y="0"/>
            <a:ext cx="9144000" cy="3140968"/>
          </a:xfrm>
          <a:prstGeom prst="rect">
            <a:avLst/>
          </a:prstGeom>
        </p:spPr>
      </p:pic>
      <p:pic>
        <p:nvPicPr>
          <p:cNvPr id="5" name="Picture 4" descr="2022-09-16 (58).png"/>
          <p:cNvPicPr/>
          <p:nvPr/>
        </p:nvPicPr>
        <p:blipFill>
          <a:blip r:embed="rId3" cstate="print"/>
          <a:stretch>
            <a:fillRect/>
          </a:stretch>
        </p:blipFill>
        <p:spPr>
          <a:xfrm>
            <a:off x="0" y="3429000"/>
            <a:ext cx="9144000" cy="34290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022-09-16 (59).png"/>
          <p:cNvPicPr>
            <a:picLocks noGrp="1"/>
          </p:cNvPicPr>
          <p:nvPr>
            <p:ph idx="1"/>
          </p:nvPr>
        </p:nvPicPr>
        <p:blipFill>
          <a:blip r:embed="rId2" cstate="print"/>
          <a:stretch>
            <a:fillRect/>
          </a:stretch>
        </p:blipFill>
        <p:spPr>
          <a:xfrm>
            <a:off x="0" y="0"/>
            <a:ext cx="9144000" cy="3284984"/>
          </a:xfrm>
          <a:prstGeom prst="rect">
            <a:avLst/>
          </a:prstGeom>
        </p:spPr>
      </p:pic>
      <p:pic>
        <p:nvPicPr>
          <p:cNvPr id="5" name="Picture 4" descr="2022-09-16 (60).png"/>
          <p:cNvPicPr/>
          <p:nvPr/>
        </p:nvPicPr>
        <p:blipFill>
          <a:blip r:embed="rId3" cstate="print"/>
          <a:stretch>
            <a:fillRect/>
          </a:stretch>
        </p:blipFill>
        <p:spPr>
          <a:xfrm>
            <a:off x="0" y="3501008"/>
            <a:ext cx="9144000" cy="335699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lgn="ctr">
              <a:buNone/>
            </a:pPr>
            <a:r>
              <a:rPr lang="en-US" b="1" dirty="0" smtClean="0">
                <a:effectLst>
                  <a:outerShdw blurRad="38100" dist="38100" dir="2700000" algn="tl">
                    <a:srgbClr val="000000">
                      <a:alpha val="43137"/>
                    </a:srgbClr>
                  </a:outerShdw>
                </a:effectLst>
              </a:rPr>
              <a:t>PROBLEM STATEMENT</a:t>
            </a:r>
          </a:p>
          <a:p>
            <a:pPr lvl="0"/>
            <a:endParaRPr lang="en-US" sz="2800" dirty="0" smtClean="0"/>
          </a:p>
          <a:p>
            <a:pPr lvl="0"/>
            <a:r>
              <a:rPr lang="en-US" sz="2500" dirty="0" smtClean="0">
                <a:effectLst>
                  <a:outerShdw blurRad="38100" dist="38100" dir="2700000" algn="tl">
                    <a:srgbClr val="000000">
                      <a:alpha val="43137"/>
                    </a:srgbClr>
                  </a:outerShdw>
                </a:effectLst>
                <a:latin typeface="Calibri" pitchFamily="34" charset="0"/>
                <a:cs typeface="Calibri" pitchFamily="34" charset="0"/>
              </a:rPr>
              <a:t>The </a:t>
            </a:r>
            <a:r>
              <a:rPr lang="en-US" sz="2500" dirty="0" smtClean="0">
                <a:effectLst>
                  <a:outerShdw blurRad="38100" dist="38100" dir="2700000" algn="tl">
                    <a:srgbClr val="000000">
                      <a:alpha val="43137"/>
                    </a:srgbClr>
                  </a:outerShdw>
                </a:effectLst>
                <a:latin typeface="Calibri" pitchFamily="34" charset="0"/>
                <a:cs typeface="Calibri" pitchFamily="34" charset="0"/>
              </a:rPr>
              <a:t>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r>
              <a:rPr lang="en-US" sz="2500" dirty="0" smtClean="0">
                <a:effectLst>
                  <a:outerShdw blurRad="38100" dist="38100" dir="2700000" algn="tl">
                    <a:srgbClr val="000000">
                      <a:alpha val="43137"/>
                    </a:srgbClr>
                  </a:outerShdw>
                </a:effectLst>
                <a:latin typeface="Calibri" pitchFamily="34" charset="0"/>
                <a:cs typeface="Calibri" pitchFamily="34" charset="0"/>
              </a:rPr>
              <a:t>.</a:t>
            </a:r>
          </a:p>
          <a:p>
            <a:r>
              <a:rPr lang="en-US" sz="2500" dirty="0" smtClean="0">
                <a:effectLst>
                  <a:outerShdw blurRad="38100" dist="38100" dir="2700000" algn="tl">
                    <a:srgbClr val="000000">
                      <a:alpha val="43137"/>
                    </a:srgbClr>
                  </a:outerShdw>
                </a:effectLst>
                <a:latin typeface="Calibri" pitchFamily="34" charset="0"/>
                <a:cs typeface="Calibri" pitchFamily="34" charset="0"/>
              </a:rPr>
              <a:t>Online hate, described as abusive language, aggression, </a:t>
            </a:r>
            <a:r>
              <a:rPr lang="en-US" sz="2500" dirty="0" err="1" smtClean="0">
                <a:effectLst>
                  <a:outerShdw blurRad="38100" dist="38100" dir="2700000" algn="tl">
                    <a:srgbClr val="000000">
                      <a:alpha val="43137"/>
                    </a:srgbClr>
                  </a:outerShdw>
                </a:effectLst>
                <a:latin typeface="Calibri" pitchFamily="34" charset="0"/>
                <a:cs typeface="Calibri" pitchFamily="34" charset="0"/>
              </a:rPr>
              <a:t>cyberbullying</a:t>
            </a:r>
            <a:r>
              <a:rPr lang="en-US" sz="2500" dirty="0" smtClean="0">
                <a:effectLst>
                  <a:outerShdw blurRad="38100" dist="38100" dir="2700000" algn="tl">
                    <a:srgbClr val="000000">
                      <a:alpha val="43137"/>
                    </a:srgbClr>
                  </a:outerShdw>
                </a:effectLst>
                <a:latin typeface="Calibri" pitchFamily="34" charset="0"/>
                <a:cs typeface="Calibri" pitchFamily="34" charset="0"/>
              </a:rPr>
              <a:t>, hatefulness and many others has been identified as a major threat on online social media platforms. Social media platforms are the most prominent grounds for such toxic </a:t>
            </a:r>
            <a:r>
              <a:rPr lang="en-US" sz="2500" dirty="0" err="1" smtClean="0">
                <a:effectLst>
                  <a:outerShdw blurRad="38100" dist="38100" dir="2700000" algn="tl">
                    <a:srgbClr val="000000">
                      <a:alpha val="43137"/>
                    </a:srgbClr>
                  </a:outerShdw>
                </a:effectLst>
                <a:latin typeface="Calibri" pitchFamily="34" charset="0"/>
                <a:cs typeface="Calibri" pitchFamily="34" charset="0"/>
              </a:rPr>
              <a:t>behaviour</a:t>
            </a:r>
            <a:r>
              <a:rPr lang="en-US" sz="2500" dirty="0" smtClean="0">
                <a:effectLst>
                  <a:outerShdw blurRad="38100" dist="38100" dir="2700000" algn="tl">
                    <a:srgbClr val="000000">
                      <a:alpha val="43137"/>
                    </a:srgbClr>
                  </a:outerShdw>
                </a:effectLst>
                <a:latin typeface="Calibri" pitchFamily="34" charset="0"/>
                <a:cs typeface="Calibri" pitchFamily="34" charset="0"/>
              </a:rPr>
              <a:t>.   </a:t>
            </a:r>
          </a:p>
          <a:p>
            <a:pPr lvl="0"/>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endParaRPr lang="en-US" sz="25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022-09-16 (61).png"/>
          <p:cNvPicPr>
            <a:picLocks noGrp="1"/>
          </p:cNvPicPr>
          <p:nvPr>
            <p:ph idx="1"/>
          </p:nvPr>
        </p:nvPicPr>
        <p:blipFill>
          <a:blip r:embed="rId2" cstate="print"/>
          <a:stretch>
            <a:fillRect/>
          </a:stretch>
        </p:blipFill>
        <p:spPr>
          <a:xfrm>
            <a:off x="0" y="1"/>
            <a:ext cx="9144000" cy="3356992"/>
          </a:xfrm>
          <a:prstGeom prst="rect">
            <a:avLst/>
          </a:prstGeom>
        </p:spPr>
      </p:pic>
      <p:pic>
        <p:nvPicPr>
          <p:cNvPr id="5" name="Picture 4" descr="2022-09-16 (62).png"/>
          <p:cNvPicPr/>
          <p:nvPr/>
        </p:nvPicPr>
        <p:blipFill>
          <a:blip r:embed="rId3" cstate="print"/>
          <a:stretch>
            <a:fillRect/>
          </a:stretch>
        </p:blipFill>
        <p:spPr>
          <a:xfrm>
            <a:off x="0" y="3573016"/>
            <a:ext cx="9144000" cy="3284984"/>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276872"/>
            <a:ext cx="8229600" cy="1399032"/>
          </a:xfrm>
        </p:spPr>
        <p:txBody>
          <a:bodyPr/>
          <a:lstStyle/>
          <a:p>
            <a:r>
              <a:rPr lang="en-US" b="1" dirty="0" smtClean="0"/>
              <a:t>                   </a:t>
            </a:r>
            <a:r>
              <a:rPr lang="en-US" sz="4500" b="1" dirty="0" smtClean="0"/>
              <a:t>END</a:t>
            </a:r>
            <a:endParaRPr lang="en-US" sz="4500"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sz="2500" dirty="0" smtClean="0">
                <a:effectLst>
                  <a:outerShdw blurRad="38100" dist="38100" dir="2700000" algn="tl">
                    <a:srgbClr val="000000">
                      <a:alpha val="43137"/>
                    </a:srgbClr>
                  </a:outerShdw>
                </a:effectLst>
                <a:latin typeface="Calibri" pitchFamily="34" charset="0"/>
                <a:cs typeface="Calibri" pitchFamily="34" charset="0"/>
              </a:rPr>
              <a:t>There has been a remarkable increase in the cases of </a:t>
            </a:r>
            <a:r>
              <a:rPr lang="en-US" sz="2500" dirty="0" err="1" smtClean="0">
                <a:effectLst>
                  <a:outerShdw blurRad="38100" dist="38100" dir="2700000" algn="tl">
                    <a:srgbClr val="000000">
                      <a:alpha val="43137"/>
                    </a:srgbClr>
                  </a:outerShdw>
                </a:effectLst>
                <a:latin typeface="Calibri" pitchFamily="34" charset="0"/>
                <a:cs typeface="Calibri" pitchFamily="34" charset="0"/>
              </a:rPr>
              <a:t>cyberbullying</a:t>
            </a:r>
            <a:r>
              <a:rPr lang="en-US" sz="2500" dirty="0" smtClean="0">
                <a:effectLst>
                  <a:outerShdw blurRad="38100" dist="38100" dir="2700000" algn="tl">
                    <a:srgbClr val="000000">
                      <a:alpha val="43137"/>
                    </a:srgbClr>
                  </a:outerShdw>
                </a:effectLst>
                <a:latin typeface="Calibri" pitchFamily="34" charset="0"/>
                <a:cs typeface="Calibri" pitchFamily="34" charset="0"/>
              </a:rPr>
              <a:t>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pPr lvl="0">
              <a:buNone/>
            </a:pPr>
            <a:r>
              <a:rPr lang="en-US" sz="2500" dirty="0" smtClean="0">
                <a:latin typeface="Calibri" pitchFamily="34" charset="0"/>
                <a:cs typeface="Calibri" pitchFamily="34" charset="0"/>
              </a:rPr>
              <a:t> </a:t>
            </a:r>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pPr lvl="0"/>
            <a:r>
              <a:rPr lang="en-US" sz="2500" dirty="0" smtClean="0">
                <a:effectLst>
                  <a:outerShdw blurRad="38100" dist="38100" dir="2700000" algn="tl">
                    <a:srgbClr val="000000">
                      <a:alpha val="43137"/>
                    </a:srgbClr>
                  </a:outerShdw>
                </a:effectLst>
                <a:latin typeface="Calibri" pitchFamily="34" charset="0"/>
                <a:cs typeface="Calibri" pitchFamily="34" charset="0"/>
              </a:rPr>
              <a:t>Internet </a:t>
            </a:r>
            <a:r>
              <a:rPr lang="en-US" sz="2500" dirty="0" smtClean="0">
                <a:effectLst>
                  <a:outerShdw blurRad="38100" dist="38100" dir="2700000" algn="tl">
                    <a:srgbClr val="000000">
                      <a:alpha val="43137"/>
                    </a:srgbClr>
                  </a:outerShdw>
                </a:effectLst>
                <a:latin typeface="Calibri" pitchFamily="34" charset="0"/>
                <a:cs typeface="Calibri" pitchFamily="34" charset="0"/>
              </a:rPr>
              <a:t>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a:t>
            </a:r>
            <a:r>
              <a:rPr lang="en-US" sz="2500" dirty="0" err="1" smtClean="0">
                <a:effectLst>
                  <a:outerShdw blurRad="38100" dist="38100" dir="2700000" algn="tl">
                    <a:srgbClr val="000000">
                      <a:alpha val="43137"/>
                    </a:srgbClr>
                  </a:outerShdw>
                </a:effectLst>
                <a:latin typeface="Calibri" pitchFamily="34" charset="0"/>
                <a:cs typeface="Calibri" pitchFamily="34" charset="0"/>
              </a:rPr>
              <a:t>unoffensive</a:t>
            </a:r>
            <a:r>
              <a:rPr lang="en-US" sz="2500" dirty="0" smtClean="0">
                <a:effectLst>
                  <a:outerShdw blurRad="38100" dist="38100" dir="2700000" algn="tl">
                    <a:srgbClr val="000000">
                      <a:alpha val="43137"/>
                    </a:srgbClr>
                  </a:outerShdw>
                </a:effectLst>
                <a:latin typeface="Calibri" pitchFamily="34" charset="0"/>
                <a:cs typeface="Calibri" pitchFamily="34" charset="0"/>
              </a:rPr>
              <a:t>, but “u are an idiot” is clearly offensive.</a:t>
            </a:r>
          </a:p>
          <a:p>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pPr>
              <a:buNone/>
            </a:pPr>
            <a:endParaRPr lang="en-US" sz="2500" b="1"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None/>
            </a:pPr>
            <a:r>
              <a:rPr lang="en-US" b="1" dirty="0" smtClean="0">
                <a:effectLst>
                  <a:outerShdw blurRad="38100" dist="38100" dir="2700000" algn="tl">
                    <a:srgbClr val="000000">
                      <a:alpha val="43137"/>
                    </a:srgbClr>
                  </a:outerShdw>
                </a:effectLst>
                <a:latin typeface="+mj-lt"/>
                <a:cs typeface="Calibri" pitchFamily="34" charset="0"/>
              </a:rPr>
              <a:t>                         BUSINESS </a:t>
            </a:r>
            <a:r>
              <a:rPr lang="en-US" b="1" dirty="0" smtClean="0">
                <a:effectLst>
                  <a:outerShdw blurRad="38100" dist="38100" dir="2700000" algn="tl">
                    <a:srgbClr val="000000">
                      <a:alpha val="43137"/>
                    </a:srgbClr>
                  </a:outerShdw>
                </a:effectLst>
                <a:latin typeface="+mj-lt"/>
                <a:cs typeface="Calibri" pitchFamily="34" charset="0"/>
              </a:rPr>
              <a:t>GOAL </a:t>
            </a:r>
            <a:endParaRPr lang="en-US" b="1" dirty="0" smtClean="0">
              <a:effectLst>
                <a:outerShdw blurRad="38100" dist="38100" dir="2700000" algn="tl">
                  <a:srgbClr val="000000">
                    <a:alpha val="43137"/>
                  </a:srgbClr>
                </a:outerShdw>
              </a:effectLst>
              <a:latin typeface="+mj-lt"/>
              <a:cs typeface="Calibri" pitchFamily="34" charset="0"/>
            </a:endParaRPr>
          </a:p>
          <a:p>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r>
              <a:rPr lang="en-US" sz="2500" dirty="0" smtClean="0">
                <a:effectLst>
                  <a:outerShdw blurRad="38100" dist="38100" dir="2700000" algn="tl">
                    <a:srgbClr val="000000">
                      <a:alpha val="43137"/>
                    </a:srgbClr>
                  </a:outerShdw>
                </a:effectLst>
                <a:latin typeface="Calibri" pitchFamily="34" charset="0"/>
                <a:cs typeface="Calibri" pitchFamily="34" charset="0"/>
              </a:rPr>
              <a:t>Our </a:t>
            </a:r>
            <a:r>
              <a:rPr lang="en-US" sz="2500" dirty="0" smtClean="0">
                <a:effectLst>
                  <a:outerShdw blurRad="38100" dist="38100" dir="2700000" algn="tl">
                    <a:srgbClr val="000000">
                      <a:alpha val="43137"/>
                    </a:srgbClr>
                  </a:outerShdw>
                </a:effectLst>
                <a:latin typeface="Calibri" pitchFamily="34" charset="0"/>
                <a:cs typeface="Calibri" pitchFamily="34" charset="0"/>
              </a:rPr>
              <a:t>goal is to build a prototype of online hate and abuse comment classifier which can used to classify hate and offensive comments so that it can be controlled and restricted from spreading hatred and </a:t>
            </a:r>
            <a:r>
              <a:rPr lang="en-US" sz="2500" dirty="0" err="1" smtClean="0">
                <a:effectLst>
                  <a:outerShdw blurRad="38100" dist="38100" dir="2700000" algn="tl">
                    <a:srgbClr val="000000">
                      <a:alpha val="43137"/>
                    </a:srgbClr>
                  </a:outerShdw>
                </a:effectLst>
                <a:latin typeface="Calibri" pitchFamily="34" charset="0"/>
                <a:cs typeface="Calibri" pitchFamily="34" charset="0"/>
              </a:rPr>
              <a:t>cyberbullying</a:t>
            </a:r>
            <a:r>
              <a:rPr lang="en-US" sz="2500" dirty="0" smtClean="0">
                <a:effectLst>
                  <a:outerShdw blurRad="38100" dist="38100" dir="2700000" algn="tl">
                    <a:srgbClr val="000000">
                      <a:alpha val="43137"/>
                    </a:srgbClr>
                  </a:outerShdw>
                </a:effectLst>
                <a:latin typeface="Calibri" pitchFamily="34" charset="0"/>
                <a:cs typeface="Calibri" pitchFamily="34" charset="0"/>
              </a:rPr>
              <a:t>.</a:t>
            </a:r>
          </a:p>
          <a:p>
            <a:pPr algn="ctr">
              <a:buNone/>
            </a:pPr>
            <a:endParaRPr lang="en-US" sz="2800" b="1" dirty="0" smtClean="0"/>
          </a:p>
          <a:p>
            <a:pPr algn="ctr">
              <a:buNone/>
            </a:pPr>
            <a:endParaRPr lang="en-US" b="1" dirty="0" smtClean="0">
              <a:latin typeface="+mj-lt"/>
              <a:cs typeface="Calibri" pitchFamily="34" charset="0"/>
            </a:endParaRPr>
          </a:p>
          <a:p>
            <a:pPr algn="ctr">
              <a:buNone/>
            </a:pPr>
            <a:r>
              <a:rPr lang="en-US" b="1" dirty="0" smtClean="0">
                <a:latin typeface="+mj-lt"/>
                <a:cs typeface="Calibri" pitchFamily="34" charset="0"/>
              </a:rPr>
              <a:t>DATA-SET DESCRIPTIONS</a:t>
            </a:r>
          </a:p>
          <a:p>
            <a:r>
              <a:rPr lang="en-US" sz="2500" dirty="0" smtClean="0">
                <a:effectLst>
                  <a:outerShdw blurRad="38100" dist="38100" dir="2700000" algn="tl">
                    <a:srgbClr val="000000">
                      <a:alpha val="43137"/>
                    </a:srgbClr>
                  </a:outerShdw>
                </a:effectLst>
                <a:latin typeface="Calibri" pitchFamily="34" charset="0"/>
                <a:cs typeface="Calibri" pitchFamily="34" charset="0"/>
              </a:rPr>
              <a:t>The data set contains the training set, which has approximately 1,59,000 samples and the test set which contains nearly 1,53,000 samples. All the data samples contain 8 fields which includes ‘Id’, ‘Comments’, ‘Malignant’, ‘Highly malignant’, ‘Rude’, ‘Threat’, ‘Abuse’ and ‘Loathe’. </a:t>
            </a:r>
          </a:p>
          <a:p>
            <a:pPr>
              <a:buNone/>
            </a:pPr>
            <a:endParaRPr lang="en-US" dirty="0" smtClean="0">
              <a:latin typeface="Calibri" pitchFamily="34" charset="0"/>
              <a:cs typeface="Calibri" pitchFamily="34" charset="0"/>
            </a:endParaRPr>
          </a:p>
          <a:p>
            <a:pPr algn="ctr">
              <a:buNone/>
            </a:pPr>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pPr algn="ct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US" sz="2500" b="1" dirty="0" smtClean="0">
                <a:effectLst>
                  <a:outerShdw blurRad="38100" dist="38100" dir="2700000" algn="tl">
                    <a:srgbClr val="000000">
                      <a:alpha val="43137"/>
                    </a:srgbClr>
                  </a:outerShdw>
                </a:effectLst>
                <a:latin typeface="Calibri" pitchFamily="34" charset="0"/>
                <a:cs typeface="Calibri" pitchFamily="34" charset="0"/>
              </a:rPr>
              <a:t>The data-set contains:-</a:t>
            </a:r>
          </a:p>
          <a:p>
            <a:pPr lvl="0"/>
            <a:r>
              <a:rPr lang="en-US" sz="2500" b="1" dirty="0" smtClean="0">
                <a:effectLst>
                  <a:outerShdw blurRad="38100" dist="38100" dir="2700000" algn="tl">
                    <a:srgbClr val="000000">
                      <a:alpha val="43137"/>
                    </a:srgbClr>
                  </a:outerShdw>
                </a:effectLst>
                <a:latin typeface="Calibri" pitchFamily="34" charset="0"/>
                <a:cs typeface="Calibri" pitchFamily="34" charset="0"/>
              </a:rPr>
              <a:t>Malignant: </a:t>
            </a:r>
            <a:r>
              <a:rPr lang="en-US" sz="2500" dirty="0" smtClean="0">
                <a:effectLst>
                  <a:outerShdw blurRad="38100" dist="38100" dir="2700000" algn="tl">
                    <a:srgbClr val="000000">
                      <a:alpha val="43137"/>
                    </a:srgbClr>
                  </a:outerShdw>
                </a:effectLst>
                <a:latin typeface="Calibri" pitchFamily="34" charset="0"/>
                <a:cs typeface="Calibri" pitchFamily="34" charset="0"/>
              </a:rPr>
              <a:t>It is the Label column, which includes values 0 and 1, denoting if the comment is malignant or not. </a:t>
            </a:r>
          </a:p>
          <a:p>
            <a:pPr lvl="0"/>
            <a:r>
              <a:rPr lang="en-US" sz="2500" b="1" dirty="0" smtClean="0">
                <a:effectLst>
                  <a:outerShdw blurRad="38100" dist="38100" dir="2700000" algn="tl">
                    <a:srgbClr val="000000">
                      <a:alpha val="43137"/>
                    </a:srgbClr>
                  </a:outerShdw>
                </a:effectLst>
                <a:latin typeface="Calibri" pitchFamily="34" charset="0"/>
                <a:cs typeface="Calibri" pitchFamily="34" charset="0"/>
              </a:rPr>
              <a:t>Highly Malignant:</a:t>
            </a:r>
            <a:r>
              <a:rPr lang="en-US" sz="2500" dirty="0" smtClean="0">
                <a:effectLst>
                  <a:outerShdw blurRad="38100" dist="38100" dir="2700000" algn="tl">
                    <a:srgbClr val="000000">
                      <a:alpha val="43137"/>
                    </a:srgbClr>
                  </a:outerShdw>
                </a:effectLst>
                <a:latin typeface="Calibri" pitchFamily="34" charset="0"/>
                <a:cs typeface="Calibri" pitchFamily="34" charset="0"/>
              </a:rPr>
              <a:t> It denotes comments that are highly malignant and hurtful. </a:t>
            </a:r>
          </a:p>
          <a:p>
            <a:pPr lvl="0"/>
            <a:r>
              <a:rPr lang="en-US" sz="2500" b="1" dirty="0" smtClean="0">
                <a:effectLst>
                  <a:outerShdw blurRad="38100" dist="38100" dir="2700000" algn="tl">
                    <a:srgbClr val="000000">
                      <a:alpha val="43137"/>
                    </a:srgbClr>
                  </a:outerShdw>
                </a:effectLst>
                <a:latin typeface="Calibri" pitchFamily="34" charset="0"/>
                <a:cs typeface="Calibri" pitchFamily="34" charset="0"/>
              </a:rPr>
              <a:t>Rude: </a:t>
            </a:r>
            <a:r>
              <a:rPr lang="en-US" sz="2500" dirty="0" smtClean="0">
                <a:effectLst>
                  <a:outerShdw blurRad="38100" dist="38100" dir="2700000" algn="tl">
                    <a:srgbClr val="000000">
                      <a:alpha val="43137"/>
                    </a:srgbClr>
                  </a:outerShdw>
                </a:effectLst>
                <a:latin typeface="Calibri" pitchFamily="34" charset="0"/>
                <a:cs typeface="Calibri" pitchFamily="34" charset="0"/>
              </a:rPr>
              <a:t>It denotes comments that are very rude and offensive.</a:t>
            </a:r>
          </a:p>
          <a:p>
            <a:pPr lvl="0"/>
            <a:r>
              <a:rPr lang="en-US" sz="2500" b="1" dirty="0" smtClean="0">
                <a:effectLst>
                  <a:outerShdw blurRad="38100" dist="38100" dir="2700000" algn="tl">
                    <a:srgbClr val="000000">
                      <a:alpha val="43137"/>
                    </a:srgbClr>
                  </a:outerShdw>
                </a:effectLst>
                <a:latin typeface="Calibri" pitchFamily="34" charset="0"/>
                <a:cs typeface="Calibri" pitchFamily="34" charset="0"/>
              </a:rPr>
              <a:t>Threat:</a:t>
            </a:r>
            <a:r>
              <a:rPr lang="en-US" sz="2500" dirty="0" smtClean="0">
                <a:effectLst>
                  <a:outerShdw blurRad="38100" dist="38100" dir="2700000" algn="tl">
                    <a:srgbClr val="000000">
                      <a:alpha val="43137"/>
                    </a:srgbClr>
                  </a:outerShdw>
                </a:effectLst>
                <a:latin typeface="Calibri" pitchFamily="34" charset="0"/>
                <a:cs typeface="Calibri" pitchFamily="34" charset="0"/>
              </a:rPr>
              <a:t> It contains indication of the comments that are giving any threat to someone. 	</a:t>
            </a:r>
          </a:p>
          <a:p>
            <a:pPr lvl="0"/>
            <a:r>
              <a:rPr lang="en-US" sz="2500" b="1" dirty="0" smtClean="0">
                <a:effectLst>
                  <a:outerShdw blurRad="38100" dist="38100" dir="2700000" algn="tl">
                    <a:srgbClr val="000000">
                      <a:alpha val="43137"/>
                    </a:srgbClr>
                  </a:outerShdw>
                </a:effectLst>
                <a:latin typeface="Calibri" pitchFamily="34" charset="0"/>
                <a:cs typeface="Calibri" pitchFamily="34" charset="0"/>
              </a:rPr>
              <a:t>Abuse:</a:t>
            </a:r>
            <a:r>
              <a:rPr lang="en-US" sz="2500" dirty="0" smtClean="0">
                <a:effectLst>
                  <a:outerShdw blurRad="38100" dist="38100" dir="2700000" algn="tl">
                    <a:srgbClr val="000000">
                      <a:alpha val="43137"/>
                    </a:srgbClr>
                  </a:outerShdw>
                </a:effectLst>
                <a:latin typeface="Calibri" pitchFamily="34" charset="0"/>
                <a:cs typeface="Calibri" pitchFamily="34" charset="0"/>
              </a:rPr>
              <a:t> It is for comments that are abusive in nature. </a:t>
            </a:r>
          </a:p>
          <a:p>
            <a:pPr lvl="0"/>
            <a:r>
              <a:rPr lang="en-US" sz="2500" b="1" dirty="0" smtClean="0">
                <a:effectLst>
                  <a:outerShdw blurRad="38100" dist="38100" dir="2700000" algn="tl">
                    <a:srgbClr val="000000">
                      <a:alpha val="43137"/>
                    </a:srgbClr>
                  </a:outerShdw>
                </a:effectLst>
                <a:latin typeface="Calibri" pitchFamily="34" charset="0"/>
                <a:cs typeface="Calibri" pitchFamily="34" charset="0"/>
              </a:rPr>
              <a:t>Loathe:</a:t>
            </a:r>
            <a:r>
              <a:rPr lang="en-US" sz="2500" dirty="0" smtClean="0">
                <a:effectLst>
                  <a:outerShdw blurRad="38100" dist="38100" dir="2700000" algn="tl">
                    <a:srgbClr val="000000">
                      <a:alpha val="43137"/>
                    </a:srgbClr>
                  </a:outerShdw>
                </a:effectLst>
                <a:latin typeface="Calibri" pitchFamily="34" charset="0"/>
                <a:cs typeface="Calibri" pitchFamily="34" charset="0"/>
              </a:rPr>
              <a:t> It describes the comments which are hateful and loathing in nature.  </a:t>
            </a:r>
          </a:p>
          <a:p>
            <a:pPr lvl="0"/>
            <a:r>
              <a:rPr lang="en-US" sz="2500" b="1" dirty="0" smtClean="0">
                <a:effectLst>
                  <a:outerShdw blurRad="38100" dist="38100" dir="2700000" algn="tl">
                    <a:srgbClr val="000000">
                      <a:alpha val="43137"/>
                    </a:srgbClr>
                  </a:outerShdw>
                </a:effectLst>
                <a:latin typeface="Calibri" pitchFamily="34" charset="0"/>
                <a:cs typeface="Calibri" pitchFamily="34" charset="0"/>
              </a:rPr>
              <a:t>ID: </a:t>
            </a:r>
            <a:r>
              <a:rPr lang="en-US" sz="2500" dirty="0" smtClean="0">
                <a:effectLst>
                  <a:outerShdw blurRad="38100" dist="38100" dir="2700000" algn="tl">
                    <a:srgbClr val="000000">
                      <a:alpha val="43137"/>
                    </a:srgbClr>
                  </a:outerShdw>
                </a:effectLst>
                <a:latin typeface="Calibri" pitchFamily="34" charset="0"/>
                <a:cs typeface="Calibri" pitchFamily="34" charset="0"/>
              </a:rPr>
              <a:t>It includes unique Ids associated with each comment text given. </a:t>
            </a:r>
            <a:r>
              <a:rPr lang="en-US" sz="2500" b="1" dirty="0" smtClean="0">
                <a:effectLst>
                  <a:outerShdw blurRad="38100" dist="38100" dir="2700000" algn="tl">
                    <a:srgbClr val="000000">
                      <a:alpha val="43137"/>
                    </a:srgbClr>
                  </a:outerShdw>
                </a:effectLst>
                <a:latin typeface="Calibri" pitchFamily="34" charset="0"/>
                <a:cs typeface="Calibri" pitchFamily="34" charset="0"/>
              </a:rPr>
              <a:t> </a:t>
            </a:r>
            <a:r>
              <a:rPr lang="en-US" sz="2500" dirty="0" smtClean="0">
                <a:effectLst>
                  <a:outerShdw blurRad="38100" dist="38100" dir="2700000" algn="tl">
                    <a:srgbClr val="000000">
                      <a:alpha val="43137"/>
                    </a:srgbClr>
                  </a:outerShdw>
                </a:effectLst>
                <a:latin typeface="Calibri" pitchFamily="34" charset="0"/>
                <a:cs typeface="Calibri" pitchFamily="34" charset="0"/>
              </a:rPr>
              <a:t> </a:t>
            </a:r>
          </a:p>
          <a:p>
            <a:pPr lvl="0"/>
            <a:r>
              <a:rPr lang="en-US" sz="2500" b="1" dirty="0" smtClean="0">
                <a:effectLst>
                  <a:outerShdw blurRad="38100" dist="38100" dir="2700000" algn="tl">
                    <a:srgbClr val="000000">
                      <a:alpha val="43137"/>
                    </a:srgbClr>
                  </a:outerShdw>
                </a:effectLst>
                <a:latin typeface="Calibri" pitchFamily="34" charset="0"/>
                <a:cs typeface="Calibri" pitchFamily="34" charset="0"/>
              </a:rPr>
              <a:t>Comment text: </a:t>
            </a:r>
            <a:r>
              <a:rPr lang="en-US" sz="2500" dirty="0" smtClean="0">
                <a:effectLst>
                  <a:outerShdw blurRad="38100" dist="38100" dir="2700000" algn="tl">
                    <a:srgbClr val="000000">
                      <a:alpha val="43137"/>
                    </a:srgbClr>
                  </a:outerShdw>
                </a:effectLst>
                <a:latin typeface="Calibri" pitchFamily="34" charset="0"/>
                <a:cs typeface="Calibri" pitchFamily="34" charset="0"/>
              </a:rPr>
              <a:t>This column contains the comments extracted from various social media platforms. </a:t>
            </a:r>
          </a:p>
          <a:p>
            <a:pPr>
              <a:buNone/>
            </a:pPr>
            <a:endParaRPr lang="en-US" sz="2500" dirty="0">
              <a:effectLst>
                <a:outerShdw blurRad="38100" dist="38100" dir="2700000" algn="tl">
                  <a:srgbClr val="000000">
                    <a:alpha val="43137"/>
                  </a:srgbClr>
                </a:outerShdw>
              </a:effectLst>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pPr algn="ctr">
              <a:buNone/>
            </a:pPr>
            <a:r>
              <a:rPr lang="en-US" b="1" dirty="0" smtClean="0">
                <a:effectLst>
                  <a:outerShdw blurRad="38100" dist="38100" dir="2700000" algn="tl">
                    <a:srgbClr val="000000">
                      <a:alpha val="43137"/>
                    </a:srgbClr>
                  </a:outerShdw>
                </a:effectLst>
              </a:rPr>
              <a:t>ANALYTICAL PROBLEM </a:t>
            </a:r>
            <a:r>
              <a:rPr lang="en-US" b="1" dirty="0" smtClean="0">
                <a:effectLst>
                  <a:outerShdw blurRad="38100" dist="38100" dir="2700000" algn="tl">
                    <a:srgbClr val="000000">
                      <a:alpha val="43137"/>
                    </a:srgbClr>
                  </a:outerShdw>
                </a:effectLst>
              </a:rPr>
              <a:t>FRAMING</a:t>
            </a:r>
            <a:endParaRPr lang="en-US" dirty="0" smtClean="0">
              <a:effectLst>
                <a:outerShdw blurRad="38100" dist="38100" dir="2700000" algn="tl">
                  <a:srgbClr val="000000">
                    <a:alpha val="43137"/>
                  </a:srgbClr>
                </a:outerShdw>
              </a:effectLst>
            </a:endParaRPr>
          </a:p>
          <a:p>
            <a:pPr marL="578358" lvl="0" indent="-514350">
              <a:buNone/>
            </a:pPr>
            <a:r>
              <a:rPr lang="en-US" b="1" dirty="0" smtClean="0"/>
              <a:t>1. </a:t>
            </a:r>
            <a:r>
              <a:rPr lang="en-US" sz="2700" b="1" dirty="0" smtClean="0">
                <a:effectLst>
                  <a:outerShdw blurRad="38100" dist="38100" dir="2700000" algn="tl">
                    <a:srgbClr val="000000">
                      <a:alpha val="43137"/>
                    </a:srgbClr>
                  </a:outerShdw>
                </a:effectLst>
                <a:latin typeface="Calibri" pitchFamily="34" charset="0"/>
                <a:cs typeface="Calibri" pitchFamily="34" charset="0"/>
              </a:rPr>
              <a:t>What </a:t>
            </a:r>
            <a:r>
              <a:rPr lang="en-US" sz="2700" b="1" dirty="0" smtClean="0">
                <a:effectLst>
                  <a:outerShdw blurRad="38100" dist="38100" dir="2700000" algn="tl">
                    <a:srgbClr val="000000">
                      <a:alpha val="43137"/>
                    </a:srgbClr>
                  </a:outerShdw>
                </a:effectLst>
                <a:latin typeface="Calibri" pitchFamily="34" charset="0"/>
                <a:cs typeface="Calibri" pitchFamily="34" charset="0"/>
              </a:rPr>
              <a:t>is Analytical problem framing </a:t>
            </a:r>
            <a:r>
              <a:rPr lang="en-US" sz="2700" b="1" dirty="0" smtClean="0">
                <a:effectLst>
                  <a:outerShdw blurRad="38100" dist="38100" dir="2700000" algn="tl">
                    <a:srgbClr val="000000">
                      <a:alpha val="43137"/>
                    </a:srgbClr>
                  </a:outerShdw>
                </a:effectLst>
                <a:latin typeface="Calibri" pitchFamily="34" charset="0"/>
                <a:cs typeface="Calibri" pitchFamily="34" charset="0"/>
              </a:rPr>
              <a:t>:-</a:t>
            </a:r>
          </a:p>
          <a:p>
            <a:pPr marL="578358" indent="-514350"/>
            <a:r>
              <a:rPr lang="en-US" sz="2700" dirty="0" smtClean="0">
                <a:effectLst>
                  <a:outerShdw blurRad="38100" dist="38100" dir="2700000" algn="tl">
                    <a:srgbClr val="000000">
                      <a:alpha val="43137"/>
                    </a:srgbClr>
                  </a:outerShdw>
                </a:effectLst>
                <a:latin typeface="Calibri" pitchFamily="34" charset="0"/>
                <a:cs typeface="Calibri" pitchFamily="34" charset="0"/>
              </a:rPr>
              <a:t>Analytic problem framing involves translating the business problem into terms that can be addressed analytically via data and </a:t>
            </a:r>
            <a:r>
              <a:rPr lang="en-US" sz="2700" dirty="0" err="1" smtClean="0">
                <a:effectLst>
                  <a:outerShdw blurRad="38100" dist="38100" dir="2700000" algn="tl">
                    <a:srgbClr val="000000">
                      <a:alpha val="43137"/>
                    </a:srgbClr>
                  </a:outerShdw>
                </a:effectLst>
                <a:latin typeface="Calibri" pitchFamily="34" charset="0"/>
                <a:cs typeface="Calibri" pitchFamily="34" charset="0"/>
              </a:rPr>
              <a:t>modelling</a:t>
            </a:r>
            <a:r>
              <a:rPr lang="en-US" sz="2700" dirty="0" smtClean="0">
                <a:effectLst>
                  <a:outerShdw blurRad="38100" dist="38100" dir="2700000" algn="tl">
                    <a:srgbClr val="000000">
                      <a:alpha val="43137"/>
                    </a:srgbClr>
                  </a:outerShdw>
                </a:effectLst>
                <a:latin typeface="Calibri" pitchFamily="34" charset="0"/>
                <a:cs typeface="Calibri" pitchFamily="34" charset="0"/>
              </a:rPr>
              <a:t>. It’s at this stage that you work backwards From the results / outputs you want to the data/inputs you’re going to need, where you identify potential drivers </a:t>
            </a:r>
            <a:r>
              <a:rPr lang="en-US" sz="2700" dirty="0" smtClean="0">
                <a:effectLst>
                  <a:outerShdw blurRad="38100" dist="38100" dir="2700000" algn="tl">
                    <a:srgbClr val="000000">
                      <a:alpha val="43137"/>
                    </a:srgbClr>
                  </a:outerShdw>
                </a:effectLst>
                <a:latin typeface="Calibri" pitchFamily="34" charset="0"/>
                <a:cs typeface="Calibri" pitchFamily="34" charset="0"/>
              </a:rPr>
              <a:t>and,</a:t>
            </a:r>
          </a:p>
          <a:p>
            <a:pPr marL="578358" indent="-514350"/>
            <a:r>
              <a:rPr lang="en-US" sz="2700" dirty="0" smtClean="0">
                <a:effectLst>
                  <a:outerShdw blurRad="38100" dist="38100" dir="2700000" algn="tl">
                    <a:srgbClr val="000000">
                      <a:alpha val="43137"/>
                    </a:srgbClr>
                  </a:outerShdw>
                </a:effectLst>
                <a:latin typeface="Calibri" pitchFamily="34" charset="0"/>
                <a:cs typeface="Calibri" pitchFamily="34" charset="0"/>
              </a:rPr>
              <a:t>hypotheses to test, and where you nail down your assumptions. Analytic problem framing is the antithesis of merely working with the ready-to-hand data and seeing what comes of it, hoping for something insightful. Typically, the process moves on from here to data collection, cleansing and transformation, Methodology selection and model building, never to return. But if you’re willing to borrow and use a concept from complex adaptive systems – maps and models – you can make repeat use of this stage to improve your overall outcome.</a:t>
            </a:r>
          </a:p>
          <a:p>
            <a:pPr marL="578358" indent="-514350"/>
            <a:endParaRPr lang="en-US" sz="2700" dirty="0" smtClean="0">
              <a:effectLst>
                <a:outerShdw blurRad="38100" dist="38100" dir="2700000" algn="tl">
                  <a:srgbClr val="000000">
                    <a:alpha val="43137"/>
                  </a:srgbClr>
                </a:outerShdw>
              </a:effectLst>
              <a:latin typeface="Calibri" pitchFamily="34" charset="0"/>
              <a:cs typeface="Calibri" pitchFamily="34" charset="0"/>
            </a:endParaRPr>
          </a:p>
          <a:p>
            <a:pPr marL="578358" indent="-514350"/>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pPr marL="578358" lvl="0" indent="-514350">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lvl="0">
              <a:buNone/>
            </a:pPr>
            <a:r>
              <a:rPr lang="en-US" sz="2800" b="1" dirty="0" smtClean="0">
                <a:latin typeface="Calibri" pitchFamily="34" charset="0"/>
                <a:cs typeface="Calibri" pitchFamily="34" charset="0"/>
              </a:rPr>
              <a:t>2.  </a:t>
            </a:r>
            <a:r>
              <a:rPr lang="en-US" sz="2500" b="1" dirty="0" smtClean="0">
                <a:effectLst>
                  <a:outerShdw blurRad="38100" dist="38100" dir="2700000" algn="tl">
                    <a:srgbClr val="000000">
                      <a:alpha val="43137"/>
                    </a:srgbClr>
                  </a:outerShdw>
                </a:effectLst>
                <a:latin typeface="Calibri" pitchFamily="34" charset="0"/>
                <a:cs typeface="Calibri" pitchFamily="34" charset="0"/>
              </a:rPr>
              <a:t>Hardware </a:t>
            </a:r>
            <a:r>
              <a:rPr lang="en-US" sz="2500" b="1" dirty="0" smtClean="0">
                <a:effectLst>
                  <a:outerShdw blurRad="38100" dist="38100" dir="2700000" algn="tl">
                    <a:srgbClr val="000000">
                      <a:alpha val="43137"/>
                    </a:srgbClr>
                  </a:outerShdw>
                </a:effectLst>
                <a:latin typeface="Calibri" pitchFamily="34" charset="0"/>
                <a:cs typeface="Calibri" pitchFamily="34" charset="0"/>
              </a:rPr>
              <a:t>requirements</a:t>
            </a:r>
            <a:r>
              <a:rPr lang="en-US" sz="2500" b="1" dirty="0" smtClean="0">
                <a:effectLst>
                  <a:outerShdw blurRad="38100" dist="38100" dir="2700000" algn="tl">
                    <a:srgbClr val="000000">
                      <a:alpha val="43137"/>
                    </a:srgbClr>
                  </a:outerShdw>
                </a:effectLst>
                <a:latin typeface="Calibri" pitchFamily="34" charset="0"/>
                <a:cs typeface="Calibri" pitchFamily="34" charset="0"/>
              </a:rPr>
              <a:t>:-</a:t>
            </a:r>
          </a:p>
          <a:p>
            <a:r>
              <a:rPr lang="en-US" sz="2500" dirty="0" smtClean="0">
                <a:effectLst>
                  <a:outerShdw blurRad="38100" dist="38100" dir="2700000" algn="tl">
                    <a:srgbClr val="000000">
                      <a:alpha val="43137"/>
                    </a:srgbClr>
                  </a:outerShdw>
                </a:effectLst>
                <a:latin typeface="Calibri" pitchFamily="34" charset="0"/>
                <a:cs typeface="Calibri" pitchFamily="34" charset="0"/>
              </a:rPr>
              <a:t>A mid level computer that runs on Intel i3/i5/i7 or A10/A11/M1 or </a:t>
            </a:r>
            <a:r>
              <a:rPr lang="en-US" sz="2500" dirty="0" err="1" smtClean="0">
                <a:effectLst>
                  <a:outerShdw blurRad="38100" dist="38100" dir="2700000" algn="tl">
                    <a:srgbClr val="000000">
                      <a:alpha val="43137"/>
                    </a:srgbClr>
                  </a:outerShdw>
                </a:effectLst>
                <a:latin typeface="Calibri" pitchFamily="34" charset="0"/>
                <a:cs typeface="Calibri" pitchFamily="34" charset="0"/>
              </a:rPr>
              <a:t>ryzen</a:t>
            </a:r>
            <a:r>
              <a:rPr lang="en-US" sz="2500" dirty="0" smtClean="0">
                <a:effectLst>
                  <a:outerShdw blurRad="38100" dist="38100" dir="2700000" algn="tl">
                    <a:srgbClr val="000000">
                      <a:alpha val="43137"/>
                    </a:srgbClr>
                  </a:outerShdw>
                </a:effectLst>
                <a:latin typeface="Calibri" pitchFamily="34" charset="0"/>
                <a:cs typeface="Calibri" pitchFamily="34" charset="0"/>
              </a:rPr>
              <a:t> 3/5 or any other equivalent chipset and a suitable processor</a:t>
            </a:r>
            <a:r>
              <a:rPr lang="en-US" sz="2500" dirty="0" smtClean="0">
                <a:effectLst>
                  <a:outerShdw blurRad="38100" dist="38100" dir="2700000" algn="tl">
                    <a:srgbClr val="000000">
                      <a:alpha val="43137"/>
                    </a:srgbClr>
                  </a:outerShdw>
                </a:effectLst>
                <a:latin typeface="Calibri" pitchFamily="34" charset="0"/>
                <a:cs typeface="Calibri" pitchFamily="34" charset="0"/>
              </a:rPr>
              <a:t>.</a:t>
            </a:r>
          </a:p>
          <a:p>
            <a:pPr>
              <a:buNone/>
            </a:pPr>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pPr>
              <a:buNone/>
            </a:pPr>
            <a:r>
              <a:rPr lang="en-US" sz="2800" b="1" dirty="0" smtClean="0">
                <a:effectLst>
                  <a:outerShdw blurRad="38100" dist="38100" dir="2700000" algn="tl">
                    <a:srgbClr val="000000">
                      <a:alpha val="43137"/>
                    </a:srgbClr>
                  </a:outerShdw>
                </a:effectLst>
                <a:latin typeface="Calibri" pitchFamily="34" charset="0"/>
                <a:cs typeface="Calibri" pitchFamily="34" charset="0"/>
              </a:rPr>
              <a:t>3. </a:t>
            </a:r>
            <a:r>
              <a:rPr lang="en-US" sz="2500" dirty="0" smtClean="0"/>
              <a:t> </a:t>
            </a:r>
            <a:r>
              <a:rPr lang="en-US" sz="2500" b="1" dirty="0" smtClean="0">
                <a:effectLst>
                  <a:outerShdw blurRad="38100" dist="38100" dir="2700000" algn="tl">
                    <a:srgbClr val="000000">
                      <a:alpha val="43137"/>
                    </a:srgbClr>
                  </a:outerShdw>
                </a:effectLst>
              </a:rPr>
              <a:t>Software requirements :-</a:t>
            </a:r>
          </a:p>
          <a:p>
            <a:pPr>
              <a:buNone/>
            </a:pPr>
            <a:endParaRPr lang="en-US" sz="2800" dirty="0" smtClean="0"/>
          </a:p>
          <a:p>
            <a:r>
              <a:rPr lang="en-US" sz="2500" dirty="0" smtClean="0">
                <a:effectLst>
                  <a:outerShdw blurRad="38100" dist="38100" dir="2700000" algn="tl">
                    <a:srgbClr val="000000">
                      <a:alpha val="43137"/>
                    </a:srgbClr>
                  </a:outerShdw>
                </a:effectLst>
                <a:latin typeface="Calibri" pitchFamily="34" charset="0"/>
                <a:cs typeface="Calibri" pitchFamily="34" charset="0"/>
              </a:rPr>
              <a:t>Windows </a:t>
            </a:r>
            <a:r>
              <a:rPr lang="en-US" sz="2500" dirty="0" smtClean="0">
                <a:effectLst>
                  <a:outerShdw blurRad="38100" dist="38100" dir="2700000" algn="tl">
                    <a:srgbClr val="000000">
                      <a:alpha val="43137"/>
                    </a:srgbClr>
                  </a:outerShdw>
                </a:effectLst>
                <a:latin typeface="Calibri" pitchFamily="34" charset="0"/>
                <a:cs typeface="Calibri" pitchFamily="34" charset="0"/>
              </a:rPr>
              <a:t>/ Linux /Mac OS</a:t>
            </a:r>
            <a:r>
              <a:rPr lang="en-US" sz="2500" b="1" dirty="0" smtClean="0">
                <a:effectLst>
                  <a:outerShdw blurRad="38100" dist="38100" dir="2700000" algn="tl">
                    <a:srgbClr val="000000">
                      <a:alpha val="43137"/>
                    </a:srgbClr>
                  </a:outerShdw>
                </a:effectLst>
                <a:latin typeface="Calibri" pitchFamily="34" charset="0"/>
                <a:cs typeface="Calibri" pitchFamily="34" charset="0"/>
              </a:rPr>
              <a:t> </a:t>
            </a:r>
          </a:p>
          <a:p>
            <a:pPr>
              <a:buNone/>
            </a:pPr>
            <a:endParaRPr lang="en-US" sz="2500" b="1" dirty="0" smtClean="0">
              <a:effectLst>
                <a:outerShdw blurRad="38100" dist="38100" dir="2700000" algn="tl">
                  <a:srgbClr val="000000">
                    <a:alpha val="43137"/>
                  </a:srgbClr>
                </a:outerShdw>
              </a:effectLst>
              <a:latin typeface="Calibri" pitchFamily="34" charset="0"/>
              <a:cs typeface="Calibri" pitchFamily="34" charset="0"/>
            </a:endParaRPr>
          </a:p>
          <a:p>
            <a:pPr lvl="0">
              <a:buNone/>
            </a:pPr>
            <a:r>
              <a:rPr lang="en-US" sz="2500" b="1" dirty="0" smtClean="0">
                <a:effectLst>
                  <a:outerShdw blurRad="38100" dist="38100" dir="2700000" algn="tl">
                    <a:srgbClr val="000000">
                      <a:alpha val="43137"/>
                    </a:srgbClr>
                  </a:outerShdw>
                </a:effectLst>
                <a:latin typeface="Calibri" pitchFamily="34" charset="0"/>
                <a:cs typeface="Calibri" pitchFamily="34" charset="0"/>
              </a:rPr>
              <a:t>4. </a:t>
            </a:r>
            <a:r>
              <a:rPr lang="en-US" sz="2500" b="1" dirty="0" smtClean="0">
                <a:effectLst>
                  <a:outerShdw blurRad="38100" dist="38100" dir="2700000" algn="tl">
                    <a:srgbClr val="000000">
                      <a:alpha val="43137"/>
                    </a:srgbClr>
                  </a:outerShdw>
                </a:effectLst>
                <a:latin typeface="Calibri" pitchFamily="34" charset="0"/>
                <a:cs typeface="Calibri" pitchFamily="34" charset="0"/>
              </a:rPr>
              <a:t>TOOLS, Libraries and packages used </a:t>
            </a:r>
            <a:r>
              <a:rPr lang="en-US" sz="2500" b="1" dirty="0" smtClean="0">
                <a:effectLst>
                  <a:outerShdw blurRad="38100" dist="38100" dir="2700000" algn="tl">
                    <a:srgbClr val="000000">
                      <a:alpha val="43137"/>
                    </a:srgbClr>
                  </a:outerShdw>
                </a:effectLst>
                <a:latin typeface="Calibri" pitchFamily="34" charset="0"/>
                <a:cs typeface="Calibri" pitchFamily="34" charset="0"/>
              </a:rPr>
              <a:t>:-</a:t>
            </a:r>
          </a:p>
          <a:p>
            <a:endParaRPr lang="en-US" sz="2800" b="1" dirty="0" smtClean="0"/>
          </a:p>
          <a:p>
            <a:r>
              <a:rPr lang="en-US" sz="2500" b="1" dirty="0" smtClean="0">
                <a:effectLst>
                  <a:outerShdw blurRad="38100" dist="38100" dir="2700000" algn="tl">
                    <a:srgbClr val="000000">
                      <a:alpha val="43137"/>
                    </a:srgbClr>
                  </a:outerShdw>
                </a:effectLst>
                <a:latin typeface="Calibri" pitchFamily="34" charset="0"/>
                <a:cs typeface="Calibri" pitchFamily="34" charset="0"/>
              </a:rPr>
              <a:t> </a:t>
            </a:r>
            <a:r>
              <a:rPr lang="en-US" sz="2500" b="1" dirty="0" smtClean="0">
                <a:effectLst>
                  <a:outerShdw blurRad="38100" dist="38100" dir="2700000" algn="tl">
                    <a:srgbClr val="000000">
                      <a:alpha val="43137"/>
                    </a:srgbClr>
                  </a:outerShdw>
                </a:effectLst>
                <a:latin typeface="Calibri" pitchFamily="34" charset="0"/>
                <a:cs typeface="Calibri" pitchFamily="34" charset="0"/>
              </a:rPr>
              <a:t>Tool: </a:t>
            </a:r>
            <a:r>
              <a:rPr lang="en-US" sz="2500" dirty="0" smtClean="0">
                <a:effectLst>
                  <a:outerShdw blurRad="38100" dist="38100" dir="2700000" algn="tl">
                    <a:srgbClr val="000000">
                      <a:alpha val="43137"/>
                    </a:srgbClr>
                  </a:outerShdw>
                </a:effectLst>
                <a:latin typeface="Calibri" pitchFamily="34" charset="0"/>
                <a:cs typeface="Calibri" pitchFamily="34" charset="0"/>
              </a:rPr>
              <a:t>1</a:t>
            </a:r>
            <a:r>
              <a:rPr lang="en-US" sz="2500" dirty="0" smtClean="0">
                <a:effectLst>
                  <a:outerShdw blurRad="38100" dist="38100" dir="2700000" algn="tl">
                    <a:srgbClr val="000000">
                      <a:alpha val="43137"/>
                    </a:srgbClr>
                  </a:outerShdw>
                </a:effectLst>
                <a:latin typeface="Calibri" pitchFamily="34" charset="0"/>
                <a:cs typeface="Calibri" pitchFamily="34" charset="0"/>
              </a:rPr>
              <a:t>. Anaconda </a:t>
            </a:r>
            <a:r>
              <a:rPr lang="en-US" sz="2500" dirty="0" smtClean="0">
                <a:effectLst>
                  <a:outerShdw blurRad="38100" dist="38100" dir="2700000" algn="tl">
                    <a:srgbClr val="000000">
                      <a:alpha val="43137"/>
                    </a:srgbClr>
                  </a:outerShdw>
                </a:effectLst>
                <a:latin typeface="Calibri" pitchFamily="34" charset="0"/>
                <a:cs typeface="Calibri" pitchFamily="34" charset="0"/>
              </a:rPr>
              <a:t>Navigator</a:t>
            </a:r>
          </a:p>
          <a:p>
            <a:pPr>
              <a:buNone/>
            </a:pPr>
            <a:r>
              <a:rPr lang="en-US" sz="2500" dirty="0" smtClean="0">
                <a:effectLst>
                  <a:outerShdw blurRad="38100" dist="38100" dir="2700000" algn="tl">
                    <a:srgbClr val="000000">
                      <a:alpha val="43137"/>
                    </a:srgbClr>
                  </a:outerShdw>
                </a:effectLst>
                <a:latin typeface="Calibri" pitchFamily="34" charset="0"/>
                <a:cs typeface="Calibri" pitchFamily="34" charset="0"/>
              </a:rPr>
              <a:t>                </a:t>
            </a:r>
            <a:r>
              <a:rPr lang="en-US" sz="2500" dirty="0" smtClean="0">
                <a:effectLst>
                  <a:outerShdw blurRad="38100" dist="38100" dir="2700000" algn="tl">
                    <a:srgbClr val="000000">
                      <a:alpha val="43137"/>
                    </a:srgbClr>
                  </a:outerShdw>
                </a:effectLst>
                <a:latin typeface="Calibri" pitchFamily="34" charset="0"/>
                <a:cs typeface="Calibri" pitchFamily="34" charset="0"/>
              </a:rPr>
              <a:t>2. </a:t>
            </a:r>
            <a:r>
              <a:rPr lang="en-US" sz="2500" dirty="0" err="1" smtClean="0">
                <a:effectLst>
                  <a:outerShdw blurRad="38100" dist="38100" dir="2700000" algn="tl">
                    <a:srgbClr val="000000">
                      <a:alpha val="43137"/>
                    </a:srgbClr>
                  </a:outerShdw>
                </a:effectLst>
                <a:latin typeface="Calibri" pitchFamily="34" charset="0"/>
                <a:cs typeface="Calibri" pitchFamily="34" charset="0"/>
              </a:rPr>
              <a:t>Jupyter</a:t>
            </a:r>
            <a:r>
              <a:rPr lang="en-US" sz="2500" dirty="0" smtClean="0">
                <a:effectLst>
                  <a:outerShdw blurRad="38100" dist="38100" dir="2700000" algn="tl">
                    <a:srgbClr val="000000">
                      <a:alpha val="43137"/>
                    </a:srgbClr>
                  </a:outerShdw>
                </a:effectLst>
                <a:latin typeface="Calibri" pitchFamily="34" charset="0"/>
                <a:cs typeface="Calibri" pitchFamily="34" charset="0"/>
              </a:rPr>
              <a:t> Notebook </a:t>
            </a:r>
          </a:p>
          <a:p>
            <a:pPr>
              <a:buNone/>
            </a:pPr>
            <a:endParaRPr lang="en-US" sz="2500" b="1" dirty="0" smtClean="0">
              <a:effectLst>
                <a:outerShdw blurRad="38100" dist="38100" dir="2700000" algn="tl">
                  <a:srgbClr val="000000">
                    <a:alpha val="43137"/>
                  </a:srgbClr>
                </a:outerShdw>
              </a:effectLst>
              <a:latin typeface="Calibri" pitchFamily="34" charset="0"/>
              <a:cs typeface="Calibri" pitchFamily="34" charset="0"/>
            </a:endParaRPr>
          </a:p>
          <a:p>
            <a:pPr>
              <a:buNone/>
            </a:pPr>
            <a:endParaRPr lang="en-US" sz="2500" dirty="0" smtClean="0">
              <a:effectLst>
                <a:outerShdw blurRad="38100" dist="38100" dir="2700000" algn="tl">
                  <a:srgbClr val="000000">
                    <a:alpha val="43137"/>
                  </a:srgbClr>
                </a:outerShdw>
              </a:effectLst>
            </a:endParaRPr>
          </a:p>
          <a:p>
            <a:pPr>
              <a:buNone/>
            </a:pPr>
            <a:endParaRPr lang="en-US" sz="2500" dirty="0" smtClean="0">
              <a:effectLst>
                <a:outerShdw blurRad="38100" dist="38100" dir="2700000" algn="tl">
                  <a:srgbClr val="000000">
                    <a:alpha val="43137"/>
                  </a:srgbClr>
                </a:outerShdw>
              </a:effectLst>
              <a:latin typeface="Calibri" pitchFamily="34" charset="0"/>
              <a:cs typeface="Calibri" pitchFamily="34" charset="0"/>
            </a:endParaRPr>
          </a:p>
          <a:p>
            <a:pPr lvl="0">
              <a:buNone/>
            </a:pPr>
            <a:endParaRPr lang="en-US" sz="2500" dirty="0" smtClean="0">
              <a:latin typeface="Calibri" pitchFamily="34" charset="0"/>
              <a:cs typeface="Calibri" pitchFamily="34" charset="0"/>
            </a:endParaRPr>
          </a:p>
          <a:p>
            <a:pPr>
              <a:buNone/>
            </a:pP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655</TotalTime>
  <Words>778</Words>
  <Application>Microsoft Office PowerPoint</Application>
  <PresentationFormat>On-screen Show (4:3)</PresentationFormat>
  <Paragraphs>114</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Verve</vt:lpstr>
      <vt:lpstr>Malignant Comments Classifier</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                   END</vt:lpstr>
      <vt:lpstr>Slide 42</vt:lpstr>
      <vt:lpstr>Slide 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40</cp:revision>
  <dcterms:created xsi:type="dcterms:W3CDTF">2022-09-22T05:22:32Z</dcterms:created>
  <dcterms:modified xsi:type="dcterms:W3CDTF">2022-09-22T16:18:03Z</dcterms:modified>
</cp:coreProperties>
</file>