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676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2274C6A7-2B8A-46A9-BDD3-BBCF21249352}" type="datetimeFigureOut">
              <a:rPr lang="en-US" smtClean="0"/>
              <a:pPr/>
              <a:t>9/3/2022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3988C5A-F9AF-42A3-B673-13F446CDD7A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068F8F-442E-47DF-989F-8D629E37CACD}" type="datetimeFigureOut">
              <a:rPr lang="en-US" smtClean="0"/>
              <a:pPr/>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C5A-F9AF-42A3-B673-13F446CDD7A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068F8F-442E-47DF-989F-8D629E37CACD}" type="datetimeFigureOut">
              <a:rPr lang="en-US" smtClean="0"/>
              <a:pPr/>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C5A-F9AF-42A3-B673-13F446CDD7A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BC068F8F-442E-47DF-989F-8D629E37CACD}" type="datetimeFigureOut">
              <a:rPr lang="en-US" smtClean="0"/>
              <a:pPr/>
              <a:t>9/3/2022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53988C5A-F9AF-42A3-B673-13F446CDD7A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BC068F8F-442E-47DF-989F-8D629E37CACD}" type="datetimeFigureOut">
              <a:rPr lang="en-US" smtClean="0"/>
              <a:pPr/>
              <a:t>9/3/2022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53988C5A-F9AF-42A3-B673-13F446CDD7AC}"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BC068F8F-442E-47DF-989F-8D629E37CACD}" type="datetimeFigureOut">
              <a:rPr lang="en-US" smtClean="0"/>
              <a:pPr/>
              <a:t>9/3/2022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53988C5A-F9AF-42A3-B673-13F446CDD7A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BC068F8F-442E-47DF-989F-8D629E37CACD}" type="datetimeFigureOut">
              <a:rPr lang="en-US" smtClean="0"/>
              <a:pPr/>
              <a:t>9/3/2022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53988C5A-F9AF-42A3-B673-13F446CDD7A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068F8F-442E-47DF-989F-8D629E37CACD}" type="datetimeFigureOut">
              <a:rPr lang="en-US" smtClean="0"/>
              <a:pPr/>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88C5A-F9AF-42A3-B673-13F446CDD7A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BC068F8F-442E-47DF-989F-8D629E37CACD}" type="datetimeFigureOut">
              <a:rPr lang="en-US" smtClean="0"/>
              <a:pPr/>
              <a:t>9/3/2022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53988C5A-F9AF-42A3-B673-13F446CDD7A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BC068F8F-442E-47DF-989F-8D629E37CACD}" type="datetimeFigureOut">
              <a:rPr lang="en-US" smtClean="0"/>
              <a:pPr/>
              <a:t>9/3/2022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53988C5A-F9AF-42A3-B673-13F446CDD7A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BC068F8F-442E-47DF-989F-8D629E37CACD}" type="datetimeFigureOut">
              <a:rPr lang="en-US" smtClean="0"/>
              <a:pPr/>
              <a:t>9/3/2022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53988C5A-F9AF-42A3-B673-13F446CDD7A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C068F8F-442E-47DF-989F-8D629E37CACD}" type="datetimeFigureOut">
              <a:rPr lang="en-US" smtClean="0"/>
              <a:pPr/>
              <a:t>9/3/2022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3988C5A-F9AF-42A3-B673-13F446CDD7A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ransition>
    <p:fade thruBlk="1"/>
  </p:transition>
  <p:timing>
    <p:tnLst>
      <p:par>
        <p:cTn id="1" dur="indefinite" restart="never" nodeType="tmRoot"/>
      </p:par>
    </p:tnLst>
  </p:timing>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492896"/>
            <a:ext cx="8062912" cy="792088"/>
          </a:xfrm>
        </p:spPr>
        <p:txBody>
          <a:bodyPr>
            <a:normAutofit/>
          </a:bodyPr>
          <a:lstStyle/>
          <a:p>
            <a:pPr algn="ctr"/>
            <a:r>
              <a:rPr lang="en-US" b="1" dirty="0" smtClean="0">
                <a:effectLst>
                  <a:outerShdw blurRad="38100" dist="38100" dir="2700000" algn="tl">
                    <a:srgbClr val="000000">
                      <a:alpha val="43137"/>
                    </a:srgbClr>
                  </a:outerShdw>
                </a:effectLst>
              </a:rPr>
              <a:t>Micro Credit Defaulter</a:t>
            </a:r>
            <a:endParaRPr lang="en-US" b="1" dirty="0">
              <a:effectLst>
                <a:outerShdw blurRad="38100" dist="38100" dir="2700000" algn="tl">
                  <a:srgbClr val="000000">
                    <a:alpha val="43137"/>
                  </a:srgbClr>
                </a:outerShdw>
              </a:effectLst>
              <a:latin typeface="Calibri" pitchFamily="34" charset="0"/>
              <a:cs typeface="Calibri" pitchFamily="34" charset="0"/>
            </a:endParaRPr>
          </a:p>
        </p:txBody>
      </p:sp>
      <p:sp>
        <p:nvSpPr>
          <p:cNvPr id="3" name="Subtitle 2"/>
          <p:cNvSpPr>
            <a:spLocks noGrp="1"/>
          </p:cNvSpPr>
          <p:nvPr>
            <p:ph type="subTitle" idx="1"/>
          </p:nvPr>
        </p:nvSpPr>
        <p:spPr>
          <a:xfrm>
            <a:off x="0" y="4797152"/>
            <a:ext cx="8062912" cy="1365968"/>
          </a:xfrm>
        </p:spPr>
        <p:txBody>
          <a:bodyPr/>
          <a:lstStyle/>
          <a:p>
            <a:pPr algn="ctr"/>
            <a:r>
              <a:rPr lang="en-US" b="1" dirty="0" smtClean="0">
                <a:effectLst>
                  <a:outerShdw blurRad="38100" dist="38100" dir="2700000" algn="tl">
                    <a:srgbClr val="000000">
                      <a:alpha val="43137"/>
                    </a:srgbClr>
                  </a:outerShdw>
                </a:effectLst>
              </a:rPr>
              <a:t>Submitted by</a:t>
            </a:r>
          </a:p>
          <a:p>
            <a:pPr algn="ctr"/>
            <a:r>
              <a:rPr lang="en-US" b="1" dirty="0" smtClean="0">
                <a:effectLst>
                  <a:outerShdw blurRad="38100" dist="38100" dir="2700000" algn="tl">
                    <a:srgbClr val="000000">
                      <a:alpha val="43137"/>
                    </a:srgbClr>
                  </a:outerShdw>
                </a:effectLst>
              </a:rPr>
              <a:t>RAJASEKAR S</a:t>
            </a:r>
            <a:endParaRPr lang="en-US" b="1" dirty="0">
              <a:effectLst>
                <a:outerShdw blurRad="38100" dist="38100" dir="2700000" algn="tl">
                  <a:srgbClr val="000000">
                    <a:alpha val="43137"/>
                  </a:srgbClr>
                </a:outerShdw>
              </a:effectLst>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3851920" cy="342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US" b="1" dirty="0" smtClean="0">
                <a:effectLst>
                  <a:outerShdw blurRad="38100" dist="38100" dir="2700000" algn="tl">
                    <a:srgbClr val="000000">
                      <a:alpha val="43137"/>
                    </a:srgbClr>
                  </a:outerShdw>
                </a:effectLst>
              </a:rPr>
              <a:t>5. </a:t>
            </a:r>
            <a:r>
              <a:rPr lang="en-IN" b="1" dirty="0" smtClean="0">
                <a:effectLst>
                  <a:outerShdw blurRad="38100" dist="38100" dir="2700000" algn="tl">
                    <a:srgbClr val="000000">
                      <a:alpha val="43137"/>
                    </a:srgbClr>
                  </a:outerShdw>
                </a:effectLst>
              </a:rPr>
              <a:t>Future of Micro Finance</a:t>
            </a:r>
            <a:endParaRPr lang="en-US" dirty="0" smtClean="0">
              <a:effectLst>
                <a:outerShdw blurRad="38100" dist="38100" dir="2700000" algn="tl">
                  <a:srgbClr val="000000">
                    <a:alpha val="43137"/>
                  </a:srgbClr>
                </a:outerShdw>
              </a:effectLst>
            </a:endParaRPr>
          </a:p>
          <a:p>
            <a:pPr>
              <a:buFont typeface="Wingdings" pitchFamily="2" charset="2"/>
              <a:buChar char="Ø"/>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Font typeface="Wingdings" pitchFamily="2" charset="2"/>
              <a:buChar char="Ø"/>
            </a:pPr>
            <a:r>
              <a:rPr lang="en-US" sz="2500" dirty="0" smtClean="0">
                <a:effectLst>
                  <a:outerShdw blurRad="38100" dist="38100" dir="2700000" algn="tl">
                    <a:srgbClr val="000000">
                      <a:alpha val="43137"/>
                    </a:srgbClr>
                  </a:outerShdw>
                </a:effectLst>
                <a:latin typeface="Calibri" pitchFamily="34" charset="0"/>
                <a:cs typeface="Calibri" pitchFamily="34" charset="0"/>
              </a:rPr>
              <a:t>Although the MFI are providing MFS, some critical reasons make it hard for the MFI to continue in funding the MFS. The increase in the defaulters is one of the main reasons for the MFI to face such hardships. Thus the only way to maintain the current MFS </a:t>
            </a:r>
            <a:r>
              <a:rPr lang="en-US" sz="2500" dirty="0" err="1" smtClean="0">
                <a:effectLst>
                  <a:outerShdw blurRad="38100" dist="38100" dir="2700000" algn="tl">
                    <a:srgbClr val="000000">
                      <a:alpha val="43137"/>
                    </a:srgbClr>
                  </a:outerShdw>
                </a:effectLst>
                <a:latin typeface="Calibri" pitchFamily="34" charset="0"/>
                <a:cs typeface="Calibri" pitchFamily="34" charset="0"/>
              </a:rPr>
              <a:t>programme</a:t>
            </a:r>
            <a:r>
              <a:rPr lang="en-US" sz="2500" dirty="0" smtClean="0">
                <a:effectLst>
                  <a:outerShdw blurRad="38100" dist="38100" dir="2700000" algn="tl">
                    <a:srgbClr val="000000">
                      <a:alpha val="43137"/>
                    </a:srgbClr>
                  </a:outerShdw>
                </a:effectLst>
                <a:latin typeface="Calibri" pitchFamily="34" charset="0"/>
                <a:cs typeface="Calibri" pitchFamily="34" charset="0"/>
              </a:rPr>
              <a:t> is to reduce the defaulter’s rate. For this we have to know the probability of the customer paying the loan back. For that we have to find the history of the customer’s account in recharging, repaying the loan etc.</a:t>
            </a:r>
          </a:p>
          <a:p>
            <a:pPr>
              <a:buFont typeface="Wingdings" pitchFamily="2" charset="2"/>
              <a:buChar char="Ø"/>
            </a:pPr>
            <a:endParaRPr lang="en-IN" sz="2500" dirty="0" smtClean="0">
              <a:latin typeface="Calibri" pitchFamily="34" charset="0"/>
              <a:cs typeface="Calibri" pitchFamily="34" charset="0"/>
            </a:endParaRPr>
          </a:p>
          <a:p>
            <a:pPr>
              <a:buFont typeface="Wingdings" pitchFamily="2" charset="2"/>
              <a:buChar char="Ø"/>
            </a:pPr>
            <a:r>
              <a:rPr lang="en-IN" sz="2500" dirty="0" smtClean="0">
                <a:latin typeface="Calibri" pitchFamily="34" charset="0"/>
                <a:cs typeface="Calibri" pitchFamily="34" charset="0"/>
              </a:rPr>
              <a:t>Here the main objective for this project is to find the defaulters by using technology services. So we will be using Machine Learning Models for doing the same.</a:t>
            </a:r>
            <a:endParaRPr lang="en-US" sz="2500" dirty="0" smtClean="0">
              <a:latin typeface="Calibri" pitchFamily="34" charset="0"/>
              <a:cs typeface="Calibri" pitchFamily="34" charset="0"/>
            </a:endParaRPr>
          </a:p>
          <a:p>
            <a:pPr>
              <a:buNone/>
            </a:pPr>
            <a:endParaRPr lang="en-US" sz="2500"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ANALYTICS OF THE BUSINESS PROBLEM</a:t>
            </a:r>
            <a:r>
              <a:rPr lang="en-US" dirty="0" smtClean="0"/>
              <a:t/>
            </a:r>
            <a:br>
              <a:rPr lang="en-US" dirty="0" smtClean="0"/>
            </a:br>
            <a:endParaRPr lang="en-US" dirty="0"/>
          </a:p>
        </p:txBody>
      </p:sp>
      <p:sp>
        <p:nvSpPr>
          <p:cNvPr id="3" name="Content Placeholder 2"/>
          <p:cNvSpPr>
            <a:spLocks noGrp="1"/>
          </p:cNvSpPr>
          <p:nvPr>
            <p:ph idx="1"/>
          </p:nvPr>
        </p:nvSpPr>
        <p:spPr>
          <a:xfrm>
            <a:off x="0" y="1196752"/>
            <a:ext cx="9144000" cy="5661248"/>
          </a:xfrm>
        </p:spPr>
        <p:txBody>
          <a:bodyPr>
            <a:normAutofit fontScale="70000" lnSpcReduction="20000"/>
          </a:bodyPr>
          <a:lstStyle/>
          <a:p>
            <a:pPr lvl="0">
              <a:buNone/>
            </a:pPr>
            <a:endParaRPr lang="en-US" sz="2500" b="1" dirty="0" smtClean="0">
              <a:effectLst>
                <a:outerShdw blurRad="38100" dist="38100" dir="2700000" algn="tl">
                  <a:srgbClr val="000000">
                    <a:alpha val="43137"/>
                  </a:srgbClr>
                </a:outerShdw>
              </a:effectLst>
            </a:endParaRPr>
          </a:p>
          <a:p>
            <a:pPr lvl="0">
              <a:buNone/>
            </a:pPr>
            <a:r>
              <a:rPr lang="en-US" sz="3600" b="1" dirty="0" smtClean="0">
                <a:effectLst>
                  <a:outerShdw blurRad="38100" dist="38100" dir="2700000" algn="tl">
                    <a:srgbClr val="000000">
                      <a:alpha val="43137"/>
                    </a:srgbClr>
                  </a:outerShdw>
                </a:effectLst>
                <a:latin typeface="Calibri" pitchFamily="34" charset="0"/>
                <a:cs typeface="Calibri" pitchFamily="34" charset="0"/>
              </a:rPr>
              <a:t>1. </a:t>
            </a:r>
            <a:r>
              <a:rPr lang="en-IN" sz="3600" b="1" dirty="0" smtClean="0">
                <a:effectLst>
                  <a:outerShdw blurRad="38100" dist="38100" dir="2700000" algn="tl">
                    <a:srgbClr val="000000">
                      <a:alpha val="43137"/>
                    </a:srgbClr>
                  </a:outerShdw>
                </a:effectLst>
                <a:latin typeface="Calibri" pitchFamily="34" charset="0"/>
                <a:cs typeface="Calibri" pitchFamily="34" charset="0"/>
              </a:rPr>
              <a:t>What is Analytical problem framing?</a:t>
            </a:r>
            <a:endParaRPr lang="en-US" sz="3600" b="1"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IN" sz="2800" dirty="0" smtClean="0"/>
              <a:t>      </a:t>
            </a:r>
          </a:p>
          <a:p>
            <a:pPr>
              <a:buNone/>
            </a:pPr>
            <a:r>
              <a:rPr lang="en-IN" sz="3600" dirty="0" smtClean="0">
                <a:latin typeface="Calibri" pitchFamily="34" charset="0"/>
                <a:cs typeface="Calibri" pitchFamily="34" charset="0"/>
              </a:rPr>
              <a:t>     </a:t>
            </a:r>
            <a:r>
              <a:rPr lang="en-IN" sz="3600" dirty="0" smtClean="0">
                <a:effectLst>
                  <a:outerShdw blurRad="38100" dist="38100" dir="2700000" algn="tl">
                    <a:srgbClr val="000000">
                      <a:alpha val="43137"/>
                    </a:srgbClr>
                  </a:outerShdw>
                </a:effectLst>
                <a:latin typeface="Calibri" pitchFamily="34" charset="0"/>
                <a:cs typeface="Calibri" pitchFamily="34" charset="0"/>
              </a:rPr>
              <a:t>Analytic problem framing involves translating the business problem into terms that can be addressed analytically via data and modelling. It’s at this stage that you work backwards from the results / outputs you want to the data/inputs you’re going to need, where you identify potential drivers and hypotheses to test, and where you nail down your assumptions. Analytic problem framing is the antithesis of merely working with the ready-to-hand data and seeing what comes of it, hoping for something insightful. Typically, the process moves on from here to data collection, cleansing and transformation, Methodology selection and model building, never to return. But if you’re willing to borrow and use a concept from complex adaptive systems – maps and models – you can make repeat use of this stage to improve your overall outcome.</a:t>
            </a:r>
            <a:endParaRPr lang="en-US" sz="36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IN" sz="2800" b="1" dirty="0" smtClean="0"/>
              <a:t> </a:t>
            </a:r>
            <a:endParaRPr lang="en-US" sz="2800" dirty="0" smtClean="0"/>
          </a:p>
          <a:p>
            <a:pPr>
              <a:buNone/>
            </a:pPr>
            <a:endParaRPr lang="en-US" sz="2500" dirty="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IN" b="1" dirty="0" smtClean="0">
                <a:effectLst>
                  <a:outerShdw blurRad="38100" dist="38100" dir="2700000" algn="tl">
                    <a:srgbClr val="000000">
                      <a:alpha val="43137"/>
                    </a:srgbClr>
                  </a:outerShdw>
                </a:effectLst>
              </a:rPr>
              <a:t>2. </a:t>
            </a:r>
            <a:r>
              <a:rPr lang="en-IN" sz="2500" b="1" dirty="0" smtClean="0">
                <a:effectLst>
                  <a:outerShdw blurRad="38100" dist="38100" dir="2700000" algn="tl">
                    <a:srgbClr val="000000">
                      <a:alpha val="43137"/>
                    </a:srgbClr>
                  </a:outerShdw>
                </a:effectLst>
              </a:rPr>
              <a:t>Analytics of the business problem</a:t>
            </a:r>
            <a:endParaRPr lang="en-US" sz="2500" dirty="0" smtClean="0">
              <a:effectLst>
                <a:outerShdw blurRad="38100" dist="38100" dir="2700000" algn="tl">
                  <a:srgbClr val="000000">
                    <a:alpha val="43137"/>
                  </a:srgbClr>
                </a:outerShdw>
              </a:effectLst>
            </a:endParaRPr>
          </a:p>
          <a:p>
            <a:pPr>
              <a:buNone/>
            </a:pPr>
            <a:r>
              <a:rPr lang="en-IN" dirty="0" smtClean="0">
                <a:effectLst>
                  <a:outerShdw blurRad="38100" dist="38100" dir="2700000" algn="tl">
                    <a:srgbClr val="000000">
                      <a:alpha val="43137"/>
                    </a:srgbClr>
                  </a:outerShdw>
                </a:effectLst>
              </a:rPr>
              <a:t>    </a:t>
            </a:r>
          </a:p>
          <a:p>
            <a:pPr>
              <a:buNone/>
            </a:pPr>
            <a:r>
              <a:rPr lang="en-IN" sz="2500" dirty="0" smtClean="0">
                <a:effectLst>
                  <a:outerShdw blurRad="38100" dist="38100" dir="2700000" algn="tl">
                    <a:srgbClr val="000000">
                      <a:alpha val="43137"/>
                    </a:srgbClr>
                  </a:outerShdw>
                </a:effectLst>
                <a:latin typeface="Calibri" pitchFamily="34" charset="0"/>
                <a:cs typeface="Calibri" pitchFamily="34" charset="0"/>
              </a:rPr>
              <a:t>     As discussed above we need to build a ML Model to predict the repayment of the loan by the customer. For that we need some analytical data’s. So we have to find the customer history with the telecom industry. The attributes should contain the recharge intervals , loan intervals, repayment intervals, date, area of the customer for forming a zone, time period taken for the customer to take the next loan etc.,</a:t>
            </a:r>
          </a:p>
          <a:p>
            <a:pPr lvl="0">
              <a:buNone/>
            </a:pPr>
            <a:endParaRPr lang="en-IN" sz="2500" b="1"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IN" b="1" dirty="0" smtClean="0">
                <a:effectLst>
                  <a:outerShdw blurRad="38100" dist="38100" dir="2700000" algn="tl">
                    <a:srgbClr val="000000">
                      <a:alpha val="43137"/>
                    </a:srgbClr>
                  </a:outerShdw>
                </a:effectLst>
                <a:latin typeface="Calibri" pitchFamily="34" charset="0"/>
                <a:cs typeface="Calibri" pitchFamily="34" charset="0"/>
              </a:rPr>
              <a:t>3. </a:t>
            </a:r>
            <a:r>
              <a:rPr lang="en-IN" sz="2500" b="1" dirty="0" smtClean="0"/>
              <a:t>Hardware Requirements </a:t>
            </a:r>
          </a:p>
          <a:p>
            <a:pPr>
              <a:buNone/>
            </a:pPr>
            <a:r>
              <a:rPr lang="en-IN" sz="2500" dirty="0" smtClean="0">
                <a:latin typeface="Calibri" pitchFamily="34" charset="0"/>
                <a:cs typeface="Calibri" pitchFamily="34" charset="0"/>
              </a:rPr>
              <a:t>     </a:t>
            </a:r>
          </a:p>
          <a:p>
            <a:pPr>
              <a:buNone/>
            </a:pPr>
            <a:r>
              <a:rPr lang="en-IN" sz="2500" dirty="0" smtClean="0">
                <a:latin typeface="Calibri" pitchFamily="34" charset="0"/>
                <a:cs typeface="Calibri" pitchFamily="34" charset="0"/>
              </a:rPr>
              <a:t>     A mid level computer that runs on Intel i3/i5/i7 or A10/A11/M1 or </a:t>
            </a:r>
            <a:r>
              <a:rPr lang="en-IN" sz="2500" dirty="0" err="1" smtClean="0">
                <a:latin typeface="Calibri" pitchFamily="34" charset="0"/>
                <a:cs typeface="Calibri" pitchFamily="34" charset="0"/>
              </a:rPr>
              <a:t>ryzen</a:t>
            </a:r>
            <a:r>
              <a:rPr lang="en-IN" sz="2500" dirty="0" smtClean="0">
                <a:latin typeface="Calibri" pitchFamily="34" charset="0"/>
                <a:cs typeface="Calibri" pitchFamily="34" charset="0"/>
              </a:rPr>
              <a:t> 3/5 or any other equivalent chipset and a suitable processor.</a:t>
            </a:r>
            <a:endParaRPr lang="en-US" sz="2500" dirty="0" smtClean="0">
              <a:latin typeface="Calibri" pitchFamily="34" charset="0"/>
              <a:cs typeface="Calibri" pitchFamily="34" charset="0"/>
            </a:endParaRPr>
          </a:p>
          <a:p>
            <a:pPr lvl="0">
              <a:buNone/>
            </a:pPr>
            <a:endParaRPr lang="en-US" sz="2500" dirty="0" smtClean="0">
              <a:latin typeface="Calibri" pitchFamily="34" charset="0"/>
              <a:cs typeface="Calibri" pitchFamily="34" charset="0"/>
            </a:endParaRPr>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US" sz="2500" b="1" dirty="0" smtClean="0">
                <a:latin typeface="Calibri" pitchFamily="34" charset="0"/>
                <a:cs typeface="Calibri" pitchFamily="34" charset="0"/>
              </a:rPr>
              <a:t>4. </a:t>
            </a:r>
            <a:r>
              <a:rPr lang="en-IN" sz="2500" b="1" dirty="0" smtClean="0">
                <a:latin typeface="Calibri" pitchFamily="34" charset="0"/>
                <a:cs typeface="Calibri" pitchFamily="34" charset="0"/>
              </a:rPr>
              <a:t>Software Requirements </a:t>
            </a:r>
            <a:endParaRPr lang="en-US" sz="2500" dirty="0" smtClean="0">
              <a:latin typeface="Calibri" pitchFamily="34" charset="0"/>
              <a:cs typeface="Calibri" pitchFamily="34" charset="0"/>
            </a:endParaRPr>
          </a:p>
          <a:p>
            <a:pPr>
              <a:buNone/>
            </a:pPr>
            <a:r>
              <a:rPr lang="en-US" dirty="0" smtClean="0"/>
              <a:t> </a:t>
            </a:r>
            <a:r>
              <a:rPr lang="en-US" sz="2500" dirty="0" smtClean="0">
                <a:effectLst>
                  <a:outerShdw blurRad="38100" dist="38100" dir="2700000" algn="tl">
                    <a:srgbClr val="000000">
                      <a:alpha val="43137"/>
                    </a:srgbClr>
                  </a:outerShdw>
                </a:effectLst>
                <a:latin typeface="Calibri" pitchFamily="34" charset="0"/>
                <a:cs typeface="Calibri" pitchFamily="34" charset="0"/>
              </a:rPr>
              <a:t>Windows / Linux /Mac OS</a:t>
            </a:r>
            <a:endParaRPr lang="en-US" dirty="0" smtClean="0"/>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IN" sz="2500" b="1" dirty="0" smtClean="0">
                <a:effectLst>
                  <a:outerShdw blurRad="38100" dist="38100" dir="2700000" algn="tl">
                    <a:srgbClr val="000000">
                      <a:alpha val="43137"/>
                    </a:srgbClr>
                  </a:outerShdw>
                </a:effectLst>
                <a:latin typeface="Calibri" pitchFamily="34" charset="0"/>
                <a:cs typeface="Calibri" pitchFamily="34" charset="0"/>
              </a:rPr>
              <a:t>5. Tools, Libraries and Packages used</a:t>
            </a:r>
          </a:p>
          <a:p>
            <a:r>
              <a:rPr lang="en-IN" sz="2800" dirty="0" smtClean="0"/>
              <a:t>Tool: </a:t>
            </a:r>
          </a:p>
          <a:p>
            <a:pPr>
              <a:buNone/>
            </a:pPr>
            <a:r>
              <a:rPr lang="en-IN" sz="2800" b="1" dirty="0" smtClean="0">
                <a:effectLst>
                  <a:outerShdw blurRad="38100" dist="38100" dir="2700000" algn="tl">
                    <a:srgbClr val="000000">
                      <a:alpha val="43137"/>
                    </a:srgbClr>
                  </a:outerShdw>
                </a:effectLst>
              </a:rPr>
              <a:t>             1. </a:t>
            </a:r>
            <a:r>
              <a:rPr lang="en-IN" sz="2500" dirty="0" smtClean="0">
                <a:effectLst>
                  <a:outerShdw blurRad="38100" dist="38100" dir="2700000" algn="tl">
                    <a:srgbClr val="000000">
                      <a:alpha val="43137"/>
                    </a:srgbClr>
                  </a:outerShdw>
                </a:effectLst>
                <a:latin typeface="Calibri" pitchFamily="34" charset="0"/>
                <a:cs typeface="Calibri" pitchFamily="34" charset="0"/>
              </a:rPr>
              <a:t>Anaconda Navigator  </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IN" sz="2800" dirty="0" smtClean="0"/>
              <a:t>            </a:t>
            </a:r>
            <a:r>
              <a:rPr lang="en-IN" sz="2800" b="1" dirty="0" smtClean="0"/>
              <a:t> 2. </a:t>
            </a:r>
            <a:r>
              <a:rPr lang="en-IN" sz="2500" dirty="0" err="1" smtClean="0">
                <a:effectLst>
                  <a:outerShdw blurRad="38100" dist="38100" dir="2700000" algn="tl">
                    <a:srgbClr val="000000">
                      <a:alpha val="43137"/>
                    </a:srgbClr>
                  </a:outerShdw>
                </a:effectLst>
                <a:latin typeface="Calibri" pitchFamily="34" charset="0"/>
                <a:cs typeface="Calibri" pitchFamily="34" charset="0"/>
              </a:rPr>
              <a:t>Jupyter</a:t>
            </a:r>
            <a:r>
              <a:rPr lang="en-IN" sz="2500" dirty="0" smtClean="0">
                <a:effectLst>
                  <a:outerShdw blurRad="38100" dist="38100" dir="2700000" algn="tl">
                    <a:srgbClr val="000000">
                      <a:alpha val="43137"/>
                    </a:srgbClr>
                  </a:outerShdw>
                </a:effectLst>
                <a:latin typeface="Calibri" pitchFamily="34" charset="0"/>
                <a:cs typeface="Calibri" pitchFamily="34" charset="0"/>
              </a:rPr>
              <a:t> Notebook</a:t>
            </a:r>
          </a:p>
          <a:p>
            <a:r>
              <a:rPr lang="en-US" sz="2800" dirty="0" smtClean="0"/>
              <a:t>Libraries and Packages:</a:t>
            </a:r>
          </a:p>
          <a:p>
            <a:pPr>
              <a:buNone/>
            </a:pPr>
            <a:r>
              <a:rPr lang="en-US" sz="2800" dirty="0" smtClean="0"/>
              <a:t>             </a:t>
            </a:r>
            <a:r>
              <a:rPr lang="en-US" sz="2800" b="1" dirty="0" smtClean="0">
                <a:effectLst>
                  <a:outerShdw blurRad="38100" dist="38100" dir="2700000" algn="tl">
                    <a:srgbClr val="000000">
                      <a:alpha val="43137"/>
                    </a:srgbClr>
                  </a:outerShdw>
                </a:effectLst>
              </a:rPr>
              <a:t>1. </a:t>
            </a:r>
            <a:r>
              <a:rPr lang="en-US" sz="2500" dirty="0" err="1" smtClean="0">
                <a:effectLst>
                  <a:outerShdw blurRad="38100" dist="38100" dir="2700000" algn="tl">
                    <a:srgbClr val="000000">
                      <a:alpha val="43137"/>
                    </a:srgbClr>
                  </a:outerShdw>
                </a:effectLst>
                <a:latin typeface="Calibri" pitchFamily="34" charset="0"/>
                <a:cs typeface="Calibri" pitchFamily="34" charset="0"/>
              </a:rPr>
              <a:t>Numpy</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800" dirty="0" smtClean="0"/>
              <a:t>		     </a:t>
            </a:r>
            <a:r>
              <a:rPr lang="en-US" sz="2800" b="1" dirty="0" smtClean="0">
                <a:effectLst>
                  <a:outerShdw blurRad="38100" dist="38100" dir="2700000" algn="tl">
                    <a:srgbClr val="000000">
                      <a:alpha val="43137"/>
                    </a:srgbClr>
                  </a:outerShdw>
                </a:effectLst>
              </a:rPr>
              <a:t>2. </a:t>
            </a:r>
            <a:r>
              <a:rPr lang="en-US" sz="2800" dirty="0" smtClean="0">
                <a:effectLst>
                  <a:outerShdw blurRad="38100" dist="38100" dir="2700000" algn="tl">
                    <a:srgbClr val="000000">
                      <a:alpha val="43137"/>
                    </a:srgbClr>
                  </a:outerShdw>
                </a:effectLst>
                <a:latin typeface="Calibri" pitchFamily="34" charset="0"/>
                <a:cs typeface="Calibri" pitchFamily="34" charset="0"/>
              </a:rPr>
              <a:t>Pandas</a:t>
            </a:r>
          </a:p>
          <a:p>
            <a:pPr>
              <a:buNone/>
            </a:pPr>
            <a:r>
              <a:rPr lang="en-US" sz="2800" dirty="0" smtClean="0"/>
              <a:t>		     </a:t>
            </a:r>
            <a:r>
              <a:rPr lang="en-US" sz="2800" b="1" dirty="0" smtClean="0">
                <a:effectLst>
                  <a:outerShdw blurRad="38100" dist="38100" dir="2700000" algn="tl">
                    <a:srgbClr val="000000">
                      <a:alpha val="43137"/>
                    </a:srgbClr>
                  </a:outerShdw>
                </a:effectLst>
              </a:rPr>
              <a:t>3. </a:t>
            </a:r>
            <a:r>
              <a:rPr lang="en-US" sz="2500" dirty="0" err="1" smtClean="0">
                <a:effectLst>
                  <a:outerShdw blurRad="38100" dist="38100" dir="2700000" algn="tl">
                    <a:srgbClr val="000000">
                      <a:alpha val="43137"/>
                    </a:srgbClr>
                  </a:outerShdw>
                </a:effectLst>
                <a:latin typeface="Calibri" pitchFamily="34" charset="0"/>
                <a:cs typeface="Calibri" pitchFamily="34" charset="0"/>
              </a:rPr>
              <a:t>Matplotlib</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800" dirty="0" smtClean="0"/>
              <a:t>		    </a:t>
            </a:r>
            <a:r>
              <a:rPr lang="en-US" sz="2800" b="1" dirty="0" smtClean="0">
                <a:effectLst>
                  <a:outerShdw blurRad="38100" dist="38100" dir="2700000" algn="tl">
                    <a:srgbClr val="000000">
                      <a:alpha val="43137"/>
                    </a:srgbClr>
                  </a:outerShdw>
                </a:effectLst>
              </a:rPr>
              <a:t> 4. </a:t>
            </a:r>
            <a:r>
              <a:rPr lang="en-US" sz="2500" dirty="0" err="1" smtClean="0">
                <a:effectLst>
                  <a:outerShdw blurRad="38100" dist="38100" dir="2700000" algn="tl">
                    <a:srgbClr val="000000">
                      <a:alpha val="43137"/>
                    </a:srgbClr>
                  </a:outerShdw>
                </a:effectLst>
                <a:latin typeface="Calibri" pitchFamily="34" charset="0"/>
                <a:cs typeface="Calibri" pitchFamily="34" charset="0"/>
              </a:rPr>
              <a:t>Seaborn</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US" b="1" dirty="0" smtClean="0"/>
              <a:t>6. </a:t>
            </a:r>
            <a:r>
              <a:rPr lang="en-IN" b="1" dirty="0" smtClean="0"/>
              <a:t>Data sources</a:t>
            </a:r>
          </a:p>
          <a:p>
            <a:pPr>
              <a:buNone/>
            </a:pPr>
            <a:r>
              <a:rPr lang="en-IN" sz="2500" dirty="0" smtClean="0">
                <a:latin typeface="Calibri" pitchFamily="34" charset="0"/>
                <a:cs typeface="Calibri" pitchFamily="34" charset="0"/>
              </a:rPr>
              <a:t>    </a:t>
            </a:r>
          </a:p>
          <a:p>
            <a:pPr>
              <a:buNone/>
            </a:pPr>
            <a:r>
              <a:rPr lang="en-IN" sz="2500" dirty="0" smtClean="0">
                <a:latin typeface="Calibri" pitchFamily="34" charset="0"/>
                <a:cs typeface="Calibri" pitchFamily="34" charset="0"/>
              </a:rPr>
              <a:t>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r>
              <a:rPr lang="en-US" sz="2500" dirty="0" smtClean="0">
                <a:latin typeface="Calibri" pitchFamily="34" charset="0"/>
                <a:cs typeface="Calibri" pitchFamily="34" charset="0"/>
              </a:rPr>
              <a:t>The given data-set can be used to build a ML Model which can be used to predict in terms of a probability for each loan transaction, whether the </a:t>
            </a:r>
            <a:r>
              <a:rPr lang="en-IN" sz="2500" dirty="0" smtClean="0">
                <a:latin typeface="Calibri" pitchFamily="34" charset="0"/>
                <a:cs typeface="Calibri" pitchFamily="34" charset="0"/>
              </a:rPr>
              <a:t>customer will be paying back the loaned amount within 5 days of insurance of loan. In this case, Label “1” indicates that the loan has been paid i.e. Non-defaulters, while, Label “0” indicates that the loan has not been paid i.e. defaulters. </a:t>
            </a:r>
          </a:p>
          <a:p>
            <a:pPr>
              <a:buNone/>
            </a:pPr>
            <a:endParaRPr lang="en-US" sz="2500" dirty="0" smtClean="0">
              <a:latin typeface="Calibri" pitchFamily="34" charset="0"/>
              <a:cs typeface="Calibri" pitchFamily="34" charset="0"/>
            </a:endParaRPr>
          </a:p>
          <a:p>
            <a:pPr>
              <a:buNone/>
            </a:pPr>
            <a:endParaRPr lang="en-US" sz="2500" b="1" dirty="0" smtClean="0">
              <a:latin typeface="Calibri" pitchFamily="34" charset="0"/>
              <a:cs typeface="Calibri" pitchFamily="34" charset="0"/>
            </a:endParaRP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dirty="0" smtClean="0"/>
              <a:t>The data description is stated below:</a:t>
            </a:r>
            <a:endParaRPr lang="en-US" dirty="0" smtClean="0"/>
          </a:p>
          <a:p>
            <a:pPr lvl="0"/>
            <a:r>
              <a:rPr lang="en-US" sz="2000" b="1" dirty="0" smtClean="0"/>
              <a:t>Label </a:t>
            </a:r>
            <a:r>
              <a:rPr lang="en-US" sz="2000" dirty="0" smtClean="0"/>
              <a:t>- indicating whether the user paid back the credit amount within 5 days of issuing the loan{1:success, 0:failure}.</a:t>
            </a:r>
          </a:p>
          <a:p>
            <a:pPr lvl="0"/>
            <a:r>
              <a:rPr lang="en-US" sz="2000" b="1" dirty="0" err="1" smtClean="0"/>
              <a:t>msisdn</a:t>
            </a:r>
            <a:r>
              <a:rPr lang="en-US" sz="2000" dirty="0" smtClean="0"/>
              <a:t> - mobile number of user.</a:t>
            </a:r>
          </a:p>
          <a:p>
            <a:pPr lvl="0"/>
            <a:r>
              <a:rPr lang="en-US" sz="2000" b="1" dirty="0" err="1" smtClean="0"/>
              <a:t>aon</a:t>
            </a:r>
            <a:r>
              <a:rPr lang="en-US" sz="2000" dirty="0" smtClean="0"/>
              <a:t> - age on cellular network in days.</a:t>
            </a:r>
          </a:p>
          <a:p>
            <a:pPr lvl="0"/>
            <a:r>
              <a:rPr lang="en-US" sz="2000" b="1" dirty="0" smtClean="0"/>
              <a:t>daily_decr30</a:t>
            </a:r>
            <a:r>
              <a:rPr lang="en-US" sz="2000" dirty="0" smtClean="0"/>
              <a:t> - Daily amount spent from main account, averaged over last 30 days (in Indonesian Rupiah).</a:t>
            </a:r>
          </a:p>
          <a:p>
            <a:pPr lvl="0"/>
            <a:r>
              <a:rPr lang="en-US" sz="2000" b="1" dirty="0" smtClean="0"/>
              <a:t>daily_decr90</a:t>
            </a:r>
            <a:r>
              <a:rPr lang="en-US" sz="2000" dirty="0" smtClean="0"/>
              <a:t> - Daily amount spent from main account, averaged over last 90 days (in Indonesian Rupiah).</a:t>
            </a:r>
          </a:p>
          <a:p>
            <a:pPr lvl="0"/>
            <a:r>
              <a:rPr lang="en-US" sz="2000" b="1" dirty="0" smtClean="0"/>
              <a:t>rental30</a:t>
            </a:r>
            <a:r>
              <a:rPr lang="en-US" sz="2000" dirty="0" smtClean="0"/>
              <a:t> - Average main account balance over last 30 days.</a:t>
            </a:r>
          </a:p>
          <a:p>
            <a:pPr lvl="0"/>
            <a:r>
              <a:rPr lang="en-US" sz="2000" b="1" dirty="0" smtClean="0"/>
              <a:t>rental90</a:t>
            </a:r>
            <a:r>
              <a:rPr lang="en-US" sz="2000" dirty="0" smtClean="0"/>
              <a:t> - Average main account balance over last 90 days.</a:t>
            </a:r>
          </a:p>
          <a:p>
            <a:pPr lvl="0"/>
            <a:r>
              <a:rPr lang="en-US" sz="2000" b="1" dirty="0" err="1" smtClean="0"/>
              <a:t>last_rech_date_ma</a:t>
            </a:r>
            <a:r>
              <a:rPr lang="en-US" sz="2000" dirty="0" smtClean="0"/>
              <a:t> - Number of days till last recharge of main account.</a:t>
            </a:r>
          </a:p>
          <a:p>
            <a:pPr lvl="0"/>
            <a:r>
              <a:rPr lang="en-US" sz="2000" b="1" dirty="0" smtClean="0"/>
              <a:t>Last </a:t>
            </a:r>
            <a:r>
              <a:rPr lang="en-US" sz="2000" b="1" dirty="0" err="1" smtClean="0"/>
              <a:t>rech</a:t>
            </a:r>
            <a:r>
              <a:rPr lang="en-US" sz="2000" b="1" dirty="0" smtClean="0"/>
              <a:t> date </a:t>
            </a:r>
            <a:r>
              <a:rPr lang="en-US" sz="2000" b="1" dirty="0" err="1" smtClean="0"/>
              <a:t>da</a:t>
            </a:r>
            <a:r>
              <a:rPr lang="en-US" sz="2000" dirty="0" smtClean="0"/>
              <a:t> -Number of days till last recharge of data account.</a:t>
            </a:r>
          </a:p>
          <a:p>
            <a:pPr lvl="0"/>
            <a:r>
              <a:rPr lang="en-US" sz="2000" dirty="0" smtClean="0"/>
              <a:t> </a:t>
            </a:r>
            <a:r>
              <a:rPr lang="en-US" sz="2000" b="1" dirty="0" err="1" smtClean="0"/>
              <a:t>last_rech_amt_ma</a:t>
            </a:r>
            <a:r>
              <a:rPr lang="en-US" sz="2000" dirty="0" smtClean="0"/>
              <a:t> - Amount of last recharge of main account (in Indonesian Rupiah)</a:t>
            </a:r>
          </a:p>
          <a:p>
            <a:pPr lvl="0"/>
            <a:r>
              <a:rPr lang="en-US" sz="2000" b="1" dirty="0" smtClean="0"/>
              <a:t>cnt_ma_rech30</a:t>
            </a:r>
            <a:r>
              <a:rPr lang="en-US" sz="2000" dirty="0" smtClean="0"/>
              <a:t> - Number of times main account got recharged in last 30 days</a:t>
            </a:r>
          </a:p>
          <a:p>
            <a:pPr lvl="0"/>
            <a:r>
              <a:rPr lang="en-US" sz="2000" b="1" dirty="0" smtClean="0"/>
              <a:t>fr_ma_rech30</a:t>
            </a:r>
            <a:r>
              <a:rPr lang="en-US" sz="2000" dirty="0" smtClean="0"/>
              <a:t> - Frequency of main account recharged in last 30 days</a:t>
            </a:r>
          </a:p>
          <a:p>
            <a:pPr lvl="0"/>
            <a:endParaRPr lang="en-US" sz="20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r>
              <a:rPr lang="en-US" sz="2000" b="1" dirty="0" smtClean="0">
                <a:latin typeface="Calibri" pitchFamily="34" charset="0"/>
                <a:cs typeface="Calibri" pitchFamily="34" charset="0"/>
              </a:rPr>
              <a:t>sumamnt_ma_rech30</a:t>
            </a:r>
            <a:r>
              <a:rPr lang="en-US" sz="2000" dirty="0" smtClean="0">
                <a:latin typeface="Calibri" pitchFamily="34" charset="0"/>
                <a:cs typeface="Calibri" pitchFamily="34" charset="0"/>
              </a:rPr>
              <a:t> - Total amount of recharge in main account over last 30 days (in Indonesian Rupiah)</a:t>
            </a:r>
          </a:p>
          <a:p>
            <a:pPr lvl="0"/>
            <a:r>
              <a:rPr lang="en-US" sz="2000" b="1" dirty="0" smtClean="0">
                <a:latin typeface="Calibri" pitchFamily="34" charset="0"/>
                <a:cs typeface="Calibri" pitchFamily="34" charset="0"/>
              </a:rPr>
              <a:t>medianamnt_ma_rech30</a:t>
            </a:r>
            <a:r>
              <a:rPr lang="en-US" sz="2000" dirty="0" smtClean="0">
                <a:latin typeface="Calibri" pitchFamily="34" charset="0"/>
                <a:cs typeface="Calibri" pitchFamily="34" charset="0"/>
              </a:rPr>
              <a:t> - Median of amount of recharges done in main account over last 30 days at user level (in Indonesian Rupiah)</a:t>
            </a:r>
          </a:p>
          <a:p>
            <a:pPr lvl="0"/>
            <a:r>
              <a:rPr lang="en-US" sz="2000" b="1" dirty="0" smtClean="0">
                <a:latin typeface="Calibri" pitchFamily="34" charset="0"/>
                <a:cs typeface="Calibri" pitchFamily="34" charset="0"/>
              </a:rPr>
              <a:t>medianmarechprebal30</a:t>
            </a:r>
            <a:r>
              <a:rPr lang="en-US" sz="2000" dirty="0" smtClean="0">
                <a:latin typeface="Calibri" pitchFamily="34" charset="0"/>
                <a:cs typeface="Calibri" pitchFamily="34" charset="0"/>
              </a:rPr>
              <a:t> - Median of main account balance just before recharge in last 30 days at user level (in Indonesian Rupiah)</a:t>
            </a:r>
          </a:p>
          <a:p>
            <a:pPr lvl="0"/>
            <a:r>
              <a:rPr lang="en-US" sz="2000" b="1" dirty="0" smtClean="0">
                <a:latin typeface="Calibri" pitchFamily="34" charset="0"/>
                <a:cs typeface="Calibri" pitchFamily="34" charset="0"/>
              </a:rPr>
              <a:t>cnt_ma_rech90</a:t>
            </a:r>
            <a:r>
              <a:rPr lang="en-US" sz="2000" dirty="0" smtClean="0">
                <a:latin typeface="Calibri" pitchFamily="34" charset="0"/>
                <a:cs typeface="Calibri" pitchFamily="34" charset="0"/>
              </a:rPr>
              <a:t> - Number of times main account got recharged in last 90 days</a:t>
            </a:r>
          </a:p>
          <a:p>
            <a:pPr lvl="0"/>
            <a:r>
              <a:rPr lang="en-US" sz="2000" b="1" dirty="0" smtClean="0">
                <a:latin typeface="Calibri" pitchFamily="34" charset="0"/>
                <a:cs typeface="Calibri" pitchFamily="34" charset="0"/>
              </a:rPr>
              <a:t>fr_ma_rech90</a:t>
            </a:r>
            <a:r>
              <a:rPr lang="en-US" sz="2000" dirty="0" smtClean="0">
                <a:latin typeface="Calibri" pitchFamily="34" charset="0"/>
                <a:cs typeface="Calibri" pitchFamily="34" charset="0"/>
              </a:rPr>
              <a:t> - Frequency of main account recharged in last 90 days</a:t>
            </a:r>
          </a:p>
          <a:p>
            <a:pPr lvl="0"/>
            <a:r>
              <a:rPr lang="en-US" sz="2000" b="1" dirty="0" smtClean="0">
                <a:latin typeface="Calibri" pitchFamily="34" charset="0"/>
                <a:cs typeface="Calibri" pitchFamily="34" charset="0"/>
              </a:rPr>
              <a:t>sumamnt_ma_rech90</a:t>
            </a:r>
            <a:r>
              <a:rPr lang="en-US" sz="2000" dirty="0" smtClean="0">
                <a:latin typeface="Calibri" pitchFamily="34" charset="0"/>
                <a:cs typeface="Calibri" pitchFamily="34" charset="0"/>
              </a:rPr>
              <a:t> - Total amount of recharge in main account over last 90 days (in Indonesian Rupiah)</a:t>
            </a:r>
          </a:p>
          <a:p>
            <a:pPr lvl="0"/>
            <a:r>
              <a:rPr lang="en-US" sz="2000" b="1" dirty="0" smtClean="0">
                <a:latin typeface="Calibri" pitchFamily="34" charset="0"/>
                <a:cs typeface="Calibri" pitchFamily="34" charset="0"/>
              </a:rPr>
              <a:t>medianamnt_ma_rech90</a:t>
            </a:r>
            <a:r>
              <a:rPr lang="en-US" sz="2000" dirty="0" smtClean="0">
                <a:latin typeface="Calibri" pitchFamily="34" charset="0"/>
                <a:cs typeface="Calibri" pitchFamily="34" charset="0"/>
              </a:rPr>
              <a:t> - Median of amount of recharges done in main account over last 90 days at user level (in Indonesian Rupiah)</a:t>
            </a:r>
          </a:p>
          <a:p>
            <a:pPr lvl="0"/>
            <a:r>
              <a:rPr lang="en-US" sz="2000" b="1" dirty="0" smtClean="0">
                <a:latin typeface="Calibri" pitchFamily="34" charset="0"/>
                <a:cs typeface="Calibri" pitchFamily="34" charset="0"/>
              </a:rPr>
              <a:t>medianmarechprebal90</a:t>
            </a:r>
            <a:r>
              <a:rPr lang="en-US" sz="2000" dirty="0" smtClean="0">
                <a:latin typeface="Calibri" pitchFamily="34" charset="0"/>
                <a:cs typeface="Calibri" pitchFamily="34" charset="0"/>
              </a:rPr>
              <a:t> - Median of main account balance just before recharge in last 90 days at user level (in Indonesian Rupiah)</a:t>
            </a:r>
          </a:p>
          <a:p>
            <a:pPr lvl="0"/>
            <a:r>
              <a:rPr lang="en-US" sz="2000" b="1" dirty="0" smtClean="0">
                <a:latin typeface="Calibri" pitchFamily="34" charset="0"/>
                <a:cs typeface="Calibri" pitchFamily="34" charset="0"/>
              </a:rPr>
              <a:t>cnt_da_rech30</a:t>
            </a:r>
            <a:r>
              <a:rPr lang="en-US" sz="2000" dirty="0" smtClean="0">
                <a:latin typeface="Calibri" pitchFamily="34" charset="0"/>
                <a:cs typeface="Calibri" pitchFamily="34" charset="0"/>
              </a:rPr>
              <a:t> - Number of times data account got recharged in last 30 days</a:t>
            </a:r>
          </a:p>
          <a:p>
            <a:pPr lvl="0"/>
            <a:r>
              <a:rPr lang="en-US" sz="2000" b="1" dirty="0" smtClean="0">
                <a:latin typeface="Calibri" pitchFamily="34" charset="0"/>
                <a:cs typeface="Calibri" pitchFamily="34" charset="0"/>
              </a:rPr>
              <a:t>fr_da_rech30</a:t>
            </a:r>
            <a:r>
              <a:rPr lang="en-US" sz="2000" dirty="0" smtClean="0">
                <a:latin typeface="Calibri" pitchFamily="34" charset="0"/>
                <a:cs typeface="Calibri" pitchFamily="34" charset="0"/>
              </a:rPr>
              <a:t> - Frequency of data account recharged in last 30 days.</a:t>
            </a:r>
          </a:p>
          <a:p>
            <a:pPr lvl="0"/>
            <a:r>
              <a:rPr lang="en-US" sz="2000" b="1" dirty="0" smtClean="0">
                <a:latin typeface="Calibri" pitchFamily="34" charset="0"/>
                <a:cs typeface="Calibri" pitchFamily="34" charset="0"/>
              </a:rPr>
              <a:t>cnt_da_rech90 </a:t>
            </a:r>
            <a:r>
              <a:rPr lang="en-US" sz="2000" dirty="0" smtClean="0">
                <a:latin typeface="Calibri" pitchFamily="34" charset="0"/>
                <a:cs typeface="Calibri" pitchFamily="34" charset="0"/>
              </a:rPr>
              <a:t>- Number of times data account got recharged in last 90 days</a:t>
            </a:r>
          </a:p>
          <a:p>
            <a:pPr lvl="0"/>
            <a:r>
              <a:rPr lang="en-US" sz="2000" b="1" dirty="0" smtClean="0"/>
              <a:t>fr_da_rech90 </a:t>
            </a:r>
            <a:r>
              <a:rPr lang="en-US" sz="2000" dirty="0" smtClean="0"/>
              <a:t>- Frequency of data account recharged in last 90 days</a:t>
            </a:r>
          </a:p>
          <a:p>
            <a:pPr lvl="0"/>
            <a:r>
              <a:rPr lang="en-US" sz="2000" b="1" dirty="0" smtClean="0"/>
              <a:t>cnt_loans30 </a:t>
            </a:r>
            <a:r>
              <a:rPr lang="en-US" sz="2000" dirty="0" smtClean="0"/>
              <a:t>- Number of loans taken by user in last 30 days</a:t>
            </a:r>
          </a:p>
          <a:p>
            <a:pPr lvl="0"/>
            <a:endParaRPr lang="en-US" sz="2000" dirty="0" smtClean="0">
              <a:latin typeface="Calibri" pitchFamily="34" charset="0"/>
              <a:cs typeface="Calibri" pitchFamily="34" charset="0"/>
            </a:endParaRP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r>
              <a:rPr lang="en-US" sz="2000" b="1" dirty="0" smtClean="0"/>
              <a:t>amnt_loans30 </a:t>
            </a:r>
            <a:r>
              <a:rPr lang="en-US" sz="2000" dirty="0" smtClean="0"/>
              <a:t>- Total amount of loans taken by user in last 30 days</a:t>
            </a:r>
          </a:p>
          <a:p>
            <a:pPr lvl="0"/>
            <a:r>
              <a:rPr lang="en-US" sz="2000" b="1" dirty="0" smtClean="0"/>
              <a:t>maxamnt_loans30 </a:t>
            </a:r>
            <a:r>
              <a:rPr lang="en-US" sz="2000" dirty="0" smtClean="0"/>
              <a:t>- maximum amount of loan taken by the user in last 30 days There are only two options: 5 &amp; 10Rs.,for which the user needs to pay back 6 &amp; 12 Rs. respectively</a:t>
            </a:r>
          </a:p>
          <a:p>
            <a:pPr lvl="0"/>
            <a:r>
              <a:rPr lang="en-US" sz="2000" b="1" dirty="0" smtClean="0"/>
              <a:t>medianamnt_loans30 </a:t>
            </a:r>
            <a:r>
              <a:rPr lang="en-US" sz="2000" dirty="0" smtClean="0"/>
              <a:t>- Median of amounts of loan taken by the user in last 30 days</a:t>
            </a:r>
          </a:p>
          <a:p>
            <a:pPr lvl="0"/>
            <a:r>
              <a:rPr lang="en-US" sz="2000" b="1" dirty="0" smtClean="0"/>
              <a:t>cnt_loans90 </a:t>
            </a:r>
            <a:r>
              <a:rPr lang="en-US" sz="2000" dirty="0" smtClean="0"/>
              <a:t>- Number of loans taken by user in last 90 days</a:t>
            </a:r>
          </a:p>
          <a:p>
            <a:pPr lvl="0"/>
            <a:r>
              <a:rPr lang="en-US" sz="2000" b="1" dirty="0" smtClean="0"/>
              <a:t>amnt_loans90 </a:t>
            </a:r>
            <a:r>
              <a:rPr lang="en-US" sz="2000" dirty="0" smtClean="0"/>
              <a:t>- Total amount of loans taken by user in last 90 days</a:t>
            </a:r>
          </a:p>
          <a:p>
            <a:pPr lvl="0"/>
            <a:r>
              <a:rPr lang="en-US" sz="2000" b="1" dirty="0" smtClean="0"/>
              <a:t>maxamnt_loans90 </a:t>
            </a:r>
            <a:r>
              <a:rPr lang="en-US" sz="2000" dirty="0" smtClean="0"/>
              <a:t>- maximum amount of loan taken by the user in last 90 days</a:t>
            </a:r>
          </a:p>
          <a:p>
            <a:pPr lvl="0"/>
            <a:r>
              <a:rPr lang="en-US" sz="2000" b="1" dirty="0" smtClean="0"/>
              <a:t>medianamnt_loans90 </a:t>
            </a:r>
            <a:r>
              <a:rPr lang="en-US" sz="2000" dirty="0" smtClean="0"/>
              <a:t>- Median of amounts of loan taken by the user in last 90 days</a:t>
            </a:r>
          </a:p>
          <a:p>
            <a:pPr lvl="0"/>
            <a:r>
              <a:rPr lang="en-US" sz="2000" b="1" dirty="0" smtClean="0"/>
              <a:t>payback30</a:t>
            </a:r>
            <a:r>
              <a:rPr lang="en-US" sz="2000" dirty="0" smtClean="0"/>
              <a:t> - Average payback time in days over last 30 days</a:t>
            </a:r>
          </a:p>
          <a:p>
            <a:pPr lvl="0"/>
            <a:r>
              <a:rPr lang="en-US" sz="2000" b="1" dirty="0" smtClean="0"/>
              <a:t>payback90</a:t>
            </a:r>
            <a:r>
              <a:rPr lang="en-US" sz="2000" dirty="0" smtClean="0"/>
              <a:t> - Average payback time in days over last 90 days</a:t>
            </a:r>
          </a:p>
          <a:p>
            <a:pPr lvl="0"/>
            <a:r>
              <a:rPr lang="en-US" sz="2000" b="1" dirty="0" err="1" smtClean="0"/>
              <a:t>pcircle</a:t>
            </a:r>
            <a:r>
              <a:rPr lang="en-US" sz="2000" dirty="0" smtClean="0"/>
              <a:t> - telecom circle</a:t>
            </a:r>
          </a:p>
          <a:p>
            <a:pPr lvl="0"/>
            <a:r>
              <a:rPr lang="en-US" sz="2000" b="1" dirty="0" err="1" smtClean="0"/>
              <a:t>pdate</a:t>
            </a:r>
            <a:r>
              <a:rPr lang="en-US" sz="2000" dirty="0" smtClean="0"/>
              <a:t> – date</a:t>
            </a:r>
          </a:p>
          <a:p>
            <a:pPr>
              <a:buNone/>
            </a:pPr>
            <a:r>
              <a:rPr lang="en-US" sz="2000" dirty="0" smtClean="0"/>
              <a:t>     </a:t>
            </a:r>
            <a:r>
              <a:rPr lang="en-US" sz="2000" b="1" dirty="0" smtClean="0">
                <a:effectLst>
                  <a:outerShdw blurRad="38100" dist="38100" dir="2700000" algn="tl">
                    <a:srgbClr val="000000">
                      <a:alpha val="43137"/>
                    </a:srgbClr>
                  </a:outerShdw>
                </a:effectLst>
              </a:rPr>
              <a:t>The shape of the data set is 209593 x 37 , that is data set consist of 209593 rows and 37 columns where the rows consist of the customer information and columns consist of the categories of data we needed to build the machine learning model.</a:t>
            </a:r>
          </a:p>
          <a:p>
            <a:pPr>
              <a:buNone/>
            </a:pPr>
            <a:endParaRPr lang="en-US" sz="2000" dirty="0">
              <a:latin typeface="Calibri" pitchFamily="34" charset="0"/>
              <a:cs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buNone/>
            </a:pPr>
            <a:r>
              <a:rPr lang="en-US" b="1" dirty="0" smtClean="0">
                <a:effectLst>
                  <a:outerShdw blurRad="38100" dist="38100" dir="2700000" algn="tl">
                    <a:srgbClr val="000000">
                      <a:alpha val="43137"/>
                    </a:srgbClr>
                  </a:outerShdw>
                </a:effectLst>
              </a:rPr>
              <a:t>7. </a:t>
            </a:r>
            <a:r>
              <a:rPr lang="en-IN" b="1" dirty="0" smtClean="0">
                <a:effectLst>
                  <a:outerShdw blurRad="38100" dist="38100" dir="2700000" algn="tl">
                    <a:srgbClr val="000000">
                      <a:alpha val="43137"/>
                    </a:srgbClr>
                  </a:outerShdw>
                </a:effectLst>
              </a:rPr>
              <a:t>Pre-Assumptions </a:t>
            </a: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As  we look into the data –set, primarily we could infer that the data-set is pretty much well informed. It has all the required data’s such </a:t>
            </a:r>
            <a:r>
              <a:rPr lang="en-US" sz="2500" b="1" dirty="0" smtClean="0">
                <a:effectLst>
                  <a:outerShdw blurRad="38100" dist="38100" dir="2700000" algn="tl">
                    <a:srgbClr val="000000">
                      <a:alpha val="43137"/>
                    </a:srgbClr>
                  </a:outerShdw>
                </a:effectLst>
                <a:latin typeface="Calibri" pitchFamily="34" charset="0"/>
                <a:cs typeface="Calibri" pitchFamily="34" charset="0"/>
              </a:rPr>
              <a:t>as 'Unnamed: 0','label', '</a:t>
            </a:r>
            <a:r>
              <a:rPr lang="en-US" sz="2500" b="1" dirty="0" err="1" smtClean="0">
                <a:effectLst>
                  <a:outerShdw blurRad="38100" dist="38100" dir="2700000" algn="tl">
                    <a:srgbClr val="000000">
                      <a:alpha val="43137"/>
                    </a:srgbClr>
                  </a:outerShdw>
                </a:effectLst>
                <a:latin typeface="Calibri" pitchFamily="34" charset="0"/>
                <a:cs typeface="Calibri" pitchFamily="34" charset="0"/>
              </a:rPr>
              <a:t>msisdn</a:t>
            </a:r>
            <a:r>
              <a:rPr lang="en-US" sz="2500" b="1" dirty="0" smtClean="0">
                <a:effectLst>
                  <a:outerShdw blurRad="38100" dist="38100" dir="2700000" algn="tl">
                    <a:srgbClr val="000000">
                      <a:alpha val="43137"/>
                    </a:srgbClr>
                  </a:outerShdw>
                </a:effectLst>
                <a:latin typeface="Calibri" pitchFamily="34" charset="0"/>
                <a:cs typeface="Calibri" pitchFamily="34" charset="0"/>
              </a:rPr>
              <a:t>', '</a:t>
            </a:r>
            <a:r>
              <a:rPr lang="en-US" sz="2500" b="1" dirty="0" err="1" smtClean="0">
                <a:effectLst>
                  <a:outerShdw blurRad="38100" dist="38100" dir="2700000" algn="tl">
                    <a:srgbClr val="000000">
                      <a:alpha val="43137"/>
                    </a:srgbClr>
                  </a:outerShdw>
                </a:effectLst>
                <a:latin typeface="Calibri" pitchFamily="34" charset="0"/>
                <a:cs typeface="Calibri" pitchFamily="34" charset="0"/>
              </a:rPr>
              <a:t>aon</a:t>
            </a:r>
            <a:r>
              <a:rPr lang="en-US" sz="2500" b="1" dirty="0" smtClean="0">
                <a:effectLst>
                  <a:outerShdw blurRad="38100" dist="38100" dir="2700000" algn="tl">
                    <a:srgbClr val="000000">
                      <a:alpha val="43137"/>
                    </a:srgbClr>
                  </a:outerShdw>
                </a:effectLst>
                <a:latin typeface="Calibri" pitchFamily="34" charset="0"/>
                <a:cs typeface="Calibri" pitchFamily="34" charset="0"/>
              </a:rPr>
              <a:t>', 'daily_decr30','daily_decr90','rental30','rental90','last_rech_date_ma'‘,last_rech_date_da','last_rech_amt_ma','cnt_ma_rech30','fr_ma_rech30','sumamnt_ma_rech30','medianamnt_ma_rech30','medianmarechprebal30','cnt_ma_rech90','fr_ma_rech90','sumamnt_ma_rech90','medianamnt_ma_rech90','medianmarechprebal90','cnt_da_rech30','fr_da_rech30', 'cnt_da_rech90', 'fr_da_rech90', 'cnt_loans30','amnt_loans30', 'maxamnt_loans30','medianamnt_loans30','cnt_loans90','amnt_loans90', 'maxamnt_loans90', 'medianamnt_loans90', 'payback30','payback90', '</a:t>
            </a:r>
            <a:r>
              <a:rPr lang="en-US" sz="2500" b="1" dirty="0" err="1" smtClean="0">
                <a:effectLst>
                  <a:outerShdw blurRad="38100" dist="38100" dir="2700000" algn="tl">
                    <a:srgbClr val="000000">
                      <a:alpha val="43137"/>
                    </a:srgbClr>
                  </a:outerShdw>
                </a:effectLst>
                <a:latin typeface="Calibri" pitchFamily="34" charset="0"/>
                <a:cs typeface="Calibri" pitchFamily="34" charset="0"/>
              </a:rPr>
              <a:t>pcircle</a:t>
            </a:r>
            <a:r>
              <a:rPr lang="en-US" sz="2500" b="1" dirty="0" smtClean="0">
                <a:effectLst>
                  <a:outerShdw blurRad="38100" dist="38100" dir="2700000" algn="tl">
                    <a:srgbClr val="000000">
                      <a:alpha val="43137"/>
                    </a:srgbClr>
                  </a:outerShdw>
                </a:effectLst>
                <a:latin typeface="Calibri" pitchFamily="34" charset="0"/>
                <a:cs typeface="Calibri" pitchFamily="34" charset="0"/>
              </a:rPr>
              <a:t>', '</a:t>
            </a:r>
            <a:r>
              <a:rPr lang="en-US" sz="2500" b="1" dirty="0" err="1" smtClean="0">
                <a:effectLst>
                  <a:outerShdw blurRad="38100" dist="38100" dir="2700000" algn="tl">
                    <a:srgbClr val="000000">
                      <a:alpha val="43137"/>
                    </a:srgbClr>
                  </a:outerShdw>
                </a:effectLst>
                <a:latin typeface="Calibri" pitchFamily="34" charset="0"/>
                <a:cs typeface="Calibri" pitchFamily="34" charset="0"/>
              </a:rPr>
              <a:t>pdate</a:t>
            </a:r>
            <a:r>
              <a:rPr lang="en-US" sz="2500" b="1" dirty="0" smtClean="0">
                <a:effectLst>
                  <a:outerShdw blurRad="38100" dist="38100" dir="2700000" algn="tl">
                    <a:srgbClr val="000000">
                      <a:alpha val="43137"/>
                    </a:srgbClr>
                  </a:outerShdw>
                </a:effectLst>
                <a:latin typeface="Calibri" pitchFamily="34" charset="0"/>
                <a:cs typeface="Calibri" pitchFamily="34" charset="0"/>
              </a:rPr>
              <a:t>'.</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500" dirty="0" smtClean="0">
                <a:effectLst>
                  <a:outerShdw blurRad="38100" dist="38100" dir="2700000" algn="tl">
                    <a:srgbClr val="000000">
                      <a:alpha val="43137"/>
                    </a:srgbClr>
                  </a:outerShdw>
                </a:effectLst>
                <a:latin typeface="Calibri" pitchFamily="34" charset="0"/>
                <a:cs typeface="Calibri" pitchFamily="34" charset="0"/>
              </a:rPr>
              <a:t>Using these data’s we could easily find the defaulters  by the help of simple visualizations and ML models.</a:t>
            </a:r>
          </a:p>
          <a:p>
            <a:pPr>
              <a:buNone/>
            </a:pPr>
            <a:endParaRPr lang="en-US" sz="2500" b="1" dirty="0" smtClean="0">
              <a:latin typeface="Calibri" pitchFamily="34" charset="0"/>
              <a:cs typeface="Calibri" pitchFamily="34" charset="0"/>
            </a:endParaRPr>
          </a:p>
          <a:p>
            <a:pPr>
              <a:buNone/>
            </a:pPr>
            <a:r>
              <a:rPr lang="en-US" b="1" dirty="0" smtClean="0">
                <a:latin typeface="+mj-lt"/>
                <a:cs typeface="Calibri" pitchFamily="34" charset="0"/>
              </a:rPr>
              <a:t>8. Data-Preprocessing</a:t>
            </a:r>
          </a:p>
          <a:p>
            <a:pPr>
              <a:buNone/>
            </a:pPr>
            <a:r>
              <a:rPr lang="en-IN" dirty="0" smtClean="0"/>
              <a:t>    </a:t>
            </a:r>
            <a:r>
              <a:rPr lang="en-IN" sz="2500" dirty="0" smtClean="0">
                <a:effectLst>
                  <a:outerShdw blurRad="38100" dist="38100" dir="2700000" algn="tl">
                    <a:srgbClr val="000000">
                      <a:alpha val="43137"/>
                    </a:srgbClr>
                  </a:outerShdw>
                </a:effectLst>
                <a:latin typeface="Calibri" pitchFamily="34" charset="0"/>
                <a:cs typeface="Calibri" pitchFamily="34" charset="0"/>
              </a:rPr>
              <a:t>Here</a:t>
            </a:r>
            <a:r>
              <a:rPr lang="en-IN" sz="2500" b="1" dirty="0" smtClean="0">
                <a:effectLst>
                  <a:outerShdw blurRad="38100" dist="38100" dir="2700000" algn="tl">
                    <a:srgbClr val="000000">
                      <a:alpha val="43137"/>
                    </a:srgbClr>
                  </a:outerShdw>
                </a:effectLst>
                <a:latin typeface="Calibri" pitchFamily="34" charset="0"/>
                <a:cs typeface="Calibri" pitchFamily="34" charset="0"/>
              </a:rPr>
              <a:t> </a:t>
            </a:r>
            <a:r>
              <a:rPr lang="en-IN" sz="2500" dirty="0" smtClean="0">
                <a:effectLst>
                  <a:outerShdw blurRad="38100" dist="38100" dir="2700000" algn="tl">
                    <a:srgbClr val="000000">
                      <a:alpha val="43137"/>
                    </a:srgbClr>
                  </a:outerShdw>
                </a:effectLst>
                <a:latin typeface="Calibri" pitchFamily="34" charset="0"/>
                <a:cs typeface="Calibri" pitchFamily="34" charset="0"/>
              </a:rPr>
              <a:t>we will try to make the given data-set efficient for the ML model. For that we will carry out a series of process which will make the data-set perfect for building a ML model. This series of process includes,</a:t>
            </a:r>
            <a:endParaRPr lang="en-US" b="1" dirty="0" smtClean="0">
              <a:effectLst>
                <a:outerShdw blurRad="38100" dist="38100" dir="2700000" algn="tl">
                  <a:srgbClr val="000000">
                    <a:alpha val="43137"/>
                  </a:srgbClr>
                </a:outerShdw>
              </a:effectLst>
              <a:latin typeface="+mj-lt"/>
              <a:cs typeface="Calibri" pitchFamily="34" charset="0"/>
            </a:endParaRPr>
          </a:p>
          <a:p>
            <a:pPr lvl="0"/>
            <a:r>
              <a:rPr lang="en-US" sz="2500" b="1" dirty="0" smtClean="0">
                <a:effectLst>
                  <a:outerShdw blurRad="38100" dist="38100" dir="2700000" algn="tl">
                    <a:srgbClr val="000000">
                      <a:alpha val="43137"/>
                    </a:srgbClr>
                  </a:outerShdw>
                </a:effectLst>
                <a:latin typeface="+mj-lt"/>
                <a:cs typeface="Calibri" pitchFamily="34" charset="0"/>
              </a:rPr>
              <a:t> </a:t>
            </a:r>
            <a:r>
              <a:rPr lang="en-IN" sz="2500" b="1" dirty="0" smtClean="0">
                <a:effectLst>
                  <a:outerShdw blurRad="38100" dist="38100" dir="2700000" algn="tl">
                    <a:srgbClr val="000000">
                      <a:alpha val="43137"/>
                    </a:srgbClr>
                  </a:outerShdw>
                </a:effectLst>
                <a:latin typeface="Calibri" pitchFamily="34" charset="0"/>
                <a:cs typeface="Calibri" pitchFamily="34" charset="0"/>
              </a:rPr>
              <a:t>Collection of basic statistical data.</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r>
              <a:rPr lang="en-IN" sz="2500" b="1" dirty="0" smtClean="0">
                <a:effectLst>
                  <a:outerShdw blurRad="38100" dist="38100" dir="2700000" algn="tl">
                    <a:srgbClr val="000000">
                      <a:alpha val="43137"/>
                    </a:srgbClr>
                  </a:outerShdw>
                </a:effectLst>
                <a:latin typeface="Calibri" pitchFamily="34" charset="0"/>
                <a:cs typeface="Calibri" pitchFamily="34" charset="0"/>
              </a:rPr>
              <a:t>Exploratory data analysis.</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r>
              <a:rPr lang="en-IN" sz="2500" b="1" dirty="0" smtClean="0">
                <a:effectLst>
                  <a:outerShdw blurRad="38100" dist="38100" dir="2700000" algn="tl">
                    <a:srgbClr val="000000">
                      <a:alpha val="43137"/>
                    </a:srgbClr>
                  </a:outerShdw>
                </a:effectLst>
                <a:latin typeface="Calibri" pitchFamily="34" charset="0"/>
                <a:cs typeface="Calibri" pitchFamily="34" charset="0"/>
              </a:rPr>
              <a:t>Checking for correlation with target.</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r>
              <a:rPr lang="en-IN" sz="2500" b="1" dirty="0" smtClean="0">
                <a:effectLst>
                  <a:outerShdw blurRad="38100" dist="38100" dir="2700000" algn="tl">
                    <a:srgbClr val="000000">
                      <a:alpha val="43137"/>
                    </a:srgbClr>
                  </a:outerShdw>
                </a:effectLst>
                <a:latin typeface="Calibri" pitchFamily="34" charset="0"/>
                <a:cs typeface="Calibri" pitchFamily="34" charset="0"/>
              </a:rPr>
              <a:t>Checking for </a:t>
            </a:r>
            <a:r>
              <a:rPr lang="en-IN" sz="2500" b="1" dirty="0" err="1" smtClean="0">
                <a:effectLst>
                  <a:outerShdw blurRad="38100" dist="38100" dir="2700000" algn="tl">
                    <a:srgbClr val="000000">
                      <a:alpha val="43137"/>
                    </a:srgbClr>
                  </a:outerShdw>
                </a:effectLst>
                <a:latin typeface="Calibri" pitchFamily="34" charset="0"/>
                <a:cs typeface="Calibri" pitchFamily="34" charset="0"/>
              </a:rPr>
              <a:t>skewness</a:t>
            </a:r>
            <a:r>
              <a:rPr lang="en-IN" sz="2500" b="1" dirty="0" smtClean="0">
                <a:effectLst>
                  <a:outerShdw blurRad="38100" dist="38100" dir="2700000" algn="tl">
                    <a:srgbClr val="000000">
                      <a:alpha val="43137"/>
                    </a:srgbClr>
                  </a:outerShdw>
                </a:effectLst>
                <a:latin typeface="Calibri" pitchFamily="34" charset="0"/>
                <a:cs typeface="Calibri" pitchFamily="34" charset="0"/>
              </a:rPr>
              <a:t> in the data-set.</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r>
              <a:rPr lang="en-IN" sz="2500" b="1" dirty="0" smtClean="0">
                <a:effectLst>
                  <a:outerShdw blurRad="38100" dist="38100" dir="2700000" algn="tl">
                    <a:srgbClr val="000000">
                      <a:alpha val="43137"/>
                    </a:srgbClr>
                  </a:outerShdw>
                </a:effectLst>
                <a:latin typeface="Calibri" pitchFamily="34" charset="0"/>
                <a:cs typeface="Calibri" pitchFamily="34" charset="0"/>
              </a:rPr>
              <a:t>Checking for outliers.</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399032"/>
          </a:xfrm>
        </p:spPr>
        <p:txBody>
          <a:bodyPr/>
          <a:lstStyle/>
          <a:p>
            <a:r>
              <a:rPr lang="en-US" b="1" dirty="0" smtClean="0">
                <a:cs typeface="Calibri" pitchFamily="34" charset="0"/>
              </a:rPr>
              <a:t>TABLE OF CONTENTS</a:t>
            </a:r>
            <a:r>
              <a:rPr lang="en-US" dirty="0" smtClean="0"/>
              <a:t/>
            </a:r>
            <a:br>
              <a:rPr lang="en-US" dirty="0" smtClean="0"/>
            </a:br>
            <a:endParaRPr lang="en-US" dirty="0"/>
          </a:p>
        </p:txBody>
      </p:sp>
      <p:sp>
        <p:nvSpPr>
          <p:cNvPr id="3" name="Content Placeholder 2"/>
          <p:cNvSpPr>
            <a:spLocks noGrp="1"/>
          </p:cNvSpPr>
          <p:nvPr>
            <p:ph idx="1"/>
          </p:nvPr>
        </p:nvSpPr>
        <p:spPr>
          <a:xfrm>
            <a:off x="0" y="980728"/>
            <a:ext cx="9144000" cy="5877272"/>
          </a:xfrm>
        </p:spPr>
        <p:txBody>
          <a:bodyPr>
            <a:normAutofit lnSpcReduction="10000"/>
          </a:bodyPr>
          <a:lstStyle/>
          <a:p>
            <a:r>
              <a:rPr lang="en-US" sz="2500" b="1" dirty="0" smtClean="0">
                <a:latin typeface="Calibri" pitchFamily="34" charset="0"/>
                <a:cs typeface="Calibri" pitchFamily="34" charset="0"/>
              </a:rPr>
              <a:t>Acknowledgement</a:t>
            </a:r>
          </a:p>
          <a:p>
            <a:endParaRPr lang="en-US" sz="2500" b="1" dirty="0" smtClean="0">
              <a:latin typeface="Calibri" pitchFamily="34" charset="0"/>
              <a:cs typeface="Calibri" pitchFamily="34" charset="0"/>
            </a:endParaRPr>
          </a:p>
          <a:p>
            <a:r>
              <a:rPr lang="en-US" sz="2500" b="1" dirty="0" smtClean="0">
                <a:latin typeface="Calibri" pitchFamily="34" charset="0"/>
                <a:cs typeface="Calibri" pitchFamily="34" charset="0"/>
              </a:rPr>
              <a:t>Introduction</a:t>
            </a:r>
            <a:endParaRPr lang="en-US" sz="2500" dirty="0" smtClean="0">
              <a:latin typeface="Calibri" pitchFamily="34" charset="0"/>
              <a:cs typeface="Calibri" pitchFamily="34" charset="0"/>
            </a:endParaRPr>
          </a:p>
          <a:p>
            <a:pPr lvl="0">
              <a:buNone/>
            </a:pPr>
            <a:r>
              <a:rPr lang="en-US" sz="2500" dirty="0" smtClean="0"/>
              <a:t>      </a:t>
            </a:r>
          </a:p>
          <a:p>
            <a:pPr lvl="0">
              <a:buNone/>
            </a:pPr>
            <a:r>
              <a:rPr lang="en-US" sz="2500" b="1" dirty="0" smtClean="0"/>
              <a:t>     </a:t>
            </a:r>
            <a:r>
              <a:rPr lang="en-US" sz="2500" b="1" dirty="0" smtClean="0">
                <a:latin typeface="Calibri" pitchFamily="34" charset="0"/>
                <a:cs typeface="Calibri" pitchFamily="34" charset="0"/>
              </a:rPr>
              <a:t>1.</a:t>
            </a:r>
            <a:r>
              <a:rPr lang="en-US" sz="2500" dirty="0" smtClean="0">
                <a:latin typeface="Calibri" pitchFamily="34" charset="0"/>
                <a:cs typeface="Calibri" pitchFamily="34" charset="0"/>
              </a:rPr>
              <a:t> </a:t>
            </a:r>
            <a:r>
              <a:rPr lang="en-IN" sz="2500" dirty="0" smtClean="0">
                <a:effectLst>
                  <a:outerShdw blurRad="38100" dist="38100" dir="2700000" algn="tl">
                    <a:srgbClr val="000000">
                      <a:alpha val="43137"/>
                    </a:srgbClr>
                  </a:outerShdw>
                </a:effectLst>
                <a:latin typeface="Calibri" pitchFamily="34" charset="0"/>
                <a:cs typeface="Calibri" pitchFamily="34" charset="0"/>
              </a:rPr>
              <a:t>What is Micro Finance?</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IN" sz="2500" dirty="0" smtClean="0">
                <a:latin typeface="Calibri" pitchFamily="34" charset="0"/>
                <a:cs typeface="Calibri" pitchFamily="34" charset="0"/>
              </a:rPr>
              <a:t>      </a:t>
            </a:r>
          </a:p>
          <a:p>
            <a:pPr lvl="0">
              <a:buNone/>
            </a:pPr>
            <a:r>
              <a:rPr lang="en-IN" sz="2500" b="1" dirty="0" smtClean="0">
                <a:latin typeface="Calibri" pitchFamily="34" charset="0"/>
                <a:cs typeface="Calibri" pitchFamily="34" charset="0"/>
              </a:rPr>
              <a:t>      2</a:t>
            </a:r>
            <a:r>
              <a:rPr lang="en-IN" sz="2500" dirty="0" smtClean="0">
                <a:latin typeface="Calibri" pitchFamily="34" charset="0"/>
                <a:cs typeface="Calibri" pitchFamily="34" charset="0"/>
              </a:rPr>
              <a:t>. </a:t>
            </a:r>
            <a:r>
              <a:rPr lang="en-IN" sz="2500" dirty="0" smtClean="0">
                <a:effectLst>
                  <a:outerShdw blurRad="38100" dist="38100" dir="2700000" algn="tl">
                    <a:srgbClr val="000000">
                      <a:alpha val="43137"/>
                    </a:srgbClr>
                  </a:outerShdw>
                </a:effectLst>
                <a:latin typeface="Calibri" pitchFamily="34" charset="0"/>
                <a:cs typeface="Calibri" pitchFamily="34" charset="0"/>
              </a:rPr>
              <a:t>Micro Finance Institutions and Telecom Service.</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IN" sz="2500" dirty="0" smtClean="0">
                <a:latin typeface="Calibri" pitchFamily="34" charset="0"/>
                <a:cs typeface="Calibri" pitchFamily="34" charset="0"/>
              </a:rPr>
              <a:t>      </a:t>
            </a:r>
          </a:p>
          <a:p>
            <a:pPr lvl="0">
              <a:buNone/>
            </a:pPr>
            <a:r>
              <a:rPr lang="en-IN" sz="2500" b="1" dirty="0" smtClean="0">
                <a:latin typeface="Calibri" pitchFamily="34" charset="0"/>
                <a:cs typeface="Calibri" pitchFamily="34" charset="0"/>
              </a:rPr>
              <a:t>      3. </a:t>
            </a:r>
            <a:r>
              <a:rPr lang="en-IN" sz="2500" dirty="0" smtClean="0">
                <a:effectLst>
                  <a:outerShdw blurRad="38100" dist="38100" dir="2700000" algn="tl">
                    <a:srgbClr val="000000">
                      <a:alpha val="43137"/>
                    </a:srgbClr>
                  </a:outerShdw>
                </a:effectLst>
                <a:latin typeface="Calibri" pitchFamily="34" charset="0"/>
                <a:cs typeface="Calibri" pitchFamily="34" charset="0"/>
              </a:rPr>
              <a:t>Business Problem – Micro credit loan  defaulters.</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IN" sz="2500" b="1" dirty="0" smtClean="0">
                <a:latin typeface="Calibri" pitchFamily="34" charset="0"/>
                <a:cs typeface="Calibri" pitchFamily="34" charset="0"/>
              </a:rPr>
              <a:t>      </a:t>
            </a:r>
          </a:p>
          <a:p>
            <a:pPr lvl="0">
              <a:buNone/>
            </a:pPr>
            <a:r>
              <a:rPr lang="en-IN" sz="2500" b="1" dirty="0" smtClean="0">
                <a:latin typeface="Calibri" pitchFamily="34" charset="0"/>
                <a:cs typeface="Calibri" pitchFamily="34" charset="0"/>
              </a:rPr>
              <a:t>      4. </a:t>
            </a:r>
            <a:r>
              <a:rPr lang="en-IN" sz="2500" dirty="0" smtClean="0">
                <a:effectLst>
                  <a:outerShdw blurRad="38100" dist="38100" dir="2700000" algn="tl">
                    <a:srgbClr val="000000">
                      <a:alpha val="43137"/>
                    </a:srgbClr>
                  </a:outerShdw>
                </a:effectLst>
                <a:latin typeface="Calibri" pitchFamily="34" charset="0"/>
                <a:cs typeface="Calibri" pitchFamily="34" charset="0"/>
              </a:rPr>
              <a:t>Review of Literature.</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IN" sz="2500" dirty="0" smtClean="0">
                <a:latin typeface="Calibri" pitchFamily="34" charset="0"/>
                <a:cs typeface="Calibri" pitchFamily="34" charset="0"/>
              </a:rPr>
              <a:t>      </a:t>
            </a:r>
          </a:p>
          <a:p>
            <a:pPr lvl="0">
              <a:buNone/>
            </a:pPr>
            <a:r>
              <a:rPr lang="en-IN" sz="2500" b="1" dirty="0" smtClean="0">
                <a:latin typeface="Calibri" pitchFamily="34" charset="0"/>
                <a:cs typeface="Calibri" pitchFamily="34" charset="0"/>
              </a:rPr>
              <a:t>      5. </a:t>
            </a:r>
            <a:r>
              <a:rPr lang="en-IN" sz="2500" dirty="0" smtClean="0">
                <a:effectLst>
                  <a:outerShdw blurRad="38100" dist="38100" dir="2700000" algn="tl">
                    <a:srgbClr val="000000">
                      <a:alpha val="43137"/>
                    </a:srgbClr>
                  </a:outerShdw>
                </a:effectLst>
                <a:latin typeface="Calibri" pitchFamily="34" charset="0"/>
                <a:cs typeface="Calibri" pitchFamily="34" charset="0"/>
              </a:rPr>
              <a:t>Future of Micro Finance.</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5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sz="2500" dirty="0" smtClean="0">
                <a:latin typeface="Calibri" pitchFamily="34" charset="0"/>
                <a:cs typeface="Calibri" pitchFamily="34" charset="0"/>
              </a:rPr>
              <a:t>     </a:t>
            </a:r>
            <a:r>
              <a:rPr lang="en-IN" sz="2500" dirty="0" smtClean="0">
                <a:effectLst>
                  <a:outerShdw blurRad="38100" dist="38100" dir="2700000" algn="tl">
                    <a:srgbClr val="000000">
                      <a:alpha val="43137"/>
                    </a:srgbClr>
                  </a:outerShdw>
                </a:effectLst>
                <a:latin typeface="Calibri" pitchFamily="34" charset="0"/>
                <a:cs typeface="Calibri" pitchFamily="34" charset="0"/>
              </a:rPr>
              <a:t>By following these processes we can achieve a more efficient dataset. We will use </a:t>
            </a:r>
            <a:r>
              <a:rPr lang="en-IN" sz="2500" b="1" dirty="0" smtClean="0">
                <a:effectLst>
                  <a:outerShdw blurRad="38100" dist="38100" dir="2700000" algn="tl">
                    <a:srgbClr val="000000">
                      <a:alpha val="43137"/>
                    </a:srgbClr>
                  </a:outerShdw>
                </a:effectLst>
                <a:latin typeface="Calibri" pitchFamily="34" charset="0"/>
                <a:cs typeface="Calibri" pitchFamily="34" charset="0"/>
              </a:rPr>
              <a:t>Python</a:t>
            </a:r>
            <a:r>
              <a:rPr lang="en-IN" sz="2500" dirty="0" smtClean="0">
                <a:effectLst>
                  <a:outerShdw blurRad="38100" dist="38100" dir="2700000" algn="tl">
                    <a:srgbClr val="000000">
                      <a:alpha val="43137"/>
                    </a:srgbClr>
                  </a:outerShdw>
                </a:effectLst>
                <a:latin typeface="Calibri" pitchFamily="34" charset="0"/>
                <a:cs typeface="Calibri" pitchFamily="34" charset="0"/>
              </a:rPr>
              <a:t> through </a:t>
            </a:r>
            <a:r>
              <a:rPr lang="en-IN" sz="2500" b="1" dirty="0" err="1" smtClean="0">
                <a:effectLst>
                  <a:outerShdw blurRad="38100" dist="38100" dir="2700000" algn="tl">
                    <a:srgbClr val="000000">
                      <a:alpha val="43137"/>
                    </a:srgbClr>
                  </a:outerShdw>
                </a:effectLst>
                <a:latin typeface="Calibri" pitchFamily="34" charset="0"/>
                <a:cs typeface="Calibri" pitchFamily="34" charset="0"/>
              </a:rPr>
              <a:t>Jupyter</a:t>
            </a:r>
            <a:r>
              <a:rPr lang="en-IN" sz="2500" b="1" dirty="0" smtClean="0">
                <a:effectLst>
                  <a:outerShdw blurRad="38100" dist="38100" dir="2700000" algn="tl">
                    <a:srgbClr val="000000">
                      <a:alpha val="43137"/>
                    </a:srgbClr>
                  </a:outerShdw>
                </a:effectLst>
                <a:latin typeface="Calibri" pitchFamily="34" charset="0"/>
                <a:cs typeface="Calibri" pitchFamily="34" charset="0"/>
              </a:rPr>
              <a:t> notebook</a:t>
            </a:r>
            <a:r>
              <a:rPr lang="en-IN" sz="2500" dirty="0" smtClean="0">
                <a:effectLst>
                  <a:outerShdw blurRad="38100" dist="38100" dir="2700000" algn="tl">
                    <a:srgbClr val="000000">
                      <a:alpha val="43137"/>
                    </a:srgbClr>
                  </a:outerShdw>
                </a:effectLst>
                <a:latin typeface="Calibri" pitchFamily="34" charset="0"/>
                <a:cs typeface="Calibri" pitchFamily="34" charset="0"/>
              </a:rPr>
              <a:t> for data processing. Also we will use Libraries such as </a:t>
            </a:r>
            <a:r>
              <a:rPr lang="en-IN" sz="2500" b="1" dirty="0" smtClean="0">
                <a:effectLst>
                  <a:outerShdw blurRad="38100" dist="38100" dir="2700000" algn="tl">
                    <a:srgbClr val="000000">
                      <a:alpha val="43137"/>
                    </a:srgbClr>
                  </a:outerShdw>
                </a:effectLst>
                <a:latin typeface="Calibri" pitchFamily="34" charset="0"/>
                <a:cs typeface="Calibri" pitchFamily="34" charset="0"/>
              </a:rPr>
              <a:t>Pandas, </a:t>
            </a:r>
            <a:r>
              <a:rPr lang="en-IN" sz="2500" b="1" dirty="0" err="1" smtClean="0">
                <a:effectLst>
                  <a:outerShdw blurRad="38100" dist="38100" dir="2700000" algn="tl">
                    <a:srgbClr val="000000">
                      <a:alpha val="43137"/>
                    </a:srgbClr>
                  </a:outerShdw>
                </a:effectLst>
                <a:latin typeface="Calibri" pitchFamily="34" charset="0"/>
                <a:cs typeface="Calibri" pitchFamily="34" charset="0"/>
              </a:rPr>
              <a:t>Numpy</a:t>
            </a:r>
            <a:r>
              <a:rPr lang="en-IN" sz="2500" b="1" dirty="0" smtClean="0">
                <a:effectLst>
                  <a:outerShdw blurRad="38100" dist="38100" dir="2700000" algn="tl">
                    <a:srgbClr val="000000">
                      <a:alpha val="43137"/>
                    </a:srgbClr>
                  </a:outerShdw>
                </a:effectLst>
                <a:latin typeface="Calibri" pitchFamily="34" charset="0"/>
                <a:cs typeface="Calibri" pitchFamily="34" charset="0"/>
              </a:rPr>
              <a:t> for Analysis</a:t>
            </a:r>
            <a:r>
              <a:rPr lang="en-IN" sz="2500" dirty="0" smtClean="0">
                <a:effectLst>
                  <a:outerShdw blurRad="38100" dist="38100" dir="2700000" algn="tl">
                    <a:srgbClr val="000000">
                      <a:alpha val="43137"/>
                    </a:srgbClr>
                  </a:outerShdw>
                </a:effectLst>
                <a:latin typeface="Calibri" pitchFamily="34" charset="0"/>
                <a:cs typeface="Calibri" pitchFamily="34" charset="0"/>
              </a:rPr>
              <a:t> and </a:t>
            </a:r>
            <a:r>
              <a:rPr lang="en-IN" sz="2500" b="1" dirty="0" err="1" smtClean="0">
                <a:effectLst>
                  <a:outerShdw blurRad="38100" dist="38100" dir="2700000" algn="tl">
                    <a:srgbClr val="000000">
                      <a:alpha val="43137"/>
                    </a:srgbClr>
                  </a:outerShdw>
                </a:effectLst>
                <a:latin typeface="Calibri" pitchFamily="34" charset="0"/>
                <a:cs typeface="Calibri" pitchFamily="34" charset="0"/>
              </a:rPr>
              <a:t>Matplotlib</a:t>
            </a:r>
            <a:r>
              <a:rPr lang="en-IN" sz="2500" b="1" dirty="0" smtClean="0">
                <a:effectLst>
                  <a:outerShdw blurRad="38100" dist="38100" dir="2700000" algn="tl">
                    <a:srgbClr val="000000">
                      <a:alpha val="43137"/>
                    </a:srgbClr>
                  </a:outerShdw>
                </a:effectLst>
                <a:latin typeface="Calibri" pitchFamily="34" charset="0"/>
                <a:cs typeface="Calibri" pitchFamily="34" charset="0"/>
              </a:rPr>
              <a:t>, </a:t>
            </a:r>
            <a:r>
              <a:rPr lang="en-IN" sz="2500" b="1" dirty="0" err="1" smtClean="0">
                <a:effectLst>
                  <a:outerShdw blurRad="38100" dist="38100" dir="2700000" algn="tl">
                    <a:srgbClr val="000000">
                      <a:alpha val="43137"/>
                    </a:srgbClr>
                  </a:outerShdw>
                </a:effectLst>
                <a:latin typeface="Calibri" pitchFamily="34" charset="0"/>
                <a:cs typeface="Calibri" pitchFamily="34" charset="0"/>
              </a:rPr>
              <a:t>seaborn</a:t>
            </a:r>
            <a:r>
              <a:rPr lang="en-IN" sz="2500" b="1" dirty="0" smtClean="0">
                <a:effectLst>
                  <a:outerShdw blurRad="38100" dist="38100" dir="2700000" algn="tl">
                    <a:srgbClr val="000000">
                      <a:alpha val="43137"/>
                    </a:srgbClr>
                  </a:outerShdw>
                </a:effectLst>
                <a:latin typeface="Calibri" pitchFamily="34" charset="0"/>
                <a:cs typeface="Calibri" pitchFamily="34" charset="0"/>
              </a:rPr>
              <a:t> for visualization</a:t>
            </a:r>
            <a:r>
              <a:rPr lang="en-IN" sz="2500" dirty="0" smtClean="0">
                <a:effectLst>
                  <a:outerShdw blurRad="38100" dist="38100" dir="2700000" algn="tl">
                    <a:srgbClr val="000000">
                      <a:alpha val="43137"/>
                    </a:srgbClr>
                  </a:outerShdw>
                </a:effectLst>
                <a:latin typeface="Calibri" pitchFamily="34" charset="0"/>
                <a:cs typeface="Calibri" pitchFamily="34" charset="0"/>
              </a:rPr>
              <a:t>. </a:t>
            </a:r>
          </a:p>
          <a:p>
            <a:pPr marL="448056" lvl="1" indent="-384048">
              <a:buSzPct val="80000"/>
              <a:buNone/>
            </a:pPr>
            <a:endParaRPr lang="en-IN" dirty="0" smtClean="0">
              <a:latin typeface="+mj-lt"/>
              <a:cs typeface="Calibri" pitchFamily="34" charset="0"/>
            </a:endParaRPr>
          </a:p>
          <a:p>
            <a:pPr marL="448056" lvl="1" indent="-384048">
              <a:buSzPct val="80000"/>
              <a:buNone/>
            </a:pPr>
            <a:r>
              <a:rPr lang="en-IN" b="1" dirty="0" smtClean="0">
                <a:effectLst>
                  <a:outerShdw blurRad="38100" dist="38100" dir="2700000" algn="tl">
                    <a:srgbClr val="000000">
                      <a:alpha val="43137"/>
                    </a:srgbClr>
                  </a:outerShdw>
                </a:effectLst>
                <a:latin typeface="+mj-lt"/>
                <a:cs typeface="Calibri" pitchFamily="34" charset="0"/>
              </a:rPr>
              <a:t>8.1 </a:t>
            </a:r>
            <a:r>
              <a:rPr lang="en-IN" sz="2800" b="1" dirty="0" smtClean="0">
                <a:effectLst>
                  <a:outerShdw blurRad="38100" dist="38100" dir="2700000" algn="tl">
                    <a:srgbClr val="000000">
                      <a:alpha val="43137"/>
                    </a:srgbClr>
                  </a:outerShdw>
                </a:effectLst>
              </a:rPr>
              <a:t>Collection of basic statistical data</a:t>
            </a:r>
          </a:p>
          <a:p>
            <a:pPr>
              <a:buNone/>
            </a:pPr>
            <a:endParaRPr lang="en-IN" sz="2500" dirty="0" smtClean="0"/>
          </a:p>
          <a:p>
            <a:pPr>
              <a:buNone/>
            </a:pPr>
            <a:r>
              <a:rPr lang="en-IN" sz="2500" dirty="0" smtClean="0">
                <a:effectLst>
                  <a:outerShdw blurRad="38100" dist="38100" dir="2700000" algn="tl">
                    <a:srgbClr val="000000">
                      <a:alpha val="43137"/>
                    </a:srgbClr>
                  </a:outerShdw>
                </a:effectLst>
              </a:rPr>
              <a:t>Now</a:t>
            </a:r>
            <a:r>
              <a:rPr lang="en-IN" sz="2500" b="1" dirty="0" smtClean="0">
                <a:effectLst>
                  <a:outerShdw blurRad="38100" dist="38100" dir="2700000" algn="tl">
                    <a:srgbClr val="000000">
                      <a:alpha val="43137"/>
                    </a:srgbClr>
                  </a:outerShdw>
                </a:effectLst>
              </a:rPr>
              <a:t> </a:t>
            </a:r>
            <a:r>
              <a:rPr lang="en-IN" sz="2500" dirty="0" smtClean="0">
                <a:effectLst>
                  <a:outerShdw blurRad="38100" dist="38100" dir="2700000" algn="tl">
                    <a:srgbClr val="000000">
                      <a:alpha val="43137"/>
                    </a:srgbClr>
                  </a:outerShdw>
                </a:effectLst>
              </a:rPr>
              <a:t>we will import the required libraries in to the </a:t>
            </a:r>
            <a:r>
              <a:rPr lang="en-IN" sz="2500" dirty="0" err="1" smtClean="0">
                <a:effectLst>
                  <a:outerShdw blurRad="38100" dist="38100" dir="2700000" algn="tl">
                    <a:srgbClr val="000000">
                      <a:alpha val="43137"/>
                    </a:srgbClr>
                  </a:outerShdw>
                </a:effectLst>
              </a:rPr>
              <a:t>Jupyter</a:t>
            </a:r>
            <a:endParaRPr lang="en-IN" sz="2500" dirty="0" smtClean="0">
              <a:effectLst>
                <a:outerShdw blurRad="38100" dist="38100" dir="2700000" algn="tl">
                  <a:srgbClr val="000000">
                    <a:alpha val="43137"/>
                  </a:srgbClr>
                </a:outerShdw>
              </a:effectLst>
            </a:endParaRPr>
          </a:p>
          <a:p>
            <a:pPr>
              <a:buNone/>
            </a:pPr>
            <a:r>
              <a:rPr lang="en-IN" sz="2500" dirty="0" smtClean="0">
                <a:effectLst>
                  <a:outerShdw blurRad="38100" dist="38100" dir="2700000" algn="tl">
                    <a:srgbClr val="000000">
                      <a:alpha val="43137"/>
                    </a:srgbClr>
                  </a:outerShdw>
                </a:effectLst>
              </a:rPr>
              <a:t>Notebook using Python codes.</a:t>
            </a:r>
            <a:endParaRPr lang="en-US" sz="2500" dirty="0" smtClean="0">
              <a:effectLst>
                <a:outerShdw blurRad="38100" dist="38100" dir="2700000" algn="tl">
                  <a:srgbClr val="000000">
                    <a:alpha val="43137"/>
                  </a:srgbClr>
                </a:outerShdw>
              </a:effectLst>
            </a:endParaRPr>
          </a:p>
          <a:p>
            <a:pPr marL="448056" lvl="1" indent="-384048">
              <a:buSzPct val="80000"/>
              <a:buNone/>
            </a:pPr>
            <a:endParaRPr lang="en-US" sz="2000" b="1" dirty="0" smtClean="0">
              <a:effectLst>
                <a:outerShdw blurRad="38100" dist="38100" dir="2700000" algn="tl">
                  <a:srgbClr val="000000">
                    <a:alpha val="43137"/>
                  </a:srgbClr>
                </a:outerShdw>
              </a:effectLst>
            </a:endParaRPr>
          </a:p>
          <a:p>
            <a:pPr>
              <a:buNone/>
            </a:pPr>
            <a:endParaRPr lang="en-US" dirty="0" smtClean="0">
              <a:latin typeface="+mj-lt"/>
              <a:cs typeface="Calibri" pitchFamily="34" charset="0"/>
            </a:endParaRPr>
          </a:p>
          <a:p>
            <a:pPr>
              <a:buNone/>
            </a:pPr>
            <a:endParaRPr lang="en-US" sz="2500" dirty="0">
              <a:latin typeface="Calibri" pitchFamily="34" charset="0"/>
              <a:cs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r>
              <a:rPr lang="en-US" sz="2500" dirty="0" smtClean="0">
                <a:latin typeface="Calibri" pitchFamily="34" charset="0"/>
                <a:cs typeface="Calibri" pitchFamily="34" charset="0"/>
              </a:rPr>
              <a:t>We now have to load the data set into the Notebook.</a:t>
            </a:r>
          </a:p>
          <a:p>
            <a:pPr>
              <a:buNone/>
            </a:pPr>
            <a:endParaRPr lang="en-US" dirty="0" smtClean="0"/>
          </a:p>
          <a:p>
            <a:pPr>
              <a:buNone/>
            </a:pPr>
            <a:endParaRPr lang="en-US" dirty="0" smtClean="0"/>
          </a:p>
          <a:p>
            <a:endParaRPr lang="en-US" sz="2500" dirty="0" smtClean="0">
              <a:latin typeface="Calibri" pitchFamily="34" charset="0"/>
              <a:cs typeface="Calibri" pitchFamily="34" charset="0"/>
            </a:endParaRPr>
          </a:p>
          <a:p>
            <a:endParaRPr lang="en-US" sz="2500" dirty="0" smtClean="0">
              <a:latin typeface="Calibri" pitchFamily="34" charset="0"/>
              <a:cs typeface="Calibri" pitchFamily="34" charset="0"/>
            </a:endParaRPr>
          </a:p>
          <a:p>
            <a:r>
              <a:rPr lang="en-US" sz="2500" dirty="0" smtClean="0">
                <a:latin typeface="Calibri" pitchFamily="34" charset="0"/>
                <a:cs typeface="Calibri" pitchFamily="34" charset="0"/>
              </a:rPr>
              <a:t>This will load the data-set in place and will display the same.</a:t>
            </a:r>
          </a:p>
          <a:p>
            <a:r>
              <a:rPr lang="en-US" sz="2500" dirty="0" smtClean="0">
                <a:latin typeface="Calibri" pitchFamily="34" charset="0"/>
                <a:cs typeface="Calibri" pitchFamily="34" charset="0"/>
              </a:rPr>
              <a:t>Since the data-set have been loaded we will now check for the presence of any null values and the data types.</a:t>
            </a:r>
          </a:p>
          <a:p>
            <a:pPr>
              <a:buNone/>
            </a:pPr>
            <a:endParaRPr lang="en-US" dirty="0" smtClean="0"/>
          </a:p>
          <a:p>
            <a:pPr>
              <a:buNone/>
            </a:pPr>
            <a:endParaRPr lang="en-US" dirty="0" smtClean="0"/>
          </a:p>
          <a:p>
            <a:pPr>
              <a:buNone/>
            </a:pPr>
            <a:endParaRPr lang="en-US" dirty="0"/>
          </a:p>
        </p:txBody>
      </p:sp>
      <p:pic>
        <p:nvPicPr>
          <p:cNvPr id="5" name="Picture 4"/>
          <p:cNvPicPr/>
          <p:nvPr/>
        </p:nvPicPr>
        <p:blipFill>
          <a:blip r:embed="rId2" cstate="print"/>
          <a:srcRect/>
          <a:stretch>
            <a:fillRect/>
          </a:stretch>
        </p:blipFill>
        <p:spPr bwMode="auto">
          <a:xfrm>
            <a:off x="0" y="0"/>
            <a:ext cx="5436096" cy="2060848"/>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0" y="2996952"/>
            <a:ext cx="5220072" cy="104241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0" y="0"/>
            <a:ext cx="8372475" cy="149083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0" y="1493520"/>
            <a:ext cx="8388424" cy="536448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500" dirty="0" smtClean="0">
                <a:latin typeface="Calibri" pitchFamily="34" charset="0"/>
                <a:cs typeface="Calibri" pitchFamily="34" charset="0"/>
              </a:rPr>
              <a:t>We could visibly see that there are no null values present in the data types. Also all the data types are either float or </a:t>
            </a:r>
            <a:r>
              <a:rPr lang="en-US" sz="2500" dirty="0" err="1" smtClean="0">
                <a:latin typeface="Calibri" pitchFamily="34" charset="0"/>
                <a:cs typeface="Calibri" pitchFamily="34" charset="0"/>
              </a:rPr>
              <a:t>int</a:t>
            </a:r>
            <a:r>
              <a:rPr lang="en-US" sz="2500" dirty="0" smtClean="0">
                <a:latin typeface="Calibri" pitchFamily="34" charset="0"/>
                <a:cs typeface="Calibri" pitchFamily="34" charset="0"/>
              </a:rPr>
              <a:t>, thus no data imputation will be needed for this data-set.</a:t>
            </a:r>
          </a:p>
          <a:p>
            <a:endParaRPr lang="en-US" sz="2500" dirty="0" smtClean="0">
              <a:latin typeface="Calibri" pitchFamily="34" charset="0"/>
              <a:cs typeface="Calibri" pitchFamily="34" charset="0"/>
            </a:endParaRPr>
          </a:p>
          <a:p>
            <a:r>
              <a:rPr lang="en-US" sz="2500" dirty="0" smtClean="0">
                <a:latin typeface="Calibri" pitchFamily="34" charset="0"/>
                <a:cs typeface="Calibri" pitchFamily="34" charset="0"/>
              </a:rPr>
              <a:t>Now we select some of the columns to </a:t>
            </a:r>
            <a:r>
              <a:rPr lang="en-US" sz="2500" dirty="0" err="1" smtClean="0">
                <a:latin typeface="Calibri" pitchFamily="34" charset="0"/>
                <a:cs typeface="Calibri" pitchFamily="34" charset="0"/>
              </a:rPr>
              <a:t>analyse</a:t>
            </a:r>
            <a:r>
              <a:rPr lang="en-US" sz="2500" dirty="0" smtClean="0">
                <a:latin typeface="Calibri" pitchFamily="34" charset="0"/>
                <a:cs typeface="Calibri" pitchFamily="34" charset="0"/>
              </a:rPr>
              <a:t> deeper into the data-set.</a:t>
            </a:r>
          </a:p>
          <a:p>
            <a:endParaRPr lang="en-US" sz="2500" dirty="0" smtClean="0">
              <a:latin typeface="Calibri" pitchFamily="34" charset="0"/>
              <a:cs typeface="Calibri" pitchFamily="34" charset="0"/>
            </a:endParaRPr>
          </a:p>
          <a:p>
            <a:pPr>
              <a:buNone/>
            </a:pPr>
            <a:endParaRPr lang="en-US" dirty="0"/>
          </a:p>
        </p:txBody>
      </p:sp>
      <p:pic>
        <p:nvPicPr>
          <p:cNvPr id="4" name="Picture 3"/>
          <p:cNvPicPr/>
          <p:nvPr/>
        </p:nvPicPr>
        <p:blipFill>
          <a:blip r:embed="rId2" cstate="print"/>
          <a:srcRect/>
          <a:stretch>
            <a:fillRect/>
          </a:stretch>
        </p:blipFill>
        <p:spPr bwMode="auto">
          <a:xfrm>
            <a:off x="323528" y="2636912"/>
            <a:ext cx="7992888" cy="396044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0" y="0"/>
            <a:ext cx="9144000" cy="357301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0" y="3789040"/>
            <a:ext cx="9144000" cy="244827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sz="2500" dirty="0" smtClean="0">
                <a:latin typeface="Calibri" pitchFamily="34" charset="0"/>
                <a:cs typeface="Calibri" pitchFamily="34" charset="0"/>
              </a:rPr>
              <a:t>      </a:t>
            </a:r>
            <a:r>
              <a:rPr lang="en-US" sz="2500" dirty="0" smtClean="0">
                <a:effectLst>
                  <a:outerShdw blurRad="38100" dist="38100" dir="2700000" algn="tl">
                    <a:srgbClr val="000000">
                      <a:alpha val="43137"/>
                    </a:srgbClr>
                  </a:outerShdw>
                </a:effectLst>
                <a:latin typeface="Calibri" pitchFamily="34" charset="0"/>
                <a:cs typeface="Calibri" pitchFamily="34" charset="0"/>
              </a:rPr>
              <a:t>Form the above analysis we can find that the attributes "Unnamed: 0","pcircle"(Telecom circle),"</a:t>
            </a:r>
            <a:r>
              <a:rPr lang="en-US" sz="2500" dirty="0" err="1" smtClean="0">
                <a:effectLst>
                  <a:outerShdw blurRad="38100" dist="38100" dir="2700000" algn="tl">
                    <a:srgbClr val="000000">
                      <a:alpha val="43137"/>
                    </a:srgbClr>
                  </a:outerShdw>
                </a:effectLst>
                <a:latin typeface="Calibri" pitchFamily="34" charset="0"/>
                <a:cs typeface="Calibri" pitchFamily="34" charset="0"/>
              </a:rPr>
              <a:t>pdate</a:t>
            </a:r>
            <a:r>
              <a:rPr lang="en-US" sz="2500" dirty="0" smtClean="0">
                <a:effectLst>
                  <a:outerShdw blurRad="38100" dist="38100" dir="2700000" algn="tl">
                    <a:srgbClr val="000000">
                      <a:alpha val="43137"/>
                    </a:srgbClr>
                  </a:outerShdw>
                </a:effectLst>
                <a:latin typeface="Calibri" pitchFamily="34" charset="0"/>
                <a:cs typeface="Calibri" pitchFamily="34" charset="0"/>
              </a:rPr>
              <a:t> (date)" AND "</a:t>
            </a:r>
            <a:r>
              <a:rPr lang="en-US" sz="2500" dirty="0" err="1" smtClean="0">
                <a:effectLst>
                  <a:outerShdw blurRad="38100" dist="38100" dir="2700000" algn="tl">
                    <a:srgbClr val="000000">
                      <a:alpha val="43137"/>
                    </a:srgbClr>
                  </a:outerShdw>
                </a:effectLst>
                <a:latin typeface="Calibri" pitchFamily="34" charset="0"/>
                <a:cs typeface="Calibri" pitchFamily="34" charset="0"/>
              </a:rPr>
              <a:t>msisdn</a:t>
            </a:r>
            <a:r>
              <a:rPr lang="en-US" sz="2500" dirty="0" smtClean="0">
                <a:effectLst>
                  <a:outerShdw blurRad="38100" dist="38100" dir="2700000" algn="tl">
                    <a:srgbClr val="000000">
                      <a:alpha val="43137"/>
                    </a:srgbClr>
                  </a:outerShdw>
                </a:effectLst>
                <a:latin typeface="Calibri" pitchFamily="34" charset="0"/>
                <a:cs typeface="Calibri" pitchFamily="34" charset="0"/>
              </a:rPr>
              <a:t>"(Mobile number of user) are not providing any viable information for our current objective. So we will drop them form the Data-set for further processing.</a:t>
            </a:r>
          </a:p>
          <a:p>
            <a:pPr marL="448056" lvl="1" indent="-384048">
              <a:buSzPct val="80000"/>
              <a:buNone/>
            </a:pPr>
            <a:endParaRPr lang="en-US" sz="3000" dirty="0" smtClean="0"/>
          </a:p>
          <a:p>
            <a:pPr marL="448056" lvl="1" indent="-384048">
              <a:buSzPct val="80000"/>
              <a:buNone/>
            </a:pPr>
            <a:r>
              <a:rPr lang="en-US" sz="3000" b="1" dirty="0" smtClean="0">
                <a:latin typeface="+mj-lt"/>
              </a:rPr>
              <a:t>8.2 </a:t>
            </a:r>
            <a:r>
              <a:rPr lang="en-US" sz="3000" dirty="0" smtClean="0">
                <a:latin typeface="+mj-lt"/>
              </a:rPr>
              <a:t>    </a:t>
            </a:r>
            <a:r>
              <a:rPr lang="en-IN" sz="3000" b="1" dirty="0" smtClean="0">
                <a:effectLst>
                  <a:outerShdw blurRad="38100" dist="38100" dir="2700000" algn="tl">
                    <a:srgbClr val="000000">
                      <a:alpha val="43137"/>
                    </a:srgbClr>
                  </a:outerShdw>
                </a:effectLst>
                <a:latin typeface="+mj-lt"/>
                <a:cs typeface="Calibri" pitchFamily="34" charset="0"/>
              </a:rPr>
              <a:t>Exploratory Data Analysis</a:t>
            </a:r>
          </a:p>
          <a:p>
            <a:pPr marL="448056" lvl="1" indent="-384048">
              <a:buSzPct val="80000"/>
              <a:buNone/>
            </a:pPr>
            <a:endParaRPr lang="en-US" sz="3000" dirty="0" smtClean="0">
              <a:effectLst>
                <a:outerShdw blurRad="38100" dist="38100" dir="2700000" algn="tl">
                  <a:srgbClr val="000000">
                    <a:alpha val="43137"/>
                  </a:srgbClr>
                </a:outerShdw>
              </a:effectLst>
              <a:latin typeface="+mj-lt"/>
              <a:cs typeface="Calibri" pitchFamily="34" charset="0"/>
            </a:endParaRPr>
          </a:p>
          <a:p>
            <a:pPr>
              <a:buNone/>
            </a:pPr>
            <a:endParaRPr lang="en-US" dirty="0"/>
          </a:p>
        </p:txBody>
      </p:sp>
      <p:pic>
        <p:nvPicPr>
          <p:cNvPr id="4" name="Picture 3"/>
          <p:cNvPicPr/>
          <p:nvPr/>
        </p:nvPicPr>
        <p:blipFill>
          <a:blip r:embed="rId2" cstate="print"/>
          <a:srcRect/>
          <a:stretch>
            <a:fillRect/>
          </a:stretch>
        </p:blipFill>
        <p:spPr bwMode="auto">
          <a:xfrm>
            <a:off x="395536" y="3140968"/>
            <a:ext cx="6984776" cy="352839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b="1" dirty="0" smtClean="0"/>
              <a:t>Observation: </a:t>
            </a:r>
          </a:p>
          <a:p>
            <a:pPr>
              <a:buNone/>
            </a:pPr>
            <a:endParaRPr lang="en-US" b="1" dirty="0" smtClean="0"/>
          </a:p>
          <a:p>
            <a:pPr>
              <a:buNone/>
            </a:pPr>
            <a:endParaRPr lang="en-US" b="1" dirty="0" smtClean="0"/>
          </a:p>
          <a:p>
            <a:pPr>
              <a:buNone/>
            </a:pPr>
            <a:r>
              <a:rPr lang="en-US" b="1" dirty="0" smtClean="0"/>
              <a:t>1.</a:t>
            </a:r>
            <a:r>
              <a:rPr lang="en-US" dirty="0" smtClean="0"/>
              <a:t>"0”: user failed to paid back the credit amount within 5 days &amp; "1”: user paid back the credit amount within 5 days.</a:t>
            </a:r>
          </a:p>
          <a:p>
            <a:pPr>
              <a:buNone/>
            </a:pPr>
            <a:r>
              <a:rPr lang="en-US" b="1" dirty="0" smtClean="0"/>
              <a:t>2. </a:t>
            </a:r>
            <a:r>
              <a:rPr lang="en-US" dirty="0" smtClean="0"/>
              <a:t>It seems the defaulters are lesser than the people repaying the loan amount.</a:t>
            </a:r>
          </a:p>
          <a:p>
            <a:pPr>
              <a:buNone/>
            </a:pPr>
            <a:endParaRPr lang="en-US" dirty="0" smtClean="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sz="2500" dirty="0" smtClean="0">
              <a:latin typeface="Calibri" pitchFamily="34" charset="0"/>
              <a:cs typeface="Calibri" pitchFamily="34" charset="0"/>
            </a:endParaRPr>
          </a:p>
          <a:p>
            <a:endParaRPr lang="en-US" sz="2500" dirty="0" smtClean="0">
              <a:latin typeface="Calibri" pitchFamily="34" charset="0"/>
              <a:cs typeface="Calibri" pitchFamily="34" charset="0"/>
            </a:endParaRPr>
          </a:p>
          <a:p>
            <a:r>
              <a:rPr lang="en-US" sz="2500" dirty="0" smtClean="0">
                <a:latin typeface="Calibri" pitchFamily="34" charset="0"/>
                <a:cs typeface="Calibri" pitchFamily="34" charset="0"/>
              </a:rPr>
              <a:t>Observation: </a:t>
            </a:r>
          </a:p>
          <a:p>
            <a:pPr lvl="0">
              <a:buNone/>
            </a:pPr>
            <a:r>
              <a:rPr lang="en-US" sz="2500" dirty="0" smtClean="0">
                <a:latin typeface="Calibri" pitchFamily="34" charset="0"/>
                <a:cs typeface="Calibri" pitchFamily="34" charset="0"/>
              </a:rPr>
              <a:t>     People who took 5 Indo Rupiah loans are more than people who took 10 Indo Rupiah loans, on the other hand more than 98% of people who are using this telecom seems to have took this Micro finance loan. </a:t>
            </a:r>
          </a:p>
          <a:p>
            <a:pPr lvl="0">
              <a:buNone/>
            </a:pPr>
            <a:endParaRPr lang="en-US" sz="2500" dirty="0" smtClean="0">
              <a:latin typeface="Calibri" pitchFamily="34" charset="0"/>
              <a:cs typeface="Calibri" pitchFamily="34" charset="0"/>
            </a:endParaRPr>
          </a:p>
          <a:p>
            <a:pPr lvl="0">
              <a:buNone/>
            </a:pPr>
            <a:endParaRPr lang="en-US" sz="2500" dirty="0" smtClean="0">
              <a:latin typeface="Calibri" pitchFamily="34" charset="0"/>
              <a:cs typeface="Calibri" pitchFamily="34" charset="0"/>
            </a:endParaRPr>
          </a:p>
          <a:p>
            <a:endParaRPr lang="en-US" dirty="0"/>
          </a:p>
        </p:txBody>
      </p:sp>
      <p:pic>
        <p:nvPicPr>
          <p:cNvPr id="4" name="Picture 3"/>
          <p:cNvPicPr/>
          <p:nvPr/>
        </p:nvPicPr>
        <p:blipFill>
          <a:blip r:embed="rId2" cstate="print"/>
          <a:srcRect/>
          <a:stretch>
            <a:fillRect/>
          </a:stretch>
        </p:blipFill>
        <p:spPr bwMode="auto">
          <a:xfrm>
            <a:off x="539552" y="764704"/>
            <a:ext cx="7056784" cy="374441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448056" lvl="1" indent="-384048">
              <a:buSzPct val="80000"/>
              <a:buNone/>
            </a:pPr>
            <a:r>
              <a:rPr lang="en-IN" sz="3000" b="1" dirty="0" smtClean="0">
                <a:effectLst>
                  <a:outerShdw blurRad="38100" dist="38100" dir="2700000" algn="tl">
                    <a:srgbClr val="000000">
                      <a:alpha val="43137"/>
                    </a:srgbClr>
                  </a:outerShdw>
                </a:effectLst>
              </a:rPr>
              <a:t>8.3     Checking for correlation with target</a:t>
            </a:r>
            <a:r>
              <a:rPr lang="en-IN" sz="2500" b="1" dirty="0" smtClean="0">
                <a:effectLst>
                  <a:outerShdw blurRad="38100" dist="38100" dir="2700000" algn="tl">
                    <a:srgbClr val="000000">
                      <a:alpha val="43137"/>
                    </a:srgbClr>
                  </a:outerShdw>
                </a:effectLst>
              </a:rPr>
              <a:t> </a:t>
            </a:r>
            <a:endParaRPr lang="en-US" sz="2500" b="1" dirty="0" smtClean="0">
              <a:effectLst>
                <a:outerShdw blurRad="38100" dist="38100" dir="2700000" algn="tl">
                  <a:srgbClr val="000000">
                    <a:alpha val="43137"/>
                  </a:srgbClr>
                </a:outerShdw>
              </a:effectLst>
            </a:endParaRPr>
          </a:p>
          <a:p>
            <a:pPr>
              <a:buNone/>
            </a:pPr>
            <a:endParaRPr lang="en-US" dirty="0"/>
          </a:p>
        </p:txBody>
      </p:sp>
      <p:pic>
        <p:nvPicPr>
          <p:cNvPr id="4" name="Picture 3"/>
          <p:cNvPicPr/>
          <p:nvPr/>
        </p:nvPicPr>
        <p:blipFill>
          <a:blip r:embed="rId2" cstate="print"/>
          <a:srcRect/>
          <a:stretch>
            <a:fillRect/>
          </a:stretch>
        </p:blipFill>
        <p:spPr bwMode="auto">
          <a:xfrm>
            <a:off x="323528" y="692696"/>
            <a:ext cx="8064896" cy="568863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b="1" dirty="0" smtClean="0"/>
              <a:t>Analytics of the Business Problem</a:t>
            </a:r>
            <a:endParaRPr lang="en-US" dirty="0" smtClean="0"/>
          </a:p>
          <a:p>
            <a:pPr lvl="0">
              <a:buNone/>
            </a:pPr>
            <a:endParaRPr lang="en-IN" dirty="0" smtClean="0"/>
          </a:p>
          <a:p>
            <a:pPr lvl="0">
              <a:buNone/>
            </a:pPr>
            <a:r>
              <a:rPr lang="en-IN" sz="2500" b="1" dirty="0" smtClean="0"/>
              <a:t>1. </a:t>
            </a:r>
            <a:r>
              <a:rPr lang="en-IN" sz="2500" dirty="0" smtClean="0">
                <a:effectLst>
                  <a:outerShdw blurRad="38100" dist="38100" dir="2700000" algn="tl">
                    <a:srgbClr val="000000">
                      <a:alpha val="43137"/>
                    </a:srgbClr>
                  </a:outerShdw>
                </a:effectLst>
              </a:rPr>
              <a:t>What is Analytical problem framing?</a:t>
            </a:r>
            <a:endParaRPr lang="en-US" sz="2500" dirty="0" smtClean="0">
              <a:effectLst>
                <a:outerShdw blurRad="38100" dist="38100" dir="2700000" algn="tl">
                  <a:srgbClr val="000000">
                    <a:alpha val="43137"/>
                  </a:srgbClr>
                </a:outerShdw>
              </a:effectLst>
            </a:endParaRPr>
          </a:p>
          <a:p>
            <a:pPr lvl="0">
              <a:buNone/>
            </a:pPr>
            <a:endParaRPr lang="en-IN" sz="2500" b="1" dirty="0" smtClean="0"/>
          </a:p>
          <a:p>
            <a:pPr lvl="0">
              <a:buNone/>
            </a:pPr>
            <a:r>
              <a:rPr lang="en-IN" sz="2500" b="1" dirty="0" smtClean="0"/>
              <a:t>2. </a:t>
            </a:r>
            <a:r>
              <a:rPr lang="en-IN" sz="2500" dirty="0" smtClean="0">
                <a:effectLst>
                  <a:outerShdw blurRad="38100" dist="38100" dir="2700000" algn="tl">
                    <a:srgbClr val="000000">
                      <a:alpha val="43137"/>
                    </a:srgbClr>
                  </a:outerShdw>
                </a:effectLst>
              </a:rPr>
              <a:t>Analytics of the business problem</a:t>
            </a:r>
            <a:r>
              <a:rPr lang="en-IN" sz="2500" dirty="0" smtClean="0"/>
              <a:t>.</a:t>
            </a:r>
            <a:endParaRPr lang="en-US" sz="2500" dirty="0" smtClean="0"/>
          </a:p>
          <a:p>
            <a:pPr lvl="0">
              <a:buNone/>
            </a:pPr>
            <a:endParaRPr lang="en-IN" sz="2500" b="1" dirty="0" smtClean="0"/>
          </a:p>
          <a:p>
            <a:pPr lvl="0">
              <a:buNone/>
            </a:pPr>
            <a:r>
              <a:rPr lang="en-IN" sz="2500" b="1" dirty="0" smtClean="0"/>
              <a:t>3. </a:t>
            </a:r>
            <a:r>
              <a:rPr lang="en-IN" sz="2500" dirty="0" smtClean="0">
                <a:effectLst>
                  <a:outerShdw blurRad="38100" dist="38100" dir="2700000" algn="tl">
                    <a:srgbClr val="000000">
                      <a:alpha val="43137"/>
                    </a:srgbClr>
                  </a:outerShdw>
                </a:effectLst>
              </a:rPr>
              <a:t>Hardware Requirements</a:t>
            </a:r>
            <a:r>
              <a:rPr lang="en-IN" sz="2500" dirty="0" smtClean="0"/>
              <a:t>.</a:t>
            </a:r>
            <a:endParaRPr lang="en-US" sz="2500" dirty="0" smtClean="0"/>
          </a:p>
          <a:p>
            <a:pPr lvl="0">
              <a:buNone/>
            </a:pPr>
            <a:endParaRPr lang="en-IN" sz="2500" b="1" dirty="0" smtClean="0"/>
          </a:p>
          <a:p>
            <a:pPr lvl="0">
              <a:buNone/>
            </a:pPr>
            <a:r>
              <a:rPr lang="en-IN" sz="2500" b="1" dirty="0" smtClean="0"/>
              <a:t>4. </a:t>
            </a:r>
            <a:r>
              <a:rPr lang="en-IN" sz="2500" dirty="0" smtClean="0">
                <a:effectLst>
                  <a:outerShdw blurRad="38100" dist="38100" dir="2700000" algn="tl">
                    <a:srgbClr val="000000">
                      <a:alpha val="43137"/>
                    </a:srgbClr>
                  </a:outerShdw>
                </a:effectLst>
              </a:rPr>
              <a:t>Software Requirements</a:t>
            </a:r>
            <a:r>
              <a:rPr lang="en-IN" sz="2500" dirty="0" smtClean="0"/>
              <a:t>.</a:t>
            </a:r>
            <a:endParaRPr lang="en-US" sz="2500" dirty="0" smtClean="0"/>
          </a:p>
          <a:p>
            <a:pPr lvl="0">
              <a:buNone/>
            </a:pPr>
            <a:endParaRPr lang="en-IN" sz="2500" b="1" dirty="0" smtClean="0"/>
          </a:p>
          <a:p>
            <a:pPr lvl="0">
              <a:buNone/>
            </a:pPr>
            <a:r>
              <a:rPr lang="en-IN" sz="2500" b="1" dirty="0" smtClean="0"/>
              <a:t>5. </a:t>
            </a:r>
            <a:r>
              <a:rPr lang="en-IN" sz="2500" dirty="0" smtClean="0">
                <a:effectLst>
                  <a:outerShdw blurRad="38100" dist="38100" dir="2700000" algn="tl">
                    <a:srgbClr val="000000">
                      <a:alpha val="43137"/>
                    </a:srgbClr>
                  </a:outerShdw>
                </a:effectLst>
              </a:rPr>
              <a:t>Tools, Libraries and Packages used</a:t>
            </a:r>
            <a:r>
              <a:rPr lang="en-IN" sz="2500" dirty="0" smtClean="0"/>
              <a:t>.</a:t>
            </a:r>
            <a:endParaRPr lang="en-US" sz="2500" dirty="0" smtClean="0"/>
          </a:p>
          <a:p>
            <a:pPr lvl="0">
              <a:buNone/>
            </a:pPr>
            <a:endParaRPr lang="en-IN" sz="2500" b="1" dirty="0" smtClean="0"/>
          </a:p>
          <a:p>
            <a:pPr lvl="0">
              <a:buNone/>
            </a:pPr>
            <a:r>
              <a:rPr lang="en-IN" sz="2500" b="1" dirty="0" smtClean="0"/>
              <a:t>6. </a:t>
            </a:r>
            <a:r>
              <a:rPr lang="en-IN" sz="2500" dirty="0" smtClean="0">
                <a:effectLst>
                  <a:outerShdw blurRad="38100" dist="38100" dir="2700000" algn="tl">
                    <a:srgbClr val="000000">
                      <a:alpha val="43137"/>
                    </a:srgbClr>
                  </a:outerShdw>
                </a:effectLst>
              </a:rPr>
              <a:t>Data sources</a:t>
            </a:r>
            <a:r>
              <a:rPr lang="en-IN" sz="2500" dirty="0" smtClean="0"/>
              <a:t>.</a:t>
            </a:r>
            <a:endParaRPr lang="en-US" sz="2500" dirty="0" smtClean="0"/>
          </a:p>
          <a:p>
            <a:pPr lvl="0">
              <a:buNone/>
            </a:pPr>
            <a:endParaRPr lang="en-IN" sz="2500" b="1" dirty="0" smtClean="0"/>
          </a:p>
          <a:p>
            <a:pPr lvl="0">
              <a:buNone/>
            </a:pPr>
            <a:r>
              <a:rPr lang="en-IN" sz="2500" b="1" dirty="0" smtClean="0"/>
              <a:t>7. </a:t>
            </a:r>
            <a:r>
              <a:rPr lang="en-IN" sz="2500" dirty="0" smtClean="0">
                <a:effectLst>
                  <a:outerShdw blurRad="38100" dist="38100" dir="2700000" algn="tl">
                    <a:srgbClr val="000000">
                      <a:alpha val="43137"/>
                    </a:srgbClr>
                  </a:outerShdw>
                </a:effectLst>
              </a:rPr>
              <a:t>Pre-Assumptions.</a:t>
            </a:r>
            <a:endParaRPr lang="en-US" sz="2500" dirty="0" smtClean="0">
              <a:effectLst>
                <a:outerShdw blurRad="38100" dist="38100" dir="2700000" algn="tl">
                  <a:srgbClr val="000000">
                    <a:alpha val="43137"/>
                  </a:srgbClr>
                </a:outerShdw>
              </a:effectLst>
            </a:endParaRPr>
          </a:p>
          <a:p>
            <a:pPr lvl="0">
              <a:buNone/>
            </a:pPr>
            <a:endParaRPr lang="en-IN" sz="2500" b="1" dirty="0" smtClean="0"/>
          </a:p>
          <a:p>
            <a:pPr lvl="0">
              <a:buNone/>
            </a:pPr>
            <a:r>
              <a:rPr lang="en-IN" sz="2500" b="1" dirty="0" smtClean="0"/>
              <a:t>8. </a:t>
            </a:r>
            <a:r>
              <a:rPr lang="en-IN" sz="2500" dirty="0" smtClean="0">
                <a:effectLst>
                  <a:outerShdw blurRad="38100" dist="38100" dir="2700000" algn="tl">
                    <a:srgbClr val="000000">
                      <a:alpha val="43137"/>
                    </a:srgbClr>
                  </a:outerShdw>
                </a:effectLst>
              </a:rPr>
              <a:t>Data Pre-Processing.</a:t>
            </a:r>
            <a:endParaRPr lang="en-US" sz="2500" dirty="0" smtClean="0">
              <a:effectLst>
                <a:outerShdw blurRad="38100" dist="38100" dir="2700000" algn="tl">
                  <a:srgbClr val="000000">
                    <a:alpha val="43137"/>
                  </a:srgbClr>
                </a:outerShdw>
              </a:effectLst>
            </a:endParaRP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sz="2500" b="1" dirty="0" smtClean="0">
              <a:latin typeface="Calibri" pitchFamily="34" charset="0"/>
              <a:cs typeface="Calibri" pitchFamily="34" charset="0"/>
            </a:endParaRPr>
          </a:p>
          <a:p>
            <a:r>
              <a:rPr lang="en-US" sz="2800" b="1" dirty="0" smtClean="0">
                <a:latin typeface="Calibri" pitchFamily="34" charset="0"/>
                <a:cs typeface="Calibri" pitchFamily="34" charset="0"/>
              </a:rPr>
              <a:t>Observation: </a:t>
            </a:r>
            <a:endParaRPr lang="en-US" sz="2800" dirty="0" smtClean="0">
              <a:latin typeface="Calibri" pitchFamily="34" charset="0"/>
              <a:cs typeface="Calibri" pitchFamily="34" charset="0"/>
            </a:endParaRPr>
          </a:p>
          <a:p>
            <a:pPr>
              <a:buNone/>
            </a:pPr>
            <a:r>
              <a:rPr lang="en-US" sz="2800" dirty="0" smtClean="0">
                <a:latin typeface="Calibri" pitchFamily="34" charset="0"/>
                <a:cs typeface="Calibri" pitchFamily="34" charset="0"/>
              </a:rPr>
              <a:t>       Here, in this above chart we could see that the columns "aon","medianmarechprebal30", &amp; "fr_da_rech30" seems to have a negative correlation with our Target variable. Thus dropping this column would give us much better Data-set to build a model.</a:t>
            </a:r>
          </a:p>
          <a:p>
            <a:pPr>
              <a:buNone/>
            </a:pPr>
            <a:endParaRPr lang="en-IN" sz="2500" dirty="0" smtClean="0">
              <a:latin typeface="Calibri" pitchFamily="34" charset="0"/>
              <a:cs typeface="Calibri" pitchFamily="34" charset="0"/>
            </a:endParaRPr>
          </a:p>
          <a:p>
            <a:pPr>
              <a:buNone/>
            </a:pPr>
            <a:endParaRPr lang="en-IN" sz="2500" dirty="0" smtClean="0">
              <a:latin typeface="Calibri" pitchFamily="34" charset="0"/>
              <a:cs typeface="Calibri" pitchFamily="34" charset="0"/>
            </a:endParaRPr>
          </a:p>
          <a:p>
            <a:pPr>
              <a:buNone/>
            </a:pPr>
            <a:endParaRPr lang="en-IN" sz="2500" dirty="0" smtClean="0">
              <a:latin typeface="Calibri" pitchFamily="34" charset="0"/>
              <a:cs typeface="Calibri" pitchFamily="34" charset="0"/>
            </a:endParaRPr>
          </a:p>
          <a:p>
            <a:pPr>
              <a:buNone/>
            </a:pPr>
            <a:endParaRPr lang="en-IN" sz="2500" dirty="0" smtClean="0">
              <a:latin typeface="Calibri" pitchFamily="34" charset="0"/>
              <a:cs typeface="Calibri" pitchFamily="34" charset="0"/>
            </a:endParaRPr>
          </a:p>
          <a:p>
            <a:pPr>
              <a:buNone/>
            </a:pPr>
            <a:endParaRPr lang="en-US" sz="2500" dirty="0" smtClean="0">
              <a:latin typeface="Calibri" pitchFamily="34" charset="0"/>
              <a:cs typeface="Calibri" pitchFamily="34" charset="0"/>
            </a:endParaRPr>
          </a:p>
          <a:p>
            <a:pPr>
              <a:buNone/>
            </a:pPr>
            <a:endParaRPr lang="en-US" dirty="0"/>
          </a:p>
        </p:txBody>
      </p:sp>
      <p:pic>
        <p:nvPicPr>
          <p:cNvPr id="5" name="Picture 4"/>
          <p:cNvPicPr/>
          <p:nvPr/>
        </p:nvPicPr>
        <p:blipFill>
          <a:blip r:embed="rId2" cstate="print"/>
          <a:srcRect/>
          <a:stretch>
            <a:fillRect/>
          </a:stretch>
        </p:blipFill>
        <p:spPr bwMode="auto">
          <a:xfrm>
            <a:off x="251520" y="3645024"/>
            <a:ext cx="8712968" cy="122413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448056" lvl="1" indent="-384048">
              <a:buSzPct val="80000"/>
              <a:buNone/>
            </a:pPr>
            <a:r>
              <a:rPr lang="en-IN" sz="3000" b="1" dirty="0" smtClean="0">
                <a:latin typeface="+mj-lt"/>
                <a:cs typeface="Calibri" pitchFamily="34" charset="0"/>
              </a:rPr>
              <a:t>8.4  Checking for </a:t>
            </a:r>
            <a:r>
              <a:rPr lang="en-IN" sz="3000" b="1" dirty="0" err="1" smtClean="0">
                <a:latin typeface="+mj-lt"/>
                <a:cs typeface="Calibri" pitchFamily="34" charset="0"/>
              </a:rPr>
              <a:t>Skewness</a:t>
            </a:r>
            <a:r>
              <a:rPr lang="en-IN" sz="3000" b="1" dirty="0" smtClean="0">
                <a:latin typeface="+mj-lt"/>
                <a:cs typeface="Calibri" pitchFamily="34" charset="0"/>
              </a:rPr>
              <a:t> </a:t>
            </a:r>
            <a:endParaRPr lang="en-US" sz="3000" dirty="0" smtClean="0">
              <a:latin typeface="+mj-lt"/>
              <a:cs typeface="Calibri" pitchFamily="34" charset="0"/>
            </a:endParaRPr>
          </a:p>
          <a:p>
            <a:pPr>
              <a:buNone/>
            </a:pPr>
            <a:endParaRPr lang="en-US" dirty="0"/>
          </a:p>
        </p:txBody>
      </p:sp>
      <p:pic>
        <p:nvPicPr>
          <p:cNvPr id="4" name="Picture 3"/>
          <p:cNvPicPr/>
          <p:nvPr/>
        </p:nvPicPr>
        <p:blipFill>
          <a:blip r:embed="rId2" cstate="print"/>
          <a:srcRect/>
          <a:stretch>
            <a:fillRect/>
          </a:stretch>
        </p:blipFill>
        <p:spPr bwMode="auto">
          <a:xfrm>
            <a:off x="467544" y="1124744"/>
            <a:ext cx="6840760" cy="338437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cro displacement skew.png"/>
          <p:cNvPicPr>
            <a:picLocks noGrp="1"/>
          </p:cNvPicPr>
          <p:nvPr>
            <p:ph idx="1"/>
          </p:nvPr>
        </p:nvPicPr>
        <p:blipFill>
          <a:blip r:embed="rId2" cstate="print"/>
          <a:stretch>
            <a:fillRect/>
          </a:stretch>
        </p:blipFill>
        <p:spPr>
          <a:xfrm>
            <a:off x="395536" y="0"/>
            <a:ext cx="7776864" cy="6858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500" b="1" dirty="0" smtClean="0"/>
              <a:t>Observation:</a:t>
            </a:r>
          </a:p>
          <a:p>
            <a:pPr>
              <a:buNone/>
            </a:pPr>
            <a:r>
              <a:rPr lang="en-US" sz="2500" dirty="0" smtClean="0"/>
              <a:t>    </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From the above visualization we could deduce that all the attribute values are positively skewed. Thus the loss percent in the Data-set seems to low</a:t>
            </a:r>
            <a:r>
              <a:rPr lang="en-US" sz="2500" dirty="0" smtClean="0"/>
              <a:t>.</a:t>
            </a:r>
            <a:endParaRPr lang="en-US" sz="2500" b="1" dirty="0" smtClean="0"/>
          </a:p>
          <a:p>
            <a:pPr>
              <a:buNone/>
            </a:pPr>
            <a:r>
              <a:rPr lang="en-IN" dirty="0" smtClean="0"/>
              <a:t> </a:t>
            </a:r>
          </a:p>
          <a:p>
            <a:pPr marL="448056" lvl="1" indent="-384048">
              <a:buSzPct val="80000"/>
              <a:buNone/>
            </a:pPr>
            <a:r>
              <a:rPr lang="en-IN" sz="3000" b="1" dirty="0" smtClean="0">
                <a:effectLst>
                  <a:outerShdw blurRad="38100" dist="38100" dir="2700000" algn="tl">
                    <a:srgbClr val="000000">
                      <a:alpha val="43137"/>
                    </a:srgbClr>
                  </a:outerShdw>
                </a:effectLst>
              </a:rPr>
              <a:t>8.5      Checking for Outliers </a:t>
            </a:r>
          </a:p>
          <a:p>
            <a:pPr marL="448056" lvl="1" indent="-384048">
              <a:buSzPct val="80000"/>
              <a:buNone/>
            </a:pPr>
            <a:endParaRPr lang="en-US" sz="3000" b="1" dirty="0" smtClean="0">
              <a:effectLst>
                <a:outerShdw blurRad="38100" dist="38100" dir="2700000" algn="tl">
                  <a:srgbClr val="000000">
                    <a:alpha val="43137"/>
                  </a:srgbClr>
                </a:outerShdw>
              </a:effectLst>
            </a:endParaRPr>
          </a:p>
          <a:p>
            <a:pPr>
              <a:buNone/>
            </a:pPr>
            <a:endParaRPr lang="en-US" dirty="0"/>
          </a:p>
        </p:txBody>
      </p:sp>
      <p:pic>
        <p:nvPicPr>
          <p:cNvPr id="4" name="Picture 3"/>
          <p:cNvPicPr/>
          <p:nvPr/>
        </p:nvPicPr>
        <p:blipFill>
          <a:blip r:embed="rId2" cstate="print"/>
          <a:srcRect/>
          <a:stretch>
            <a:fillRect/>
          </a:stretch>
        </p:blipFill>
        <p:spPr bwMode="auto">
          <a:xfrm>
            <a:off x="395536" y="3429000"/>
            <a:ext cx="7632848" cy="3024336"/>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cro ouliers.png"/>
          <p:cNvPicPr>
            <a:picLocks noGrp="1"/>
          </p:cNvPicPr>
          <p:nvPr>
            <p:ph idx="1"/>
          </p:nvPr>
        </p:nvPicPr>
        <p:blipFill>
          <a:blip r:embed="rId2" cstate="print"/>
          <a:stretch>
            <a:fillRect/>
          </a:stretch>
        </p:blipFill>
        <p:spPr>
          <a:xfrm>
            <a:off x="611560" y="0"/>
            <a:ext cx="7920880" cy="685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sz="2500" b="1" dirty="0" smtClean="0">
                <a:effectLst>
                  <a:outerShdw blurRad="38100" dist="38100" dir="2700000" algn="tl">
                    <a:srgbClr val="000000">
                      <a:alpha val="43137"/>
                    </a:srgbClr>
                  </a:outerShdw>
                </a:effectLst>
                <a:latin typeface="Calibri" pitchFamily="34" charset="0"/>
                <a:cs typeface="Calibri" pitchFamily="34" charset="0"/>
              </a:rPr>
              <a:t>Observation:</a:t>
            </a:r>
          </a:p>
          <a:p>
            <a:pPr lvl="0"/>
            <a:r>
              <a:rPr lang="en-IN" sz="2500" dirty="0" smtClean="0">
                <a:effectLst>
                  <a:outerShdw blurRad="38100" dist="38100" dir="2700000" algn="tl">
                    <a:srgbClr val="000000">
                      <a:alpha val="43137"/>
                    </a:srgbClr>
                  </a:outerShdw>
                </a:effectLst>
                <a:latin typeface="Calibri" pitchFamily="34" charset="0"/>
                <a:cs typeface="Calibri" pitchFamily="34" charset="0"/>
              </a:rPr>
              <a:t>This above plot shows us that there are Outliers present in most of the Attributes.</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r>
              <a:rPr lang="en-IN" sz="2500" dirty="0" smtClean="0">
                <a:effectLst>
                  <a:outerShdw blurRad="38100" dist="38100" dir="2700000" algn="tl">
                    <a:srgbClr val="000000">
                      <a:alpha val="43137"/>
                    </a:srgbClr>
                  </a:outerShdw>
                </a:effectLst>
                <a:latin typeface="Calibri" pitchFamily="34" charset="0"/>
                <a:cs typeface="Calibri" pitchFamily="34" charset="0"/>
              </a:rPr>
              <a:t>Now we will try to remove the outliers using Z-score method</a:t>
            </a:r>
            <a:r>
              <a:rPr lang="en-IN" sz="2500" dirty="0" smtClean="0">
                <a:latin typeface="Calibri" pitchFamily="34" charset="0"/>
                <a:cs typeface="Calibri" pitchFamily="34" charset="0"/>
              </a:rPr>
              <a:t>.</a:t>
            </a:r>
            <a:endParaRPr lang="en-US" sz="2500" dirty="0" smtClean="0">
              <a:latin typeface="Calibri" pitchFamily="34" charset="0"/>
              <a:cs typeface="Calibri" pitchFamily="34" charset="0"/>
            </a:endParaRPr>
          </a:p>
          <a:p>
            <a:pPr>
              <a:buNone/>
            </a:pPr>
            <a:endParaRPr lang="en-IN" dirty="0" smtClean="0"/>
          </a:p>
          <a:p>
            <a:pPr marL="448056" lvl="1" indent="-384048">
              <a:buSzPct val="80000"/>
              <a:buNone/>
            </a:pPr>
            <a:r>
              <a:rPr lang="en-IN" sz="3000" b="1" dirty="0" smtClean="0">
                <a:effectLst>
                  <a:outerShdw blurRad="38100" dist="38100" dir="2700000" algn="tl">
                    <a:srgbClr val="000000">
                      <a:alpha val="43137"/>
                    </a:srgbClr>
                  </a:outerShdw>
                </a:effectLst>
                <a:latin typeface="+mj-lt"/>
              </a:rPr>
              <a:t>8.6 </a:t>
            </a:r>
            <a:r>
              <a:rPr lang="en-IN" sz="3000" dirty="0" smtClean="0">
                <a:latin typeface="+mj-lt"/>
              </a:rPr>
              <a:t>     </a:t>
            </a:r>
            <a:r>
              <a:rPr lang="en-IN" sz="3000" b="1" dirty="0" smtClean="0">
                <a:effectLst>
                  <a:outerShdw blurRad="38100" dist="38100" dir="2700000" algn="tl">
                    <a:srgbClr val="000000">
                      <a:alpha val="43137"/>
                    </a:srgbClr>
                  </a:outerShdw>
                </a:effectLst>
                <a:latin typeface="+mj-lt"/>
              </a:rPr>
              <a:t>Checking for removal of outliers</a:t>
            </a:r>
            <a:endParaRPr lang="en-US" sz="3000" dirty="0" smtClean="0">
              <a:effectLst>
                <a:outerShdw blurRad="38100" dist="38100" dir="2700000" algn="tl">
                  <a:srgbClr val="000000">
                    <a:alpha val="43137"/>
                  </a:srgbClr>
                </a:outerShdw>
              </a:effectLst>
              <a:latin typeface="+mj-lt"/>
            </a:endParaRPr>
          </a:p>
          <a:p>
            <a:pPr>
              <a:buNone/>
            </a:pPr>
            <a:endParaRPr lang="en-IN" dirty="0" smtClean="0"/>
          </a:p>
        </p:txBody>
      </p:sp>
      <p:pic>
        <p:nvPicPr>
          <p:cNvPr id="4" name="Picture 3"/>
          <p:cNvPicPr/>
          <p:nvPr/>
        </p:nvPicPr>
        <p:blipFill>
          <a:blip r:embed="rId2" cstate="print"/>
          <a:srcRect/>
          <a:stretch>
            <a:fillRect/>
          </a:stretch>
        </p:blipFill>
        <p:spPr bwMode="auto">
          <a:xfrm>
            <a:off x="827584" y="3140968"/>
            <a:ext cx="6984776" cy="280831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043608" y="332656"/>
            <a:ext cx="6372200" cy="2060848"/>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1043608" y="2852936"/>
            <a:ext cx="6336704" cy="316776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sz="4000" b="1" dirty="0" smtClean="0">
                <a:effectLst>
                  <a:outerShdw blurRad="38100" dist="38100" dir="2700000" algn="tl">
                    <a:srgbClr val="000000">
                      <a:alpha val="43137"/>
                    </a:srgbClr>
                  </a:outerShdw>
                </a:effectLst>
                <a:latin typeface="Calibri" pitchFamily="34" charset="0"/>
                <a:cs typeface="Calibri" pitchFamily="34" charset="0"/>
              </a:rPr>
              <a:t>Observations:</a:t>
            </a:r>
          </a:p>
          <a:p>
            <a:r>
              <a:rPr lang="en-US" sz="3200" dirty="0" smtClean="0">
                <a:effectLst>
                  <a:outerShdw blurRad="38100" dist="38100" dir="2700000" algn="tl">
                    <a:srgbClr val="000000">
                      <a:alpha val="43137"/>
                    </a:srgbClr>
                  </a:outerShdw>
                </a:effectLst>
                <a:latin typeface="Calibri" pitchFamily="34" charset="0"/>
                <a:cs typeface="Calibri" pitchFamily="34" charset="0"/>
              </a:rPr>
              <a:t>We can see that the loss percentage is around 21.4%. But the Project Requirements suggest that we should not lose more than 7-8% of the data. As per the pre-processing engineering we should remove this kind of outliers from the data-set. But removing the 21.4% of loss will result in voiding the project requirements.</a:t>
            </a:r>
            <a:endParaRPr lang="en-US" sz="3200" b="1" dirty="0" smtClean="0">
              <a:effectLst>
                <a:outerShdw blurRad="38100" dist="38100" dir="2700000" algn="tl">
                  <a:srgbClr val="000000">
                    <a:alpha val="43137"/>
                  </a:srgbClr>
                </a:outerShdw>
              </a:effectLst>
              <a:latin typeface="Calibri" pitchFamily="34" charset="0"/>
              <a:cs typeface="Calibri" pitchFamily="34" charset="0"/>
            </a:endParaRPr>
          </a:p>
          <a:p>
            <a:r>
              <a:rPr lang="en-US" sz="3200" dirty="0" smtClean="0">
                <a:effectLst>
                  <a:outerShdw blurRad="38100" dist="38100" dir="2700000" algn="tl">
                    <a:srgbClr val="000000">
                      <a:alpha val="43137"/>
                    </a:srgbClr>
                  </a:outerShdw>
                </a:effectLst>
                <a:latin typeface="Calibri" pitchFamily="34" charset="0"/>
                <a:cs typeface="Calibri" pitchFamily="34" charset="0"/>
              </a:rPr>
              <a:t>Thus we will continue without removing the outliers.</a:t>
            </a:r>
            <a:endParaRPr lang="en-US" sz="3200" b="1" dirty="0" smtClean="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ML Model Development and Evaluation</a:t>
            </a:r>
            <a:r>
              <a:rPr lang="en-US" dirty="0" smtClean="0"/>
              <a:t/>
            </a:r>
            <a:br>
              <a:rPr lang="en-US" dirty="0" smtClean="0"/>
            </a:br>
            <a:endParaRPr lang="en-US" dirty="0"/>
          </a:p>
        </p:txBody>
      </p:sp>
      <p:sp>
        <p:nvSpPr>
          <p:cNvPr id="3" name="Content Placeholder 2"/>
          <p:cNvSpPr>
            <a:spLocks noGrp="1"/>
          </p:cNvSpPr>
          <p:nvPr>
            <p:ph idx="1"/>
          </p:nvPr>
        </p:nvSpPr>
        <p:spPr>
          <a:xfrm>
            <a:off x="0" y="1196752"/>
            <a:ext cx="9144000" cy="5661248"/>
          </a:xfrm>
        </p:spPr>
        <p:txBody>
          <a:bodyPr>
            <a:normAutofit/>
          </a:bodyPr>
          <a:lstStyle/>
          <a:p>
            <a:pPr lvl="0">
              <a:buNone/>
            </a:pPr>
            <a:endParaRPr lang="en-IN" sz="2500" b="1"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IN" b="1" dirty="0" smtClean="0">
                <a:effectLst>
                  <a:outerShdw blurRad="38100" dist="38100" dir="2700000" algn="tl">
                    <a:srgbClr val="000000">
                      <a:alpha val="43137"/>
                    </a:srgbClr>
                  </a:outerShdw>
                </a:effectLst>
                <a:latin typeface="Calibri" pitchFamily="34" charset="0"/>
                <a:cs typeface="Calibri" pitchFamily="34" charset="0"/>
              </a:rPr>
              <a:t>1. Problem Identification </a:t>
            </a:r>
          </a:p>
          <a:p>
            <a:pPr>
              <a:buNone/>
            </a:pPr>
            <a:r>
              <a:rPr lang="en-US" sz="2500" dirty="0" smtClean="0">
                <a:latin typeface="Calibri" pitchFamily="34" charset="0"/>
                <a:cs typeface="Calibri" pitchFamily="34" charset="0"/>
              </a:rPr>
              <a:t>     </a:t>
            </a:r>
          </a:p>
          <a:p>
            <a:pPr>
              <a:buNone/>
            </a:pPr>
            <a:r>
              <a:rPr lang="en-US" sz="2500" dirty="0" smtClean="0">
                <a:latin typeface="Calibri" pitchFamily="34" charset="0"/>
                <a:cs typeface="Calibri" pitchFamily="34" charset="0"/>
              </a:rPr>
              <a:t>     The given objective for our project is to predict the instance that whether the people will pay the loan taken by them or not. That instance is labeled in the Target variable as 1's and 0's where 1's are customers paying the loan on time and 0's are customers not paying the loan on time. This is a classic case of </a:t>
            </a:r>
            <a:r>
              <a:rPr lang="en-US" sz="2500" b="1" dirty="0" smtClean="0">
                <a:latin typeface="Calibri" pitchFamily="34" charset="0"/>
                <a:cs typeface="Calibri" pitchFamily="34" charset="0"/>
              </a:rPr>
              <a:t>"Classification"</a:t>
            </a:r>
            <a:r>
              <a:rPr lang="en-US" sz="2500" dirty="0" smtClean="0">
                <a:latin typeface="Calibri" pitchFamily="34" charset="0"/>
                <a:cs typeface="Calibri" pitchFamily="34" charset="0"/>
              </a:rPr>
              <a:t>. So we will use different type of classifying machine learning algorithms to build a prediction model.</a:t>
            </a:r>
          </a:p>
          <a:p>
            <a:pPr lvl="0">
              <a:buNone/>
            </a:pPr>
            <a:endParaRPr lang="en-US" sz="2500" b="1"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500" dirty="0">
              <a:latin typeface="Calibri" pitchFamily="34" charset="0"/>
              <a:cs typeface="Calibri"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IN" b="1" dirty="0" smtClean="0">
                <a:effectLst>
                  <a:outerShdw blurRad="38100" dist="38100" dir="2700000" algn="tl">
                    <a:srgbClr val="000000">
                      <a:alpha val="43137"/>
                    </a:srgbClr>
                  </a:outerShdw>
                </a:effectLst>
                <a:latin typeface="Calibri" pitchFamily="34" charset="0"/>
                <a:cs typeface="Calibri" pitchFamily="34" charset="0"/>
              </a:rPr>
              <a:t>2. Listing of ML Models</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For this given Objective we will use the following Machine Learning models.</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1.Logistic Regression.</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2.RandomForestClassifier.</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3.NAIVE </a:t>
            </a:r>
            <a:r>
              <a:rPr lang="en-US" sz="2500" dirty="0" smtClean="0">
                <a:effectLst>
                  <a:outerShdw blurRad="38100" dist="38100" dir="2700000" algn="tl">
                    <a:srgbClr val="000000">
                      <a:alpha val="43137"/>
                    </a:srgbClr>
                  </a:outerShdw>
                </a:effectLst>
                <a:latin typeface="Calibri" pitchFamily="34" charset="0"/>
                <a:cs typeface="Calibri" pitchFamily="34" charset="0"/>
              </a:rPr>
              <a:t>BAYES(Gaussian NB</a:t>
            </a:r>
            <a:r>
              <a:rPr lang="en-US" sz="2500" dirty="0" smtClean="0">
                <a:effectLst>
                  <a:outerShdw blurRad="38100" dist="38100" dir="2700000" algn="tl">
                    <a:srgbClr val="000000">
                      <a:alpha val="43137"/>
                    </a:srgbClr>
                  </a:outerShdw>
                </a:effectLst>
                <a:latin typeface="Calibri" pitchFamily="34" charset="0"/>
                <a:cs typeface="Calibri" pitchFamily="34" charset="0"/>
              </a:rPr>
              <a:t>).</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4.KNeighborsClassifier.</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5.DecisionTreeClassifier.</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6.SVC.</a:t>
            </a:r>
          </a:p>
          <a:p>
            <a:pPr lvl="0">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dirty="0" smtClean="0">
                <a:effectLst>
                  <a:outerShdw blurRad="38100" dist="38100" dir="2700000" algn="tl">
                    <a:srgbClr val="000000">
                      <a:alpha val="43137"/>
                    </a:srgbClr>
                  </a:outerShdw>
                </a:effectLst>
              </a:rPr>
              <a:t>ML Model Development and Evaluation</a:t>
            </a:r>
          </a:p>
          <a:p>
            <a:pPr>
              <a:buNone/>
            </a:pPr>
            <a:endParaRPr lang="en-US" dirty="0" smtClean="0"/>
          </a:p>
          <a:p>
            <a:pPr lvl="0"/>
            <a:r>
              <a:rPr lang="en-IN" sz="2500" dirty="0" smtClean="0">
                <a:effectLst>
                  <a:outerShdw blurRad="38100" dist="38100" dir="2700000" algn="tl">
                    <a:srgbClr val="000000">
                      <a:alpha val="43137"/>
                    </a:srgbClr>
                  </a:outerShdw>
                </a:effectLst>
              </a:rPr>
              <a:t>Problem Identification.</a:t>
            </a:r>
            <a:endParaRPr lang="en-US" sz="2500" dirty="0" smtClean="0">
              <a:effectLst>
                <a:outerShdw blurRad="38100" dist="38100" dir="2700000" algn="tl">
                  <a:srgbClr val="000000">
                    <a:alpha val="43137"/>
                  </a:srgbClr>
                </a:outerShdw>
              </a:effectLst>
            </a:endParaRPr>
          </a:p>
          <a:p>
            <a:pPr lvl="0"/>
            <a:endParaRPr lang="en-IN" sz="2500" dirty="0" smtClean="0">
              <a:effectLst>
                <a:outerShdw blurRad="38100" dist="38100" dir="2700000" algn="tl">
                  <a:srgbClr val="000000">
                    <a:alpha val="43137"/>
                  </a:srgbClr>
                </a:outerShdw>
              </a:effectLst>
            </a:endParaRPr>
          </a:p>
          <a:p>
            <a:pPr lvl="0"/>
            <a:r>
              <a:rPr lang="en-IN" sz="2500" dirty="0" smtClean="0">
                <a:effectLst>
                  <a:outerShdw blurRad="38100" dist="38100" dir="2700000" algn="tl">
                    <a:srgbClr val="000000">
                      <a:alpha val="43137"/>
                    </a:srgbClr>
                  </a:outerShdw>
                </a:effectLst>
              </a:rPr>
              <a:t>Listing of ML Models.</a:t>
            </a:r>
            <a:endParaRPr lang="en-US" sz="2500" dirty="0" smtClean="0">
              <a:effectLst>
                <a:outerShdw blurRad="38100" dist="38100" dir="2700000" algn="tl">
                  <a:srgbClr val="000000">
                    <a:alpha val="43137"/>
                  </a:srgbClr>
                </a:outerShdw>
              </a:effectLst>
            </a:endParaRPr>
          </a:p>
          <a:p>
            <a:pPr lvl="0"/>
            <a:endParaRPr lang="en-IN" sz="2500" dirty="0" smtClean="0">
              <a:effectLst>
                <a:outerShdw blurRad="38100" dist="38100" dir="2700000" algn="tl">
                  <a:srgbClr val="000000">
                    <a:alpha val="43137"/>
                  </a:srgbClr>
                </a:outerShdw>
              </a:effectLst>
            </a:endParaRPr>
          </a:p>
          <a:p>
            <a:pPr lvl="0"/>
            <a:r>
              <a:rPr lang="en-IN" sz="2500" dirty="0" smtClean="0">
                <a:effectLst>
                  <a:outerShdw blurRad="38100" dist="38100" dir="2700000" algn="tl">
                    <a:srgbClr val="000000">
                      <a:alpha val="43137"/>
                    </a:srgbClr>
                  </a:outerShdw>
                </a:effectLst>
              </a:rPr>
              <a:t>Processing the Data-set for Training and Testing.  </a:t>
            </a:r>
            <a:endParaRPr lang="en-US" sz="2500" dirty="0" smtClean="0">
              <a:effectLst>
                <a:outerShdw blurRad="38100" dist="38100" dir="2700000" algn="tl">
                  <a:srgbClr val="000000">
                    <a:alpha val="43137"/>
                  </a:srgbClr>
                </a:outerShdw>
              </a:effectLst>
            </a:endParaRPr>
          </a:p>
          <a:p>
            <a:pPr lvl="0"/>
            <a:endParaRPr lang="en-IN" sz="2500" dirty="0" smtClean="0">
              <a:effectLst>
                <a:outerShdw blurRad="38100" dist="38100" dir="2700000" algn="tl">
                  <a:srgbClr val="000000">
                    <a:alpha val="43137"/>
                  </a:srgbClr>
                </a:outerShdw>
              </a:effectLst>
            </a:endParaRPr>
          </a:p>
          <a:p>
            <a:pPr lvl="0"/>
            <a:r>
              <a:rPr lang="en-IN" sz="2500" dirty="0" smtClean="0">
                <a:effectLst>
                  <a:outerShdw blurRad="38100" dist="38100" dir="2700000" algn="tl">
                    <a:srgbClr val="000000">
                      <a:alpha val="43137"/>
                    </a:srgbClr>
                  </a:outerShdw>
                </a:effectLst>
              </a:rPr>
              <a:t>Evaluation of ML Models.</a:t>
            </a:r>
            <a:endParaRPr lang="en-US" sz="2500" dirty="0" smtClean="0">
              <a:effectLst>
                <a:outerShdw blurRad="38100" dist="38100" dir="2700000" algn="tl">
                  <a:srgbClr val="000000">
                    <a:alpha val="43137"/>
                  </a:srgbClr>
                </a:outerShdw>
              </a:effectLst>
            </a:endParaRPr>
          </a:p>
          <a:p>
            <a:pPr lvl="0">
              <a:buNone/>
            </a:pPr>
            <a:endParaRPr lang="en-IN" sz="2500" dirty="0" smtClean="0">
              <a:effectLst>
                <a:outerShdw blurRad="38100" dist="38100" dir="2700000" algn="tl">
                  <a:srgbClr val="000000">
                    <a:alpha val="43137"/>
                  </a:srgbClr>
                </a:outerShdw>
              </a:effectLst>
            </a:endParaRPr>
          </a:p>
          <a:p>
            <a:pPr lvl="0"/>
            <a:r>
              <a:rPr lang="en-IN" sz="2500" dirty="0" smtClean="0">
                <a:effectLst>
                  <a:outerShdw blurRad="38100" dist="38100" dir="2700000" algn="tl">
                    <a:srgbClr val="000000">
                      <a:alpha val="43137"/>
                    </a:srgbClr>
                  </a:outerShdw>
                </a:effectLst>
              </a:rPr>
              <a:t>Hyper Tuning of the ML Model.</a:t>
            </a:r>
            <a:endParaRPr lang="en-US" sz="2500" dirty="0" smtClean="0">
              <a:effectLst>
                <a:outerShdw blurRad="38100" dist="38100" dir="2700000" algn="tl">
                  <a:srgbClr val="000000">
                    <a:alpha val="43137"/>
                  </a:srgbClr>
                </a:outerShdw>
              </a:effectLst>
            </a:endParaRPr>
          </a:p>
          <a:p>
            <a:pPr lvl="0"/>
            <a:endParaRPr lang="en-IN" sz="2500" dirty="0" smtClean="0">
              <a:effectLst>
                <a:outerShdw blurRad="38100" dist="38100" dir="2700000" algn="tl">
                  <a:srgbClr val="000000">
                    <a:alpha val="43137"/>
                  </a:srgbClr>
                </a:outerShdw>
              </a:effectLst>
            </a:endParaRPr>
          </a:p>
          <a:p>
            <a:pPr lvl="0"/>
            <a:r>
              <a:rPr lang="en-IN" sz="2500" dirty="0" smtClean="0">
                <a:effectLst>
                  <a:outerShdw blurRad="38100" dist="38100" dir="2700000" algn="tl">
                    <a:srgbClr val="000000">
                      <a:alpha val="43137"/>
                    </a:srgbClr>
                  </a:outerShdw>
                </a:effectLst>
              </a:rPr>
              <a:t>Final Results.</a:t>
            </a:r>
            <a:endParaRPr lang="en-US" sz="2500" dirty="0" smtClean="0">
              <a:effectLst>
                <a:outerShdw blurRad="38100" dist="38100" dir="2700000" algn="tl">
                  <a:srgbClr val="000000">
                    <a:alpha val="43137"/>
                  </a:srgbClr>
                </a:outerShdw>
              </a:effectLst>
            </a:endParaRP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US" b="1" dirty="0" smtClean="0">
                <a:effectLst>
                  <a:outerShdw blurRad="38100" dist="38100" dir="2700000" algn="tl">
                    <a:srgbClr val="000000">
                      <a:alpha val="43137"/>
                    </a:srgbClr>
                  </a:outerShdw>
                </a:effectLst>
              </a:rPr>
              <a:t>1. Logistic Regression</a:t>
            </a:r>
          </a:p>
          <a:p>
            <a:pPr>
              <a:buNone/>
            </a:pPr>
            <a:endParaRPr lang="en-US" sz="2500" dirty="0" smtClean="0">
              <a:latin typeface="Calibri" pitchFamily="34" charset="0"/>
              <a:cs typeface="Calibri" pitchFamily="34" charset="0"/>
            </a:endParaRPr>
          </a:p>
          <a:p>
            <a:pPr>
              <a:buNone/>
            </a:pPr>
            <a:r>
              <a:rPr lang="en-US" sz="2500" dirty="0" smtClean="0">
                <a:latin typeface="Calibri" pitchFamily="34" charset="0"/>
                <a:cs typeface="Calibri" pitchFamily="34" charset="0"/>
              </a:rPr>
              <a:t>     </a:t>
            </a:r>
            <a:r>
              <a:rPr lang="en-US" sz="2500" dirty="0" smtClean="0">
                <a:effectLst>
                  <a:outerShdw blurRad="38100" dist="38100" dir="2700000" algn="tl">
                    <a:srgbClr val="000000">
                      <a:alpha val="43137"/>
                    </a:srgbClr>
                  </a:outerShdw>
                </a:effectLst>
                <a:latin typeface="Calibri" pitchFamily="34" charset="0"/>
                <a:cs typeface="Calibri" pitchFamily="34" charset="0"/>
              </a:rPr>
              <a:t>Logistic Regression is a supervised learning algorithm that is used when the target variable is categorical. Hypothetical function h(x) of linear regression predicts unbounded values. But in the case of Logistic Regression, where the target variable is categorical we have to strict the range of predicted values. Consider a classification problem, where we need to classify whether an email is a spam or not. So, the hypothetical function of linear regression could not be used here to predict as it predicts unbound values, but we have to predict either 0 or 1 in the process.</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buNone/>
            </a:pPr>
            <a:r>
              <a:rPr lang="en-US" b="1" dirty="0" smtClean="0">
                <a:effectLst>
                  <a:outerShdw blurRad="38100" dist="38100" dir="2700000" algn="tl">
                    <a:srgbClr val="000000">
                      <a:alpha val="43137"/>
                    </a:srgbClr>
                  </a:outerShdw>
                </a:effectLst>
              </a:rPr>
              <a:t>2. Random Forest Classifier</a:t>
            </a:r>
          </a:p>
          <a:p>
            <a:pPr>
              <a:buNone/>
            </a:pPr>
            <a:r>
              <a:rPr lang="en-US" sz="2500" dirty="0" smtClean="0">
                <a:latin typeface="Calibri" pitchFamily="34" charset="0"/>
                <a:cs typeface="Calibri" pitchFamily="34" charset="0"/>
              </a:rPr>
              <a:t>          </a:t>
            </a:r>
          </a:p>
          <a:p>
            <a:pPr>
              <a:buNone/>
            </a:pPr>
            <a:r>
              <a:rPr lang="en-US" sz="2500" dirty="0" smtClean="0">
                <a:latin typeface="Calibri" pitchFamily="34" charset="0"/>
                <a:cs typeface="Calibri" pitchFamily="34" charset="0"/>
              </a:rPr>
              <a:t>     </a:t>
            </a:r>
            <a:r>
              <a:rPr lang="en-US" sz="2500" dirty="0" smtClean="0">
                <a:effectLst>
                  <a:outerShdw blurRad="38100" dist="38100" dir="2700000" algn="tl">
                    <a:srgbClr val="000000">
                      <a:alpha val="43137"/>
                    </a:srgbClr>
                  </a:outerShdw>
                </a:effectLst>
                <a:latin typeface="Calibri" pitchFamily="34" charset="0"/>
                <a:cs typeface="Calibri" pitchFamily="34" charset="0"/>
              </a:rPr>
              <a:t>The Random forest classifier creates a set of decision trees from a randomly selected subset of the training set. It is basically a set of decision trees (DT) from a randomly selected subset of the training set and then It collects the votes from different decision trees to decide the final prediction.</a:t>
            </a:r>
          </a:p>
          <a:p>
            <a:pPr>
              <a:buNone/>
            </a:pPr>
            <a:endParaRPr lang="en-US" sz="2500" dirty="0" smtClean="0">
              <a:latin typeface="Calibri" pitchFamily="34" charset="0"/>
              <a:cs typeface="Calibri" pitchFamily="34" charset="0"/>
            </a:endParaRPr>
          </a:p>
          <a:p>
            <a:pPr>
              <a:buNone/>
            </a:pPr>
            <a:r>
              <a:rPr lang="en-US" b="1" dirty="0" smtClean="0">
                <a:effectLst>
                  <a:outerShdw blurRad="38100" dist="38100" dir="2700000" algn="tl">
                    <a:srgbClr val="000000">
                      <a:alpha val="43137"/>
                    </a:srgbClr>
                  </a:outerShdw>
                </a:effectLst>
                <a:latin typeface="Calibri" pitchFamily="34" charset="0"/>
                <a:cs typeface="Calibri" pitchFamily="34" charset="0"/>
              </a:rPr>
              <a:t>3. NAIVES BAYES(Gaussian NB)</a:t>
            </a:r>
          </a:p>
          <a:p>
            <a:pPr>
              <a:buNone/>
            </a:pPr>
            <a:r>
              <a:rPr lang="en-US" sz="2500" dirty="0" smtClean="0">
                <a:latin typeface="Calibri" pitchFamily="34" charset="0"/>
                <a:cs typeface="Calibri" pitchFamily="34" charset="0"/>
              </a:rPr>
              <a:t>      </a:t>
            </a:r>
          </a:p>
          <a:p>
            <a:pPr>
              <a:buNone/>
            </a:pPr>
            <a:r>
              <a:rPr lang="en-US" sz="2500" dirty="0" smtClean="0">
                <a:latin typeface="Calibri" pitchFamily="34" charset="0"/>
                <a:cs typeface="Calibri" pitchFamily="34" charset="0"/>
              </a:rPr>
              <a:t>     </a:t>
            </a:r>
            <a:r>
              <a:rPr lang="en-US" sz="2500" dirty="0" smtClean="0">
                <a:effectLst>
                  <a:outerShdw blurRad="38100" dist="38100" dir="2700000" algn="tl">
                    <a:srgbClr val="000000">
                      <a:alpha val="43137"/>
                    </a:srgbClr>
                  </a:outerShdw>
                </a:effectLst>
                <a:latin typeface="Calibri" pitchFamily="34" charset="0"/>
                <a:cs typeface="Calibri" pitchFamily="34" charset="0"/>
              </a:rPr>
              <a:t>Naive </a:t>
            </a:r>
            <a:r>
              <a:rPr lang="en-US" sz="2500" dirty="0" err="1" smtClean="0">
                <a:effectLst>
                  <a:outerShdw blurRad="38100" dist="38100" dir="2700000" algn="tl">
                    <a:srgbClr val="000000">
                      <a:alpha val="43137"/>
                    </a:srgbClr>
                  </a:outerShdw>
                </a:effectLst>
                <a:latin typeface="Calibri" pitchFamily="34" charset="0"/>
                <a:cs typeface="Calibri" pitchFamily="34" charset="0"/>
              </a:rPr>
              <a:t>Bayes</a:t>
            </a:r>
            <a:r>
              <a:rPr lang="en-US" sz="2500" dirty="0" smtClean="0">
                <a:effectLst>
                  <a:outerShdw blurRad="38100" dist="38100" dir="2700000" algn="tl">
                    <a:srgbClr val="000000">
                      <a:alpha val="43137"/>
                    </a:srgbClr>
                  </a:outerShdw>
                </a:effectLst>
                <a:latin typeface="Calibri" pitchFamily="34" charset="0"/>
                <a:cs typeface="Calibri" pitchFamily="34" charset="0"/>
              </a:rPr>
              <a:t> is among one of the very simple and powerful algorithms for classification based on </a:t>
            </a:r>
            <a:r>
              <a:rPr lang="en-US" sz="2500" dirty="0" err="1" smtClean="0">
                <a:effectLst>
                  <a:outerShdw blurRad="38100" dist="38100" dir="2700000" algn="tl">
                    <a:srgbClr val="000000">
                      <a:alpha val="43137"/>
                    </a:srgbClr>
                  </a:outerShdw>
                </a:effectLst>
                <a:latin typeface="Calibri" pitchFamily="34" charset="0"/>
                <a:cs typeface="Calibri" pitchFamily="34" charset="0"/>
              </a:rPr>
              <a:t>Bayes</a:t>
            </a:r>
            <a:r>
              <a:rPr lang="en-US" sz="2500" dirty="0" smtClean="0">
                <a:effectLst>
                  <a:outerShdw blurRad="38100" dist="38100" dir="2700000" algn="tl">
                    <a:srgbClr val="000000">
                      <a:alpha val="43137"/>
                    </a:srgbClr>
                  </a:outerShdw>
                </a:effectLst>
                <a:latin typeface="Calibri" pitchFamily="34" charset="0"/>
                <a:cs typeface="Calibri" pitchFamily="34" charset="0"/>
              </a:rPr>
              <a:t> Theorem with an assumption of independence among the predictors. The Naive </a:t>
            </a:r>
            <a:r>
              <a:rPr lang="en-US" sz="2500" dirty="0" err="1" smtClean="0">
                <a:effectLst>
                  <a:outerShdw blurRad="38100" dist="38100" dir="2700000" algn="tl">
                    <a:srgbClr val="000000">
                      <a:alpha val="43137"/>
                    </a:srgbClr>
                  </a:outerShdw>
                </a:effectLst>
                <a:latin typeface="Calibri" pitchFamily="34" charset="0"/>
                <a:cs typeface="Calibri" pitchFamily="34" charset="0"/>
              </a:rPr>
              <a:t>Bayes</a:t>
            </a:r>
            <a:r>
              <a:rPr lang="en-US" sz="2500" dirty="0" smtClean="0">
                <a:effectLst>
                  <a:outerShdw blurRad="38100" dist="38100" dir="2700000" algn="tl">
                    <a:srgbClr val="000000">
                      <a:alpha val="43137"/>
                    </a:srgbClr>
                  </a:outerShdw>
                </a:effectLst>
                <a:latin typeface="Calibri" pitchFamily="34" charset="0"/>
                <a:cs typeface="Calibri" pitchFamily="34" charset="0"/>
              </a:rPr>
              <a:t> classifier assumes that the presence of a feature in a class is not related to any other feature. Naive </a:t>
            </a:r>
            <a:r>
              <a:rPr lang="en-US" sz="2500" dirty="0" err="1" smtClean="0">
                <a:effectLst>
                  <a:outerShdw blurRad="38100" dist="38100" dir="2700000" algn="tl">
                    <a:srgbClr val="000000">
                      <a:alpha val="43137"/>
                    </a:srgbClr>
                  </a:outerShdw>
                </a:effectLst>
                <a:latin typeface="Calibri" pitchFamily="34" charset="0"/>
                <a:cs typeface="Calibri" pitchFamily="34" charset="0"/>
              </a:rPr>
              <a:t>Bayes</a:t>
            </a:r>
            <a:r>
              <a:rPr lang="en-US" sz="2500" dirty="0" smtClean="0">
                <a:effectLst>
                  <a:outerShdw blurRad="38100" dist="38100" dir="2700000" algn="tl">
                    <a:srgbClr val="000000">
                      <a:alpha val="43137"/>
                    </a:srgbClr>
                  </a:outerShdw>
                </a:effectLst>
                <a:latin typeface="Calibri" pitchFamily="34" charset="0"/>
                <a:cs typeface="Calibri" pitchFamily="34" charset="0"/>
              </a:rPr>
              <a:t> is a classification algorithm for binary and multi-class classification problems.</a:t>
            </a:r>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buNone/>
            </a:pPr>
            <a:r>
              <a:rPr lang="en-US" b="1" dirty="0" smtClean="0">
                <a:effectLst>
                  <a:outerShdw blurRad="38100" dist="38100" dir="2700000" algn="tl">
                    <a:srgbClr val="000000">
                      <a:alpha val="43137"/>
                    </a:srgbClr>
                  </a:outerShdw>
                </a:effectLst>
                <a:latin typeface="Calibri" pitchFamily="34" charset="0"/>
                <a:cs typeface="Calibri" pitchFamily="34" charset="0"/>
              </a:rPr>
              <a:t>4. K Neighbors Classifier</a:t>
            </a:r>
          </a:p>
          <a:p>
            <a:pPr lvl="0">
              <a:buNone/>
            </a:pPr>
            <a:endParaRPr lang="en-US" sz="2800" dirty="0" smtClean="0"/>
          </a:p>
          <a:p>
            <a:r>
              <a:rPr lang="en-US" sz="2500" dirty="0" smtClean="0">
                <a:effectLst>
                  <a:outerShdw blurRad="38100" dist="38100" dir="2700000" algn="tl">
                    <a:srgbClr val="000000">
                      <a:alpha val="43137"/>
                    </a:srgbClr>
                  </a:outerShdw>
                </a:effectLst>
                <a:latin typeface="Calibri" pitchFamily="34" charset="0"/>
                <a:cs typeface="Calibri" pitchFamily="34" charset="0"/>
              </a:rPr>
              <a:t>K Nearest Neighbors Classification is one of the classification techniques based on instance-based learning. Models based on instance-based learning to generalize beyond the training examples. To do so, they store the training examples first. When it encounters a new instance (or test example), then they instantly build a relationship between stored training examples and this new instant to assign a target function value for this new instance. Instance-based methods are sometimes called lazy learning methods because they postponed learning until the new instance is encountered for prediction.</a:t>
            </a: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Instead of estimating the hypothetical function (or target function) once for the entire space, these methods will estimate it locally and differently for each new instance to be predicted.</a:t>
            </a:r>
          </a:p>
          <a:p>
            <a:pPr lvl="0">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endParaRPr lang="en-US" sz="2500" dirty="0" smtClean="0">
              <a:latin typeface="Calibri" pitchFamily="34" charset="0"/>
              <a:cs typeface="Calibri" pitchFamily="34" charset="0"/>
            </a:endParaRPr>
          </a:p>
          <a:p>
            <a:pPr>
              <a:buNone/>
            </a:pPr>
            <a:endParaRPr lang="en-US" sz="2500" dirty="0" smtClean="0">
              <a:latin typeface="Calibri" pitchFamily="34" charset="0"/>
              <a:cs typeface="Calibri" pitchFamily="34" charset="0"/>
            </a:endParaRPr>
          </a:p>
          <a:p>
            <a:pPr>
              <a:buNone/>
            </a:pPr>
            <a:endParaRPr lang="en-US" sz="2500" dirty="0" smtClean="0">
              <a:latin typeface="Calibri" pitchFamily="34" charset="0"/>
              <a:cs typeface="Calibri" pitchFamily="34" charset="0"/>
            </a:endParaRP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K-Nearest Neighbors Classifier Learning</a:t>
            </a:r>
          </a:p>
          <a:p>
            <a:pPr>
              <a:buNone/>
            </a:pPr>
            <a:r>
              <a:rPr lang="en-US" sz="2500" b="1" dirty="0" smtClean="0">
                <a:effectLst>
                  <a:outerShdw blurRad="38100" dist="38100" dir="2700000" algn="tl">
                    <a:srgbClr val="000000">
                      <a:alpha val="43137"/>
                    </a:srgbClr>
                  </a:outerShdw>
                </a:effectLst>
                <a:latin typeface="Calibri" pitchFamily="34" charset="0"/>
                <a:cs typeface="Calibri" pitchFamily="34" charset="0"/>
              </a:rPr>
              <a:t>Basic Assumption</a:t>
            </a:r>
            <a:r>
              <a:rPr lang="en-US" sz="2500" dirty="0" smtClean="0">
                <a:effectLst>
                  <a:outerShdw blurRad="38100" dist="38100" dir="2700000" algn="tl">
                    <a:srgbClr val="000000">
                      <a:alpha val="43137"/>
                    </a:srgbClr>
                  </a:outerShdw>
                </a:effectLst>
                <a:latin typeface="Calibri" pitchFamily="34" charset="0"/>
                <a:cs typeface="Calibri" pitchFamily="34" charset="0"/>
              </a:rPr>
              <a:t>:</a:t>
            </a:r>
          </a:p>
          <a:p>
            <a:pPr lvl="0"/>
            <a:r>
              <a:rPr lang="en-US" sz="2500" dirty="0" smtClean="0">
                <a:effectLst>
                  <a:outerShdw blurRad="38100" dist="38100" dir="2700000" algn="tl">
                    <a:srgbClr val="000000">
                      <a:alpha val="43137"/>
                    </a:srgbClr>
                  </a:outerShdw>
                </a:effectLst>
                <a:latin typeface="Calibri" pitchFamily="34" charset="0"/>
                <a:cs typeface="Calibri" pitchFamily="34" charset="0"/>
              </a:rPr>
              <a:t>All instances correspond to points in the n-dimensional space where n represents the number of features in any instance.</a:t>
            </a:r>
          </a:p>
          <a:p>
            <a:pPr lvl="0"/>
            <a:r>
              <a:rPr lang="en-US" sz="2500" dirty="0" smtClean="0">
                <a:effectLst>
                  <a:outerShdw blurRad="38100" dist="38100" dir="2700000" algn="tl">
                    <a:srgbClr val="000000">
                      <a:alpha val="43137"/>
                    </a:srgbClr>
                  </a:outerShdw>
                </a:effectLst>
                <a:latin typeface="Calibri" pitchFamily="34" charset="0"/>
                <a:cs typeface="Calibri" pitchFamily="34" charset="0"/>
              </a:rPr>
              <a:t> The nearest neighbors of an instance are defined in terms of the Euclidean distance.</a:t>
            </a:r>
          </a:p>
          <a:p>
            <a:pPr lvl="0">
              <a:buNone/>
            </a:pPr>
            <a:endParaRPr lang="en-US" sz="2500" dirty="0" smtClean="0">
              <a:latin typeface="Calibri" pitchFamily="34" charset="0"/>
              <a:cs typeface="Calibri" pitchFamily="34" charset="0"/>
            </a:endParaRPr>
          </a:p>
          <a:p>
            <a:pPr>
              <a:buNone/>
            </a:pPr>
            <a:r>
              <a:rPr lang="en-US" sz="2500" dirty="0" smtClean="0">
                <a:latin typeface="Calibri" pitchFamily="34" charset="0"/>
                <a:cs typeface="Calibri" pitchFamily="34" charset="0"/>
              </a:rPr>
              <a:t> </a:t>
            </a:r>
          </a:p>
          <a:p>
            <a:pPr>
              <a:buNone/>
            </a:pPr>
            <a:r>
              <a:rPr lang="en-US" sz="2500" dirty="0" smtClean="0">
                <a:latin typeface="Calibri" pitchFamily="34" charset="0"/>
                <a:cs typeface="Calibri" pitchFamily="34" charset="0"/>
              </a:rPr>
              <a:t>                                                           </a:t>
            </a:r>
            <a:r>
              <a:rPr lang="en-US" b="1" dirty="0" smtClean="0">
                <a:effectLst>
                  <a:outerShdw blurRad="38100" dist="38100" dir="2700000" algn="tl">
                    <a:srgbClr val="000000">
                      <a:alpha val="43137"/>
                    </a:srgbClr>
                  </a:outerShdw>
                </a:effectLst>
                <a:latin typeface="Calibri" pitchFamily="34" charset="0"/>
                <a:cs typeface="Calibri" pitchFamily="34" charset="0"/>
              </a:rPr>
              <a:t>[PTO]</a:t>
            </a:r>
            <a:endParaRPr lang="en-US" sz="2500" b="1"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US" b="1" dirty="0" smtClean="0">
                <a:effectLst>
                  <a:outerShdw blurRad="38100" dist="38100" dir="2700000" algn="tl">
                    <a:srgbClr val="000000">
                      <a:alpha val="43137"/>
                    </a:srgbClr>
                  </a:outerShdw>
                </a:effectLst>
                <a:latin typeface="Calibri" pitchFamily="34" charset="0"/>
                <a:cs typeface="Calibri" pitchFamily="34" charset="0"/>
              </a:rPr>
              <a:t>5. Decision Tree Classifier</a:t>
            </a:r>
          </a:p>
          <a:p>
            <a:r>
              <a:rPr lang="en-US" sz="2500" dirty="0" smtClean="0">
                <a:effectLst>
                  <a:outerShdw blurRad="38100" dist="38100" dir="2700000" algn="tl">
                    <a:srgbClr val="000000">
                      <a:alpha val="43137"/>
                    </a:srgbClr>
                  </a:outerShdw>
                </a:effectLst>
                <a:latin typeface="Calibri" pitchFamily="34" charset="0"/>
                <a:cs typeface="Calibri" pitchFamily="34" charset="0"/>
              </a:rPr>
              <a:t>A classification tree is used when the dependent variable is categorical. The value obtained by leaf nodes in the training data is the mode response of observation falling in that region it follows a top-down greedy approach.</a:t>
            </a:r>
          </a:p>
          <a:p>
            <a:r>
              <a:rPr lang="en-US" sz="2500" dirty="0" smtClean="0">
                <a:effectLst>
                  <a:outerShdw blurRad="38100" dist="38100" dir="2700000" algn="tl">
                    <a:srgbClr val="000000">
                      <a:alpha val="43137"/>
                    </a:srgbClr>
                  </a:outerShdw>
                </a:effectLst>
                <a:latin typeface="Calibri" pitchFamily="34" charset="0"/>
                <a:cs typeface="Calibri" pitchFamily="34" charset="0"/>
              </a:rPr>
              <a:t>The general idea behind the Decision Tree is to find the splits that can separate the data into targeted groups.</a:t>
            </a:r>
          </a:p>
          <a:p>
            <a:r>
              <a:rPr lang="en-US" sz="2500" dirty="0" smtClean="0">
                <a:effectLst>
                  <a:outerShdw blurRad="38100" dist="38100" dir="2700000" algn="tl">
                    <a:srgbClr val="000000">
                      <a:alpha val="43137"/>
                    </a:srgbClr>
                  </a:outerShdw>
                </a:effectLst>
                <a:latin typeface="Calibri" pitchFamily="34" charset="0"/>
                <a:cs typeface="Calibri" pitchFamily="34" charset="0"/>
              </a:rPr>
              <a:t>Terminologies associated with decision tree,</a:t>
            </a:r>
          </a:p>
          <a:p>
            <a:pPr>
              <a:buNone/>
            </a:pPr>
            <a:endParaRPr lang="en-US" sz="2500" b="1" dirty="0" smtClean="0">
              <a:effectLst>
                <a:outerShdw blurRad="38100" dist="38100" dir="2700000" algn="tl">
                  <a:srgbClr val="000000">
                    <a:alpha val="43137"/>
                  </a:srgbClr>
                </a:outerShdw>
              </a:effectLst>
              <a:latin typeface="Calibri" pitchFamily="34" charset="0"/>
              <a:cs typeface="Calibri" pitchFamily="34" charset="0"/>
            </a:endParaRPr>
          </a:p>
          <a:p>
            <a:pPr lvl="0">
              <a:buNone/>
            </a:pPr>
            <a:endParaRPr lang="en-US" b="1"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latin typeface="Calibri" pitchFamily="34" charset="0"/>
              <a:cs typeface="Calibri" pitchFamily="34" charset="0"/>
            </a:endParaRPr>
          </a:p>
        </p:txBody>
      </p:sp>
      <p:pic>
        <p:nvPicPr>
          <p:cNvPr id="4" name="Picture 3" descr="Decision tree terms"/>
          <p:cNvPicPr/>
          <p:nvPr/>
        </p:nvPicPr>
        <p:blipFill>
          <a:blip r:embed="rId2" cstate="print"/>
          <a:srcRect/>
          <a:stretch>
            <a:fillRect/>
          </a:stretch>
        </p:blipFill>
        <p:spPr bwMode="auto">
          <a:xfrm>
            <a:off x="1187624" y="3645024"/>
            <a:ext cx="6192688" cy="2952328"/>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buNone/>
            </a:pPr>
            <a:r>
              <a:rPr lang="en-US" b="1" dirty="0" smtClean="0">
                <a:effectLst>
                  <a:outerShdw blurRad="38100" dist="38100" dir="2700000" algn="tl">
                    <a:srgbClr val="000000">
                      <a:alpha val="43137"/>
                    </a:srgbClr>
                  </a:outerShdw>
                </a:effectLst>
                <a:latin typeface="Calibri" pitchFamily="34" charset="0"/>
                <a:cs typeface="Calibri" pitchFamily="34" charset="0"/>
              </a:rPr>
              <a:t>6. SVC</a:t>
            </a:r>
          </a:p>
          <a:p>
            <a:endParaRPr lang="en-US" sz="2500" dirty="0" smtClean="0">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Support Vector Machine (SVM) is a relatively simple Supervised Machine Learning Algorithm used for classification and/or regression. It is more preferred for classification but is sometimes very useful for regression as well. Basically, SVM finds a hyper-plane that creates a boundary between the types of data. In 2-dimensional space, this hyper-plane is nothing but a line.</a:t>
            </a: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In SVM, we plot each data item in the dataset in an N-dimensional space, where N is the number of features/attributes in the data. Next, find the optimal </a:t>
            </a:r>
            <a:r>
              <a:rPr lang="en-US" sz="2500" dirty="0" err="1" smtClean="0">
                <a:effectLst>
                  <a:outerShdw blurRad="38100" dist="38100" dir="2700000" algn="tl">
                    <a:srgbClr val="000000">
                      <a:alpha val="43137"/>
                    </a:srgbClr>
                  </a:outerShdw>
                </a:effectLst>
                <a:latin typeface="Calibri" pitchFamily="34" charset="0"/>
                <a:cs typeface="Calibri" pitchFamily="34" charset="0"/>
              </a:rPr>
              <a:t>hyperplane</a:t>
            </a:r>
            <a:r>
              <a:rPr lang="en-US" sz="2500" dirty="0" smtClean="0">
                <a:effectLst>
                  <a:outerShdw blurRad="38100" dist="38100" dir="2700000" algn="tl">
                    <a:srgbClr val="000000">
                      <a:alpha val="43137"/>
                    </a:srgbClr>
                  </a:outerShdw>
                </a:effectLst>
                <a:latin typeface="Calibri" pitchFamily="34" charset="0"/>
                <a:cs typeface="Calibri" pitchFamily="34" charset="0"/>
              </a:rPr>
              <a:t> to separate the data. So by this, you must have understood that inherently, SVM can only perform binary classification (i.e., choose between two classes). However, there are various techniques to use for multi-class problems</a:t>
            </a:r>
            <a:r>
              <a:rPr lang="en-US" sz="2500" dirty="0" smtClean="0">
                <a:latin typeface="Calibri" pitchFamily="34" charset="0"/>
                <a:cs typeface="Calibri" pitchFamily="34" charset="0"/>
              </a:rPr>
              <a:t>.</a:t>
            </a:r>
          </a:p>
          <a:p>
            <a:pPr>
              <a:buNone/>
            </a:pPr>
            <a:endParaRPr lang="en-US" sz="2500" dirty="0" smtClean="0">
              <a:latin typeface="Calibri" pitchFamily="34" charset="0"/>
              <a:cs typeface="Calibri" pitchFamily="34" charset="0"/>
            </a:endParaRPr>
          </a:p>
          <a:p>
            <a:pPr lvl="0">
              <a:buNone/>
            </a:pPr>
            <a:endParaRPr lang="en-US" sz="2500" b="1"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500" dirty="0" smtClean="0">
                <a:effectLst>
                  <a:outerShdw blurRad="38100" dist="38100" dir="2700000" algn="tl">
                    <a:srgbClr val="000000">
                      <a:alpha val="43137"/>
                    </a:srgbClr>
                  </a:outerShdw>
                </a:effectLst>
                <a:latin typeface="Calibri" pitchFamily="34" charset="0"/>
                <a:cs typeface="Calibri" pitchFamily="34" charset="0"/>
              </a:rPr>
              <a:t>Support Vector Machine for Multi-Class Problems</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To perform SVM on multi-class problems, we can create a binary classifier for each class of the data. The two results of each classifier will be:</a:t>
            </a:r>
          </a:p>
          <a:p>
            <a:pPr>
              <a:buNone/>
            </a:pPr>
            <a:r>
              <a:rPr lang="en-US" sz="2500" dirty="0" smtClean="0">
                <a:latin typeface="Calibri" pitchFamily="34" charset="0"/>
                <a:cs typeface="Calibri" pitchFamily="34" charset="0"/>
              </a:rPr>
              <a:t>                   </a:t>
            </a:r>
          </a:p>
          <a:p>
            <a:pPr>
              <a:buNone/>
            </a:pPr>
            <a:r>
              <a:rPr lang="en-US" sz="2500" b="1" dirty="0" smtClean="0">
                <a:effectLst>
                  <a:outerShdw blurRad="38100" dist="38100" dir="2700000" algn="tl">
                    <a:srgbClr val="000000">
                      <a:alpha val="43137"/>
                    </a:srgbClr>
                  </a:outerShdw>
                </a:effectLst>
                <a:latin typeface="Calibri" pitchFamily="34" charset="0"/>
                <a:cs typeface="Calibri" pitchFamily="34" charset="0"/>
              </a:rPr>
              <a:t>                   1.   </a:t>
            </a:r>
            <a:r>
              <a:rPr lang="en-US" sz="2500" dirty="0" smtClean="0">
                <a:effectLst>
                  <a:outerShdw blurRad="38100" dist="38100" dir="2700000" algn="tl">
                    <a:srgbClr val="000000">
                      <a:alpha val="43137"/>
                    </a:srgbClr>
                  </a:outerShdw>
                </a:effectLst>
                <a:latin typeface="Calibri" pitchFamily="34" charset="0"/>
                <a:cs typeface="Calibri" pitchFamily="34" charset="0"/>
              </a:rPr>
              <a:t>The data point belongs to that class OR</a:t>
            </a:r>
          </a:p>
          <a:p>
            <a:pPr lvl="0">
              <a:buNone/>
            </a:pPr>
            <a:r>
              <a:rPr lang="en-IN" sz="2500" dirty="0" smtClean="0">
                <a:effectLst>
                  <a:outerShdw blurRad="38100" dist="38100" dir="2700000" algn="tl">
                    <a:srgbClr val="000000">
                      <a:alpha val="43137"/>
                    </a:srgbClr>
                  </a:outerShdw>
                </a:effectLst>
                <a:latin typeface="Calibri" pitchFamily="34" charset="0"/>
                <a:cs typeface="Calibri" pitchFamily="34" charset="0"/>
              </a:rPr>
              <a:t>      </a:t>
            </a:r>
            <a:r>
              <a:rPr lang="en-IN" sz="2500" b="1" dirty="0" smtClean="0">
                <a:effectLst>
                  <a:outerShdw blurRad="38100" dist="38100" dir="2700000" algn="tl">
                    <a:srgbClr val="000000">
                      <a:alpha val="43137"/>
                    </a:srgbClr>
                  </a:outerShdw>
                </a:effectLst>
                <a:latin typeface="Calibri" pitchFamily="34" charset="0"/>
                <a:cs typeface="Calibri" pitchFamily="34" charset="0"/>
              </a:rPr>
              <a:t>             2.   </a:t>
            </a:r>
            <a:r>
              <a:rPr lang="en-IN" sz="2500" dirty="0" smtClean="0">
                <a:effectLst>
                  <a:outerShdw blurRad="38100" dist="38100" dir="2700000" algn="tl">
                    <a:srgbClr val="000000">
                      <a:alpha val="43137"/>
                    </a:srgbClr>
                  </a:outerShdw>
                </a:effectLst>
                <a:latin typeface="Calibri" pitchFamily="34" charset="0"/>
                <a:cs typeface="Calibri" pitchFamily="34" charset="0"/>
              </a:rPr>
              <a:t>The data point does not belong to that class.</a:t>
            </a: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For example, in a class of fruits, to perform multi-class classification, we can create a binary classifier for each fruit. For say, the ‘mango’ class, there will be a binary classifier to predict if it IS a mango OR it is NOT a mango. The classifier with the highest score is chosen as the output of the SVM.</a:t>
            </a:r>
          </a:p>
          <a:p>
            <a:pPr lvl="0">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578358" lvl="0" indent="-514350">
              <a:buNone/>
            </a:pPr>
            <a:r>
              <a:rPr lang="en-IN" b="1" dirty="0" smtClean="0">
                <a:effectLst>
                  <a:outerShdw blurRad="38100" dist="38100" dir="2700000" algn="tl">
                    <a:srgbClr val="000000">
                      <a:alpha val="43137"/>
                    </a:srgbClr>
                  </a:outerShdw>
                </a:effectLst>
                <a:latin typeface="Calibri" pitchFamily="34" charset="0"/>
                <a:cs typeface="Calibri" pitchFamily="34" charset="0"/>
              </a:rPr>
              <a:t>3. Processing the Data-set for Training and Testing</a:t>
            </a:r>
          </a:p>
          <a:p>
            <a:pPr marL="578358" indent="-514350">
              <a:buNone/>
            </a:pPr>
            <a:r>
              <a:rPr lang="en-IN" sz="2800" dirty="0" smtClean="0"/>
              <a:t>     </a:t>
            </a:r>
          </a:p>
          <a:p>
            <a:pPr marL="578358" indent="-514350"/>
            <a:r>
              <a:rPr lang="en-IN" sz="2500" dirty="0" smtClean="0">
                <a:effectLst>
                  <a:outerShdw blurRad="38100" dist="38100" dir="2700000" algn="tl">
                    <a:srgbClr val="000000">
                      <a:alpha val="43137"/>
                    </a:srgbClr>
                  </a:outerShdw>
                </a:effectLst>
                <a:latin typeface="Calibri" pitchFamily="34" charset="0"/>
                <a:cs typeface="Calibri" pitchFamily="34" charset="0"/>
              </a:rPr>
              <a:t>Now we will use the </a:t>
            </a:r>
            <a:r>
              <a:rPr lang="en-IN" sz="2500" dirty="0" err="1" smtClean="0">
                <a:effectLst>
                  <a:outerShdw blurRad="38100" dist="38100" dir="2700000" algn="tl">
                    <a:srgbClr val="000000">
                      <a:alpha val="43137"/>
                    </a:srgbClr>
                  </a:outerShdw>
                </a:effectLst>
                <a:latin typeface="Calibri" pitchFamily="34" charset="0"/>
                <a:cs typeface="Calibri" pitchFamily="34" charset="0"/>
              </a:rPr>
              <a:t>train_test</a:t>
            </a:r>
            <a:r>
              <a:rPr lang="en-IN" sz="2500" dirty="0" smtClean="0">
                <a:effectLst>
                  <a:outerShdw blurRad="38100" dist="38100" dir="2700000" algn="tl">
                    <a:srgbClr val="000000">
                      <a:alpha val="43137"/>
                    </a:srgbClr>
                  </a:outerShdw>
                </a:effectLst>
                <a:latin typeface="Calibri" pitchFamily="34" charset="0"/>
                <a:cs typeface="Calibri" pitchFamily="34" charset="0"/>
              </a:rPr>
              <a:t>  split to split and train the data-set for testing the data-set. This is a crucial phase of building the ML model. </a:t>
            </a:r>
          </a:p>
          <a:p>
            <a:pPr marL="578358" indent="-514350">
              <a:buNone/>
            </a:pPr>
            <a:r>
              <a:rPr lang="en-IN" sz="2500" dirty="0" smtClean="0">
                <a:effectLst>
                  <a:outerShdw blurRad="38100" dist="38100" dir="2700000" algn="tl">
                    <a:srgbClr val="000000">
                      <a:alpha val="43137"/>
                    </a:srgbClr>
                  </a:outerShdw>
                </a:effectLst>
                <a:latin typeface="Calibri" pitchFamily="34" charset="0"/>
                <a:cs typeface="Calibri" pitchFamily="34" charset="0"/>
              </a:rPr>
              <a:t>                </a:t>
            </a:r>
          </a:p>
          <a:p>
            <a:pPr marL="578358" indent="-514350">
              <a:buNone/>
            </a:pPr>
            <a:r>
              <a:rPr lang="en-IN" sz="2500" dirty="0" smtClean="0">
                <a:effectLst>
                  <a:outerShdw blurRad="38100" dist="38100" dir="2700000" algn="tl">
                    <a:srgbClr val="000000">
                      <a:alpha val="43137"/>
                    </a:srgbClr>
                  </a:outerShdw>
                </a:effectLst>
                <a:latin typeface="Calibri" pitchFamily="34" charset="0"/>
                <a:cs typeface="Calibri" pitchFamily="34" charset="0"/>
              </a:rPr>
              <a:t>                1. Training set is a subset of the dataset used to build predictive models.</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IN" sz="2500" dirty="0" smtClean="0">
                <a:effectLst>
                  <a:outerShdw blurRad="38100" dist="38100" dir="2700000" algn="tl">
                    <a:srgbClr val="000000">
                      <a:alpha val="43137"/>
                    </a:srgbClr>
                  </a:outerShdw>
                </a:effectLst>
                <a:latin typeface="Calibri" pitchFamily="34" charset="0"/>
                <a:cs typeface="Calibri" pitchFamily="34" charset="0"/>
              </a:rPr>
              <a:t>                2. Test set, or unseen data, is a subset of the dataset used to assess the likely future performance of a model. If a model fits to the training set much better than it fits the test set, over fitting is probably the cause.</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marL="578358" indent="-514350">
              <a:buNone/>
            </a:pPr>
            <a:endParaRPr lang="en-US" sz="2500" dirty="0" smtClean="0">
              <a:latin typeface="Calibri" pitchFamily="34" charset="0"/>
              <a:cs typeface="Calibri" pitchFamily="34" charset="0"/>
            </a:endParaRPr>
          </a:p>
          <a:p>
            <a:pPr marL="578358" lvl="0" indent="-514350">
              <a:buNone/>
            </a:pPr>
            <a:endParaRPr lang="en-IN" sz="2500" b="1" dirty="0" smtClean="0">
              <a:effectLst>
                <a:outerShdw blurRad="38100" dist="38100" dir="2700000" algn="tl">
                  <a:srgbClr val="000000">
                    <a:alpha val="43137"/>
                  </a:srgbClr>
                </a:outerShdw>
              </a:effectLst>
              <a:latin typeface="Calibri" pitchFamily="34" charset="0"/>
              <a:cs typeface="Calibri" pitchFamily="34" charset="0"/>
            </a:endParaRPr>
          </a:p>
          <a:p>
            <a:pPr marL="578358" lvl="0" indent="-514350">
              <a:buNone/>
            </a:pPr>
            <a:endParaRPr lang="en-US" b="1"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 y="260648"/>
            <a:ext cx="9143999" cy="6264696"/>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US" b="1" dirty="0" smtClean="0">
                <a:effectLst>
                  <a:outerShdw blurRad="38100" dist="38100" dir="2700000" algn="tl">
                    <a:srgbClr val="000000">
                      <a:alpha val="43137"/>
                    </a:srgbClr>
                  </a:outerShdw>
                </a:effectLst>
              </a:rPr>
              <a:t>4. </a:t>
            </a:r>
            <a:r>
              <a:rPr lang="en-IN" b="1" dirty="0" smtClean="0">
                <a:effectLst>
                  <a:outerShdw blurRad="38100" dist="38100" dir="2700000" algn="tl">
                    <a:srgbClr val="000000">
                      <a:alpha val="43137"/>
                    </a:srgbClr>
                  </a:outerShdw>
                </a:effectLst>
              </a:rPr>
              <a:t>Evaluation of ML Models</a:t>
            </a:r>
          </a:p>
          <a:p>
            <a:endParaRPr lang="en-US" sz="2500" dirty="0" smtClean="0">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Here will now build the ML models with the help of the given Data-set. We will also use accuracy score, confusion matrix, F1 score, and Roc-</a:t>
            </a:r>
            <a:r>
              <a:rPr lang="en-US" sz="2500" dirty="0" err="1" smtClean="0">
                <a:effectLst>
                  <a:outerShdw blurRad="38100" dist="38100" dir="2700000" algn="tl">
                    <a:srgbClr val="000000">
                      <a:alpha val="43137"/>
                    </a:srgbClr>
                  </a:outerShdw>
                </a:effectLst>
                <a:latin typeface="Calibri" pitchFamily="34" charset="0"/>
                <a:cs typeface="Calibri" pitchFamily="34" charset="0"/>
              </a:rPr>
              <a:t>Auc</a:t>
            </a:r>
            <a:r>
              <a:rPr lang="en-US" sz="2500" dirty="0" smtClean="0">
                <a:effectLst>
                  <a:outerShdw blurRad="38100" dist="38100" dir="2700000" algn="tl">
                    <a:srgbClr val="000000">
                      <a:alpha val="43137"/>
                    </a:srgbClr>
                  </a:outerShdw>
                </a:effectLst>
                <a:latin typeface="Calibri" pitchFamily="34" charset="0"/>
                <a:cs typeface="Calibri" pitchFamily="34" charset="0"/>
              </a:rPr>
              <a:t> score for finding the efficiency of the built Machine Learning Model.</a:t>
            </a:r>
          </a:p>
          <a:p>
            <a:r>
              <a:rPr lang="en-US" sz="2500" dirty="0" smtClean="0">
                <a:effectLst>
                  <a:outerShdw blurRad="38100" dist="38100" dir="2700000" algn="tl">
                    <a:srgbClr val="000000">
                      <a:alpha val="43137"/>
                    </a:srgbClr>
                  </a:outerShdw>
                </a:effectLst>
                <a:latin typeface="Calibri" pitchFamily="34" charset="0"/>
                <a:cs typeface="Calibri" pitchFamily="34" charset="0"/>
              </a:rPr>
              <a:t>Model evaluation aims to estimate the generalization accuracy of a model on future (unseen/out-of-sample) data.</a:t>
            </a:r>
          </a:p>
          <a:p>
            <a:pPr>
              <a:buNone/>
            </a:pPr>
            <a:r>
              <a:rPr lang="en-US" sz="2800" b="1" dirty="0" smtClean="0"/>
              <a:t>   </a:t>
            </a:r>
          </a:p>
          <a:p>
            <a:pPr>
              <a:buNone/>
            </a:pPr>
            <a:r>
              <a:rPr lang="en-US" sz="2800" b="1" dirty="0" smtClean="0"/>
              <a:t>    </a:t>
            </a:r>
            <a:r>
              <a:rPr lang="en-US" sz="2800" b="1" dirty="0" smtClean="0">
                <a:effectLst>
                  <a:outerShdw blurRad="38100" dist="38100" dir="2700000" algn="tl">
                    <a:srgbClr val="000000">
                      <a:alpha val="43137"/>
                    </a:srgbClr>
                  </a:outerShdw>
                </a:effectLst>
                <a:latin typeface="Calibri" pitchFamily="34" charset="0"/>
                <a:cs typeface="Calibri" pitchFamily="34" charset="0"/>
              </a:rPr>
              <a:t>Classification Accuracy</a:t>
            </a:r>
          </a:p>
          <a:p>
            <a:pPr>
              <a:buNone/>
            </a:pPr>
            <a:r>
              <a:rPr lang="en-US" sz="2800" dirty="0" smtClean="0"/>
              <a:t>    </a:t>
            </a:r>
            <a:r>
              <a:rPr lang="en-US" sz="2500" dirty="0" smtClean="0">
                <a:effectLst>
                  <a:outerShdw blurRad="38100" dist="38100" dir="2700000" algn="tl">
                    <a:srgbClr val="000000">
                      <a:alpha val="43137"/>
                    </a:srgbClr>
                  </a:outerShdw>
                </a:effectLst>
                <a:latin typeface="Calibri" pitchFamily="34" charset="0"/>
                <a:cs typeface="Calibri" pitchFamily="34" charset="0"/>
              </a:rPr>
              <a:t>Accuracy is a common evaluation metric for classification problems. It’s the number of correct predictions made as a ratio of all predictions made. We use </a:t>
            </a:r>
            <a:r>
              <a:rPr lang="en-US" sz="2500" dirty="0" err="1" smtClean="0">
                <a:effectLst>
                  <a:outerShdw blurRad="38100" dist="38100" dir="2700000" algn="tl">
                    <a:srgbClr val="000000">
                      <a:alpha val="43137"/>
                    </a:srgbClr>
                  </a:outerShdw>
                </a:effectLst>
                <a:latin typeface="Calibri" pitchFamily="34" charset="0"/>
                <a:cs typeface="Calibri" pitchFamily="34" charset="0"/>
              </a:rPr>
              <a:t>sklearn</a:t>
            </a:r>
            <a:r>
              <a:rPr lang="en-US" sz="2500" dirty="0" smtClean="0">
                <a:effectLst>
                  <a:outerShdw blurRad="38100" dist="38100" dir="2700000" algn="tl">
                    <a:srgbClr val="000000">
                      <a:alpha val="43137"/>
                    </a:srgbClr>
                  </a:outerShdw>
                </a:effectLst>
                <a:latin typeface="Calibri" pitchFamily="34" charset="0"/>
                <a:cs typeface="Calibri" pitchFamily="34" charset="0"/>
              </a:rPr>
              <a:t> module to compute the accuracy of a classification task.</a:t>
            </a:r>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endParaRPr lang="en-US" sz="2500" dirty="0" smtClean="0">
              <a:latin typeface="Calibri" pitchFamily="34" charset="0"/>
              <a:cs typeface="Calibri" pitchFamily="34" charset="0"/>
            </a:endParaRPr>
          </a:p>
          <a:p>
            <a:pPr lvl="0">
              <a:buNone/>
            </a:pPr>
            <a:endParaRPr lang="en-US" sz="2500" b="1"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endParaRPr lang="en-US" dirty="0" smtClean="0"/>
          </a:p>
          <a:p>
            <a:pPr algn="ctr">
              <a:buNone/>
            </a:pPr>
            <a:endParaRPr lang="en-US" dirty="0" smtClean="0"/>
          </a:p>
          <a:p>
            <a:pPr algn="ctr">
              <a:buNone/>
            </a:pPr>
            <a:endParaRPr lang="en-US" dirty="0" smtClean="0"/>
          </a:p>
          <a:p>
            <a:pPr algn="ctr"/>
            <a:r>
              <a:rPr lang="en-US" b="1" dirty="0" smtClean="0"/>
              <a:t>Conclusion </a:t>
            </a:r>
          </a:p>
          <a:p>
            <a:pPr algn="ctr"/>
            <a:endParaRPr lang="en-US" b="1" dirty="0" smtClean="0"/>
          </a:p>
          <a:p>
            <a:pPr algn="ctr"/>
            <a:endParaRPr lang="en-US" b="1" dirty="0" smtClean="0"/>
          </a:p>
          <a:p>
            <a:pPr algn="ctr"/>
            <a:endParaRPr lang="en-US" b="1" dirty="0" smtClean="0"/>
          </a:p>
          <a:p>
            <a:pPr algn="ctr">
              <a:buNone/>
            </a:pPr>
            <a:r>
              <a:rPr lang="en-US" b="1" dirty="0" smtClean="0"/>
              <a:t>[PTO]</a:t>
            </a:r>
            <a:endParaRPr lang="en-US" dirty="0" smtClean="0"/>
          </a:p>
          <a:p>
            <a:pPr algn="ct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800" b="1" dirty="0" smtClean="0"/>
              <a:t>Confusion Matrix</a:t>
            </a:r>
            <a:endParaRPr lang="en-US" sz="2800" dirty="0" smtClean="0"/>
          </a:p>
          <a:p>
            <a:pPr>
              <a:buNone/>
            </a:pPr>
            <a:r>
              <a:rPr lang="en-US" sz="2800" dirty="0" smtClean="0"/>
              <a:t>    </a:t>
            </a:r>
            <a:r>
              <a:rPr lang="en-US" sz="2500" dirty="0" smtClean="0">
                <a:latin typeface="Calibri" pitchFamily="34" charset="0"/>
                <a:cs typeface="Calibri" pitchFamily="34" charset="0"/>
              </a:rPr>
              <a:t>A confusion matrix provides a more detailed breakdown of correct and incorrect classifications for each class.</a:t>
            </a:r>
          </a:p>
          <a:p>
            <a:pPr>
              <a:buNone/>
            </a:pPr>
            <a:r>
              <a:rPr lang="en-US" sz="2800" b="1" dirty="0" smtClean="0"/>
              <a:t>Area under Curve (AUC)</a:t>
            </a:r>
          </a:p>
          <a:p>
            <a:pPr>
              <a:buNone/>
            </a:pPr>
            <a:r>
              <a:rPr lang="en-US" sz="2800" dirty="0" smtClean="0"/>
              <a:t>    </a:t>
            </a:r>
            <a:r>
              <a:rPr lang="en-US" sz="2500" dirty="0" smtClean="0">
                <a:effectLst>
                  <a:outerShdw blurRad="38100" dist="38100" dir="2700000" algn="tl">
                    <a:srgbClr val="000000">
                      <a:alpha val="43137"/>
                    </a:srgbClr>
                  </a:outerShdw>
                </a:effectLst>
                <a:latin typeface="Calibri" pitchFamily="34" charset="0"/>
                <a:cs typeface="Calibri" pitchFamily="34" charset="0"/>
              </a:rPr>
              <a:t>Area under ROC Curve is a performance metric for measuring the ability of a binary classifier to discriminate between positive and negative classes.</a:t>
            </a:r>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800" dirty="0" smtClean="0"/>
          </a:p>
          <a:p>
            <a:pPr>
              <a:buNone/>
            </a:pPr>
            <a:endParaRPr lang="en-US" sz="2500" dirty="0" smtClean="0">
              <a:latin typeface="Calibri" pitchFamily="34" charset="0"/>
              <a:cs typeface="Calibri" pitchFamily="34" charset="0"/>
            </a:endParaRPr>
          </a:p>
          <a:p>
            <a:pPr>
              <a:buNone/>
            </a:pPr>
            <a:endParaRPr lang="en-US" sz="2500" dirty="0">
              <a:latin typeface="Calibri" pitchFamily="34" charset="0"/>
              <a:cs typeface="Calibri" pitchFamily="34" charset="0"/>
            </a:endParaRPr>
          </a:p>
        </p:txBody>
      </p:sp>
      <p:pic>
        <p:nvPicPr>
          <p:cNvPr id="4" name="Picture 3" descr="https://miro.medium.com/max/426/1*L6KQRhvz1WT2L5MmRDRbAQ.png"/>
          <p:cNvPicPr/>
          <p:nvPr/>
        </p:nvPicPr>
        <p:blipFill>
          <a:blip r:embed="rId2" cstate="print"/>
          <a:srcRect/>
          <a:stretch>
            <a:fillRect/>
          </a:stretch>
        </p:blipFill>
        <p:spPr bwMode="auto">
          <a:xfrm>
            <a:off x="1763688" y="3140968"/>
            <a:ext cx="5616624" cy="3327772"/>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endParaRPr lang="en-US" sz="2800" b="1" dirty="0" smtClean="0"/>
          </a:p>
          <a:p>
            <a:pPr>
              <a:buNone/>
            </a:pPr>
            <a:endParaRPr lang="en-US" sz="2800" b="1" dirty="0" smtClean="0"/>
          </a:p>
          <a:p>
            <a:pPr>
              <a:buNone/>
            </a:pPr>
            <a:r>
              <a:rPr lang="en-US" b="1" dirty="0" smtClean="0"/>
              <a:t>F-Measure</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a:t>
            </a:r>
            <a:r>
              <a:rPr lang="en-US" sz="2800" dirty="0" smtClean="0">
                <a:effectLst>
                  <a:outerShdw blurRad="38100" dist="38100" dir="2700000" algn="tl">
                    <a:srgbClr val="000000">
                      <a:alpha val="43137"/>
                    </a:srgbClr>
                  </a:outerShdw>
                </a:effectLst>
                <a:latin typeface="Calibri" pitchFamily="34" charset="0"/>
                <a:cs typeface="Calibri" pitchFamily="34" charset="0"/>
              </a:rPr>
              <a:t>F-measure (also F-score) is a measure of a test’s accuracy that considers both the precision and the recall of the test to compute the score. Precision is the number of correct positive results divided by the total predicted positive observations. Recall, on the other hand, is the number of correct positive results divided by the number of all relevant samples (total actual positives).</a:t>
            </a:r>
          </a:p>
          <a:p>
            <a:pPr>
              <a:buNone/>
            </a:pPr>
            <a:endParaRPr lang="en-US" sz="28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578358" indent="-514350">
              <a:buNone/>
            </a:pPr>
            <a:r>
              <a:rPr lang="en-US" sz="3200" b="1" dirty="0" smtClean="0">
                <a:effectLst>
                  <a:outerShdw blurRad="38100" dist="38100" dir="2700000" algn="tl">
                    <a:srgbClr val="000000">
                      <a:alpha val="43137"/>
                    </a:srgbClr>
                  </a:outerShdw>
                </a:effectLst>
              </a:rPr>
              <a:t>1</a:t>
            </a:r>
            <a:r>
              <a:rPr lang="en-US" sz="3200" b="1" dirty="0" smtClean="0">
                <a:effectLst>
                  <a:outerShdw blurRad="38100" dist="38100" dir="2700000" algn="tl">
                    <a:srgbClr val="000000">
                      <a:alpha val="43137"/>
                    </a:srgbClr>
                  </a:outerShdw>
                </a:effectLst>
              </a:rPr>
              <a:t>. LOGISTIC REGRESSION</a:t>
            </a:r>
          </a:p>
          <a:p>
            <a:pPr>
              <a:buNone/>
            </a:pPr>
            <a:r>
              <a:rPr lang="en-US" b="1" dirty="0" smtClean="0">
                <a:effectLst>
                  <a:outerShdw blurRad="38100" dist="38100" dir="2700000" algn="tl">
                    <a:srgbClr val="000000">
                      <a:alpha val="43137"/>
                    </a:srgbClr>
                  </a:outerShdw>
                </a:effectLst>
              </a:rPr>
              <a:t>    </a:t>
            </a: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r>
              <a:rPr lang="en-US" dirty="0" smtClean="0"/>
              <a:t>    </a:t>
            </a:r>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700" dirty="0" smtClean="0">
                <a:effectLst>
                  <a:outerShdw blurRad="38100" dist="38100" dir="2700000" algn="tl">
                    <a:srgbClr val="000000">
                      <a:alpha val="43137"/>
                    </a:srgbClr>
                  </a:outerShdw>
                </a:effectLst>
                <a:latin typeface="Calibri" pitchFamily="34" charset="0"/>
                <a:cs typeface="Calibri" pitchFamily="34" charset="0"/>
              </a:rPr>
              <a:t>     </a:t>
            </a:r>
            <a:endParaRPr lang="en-US" sz="27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700" dirty="0" smtClean="0">
                <a:effectLst>
                  <a:outerShdw blurRad="38100" dist="38100" dir="2700000" algn="tl">
                    <a:srgbClr val="000000">
                      <a:alpha val="43137"/>
                    </a:srgbClr>
                  </a:outerShdw>
                </a:effectLst>
                <a:latin typeface="Calibri" pitchFamily="34" charset="0"/>
                <a:cs typeface="Calibri" pitchFamily="34" charset="0"/>
              </a:rPr>
              <a:t> </a:t>
            </a:r>
            <a:r>
              <a:rPr lang="en-US" sz="2700" dirty="0" smtClean="0">
                <a:effectLst>
                  <a:outerShdw blurRad="38100" dist="38100" dir="2700000" algn="tl">
                    <a:srgbClr val="000000">
                      <a:alpha val="43137"/>
                    </a:srgbClr>
                  </a:outerShdw>
                </a:effectLst>
                <a:latin typeface="Calibri" pitchFamily="34" charset="0"/>
                <a:cs typeface="Calibri" pitchFamily="34" charset="0"/>
              </a:rPr>
              <a:t>    </a:t>
            </a:r>
            <a:r>
              <a:rPr lang="en-US" sz="2700" dirty="0" smtClean="0">
                <a:effectLst>
                  <a:outerShdw blurRad="38100" dist="38100" dir="2700000" algn="tl">
                    <a:srgbClr val="000000">
                      <a:alpha val="43137"/>
                    </a:srgbClr>
                  </a:outerShdw>
                </a:effectLst>
                <a:latin typeface="Calibri" pitchFamily="34" charset="0"/>
                <a:cs typeface="Calibri" pitchFamily="34" charset="0"/>
              </a:rPr>
              <a:t>Here </a:t>
            </a:r>
            <a:r>
              <a:rPr lang="en-US" sz="2700" dirty="0" smtClean="0">
                <a:effectLst>
                  <a:outerShdw blurRad="38100" dist="38100" dir="2700000" algn="tl">
                    <a:srgbClr val="000000">
                      <a:alpha val="43137"/>
                    </a:srgbClr>
                  </a:outerShdw>
                </a:effectLst>
                <a:latin typeface="Calibri" pitchFamily="34" charset="0"/>
                <a:cs typeface="Calibri" pitchFamily="34" charset="0"/>
              </a:rPr>
              <a:t>in Logistic Regression we have acquired a Accuracy score of 87.5%. The F1 score is 93. This is a decent ML model. But we will try to infer from all the other ML Models too.</a:t>
            </a:r>
          </a:p>
          <a:p>
            <a:pPr>
              <a:buNone/>
            </a:pPr>
            <a:r>
              <a:rPr lang="en-US" sz="2700" b="1" dirty="0" smtClean="0">
                <a:effectLst>
                  <a:outerShdw blurRad="38100" dist="38100" dir="2700000" algn="tl">
                    <a:srgbClr val="000000">
                      <a:alpha val="43137"/>
                    </a:srgbClr>
                  </a:outerShdw>
                </a:effectLst>
                <a:latin typeface="Calibri" pitchFamily="34" charset="0"/>
                <a:cs typeface="Calibri" pitchFamily="34" charset="0"/>
              </a:rPr>
              <a:t> </a:t>
            </a:r>
            <a:endParaRPr lang="en-US" sz="2700" b="1" dirty="0">
              <a:effectLst>
                <a:outerShdw blurRad="38100" dist="38100" dir="2700000" algn="tl">
                  <a:srgbClr val="000000">
                    <a:alpha val="43137"/>
                  </a:srgbClr>
                </a:outerShdw>
              </a:effectLst>
              <a:latin typeface="Calibri" pitchFamily="34" charset="0"/>
              <a:cs typeface="Calibri" pitchFamily="34" charset="0"/>
            </a:endParaRPr>
          </a:p>
        </p:txBody>
      </p:sp>
      <p:pic>
        <p:nvPicPr>
          <p:cNvPr id="6" name="Picture 5"/>
          <p:cNvPicPr/>
          <p:nvPr/>
        </p:nvPicPr>
        <p:blipFill>
          <a:blip r:embed="rId2" cstate="print"/>
          <a:srcRect/>
          <a:stretch>
            <a:fillRect/>
          </a:stretch>
        </p:blipFill>
        <p:spPr bwMode="auto">
          <a:xfrm>
            <a:off x="539552" y="764704"/>
            <a:ext cx="7848872" cy="4390892"/>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US" dirty="0" smtClean="0"/>
              <a:t>2. Random Forest Classifier</a:t>
            </a:r>
          </a:p>
          <a:p>
            <a:pPr lvl="0">
              <a:buNone/>
            </a:pPr>
            <a:endParaRPr lang="en-US" dirty="0" smtClean="0"/>
          </a:p>
          <a:p>
            <a:pPr>
              <a:buNone/>
            </a:pPr>
            <a:endParaRPr lang="en-US" dirty="0"/>
          </a:p>
        </p:txBody>
      </p:sp>
      <p:pic>
        <p:nvPicPr>
          <p:cNvPr id="4" name="Picture 3"/>
          <p:cNvPicPr/>
          <p:nvPr/>
        </p:nvPicPr>
        <p:blipFill>
          <a:blip r:embed="rId2" cstate="print"/>
          <a:srcRect/>
          <a:stretch>
            <a:fillRect/>
          </a:stretch>
        </p:blipFill>
        <p:spPr bwMode="auto">
          <a:xfrm>
            <a:off x="539552" y="692696"/>
            <a:ext cx="7200800" cy="593039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US" sz="2800" dirty="0" smtClean="0">
                <a:effectLst>
                  <a:outerShdw blurRad="38100" dist="38100" dir="2700000" algn="tl">
                    <a:srgbClr val="000000">
                      <a:alpha val="43137"/>
                    </a:srgbClr>
                  </a:outerShdw>
                </a:effectLst>
                <a:latin typeface="Calibri" pitchFamily="34" charset="0"/>
                <a:cs typeface="Calibri" pitchFamily="34" charset="0"/>
              </a:rPr>
              <a:t>     </a:t>
            </a:r>
            <a:r>
              <a:rPr lang="en-US" sz="2500" dirty="0" smtClean="0">
                <a:effectLst>
                  <a:outerShdw blurRad="38100" dist="38100" dir="2700000" algn="tl">
                    <a:srgbClr val="000000">
                      <a:alpha val="43137"/>
                    </a:srgbClr>
                  </a:outerShdw>
                </a:effectLst>
                <a:latin typeface="Calibri" pitchFamily="34" charset="0"/>
                <a:cs typeface="Calibri" pitchFamily="34" charset="0"/>
              </a:rPr>
              <a:t>Here from the </a:t>
            </a:r>
            <a:r>
              <a:rPr lang="en-US" sz="2500" dirty="0" smtClean="0">
                <a:effectLst>
                  <a:outerShdw blurRad="38100" dist="38100" dir="2700000" algn="tl">
                    <a:srgbClr val="000000">
                      <a:alpha val="43137"/>
                    </a:srgbClr>
                  </a:outerShdw>
                </a:effectLst>
                <a:latin typeface="Calibri" pitchFamily="34" charset="0"/>
                <a:cs typeface="Calibri" pitchFamily="34" charset="0"/>
              </a:rPr>
              <a:t>Random Forest Classifier </a:t>
            </a:r>
            <a:r>
              <a:rPr lang="en-US" sz="2500" dirty="0" smtClean="0">
                <a:effectLst>
                  <a:outerShdw blurRad="38100" dist="38100" dir="2700000" algn="tl">
                    <a:srgbClr val="000000">
                      <a:alpha val="43137"/>
                    </a:srgbClr>
                  </a:outerShdw>
                </a:effectLst>
                <a:latin typeface="Calibri" pitchFamily="34" charset="0"/>
                <a:cs typeface="Calibri" pitchFamily="34" charset="0"/>
              </a:rPr>
              <a:t>we got an accuracy score of 91.2%. which implies that it is performing well with the given data-set.</a:t>
            </a:r>
          </a:p>
          <a:p>
            <a:pPr lvl="0">
              <a:buNone/>
            </a:pPr>
            <a:endParaRPr lang="en-US"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US" b="1" dirty="0" smtClean="0">
                <a:effectLst>
                  <a:outerShdw blurRad="38100" dist="38100" dir="2700000" algn="tl">
                    <a:srgbClr val="000000">
                      <a:alpha val="43137"/>
                    </a:srgbClr>
                  </a:outerShdw>
                </a:effectLst>
                <a:latin typeface="+mj-lt"/>
                <a:cs typeface="Calibri" pitchFamily="34" charset="0"/>
              </a:rPr>
              <a:t>3.</a:t>
            </a:r>
            <a:r>
              <a:rPr lang="en-US" b="1" dirty="0" smtClean="0">
                <a:effectLst>
                  <a:outerShdw blurRad="38100" dist="38100" dir="2700000" algn="tl">
                    <a:srgbClr val="000000">
                      <a:alpha val="43137"/>
                    </a:srgbClr>
                  </a:outerShdw>
                </a:effectLst>
                <a:latin typeface="+mj-lt"/>
              </a:rPr>
              <a:t>NAVIE BAYES (Gaussian NB)</a:t>
            </a:r>
          </a:p>
          <a:p>
            <a:pPr lvl="0">
              <a:buNone/>
            </a:pPr>
            <a:endParaRPr lang="en-US" dirty="0" smtClean="0">
              <a:effectLst>
                <a:outerShdw blurRad="38100" dist="38100" dir="2700000" algn="tl">
                  <a:srgbClr val="000000">
                    <a:alpha val="43137"/>
                  </a:srgbClr>
                </a:outerShdw>
              </a:effectLst>
            </a:endParaRPr>
          </a:p>
          <a:p>
            <a:pPr lvl="0">
              <a:buNone/>
            </a:pPr>
            <a:endParaRPr lang="en-US" dirty="0" smtClean="0">
              <a:effectLst>
                <a:outerShdw blurRad="38100" dist="38100" dir="2700000" algn="tl">
                  <a:srgbClr val="000000">
                    <a:alpha val="43137"/>
                  </a:srgbClr>
                </a:outerShdw>
              </a:effectLst>
            </a:endParaRPr>
          </a:p>
          <a:p>
            <a:pPr lvl="0">
              <a:buNone/>
            </a:pPr>
            <a:endParaRPr lang="en-US" dirty="0" smtClean="0">
              <a:effectLst>
                <a:outerShdw blurRad="38100" dist="38100" dir="2700000" algn="tl">
                  <a:srgbClr val="000000">
                    <a:alpha val="43137"/>
                  </a:srgbClr>
                </a:outerShdw>
              </a:effectLst>
            </a:endParaRPr>
          </a:p>
          <a:p>
            <a:pPr lvl="0">
              <a:buNone/>
            </a:pPr>
            <a:endParaRPr lang="en-US" dirty="0" smtClean="0">
              <a:effectLst>
                <a:outerShdw blurRad="38100" dist="38100" dir="2700000" algn="tl">
                  <a:srgbClr val="000000">
                    <a:alpha val="43137"/>
                  </a:srgbClr>
                </a:outerShdw>
              </a:effectLst>
            </a:endParaRPr>
          </a:p>
          <a:p>
            <a:pPr lvl="0">
              <a:buNone/>
            </a:pPr>
            <a:endParaRPr lang="en-US" dirty="0" smtClean="0">
              <a:effectLst>
                <a:outerShdw blurRad="38100" dist="38100" dir="2700000" algn="tl">
                  <a:srgbClr val="000000">
                    <a:alpha val="43137"/>
                  </a:srgbClr>
                </a:outerShdw>
              </a:effectLst>
            </a:endParaRPr>
          </a:p>
          <a:p>
            <a:pPr lvl="0">
              <a:buNone/>
            </a:pPr>
            <a:endParaRPr lang="en-US" dirty="0" smtClean="0">
              <a:effectLst>
                <a:outerShdw blurRad="38100" dist="38100" dir="2700000" algn="tl">
                  <a:srgbClr val="000000">
                    <a:alpha val="43137"/>
                  </a:srgbClr>
                </a:outerShdw>
              </a:effectLst>
            </a:endParaRP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Here in </a:t>
            </a:r>
            <a:r>
              <a:rPr lang="en-US" sz="2500" dirty="0" err="1" smtClean="0">
                <a:effectLst>
                  <a:outerShdw blurRad="38100" dist="38100" dir="2700000" algn="tl">
                    <a:srgbClr val="000000">
                      <a:alpha val="43137"/>
                    </a:srgbClr>
                  </a:outerShdw>
                </a:effectLst>
                <a:latin typeface="Calibri" pitchFamily="34" charset="0"/>
                <a:cs typeface="Calibri" pitchFamily="34" charset="0"/>
              </a:rPr>
              <a:t>Navie</a:t>
            </a:r>
            <a:r>
              <a:rPr lang="en-US" sz="2500" dirty="0" smtClean="0">
                <a:effectLst>
                  <a:outerShdw blurRad="38100" dist="38100" dir="2700000" algn="tl">
                    <a:srgbClr val="000000">
                      <a:alpha val="43137"/>
                    </a:srgbClr>
                  </a:outerShdw>
                </a:effectLst>
                <a:latin typeface="Calibri" pitchFamily="34" charset="0"/>
                <a:cs typeface="Calibri" pitchFamily="34" charset="0"/>
              </a:rPr>
              <a:t> </a:t>
            </a:r>
            <a:r>
              <a:rPr lang="en-US" sz="2500" dirty="0" err="1" smtClean="0">
                <a:effectLst>
                  <a:outerShdw blurRad="38100" dist="38100" dir="2700000" algn="tl">
                    <a:srgbClr val="000000">
                      <a:alpha val="43137"/>
                    </a:srgbClr>
                  </a:outerShdw>
                </a:effectLst>
                <a:latin typeface="Calibri" pitchFamily="34" charset="0"/>
                <a:cs typeface="Calibri" pitchFamily="34" charset="0"/>
              </a:rPr>
              <a:t>Bayes</a:t>
            </a:r>
            <a:r>
              <a:rPr lang="en-US" sz="2500" dirty="0" smtClean="0">
                <a:effectLst>
                  <a:outerShdw blurRad="38100" dist="38100" dir="2700000" algn="tl">
                    <a:srgbClr val="000000">
                      <a:alpha val="43137"/>
                    </a:srgbClr>
                  </a:outerShdw>
                </a:effectLst>
                <a:latin typeface="Calibri" pitchFamily="34" charset="0"/>
                <a:cs typeface="Calibri" pitchFamily="34" charset="0"/>
              </a:rPr>
              <a:t> (Gaussian NB) we got an accuracy range of 58.02%, which is pretty much low compared to all other ML Models.</a:t>
            </a:r>
          </a:p>
          <a:p>
            <a:pPr lvl="0">
              <a:buNone/>
            </a:pPr>
            <a:endParaRPr lang="en-US" dirty="0" smtClean="0">
              <a:effectLst>
                <a:outerShdw blurRad="38100" dist="38100" dir="2700000" algn="tl">
                  <a:srgbClr val="000000">
                    <a:alpha val="43137"/>
                  </a:srgbClr>
                </a:outerShdw>
              </a:effectLst>
            </a:endParaRPr>
          </a:p>
          <a:p>
            <a:pPr>
              <a:buNone/>
            </a:pPr>
            <a:endParaRPr lang="en-US" sz="2500" b="1" dirty="0" smtClean="0">
              <a:latin typeface="Calibri" pitchFamily="34" charset="0"/>
              <a:cs typeface="Calibri" pitchFamily="34" charset="0"/>
            </a:endParaRPr>
          </a:p>
          <a:p>
            <a:pPr>
              <a:buNone/>
            </a:pPr>
            <a:endParaRPr lang="en-US" sz="2500" dirty="0">
              <a:latin typeface="Calibri" pitchFamily="34" charset="0"/>
              <a:cs typeface="Calibri" pitchFamily="34" charset="0"/>
            </a:endParaRPr>
          </a:p>
        </p:txBody>
      </p:sp>
      <p:pic>
        <p:nvPicPr>
          <p:cNvPr id="5" name="Picture 4"/>
          <p:cNvPicPr/>
          <p:nvPr/>
        </p:nvPicPr>
        <p:blipFill>
          <a:blip r:embed="rId2" cstate="print"/>
          <a:srcRect/>
          <a:stretch>
            <a:fillRect/>
          </a:stretch>
        </p:blipFill>
        <p:spPr bwMode="auto">
          <a:xfrm>
            <a:off x="539552" y="2348880"/>
            <a:ext cx="6984776" cy="2736304"/>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US" b="1" dirty="0" smtClean="0">
                <a:effectLst>
                  <a:outerShdw blurRad="38100" dist="38100" dir="2700000" algn="tl">
                    <a:srgbClr val="000000">
                      <a:alpha val="43137"/>
                    </a:srgbClr>
                  </a:outerShdw>
                </a:effectLst>
              </a:rPr>
              <a:t>4. K Neighbors Classifier</a:t>
            </a:r>
          </a:p>
          <a:p>
            <a:pPr lvl="0">
              <a:buNone/>
            </a:pPr>
            <a:endParaRPr lang="en-US" b="1" dirty="0" smtClean="0">
              <a:effectLst>
                <a:outerShdw blurRad="38100" dist="38100" dir="2700000" algn="tl">
                  <a:srgbClr val="000000">
                    <a:alpha val="43137"/>
                  </a:srgbClr>
                </a:outerShdw>
              </a:effectLst>
            </a:endParaRPr>
          </a:p>
          <a:p>
            <a:pPr lvl="0">
              <a:buNone/>
            </a:pPr>
            <a:endParaRPr lang="en-US" b="1" dirty="0" smtClean="0">
              <a:effectLst>
                <a:outerShdw blurRad="38100" dist="38100" dir="2700000" algn="tl">
                  <a:srgbClr val="000000">
                    <a:alpha val="43137"/>
                  </a:srgbClr>
                </a:outerShdw>
              </a:effectLst>
            </a:endParaRPr>
          </a:p>
          <a:p>
            <a:pPr lvl="0">
              <a:buNone/>
            </a:pPr>
            <a:endParaRPr lang="en-US" b="1" dirty="0" smtClean="0">
              <a:effectLst>
                <a:outerShdw blurRad="38100" dist="38100" dir="2700000" algn="tl">
                  <a:srgbClr val="000000">
                    <a:alpha val="43137"/>
                  </a:srgbClr>
                </a:outerShdw>
              </a:effectLst>
            </a:endParaRPr>
          </a:p>
          <a:p>
            <a:pPr lvl="0">
              <a:buNone/>
            </a:pPr>
            <a:endParaRPr lang="en-US" b="1" dirty="0" smtClean="0">
              <a:effectLst>
                <a:outerShdw blurRad="38100" dist="38100" dir="2700000" algn="tl">
                  <a:srgbClr val="000000">
                    <a:alpha val="43137"/>
                  </a:srgbClr>
                </a:outerShdw>
              </a:effectLst>
            </a:endParaRPr>
          </a:p>
          <a:p>
            <a:pPr lvl="0">
              <a:buNone/>
            </a:pPr>
            <a:endParaRPr lang="en-US" b="1" dirty="0" smtClean="0">
              <a:effectLst>
                <a:outerShdw blurRad="38100" dist="38100" dir="2700000" algn="tl">
                  <a:srgbClr val="000000">
                    <a:alpha val="43137"/>
                  </a:srgbClr>
                </a:outerShdw>
              </a:effectLst>
            </a:endParaRPr>
          </a:p>
          <a:p>
            <a:pPr lvl="0">
              <a:buNone/>
            </a:pPr>
            <a:endParaRPr lang="en-US" b="1" dirty="0" smtClean="0">
              <a:effectLst>
                <a:outerShdw blurRad="38100" dist="38100" dir="2700000" algn="tl">
                  <a:srgbClr val="000000">
                    <a:alpha val="43137"/>
                  </a:srgbClr>
                </a:outerShdw>
              </a:effectLst>
            </a:endParaRPr>
          </a:p>
          <a:p>
            <a:pPr lvl="0">
              <a:buNone/>
            </a:pPr>
            <a:endParaRPr lang="en-US" b="1" dirty="0" smtClean="0">
              <a:effectLst>
                <a:outerShdw blurRad="38100" dist="38100" dir="2700000" algn="tl">
                  <a:srgbClr val="000000">
                    <a:alpha val="43137"/>
                  </a:srgbClr>
                </a:outerShdw>
              </a:effectLst>
            </a:endParaRPr>
          </a:p>
          <a:p>
            <a:pPr lvl="0">
              <a:buNone/>
            </a:pPr>
            <a:endParaRPr lang="en-US" b="1" dirty="0" smtClean="0">
              <a:effectLst>
                <a:outerShdw blurRad="38100" dist="38100" dir="2700000" algn="tl">
                  <a:srgbClr val="000000">
                    <a:alpha val="43137"/>
                  </a:srgbClr>
                </a:outerShdw>
              </a:effectLst>
            </a:endParaRPr>
          </a:p>
          <a:p>
            <a:pPr lvl="0">
              <a:buNone/>
            </a:pPr>
            <a:endParaRPr lang="en-US" b="1" dirty="0" smtClean="0">
              <a:effectLst>
                <a:outerShdw blurRad="38100" dist="38100" dir="2700000" algn="tl">
                  <a:srgbClr val="000000">
                    <a:alpha val="43137"/>
                  </a:srgbClr>
                </a:outerShdw>
              </a:effectLst>
            </a:endParaRPr>
          </a:p>
          <a:p>
            <a:pPr lvl="0">
              <a:buNone/>
            </a:pPr>
            <a:r>
              <a:rPr lang="en-US" dirty="0" smtClean="0"/>
              <a:t> </a:t>
            </a:r>
          </a:p>
          <a:p>
            <a:pPr lvl="0">
              <a:buNone/>
            </a:pPr>
            <a:r>
              <a:rPr lang="en-US" sz="2500" b="1" dirty="0" smtClean="0">
                <a:effectLst>
                  <a:outerShdw blurRad="38100" dist="38100" dir="2700000" algn="tl">
                    <a:srgbClr val="000000">
                      <a:alpha val="43137"/>
                    </a:srgbClr>
                  </a:outerShdw>
                </a:effectLst>
                <a:latin typeface="Calibri" pitchFamily="34" charset="0"/>
                <a:cs typeface="Calibri" pitchFamily="34" charset="0"/>
              </a:rPr>
              <a:t>Here in </a:t>
            </a:r>
            <a:r>
              <a:rPr lang="en-US" sz="2500" b="1" dirty="0" err="1" smtClean="0">
                <a:effectLst>
                  <a:outerShdw blurRad="38100" dist="38100" dir="2700000" algn="tl">
                    <a:srgbClr val="000000">
                      <a:alpha val="43137"/>
                    </a:srgbClr>
                  </a:outerShdw>
                </a:effectLst>
                <a:latin typeface="Calibri" pitchFamily="34" charset="0"/>
                <a:cs typeface="Calibri" pitchFamily="34" charset="0"/>
              </a:rPr>
              <a:t>KNeighborsClassifier</a:t>
            </a:r>
            <a:r>
              <a:rPr lang="en-US" sz="2500" b="1" dirty="0" smtClean="0">
                <a:effectLst>
                  <a:outerShdw blurRad="38100" dist="38100" dir="2700000" algn="tl">
                    <a:srgbClr val="000000">
                      <a:alpha val="43137"/>
                    </a:srgbClr>
                  </a:outerShdw>
                </a:effectLst>
                <a:latin typeface="Calibri" pitchFamily="34" charset="0"/>
                <a:cs typeface="Calibri" pitchFamily="34" charset="0"/>
              </a:rPr>
              <a:t> we got an accuracy score 89.12%.</a:t>
            </a:r>
          </a:p>
          <a:p>
            <a:pPr lvl="0">
              <a:buNone/>
            </a:pPr>
            <a:endParaRPr lang="en-US" b="1" dirty="0" smtClean="0">
              <a:effectLst>
                <a:outerShdw blurRad="38100" dist="38100" dir="2700000" algn="tl">
                  <a:srgbClr val="000000">
                    <a:alpha val="43137"/>
                  </a:srgbClr>
                </a:outerShdw>
              </a:effectLst>
            </a:endParaRPr>
          </a:p>
          <a:p>
            <a:pPr>
              <a:buNone/>
            </a:pPr>
            <a:endParaRPr lang="en-US" dirty="0"/>
          </a:p>
        </p:txBody>
      </p:sp>
      <p:pic>
        <p:nvPicPr>
          <p:cNvPr id="5" name="Picture 4"/>
          <p:cNvPicPr/>
          <p:nvPr/>
        </p:nvPicPr>
        <p:blipFill>
          <a:blip r:embed="rId2" cstate="print"/>
          <a:srcRect/>
          <a:stretch>
            <a:fillRect/>
          </a:stretch>
        </p:blipFill>
        <p:spPr bwMode="auto">
          <a:xfrm>
            <a:off x="251520" y="692696"/>
            <a:ext cx="7272808" cy="5184576"/>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buNone/>
            </a:pPr>
            <a:r>
              <a:rPr lang="en-US" b="1" dirty="0" smtClean="0">
                <a:effectLst>
                  <a:outerShdw blurRad="38100" dist="38100" dir="2700000" algn="tl">
                    <a:srgbClr val="000000">
                      <a:alpha val="43137"/>
                    </a:srgbClr>
                  </a:outerShdw>
                </a:effectLst>
              </a:rPr>
              <a:t>5. SVC</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500" b="1" dirty="0" smtClean="0">
                <a:effectLst>
                  <a:outerShdw blurRad="38100" dist="38100" dir="2700000" algn="tl">
                    <a:srgbClr val="000000">
                      <a:alpha val="43137"/>
                    </a:srgbClr>
                  </a:outerShdw>
                </a:effectLst>
                <a:latin typeface="Calibri" pitchFamily="34" charset="0"/>
                <a:cs typeface="Calibri" pitchFamily="34" charset="0"/>
              </a:rPr>
              <a:t>Here we have got 87.65% using SVC. Along with an F1 score of 93.</a:t>
            </a:r>
          </a:p>
          <a:p>
            <a:pPr>
              <a:buNone/>
            </a:pPr>
            <a:endParaRPr lang="en-US" b="1" dirty="0" smtClean="0"/>
          </a:p>
        </p:txBody>
      </p:sp>
      <p:pic>
        <p:nvPicPr>
          <p:cNvPr id="4" name="Picture 3"/>
          <p:cNvPicPr/>
          <p:nvPr/>
        </p:nvPicPr>
        <p:blipFill>
          <a:blip r:embed="rId2" cstate="print"/>
          <a:srcRect/>
          <a:stretch>
            <a:fillRect/>
          </a:stretch>
        </p:blipFill>
        <p:spPr bwMode="auto">
          <a:xfrm>
            <a:off x="323528" y="548680"/>
            <a:ext cx="8280920" cy="54006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endParaRPr lang="en-US" b="1" dirty="0" smtClean="0"/>
          </a:p>
          <a:p>
            <a:pPr>
              <a:buNone/>
            </a:pPr>
            <a:r>
              <a:rPr lang="en-US" b="1" dirty="0" smtClean="0">
                <a:effectLst>
                  <a:outerShdw blurRad="38100" dist="38100" dir="2700000" algn="tl">
                    <a:srgbClr val="000000">
                      <a:alpha val="43137"/>
                    </a:srgbClr>
                  </a:outerShdw>
                </a:effectLst>
              </a:rPr>
              <a:t>OBSERVATION:</a:t>
            </a:r>
            <a:endParaRPr lang="en-US" dirty="0" smtClean="0">
              <a:effectLst>
                <a:outerShdw blurRad="38100" dist="38100" dir="2700000" algn="tl">
                  <a:srgbClr val="000000">
                    <a:alpha val="43137"/>
                  </a:srgbClr>
                </a:outerShdw>
              </a:effectLst>
            </a:endParaRPr>
          </a:p>
          <a:p>
            <a:endParaRPr lang="en-US" dirty="0" smtClean="0">
              <a:effectLst>
                <a:outerShdw blurRad="38100" dist="38100" dir="2700000" algn="tl">
                  <a:srgbClr val="000000">
                    <a:alpha val="43137"/>
                  </a:srgbClr>
                </a:outerShdw>
              </a:effectLst>
              <a:latin typeface="Calibri" pitchFamily="34" charset="0"/>
              <a:cs typeface="Calibri" pitchFamily="34" charset="0"/>
            </a:endParaRPr>
          </a:p>
          <a:p>
            <a:r>
              <a:rPr lang="en-US" dirty="0" smtClean="0">
                <a:effectLst>
                  <a:outerShdw blurRad="38100" dist="38100" dir="2700000" algn="tl">
                    <a:srgbClr val="000000">
                      <a:alpha val="43137"/>
                    </a:srgbClr>
                  </a:outerShdw>
                </a:effectLst>
                <a:latin typeface="Calibri" pitchFamily="34" charset="0"/>
                <a:cs typeface="Calibri" pitchFamily="34" charset="0"/>
              </a:rPr>
              <a:t>From the above results we can visibly see that the “</a:t>
            </a:r>
            <a:r>
              <a:rPr lang="en-US" dirty="0" err="1" smtClean="0">
                <a:effectLst>
                  <a:outerShdw blurRad="38100" dist="38100" dir="2700000" algn="tl">
                    <a:srgbClr val="000000">
                      <a:alpha val="43137"/>
                    </a:srgbClr>
                  </a:outerShdw>
                </a:effectLst>
                <a:latin typeface="Calibri" pitchFamily="34" charset="0"/>
                <a:cs typeface="Calibri" pitchFamily="34" charset="0"/>
              </a:rPr>
              <a:t>RandomForestClassifier</a:t>
            </a:r>
            <a:r>
              <a:rPr lang="en-US" dirty="0" smtClean="0">
                <a:effectLst>
                  <a:outerShdw blurRad="38100" dist="38100" dir="2700000" algn="tl">
                    <a:srgbClr val="000000">
                      <a:alpha val="43137"/>
                    </a:srgbClr>
                  </a:outerShdw>
                </a:effectLst>
                <a:latin typeface="Calibri" pitchFamily="34" charset="0"/>
                <a:cs typeface="Calibri" pitchFamily="34" charset="0"/>
              </a:rPr>
              <a:t>" is having a better accuracy score of 91% along with a promising f1 score and classification report.</a:t>
            </a:r>
          </a:p>
          <a:p>
            <a:r>
              <a:rPr lang="en-US" dirty="0" smtClean="0">
                <a:effectLst>
                  <a:outerShdw blurRad="38100" dist="38100" dir="2700000" algn="tl">
                    <a:srgbClr val="000000">
                      <a:alpha val="43137"/>
                    </a:srgbClr>
                  </a:outerShdw>
                </a:effectLst>
                <a:latin typeface="Calibri" pitchFamily="34" charset="0"/>
                <a:cs typeface="Calibri" pitchFamily="34" charset="0"/>
              </a:rPr>
              <a:t>Now we will try to tune the "</a:t>
            </a:r>
            <a:r>
              <a:rPr lang="en-US" dirty="0" err="1" smtClean="0">
                <a:effectLst>
                  <a:outerShdw blurRad="38100" dist="38100" dir="2700000" algn="tl">
                    <a:srgbClr val="000000">
                      <a:alpha val="43137"/>
                    </a:srgbClr>
                  </a:outerShdw>
                </a:effectLst>
                <a:latin typeface="Calibri" pitchFamily="34" charset="0"/>
                <a:cs typeface="Calibri" pitchFamily="34" charset="0"/>
              </a:rPr>
              <a:t>RandomForestClassifier</a:t>
            </a:r>
            <a:r>
              <a:rPr lang="en-US" dirty="0" smtClean="0">
                <a:effectLst>
                  <a:outerShdw blurRad="38100" dist="38100" dir="2700000" algn="tl">
                    <a:srgbClr val="000000">
                      <a:alpha val="43137"/>
                    </a:srgbClr>
                  </a:outerShdw>
                </a:effectLst>
                <a:latin typeface="Calibri" pitchFamily="34" charset="0"/>
                <a:cs typeface="Calibri" pitchFamily="34" charset="0"/>
              </a:rPr>
              <a:t>" model using Hyper parameters for a better accuracy score.</a:t>
            </a:r>
          </a:p>
          <a:p>
            <a:pPr>
              <a:buNone/>
            </a:pPr>
            <a:endParaRPr lang="en-US" dirty="0" smtClean="0"/>
          </a:p>
          <a:p>
            <a:pPr>
              <a:buNone/>
            </a:pPr>
            <a:r>
              <a:rPr lang="en-US" dirty="0" smtClean="0"/>
              <a:t>            </a:t>
            </a:r>
          </a:p>
          <a:p>
            <a:pPr>
              <a:buNone/>
            </a:pPr>
            <a:r>
              <a:rPr lang="en-US" b="1" dirty="0" smtClean="0">
                <a:effectLst>
                  <a:outerShdw blurRad="38100" dist="38100" dir="2700000" algn="tl">
                    <a:srgbClr val="000000">
                      <a:alpha val="43137"/>
                    </a:srgbClr>
                  </a:outerShdw>
                </a:effectLst>
              </a:rPr>
              <a:t>                                       [PTO]</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lvl="0">
              <a:buNone/>
            </a:pPr>
            <a:r>
              <a:rPr lang="en-US" b="1" dirty="0" smtClean="0">
                <a:effectLst>
                  <a:outerShdw blurRad="38100" dist="38100" dir="2700000" algn="tl">
                    <a:srgbClr val="000000">
                      <a:alpha val="43137"/>
                    </a:srgbClr>
                  </a:outerShdw>
                </a:effectLst>
              </a:rPr>
              <a:t>6. </a:t>
            </a:r>
            <a:r>
              <a:rPr lang="en-IN" b="1" dirty="0" smtClean="0">
                <a:effectLst>
                  <a:outerShdw blurRad="38100" dist="38100" dir="2700000" algn="tl">
                    <a:srgbClr val="000000">
                      <a:alpha val="43137"/>
                    </a:srgbClr>
                  </a:outerShdw>
                </a:effectLst>
              </a:rPr>
              <a:t>Decision Tree Classifier</a:t>
            </a:r>
          </a:p>
          <a:p>
            <a:pPr lvl="0">
              <a:buNone/>
            </a:pPr>
            <a:endParaRPr lang="en-IN" b="1" dirty="0" smtClean="0">
              <a:effectLst>
                <a:outerShdw blurRad="38100" dist="38100" dir="2700000" algn="tl">
                  <a:srgbClr val="000000">
                    <a:alpha val="43137"/>
                  </a:srgbClr>
                </a:outerShdw>
              </a:effectLst>
            </a:endParaRPr>
          </a:p>
          <a:p>
            <a:pPr lvl="0">
              <a:buNone/>
            </a:pPr>
            <a:endParaRPr lang="en-IN" b="1" dirty="0" smtClean="0">
              <a:effectLst>
                <a:outerShdw blurRad="38100" dist="38100" dir="2700000" algn="tl">
                  <a:srgbClr val="000000">
                    <a:alpha val="43137"/>
                  </a:srgbClr>
                </a:outerShdw>
              </a:effectLst>
            </a:endParaRPr>
          </a:p>
          <a:p>
            <a:pPr lvl="0">
              <a:buNone/>
            </a:pPr>
            <a:endParaRPr lang="en-IN" b="1" dirty="0" smtClean="0">
              <a:effectLst>
                <a:outerShdw blurRad="38100" dist="38100" dir="2700000" algn="tl">
                  <a:srgbClr val="000000">
                    <a:alpha val="43137"/>
                  </a:srgbClr>
                </a:outerShdw>
              </a:effectLst>
            </a:endParaRPr>
          </a:p>
          <a:p>
            <a:pPr lvl="0">
              <a:buNone/>
            </a:pPr>
            <a:endParaRPr lang="en-IN" b="1" dirty="0" smtClean="0">
              <a:effectLst>
                <a:outerShdw blurRad="38100" dist="38100" dir="2700000" algn="tl">
                  <a:srgbClr val="000000">
                    <a:alpha val="43137"/>
                  </a:srgbClr>
                </a:outerShdw>
              </a:effectLst>
            </a:endParaRPr>
          </a:p>
          <a:p>
            <a:pPr lvl="0">
              <a:buNone/>
            </a:pPr>
            <a:endParaRPr lang="en-IN" b="1" dirty="0" smtClean="0">
              <a:effectLst>
                <a:outerShdw blurRad="38100" dist="38100" dir="2700000" algn="tl">
                  <a:srgbClr val="000000">
                    <a:alpha val="43137"/>
                  </a:srgbClr>
                </a:outerShdw>
              </a:effectLst>
            </a:endParaRPr>
          </a:p>
          <a:p>
            <a:pPr lvl="0">
              <a:buNone/>
            </a:pPr>
            <a:endParaRPr lang="en-IN" b="1" dirty="0" smtClean="0">
              <a:effectLst>
                <a:outerShdw blurRad="38100" dist="38100" dir="2700000" algn="tl">
                  <a:srgbClr val="000000">
                    <a:alpha val="43137"/>
                  </a:srgbClr>
                </a:outerShdw>
              </a:effectLst>
            </a:endParaRPr>
          </a:p>
          <a:p>
            <a:pPr lvl="0">
              <a:buNone/>
            </a:pPr>
            <a:endParaRPr lang="en-IN" b="1" dirty="0" smtClean="0">
              <a:effectLst>
                <a:outerShdw blurRad="38100" dist="38100" dir="2700000" algn="tl">
                  <a:srgbClr val="000000">
                    <a:alpha val="43137"/>
                  </a:srgbClr>
                </a:outerShdw>
              </a:effectLst>
            </a:endParaRPr>
          </a:p>
          <a:p>
            <a:pPr lvl="0">
              <a:buNone/>
            </a:pPr>
            <a:endParaRPr lang="en-IN" b="1" dirty="0" smtClean="0">
              <a:effectLst>
                <a:outerShdw blurRad="38100" dist="38100" dir="2700000" algn="tl">
                  <a:srgbClr val="000000">
                    <a:alpha val="43137"/>
                  </a:srgbClr>
                </a:outerShdw>
              </a:effectLst>
            </a:endParaRPr>
          </a:p>
          <a:p>
            <a:pPr lvl="0">
              <a:buNone/>
            </a:pPr>
            <a:endParaRPr lang="en-IN" b="1" dirty="0" smtClean="0">
              <a:effectLst>
                <a:outerShdw blurRad="38100" dist="38100" dir="2700000" algn="tl">
                  <a:srgbClr val="000000">
                    <a:alpha val="43137"/>
                  </a:srgbClr>
                </a:outerShdw>
              </a:effectLst>
            </a:endParaRPr>
          </a:p>
          <a:p>
            <a:pPr lvl="0">
              <a:buNone/>
            </a:pPr>
            <a:endParaRPr lang="en-IN" b="1" dirty="0" smtClean="0">
              <a:effectLst>
                <a:outerShdw blurRad="38100" dist="38100" dir="2700000" algn="tl">
                  <a:srgbClr val="000000">
                    <a:alpha val="43137"/>
                  </a:srgbClr>
                </a:outerShdw>
              </a:effectLst>
            </a:endParaRPr>
          </a:p>
          <a:p>
            <a:pPr>
              <a:buNone/>
            </a:pPr>
            <a:r>
              <a:rPr lang="en-US" sz="2500" b="1" dirty="0" smtClean="0">
                <a:effectLst>
                  <a:outerShdw blurRad="38100" dist="38100" dir="2700000" algn="tl">
                    <a:srgbClr val="000000">
                      <a:alpha val="43137"/>
                    </a:srgbClr>
                  </a:outerShdw>
                </a:effectLst>
                <a:latin typeface="Calibri" pitchFamily="34" charset="0"/>
                <a:cs typeface="Calibri" pitchFamily="34" charset="0"/>
              </a:rPr>
              <a:t>     </a:t>
            </a:r>
          </a:p>
          <a:p>
            <a:pPr>
              <a:buNone/>
            </a:pPr>
            <a:r>
              <a:rPr lang="en-US" sz="2500" b="1" dirty="0" smtClean="0">
                <a:effectLst>
                  <a:outerShdw blurRad="38100" dist="38100" dir="2700000" algn="tl">
                    <a:srgbClr val="000000">
                      <a:alpha val="43137"/>
                    </a:srgbClr>
                  </a:outerShdw>
                </a:effectLst>
                <a:latin typeface="Calibri" pitchFamily="34" charset="0"/>
                <a:cs typeface="Calibri" pitchFamily="34" charset="0"/>
              </a:rPr>
              <a:t> </a:t>
            </a:r>
            <a:r>
              <a:rPr lang="en-US" sz="2500" b="1" dirty="0" smtClean="0">
                <a:effectLst>
                  <a:outerShdw blurRad="38100" dist="38100" dir="2700000" algn="tl">
                    <a:srgbClr val="000000">
                      <a:alpha val="43137"/>
                    </a:srgbClr>
                  </a:outerShdw>
                </a:effectLst>
                <a:latin typeface="Calibri" pitchFamily="34" charset="0"/>
                <a:cs typeface="Calibri" pitchFamily="34" charset="0"/>
              </a:rPr>
              <a:t>   Here using Decision Tree Classifier </a:t>
            </a:r>
            <a:r>
              <a:rPr lang="en-US" sz="2500" b="1" dirty="0" smtClean="0">
                <a:effectLst>
                  <a:outerShdw blurRad="38100" dist="38100" dir="2700000" algn="tl">
                    <a:srgbClr val="000000">
                      <a:alpha val="43137"/>
                    </a:srgbClr>
                  </a:outerShdw>
                </a:effectLst>
                <a:latin typeface="Calibri" pitchFamily="34" charset="0"/>
                <a:cs typeface="Calibri" pitchFamily="34" charset="0"/>
              </a:rPr>
              <a:t>we got an accuracy score of 86.77%. Along with a F1 score of 92.</a:t>
            </a:r>
          </a:p>
          <a:p>
            <a:pPr lvl="0">
              <a:buNone/>
            </a:pPr>
            <a:endParaRPr lang="en-US" sz="2500" dirty="0" smtClean="0">
              <a:effectLst>
                <a:outerShdw blurRad="38100" dist="38100" dir="2700000" algn="tl">
                  <a:srgbClr val="000000">
                    <a:alpha val="43137"/>
                  </a:srgbClr>
                </a:outerShdw>
              </a:effectLst>
            </a:endParaRPr>
          </a:p>
          <a:p>
            <a:pPr>
              <a:buNone/>
            </a:pPr>
            <a:endParaRPr lang="en-US" dirty="0"/>
          </a:p>
        </p:txBody>
      </p:sp>
      <p:pic>
        <p:nvPicPr>
          <p:cNvPr id="4" name="Picture 3"/>
          <p:cNvPicPr/>
          <p:nvPr/>
        </p:nvPicPr>
        <p:blipFill>
          <a:blip r:embed="rId2" cstate="print"/>
          <a:srcRect/>
          <a:stretch>
            <a:fillRect/>
          </a:stretch>
        </p:blipFill>
        <p:spPr bwMode="auto">
          <a:xfrm>
            <a:off x="0" y="476672"/>
            <a:ext cx="9144000" cy="523643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Hyper Tuning of the ML </a:t>
            </a:r>
            <a:r>
              <a:rPr lang="en-IN" b="1" dirty="0" smtClean="0"/>
              <a:t>Models</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179512" y="1196752"/>
            <a:ext cx="8784976" cy="526157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r>
              <a:rPr lang="en-US" dirty="0" smtClean="0"/>
              <a:t/>
            </a:r>
            <a:br>
              <a:rPr lang="en-US" dirty="0" smtClean="0"/>
            </a:br>
            <a:endParaRPr lang="en-US" dirty="0"/>
          </a:p>
        </p:txBody>
      </p:sp>
      <p:sp>
        <p:nvSpPr>
          <p:cNvPr id="3" name="Content Placeholder 2"/>
          <p:cNvSpPr>
            <a:spLocks noGrp="1"/>
          </p:cNvSpPr>
          <p:nvPr>
            <p:ph idx="1"/>
          </p:nvPr>
        </p:nvSpPr>
        <p:spPr>
          <a:xfrm>
            <a:off x="0" y="980728"/>
            <a:ext cx="9144000" cy="5877272"/>
          </a:xfrm>
        </p:spPr>
        <p:txBody>
          <a:bodyPr>
            <a:normAutofit/>
          </a:bodyPr>
          <a:lstStyle/>
          <a:p>
            <a:pPr lvl="0"/>
            <a:r>
              <a:rPr lang="en-IN" b="1" dirty="0" smtClean="0">
                <a:effectLst>
                  <a:outerShdw blurRad="38100" dist="38100" dir="2700000" algn="tl">
                    <a:srgbClr val="000000">
                      <a:alpha val="43137"/>
                    </a:srgbClr>
                  </a:outerShdw>
                </a:effectLst>
                <a:latin typeface="Calibri" pitchFamily="34" charset="0"/>
                <a:cs typeface="Calibri" pitchFamily="34" charset="0"/>
              </a:rPr>
              <a:t>What is Micro-Finance?</a:t>
            </a:r>
            <a:endParaRPr lang="en-US" dirty="0" smtClean="0">
              <a:effectLst>
                <a:outerShdw blurRad="38100" dist="38100" dir="2700000" algn="tl">
                  <a:srgbClr val="000000">
                    <a:alpha val="43137"/>
                  </a:srgbClr>
                </a:outerShdw>
              </a:effectLst>
              <a:latin typeface="Calibri" pitchFamily="34" charset="0"/>
              <a:cs typeface="Calibri" pitchFamily="34" charset="0"/>
            </a:endParaRPr>
          </a:p>
          <a:p>
            <a:pPr>
              <a:buFont typeface="Wingdings" pitchFamily="2" charset="2"/>
              <a:buChar char="Ø"/>
            </a:pPr>
            <a:r>
              <a:rPr lang="en-US" sz="2500" dirty="0" smtClean="0">
                <a:effectLst>
                  <a:outerShdw blurRad="38100" dist="38100" dir="2700000" algn="tl">
                    <a:srgbClr val="000000">
                      <a:alpha val="43137"/>
                    </a:srgbClr>
                  </a:outerShdw>
                </a:effectLst>
                <a:latin typeface="Calibri" pitchFamily="34" charset="0"/>
                <a:cs typeface="Calibri" pitchFamily="34" charset="0"/>
              </a:rPr>
              <a:t>The Micro Finance is defined as </a:t>
            </a:r>
            <a:r>
              <a:rPr lang="en-US" sz="2500" b="1" i="1" dirty="0" smtClean="0">
                <a:effectLst>
                  <a:outerShdw blurRad="38100" dist="38100" dir="2700000" algn="tl">
                    <a:srgbClr val="000000">
                      <a:alpha val="43137"/>
                    </a:srgbClr>
                  </a:outerShdw>
                </a:effectLst>
                <a:latin typeface="Calibri" pitchFamily="34" charset="0"/>
                <a:cs typeface="Calibri" pitchFamily="34" charset="0"/>
              </a:rPr>
              <a:t>“the provision of Financial assistance and Insurance Services to an individual or eligible client either directly or through a group mechanism for an amount , not exceeding the minimal amount fixed by the financial sector per individual for small and tiny enterprises, agriculture allied activities or other prescribed purposes.</a:t>
            </a:r>
            <a:r>
              <a:rPr lang="en-US" sz="2500" dirty="0" smtClean="0">
                <a:effectLst>
                  <a:outerShdw blurRad="38100" dist="38100" dir="2700000" algn="tl">
                    <a:srgbClr val="000000">
                      <a:alpha val="43137"/>
                    </a:srgbClr>
                  </a:outerShdw>
                </a:effectLst>
                <a:latin typeface="Calibri" pitchFamily="34" charset="0"/>
                <a:cs typeface="Calibri" pitchFamily="34" charset="0"/>
              </a:rPr>
              <a:t> Those who were eligible for the credit should fall under the criteria prescribed by the financial institution. </a:t>
            </a:r>
          </a:p>
          <a:p>
            <a:pPr>
              <a:buNone/>
            </a:pPr>
            <a:r>
              <a:rPr lang="en-US" sz="2500" dirty="0" smtClean="0">
                <a:latin typeface="Calibri" pitchFamily="34" charset="0"/>
                <a:cs typeface="Calibri" pitchFamily="34" charset="0"/>
              </a:rPr>
              <a:t>    </a:t>
            </a:r>
          </a:p>
          <a:p>
            <a:pPr>
              <a:buFont typeface="Wingdings" pitchFamily="2" charset="2"/>
              <a:buChar char="Ø"/>
            </a:pPr>
            <a:r>
              <a:rPr lang="en-US" sz="2500" dirty="0" smtClean="0">
                <a:effectLst>
                  <a:outerShdw blurRad="38100" dist="38100" dir="2700000" algn="tl">
                    <a:srgbClr val="000000">
                      <a:alpha val="43137"/>
                    </a:srgbClr>
                  </a:outerShdw>
                </a:effectLst>
                <a:latin typeface="Calibri" pitchFamily="34" charset="0"/>
                <a:cs typeface="Calibri" pitchFamily="34" charset="0"/>
              </a:rPr>
              <a:t>The Financial Intuitions which provides such services are widely known as </a:t>
            </a:r>
            <a:r>
              <a:rPr lang="en-US" sz="2500" b="1" dirty="0" smtClean="0">
                <a:effectLst>
                  <a:outerShdw blurRad="38100" dist="38100" dir="2700000" algn="tl">
                    <a:srgbClr val="000000">
                      <a:alpha val="43137"/>
                    </a:srgbClr>
                  </a:outerShdw>
                </a:effectLst>
                <a:latin typeface="Calibri" pitchFamily="34" charset="0"/>
                <a:cs typeface="Calibri" pitchFamily="34" charset="0"/>
              </a:rPr>
              <a:t>Microfinance Institution (MFI).</a:t>
            </a:r>
            <a:r>
              <a:rPr lang="en-US" sz="2500" dirty="0" smtClean="0">
                <a:effectLst>
                  <a:outerShdw blurRad="38100" dist="38100" dir="2700000" algn="tl">
                    <a:srgbClr val="000000">
                      <a:alpha val="43137"/>
                    </a:srgbClr>
                  </a:outerShdw>
                </a:effectLst>
                <a:latin typeface="Calibri" pitchFamily="34" charset="0"/>
                <a:cs typeface="Calibri" pitchFamily="34" charset="0"/>
              </a:rPr>
              <a:t> And the services they provide are often known as </a:t>
            </a:r>
            <a:r>
              <a:rPr lang="en-US" sz="2500" b="1" dirty="0" smtClean="0">
                <a:effectLst>
                  <a:outerShdw blurRad="38100" dist="38100" dir="2700000" algn="tl">
                    <a:srgbClr val="000000">
                      <a:alpha val="43137"/>
                    </a:srgbClr>
                  </a:outerShdw>
                </a:effectLst>
                <a:latin typeface="Calibri" pitchFamily="34" charset="0"/>
                <a:cs typeface="Calibri" pitchFamily="34" charset="0"/>
              </a:rPr>
              <a:t>Microfinance services (MFS).</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latin typeface="Calibri" pitchFamily="34" charset="0"/>
              <a:cs typeface="Calibri"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395536" y="188640"/>
            <a:ext cx="8424936" cy="6336704"/>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US" b="1" dirty="0" smtClean="0">
                <a:effectLst>
                  <a:outerShdw blurRad="38100" dist="38100" dir="2700000" algn="tl">
                    <a:srgbClr val="000000">
                      <a:alpha val="43137"/>
                    </a:srgbClr>
                  </a:outerShdw>
                </a:effectLst>
              </a:rPr>
              <a:t>7. </a:t>
            </a:r>
            <a:r>
              <a:rPr lang="en-IN" b="1" dirty="0" smtClean="0">
                <a:effectLst>
                  <a:outerShdw blurRad="38100" dist="38100" dir="2700000" algn="tl">
                    <a:srgbClr val="000000">
                      <a:alpha val="43137"/>
                    </a:srgbClr>
                  </a:outerShdw>
                </a:effectLst>
              </a:rPr>
              <a:t>Final </a:t>
            </a:r>
            <a:r>
              <a:rPr lang="en-IN" b="1" dirty="0" smtClean="0">
                <a:effectLst>
                  <a:outerShdw blurRad="38100" dist="38100" dir="2700000" algn="tl">
                    <a:srgbClr val="000000">
                      <a:alpha val="43137"/>
                    </a:srgbClr>
                  </a:outerShdw>
                </a:effectLst>
              </a:rPr>
              <a:t>Results</a:t>
            </a:r>
          </a:p>
          <a:p>
            <a:pPr lvl="0">
              <a:buNone/>
            </a:pPr>
            <a:endParaRPr lang="en-US" b="1" dirty="0" smtClean="0">
              <a:effectLst>
                <a:outerShdw blurRad="38100" dist="38100" dir="2700000" algn="tl">
                  <a:srgbClr val="000000">
                    <a:alpha val="43137"/>
                  </a:srgbClr>
                </a:outerShdw>
              </a:effectLst>
            </a:endParaRPr>
          </a:p>
          <a:p>
            <a:pPr>
              <a:buNone/>
            </a:pPr>
            <a:endParaRPr lang="en-US" dirty="0"/>
          </a:p>
        </p:txBody>
      </p:sp>
      <p:pic>
        <p:nvPicPr>
          <p:cNvPr id="4" name="Picture 3"/>
          <p:cNvPicPr/>
          <p:nvPr/>
        </p:nvPicPr>
        <p:blipFill>
          <a:blip r:embed="rId2" cstate="print"/>
          <a:srcRect/>
          <a:stretch>
            <a:fillRect/>
          </a:stretch>
        </p:blipFill>
        <p:spPr bwMode="auto">
          <a:xfrm>
            <a:off x="323528" y="764704"/>
            <a:ext cx="8064896" cy="5616624"/>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b="1" dirty="0" smtClean="0">
                <a:effectLst>
                  <a:outerShdw blurRad="38100" dist="38100" dir="2700000" algn="tl">
                    <a:srgbClr val="000000">
                      <a:alpha val="43137"/>
                    </a:srgbClr>
                  </a:outerShdw>
                </a:effectLst>
              </a:rPr>
              <a:t>CONCLUSION</a:t>
            </a:r>
            <a:endParaRPr lang="en-US" b="1" dirty="0" smtClean="0">
              <a:effectLst>
                <a:outerShdw blurRad="38100" dist="38100" dir="2700000" algn="tl">
                  <a:srgbClr val="000000">
                    <a:alpha val="43137"/>
                  </a:srgbClr>
                </a:outerShdw>
              </a:effectLst>
            </a:endParaRPr>
          </a:p>
          <a:p>
            <a:pPr>
              <a:buNone/>
            </a:pPr>
            <a:r>
              <a:rPr lang="en-US" dirty="0" smtClean="0"/>
              <a:t>                </a:t>
            </a:r>
          </a:p>
          <a:p>
            <a:pPr>
              <a:buNone/>
            </a:pPr>
            <a:r>
              <a:rPr lang="en-US" sz="2500" b="1" dirty="0" smtClean="0">
                <a:effectLst>
                  <a:outerShdw blurRad="38100" dist="38100" dir="2700000" algn="tl">
                    <a:srgbClr val="000000">
                      <a:alpha val="43137"/>
                    </a:srgbClr>
                  </a:outerShdw>
                </a:effectLst>
                <a:latin typeface="Calibri" pitchFamily="34" charset="0"/>
                <a:cs typeface="Calibri" pitchFamily="34" charset="0"/>
              </a:rPr>
              <a:t>                      KEY FINDINGS </a:t>
            </a:r>
            <a:r>
              <a:rPr lang="en-US" sz="2500" b="1" dirty="0" smtClean="0">
                <a:effectLst>
                  <a:outerShdw blurRad="38100" dist="38100" dir="2700000" algn="tl">
                    <a:srgbClr val="000000">
                      <a:alpha val="43137"/>
                    </a:srgbClr>
                  </a:outerShdw>
                </a:effectLst>
                <a:latin typeface="Calibri" pitchFamily="34" charset="0"/>
                <a:cs typeface="Calibri" pitchFamily="34" charset="0"/>
              </a:rPr>
              <a:t>AND LEARNING </a:t>
            </a:r>
            <a:r>
              <a:rPr lang="en-US" sz="2500" b="1" dirty="0" smtClean="0">
                <a:effectLst>
                  <a:outerShdw blurRad="38100" dist="38100" dir="2700000" algn="tl">
                    <a:srgbClr val="000000">
                      <a:alpha val="43137"/>
                    </a:srgbClr>
                  </a:outerShdw>
                </a:effectLst>
                <a:latin typeface="Calibri" pitchFamily="34" charset="0"/>
                <a:cs typeface="Calibri" pitchFamily="34" charset="0"/>
              </a:rPr>
              <a:t>OUTCOMES</a:t>
            </a:r>
          </a:p>
          <a:p>
            <a:pPr>
              <a:buNone/>
            </a:pPr>
            <a:r>
              <a:rPr lang="en-US" sz="2500" dirty="0" smtClean="0">
                <a:latin typeface="Calibri" pitchFamily="34" charset="0"/>
                <a:cs typeface="Calibri" pitchFamily="34" charset="0"/>
              </a:rPr>
              <a:t>     </a:t>
            </a:r>
          </a:p>
          <a:p>
            <a:r>
              <a:rPr lang="en-US" sz="2500" dirty="0" smtClean="0">
                <a:effectLst>
                  <a:outerShdw blurRad="38100" dist="38100" dir="2700000" algn="tl">
                    <a:srgbClr val="000000">
                      <a:alpha val="43137"/>
                    </a:srgbClr>
                  </a:outerShdw>
                </a:effectLst>
                <a:latin typeface="Calibri" pitchFamily="34" charset="0"/>
                <a:cs typeface="Calibri" pitchFamily="34" charset="0"/>
              </a:rPr>
              <a:t>Microfinance </a:t>
            </a:r>
            <a:r>
              <a:rPr lang="en-US" sz="2500" dirty="0" smtClean="0">
                <a:effectLst>
                  <a:outerShdw blurRad="38100" dist="38100" dir="2700000" algn="tl">
                    <a:srgbClr val="000000">
                      <a:alpha val="43137"/>
                    </a:srgbClr>
                  </a:outerShdw>
                </a:effectLst>
                <a:latin typeface="Calibri" pitchFamily="34" charset="0"/>
                <a:cs typeface="Calibri" pitchFamily="34" charset="0"/>
              </a:rPr>
              <a:t>program of this telecom company has a positive impact on the lives of the poor. It is not a question of whether or not the poor need information technology, but rather what the appropriate technology is that will enable them to escape poverty. Whatever the technology, it needs to be seen as a device with real and relevant benefits, not as an extravagance. Microfinance has been found an operational tool for lifting the poor by providing them financial services to maintain communication and to keep in touch with their dear ones.</a:t>
            </a:r>
          </a:p>
          <a:p>
            <a:pPr>
              <a:buNone/>
            </a:pPr>
            <a:endParaRPr lang="en-US" sz="2500" b="1"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500" b="1"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sz="2500" dirty="0" smtClean="0">
                <a:effectLst>
                  <a:outerShdw blurRad="38100" dist="38100" dir="2700000" algn="tl">
                    <a:srgbClr val="000000">
                      <a:alpha val="43137"/>
                    </a:srgbClr>
                  </a:outerShdw>
                </a:effectLst>
                <a:latin typeface="Calibri" pitchFamily="34" charset="0"/>
                <a:cs typeface="Calibri" pitchFamily="34" charset="0"/>
              </a:rPr>
              <a:t>But </a:t>
            </a:r>
            <a:r>
              <a:rPr lang="en-US" sz="2500" dirty="0" smtClean="0">
                <a:effectLst>
                  <a:outerShdw blurRad="38100" dist="38100" dir="2700000" algn="tl">
                    <a:srgbClr val="000000">
                      <a:alpha val="43137"/>
                    </a:srgbClr>
                  </a:outerShdw>
                </a:effectLst>
                <a:latin typeface="Calibri" pitchFamily="34" charset="0"/>
                <a:cs typeface="Calibri" pitchFamily="34" charset="0"/>
              </a:rPr>
              <a:t>the raise in defaulters not paying the loan back is the biggest nightmare for the Telecom industry. Because increase in defaulters will result in lesser funding for the MFS. Thus in order to save the MFS the telecommunication industry turns towards the technology asking for help</a:t>
            </a:r>
            <a:r>
              <a:rPr lang="en-US" sz="2500" dirty="0" smtClean="0">
                <a:effectLst>
                  <a:outerShdw blurRad="38100" dist="38100" dir="2700000" algn="tl">
                    <a:srgbClr val="000000">
                      <a:alpha val="43137"/>
                    </a:srgbClr>
                  </a:outerShdw>
                </a:effectLst>
                <a:latin typeface="Calibri" pitchFamily="34" charset="0"/>
                <a:cs typeface="Calibri" pitchFamily="34" charset="0"/>
              </a:rPr>
              <a:t>.</a:t>
            </a: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So </a:t>
            </a:r>
            <a:r>
              <a:rPr lang="en-US" sz="2500" dirty="0" smtClean="0">
                <a:effectLst>
                  <a:outerShdw blurRad="38100" dist="38100" dir="2700000" algn="tl">
                    <a:srgbClr val="000000">
                      <a:alpha val="43137"/>
                    </a:srgbClr>
                  </a:outerShdw>
                </a:effectLst>
                <a:latin typeface="Calibri" pitchFamily="34" charset="0"/>
                <a:cs typeface="Calibri" pitchFamily="34" charset="0"/>
              </a:rPr>
              <a:t>we technology services build certain ML Models to predict the defaulters and to reduce the MFS to regular defaulters which reduces the financial risk for the MFI</a:t>
            </a:r>
            <a:r>
              <a:rPr lang="en-US" sz="2500" dirty="0" smtClean="0">
                <a:effectLst>
                  <a:outerShdw blurRad="38100" dist="38100" dir="2700000" algn="tl">
                    <a:srgbClr val="000000">
                      <a:alpha val="43137"/>
                    </a:srgbClr>
                  </a:outerShdw>
                </a:effectLst>
                <a:latin typeface="Calibri" pitchFamily="34" charset="0"/>
                <a:cs typeface="Calibri" pitchFamily="34" charset="0"/>
              </a:rPr>
              <a:t>.</a:t>
            </a:r>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Here </a:t>
            </a:r>
            <a:r>
              <a:rPr lang="en-US" sz="2500" dirty="0" smtClean="0">
                <a:effectLst>
                  <a:outerShdw blurRad="38100" dist="38100" dir="2700000" algn="tl">
                    <a:srgbClr val="000000">
                      <a:alpha val="43137"/>
                    </a:srgbClr>
                  </a:outerShdw>
                </a:effectLst>
                <a:latin typeface="Calibri" pitchFamily="34" charset="0"/>
                <a:cs typeface="Calibri" pitchFamily="34" charset="0"/>
              </a:rPr>
              <a:t>during our ML Model building exercise we took the sample data provided by the client and followed a series of analysis in order to make the data more efficient. For that we used exploratory data analysis, correlation chart, various types of visualizations in order to help us find the gist of the core problem. On this process we have built an efficient ML Model with the help of Random forest classifier which has an accuracy rate of 91.2%.</a:t>
            </a: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20888"/>
            <a:ext cx="8229600" cy="757806"/>
          </a:xfrm>
        </p:spPr>
        <p:txBody>
          <a:bodyPr>
            <a:normAutofit fontScale="90000"/>
          </a:bodyPr>
          <a:lstStyle/>
          <a:p>
            <a:r>
              <a:rPr lang="en-US" b="1" dirty="0" smtClean="0"/>
              <a:t>LIMITATIONS AND FUTURE WORK</a:t>
            </a:r>
            <a:endParaRPr lang="en-US" dirty="0"/>
          </a:p>
        </p:txBody>
      </p:sp>
      <p:sp>
        <p:nvSpPr>
          <p:cNvPr id="3" name="Content Placeholder 2"/>
          <p:cNvSpPr>
            <a:spLocks noGrp="1"/>
          </p:cNvSpPr>
          <p:nvPr>
            <p:ph idx="1"/>
          </p:nvPr>
        </p:nvSpPr>
        <p:spPr>
          <a:xfrm>
            <a:off x="0" y="0"/>
            <a:ext cx="9144000" cy="6858000"/>
          </a:xfrm>
        </p:spPr>
        <p:txBody>
          <a:bodyPr>
            <a:normAutofit/>
          </a:bodyPr>
          <a:lstStyle/>
          <a:p>
            <a:r>
              <a:rPr lang="en-US" sz="2500" dirty="0" smtClean="0">
                <a:effectLst>
                  <a:outerShdw blurRad="38100" dist="38100" dir="2700000" algn="tl">
                    <a:srgbClr val="000000">
                      <a:alpha val="43137"/>
                    </a:srgbClr>
                  </a:outerShdw>
                </a:effectLst>
                <a:latin typeface="Calibri" pitchFamily="34" charset="0"/>
                <a:cs typeface="Calibri" pitchFamily="34" charset="0"/>
              </a:rPr>
              <a:t>Thus in future the telecom industry can use this ML Model to predict the defaulters and may control the financial stability of the MFI. Making this the actual people who may need the MFS will get them on time without any delays.</a:t>
            </a:r>
          </a:p>
          <a:p>
            <a:pPr>
              <a:buNone/>
            </a:pPr>
            <a:endParaRPr lang="en-US" dirty="0" smtClean="0"/>
          </a:p>
          <a:p>
            <a:pPr>
              <a:buNone/>
            </a:pPr>
            <a:endParaRPr lang="en-US" dirty="0" smtClean="0"/>
          </a:p>
          <a:p>
            <a:pPr>
              <a:buNone/>
            </a:pPr>
            <a:endParaRPr lang="en-US" dirty="0" smtClean="0"/>
          </a:p>
          <a:p>
            <a:endParaRPr lang="en-US" sz="2500" dirty="0" smtClean="0">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When </a:t>
            </a:r>
            <a:r>
              <a:rPr lang="en-US" sz="2500" dirty="0" smtClean="0">
                <a:effectLst>
                  <a:outerShdw blurRad="38100" dist="38100" dir="2700000" algn="tl">
                    <a:srgbClr val="000000">
                      <a:alpha val="43137"/>
                    </a:srgbClr>
                  </a:outerShdw>
                </a:effectLst>
                <a:latin typeface="Calibri" pitchFamily="34" charset="0"/>
                <a:cs typeface="Calibri" pitchFamily="34" charset="0"/>
              </a:rPr>
              <a:t>we were handling the outliers there is a whopping 21% of outliers were present in the data-set. But data is a precious thing. We can’t afford to lose data’s. Also the client requirement was not to lose more than 7-8% of the data. Thus we continued building a ML model without removing the outliers.</a:t>
            </a:r>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5229200"/>
          </a:xfrm>
        </p:spPr>
        <p:txBody>
          <a:bodyPr>
            <a:normAutofit lnSpcReduction="10000"/>
          </a:bodyPr>
          <a:lstStyle/>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This </a:t>
            </a:r>
            <a:r>
              <a:rPr lang="en-US" sz="2500" dirty="0" smtClean="0">
                <a:effectLst>
                  <a:outerShdw blurRad="38100" dist="38100" dir="2700000" algn="tl">
                    <a:srgbClr val="000000">
                      <a:alpha val="43137"/>
                    </a:srgbClr>
                  </a:outerShdw>
                </a:effectLst>
                <a:latin typeface="Calibri" pitchFamily="34" charset="0"/>
                <a:cs typeface="Calibri" pitchFamily="34" charset="0"/>
              </a:rPr>
              <a:t>in turn affects the accuracy of the ML model directly. The more the outliers the less efficient the Machine learning model will be. So the data-set should be engineered in a better way so that there won’t be any loss of the data. </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500" dirty="0" smtClean="0">
              <a:latin typeface="Calibri" pitchFamily="34" charset="0"/>
              <a:cs typeface="Calibri" pitchFamily="34" charset="0"/>
            </a:endParaRP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Also </a:t>
            </a:r>
            <a:r>
              <a:rPr lang="en-US" sz="2500" dirty="0" smtClean="0">
                <a:effectLst>
                  <a:outerShdw blurRad="38100" dist="38100" dir="2700000" algn="tl">
                    <a:srgbClr val="000000">
                      <a:alpha val="43137"/>
                    </a:srgbClr>
                  </a:outerShdw>
                </a:effectLst>
                <a:latin typeface="Calibri" pitchFamily="34" charset="0"/>
                <a:cs typeface="Calibri" pitchFamily="34" charset="0"/>
              </a:rPr>
              <a:t>most of the attributes doesn’t give a plausible relation with the target value during the EDA. Visualization of such instance seems to be a hardship. Thus more relatable attributes would help us to build a more efficient MLM. </a:t>
            </a:r>
          </a:p>
          <a:p>
            <a:endParaRPr lang="en-US" sz="2500" dirty="0" smtClean="0">
              <a:latin typeface="Calibri" pitchFamily="34" charset="0"/>
              <a:cs typeface="Calibri" pitchFamily="34" charset="0"/>
            </a:endParaRP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8229600" cy="1399032"/>
          </a:xfrm>
        </p:spPr>
        <p:txBody>
          <a:bodyPr>
            <a:normAutofit/>
          </a:bodyPr>
          <a:lstStyle/>
          <a:p>
            <a:pPr algn="ctr"/>
            <a:r>
              <a:rPr lang="en-US" sz="5000" b="1" dirty="0" smtClean="0">
                <a:latin typeface="Arial Black" pitchFamily="34" charset="0"/>
              </a:rPr>
              <a:t>END</a:t>
            </a:r>
            <a:endParaRPr lang="en-US" sz="5000" b="1" dirty="0">
              <a:latin typeface="Arial Black"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IN" b="1" dirty="0" smtClean="0">
                <a:effectLst>
                  <a:outerShdw blurRad="38100" dist="38100" dir="2700000" algn="tl">
                    <a:srgbClr val="000000">
                      <a:alpha val="43137"/>
                    </a:srgbClr>
                  </a:outerShdw>
                </a:effectLst>
              </a:rPr>
              <a:t>Micro Finance Institutions  and Telecom Service</a:t>
            </a:r>
          </a:p>
          <a:p>
            <a:pPr>
              <a:buFont typeface="Wingdings" pitchFamily="2" charset="2"/>
              <a:buChar char="Ø"/>
            </a:pPr>
            <a:endParaRPr lang="en-IN" sz="3200" dirty="0" smtClean="0">
              <a:effectLst>
                <a:outerShdw blurRad="38100" dist="38100" dir="2700000" algn="tl">
                  <a:srgbClr val="000000">
                    <a:alpha val="43137"/>
                  </a:srgbClr>
                </a:outerShdw>
              </a:effectLst>
              <a:latin typeface="Calibri" pitchFamily="34" charset="0"/>
              <a:cs typeface="Calibri" pitchFamily="34" charset="0"/>
            </a:endParaRPr>
          </a:p>
          <a:p>
            <a:pPr>
              <a:buFont typeface="Wingdings" pitchFamily="2" charset="2"/>
              <a:buChar char="Ø"/>
            </a:pPr>
            <a:r>
              <a:rPr lang="en-IN" sz="3200" dirty="0" smtClean="0">
                <a:effectLst>
                  <a:outerShdw blurRad="38100" dist="38100" dir="2700000" algn="tl">
                    <a:srgbClr val="000000">
                      <a:alpha val="43137"/>
                    </a:srgbClr>
                  </a:outerShdw>
                </a:effectLst>
                <a:latin typeface="Calibri" pitchFamily="34" charset="0"/>
                <a:cs typeface="Calibri" pitchFamily="34" charset="0"/>
              </a:rPr>
              <a:t>A </a:t>
            </a:r>
            <a:r>
              <a:rPr lang="en-IN" sz="3200" dirty="0" smtClean="0">
                <a:effectLst>
                  <a:outerShdw blurRad="38100" dist="38100" dir="2700000" algn="tl">
                    <a:srgbClr val="000000">
                      <a:alpha val="43137"/>
                    </a:srgbClr>
                  </a:outerShdw>
                </a:effectLst>
                <a:latin typeface="Calibri" pitchFamily="34" charset="0"/>
                <a:cs typeface="Calibri" pitchFamily="34" charset="0"/>
              </a:rPr>
              <a:t>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endParaRPr lang="en-US" sz="3200" dirty="0" smtClean="0">
              <a:effectLst>
                <a:outerShdw blurRad="38100" dist="38100" dir="2700000" algn="tl">
                  <a:srgbClr val="000000">
                    <a:alpha val="43137"/>
                  </a:srgbClr>
                </a:outerShdw>
              </a:effectLst>
              <a:latin typeface="Calibri" pitchFamily="34" charset="0"/>
              <a:cs typeface="Calibri" pitchFamily="34" charset="0"/>
            </a:endParaRPr>
          </a:p>
          <a:p>
            <a:pPr>
              <a:buFont typeface="Wingdings" pitchFamily="2" charset="2"/>
              <a:buChar char="Ø"/>
            </a:pPr>
            <a:endParaRPr lang="en-US" sz="3200" b="1"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Font typeface="Wingdings" pitchFamily="2" charset="2"/>
              <a:buChar char="Ø"/>
            </a:pPr>
            <a:r>
              <a:rPr lang="en-IN" sz="2500" dirty="0" smtClean="0">
                <a:effectLst>
                  <a:outerShdw blurRad="38100" dist="38100" dir="2700000" algn="tl">
                    <a:srgbClr val="000000">
                      <a:alpha val="43137"/>
                    </a:srgbClr>
                  </a:outerShdw>
                </a:effectLst>
                <a:latin typeface="Calibri" pitchFamily="34" charset="0"/>
                <a:cs typeface="Calibri" pitchFamily="34" charset="0"/>
              </a:rPr>
              <a:t>Though, the MFI industry is primarily focusing on low income families and is very useful in such areas, the implementation of MFS has been uneven with both significant challenges and successes. They understand the importance of communication and how it affects a person’s life, thus, focusing on providing their services and products to low income families and poor customers that can help them in the need of hour.</a:t>
            </a:r>
          </a:p>
          <a:p>
            <a:pPr lvl="0">
              <a:buNone/>
            </a:pPr>
            <a:endParaRPr lang="en-IN" sz="2500" b="1"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IN" sz="2500" b="1" dirty="0" smtClean="0">
                <a:effectLst>
                  <a:outerShdw blurRad="38100" dist="38100" dir="2700000" algn="tl">
                    <a:srgbClr val="000000">
                      <a:alpha val="43137"/>
                    </a:srgbClr>
                  </a:outerShdw>
                </a:effectLst>
                <a:latin typeface="Calibri" pitchFamily="34" charset="0"/>
                <a:cs typeface="Calibri" pitchFamily="34" charset="0"/>
              </a:rPr>
              <a:t>3. </a:t>
            </a:r>
            <a:r>
              <a:rPr lang="en-IN" sz="2800" b="1" dirty="0" smtClean="0"/>
              <a:t>Business Problem – Micro credit loan defaulters</a:t>
            </a:r>
            <a:endParaRPr lang="en-US" sz="2800" dirty="0" smtClean="0"/>
          </a:p>
          <a:p>
            <a:pPr>
              <a:buNone/>
            </a:pPr>
            <a:r>
              <a:rPr lang="en-IN" sz="2700" dirty="0" smtClean="0">
                <a:latin typeface="Calibri" pitchFamily="34" charset="0"/>
                <a:cs typeface="Calibri" pitchFamily="34" charset="0"/>
              </a:rPr>
              <a:t>     </a:t>
            </a:r>
            <a:r>
              <a:rPr lang="en-IN" sz="2700" dirty="0" smtClean="0">
                <a:effectLst>
                  <a:outerShdw blurRad="38100" dist="38100" dir="2700000" algn="tl">
                    <a:srgbClr val="000000">
                      <a:alpha val="43137"/>
                    </a:srgbClr>
                  </a:outerShdw>
                </a:effectLst>
                <a:latin typeface="Calibri" pitchFamily="34" charset="0"/>
                <a:cs typeface="Calibri" pitchFamily="34" charset="0"/>
              </a:rPr>
              <a:t>The MFS are collaborating with an MFI to provide micro-credit on mobile balances to be paid back in 5 days. The Consumer is believed to be “</a:t>
            </a:r>
            <a:r>
              <a:rPr lang="en-IN" sz="2700" b="1" dirty="0" smtClean="0">
                <a:effectLst>
                  <a:outerShdw blurRad="38100" dist="38100" dir="2700000" algn="tl">
                    <a:srgbClr val="000000">
                      <a:alpha val="43137"/>
                    </a:srgbClr>
                  </a:outerShdw>
                </a:effectLst>
                <a:latin typeface="Calibri" pitchFamily="34" charset="0"/>
                <a:cs typeface="Calibri" pitchFamily="34" charset="0"/>
              </a:rPr>
              <a:t>defaulter”</a:t>
            </a:r>
            <a:r>
              <a:rPr lang="en-IN" sz="2700" dirty="0" smtClean="0">
                <a:effectLst>
                  <a:outerShdw blurRad="38100" dist="38100" dir="2700000" algn="tl">
                    <a:srgbClr val="000000">
                      <a:alpha val="43137"/>
                    </a:srgbClr>
                  </a:outerShdw>
                </a:effectLst>
                <a:latin typeface="Calibri" pitchFamily="34" charset="0"/>
                <a:cs typeface="Calibri" pitchFamily="34" charset="0"/>
              </a:rPr>
              <a:t> if he deviates from the path of paying back the loaned amount within the time duration of 5 days. For the loan amount of 5 (in Indonesian Rupiah), payback amount should be 6 (in Indonesian Rupiah), while, for the loan amount of 10(in Indonesian Rupiah), the payback amount should be 12(in Indonesian Rupiah). </a:t>
            </a:r>
            <a:endParaRPr lang="en-US" sz="27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500" dirty="0">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dirty="0" smtClean="0"/>
              <a:t>4. Review of Literature </a:t>
            </a:r>
          </a:p>
          <a:p>
            <a:pPr>
              <a:buNone/>
            </a:pPr>
            <a:r>
              <a:rPr lang="en-IN" sz="2800" dirty="0" smtClean="0"/>
              <a:t>   </a:t>
            </a:r>
          </a:p>
          <a:p>
            <a:pPr>
              <a:buNone/>
            </a:pPr>
            <a:r>
              <a:rPr lang="en-IN" sz="2800" dirty="0" smtClean="0"/>
              <a:t>    </a:t>
            </a:r>
            <a:r>
              <a:rPr lang="en-IN" sz="2500" dirty="0" smtClean="0">
                <a:effectLst>
                  <a:outerShdw blurRad="38100" dist="38100" dir="2700000" algn="tl">
                    <a:srgbClr val="000000">
                      <a:alpha val="43137"/>
                    </a:srgbClr>
                  </a:outerShdw>
                </a:effectLst>
                <a:latin typeface="Calibri" pitchFamily="34" charset="0"/>
                <a:cs typeface="Calibri" pitchFamily="34" charset="0"/>
              </a:rPr>
              <a:t>The MFS are helping people stay in touch with their loved ones irrespective of their financial conditions. Thus MFI provide MFS for the people in need.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500"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426</TotalTime>
  <Words>4537</Words>
  <Application>Microsoft Office PowerPoint</Application>
  <PresentationFormat>On-screen Show (4:3)</PresentationFormat>
  <Paragraphs>407</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Verve</vt:lpstr>
      <vt:lpstr>Micro Credit Defaulter</vt:lpstr>
      <vt:lpstr>TABLE OF CONTENTS </vt:lpstr>
      <vt:lpstr>Slide 3</vt:lpstr>
      <vt:lpstr>Slide 4</vt:lpstr>
      <vt:lpstr>Slide 5</vt:lpstr>
      <vt:lpstr>INTRODUCTION </vt:lpstr>
      <vt:lpstr>Slide 7</vt:lpstr>
      <vt:lpstr>Slide 8</vt:lpstr>
      <vt:lpstr>Slide 9</vt:lpstr>
      <vt:lpstr>Slide 10</vt:lpstr>
      <vt:lpstr>ANALYTICS OF THE BUSINESS PROBLEM </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ML Model Development and Evaluation </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Hyper Tuning of the ML Models </vt:lpstr>
      <vt:lpstr>Slide 60</vt:lpstr>
      <vt:lpstr>Slide 61</vt:lpstr>
      <vt:lpstr>Slide 62</vt:lpstr>
      <vt:lpstr>Slide 63</vt:lpstr>
      <vt:lpstr>LIMITATIONS AND FUTURE WORK</vt:lpstr>
      <vt:lpstr>Slide 65</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LENOVO</dc:creator>
  <cp:lastModifiedBy>LENOVO</cp:lastModifiedBy>
  <cp:revision>42</cp:revision>
  <dcterms:created xsi:type="dcterms:W3CDTF">2022-09-01T16:01:20Z</dcterms:created>
  <dcterms:modified xsi:type="dcterms:W3CDTF">2022-09-03T09:07:41Z</dcterms:modified>
</cp:coreProperties>
</file>