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3940">
          <p15:clr>
            <a:srgbClr val="A4A3A4"/>
          </p15:clr>
        </p15:guide>
        <p15:guide id="3" orient="horz"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39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Hello Everybody</a:t>
            </a:r>
            <a:endParaRPr/>
          </a:p>
          <a:p>
            <a:pPr indent="0" lvl="0" marL="0" rtl="0" algn="l">
              <a:spcBef>
                <a:spcPts val="0"/>
              </a:spcBef>
              <a:spcAft>
                <a:spcPts val="0"/>
              </a:spcAft>
              <a:buNone/>
            </a:pPr>
            <a:r>
              <a:rPr lang="en-US"/>
              <a:t>Today we are gonna be talking about two Neural Architecture Search Algorithms , DARTS and ProxylessNAS.</a:t>
            </a:r>
            <a:endParaRPr/>
          </a:p>
          <a:p>
            <a:pPr indent="0" lvl="0" marL="0" rtl="0" algn="l">
              <a:spcBef>
                <a:spcPts val="0"/>
              </a:spcBef>
              <a:spcAft>
                <a:spcPts val="0"/>
              </a:spcAft>
              <a:buNone/>
            </a:pPr>
            <a:r>
              <a:rPr lang="en-US"/>
              <a:t>Presented by Adam, Pawan and 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https://youtu.be/UJN5FMJUeMc</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First select a random path through the network by sampling from the path weight distribution</a:t>
            </a:r>
            <a:endParaRPr/>
          </a:p>
          <a:p>
            <a:pPr indent="-317500" lvl="0" marL="457200" rtl="0" algn="l">
              <a:spcBef>
                <a:spcPts val="0"/>
              </a:spcBef>
              <a:spcAft>
                <a:spcPts val="0"/>
              </a:spcAft>
              <a:buSzPts val="1400"/>
              <a:buChar char="●"/>
            </a:pPr>
            <a:r>
              <a:rPr lang="en-US"/>
              <a:t>Then ignore all of the other paths, their feature maps are not necessary to calculate the loss for the selected path</a:t>
            </a:r>
            <a:endParaRPr/>
          </a:p>
          <a:p>
            <a:pPr indent="-317500" lvl="0" marL="457200" rtl="0" algn="l">
              <a:spcBef>
                <a:spcPts val="0"/>
              </a:spcBef>
              <a:spcAft>
                <a:spcPts val="0"/>
              </a:spcAft>
              <a:buSzPts val="1400"/>
              <a:buChar char="●"/>
            </a:pPr>
            <a:r>
              <a:rPr lang="en-US"/>
              <a:t>Calculate the loss on the training data to update the network weights</a:t>
            </a:r>
            <a:endParaRPr/>
          </a:p>
          <a:p>
            <a:pPr indent="-317500" lvl="0" marL="457200" rtl="0" algn="l">
              <a:spcBef>
                <a:spcPts val="0"/>
              </a:spcBef>
              <a:spcAft>
                <a:spcPts val="0"/>
              </a:spcAft>
              <a:buSzPts val="1400"/>
              <a:buChar char="●"/>
            </a:pPr>
            <a:r>
              <a:rPr lang="en-US"/>
              <a:t>Update the network weights</a:t>
            </a:r>
            <a:endParaRPr/>
          </a:p>
          <a:p>
            <a:pPr indent="-317500" lvl="0" marL="457200" rtl="0" algn="l">
              <a:spcBef>
                <a:spcPts val="0"/>
              </a:spcBef>
              <a:spcAft>
                <a:spcPts val="0"/>
              </a:spcAft>
              <a:buSzPts val="1400"/>
              <a:buChar char="●"/>
            </a:pPr>
            <a:r>
              <a:rPr lang="en-US"/>
              <a:t>Calculate the loss on the validation data for the architecture</a:t>
            </a:r>
            <a:endParaRPr/>
          </a:p>
          <a:p>
            <a:pPr indent="-317500" lvl="0" marL="457200" rtl="0" algn="l">
              <a:spcBef>
                <a:spcPts val="0"/>
              </a:spcBef>
              <a:spcAft>
                <a:spcPts val="0"/>
              </a:spcAft>
              <a:buSzPts val="1400"/>
              <a:buChar char="●"/>
            </a:pPr>
            <a:r>
              <a:rPr lang="en-US"/>
              <a:t>Update the architecture</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en-US"/>
              <a:t>Each batch of input data is passed through the model, a new path is randomly selected through the network using the path weights as the distribution to sample from.  Then the weight parameters on the currently selected path are updated. So as a batch of image data is passed through the network, the weights of the convolution kernels would be updated.</a:t>
            </a:r>
            <a:endParaRPr/>
          </a:p>
          <a:p>
            <a:pPr indent="-317500" lvl="0" marL="457200" rtl="0" algn="l">
              <a:spcBef>
                <a:spcPts val="0"/>
              </a:spcBef>
              <a:spcAft>
                <a:spcPts val="0"/>
              </a:spcAft>
              <a:buSzPts val="1400"/>
              <a:buChar char="●"/>
            </a:pPr>
            <a:r>
              <a:rPr lang="en-US"/>
              <a:t>During this part of the training, the architecture parameters remain constant. Then using this path, the loss is calculated on the validation set and the gradient with respect to the architecture parameters is calculated, while the weights of the selected path are kept constant. </a:t>
            </a:r>
            <a:endParaRPr/>
          </a:p>
          <a:p>
            <a:pPr indent="-317500" lvl="0" marL="457200" rtl="0" algn="l">
              <a:spcBef>
                <a:spcPts val="0"/>
              </a:spcBef>
              <a:spcAft>
                <a:spcPts val="0"/>
              </a:spcAft>
              <a:buSzPts val="1400"/>
              <a:buChar char="●"/>
            </a:pPr>
            <a:r>
              <a:rPr lang="en-US"/>
              <a:t>With the gradient computed, the architecture parameters can be updated so now a different path may have higher weights. Freezing one set of weights when training on the other, for example freezing architecture weights when training the network, also helps reduce memory consumption. </a:t>
            </a:r>
            <a:endParaRPr/>
          </a:p>
          <a:p>
            <a:pPr indent="0" lvl="0" marL="457200" rtl="0" algn="l">
              <a:spcBef>
                <a:spcPts val="0"/>
              </a:spcBef>
              <a:spcAft>
                <a:spcPts val="0"/>
              </a:spcAft>
              <a:buNone/>
            </a:pPr>
            <a:r>
              <a:t/>
            </a:r>
            <a:endParaRPr/>
          </a:p>
        </p:txBody>
      </p:sp>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To train the architecture for different hardware the overall latency, which is the time it takes for a given architecture to predict a result for an input, of the network needed to be reduced. Latency was used instead of FLOPs because GPUs can run operations in parallel so FLOPs would not be a good indication of response time on that platform. </a:t>
            </a:r>
            <a:endParaRPr/>
          </a:p>
          <a:p>
            <a:pPr indent="-317500" lvl="0" marL="457200" rtl="0" algn="l">
              <a:spcBef>
                <a:spcPts val="0"/>
              </a:spcBef>
              <a:spcAft>
                <a:spcPts val="0"/>
              </a:spcAft>
              <a:buSzPts val="1400"/>
              <a:buChar char="●"/>
            </a:pPr>
            <a:r>
              <a:rPr lang="en-US"/>
              <a:t>Latency was modelled as a continuous function of an operation, such as conv 3x3 or max pooling. The latency function can be changed depending on the target hardware.  </a:t>
            </a:r>
            <a:endParaRPr/>
          </a:p>
          <a:p>
            <a:pPr indent="-317500" lvl="0" marL="457200" rtl="0" algn="l">
              <a:spcBef>
                <a:spcPts val="0"/>
              </a:spcBef>
              <a:spcAft>
                <a:spcPts val="0"/>
              </a:spcAft>
              <a:buSzPts val="1400"/>
              <a:buChar char="●"/>
            </a:pPr>
            <a:r>
              <a:rPr lang="en-US"/>
              <a:t>The total latency for the network is the latency of each operation in the over-parameterized network weighted by its probability of ending up in the final architecture. The overall latency is a function of the architecture so the gradient of this function with respect to the architecture can be computed to reduce latency. The latency of the architecture is added to the overall loss function. </a:t>
            </a:r>
            <a:endParaRPr/>
          </a:p>
          <a:p>
            <a:pPr indent="-317500" lvl="0" marL="457200" rtl="0" algn="l">
              <a:spcBef>
                <a:spcPts val="0"/>
              </a:spcBef>
              <a:spcAft>
                <a:spcPts val="0"/>
              </a:spcAft>
              <a:buSzPts val="1400"/>
              <a:buChar char="●"/>
            </a:pPr>
            <a:r>
              <a:rPr lang="en-US"/>
              <a:t>Large network weights can be a sign of an unstable network, where even small changes in the input can lead to large changes in the output. It is also a sign that the network is overfitting the training dataset which can lead to poor performance on test data. To avoid such an issue, a weight regularization term is added to the loss function. </a:t>
            </a:r>
            <a:endParaRPr/>
          </a:p>
          <a:p>
            <a:pPr indent="-317500" lvl="0" marL="457200" rtl="0" algn="l">
              <a:spcBef>
                <a:spcPts val="0"/>
              </a:spcBef>
              <a:spcAft>
                <a:spcPts val="0"/>
              </a:spcAft>
              <a:buSzPts val="1400"/>
              <a:buChar char="●"/>
            </a:pPr>
            <a:r>
              <a:rPr lang="en-US"/>
              <a:t>The weight regularization and the latency term are multiplied by scale factors which are hyperparameters so the sensitivity of the loss function to the weights and latency can be adjusted.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98450" lvl="0" marL="457200" rtl="0" algn="l">
              <a:spcBef>
                <a:spcPts val="960"/>
              </a:spcBef>
              <a:spcAft>
                <a:spcPts val="0"/>
              </a:spcAft>
              <a:buSzPts val="1100"/>
              <a:buFont typeface="Arial"/>
              <a:buChar char="●"/>
            </a:pPr>
            <a:r>
              <a:rPr lang="en-US" sz="1100">
                <a:solidFill>
                  <a:srgbClr val="000000"/>
                </a:solidFill>
                <a:latin typeface="Arial"/>
                <a:ea typeface="Arial"/>
                <a:cs typeface="Arial"/>
                <a:sym typeface="Arial"/>
              </a:rPr>
              <a:t>ProxylessNAS was able to achieve state-of-the-art results in a few different categories.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solidFill>
                  <a:srgbClr val="000000"/>
                </a:solidFill>
                <a:latin typeface="Arial"/>
                <a:ea typeface="Arial"/>
                <a:cs typeface="Arial"/>
                <a:sym typeface="Arial"/>
              </a:rPr>
              <a:t>On CIFAR-10 it got 2.08% test error compared to the 2.13% achieved by AmoebaNet-B, a marginal improvement, but uses only 5.7 million parameters while AmoebaNet-B uses 34.9 million.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solidFill>
                  <a:srgbClr val="000000"/>
                </a:solidFill>
                <a:latin typeface="Arial"/>
                <a:ea typeface="Arial"/>
                <a:cs typeface="Arial"/>
                <a:sym typeface="Arial"/>
              </a:rPr>
              <a:t>On ImageNet evaluated on a GPU, it also achieved state-of-the-art accuracy, getting 75.1% while the previous best was 72%. When testing ImageNet on a mobile platform it achieved state-of-the-art accuracy when evaluations must be under 80ms, it ran in 78ms and was 74.6% accurate.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solidFill>
                  <a:srgbClr val="000000"/>
                </a:solidFill>
                <a:latin typeface="Arial"/>
                <a:ea typeface="Arial"/>
                <a:cs typeface="Arial"/>
                <a:sym typeface="Arial"/>
              </a:rPr>
              <a:t>Without latency regularization, the architecture search finds one with 158ms of latency on the Pixel 1, so it is necessary to explicitly train for it.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solidFill>
                  <a:srgbClr val="000000"/>
                </a:solidFill>
                <a:latin typeface="Arial"/>
                <a:ea typeface="Arial"/>
                <a:cs typeface="Arial"/>
                <a:sym typeface="Arial"/>
              </a:rPr>
              <a:t>Search cost is also much lower than the other methods. It takes 200 GPU hours to search for an architecture while the next best is 40,000 GPU hours.</a:t>
            </a:r>
            <a:endParaRPr sz="1100">
              <a:solidFill>
                <a:srgbClr val="000000"/>
              </a:solidFill>
              <a:latin typeface="Arial"/>
              <a:ea typeface="Arial"/>
              <a:cs typeface="Arial"/>
              <a:sym typeface="Arial"/>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06000" lvl="0" marL="306000" rtl="0" algn="just">
              <a:spcBef>
                <a:spcPts val="0"/>
              </a:spcBef>
              <a:spcAft>
                <a:spcPts val="0"/>
              </a:spcAft>
              <a:buClr>
                <a:schemeClr val="accent2"/>
              </a:buClr>
              <a:buSzPts val="1840"/>
              <a:buFont typeface="Noto Sans Symbols"/>
              <a:buChar char="◼"/>
            </a:pPr>
            <a:r>
              <a:rPr lang="en-US" sz="2000">
                <a:solidFill>
                  <a:schemeClr val="dk2"/>
                </a:solidFill>
                <a:latin typeface="Gill Sans"/>
                <a:ea typeface="Gill Sans"/>
                <a:cs typeface="Gill Sans"/>
                <a:sym typeface="Gill Sans"/>
              </a:rPr>
              <a:t>So Neural networks are quiet complicated system having a lot of parameters like layers and weights.</a:t>
            </a:r>
            <a:endParaRPr sz="2000">
              <a:solidFill>
                <a:schemeClr val="dk2"/>
              </a:solidFill>
              <a:latin typeface="Gill Sans"/>
              <a:ea typeface="Gill Sans"/>
              <a:cs typeface="Gill Sans"/>
              <a:sym typeface="Gill Sans"/>
            </a:endParaRPr>
          </a:p>
          <a:p>
            <a:pPr indent="-316160" lvl="0" marL="306000" rtl="0" algn="just">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Till now we use to come up with an efficient neural network by using our sheer brain power but then we realized that by automating it we can achieve a more efficient neural network.</a:t>
            </a:r>
            <a:endParaRPr sz="2000">
              <a:solidFill>
                <a:schemeClr val="dk2"/>
              </a:solidFill>
              <a:latin typeface="Gill Sans"/>
              <a:ea typeface="Gill Sans"/>
              <a:cs typeface="Gill Sans"/>
              <a:sym typeface="Gill Sans"/>
            </a:endParaRPr>
          </a:p>
          <a:p>
            <a:pPr indent="-316160" lvl="0" marL="306000" rtl="0" algn="just">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This automation is achieved by doing a Neural Architecture Search.</a:t>
            </a:r>
            <a:endParaRPr sz="2000">
              <a:solidFill>
                <a:schemeClr val="dk2"/>
              </a:solidFill>
              <a:latin typeface="Gill Sans"/>
              <a:ea typeface="Gill Sans"/>
              <a:cs typeface="Gill Sans"/>
              <a:sym typeface="Gill Sans"/>
            </a:endParaRPr>
          </a:p>
          <a:p>
            <a:pPr indent="-316160" lvl="0" marL="306000" rtl="0" algn="just">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In the past we used to do this by doing Reinforcement Learning, but it turned out to be very expensive computationally.</a:t>
            </a:r>
            <a:endParaRPr sz="2000">
              <a:solidFill>
                <a:schemeClr val="dk2"/>
              </a:solidFill>
              <a:latin typeface="Gill Sans"/>
              <a:ea typeface="Gill Sans"/>
              <a:cs typeface="Gill Sans"/>
              <a:sym typeface="Gill Sans"/>
            </a:endParaRPr>
          </a:p>
          <a:p>
            <a:pPr indent="-316160" lvl="0" marL="306000" rtl="0" algn="just">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The two papers examined in this work, Darts and ProxylessNas, propose techniques to create a continuous loss function and then use gradient descent to find the optimal architecture</a:t>
            </a:r>
            <a:endParaRPr sz="2000">
              <a:solidFill>
                <a:schemeClr val="dk2"/>
              </a:solidFill>
              <a:latin typeface="Gill Sans"/>
              <a:ea typeface="Gill Sans"/>
              <a:cs typeface="Gill Sans"/>
              <a:sym typeface="Gill Sans"/>
            </a:endParaRPr>
          </a:p>
          <a:p>
            <a:pPr indent="-316160" lvl="0" marL="306000" rtl="0" algn="just">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since both DARTS And ProxylessNAS work on CNN and RNN we would breifly discuss those</a:t>
            </a:r>
            <a:endParaRPr sz="2000">
              <a:solidFill>
                <a:schemeClr val="dk2"/>
              </a:solidFill>
              <a:latin typeface="Gill Sans"/>
              <a:ea typeface="Gill Sans"/>
              <a:cs typeface="Gill Sans"/>
              <a:sym typeface="Gill Sans"/>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A CNN is a class of deep neural networks which are most commonly used to analyze images.</a:t>
            </a:r>
            <a:endParaRPr sz="1800"/>
          </a:p>
          <a:p>
            <a:pPr indent="0" lvl="0" marL="0" rtl="0" algn="l">
              <a:spcBef>
                <a:spcPts val="0"/>
              </a:spcBef>
              <a:spcAft>
                <a:spcPts val="0"/>
              </a:spcAft>
              <a:buNone/>
            </a:pPr>
            <a:r>
              <a:rPr lang="en-US" sz="1800"/>
              <a:t>They consist of multiple hidden layers</a:t>
            </a:r>
            <a:endParaRPr sz="1800"/>
          </a:p>
          <a:p>
            <a:pPr indent="0" lvl="0" marL="0" rtl="0" algn="l">
              <a:spcBef>
                <a:spcPts val="0"/>
              </a:spcBef>
              <a:spcAft>
                <a:spcPts val="0"/>
              </a:spcAft>
              <a:buNone/>
            </a:pPr>
            <a:r>
              <a:rPr lang="en-US" sz="1800"/>
              <a:t>The CONVOLUTIONAL LAYER basically uses a small NXN matrix as a filter which helps in detecting features</a:t>
            </a:r>
            <a:endParaRPr sz="1800"/>
          </a:p>
          <a:p>
            <a:pPr indent="0" lvl="0" marL="0" rtl="0" algn="l">
              <a:spcBef>
                <a:spcPts val="0"/>
              </a:spcBef>
              <a:spcAft>
                <a:spcPts val="0"/>
              </a:spcAft>
              <a:buNone/>
            </a:pPr>
            <a:r>
              <a:rPr lang="en-US" sz="1800"/>
              <a:t>The Rectified Linear Unit is a layer which introduces nonlinearity to a system that has been computing linear operations in the previous layers.</a:t>
            </a:r>
            <a:endParaRPr sz="1800"/>
          </a:p>
          <a:p>
            <a:pPr indent="0" lvl="0" marL="0" rtl="0" algn="l">
              <a:spcBef>
                <a:spcPts val="0"/>
              </a:spcBef>
              <a:spcAft>
                <a:spcPts val="0"/>
              </a:spcAft>
              <a:buNone/>
            </a:pPr>
            <a:r>
              <a:rPr lang="en-US" sz="1800"/>
              <a:t>POOLING LAYERS are used to reduce the dimenSion of the data by passing it through a NxN window and choosing the max value in it.</a:t>
            </a:r>
            <a:endParaRPr sz="1800"/>
          </a:p>
          <a:p>
            <a:pPr indent="0" lvl="0" marL="0" rtl="0" algn="l">
              <a:spcBef>
                <a:spcPts val="0"/>
              </a:spcBef>
              <a:spcAft>
                <a:spcPts val="0"/>
              </a:spcAft>
              <a:buNone/>
            </a:pPr>
            <a:r>
              <a:rPr lang="en-US" sz="1800"/>
              <a:t>FULLY CONNECTED LAYER basically flattens the matrix by using all the previous layers and then give us the classified output</a:t>
            </a:r>
            <a:endParaRPr sz="1800"/>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Recurrent Neural Network are widely used in language modeling.</a:t>
            </a:r>
            <a:endParaRPr sz="2400"/>
          </a:p>
          <a:p>
            <a:pPr indent="0" lvl="0" marL="0" rtl="0" algn="l">
              <a:spcBef>
                <a:spcPts val="0"/>
              </a:spcBef>
              <a:spcAft>
                <a:spcPts val="0"/>
              </a:spcAft>
              <a:buNone/>
            </a:pPr>
            <a:r>
              <a:rPr lang="en-US" sz="2400"/>
              <a:t>We can think of RNNs as multiple copies of the same network, each passing a message to the successor in the sequence and the successor using that as memory in it’s computation</a:t>
            </a:r>
            <a:endParaRPr sz="2400"/>
          </a:p>
          <a:p>
            <a:pPr indent="0" lvl="0" marL="0" rtl="0" algn="l">
              <a:spcBef>
                <a:spcPts val="0"/>
              </a:spcBef>
              <a:spcAft>
                <a:spcPts val="0"/>
              </a:spcAft>
              <a:buNone/>
            </a:pPr>
            <a:r>
              <a:t/>
            </a:r>
            <a:endParaRPr sz="2400"/>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just">
              <a:spcBef>
                <a:spcPts val="0"/>
              </a:spcBef>
              <a:spcAft>
                <a:spcPts val="0"/>
              </a:spcAft>
              <a:buSzPts val="1400"/>
              <a:buChar char="●"/>
            </a:pPr>
            <a:r>
              <a:rPr b="1" lang="en-US" sz="1500"/>
              <a:t>use reinforcement learning (RL) or evolution </a:t>
            </a:r>
            <a:endParaRPr/>
          </a:p>
          <a:p>
            <a:pPr indent="-317500" lvl="0" marL="457200" rtl="0" algn="just">
              <a:spcBef>
                <a:spcPts val="0"/>
              </a:spcBef>
              <a:spcAft>
                <a:spcPts val="0"/>
              </a:spcAft>
              <a:buSzPts val="1400"/>
              <a:buChar char="●"/>
            </a:pPr>
            <a:r>
              <a:rPr b="1" lang="en-US" sz="1400"/>
              <a:t>Large number of architecture evaluations are required due to the discrete</a:t>
            </a:r>
            <a:endParaRPr/>
          </a:p>
          <a:p>
            <a:pPr indent="-317500" lvl="0" marL="457200" rtl="0" algn="just">
              <a:spcBef>
                <a:spcPts val="0"/>
              </a:spcBef>
              <a:spcAft>
                <a:spcPts val="0"/>
              </a:spcAft>
              <a:buSzPts val="1400"/>
              <a:buChar char="●"/>
            </a:pPr>
            <a:r>
              <a:rPr lang="en-US"/>
              <a:t>The </a:t>
            </a:r>
            <a:r>
              <a:rPr b="1" lang="en-US" sz="1400"/>
              <a:t>operation types are discrete </a:t>
            </a:r>
            <a:r>
              <a:rPr lang="en-US"/>
              <a:t>and</a:t>
            </a:r>
            <a:r>
              <a:rPr b="1" lang="en-US" sz="1400"/>
              <a:t> so are the number of nodes,</a:t>
            </a:r>
            <a:r>
              <a:rPr lang="en-US"/>
              <a:t> so representing it in a continuous way is more difficult.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US"/>
              <a:t>Searches for a computation cell as the building block of the final architecture. The learned cell could either be stacked to form a CNN or recursively connected to form an RNN.</a:t>
            </a:r>
            <a:endParaRPr/>
          </a:p>
          <a:p>
            <a:pPr indent="0" lvl="0" marL="0" rtl="0" algn="just">
              <a:spcBef>
                <a:spcPts val="0"/>
              </a:spcBef>
              <a:spcAft>
                <a:spcPts val="0"/>
              </a:spcAft>
              <a:buNone/>
            </a:pPr>
            <a:r>
              <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83c4b68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83c4b686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42900" lvl="0" marL="4572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It uses joint optimization to obtain the mixing probabilities for the architecture and the network weights. </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Font typeface="Gill Sans"/>
              <a:buChar char="◼"/>
            </a:pPr>
            <a:r>
              <a:rPr lang="en-US" sz="1800">
                <a:solidFill>
                  <a:schemeClr val="dk2"/>
                </a:solidFill>
                <a:latin typeface="Gill Sans"/>
                <a:ea typeface="Gill Sans"/>
                <a:cs typeface="Gill Sans"/>
                <a:sym typeface="Gill Sans"/>
              </a:rPr>
              <a:t>Operations on all the edges are initially unknown. </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Font typeface="Gill Sans"/>
              <a:buChar char="◼"/>
            </a:pPr>
            <a:r>
              <a:rPr lang="en-US" sz="1800">
                <a:solidFill>
                  <a:schemeClr val="dk2"/>
                </a:solidFill>
                <a:latin typeface="Gill Sans"/>
                <a:ea typeface="Gill Sans"/>
                <a:cs typeface="Gill Sans"/>
                <a:sym typeface="Gill Sans"/>
              </a:rPr>
              <a:t>The search space is continuously relaxed by placing a mixture of candidate operations on each edge.</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Font typeface="Gill Sans"/>
              <a:buChar char="◼"/>
            </a:pPr>
            <a:r>
              <a:rPr lang="en-US" sz="1800">
                <a:solidFill>
                  <a:schemeClr val="dk2"/>
                </a:solidFill>
                <a:latin typeface="Gill Sans"/>
                <a:ea typeface="Gill Sans"/>
                <a:cs typeface="Gill Sans"/>
                <a:sym typeface="Gill Sans"/>
              </a:rPr>
              <a:t>The mixing probabilities and the networks weights are obtained by performing a bilevel optimization on both the architecture and the weights</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Font typeface="Gill Sans"/>
              <a:buChar char="◼"/>
            </a:pPr>
            <a:r>
              <a:rPr lang="en-US" sz="1800">
                <a:solidFill>
                  <a:schemeClr val="dk2"/>
                </a:solidFill>
                <a:latin typeface="Gill Sans"/>
                <a:ea typeface="Gill Sans"/>
                <a:cs typeface="Gill Sans"/>
                <a:sym typeface="Gill Sans"/>
              </a:rPr>
              <a:t>The final architecture is induced from the learned mixing probabilities.</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41" name="Google Shape;141;g5683c4b686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06000" lvl="1" marL="630000" rtl="0" algn="just">
              <a:lnSpc>
                <a:spcPct val="90000"/>
              </a:lnSpc>
              <a:spcBef>
                <a:spcPts val="920"/>
              </a:spcBef>
              <a:spcAft>
                <a:spcPts val="0"/>
              </a:spcAft>
              <a:buClr>
                <a:schemeClr val="accent2"/>
              </a:buClr>
              <a:buSzPts val="1472"/>
              <a:buFont typeface="Courier New"/>
              <a:buChar char="o"/>
            </a:pPr>
            <a:r>
              <a:rPr lang="en-US" sz="1600">
                <a:solidFill>
                  <a:schemeClr val="dk2"/>
                </a:solidFill>
                <a:latin typeface="Gill Sans"/>
                <a:ea typeface="Gill Sans"/>
                <a:cs typeface="Gill Sans"/>
                <a:sym typeface="Gill Sans"/>
              </a:rPr>
              <a:t>Cell architectures are searched for using DARTS, and the best ones are chosen based on their performance on the validation set.</a:t>
            </a:r>
            <a:endParaRPr sz="1600">
              <a:solidFill>
                <a:schemeClr val="dk2"/>
              </a:solidFill>
              <a:latin typeface="Gill Sans"/>
              <a:ea typeface="Gill Sans"/>
              <a:cs typeface="Gill Sans"/>
              <a:sym typeface="Gill Sans"/>
            </a:endParaRPr>
          </a:p>
          <a:p>
            <a:pPr indent="-302444" lvl="1" marL="630000" rtl="0" algn="just">
              <a:lnSpc>
                <a:spcPct val="90000"/>
              </a:lnSpc>
              <a:spcBef>
                <a:spcPts val="920"/>
              </a:spcBef>
              <a:spcAft>
                <a:spcPts val="0"/>
              </a:spcAft>
              <a:buClr>
                <a:schemeClr val="dk2"/>
              </a:buClr>
              <a:buSzPts val="1600"/>
              <a:buFont typeface="Gill Sans"/>
              <a:buChar char="o"/>
            </a:pPr>
            <a:r>
              <a:rPr lang="en-US" sz="1600">
                <a:solidFill>
                  <a:schemeClr val="dk2"/>
                </a:solidFill>
                <a:latin typeface="Gill Sans"/>
                <a:ea typeface="Gill Sans"/>
                <a:cs typeface="Gill Sans"/>
                <a:sym typeface="Gill Sans"/>
              </a:rPr>
              <a:t>Best performing cells are used as building blocks to construct larger architectures, which are used to train on the test set.</a:t>
            </a:r>
            <a:endParaRPr sz="1600">
              <a:solidFill>
                <a:schemeClr val="dk2"/>
              </a:solidFill>
              <a:latin typeface="Gill Sans"/>
              <a:ea typeface="Gill Sans"/>
              <a:cs typeface="Gill Sans"/>
              <a:sym typeface="Gill Sans"/>
            </a:endParaRPr>
          </a:p>
          <a:p>
            <a:pPr indent="-302444" lvl="1" marL="630000" rtl="0" algn="just">
              <a:lnSpc>
                <a:spcPct val="90000"/>
              </a:lnSpc>
              <a:spcBef>
                <a:spcPts val="920"/>
              </a:spcBef>
              <a:spcAft>
                <a:spcPts val="0"/>
              </a:spcAft>
              <a:buClr>
                <a:schemeClr val="dk2"/>
              </a:buClr>
              <a:buSzPts val="1600"/>
              <a:buFont typeface="Gill Sans"/>
              <a:buChar char="o"/>
            </a:pPr>
            <a:r>
              <a:rPr lang="en-US" sz="1600">
                <a:solidFill>
                  <a:schemeClr val="dk2"/>
                </a:solidFill>
                <a:latin typeface="Gill Sans"/>
                <a:ea typeface="Gill Sans"/>
                <a:cs typeface="Gill Sans"/>
                <a:sym typeface="Gill Sans"/>
              </a:rPr>
              <a:t>Transferability is also tested using the best cells from the tests on CIFAR-10 and PTB, on ImageNet and WikiText-2 (WT2) respectively. </a:t>
            </a:r>
            <a:endParaRPr sz="1600">
              <a:solidFill>
                <a:schemeClr val="dk2"/>
              </a:solidFill>
              <a:latin typeface="Gill Sans"/>
              <a:ea typeface="Gill Sans"/>
              <a:cs typeface="Gill Sans"/>
              <a:sym typeface="Gill Sans"/>
            </a:endParaRPr>
          </a:p>
          <a:p>
            <a:pPr indent="-306000" lvl="1" marL="630000" rtl="0" algn="just">
              <a:lnSpc>
                <a:spcPct val="90000"/>
              </a:lnSpc>
              <a:spcBef>
                <a:spcPts val="960"/>
              </a:spcBef>
              <a:spcAft>
                <a:spcPts val="0"/>
              </a:spcAft>
              <a:buClr>
                <a:schemeClr val="accent2"/>
              </a:buClr>
              <a:buSzPts val="1656"/>
              <a:buFont typeface="Noto Sans Symbols"/>
              <a:buChar char="o"/>
            </a:pPr>
            <a:r>
              <a:rPr lang="en-US" sz="1800">
                <a:solidFill>
                  <a:schemeClr val="dk2"/>
                </a:solidFill>
                <a:latin typeface="Gill Sans"/>
                <a:ea typeface="Gill Sans"/>
                <a:cs typeface="Gill Sans"/>
                <a:sym typeface="Gill Sans"/>
              </a:rPr>
              <a:t>The architectures chosen for evaluation are based on running DARTS four times with random seed values and then the best cells are picked based on their validation set performance training for a really short period of time (100 epochs on CIFAR-10 and 300 epochs on PTB). This is important as the optimization techniques could give varying results based on the initialization parameters.</a:t>
            </a:r>
            <a:endParaRPr sz="1800">
              <a:solidFill>
                <a:schemeClr val="dk2"/>
              </a:solidFill>
              <a:latin typeface="Gill Sans"/>
              <a:ea typeface="Gill Sans"/>
              <a:cs typeface="Gill Sans"/>
              <a:sym typeface="Gill Sans"/>
            </a:endParaRPr>
          </a:p>
          <a:p>
            <a:pPr indent="-306000" lvl="1" marL="630000" rtl="0" algn="just">
              <a:spcBef>
                <a:spcPts val="960"/>
              </a:spcBef>
              <a:spcAft>
                <a:spcPts val="0"/>
              </a:spcAft>
              <a:buClr>
                <a:schemeClr val="accent2"/>
              </a:buClr>
              <a:buSzPts val="1656"/>
              <a:buFont typeface="Noto Sans Symbols"/>
              <a:buChar char="o"/>
            </a:pPr>
            <a:r>
              <a:rPr lang="en-US" sz="1800">
                <a:solidFill>
                  <a:schemeClr val="dk2"/>
                </a:solidFill>
                <a:latin typeface="Gill Sans"/>
                <a:ea typeface="Gill Sans"/>
                <a:cs typeface="Gill Sans"/>
                <a:sym typeface="Gill Sans"/>
              </a:rPr>
              <a:t>Really Expensive to calculate the architecture gradient for each inner optimization. Therefore, a simple technique to approximate the training loss by adapting w using only a single training step, without solving the inner optimization</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56" name="Google Shape;1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Here Text Perplexity is a measurement of how well a probability distribution or probability model predicts a sample. </a:t>
            </a:r>
            <a:endParaRPr/>
          </a:p>
          <a:p>
            <a:pPr indent="-171450" lvl="0" marL="171450" rtl="0" algn="l">
              <a:spcBef>
                <a:spcPts val="0"/>
              </a:spcBef>
              <a:spcAft>
                <a:spcPts val="0"/>
              </a:spcAft>
              <a:buClr>
                <a:schemeClr val="dk1"/>
              </a:buClr>
              <a:buSzPts val="1200"/>
              <a:buFont typeface="Arial"/>
              <a:buChar char="•"/>
            </a:pPr>
            <a:r>
              <a:rPr lang="en-US"/>
              <a:t>It is used to compare NLP models. </a:t>
            </a:r>
            <a:endParaRPr/>
          </a:p>
          <a:p>
            <a:pPr indent="-171450" lvl="0" marL="171450" rtl="0" algn="l">
              <a:spcBef>
                <a:spcPts val="0"/>
              </a:spcBef>
              <a:spcAft>
                <a:spcPts val="0"/>
              </a:spcAft>
              <a:buClr>
                <a:schemeClr val="dk1"/>
              </a:buClr>
              <a:buSzPts val="1200"/>
              <a:buFont typeface="Arial"/>
              <a:buChar char="•"/>
            </a:pPr>
            <a:r>
              <a:rPr lang="en-US"/>
              <a:t>A low perplexity indicates the model is good at predicting the sample.</a:t>
            </a:r>
            <a:endParaRPr/>
          </a:p>
          <a:p>
            <a:pPr indent="-184150" lvl="0" marL="171450" rtl="0" algn="l">
              <a:spcBef>
                <a:spcPts val="0"/>
              </a:spcBef>
              <a:spcAft>
                <a:spcPts val="0"/>
              </a:spcAft>
              <a:buSzPts val="1400"/>
              <a:buChar char="•"/>
            </a:pPr>
            <a:r>
              <a:t/>
            </a:r>
            <a:endParaRPr/>
          </a:p>
        </p:txBody>
      </p:sp>
      <p:sp>
        <p:nvSpPr>
          <p:cNvPr id="163" name="Google Shape;16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DARTS. requires a large amount of memory to store all the nodes in a network (architecture), their weights and the outputs. For N paths through the network representation it need N times the amount of GPU memory to train the network compared to a regular CNN. The solution was to search for small components of the network, called blocks, and put them together to form a larger network. </a:t>
            </a:r>
            <a:endParaRPr/>
          </a:p>
          <a:p>
            <a:pPr indent="-317500" lvl="0" marL="457200" rtl="0" algn="l">
              <a:spcBef>
                <a:spcPts val="0"/>
              </a:spcBef>
              <a:spcAft>
                <a:spcPts val="0"/>
              </a:spcAft>
              <a:buSzPts val="1400"/>
              <a:buChar char="●"/>
            </a:pPr>
            <a:r>
              <a:rPr lang="en-US"/>
              <a:t>ProxylessNAS uses a similar technique for representing the architecture. A set of nodes, that make up the network and model connections, are created. </a:t>
            </a:r>
            <a:endParaRPr/>
          </a:p>
          <a:p>
            <a:pPr indent="-317500" lvl="0" marL="457200" rtl="0" algn="l">
              <a:spcBef>
                <a:spcPts val="0"/>
              </a:spcBef>
              <a:spcAft>
                <a:spcPts val="0"/>
              </a:spcAft>
              <a:buSzPts val="1400"/>
              <a:buChar char="●"/>
            </a:pPr>
            <a:r>
              <a:rPr lang="en-US"/>
              <a:t>A network much larger than DARTs is created, containing all the candidate operations connecting each of the nodes together. This over-parameterized network is too large to train on using DARTS. </a:t>
            </a:r>
            <a:endParaRPr/>
          </a:p>
          <a:p>
            <a:pPr indent="-317500" lvl="0" marL="457200" rtl="0" algn="l">
              <a:spcBef>
                <a:spcPts val="0"/>
              </a:spcBef>
              <a:spcAft>
                <a:spcPts val="0"/>
              </a:spcAft>
              <a:buSzPts val="1400"/>
              <a:buChar char="●"/>
            </a:pPr>
            <a:r>
              <a:rPr lang="en-US"/>
              <a:t>Instead of using all the paths in the network at once, the paths weights are binarized so that only one is used at a time. </a:t>
            </a:r>
            <a:endParaRPr/>
          </a:p>
          <a:p>
            <a:pPr indent="-317500" lvl="0" marL="457200" rtl="0" algn="l">
              <a:spcBef>
                <a:spcPts val="0"/>
              </a:spcBef>
              <a:spcAft>
                <a:spcPts val="0"/>
              </a:spcAft>
              <a:buSzPts val="1400"/>
              <a:buChar char="●"/>
            </a:pPr>
            <a:r>
              <a:rPr lang="en-US"/>
              <a:t>In the network representation there are weights on all the paths that connect the nodes together. If the path weight is low, that means the connection is unlikely to be useful. If the path weight is high, then it should be a part of the final architecture. </a:t>
            </a:r>
            <a:endParaRPr/>
          </a:p>
          <a:p>
            <a:pPr indent="-317500" lvl="0" marL="457200" rtl="0" algn="l">
              <a:spcBef>
                <a:spcPts val="0"/>
              </a:spcBef>
              <a:spcAft>
                <a:spcPts val="0"/>
              </a:spcAft>
              <a:buSzPts val="1400"/>
              <a:buChar char="●"/>
            </a:pPr>
            <a:r>
              <a:rPr lang="en-US"/>
              <a:t>ProxylessNAS came out 6 months after DARTS</a:t>
            </a:r>
            <a:endParaRPr/>
          </a:p>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abs/1802.01548" TargetMode="External"/><Relationship Id="rId4" Type="http://schemas.openxmlformats.org/officeDocument/2006/relationships/hyperlink" Target="https://arxiv.org/abs/1707.07012" TargetMode="External"/><Relationship Id="rId5" Type="http://schemas.openxmlformats.org/officeDocument/2006/relationships/hyperlink" Target="https://arxiv.org/abs/1802.0326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13"/>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2" name="Google Shape;102;p13"/>
          <p:cNvSpPr/>
          <p:nvPr/>
        </p:nvSpPr>
        <p:spPr>
          <a:xfrm>
            <a:off x="6736079" y="723899"/>
            <a:ext cx="5009388"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ph type="ctrTitle"/>
          </p:nvPr>
        </p:nvSpPr>
        <p:spPr>
          <a:xfrm>
            <a:off x="7182814" y="3997469"/>
            <a:ext cx="4115917" cy="7737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3600"/>
              <a:buFont typeface="Gill Sans"/>
              <a:buNone/>
            </a:pPr>
            <a:r>
              <a:rPr lang="en-US">
                <a:solidFill>
                  <a:srgbClr val="FFFFFF"/>
                </a:solidFill>
              </a:rPr>
              <a:t>PROXYLESSNAS</a:t>
            </a:r>
            <a:endParaRPr/>
          </a:p>
        </p:txBody>
      </p:sp>
      <p:sp>
        <p:nvSpPr>
          <p:cNvPr id="104" name="Google Shape;104;p13"/>
          <p:cNvSpPr txBox="1"/>
          <p:nvPr/>
        </p:nvSpPr>
        <p:spPr>
          <a:xfrm>
            <a:off x="1146142" y="1695345"/>
            <a:ext cx="4115917" cy="173365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C0C0C"/>
              </a:buClr>
              <a:buSzPts val="3800"/>
              <a:buFont typeface="Gill Sans"/>
              <a:buNone/>
            </a:pPr>
            <a:r>
              <a:rPr b="0" i="0" lang="en-US" sz="3800" u="none" cap="none" strike="noStrike">
                <a:solidFill>
                  <a:srgbClr val="0C0C0C"/>
                </a:solidFill>
                <a:latin typeface="Gill Sans"/>
                <a:ea typeface="Gill Sans"/>
                <a:cs typeface="Gill Sans"/>
                <a:sym typeface="Gill Sans"/>
              </a:rPr>
              <a:t>DARTS</a:t>
            </a:r>
            <a:endParaRPr/>
          </a:p>
          <a:p>
            <a:pPr indent="0" lvl="0" marL="0" marR="0" rtl="0" algn="ctr">
              <a:lnSpc>
                <a:spcPct val="90000"/>
              </a:lnSpc>
              <a:spcBef>
                <a:spcPts val="600"/>
              </a:spcBef>
              <a:spcAft>
                <a:spcPts val="0"/>
              </a:spcAft>
              <a:buClr>
                <a:srgbClr val="0C0C0C"/>
              </a:buClr>
              <a:buSzPts val="3800"/>
              <a:buFont typeface="Gill Sans"/>
              <a:buNone/>
            </a:pPr>
            <a:r>
              <a:rPr b="0" i="0" lang="en-US" sz="3800" u="none" cap="none" strike="noStrike">
                <a:solidFill>
                  <a:srgbClr val="0C0C0C"/>
                </a:solidFill>
                <a:latin typeface="Gill Sans"/>
                <a:ea typeface="Gill Sans"/>
                <a:cs typeface="Gill Sans"/>
                <a:sym typeface="Gill Sans"/>
              </a:rPr>
              <a:t>Differentiable Architecture Search</a:t>
            </a:r>
            <a:endParaRPr/>
          </a:p>
        </p:txBody>
      </p:sp>
      <p:grpSp>
        <p:nvGrpSpPr>
          <p:cNvPr id="105" name="Google Shape;105;p13"/>
          <p:cNvGrpSpPr/>
          <p:nvPr/>
        </p:nvGrpSpPr>
        <p:grpSpPr>
          <a:xfrm>
            <a:off x="446534" y="453643"/>
            <a:ext cx="11298933" cy="98554"/>
            <a:chOff x="446534" y="453643"/>
            <a:chExt cx="11298933" cy="98554"/>
          </a:xfrm>
        </p:grpSpPr>
        <p:sp>
          <p:nvSpPr>
            <p:cNvPr id="106" name="Google Shape;106;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3"/>
          <p:cNvSpPr txBox="1"/>
          <p:nvPr>
            <p:ph idx="11" type="ftr"/>
          </p:nvPr>
        </p:nvSpPr>
        <p:spPr>
          <a:xfrm>
            <a:off x="2634885" y="6396820"/>
            <a:ext cx="6917210" cy="365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1800"/>
              <a:t>BY AAMIR JAMAL,  PAWAN SHETTY,  ADAM SPINDLER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22"/>
          <p:cNvSpPr txBox="1"/>
          <p:nvPr/>
        </p:nvSpPr>
        <p:spPr>
          <a:xfrm>
            <a:off x="519856" y="869244"/>
            <a:ext cx="3747344" cy="83537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959"/>
              <a:buFont typeface="Gill Sans"/>
              <a:buNone/>
            </a:pPr>
            <a:r>
              <a:rPr b="0" i="0" lang="en-US" sz="3959" u="none" cap="none" strike="noStrike">
                <a:solidFill>
                  <a:srgbClr val="FFFFFF"/>
                </a:solidFill>
                <a:latin typeface="Gill Sans"/>
                <a:ea typeface="Gill Sans"/>
                <a:cs typeface="Gill Sans"/>
                <a:sym typeface="Gill Sans"/>
              </a:rPr>
              <a:t>PROXYLESSNAS</a:t>
            </a:r>
            <a:endParaRPr/>
          </a:p>
        </p:txBody>
      </p:sp>
      <p:sp>
        <p:nvSpPr>
          <p:cNvPr id="181" name="Google Shape;181;p22"/>
          <p:cNvSpPr txBox="1"/>
          <p:nvPr/>
        </p:nvSpPr>
        <p:spPr>
          <a:xfrm>
            <a:off x="519856" y="1911927"/>
            <a:ext cx="11177339" cy="47823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208"/>
              <a:buFont typeface="Noto Sans Symbols"/>
              <a:buNone/>
            </a:pPr>
            <a:r>
              <a:rPr b="1" i="0" lang="en-US" sz="2400" u="none" cap="none" strike="noStrike">
                <a:solidFill>
                  <a:schemeClr val="dk2"/>
                </a:solidFill>
                <a:latin typeface="Gill Sans"/>
                <a:ea typeface="Gill Sans"/>
                <a:cs typeface="Gill Sans"/>
                <a:sym typeface="Gill Sans"/>
              </a:rPr>
              <a:t>Search Technique</a:t>
            </a:r>
            <a:endParaRPr/>
          </a:p>
          <a:p>
            <a:pPr indent="-306000" lvl="0" marL="306000" marR="0" rtl="0" algn="l">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Freezing weights while training one set of parameters reduces memory</a:t>
            </a:r>
            <a:endParaRPr sz="1800">
              <a:solidFill>
                <a:schemeClr val="dk2"/>
              </a:solidFill>
              <a:latin typeface="Gill Sans"/>
              <a:ea typeface="Gill Sans"/>
              <a:cs typeface="Gill Sans"/>
              <a:sym typeface="Gill Sans"/>
            </a:endParaRPr>
          </a:p>
          <a:p>
            <a:pPr indent="0" lvl="0" marL="457200" marR="0" rtl="0" algn="l">
              <a:spcBef>
                <a:spcPts val="960"/>
              </a:spcBef>
              <a:spcAft>
                <a:spcPts val="0"/>
              </a:spcAft>
              <a:buNone/>
            </a:pPr>
            <a:r>
              <a:t/>
            </a:r>
            <a:endParaRPr sz="1800">
              <a:solidFill>
                <a:schemeClr val="dk2"/>
              </a:solidFill>
              <a:latin typeface="Gill Sans"/>
              <a:ea typeface="Gill Sans"/>
              <a:cs typeface="Gill Sans"/>
              <a:sym typeface="Gill Sans"/>
            </a:endParaRPr>
          </a:p>
        </p:txBody>
      </p:sp>
      <p:pic>
        <p:nvPicPr>
          <p:cNvPr id="182" name="Google Shape;182;p22"/>
          <p:cNvPicPr preferRelativeResize="0"/>
          <p:nvPr/>
        </p:nvPicPr>
        <p:blipFill>
          <a:blip r:embed="rId3">
            <a:alphaModFix/>
          </a:blip>
          <a:stretch>
            <a:fillRect/>
          </a:stretch>
        </p:blipFill>
        <p:spPr>
          <a:xfrm>
            <a:off x="719950" y="2800675"/>
            <a:ext cx="10000702" cy="389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23"/>
          <p:cNvSpPr txBox="1"/>
          <p:nvPr/>
        </p:nvSpPr>
        <p:spPr>
          <a:xfrm>
            <a:off x="519856" y="869244"/>
            <a:ext cx="3747344" cy="83537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959"/>
              <a:buFont typeface="Gill Sans"/>
              <a:buNone/>
            </a:pPr>
            <a:r>
              <a:rPr b="0" i="0" lang="en-US" sz="3959" u="none" cap="none" strike="noStrike">
                <a:solidFill>
                  <a:srgbClr val="FFFFFF"/>
                </a:solidFill>
                <a:latin typeface="Gill Sans"/>
                <a:ea typeface="Gill Sans"/>
                <a:cs typeface="Gill Sans"/>
                <a:sym typeface="Gill Sans"/>
              </a:rPr>
              <a:t>PROXYLESSNAS</a:t>
            </a:r>
            <a:endParaRPr/>
          </a:p>
        </p:txBody>
      </p:sp>
      <p:sp>
        <p:nvSpPr>
          <p:cNvPr id="188" name="Google Shape;188;p23"/>
          <p:cNvSpPr txBox="1"/>
          <p:nvPr/>
        </p:nvSpPr>
        <p:spPr>
          <a:xfrm>
            <a:off x="519856" y="1911927"/>
            <a:ext cx="11177339" cy="478238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208"/>
              <a:buFont typeface="Noto Sans Symbols"/>
              <a:buNone/>
            </a:pPr>
            <a:r>
              <a:rPr b="1" i="0" lang="en-US" sz="2400" u="none" cap="none" strike="noStrike">
                <a:solidFill>
                  <a:schemeClr val="dk2"/>
                </a:solidFill>
                <a:latin typeface="Gill Sans"/>
                <a:ea typeface="Gill Sans"/>
                <a:cs typeface="Gill Sans"/>
                <a:sym typeface="Gill Sans"/>
              </a:rPr>
              <a:t>Training for specific hardware</a:t>
            </a:r>
            <a:endParaRPr/>
          </a:p>
          <a:p>
            <a:pPr indent="-315144" lvl="0" marL="306000" marR="0" rtl="0" algn="l">
              <a:lnSpc>
                <a:spcPct val="90000"/>
              </a:lnSpc>
              <a:spcBef>
                <a:spcPts val="960"/>
              </a:spcBef>
              <a:spcAft>
                <a:spcPts val="0"/>
              </a:spcAft>
              <a:buClr>
                <a:schemeClr val="accent2"/>
              </a:buClr>
              <a:buSzPts val="1800"/>
              <a:buFont typeface="Noto Sans Symbols"/>
              <a:buChar char="◼"/>
            </a:pPr>
            <a:r>
              <a:rPr lang="en-US" sz="1800"/>
              <a:t>Latency vs. FLOPs</a:t>
            </a:r>
            <a:endParaRPr sz="1800"/>
          </a:p>
          <a:p>
            <a:pPr indent="-315144" lvl="0" marL="306000" marR="0" rtl="0" algn="l">
              <a:lnSpc>
                <a:spcPct val="90000"/>
              </a:lnSpc>
              <a:spcBef>
                <a:spcPts val="960"/>
              </a:spcBef>
              <a:spcAft>
                <a:spcPts val="0"/>
              </a:spcAft>
              <a:buClr>
                <a:schemeClr val="accent2"/>
              </a:buClr>
              <a:buSzPts val="1800"/>
              <a:buFont typeface="Noto Sans Symbols"/>
              <a:buChar char="◼"/>
            </a:pPr>
            <a:r>
              <a:rPr lang="en-US" sz="1800"/>
              <a:t>Regularizing by weights keeps them from getting out of control</a:t>
            </a:r>
            <a:endParaRPr sz="1800"/>
          </a:p>
        </p:txBody>
      </p:sp>
      <p:pic>
        <p:nvPicPr>
          <p:cNvPr id="189" name="Google Shape;189;p23"/>
          <p:cNvPicPr preferRelativeResize="0"/>
          <p:nvPr/>
        </p:nvPicPr>
        <p:blipFill>
          <a:blip r:embed="rId3">
            <a:alphaModFix/>
          </a:blip>
          <a:stretch>
            <a:fillRect/>
          </a:stretch>
        </p:blipFill>
        <p:spPr>
          <a:xfrm>
            <a:off x="1148425" y="3263975"/>
            <a:ext cx="9920199" cy="337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3" name="Shape 193"/>
        <p:cNvGrpSpPr/>
        <p:nvPr/>
      </p:nvGrpSpPr>
      <p:grpSpPr>
        <a:xfrm>
          <a:off x="0" y="0"/>
          <a:ext cx="0" cy="0"/>
          <a:chOff x="0" y="0"/>
          <a:chExt cx="0" cy="0"/>
        </a:xfrm>
      </p:grpSpPr>
      <p:sp>
        <p:nvSpPr>
          <p:cNvPr id="194" name="Google Shape;194;p24"/>
          <p:cNvSpPr txBox="1"/>
          <p:nvPr/>
        </p:nvSpPr>
        <p:spPr>
          <a:xfrm>
            <a:off x="519856" y="869244"/>
            <a:ext cx="3747344" cy="83537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959"/>
              <a:buFont typeface="Gill Sans"/>
              <a:buNone/>
            </a:pPr>
            <a:r>
              <a:rPr b="0" i="0" lang="en-US" sz="3959" u="none" cap="none" strike="noStrike">
                <a:solidFill>
                  <a:srgbClr val="FFFFFF"/>
                </a:solidFill>
                <a:latin typeface="Gill Sans"/>
                <a:ea typeface="Gill Sans"/>
                <a:cs typeface="Gill Sans"/>
                <a:sym typeface="Gill Sans"/>
              </a:rPr>
              <a:t>PROXYLESSNAS</a:t>
            </a:r>
            <a:endParaRPr/>
          </a:p>
        </p:txBody>
      </p:sp>
      <p:sp>
        <p:nvSpPr>
          <p:cNvPr id="195" name="Google Shape;195;p24"/>
          <p:cNvSpPr txBox="1"/>
          <p:nvPr/>
        </p:nvSpPr>
        <p:spPr>
          <a:xfrm>
            <a:off x="519850" y="1911925"/>
            <a:ext cx="11177400" cy="473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208"/>
              <a:buFont typeface="Noto Sans Symbols"/>
              <a:buNone/>
            </a:pPr>
            <a:r>
              <a:rPr b="1" i="0" lang="en-US" sz="2400" u="none" cap="none" strike="noStrike">
                <a:solidFill>
                  <a:schemeClr val="dk2"/>
                </a:solidFill>
                <a:latin typeface="Gill Sans"/>
                <a:ea typeface="Gill Sans"/>
                <a:cs typeface="Gill Sans"/>
                <a:sym typeface="Gill Sans"/>
              </a:rPr>
              <a:t>Results</a:t>
            </a:r>
            <a:endParaRPr b="1"/>
          </a:p>
          <a:p>
            <a:pPr indent="-306000" lvl="0" marL="306000" marR="0" rtl="0" algn="l">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CIFAR-10 </a:t>
            </a:r>
            <a:r>
              <a:rPr b="0" i="0" lang="en-US" sz="1800" u="none" cap="none" strike="noStrike">
                <a:solidFill>
                  <a:srgbClr val="38761D"/>
                </a:solidFill>
                <a:latin typeface="Gill Sans"/>
                <a:ea typeface="Gill Sans"/>
                <a:cs typeface="Gill Sans"/>
                <a:sym typeface="Gill Sans"/>
              </a:rPr>
              <a:t>2.08%</a:t>
            </a:r>
            <a:r>
              <a:rPr b="0" i="0" lang="en-US" sz="1800" u="none" cap="none" strike="noStrike">
                <a:solidFill>
                  <a:schemeClr val="dk2"/>
                </a:solidFill>
                <a:latin typeface="Gill Sans"/>
                <a:ea typeface="Gill Sans"/>
                <a:cs typeface="Gill Sans"/>
                <a:sym typeface="Gill Sans"/>
              </a:rPr>
              <a:t> error </a:t>
            </a:r>
            <a:r>
              <a:rPr lang="en-US" sz="1800">
                <a:solidFill>
                  <a:schemeClr val="dk2"/>
                </a:solidFill>
                <a:latin typeface="Gill Sans"/>
                <a:ea typeface="Gill Sans"/>
                <a:cs typeface="Gill Sans"/>
                <a:sym typeface="Gill Sans"/>
              </a:rPr>
              <a:t>compared to </a:t>
            </a:r>
            <a:r>
              <a:rPr b="0" i="0" lang="en-US" sz="1800" u="none" cap="none" strike="noStrike">
                <a:solidFill>
                  <a:srgbClr val="CC0000"/>
                </a:solidFill>
                <a:latin typeface="Gill Sans"/>
                <a:ea typeface="Gill Sans"/>
                <a:cs typeface="Gill Sans"/>
                <a:sym typeface="Gill Sans"/>
              </a:rPr>
              <a:t>2.13%</a:t>
            </a:r>
            <a:r>
              <a:rPr b="0" i="0" lang="en-US" sz="1800" u="none" cap="none" strike="noStrike">
                <a:solidFill>
                  <a:schemeClr val="dk2"/>
                </a:solidFill>
                <a:latin typeface="Gill Sans"/>
                <a:ea typeface="Gill Sans"/>
                <a:cs typeface="Gill Sans"/>
                <a:sym typeface="Gill Sans"/>
              </a:rPr>
              <a:t> by AmoebaNet</a:t>
            </a:r>
            <a:r>
              <a:rPr lang="en-US" sz="1800">
                <a:solidFill>
                  <a:schemeClr val="dk2"/>
                </a:solidFill>
                <a:latin typeface="Gill Sans"/>
                <a:ea typeface="Gill Sans"/>
                <a:cs typeface="Gill Sans"/>
                <a:sym typeface="Gill Sans"/>
              </a:rPr>
              <a:t>-B</a:t>
            </a:r>
            <a:r>
              <a:rPr b="0" i="0" lang="en-US" sz="1800" u="none" cap="none" strike="noStrike">
                <a:solidFill>
                  <a:schemeClr val="dk2"/>
                </a:solidFill>
                <a:latin typeface="Gill Sans"/>
                <a:ea typeface="Gill Sans"/>
                <a:cs typeface="Gill Sans"/>
                <a:sym typeface="Gill Sans"/>
              </a:rPr>
              <a:t> but uses only </a:t>
            </a:r>
            <a:r>
              <a:rPr b="0" i="0" lang="en-US" sz="1800" u="none" cap="none" strike="noStrike">
                <a:solidFill>
                  <a:srgbClr val="38761D"/>
                </a:solidFill>
                <a:latin typeface="Gill Sans"/>
                <a:ea typeface="Gill Sans"/>
                <a:cs typeface="Gill Sans"/>
                <a:sym typeface="Gill Sans"/>
              </a:rPr>
              <a:t>5.7</a:t>
            </a:r>
            <a:r>
              <a:rPr lang="en-US" sz="1800">
                <a:solidFill>
                  <a:srgbClr val="38761D"/>
                </a:solidFill>
                <a:latin typeface="Gill Sans"/>
                <a:ea typeface="Gill Sans"/>
                <a:cs typeface="Gill Sans"/>
                <a:sym typeface="Gill Sans"/>
              </a:rPr>
              <a:t>M</a:t>
            </a:r>
            <a:r>
              <a:rPr lang="en-US" sz="1800">
                <a:solidFill>
                  <a:schemeClr val="dk2"/>
                </a:solidFill>
                <a:latin typeface="Gill Sans"/>
                <a:ea typeface="Gill Sans"/>
                <a:cs typeface="Gill Sans"/>
                <a:sym typeface="Gill Sans"/>
              </a:rPr>
              <a:t> </a:t>
            </a:r>
            <a:r>
              <a:rPr b="0" i="0" lang="en-US" sz="1800" u="none" cap="none" strike="noStrike">
                <a:solidFill>
                  <a:schemeClr val="dk2"/>
                </a:solidFill>
                <a:latin typeface="Gill Sans"/>
                <a:ea typeface="Gill Sans"/>
                <a:cs typeface="Gill Sans"/>
                <a:sym typeface="Gill Sans"/>
              </a:rPr>
              <a:t>parameters to </a:t>
            </a:r>
            <a:r>
              <a:rPr b="0" i="0" lang="en-US" sz="1800" u="none" cap="none" strike="noStrike">
                <a:solidFill>
                  <a:srgbClr val="CC0000"/>
                </a:solidFill>
                <a:latin typeface="Gill Sans"/>
                <a:ea typeface="Gill Sans"/>
                <a:cs typeface="Gill Sans"/>
                <a:sym typeface="Gill Sans"/>
              </a:rPr>
              <a:t>34.9M</a:t>
            </a:r>
            <a:endParaRPr>
              <a:solidFill>
                <a:srgbClr val="CC0000"/>
              </a:solidFill>
            </a:endParaRPr>
          </a:p>
          <a:p>
            <a:pPr indent="-306000" lvl="0" marL="306000" marR="0" rtl="0" algn="l">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ImageNet </a:t>
            </a:r>
            <a:r>
              <a:rPr lang="en-US" sz="1800">
                <a:solidFill>
                  <a:schemeClr val="dk2"/>
                </a:solidFill>
                <a:latin typeface="Gill Sans"/>
                <a:ea typeface="Gill Sans"/>
                <a:cs typeface="Gill Sans"/>
                <a:sym typeface="Gill Sans"/>
              </a:rPr>
              <a:t>GPU</a:t>
            </a:r>
            <a:r>
              <a:rPr b="0" i="0" lang="en-US" sz="1800" u="none" cap="none" strike="noStrike">
                <a:solidFill>
                  <a:schemeClr val="dk2"/>
                </a:solidFill>
                <a:latin typeface="Gill Sans"/>
                <a:ea typeface="Gill Sans"/>
                <a:cs typeface="Gill Sans"/>
                <a:sym typeface="Gill Sans"/>
              </a:rPr>
              <a:t> </a:t>
            </a:r>
            <a:r>
              <a:rPr b="0" i="0" lang="en-US" sz="1800" u="none" cap="none" strike="noStrike">
                <a:solidFill>
                  <a:srgbClr val="38761D"/>
                </a:solidFill>
                <a:latin typeface="Gill Sans"/>
                <a:ea typeface="Gill Sans"/>
                <a:cs typeface="Gill Sans"/>
                <a:sym typeface="Gill Sans"/>
              </a:rPr>
              <a:t>75.1%</a:t>
            </a:r>
            <a:r>
              <a:rPr b="0" i="0" lang="en-US" sz="1800" u="none" cap="none" strike="noStrike">
                <a:solidFill>
                  <a:schemeClr val="dk2"/>
                </a:solidFill>
                <a:latin typeface="Gill Sans"/>
                <a:ea typeface="Gill Sans"/>
                <a:cs typeface="Gill Sans"/>
                <a:sym typeface="Gill Sans"/>
              </a:rPr>
              <a:t> ac</a:t>
            </a:r>
            <a:r>
              <a:rPr lang="en-US" sz="1800">
                <a:solidFill>
                  <a:schemeClr val="dk2"/>
                </a:solidFill>
                <a:latin typeface="Gill Sans"/>
                <a:ea typeface="Gill Sans"/>
                <a:cs typeface="Gill Sans"/>
                <a:sym typeface="Gill Sans"/>
              </a:rPr>
              <a:t>curacy</a:t>
            </a:r>
            <a:r>
              <a:rPr b="0" i="0" lang="en-US" sz="1800" u="none" cap="none" strike="noStrike">
                <a:solidFill>
                  <a:schemeClr val="dk2"/>
                </a:solidFill>
                <a:latin typeface="Gill Sans"/>
                <a:ea typeface="Gill Sans"/>
                <a:cs typeface="Gill Sans"/>
                <a:sym typeface="Gill Sans"/>
              </a:rPr>
              <a:t> </a:t>
            </a:r>
            <a:r>
              <a:rPr lang="en-US" sz="1800">
                <a:solidFill>
                  <a:schemeClr val="dk2"/>
                </a:solidFill>
                <a:latin typeface="Gill Sans"/>
                <a:ea typeface="Gill Sans"/>
                <a:cs typeface="Gill Sans"/>
                <a:sym typeface="Gill Sans"/>
              </a:rPr>
              <a:t>compared to</a:t>
            </a:r>
            <a:r>
              <a:rPr b="0" i="0" lang="en-US" sz="1800" u="none" cap="none" strike="noStrike">
                <a:solidFill>
                  <a:schemeClr val="dk2"/>
                </a:solidFill>
                <a:latin typeface="Gill Sans"/>
                <a:ea typeface="Gill Sans"/>
                <a:cs typeface="Gill Sans"/>
                <a:sym typeface="Gill Sans"/>
              </a:rPr>
              <a:t> </a:t>
            </a:r>
            <a:r>
              <a:rPr b="0" i="0" lang="en-US" sz="1800" u="none" cap="none" strike="noStrike">
                <a:solidFill>
                  <a:srgbClr val="CC0000"/>
                </a:solidFill>
                <a:latin typeface="Gill Sans"/>
                <a:ea typeface="Gill Sans"/>
                <a:cs typeface="Gill Sans"/>
                <a:sym typeface="Gill Sans"/>
              </a:rPr>
              <a:t>72%</a:t>
            </a:r>
            <a:r>
              <a:rPr b="0" i="0" lang="en-US" sz="1800" u="none" cap="none" strike="noStrike">
                <a:solidFill>
                  <a:schemeClr val="dk2"/>
                </a:solidFill>
                <a:latin typeface="Gill Sans"/>
                <a:ea typeface="Gill Sans"/>
                <a:cs typeface="Gill Sans"/>
                <a:sym typeface="Gill Sans"/>
              </a:rPr>
              <a:t> </a:t>
            </a:r>
            <a:endParaRPr sz="1800">
              <a:solidFill>
                <a:schemeClr val="dk2"/>
              </a:solidFill>
              <a:latin typeface="Gill Sans"/>
              <a:ea typeface="Gill Sans"/>
              <a:cs typeface="Gill Sans"/>
              <a:sym typeface="Gill Sans"/>
            </a:endParaRPr>
          </a:p>
          <a:p>
            <a:pPr indent="-306000" lvl="0" marL="306000" marR="0" rtl="0" algn="l">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ImageNet mobile</a:t>
            </a:r>
            <a:r>
              <a:rPr lang="en-US" sz="1800">
                <a:solidFill>
                  <a:schemeClr val="dk2"/>
                </a:solidFill>
                <a:latin typeface="Gill Sans"/>
                <a:ea typeface="Gill Sans"/>
                <a:cs typeface="Gill Sans"/>
                <a:sym typeface="Gill Sans"/>
              </a:rPr>
              <a:t> </a:t>
            </a:r>
            <a:r>
              <a:rPr b="0" i="0" lang="en-US" sz="1800" u="none" cap="none" strike="noStrike">
                <a:solidFill>
                  <a:schemeClr val="dk2"/>
                </a:solidFill>
                <a:latin typeface="Gill Sans"/>
                <a:ea typeface="Gill Sans"/>
                <a:cs typeface="Gill Sans"/>
                <a:sym typeface="Gill Sans"/>
              </a:rPr>
              <a:t>when evaluations must be under 80ms, it ran in </a:t>
            </a:r>
            <a:r>
              <a:rPr b="0" i="0" lang="en-US" sz="1800" u="none" cap="none" strike="noStrike">
                <a:solidFill>
                  <a:srgbClr val="38761D"/>
                </a:solidFill>
                <a:latin typeface="Gill Sans"/>
                <a:ea typeface="Gill Sans"/>
                <a:cs typeface="Gill Sans"/>
                <a:sym typeface="Gill Sans"/>
              </a:rPr>
              <a:t>78ms</a:t>
            </a:r>
            <a:r>
              <a:rPr b="0" i="0" lang="en-US" sz="1800" u="none" cap="none" strike="noStrike">
                <a:solidFill>
                  <a:schemeClr val="dk2"/>
                </a:solidFill>
                <a:latin typeface="Gill Sans"/>
                <a:ea typeface="Gill Sans"/>
                <a:cs typeface="Gill Sans"/>
                <a:sym typeface="Gill Sans"/>
              </a:rPr>
              <a:t> and was </a:t>
            </a:r>
            <a:r>
              <a:rPr b="0" i="0" lang="en-US" sz="1800" u="none" cap="none" strike="noStrike">
                <a:solidFill>
                  <a:srgbClr val="38761D"/>
                </a:solidFill>
                <a:latin typeface="Gill Sans"/>
                <a:ea typeface="Gill Sans"/>
                <a:cs typeface="Gill Sans"/>
                <a:sym typeface="Gill Sans"/>
              </a:rPr>
              <a:t>74.6%</a:t>
            </a:r>
            <a:r>
              <a:rPr b="0" i="0" lang="en-US" sz="1800" u="none" cap="none" strike="noStrike">
                <a:solidFill>
                  <a:schemeClr val="dk2"/>
                </a:solidFill>
                <a:latin typeface="Gill Sans"/>
                <a:ea typeface="Gill Sans"/>
                <a:cs typeface="Gill Sans"/>
                <a:sym typeface="Gill Sans"/>
              </a:rPr>
              <a:t> accurate. </a:t>
            </a:r>
            <a:endParaRPr/>
          </a:p>
          <a:p>
            <a:pPr indent="-306000" lvl="0" marL="306000" marR="0" rtl="0" algn="l">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Without latency regularization, the architecture search finds one with </a:t>
            </a:r>
            <a:r>
              <a:rPr b="0" i="0" lang="en-US" sz="1800" u="none" cap="none" strike="noStrike">
                <a:solidFill>
                  <a:srgbClr val="CC0000"/>
                </a:solidFill>
                <a:latin typeface="Gill Sans"/>
                <a:ea typeface="Gill Sans"/>
                <a:cs typeface="Gill Sans"/>
                <a:sym typeface="Gill Sans"/>
              </a:rPr>
              <a:t>158ms</a:t>
            </a:r>
            <a:r>
              <a:rPr b="0" i="0" lang="en-US" sz="1800" u="none" cap="none" strike="noStrike">
                <a:solidFill>
                  <a:schemeClr val="dk2"/>
                </a:solidFill>
                <a:latin typeface="Gill Sans"/>
                <a:ea typeface="Gill Sans"/>
                <a:cs typeface="Gill Sans"/>
                <a:sym typeface="Gill Sans"/>
              </a:rPr>
              <a:t> of latency on the Pixel 1, so it is necessary to explicitly train for it. </a:t>
            </a:r>
            <a:endParaRPr/>
          </a:p>
          <a:p>
            <a:pPr indent="-306000" lvl="0" marL="306000" marR="0" rtl="0" algn="l">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Less computationally expensive, </a:t>
            </a:r>
            <a:r>
              <a:rPr b="0" i="0" lang="en-US" sz="1800" u="none" cap="none" strike="noStrike">
                <a:solidFill>
                  <a:srgbClr val="38761D"/>
                </a:solidFill>
                <a:latin typeface="Gill Sans"/>
                <a:ea typeface="Gill Sans"/>
                <a:cs typeface="Gill Sans"/>
                <a:sym typeface="Gill Sans"/>
              </a:rPr>
              <a:t>200</a:t>
            </a:r>
            <a:r>
              <a:rPr b="0" i="0" lang="en-US" sz="1800" u="none" cap="none" strike="noStrike">
                <a:solidFill>
                  <a:schemeClr val="dk2"/>
                </a:solidFill>
                <a:latin typeface="Gill Sans"/>
                <a:ea typeface="Gill Sans"/>
                <a:cs typeface="Gill Sans"/>
                <a:sym typeface="Gill Sans"/>
              </a:rPr>
              <a:t> GPU hours </a:t>
            </a:r>
            <a:r>
              <a:rPr lang="en-US" sz="1800">
                <a:solidFill>
                  <a:schemeClr val="dk2"/>
                </a:solidFill>
                <a:latin typeface="Gill Sans"/>
                <a:ea typeface="Gill Sans"/>
                <a:cs typeface="Gill Sans"/>
                <a:sym typeface="Gill Sans"/>
              </a:rPr>
              <a:t>while </a:t>
            </a:r>
            <a:r>
              <a:rPr b="0" i="0" lang="en-US" sz="1800" u="none" cap="none" strike="noStrike">
                <a:solidFill>
                  <a:schemeClr val="dk2"/>
                </a:solidFill>
                <a:latin typeface="Gill Sans"/>
                <a:ea typeface="Gill Sans"/>
                <a:cs typeface="Gill Sans"/>
                <a:sym typeface="Gill Sans"/>
              </a:rPr>
              <a:t>next best is </a:t>
            </a:r>
            <a:r>
              <a:rPr b="0" i="0" lang="en-US" sz="1800" u="none" cap="none" strike="noStrike">
                <a:solidFill>
                  <a:srgbClr val="CC0000"/>
                </a:solidFill>
                <a:latin typeface="Gill Sans"/>
                <a:ea typeface="Gill Sans"/>
                <a:cs typeface="Gill Sans"/>
                <a:sym typeface="Gill Sans"/>
              </a:rPr>
              <a:t>40,000</a:t>
            </a:r>
            <a:endParaRPr>
              <a:solidFill>
                <a:srgbClr val="CC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5"/>
          <p:cNvSpPr txBox="1"/>
          <p:nvPr>
            <p:ph idx="1" type="body"/>
          </p:nvPr>
        </p:nvSpPr>
        <p:spPr>
          <a:xfrm>
            <a:off x="3045368" y="4074718"/>
            <a:ext cx="6105194" cy="68207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40"/>
              <a:buNone/>
            </a:pPr>
            <a:r>
              <a:rPr lang="en-US" sz="2000">
                <a:solidFill>
                  <a:srgbClr val="FFFFFF"/>
                </a:solidFill>
                <a:latin typeface="Gill Sans"/>
                <a:ea typeface="Gill Sans"/>
                <a:cs typeface="Gill Sans"/>
                <a:sym typeface="Gill Sans"/>
              </a:rPr>
              <a:t>Look in the slide notes below for topics to consider talking about</a:t>
            </a:r>
            <a:endParaRPr/>
          </a:p>
        </p:txBody>
      </p:sp>
      <p:sp>
        <p:nvSpPr>
          <p:cNvPr id="202" name="Google Shape;202;p25"/>
          <p:cNvSpPr txBox="1"/>
          <p:nvPr/>
        </p:nvSpPr>
        <p:spPr>
          <a:xfrm>
            <a:off x="519854" y="936978"/>
            <a:ext cx="11152289" cy="7676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4290"/>
              <a:buFont typeface="Gill Sans"/>
              <a:buNone/>
            </a:pPr>
            <a:r>
              <a:rPr b="0" i="0" lang="en-US" sz="4290" u="none" cap="none" strike="noStrike">
                <a:solidFill>
                  <a:schemeClr val="lt1"/>
                </a:solidFill>
                <a:latin typeface="Gill Sans"/>
                <a:ea typeface="Gill Sans"/>
                <a:cs typeface="Gill Sans"/>
                <a:sym typeface="Gill Sans"/>
              </a:rPr>
              <a:t>	 			DARTS 		 			 	  PROXYLESSNAS 	</a:t>
            </a:r>
            <a:endParaRPr b="0" i="0" sz="4680" u="none" cap="none" strike="noStrike">
              <a:solidFill>
                <a:schemeClr val="lt1"/>
              </a:solidFill>
              <a:latin typeface="Gill Sans"/>
              <a:ea typeface="Gill Sans"/>
              <a:cs typeface="Gill Sans"/>
              <a:sym typeface="Gill Sans"/>
            </a:endParaRPr>
          </a:p>
        </p:txBody>
      </p:sp>
      <p:sp>
        <p:nvSpPr>
          <p:cNvPr id="203" name="Google Shape;203;p25"/>
          <p:cNvSpPr txBox="1"/>
          <p:nvPr/>
        </p:nvSpPr>
        <p:spPr>
          <a:xfrm>
            <a:off x="519857" y="1911928"/>
            <a:ext cx="5248765" cy="3664784"/>
          </a:xfrm>
          <a:prstGeom prst="rect">
            <a:avLst/>
          </a:prstGeom>
          <a:noFill/>
          <a:ln>
            <a:noFill/>
          </a:ln>
        </p:spPr>
        <p:txBody>
          <a:bodyPr anchorCtr="0" anchor="ctr" bIns="45700" lIns="91425" spcFirstLastPara="1" rIns="91425" wrap="square" tIns="45700">
            <a:noAutofit/>
          </a:bodyPr>
          <a:lstStyle/>
          <a:p>
            <a:pPr indent="-306000" lvl="0" marL="306000" marR="0" rtl="0" algn="just">
              <a:lnSpc>
                <a:spcPct val="130000"/>
              </a:lnSpc>
              <a:spcBef>
                <a:spcPts val="0"/>
              </a:spcBef>
              <a:spcAft>
                <a:spcPts val="0"/>
              </a:spcAft>
              <a:buClr>
                <a:schemeClr val="accent2"/>
              </a:buClr>
              <a:buSzPts val="1426"/>
              <a:buFont typeface="Noto Sans Symbols"/>
              <a:buChar char="◼"/>
            </a:pPr>
            <a:r>
              <a:rPr b="0" i="0" lang="en-US" sz="1550" u="none" cap="none" strike="noStrike">
                <a:solidFill>
                  <a:schemeClr val="dk2"/>
                </a:solidFill>
                <a:latin typeface="Gill Sans"/>
                <a:ea typeface="Gill Sans"/>
                <a:cs typeface="Gill Sans"/>
                <a:sym typeface="Gill Sans"/>
              </a:rPr>
              <a:t>Differentiable architecture search is much faster than previous techniques, but it requires a lot of GPU memory.</a:t>
            </a:r>
            <a:endParaRPr/>
          </a:p>
          <a:p>
            <a:pPr indent="-306000" lvl="0" marL="306000" marR="0" rtl="0" algn="just">
              <a:lnSpc>
                <a:spcPct val="130000"/>
              </a:lnSpc>
              <a:spcBef>
                <a:spcPts val="910"/>
              </a:spcBef>
              <a:spcAft>
                <a:spcPts val="0"/>
              </a:spcAft>
              <a:buClr>
                <a:schemeClr val="accent2"/>
              </a:buClr>
              <a:buSzPts val="1426"/>
              <a:buFont typeface="Noto Sans Symbols"/>
              <a:buChar char="◼"/>
            </a:pPr>
            <a:r>
              <a:rPr b="0" i="0" lang="en-US" sz="1550" u="none" cap="none" strike="noStrike">
                <a:solidFill>
                  <a:schemeClr val="dk2"/>
                </a:solidFill>
                <a:latin typeface="Gill Sans"/>
                <a:ea typeface="Gill Sans"/>
                <a:cs typeface="Gill Sans"/>
                <a:sym typeface="Gill Sans"/>
              </a:rPr>
              <a:t>DARTS train the architecture on a smaller, proxy, task like a subset of CIFAR-10.</a:t>
            </a:r>
            <a:endParaRPr/>
          </a:p>
          <a:p>
            <a:pPr indent="-306000" lvl="0" marL="306000" marR="0" rtl="0" algn="just">
              <a:lnSpc>
                <a:spcPct val="130000"/>
              </a:lnSpc>
              <a:spcBef>
                <a:spcPts val="910"/>
              </a:spcBef>
              <a:spcAft>
                <a:spcPts val="0"/>
              </a:spcAft>
              <a:buClr>
                <a:schemeClr val="accent2"/>
              </a:buClr>
              <a:buSzPts val="1426"/>
              <a:buFont typeface="Noto Sans Symbols"/>
              <a:buChar char="◼"/>
            </a:pPr>
            <a:r>
              <a:rPr b="0" i="0" lang="en-US" sz="1550" u="none" cap="none" strike="noStrike">
                <a:solidFill>
                  <a:schemeClr val="dk2"/>
                </a:solidFill>
                <a:latin typeface="Gill Sans"/>
                <a:ea typeface="Gill Sans"/>
                <a:cs typeface="Gill Sans"/>
                <a:sym typeface="Gill Sans"/>
              </a:rPr>
              <a:t>The trained architecture is then used on the true target task such as ImageNet. </a:t>
            </a:r>
            <a:endParaRPr/>
          </a:p>
          <a:p>
            <a:pPr indent="-306000" lvl="0" marL="306000" marR="0" rtl="0" algn="just">
              <a:lnSpc>
                <a:spcPct val="130000"/>
              </a:lnSpc>
              <a:spcBef>
                <a:spcPts val="910"/>
              </a:spcBef>
              <a:spcAft>
                <a:spcPts val="0"/>
              </a:spcAft>
              <a:buClr>
                <a:schemeClr val="accent2"/>
              </a:buClr>
              <a:buSzPts val="1426"/>
              <a:buFont typeface="Noto Sans Symbols"/>
              <a:buChar char="◼"/>
            </a:pPr>
            <a:r>
              <a:rPr b="0" i="0" lang="en-US" sz="1550" u="none" cap="none" strike="noStrike">
                <a:solidFill>
                  <a:schemeClr val="dk2"/>
                </a:solidFill>
                <a:latin typeface="Gill Sans"/>
                <a:ea typeface="Gill Sans"/>
                <a:cs typeface="Gill Sans"/>
                <a:sym typeface="Gill Sans"/>
              </a:rPr>
              <a:t>Architecture is not tailored to the true task that it was meant to solve so it is unlikely to be the best architecture for the job. </a:t>
            </a:r>
            <a:endParaRPr/>
          </a:p>
        </p:txBody>
      </p:sp>
      <p:sp>
        <p:nvSpPr>
          <p:cNvPr id="204" name="Google Shape;204;p25"/>
          <p:cNvSpPr txBox="1"/>
          <p:nvPr/>
        </p:nvSpPr>
        <p:spPr>
          <a:xfrm>
            <a:off x="6095999" y="1911928"/>
            <a:ext cx="5576144" cy="3664784"/>
          </a:xfrm>
          <a:prstGeom prst="rect">
            <a:avLst/>
          </a:prstGeom>
          <a:noFill/>
          <a:ln>
            <a:noFill/>
          </a:ln>
        </p:spPr>
        <p:txBody>
          <a:bodyPr anchorCtr="0" anchor="ctr" bIns="45700" lIns="91425" spcFirstLastPara="1" rIns="91425" wrap="square" tIns="45700">
            <a:noAutofit/>
          </a:bodyPr>
          <a:lstStyle/>
          <a:p>
            <a:pPr indent="-306000" lvl="0" marL="306000" marR="0" rtl="0" algn="just">
              <a:lnSpc>
                <a:spcPct val="110000"/>
              </a:lnSpc>
              <a:spcBef>
                <a:spcPts val="0"/>
              </a:spcBef>
              <a:spcAft>
                <a:spcPts val="0"/>
              </a:spcAft>
              <a:buClr>
                <a:schemeClr val="accent2"/>
              </a:buClr>
              <a:buSzPts val="1564"/>
              <a:buFont typeface="Noto Sans Symbols"/>
              <a:buChar char="◼"/>
            </a:pPr>
            <a:r>
              <a:rPr b="0" i="0" lang="en-US" sz="1700" u="none" cap="none" strike="noStrike">
                <a:solidFill>
                  <a:schemeClr val="dk2"/>
                </a:solidFill>
                <a:latin typeface="Gill Sans"/>
                <a:ea typeface="Gill Sans"/>
                <a:cs typeface="Gill Sans"/>
                <a:sym typeface="Gill Sans"/>
              </a:rPr>
              <a:t>ProxylessNAS learns different architectures for different target hardware and target task. </a:t>
            </a:r>
            <a:endParaRPr/>
          </a:p>
          <a:p>
            <a:pPr indent="-306000" lvl="0" marL="306000" marR="0" rtl="0" algn="just">
              <a:lnSpc>
                <a:spcPct val="110000"/>
              </a:lnSpc>
              <a:spcBef>
                <a:spcPts val="1200"/>
              </a:spcBef>
              <a:spcAft>
                <a:spcPts val="0"/>
              </a:spcAft>
              <a:buClr>
                <a:schemeClr val="accent2"/>
              </a:buClr>
              <a:buSzPts val="1564"/>
              <a:buFont typeface="Noto Sans Symbols"/>
              <a:buChar char="◼"/>
            </a:pPr>
            <a:r>
              <a:rPr b="0" i="0" lang="en-US" sz="1700" u="none" cap="none" strike="noStrike">
                <a:solidFill>
                  <a:schemeClr val="dk2"/>
                </a:solidFill>
                <a:latin typeface="Gill Sans"/>
                <a:ea typeface="Gill Sans"/>
                <a:cs typeface="Gill Sans"/>
                <a:sym typeface="Gill Sans"/>
              </a:rPr>
              <a:t>ProxylessNAS trains the architecture on the target task and hardware. </a:t>
            </a:r>
            <a:endParaRPr/>
          </a:p>
          <a:p>
            <a:pPr indent="-306000" lvl="0" marL="306000" marR="0" rtl="0" algn="just">
              <a:lnSpc>
                <a:spcPct val="110000"/>
              </a:lnSpc>
              <a:spcBef>
                <a:spcPts val="1200"/>
              </a:spcBef>
              <a:spcAft>
                <a:spcPts val="0"/>
              </a:spcAft>
              <a:buClr>
                <a:schemeClr val="accent2"/>
              </a:buClr>
              <a:buSzPts val="1564"/>
              <a:buFont typeface="Noto Sans Symbols"/>
              <a:buChar char="◼"/>
            </a:pPr>
            <a:r>
              <a:rPr b="0" i="0" lang="en-US" sz="1700" u="none" cap="none" strike="noStrike">
                <a:solidFill>
                  <a:schemeClr val="dk2"/>
                </a:solidFill>
                <a:latin typeface="Gill Sans"/>
                <a:ea typeface="Gill Sans"/>
                <a:cs typeface="Gill Sans"/>
                <a:sym typeface="Gill Sans"/>
              </a:rPr>
              <a:t>The architecture trained for a GPU can take advantage of the parallelism that the hardware provides and is tested directly on the target task. </a:t>
            </a:r>
            <a:endParaRPr/>
          </a:p>
          <a:p>
            <a:pPr indent="-306000" lvl="0" marL="306000" marR="0" rtl="0" algn="just">
              <a:lnSpc>
                <a:spcPct val="110000"/>
              </a:lnSpc>
              <a:spcBef>
                <a:spcPts val="1200"/>
              </a:spcBef>
              <a:spcAft>
                <a:spcPts val="0"/>
              </a:spcAft>
              <a:buClr>
                <a:schemeClr val="accent2"/>
              </a:buClr>
              <a:buSzPts val="1564"/>
              <a:buFont typeface="Noto Sans Symbols"/>
              <a:buChar char="◼"/>
            </a:pPr>
            <a:r>
              <a:rPr b="0" i="0" lang="en-US" sz="1700" u="none" cap="none" strike="noStrike">
                <a:solidFill>
                  <a:schemeClr val="dk2"/>
                </a:solidFill>
                <a:latin typeface="Gill Sans"/>
                <a:ea typeface="Gill Sans"/>
                <a:cs typeface="Gill Sans"/>
                <a:sym typeface="Gill Sans"/>
              </a:rPr>
              <a:t>A differentiable function to model the performance of different devices is used, so that the architecture can be learned for a specific device. So the architectures searched will be the best for the task. </a:t>
            </a:r>
            <a:endParaRPr b="0" i="0" sz="2040" u="none" cap="none" strike="noStrike">
              <a:solidFill>
                <a:schemeClr val="dk2"/>
              </a:solidFill>
              <a:latin typeface="Gill Sans"/>
              <a:ea typeface="Gill Sans"/>
              <a:cs typeface="Gill Sans"/>
              <a:sym typeface="Gill Sans"/>
            </a:endParaRPr>
          </a:p>
        </p:txBody>
      </p:sp>
      <p:pic>
        <p:nvPicPr>
          <p:cNvPr id="205" name="Google Shape;205;p25"/>
          <p:cNvPicPr preferRelativeResize="0"/>
          <p:nvPr/>
        </p:nvPicPr>
        <p:blipFill rotWithShape="1">
          <a:blip r:embed="rId3">
            <a:alphaModFix/>
          </a:blip>
          <a:srcRect b="0" l="0" r="45769" t="0"/>
          <a:stretch/>
        </p:blipFill>
        <p:spPr>
          <a:xfrm>
            <a:off x="989488" y="5618444"/>
            <a:ext cx="4111759" cy="1188000"/>
          </a:xfrm>
          <a:prstGeom prst="rect">
            <a:avLst/>
          </a:prstGeom>
          <a:noFill/>
          <a:ln>
            <a:noFill/>
          </a:ln>
        </p:spPr>
      </p:pic>
      <p:pic>
        <p:nvPicPr>
          <p:cNvPr id="206" name="Google Shape;206;p25"/>
          <p:cNvPicPr preferRelativeResize="0"/>
          <p:nvPr/>
        </p:nvPicPr>
        <p:blipFill rotWithShape="1">
          <a:blip r:embed="rId3">
            <a:alphaModFix/>
          </a:blip>
          <a:srcRect b="0" l="59445" r="0" t="0"/>
          <a:stretch/>
        </p:blipFill>
        <p:spPr>
          <a:xfrm>
            <a:off x="7346629" y="5618444"/>
            <a:ext cx="3074884" cy="1188000"/>
          </a:xfrm>
          <a:prstGeom prst="rect">
            <a:avLst/>
          </a:prstGeom>
          <a:noFill/>
          <a:ln>
            <a:noFill/>
          </a:ln>
        </p:spPr>
      </p:pic>
      <p:cxnSp>
        <p:nvCxnSpPr>
          <p:cNvPr id="207" name="Google Shape;207;p25"/>
          <p:cNvCxnSpPr/>
          <p:nvPr/>
        </p:nvCxnSpPr>
        <p:spPr>
          <a:xfrm>
            <a:off x="5926666" y="732622"/>
            <a:ext cx="0" cy="972000"/>
          </a:xfrm>
          <a:prstGeom prst="straightConnector1">
            <a:avLst/>
          </a:prstGeom>
          <a:noFill/>
          <a:ln cap="rnd" cmpd="sng" w="12700">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592577" y="702157"/>
            <a:ext cx="5285709" cy="8891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Gill Sans"/>
              <a:buNone/>
            </a:pPr>
            <a:r>
              <a:rPr lang="en-US" sz="3200"/>
              <a:t>INTRODUCTION</a:t>
            </a:r>
            <a:endParaRPr/>
          </a:p>
        </p:txBody>
      </p:sp>
      <p:sp>
        <p:nvSpPr>
          <p:cNvPr id="115" name="Google Shape;115;p14"/>
          <p:cNvSpPr txBox="1"/>
          <p:nvPr>
            <p:ph idx="1" type="body"/>
          </p:nvPr>
        </p:nvSpPr>
        <p:spPr>
          <a:xfrm>
            <a:off x="379416" y="1816924"/>
            <a:ext cx="11433168" cy="4904509"/>
          </a:xfrm>
          <a:prstGeom prst="rect">
            <a:avLst/>
          </a:prstGeom>
          <a:noFill/>
          <a:ln>
            <a:noFill/>
          </a:ln>
        </p:spPr>
        <p:txBody>
          <a:bodyPr anchorCtr="0" anchor="ctr" bIns="45700" lIns="91425" spcFirstLastPara="1" rIns="91425" wrap="square" tIns="45700">
            <a:noAutofit/>
          </a:bodyPr>
          <a:lstStyle/>
          <a:p>
            <a:pPr indent="-306000" lvl="0" marL="306000" rtl="0" algn="just">
              <a:spcBef>
                <a:spcPts val="0"/>
              </a:spcBef>
              <a:spcAft>
                <a:spcPts val="0"/>
              </a:spcAft>
              <a:buSzPts val="1840"/>
              <a:buChar char="◼"/>
            </a:pPr>
            <a:r>
              <a:rPr lang="en-US" sz="2000"/>
              <a:t>Neural networks are complicated systems and require a lot of tuning to work properly on certain tasks such as image classification or text classification. </a:t>
            </a:r>
            <a:endParaRPr/>
          </a:p>
          <a:p>
            <a:pPr indent="-306000" lvl="0" marL="306000" rtl="0" algn="just">
              <a:spcBef>
                <a:spcPts val="1000"/>
              </a:spcBef>
              <a:spcAft>
                <a:spcPts val="0"/>
              </a:spcAft>
              <a:buSzPts val="1840"/>
              <a:buChar char="◼"/>
            </a:pPr>
            <a:r>
              <a:rPr lang="en-US" sz="2000"/>
              <a:t>NAS – Neural Network Architecture Search, are algorithmic solutions to automate the manual process of architecture design. </a:t>
            </a:r>
            <a:endParaRPr sz="2000"/>
          </a:p>
          <a:p>
            <a:pPr indent="-306000" lvl="0" marL="306000" rtl="0" algn="just">
              <a:spcBef>
                <a:spcPts val="1000"/>
              </a:spcBef>
              <a:spcAft>
                <a:spcPts val="0"/>
              </a:spcAft>
              <a:buSzPts val="1840"/>
              <a:buChar char="◼"/>
            </a:pPr>
            <a:r>
              <a:rPr lang="en-US" sz="2000"/>
              <a:t>Reinforcement learning has been the most popular for the task but is computationally expensive requiring on the order of thousands of GPU hours to find a suitable setup. </a:t>
            </a:r>
            <a:endParaRPr sz="2000"/>
          </a:p>
          <a:p>
            <a:pPr indent="-306000" lvl="0" marL="306000" rtl="0" algn="just">
              <a:spcBef>
                <a:spcPts val="1000"/>
              </a:spcBef>
              <a:spcAft>
                <a:spcPts val="0"/>
              </a:spcAft>
              <a:buSzPts val="1840"/>
              <a:buChar char="◼"/>
            </a:pPr>
            <a:r>
              <a:rPr lang="en-US" sz="2000"/>
              <a:t>The two papers examined in this work, DARTS and ProxylessNAS, propose techniques to create a continuous loss function that includes a representation of the network architecture so that gradient descent can be used to find an optimal architecture in much less time. </a:t>
            </a:r>
            <a:endParaRPr/>
          </a:p>
          <a:p>
            <a:pPr indent="-306000" lvl="0" marL="306000" rtl="0" algn="just">
              <a:spcBef>
                <a:spcPts val="1000"/>
              </a:spcBef>
              <a:spcAft>
                <a:spcPts val="0"/>
              </a:spcAft>
              <a:buSzPts val="1840"/>
              <a:buChar char="◼"/>
            </a:pPr>
            <a:r>
              <a:rPr lang="en-US" sz="2000"/>
              <a:t>Since, both the papers are attempting to find the optimal Neural Network Architecture for CNN’s (DARTS and Proxyless) and RNN’s (DARTS Only). Hence, it would help to briefly overview the functioning of these two varying Neural Networks. </a:t>
            </a:r>
            <a:endParaRPr/>
          </a:p>
          <a:p>
            <a:pPr indent="-200844" lvl="0" marL="306000" rtl="0" algn="just">
              <a:spcBef>
                <a:spcPts val="960"/>
              </a:spcBef>
              <a:spcAft>
                <a:spcPts val="0"/>
              </a:spcAft>
              <a:buSzPts val="1656"/>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 name="Shape 119"/>
        <p:cNvGrpSpPr/>
        <p:nvPr/>
      </p:nvGrpSpPr>
      <p:grpSpPr>
        <a:xfrm>
          <a:off x="0" y="0"/>
          <a:ext cx="0" cy="0"/>
          <a:chOff x="0" y="0"/>
          <a:chExt cx="0" cy="0"/>
        </a:xfrm>
      </p:grpSpPr>
      <p:sp>
        <p:nvSpPr>
          <p:cNvPr id="120" name="Google Shape;120;p15"/>
          <p:cNvSpPr txBox="1"/>
          <p:nvPr>
            <p:ph type="title"/>
          </p:nvPr>
        </p:nvSpPr>
        <p:spPr>
          <a:xfrm>
            <a:off x="574764" y="457381"/>
            <a:ext cx="11074928" cy="1344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Gill Sans"/>
              <a:buNone/>
            </a:pPr>
            <a:r>
              <a:rPr lang="en-US" sz="4000"/>
              <a:t>CNN: CONVOLUTIONAL NEURAL NETWORKS </a:t>
            </a:r>
            <a:endParaRPr/>
          </a:p>
        </p:txBody>
      </p:sp>
      <p:pic>
        <p:nvPicPr>
          <p:cNvPr descr="A close up of a white building&#10;&#10;Description automatically generated" id="121" name="Google Shape;121;p15"/>
          <p:cNvPicPr preferRelativeResize="0"/>
          <p:nvPr>
            <p:ph idx="1" type="body"/>
          </p:nvPr>
        </p:nvPicPr>
        <p:blipFill rotWithShape="1">
          <a:blip r:embed="rId3">
            <a:alphaModFix/>
          </a:blip>
          <a:srcRect b="0" l="7757" r="0" t="0"/>
          <a:stretch/>
        </p:blipFill>
        <p:spPr>
          <a:xfrm>
            <a:off x="7466600" y="1848700"/>
            <a:ext cx="4281300" cy="2471400"/>
          </a:xfrm>
          <a:prstGeom prst="rect">
            <a:avLst/>
          </a:prstGeom>
          <a:noFill/>
          <a:ln>
            <a:noFill/>
          </a:ln>
        </p:spPr>
      </p:pic>
      <p:sp>
        <p:nvSpPr>
          <p:cNvPr id="122" name="Google Shape;122;p15"/>
          <p:cNvSpPr txBox="1"/>
          <p:nvPr/>
        </p:nvSpPr>
        <p:spPr>
          <a:xfrm>
            <a:off x="299350" y="1802350"/>
            <a:ext cx="7081200" cy="49071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A Convolutional Neural Network (CNN, or ConvNet) is a class of deep neural networks, most commonly used to analyze visual imagery. They usually consist of multiple hidden layers.</a:t>
            </a:r>
            <a:endParaRPr sz="1600"/>
          </a:p>
          <a:p>
            <a:pPr indent="-228600" lvl="0" marL="228600" marR="0" rtl="0" algn="just">
              <a:lnSpc>
                <a:spcPct val="90000"/>
              </a:lnSpc>
              <a:spcBef>
                <a:spcPts val="1000"/>
              </a:spcBef>
              <a:spcAft>
                <a:spcPts val="0"/>
              </a:spcAft>
              <a:buClr>
                <a:schemeClr val="dk1"/>
              </a:buClr>
              <a:buSzPts val="1600"/>
              <a:buFont typeface="Arial"/>
              <a:buChar char="•"/>
            </a:pPr>
            <a:r>
              <a:rPr b="1" i="0" lang="en-US" sz="1600" u="none" cap="none" strike="noStrike">
                <a:solidFill>
                  <a:schemeClr val="dk1"/>
                </a:solidFill>
                <a:latin typeface="Gill Sans"/>
                <a:ea typeface="Gill Sans"/>
                <a:cs typeface="Gill Sans"/>
                <a:sym typeface="Gill Sans"/>
              </a:rPr>
              <a:t>Convolutional Layers</a:t>
            </a:r>
            <a:endParaRPr sz="1600"/>
          </a:p>
          <a:p>
            <a:pPr indent="-228600" lvl="1" marL="685800" marR="0" rtl="0" algn="just">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Emulates a single neuron. Basically, an N x N Matrix that are used as a feature detector. Output is a feature map which is a representation of the image.</a:t>
            </a:r>
            <a:endParaRPr sz="1600"/>
          </a:p>
          <a:p>
            <a:pPr indent="-228600" lvl="0" marL="228600" marR="0" rtl="0" algn="just">
              <a:lnSpc>
                <a:spcPct val="90000"/>
              </a:lnSpc>
              <a:spcBef>
                <a:spcPts val="1000"/>
              </a:spcBef>
              <a:spcAft>
                <a:spcPts val="0"/>
              </a:spcAft>
              <a:buClr>
                <a:schemeClr val="dk1"/>
              </a:buClr>
              <a:buSzPts val="1600"/>
              <a:buFont typeface="Arial"/>
              <a:buChar char="•"/>
            </a:pPr>
            <a:r>
              <a:rPr b="1" i="0" lang="en-US" sz="1600" u="none" cap="none" strike="noStrike">
                <a:solidFill>
                  <a:schemeClr val="dk1"/>
                </a:solidFill>
                <a:latin typeface="Gill Sans"/>
                <a:ea typeface="Gill Sans"/>
                <a:cs typeface="Gill Sans"/>
                <a:sym typeface="Gill Sans"/>
              </a:rPr>
              <a:t>RELU Layers</a:t>
            </a:r>
            <a:endParaRPr sz="1600"/>
          </a:p>
          <a:p>
            <a:pPr indent="-228600" lvl="1" marL="685800" marR="0" rtl="0" algn="just">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Used to introduce nonlinearity to a system that has been computing linear operations in the previous layers.</a:t>
            </a:r>
            <a:endParaRPr sz="1600"/>
          </a:p>
          <a:p>
            <a:pPr indent="-228600" lvl="0" marL="228600" marR="0" rtl="0" algn="just">
              <a:lnSpc>
                <a:spcPct val="90000"/>
              </a:lnSpc>
              <a:spcBef>
                <a:spcPts val="1000"/>
              </a:spcBef>
              <a:spcAft>
                <a:spcPts val="0"/>
              </a:spcAft>
              <a:buClr>
                <a:schemeClr val="dk1"/>
              </a:buClr>
              <a:buSzPts val="1600"/>
              <a:buFont typeface="Arial"/>
              <a:buChar char="•"/>
            </a:pPr>
            <a:r>
              <a:rPr b="1" i="0" lang="en-US" sz="1600" u="none" cap="none" strike="noStrike">
                <a:solidFill>
                  <a:schemeClr val="dk1"/>
                </a:solidFill>
                <a:latin typeface="Gill Sans"/>
                <a:ea typeface="Gill Sans"/>
                <a:cs typeface="Gill Sans"/>
                <a:sym typeface="Gill Sans"/>
              </a:rPr>
              <a:t>Pooling</a:t>
            </a:r>
            <a:r>
              <a:rPr b="0" i="0" lang="en-US" sz="1600" u="none" cap="none" strike="noStrike">
                <a:solidFill>
                  <a:schemeClr val="dk1"/>
                </a:solidFill>
                <a:latin typeface="Gill Sans"/>
                <a:ea typeface="Gill Sans"/>
                <a:cs typeface="Gill Sans"/>
                <a:sym typeface="Gill Sans"/>
              </a:rPr>
              <a:t> </a:t>
            </a:r>
            <a:r>
              <a:rPr b="1" i="0" lang="en-US" sz="1600" u="none" cap="none" strike="noStrike">
                <a:solidFill>
                  <a:schemeClr val="dk1"/>
                </a:solidFill>
                <a:latin typeface="Gill Sans"/>
                <a:ea typeface="Gill Sans"/>
                <a:cs typeface="Gill Sans"/>
                <a:sym typeface="Gill Sans"/>
              </a:rPr>
              <a:t>Layers</a:t>
            </a:r>
            <a:endParaRPr sz="1600"/>
          </a:p>
          <a:p>
            <a:pPr indent="-228600" lvl="1" marL="685800" marR="0" rtl="0" algn="just">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Used to reduce the dimensions of the data by combining output of region in a feature layer together. The combination is done by calculating the average of the previous activations, or taking their averages </a:t>
            </a:r>
            <a:endParaRPr sz="1600"/>
          </a:p>
          <a:p>
            <a:pPr indent="-228600" lvl="0" marL="228600" marR="0" rtl="0" algn="just">
              <a:lnSpc>
                <a:spcPct val="90000"/>
              </a:lnSpc>
              <a:spcBef>
                <a:spcPts val="1000"/>
              </a:spcBef>
              <a:spcAft>
                <a:spcPts val="0"/>
              </a:spcAft>
              <a:buClr>
                <a:schemeClr val="dk1"/>
              </a:buClr>
              <a:buSzPts val="1600"/>
              <a:buFont typeface="Arial"/>
              <a:buChar char="•"/>
            </a:pPr>
            <a:r>
              <a:rPr b="1" i="0" lang="en-US" sz="1600" u="none" cap="none" strike="noStrike">
                <a:solidFill>
                  <a:schemeClr val="dk1"/>
                </a:solidFill>
                <a:latin typeface="Gill Sans"/>
                <a:ea typeface="Gill Sans"/>
                <a:cs typeface="Gill Sans"/>
                <a:sym typeface="Gill Sans"/>
              </a:rPr>
              <a:t>Fully Connected Layers </a:t>
            </a:r>
            <a:endParaRPr sz="1600"/>
          </a:p>
          <a:p>
            <a:pPr indent="-228600" lvl="1" marL="685800" marR="0" rtl="0" algn="just">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Same as the traditional multi-layer perceptron neural network (MLP). The flattened matrix goes through a fully connected layer to classify the images.</a:t>
            </a:r>
            <a:endParaRPr sz="1600"/>
          </a:p>
        </p:txBody>
      </p:sp>
      <p:pic>
        <p:nvPicPr>
          <p:cNvPr id="123" name="Google Shape;123;p15"/>
          <p:cNvPicPr preferRelativeResize="0"/>
          <p:nvPr/>
        </p:nvPicPr>
        <p:blipFill rotWithShape="1">
          <a:blip r:embed="rId4">
            <a:alphaModFix/>
          </a:blip>
          <a:srcRect b="0" l="7757" r="0" t="0"/>
          <a:stretch/>
        </p:blipFill>
        <p:spPr>
          <a:xfrm>
            <a:off x="7466550" y="4366525"/>
            <a:ext cx="4281300" cy="2448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16"/>
          <p:cNvSpPr txBox="1"/>
          <p:nvPr>
            <p:ph type="title"/>
          </p:nvPr>
        </p:nvSpPr>
        <p:spPr>
          <a:xfrm>
            <a:off x="610390" y="760021"/>
            <a:ext cx="11039304" cy="86689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Gill Sans"/>
              <a:buNone/>
            </a:pPr>
            <a:r>
              <a:rPr b="1" lang="en-US" sz="2800">
                <a:solidFill>
                  <a:schemeClr val="lt1"/>
                </a:solidFill>
                <a:latin typeface="Gill Sans"/>
                <a:ea typeface="Gill Sans"/>
                <a:cs typeface="Gill Sans"/>
                <a:sym typeface="Gill Sans"/>
              </a:rPr>
              <a:t>RNN: RECURRENT NEURAL NETWORKS </a:t>
            </a:r>
            <a:endParaRPr/>
          </a:p>
        </p:txBody>
      </p:sp>
      <p:sp>
        <p:nvSpPr>
          <p:cNvPr id="129" name="Google Shape;129;p16"/>
          <p:cNvSpPr txBox="1"/>
          <p:nvPr/>
        </p:nvSpPr>
        <p:spPr>
          <a:xfrm>
            <a:off x="393050" y="1862000"/>
            <a:ext cx="5362800" cy="46368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C0C0C"/>
              </a:buClr>
              <a:buSzPts val="2000"/>
              <a:buFont typeface="Arial"/>
              <a:buChar char="•"/>
            </a:pPr>
            <a:r>
              <a:rPr b="0" i="0" lang="en-US" sz="2000" u="none" cap="none" strike="noStrike">
                <a:solidFill>
                  <a:srgbClr val="0C0C0C"/>
                </a:solidFill>
                <a:latin typeface="Gill Sans"/>
                <a:ea typeface="Gill Sans"/>
                <a:cs typeface="Gill Sans"/>
                <a:sym typeface="Gill Sans"/>
              </a:rPr>
              <a:t>Recurrent Neural Network (RNN are widely used for language modeling. </a:t>
            </a:r>
            <a:endParaRPr/>
          </a:p>
          <a:p>
            <a:pPr indent="-228600" lvl="0" marL="228600" marR="0" rtl="0" algn="just">
              <a:lnSpc>
                <a:spcPct val="90000"/>
              </a:lnSpc>
              <a:spcBef>
                <a:spcPts val="1000"/>
              </a:spcBef>
              <a:spcAft>
                <a:spcPts val="0"/>
              </a:spcAft>
              <a:buClr>
                <a:srgbClr val="0C0C0C"/>
              </a:buClr>
              <a:buSzPts val="2000"/>
              <a:buFont typeface="Arial"/>
              <a:buChar char="•"/>
            </a:pPr>
            <a:r>
              <a:rPr b="0" i="0" lang="en-US" sz="2000" u="none" cap="none" strike="noStrike">
                <a:solidFill>
                  <a:srgbClr val="0C0C0C"/>
                </a:solidFill>
                <a:latin typeface="Gill Sans"/>
                <a:ea typeface="Gill Sans"/>
                <a:cs typeface="Gill Sans"/>
                <a:sym typeface="Gill Sans"/>
              </a:rPr>
              <a:t>It captures information about what has been calculated so far. </a:t>
            </a:r>
            <a:endParaRPr/>
          </a:p>
          <a:p>
            <a:pPr indent="-228600" lvl="0" marL="228600" marR="0" rtl="0" algn="just">
              <a:lnSpc>
                <a:spcPct val="90000"/>
              </a:lnSpc>
              <a:spcBef>
                <a:spcPts val="1000"/>
              </a:spcBef>
              <a:spcAft>
                <a:spcPts val="0"/>
              </a:spcAft>
              <a:buClr>
                <a:srgbClr val="0C0C0C"/>
              </a:buClr>
              <a:buSzPts val="2000"/>
              <a:buFont typeface="Arial"/>
              <a:buChar char="•"/>
            </a:pPr>
            <a:r>
              <a:rPr b="0" i="0" lang="en-US" sz="2000" u="none" cap="none" strike="noStrike">
                <a:solidFill>
                  <a:srgbClr val="0C0C0C"/>
                </a:solidFill>
                <a:latin typeface="Gill Sans"/>
                <a:ea typeface="Gill Sans"/>
                <a:cs typeface="Gill Sans"/>
                <a:sym typeface="Gill Sans"/>
              </a:rPr>
              <a:t>We can think of RNNs as multiple copies of the same network, each passing a message to a successor in a sequence. </a:t>
            </a:r>
            <a:endParaRPr/>
          </a:p>
          <a:p>
            <a:pPr indent="-228600" lvl="0" marL="228600" marR="0" rtl="0" algn="just">
              <a:lnSpc>
                <a:spcPct val="90000"/>
              </a:lnSpc>
              <a:spcBef>
                <a:spcPts val="1000"/>
              </a:spcBef>
              <a:spcAft>
                <a:spcPts val="0"/>
              </a:spcAft>
              <a:buClr>
                <a:srgbClr val="0C0C0C"/>
              </a:buClr>
              <a:buSzPts val="2000"/>
              <a:buFont typeface="Arial"/>
              <a:buChar char="•"/>
            </a:pPr>
            <a:r>
              <a:rPr b="0" i="0" lang="en-US" sz="2000" u="none" cap="none" strike="noStrike">
                <a:solidFill>
                  <a:srgbClr val="0C0C0C"/>
                </a:solidFill>
                <a:latin typeface="Gill Sans"/>
                <a:ea typeface="Gill Sans"/>
                <a:cs typeface="Gill Sans"/>
                <a:sym typeface="Gill Sans"/>
              </a:rPr>
              <a:t>Each element performs the same task with the output being dependent on the previous </a:t>
            </a:r>
            <a:r>
              <a:rPr b="0" i="0" lang="en-US" sz="2000" u="none" cap="none" strike="noStrike">
                <a:solidFill>
                  <a:srgbClr val="0C0C0C"/>
                </a:solidFill>
                <a:latin typeface="Gill Sans"/>
                <a:ea typeface="Gill Sans"/>
                <a:cs typeface="Gill Sans"/>
                <a:sym typeface="Gill Sans"/>
              </a:rPr>
              <a:t>element’s</a:t>
            </a:r>
            <a:r>
              <a:rPr b="0" i="0" lang="en-US" sz="2000" u="none" cap="none" strike="noStrike">
                <a:solidFill>
                  <a:srgbClr val="0C0C0C"/>
                </a:solidFill>
                <a:latin typeface="Gill Sans"/>
                <a:ea typeface="Gill Sans"/>
                <a:cs typeface="Gill Sans"/>
                <a:sym typeface="Gill Sans"/>
              </a:rPr>
              <a:t> computation. </a:t>
            </a:r>
            <a:endParaRPr/>
          </a:p>
          <a:p>
            <a:pPr indent="-228600" lvl="0" marL="228600" marR="0" rtl="0" algn="just">
              <a:lnSpc>
                <a:spcPct val="90000"/>
              </a:lnSpc>
              <a:spcBef>
                <a:spcPts val="1000"/>
              </a:spcBef>
              <a:spcAft>
                <a:spcPts val="0"/>
              </a:spcAft>
              <a:buClr>
                <a:srgbClr val="0C0C0C"/>
              </a:buClr>
              <a:buSzPts val="2000"/>
              <a:buFont typeface="Arial"/>
              <a:buChar char="•"/>
            </a:pPr>
            <a:r>
              <a:rPr b="0" i="0" lang="en-US" sz="2000" u="none" cap="none" strike="noStrike">
                <a:solidFill>
                  <a:srgbClr val="0C0C0C"/>
                </a:solidFill>
                <a:latin typeface="Gill Sans"/>
                <a:ea typeface="Gill Sans"/>
                <a:cs typeface="Gill Sans"/>
                <a:sym typeface="Gill Sans"/>
              </a:rPr>
              <a:t>The input to the hidden node in an RNN is both the input at the current timestep, and the value of its own activation in the previous timestep. </a:t>
            </a:r>
            <a:endParaRPr/>
          </a:p>
        </p:txBody>
      </p:sp>
      <p:pic>
        <p:nvPicPr>
          <p:cNvPr descr="A close up of a clock&#10;&#10;Description automatically generated" id="130" name="Google Shape;130;p16"/>
          <p:cNvPicPr preferRelativeResize="0"/>
          <p:nvPr/>
        </p:nvPicPr>
        <p:blipFill rotWithShape="1">
          <a:blip r:embed="rId3">
            <a:alphaModFix/>
          </a:blip>
          <a:srcRect b="0" l="0" r="0" t="0"/>
          <a:stretch/>
        </p:blipFill>
        <p:spPr>
          <a:xfrm>
            <a:off x="5700576" y="3151018"/>
            <a:ext cx="6071616" cy="2331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Google Shape;136;p17"/>
          <p:cNvSpPr txBox="1"/>
          <p:nvPr>
            <p:ph type="title"/>
          </p:nvPr>
        </p:nvSpPr>
        <p:spPr>
          <a:xfrm>
            <a:off x="1155650" y="640075"/>
            <a:ext cx="9893400" cy="120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FF"/>
              </a:buClr>
              <a:buSzPts val="3330"/>
              <a:buFont typeface="Gill Sans"/>
              <a:buNone/>
            </a:pPr>
            <a:r>
              <a:rPr lang="en-US" sz="3330">
                <a:solidFill>
                  <a:srgbClr val="FFFFFF"/>
                </a:solidFill>
              </a:rPr>
              <a:t>DARTS (DIFFERENTIABLE ARCHITECTURE SEARCH)</a:t>
            </a:r>
            <a:endParaRPr/>
          </a:p>
        </p:txBody>
      </p:sp>
      <p:sp>
        <p:nvSpPr>
          <p:cNvPr id="137" name="Google Shape;137;p17"/>
          <p:cNvSpPr txBox="1"/>
          <p:nvPr>
            <p:ph idx="1" type="body"/>
          </p:nvPr>
        </p:nvSpPr>
        <p:spPr>
          <a:xfrm>
            <a:off x="382100" y="1840675"/>
            <a:ext cx="11305200" cy="41394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None/>
            </a:pPr>
            <a:r>
              <a:rPr b="1" lang="en-US" sz="2200">
                <a:solidFill>
                  <a:srgbClr val="20124D"/>
                </a:solidFill>
                <a:latin typeface="Calibri"/>
                <a:ea typeface="Calibri"/>
                <a:cs typeface="Calibri"/>
                <a:sym typeface="Calibri"/>
              </a:rPr>
              <a:t>Existing state of the art NAS Algorithms</a:t>
            </a:r>
            <a:endParaRPr b="1" sz="2200">
              <a:solidFill>
                <a:srgbClr val="20124D"/>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The existing architecture search algorithms are computationally demanding. </a:t>
            </a:r>
            <a:endParaRPr>
              <a:solidFill>
                <a:schemeClr val="dk1"/>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The search is treated as a black-box optimization problem over a discrete domain.</a:t>
            </a:r>
            <a:endParaRPr>
              <a:solidFill>
                <a:schemeClr val="dk1"/>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A large number of architecture evaluations are required to find the most efficient architecture.</a:t>
            </a:r>
            <a:endParaRPr>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rPr b="1" lang="en-US" sz="2200">
                <a:solidFill>
                  <a:srgbClr val="20124D"/>
                </a:solidFill>
                <a:latin typeface="Calibri"/>
                <a:ea typeface="Calibri"/>
                <a:cs typeface="Calibri"/>
                <a:sym typeface="Calibri"/>
              </a:rPr>
              <a:t>DARTS</a:t>
            </a:r>
            <a:endParaRPr b="1" sz="2200">
              <a:solidFill>
                <a:srgbClr val="20124D"/>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DARTS uses a continuous search space.</a:t>
            </a:r>
            <a:endParaRPr>
              <a:solidFill>
                <a:schemeClr val="dk1"/>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It performs gradient descent based on the the Validation set performance to optimize the Architecture.</a:t>
            </a:r>
            <a:endParaRPr>
              <a:solidFill>
                <a:schemeClr val="dk1"/>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Does not fine-tune specific aspects of the architecture, but instead learns the entire architecture building block.</a:t>
            </a:r>
            <a:endParaRPr>
              <a:solidFill>
                <a:schemeClr val="dk1"/>
              </a:solidFill>
              <a:latin typeface="Calibri"/>
              <a:ea typeface="Calibri"/>
              <a:cs typeface="Calibri"/>
              <a:sym typeface="Calibri"/>
            </a:endParaRPr>
          </a:p>
          <a:p>
            <a:pPr indent="-315144" lvl="0" marL="306000" rtl="0" algn="just">
              <a:lnSpc>
                <a:spcPct val="150000"/>
              </a:lnSpc>
              <a:spcBef>
                <a:spcPts val="0"/>
              </a:spcBef>
              <a:spcAft>
                <a:spcPts val="0"/>
              </a:spcAft>
              <a:buSzPts val="1800"/>
              <a:buChar char="◼"/>
            </a:pPr>
            <a:r>
              <a:rPr lang="en-US">
                <a:solidFill>
                  <a:schemeClr val="dk1"/>
                </a:solidFill>
                <a:latin typeface="Calibri"/>
                <a:ea typeface="Calibri"/>
                <a:cs typeface="Calibri"/>
                <a:sym typeface="Calibri"/>
              </a:rPr>
              <a:t>Simpler than many existing NAS approaches and can handle both CNNs and RNNs. </a:t>
            </a:r>
            <a:endParaRPr>
              <a:solidFill>
                <a:schemeClr val="dk1"/>
              </a:solidFill>
              <a:latin typeface="Calibri"/>
              <a:ea typeface="Calibri"/>
              <a:cs typeface="Calibri"/>
              <a:sym typeface="Calibri"/>
            </a:endParaRPr>
          </a:p>
          <a:p>
            <a:pPr indent="0" lvl="0" marL="0" rtl="0" algn="just">
              <a:lnSpc>
                <a:spcPct val="115000"/>
              </a:lnSpc>
              <a:spcBef>
                <a:spcPts val="92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10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10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10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1000"/>
                                        <p:tgtEl>
                                          <p:spTgt spid="13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nvSpPr>
        <p:spPr>
          <a:xfrm>
            <a:off x="643475" y="716275"/>
            <a:ext cx="5186400" cy="1063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607"/>
              <a:buFont typeface="Gill Sans"/>
              <a:buNone/>
            </a:pPr>
            <a:r>
              <a:rPr b="0" i="0" lang="en-US" sz="3607" u="none" cap="none" strike="noStrike">
                <a:solidFill>
                  <a:srgbClr val="FFFFFF"/>
                </a:solidFill>
                <a:latin typeface="Gill Sans"/>
                <a:ea typeface="Gill Sans"/>
                <a:cs typeface="Gill Sans"/>
                <a:sym typeface="Gill Sans"/>
              </a:rPr>
              <a:t>DARTS </a:t>
            </a:r>
            <a:r>
              <a:rPr lang="en-US" sz="3607">
                <a:solidFill>
                  <a:srgbClr val="FFFFFF"/>
                </a:solidFill>
                <a:latin typeface="Gill Sans"/>
                <a:ea typeface="Gill Sans"/>
                <a:cs typeface="Gill Sans"/>
                <a:sym typeface="Gill Sans"/>
              </a:rPr>
              <a:t>- Cell</a:t>
            </a:r>
            <a:endParaRPr/>
          </a:p>
        </p:txBody>
      </p:sp>
      <p:sp>
        <p:nvSpPr>
          <p:cNvPr id="144" name="Google Shape;144;p18"/>
          <p:cNvSpPr txBox="1"/>
          <p:nvPr/>
        </p:nvSpPr>
        <p:spPr>
          <a:xfrm>
            <a:off x="446250" y="1870375"/>
            <a:ext cx="11299500" cy="2093100"/>
          </a:xfrm>
          <a:prstGeom prst="rect">
            <a:avLst/>
          </a:prstGeom>
          <a:noFill/>
          <a:ln>
            <a:noFill/>
          </a:ln>
        </p:spPr>
        <p:txBody>
          <a:bodyPr anchorCtr="0" anchor="ctr" bIns="45700" lIns="91425" spcFirstLastPara="1" rIns="91425" wrap="square" tIns="45700">
            <a:noAutofit/>
          </a:bodyPr>
          <a:lstStyle/>
          <a:p>
            <a:pPr indent="-342900" lvl="0" marL="4572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A cell is a directed acyclic graph with N nodes. </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A node is the output of an operation (like a feature map) </a:t>
            </a:r>
            <a:endParaRPr sz="1800">
              <a:solidFill>
                <a:schemeClr val="dk2"/>
              </a:solidFill>
              <a:latin typeface="Gill Sans"/>
              <a:ea typeface="Gill Sans"/>
              <a:cs typeface="Gill Sans"/>
              <a:sym typeface="Gill Sans"/>
            </a:endParaRPr>
          </a:p>
          <a:p>
            <a:pPr indent="-342900" lvl="0" marL="4572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The edges are the operations (like convolution, max pooling, zero, ReLU) themselves. </a:t>
            </a:r>
            <a:endParaRPr sz="1800">
              <a:solidFill>
                <a:schemeClr val="dk1"/>
              </a:solidFill>
            </a:endParaRPr>
          </a:p>
          <a:p>
            <a:pPr indent="-342900" lvl="0" marL="4572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It </a:t>
            </a:r>
            <a:r>
              <a:rPr b="1" lang="en-US" sz="1800">
                <a:solidFill>
                  <a:schemeClr val="dk2"/>
                </a:solidFill>
                <a:latin typeface="Gill Sans"/>
                <a:ea typeface="Gill Sans"/>
                <a:cs typeface="Gill Sans"/>
                <a:sym typeface="Gill Sans"/>
              </a:rPr>
              <a:t>optimizes</a:t>
            </a:r>
            <a:r>
              <a:rPr lang="en-US" sz="1800">
                <a:solidFill>
                  <a:schemeClr val="dk2"/>
                </a:solidFill>
                <a:latin typeface="Gill Sans"/>
                <a:ea typeface="Gill Sans"/>
                <a:cs typeface="Gill Sans"/>
                <a:sym typeface="Gill Sans"/>
              </a:rPr>
              <a:t>:</a:t>
            </a:r>
            <a:endParaRPr sz="1800">
              <a:solidFill>
                <a:schemeClr val="dk1"/>
              </a:solidFill>
            </a:endParaRPr>
          </a:p>
          <a:p>
            <a:pPr indent="-342900" lvl="1" marL="9144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The </a:t>
            </a:r>
            <a:r>
              <a:rPr b="1" lang="en-US" sz="1800">
                <a:solidFill>
                  <a:schemeClr val="dk2"/>
                </a:solidFill>
                <a:latin typeface="Gill Sans"/>
                <a:ea typeface="Gill Sans"/>
                <a:cs typeface="Gill Sans"/>
                <a:sym typeface="Gill Sans"/>
              </a:rPr>
              <a:t>weights</a:t>
            </a:r>
            <a:r>
              <a:rPr lang="en-US" sz="1800">
                <a:solidFill>
                  <a:schemeClr val="dk2"/>
                </a:solidFill>
                <a:latin typeface="Gill Sans"/>
                <a:ea typeface="Gill Sans"/>
                <a:cs typeface="Gill Sans"/>
                <a:sym typeface="Gill Sans"/>
              </a:rPr>
              <a:t> for the architecture to reduce the training loss on that network. </a:t>
            </a:r>
            <a:endParaRPr sz="1800">
              <a:solidFill>
                <a:schemeClr val="dk1"/>
              </a:solidFill>
            </a:endParaRPr>
          </a:p>
          <a:p>
            <a:pPr indent="-342900" lvl="1" marL="914400" rtl="0" algn="just">
              <a:spcBef>
                <a:spcPts val="0"/>
              </a:spcBef>
              <a:spcAft>
                <a:spcPts val="0"/>
              </a:spcAft>
              <a:buClr>
                <a:schemeClr val="dk2"/>
              </a:buClr>
              <a:buSzPts val="1800"/>
              <a:buChar char="○"/>
            </a:pPr>
            <a:r>
              <a:rPr lang="en-US" sz="1800">
                <a:solidFill>
                  <a:schemeClr val="dk2"/>
                </a:solidFill>
                <a:latin typeface="Gill Sans"/>
                <a:ea typeface="Gill Sans"/>
                <a:cs typeface="Gill Sans"/>
                <a:sym typeface="Gill Sans"/>
              </a:rPr>
              <a:t>The </a:t>
            </a:r>
            <a:r>
              <a:rPr b="1" lang="en-US" sz="1800">
                <a:solidFill>
                  <a:schemeClr val="dk2"/>
                </a:solidFill>
                <a:latin typeface="Gill Sans"/>
                <a:ea typeface="Gill Sans"/>
                <a:cs typeface="Gill Sans"/>
                <a:sym typeface="Gill Sans"/>
              </a:rPr>
              <a:t>architecture</a:t>
            </a:r>
            <a:r>
              <a:rPr lang="en-US" sz="1800">
                <a:solidFill>
                  <a:schemeClr val="dk2"/>
                </a:solidFill>
                <a:latin typeface="Gill Sans"/>
                <a:ea typeface="Gill Sans"/>
                <a:cs typeface="Gill Sans"/>
                <a:sym typeface="Gill Sans"/>
              </a:rPr>
              <a:t>, which is evaluated by taking the validation loss of the network with the current architecture using the weights that it optimized already.</a:t>
            </a:r>
            <a:endParaRPr b="1" sz="1800">
              <a:solidFill>
                <a:schemeClr val="dk2"/>
              </a:solidFill>
              <a:latin typeface="Gill Sans"/>
              <a:ea typeface="Gill Sans"/>
              <a:cs typeface="Gill Sans"/>
              <a:sym typeface="Gill Sans"/>
            </a:endParaRPr>
          </a:p>
        </p:txBody>
      </p:sp>
      <p:pic>
        <p:nvPicPr>
          <p:cNvPr id="145" name="Google Shape;145;p18"/>
          <p:cNvPicPr preferRelativeResize="0"/>
          <p:nvPr/>
        </p:nvPicPr>
        <p:blipFill>
          <a:blip r:embed="rId3">
            <a:alphaModFix/>
          </a:blip>
          <a:stretch>
            <a:fillRect/>
          </a:stretch>
        </p:blipFill>
        <p:spPr>
          <a:xfrm>
            <a:off x="6700735" y="3790638"/>
            <a:ext cx="5186464" cy="2378439"/>
          </a:xfrm>
          <a:prstGeom prst="rect">
            <a:avLst/>
          </a:prstGeom>
          <a:noFill/>
          <a:ln>
            <a:noFill/>
          </a:ln>
        </p:spPr>
      </p:pic>
      <p:cxnSp>
        <p:nvCxnSpPr>
          <p:cNvPr id="146" name="Google Shape;146;p18"/>
          <p:cNvCxnSpPr/>
          <p:nvPr/>
        </p:nvCxnSpPr>
        <p:spPr>
          <a:xfrm flipH="1">
            <a:off x="6566950" y="4022774"/>
            <a:ext cx="9000" cy="25533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73763">
                <a:alpha val="50000"/>
              </a:srgbClr>
            </a:outerShdw>
          </a:effectLst>
        </p:spPr>
      </p:cxnSp>
      <p:sp>
        <p:nvSpPr>
          <p:cNvPr id="147" name="Google Shape;147;p18"/>
          <p:cNvSpPr txBox="1"/>
          <p:nvPr/>
        </p:nvSpPr>
        <p:spPr>
          <a:xfrm>
            <a:off x="1109288" y="6224850"/>
            <a:ext cx="49284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ill Sans"/>
                <a:ea typeface="Gill Sans"/>
                <a:cs typeface="Gill Sans"/>
                <a:sym typeface="Gill Sans"/>
              </a:rPr>
              <a:t>Overview of DARTS (General Cell Structure)</a:t>
            </a:r>
            <a:endParaRPr>
              <a:latin typeface="Gill Sans"/>
              <a:ea typeface="Gill Sans"/>
              <a:cs typeface="Gill Sans"/>
              <a:sym typeface="Gill Sans"/>
            </a:endParaRPr>
          </a:p>
        </p:txBody>
      </p:sp>
      <p:sp>
        <p:nvSpPr>
          <p:cNvPr id="148" name="Google Shape;148;p18"/>
          <p:cNvSpPr txBox="1"/>
          <p:nvPr/>
        </p:nvSpPr>
        <p:spPr>
          <a:xfrm>
            <a:off x="6829750" y="6169075"/>
            <a:ext cx="49284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ill Sans"/>
                <a:ea typeface="Gill Sans"/>
                <a:cs typeface="Gill Sans"/>
                <a:sym typeface="Gill Sans"/>
              </a:rPr>
              <a:t>Example of a learned cell on CIFAR-10</a:t>
            </a:r>
            <a:endParaRPr>
              <a:latin typeface="Gill Sans"/>
              <a:ea typeface="Gill Sans"/>
              <a:cs typeface="Gill Sans"/>
              <a:sym typeface="Gill Sans"/>
            </a:endParaRPr>
          </a:p>
        </p:txBody>
      </p:sp>
      <p:pic>
        <p:nvPicPr>
          <p:cNvPr id="149" name="Google Shape;149;p18"/>
          <p:cNvPicPr preferRelativeResize="0"/>
          <p:nvPr/>
        </p:nvPicPr>
        <p:blipFill>
          <a:blip r:embed="rId4">
            <a:alphaModFix/>
          </a:blip>
          <a:stretch>
            <a:fillRect/>
          </a:stretch>
        </p:blipFill>
        <p:spPr>
          <a:xfrm>
            <a:off x="795875" y="3965525"/>
            <a:ext cx="976665" cy="2378426"/>
          </a:xfrm>
          <a:prstGeom prst="rect">
            <a:avLst/>
          </a:prstGeom>
          <a:noFill/>
          <a:ln>
            <a:noFill/>
          </a:ln>
        </p:spPr>
      </p:pic>
      <p:pic>
        <p:nvPicPr>
          <p:cNvPr id="150" name="Google Shape;150;p18"/>
          <p:cNvPicPr preferRelativeResize="0"/>
          <p:nvPr/>
        </p:nvPicPr>
        <p:blipFill>
          <a:blip r:embed="rId5">
            <a:alphaModFix/>
          </a:blip>
          <a:stretch>
            <a:fillRect/>
          </a:stretch>
        </p:blipFill>
        <p:spPr>
          <a:xfrm>
            <a:off x="1996007" y="3955932"/>
            <a:ext cx="1251594" cy="2377440"/>
          </a:xfrm>
          <a:prstGeom prst="rect">
            <a:avLst/>
          </a:prstGeom>
          <a:noFill/>
          <a:ln>
            <a:noFill/>
          </a:ln>
        </p:spPr>
      </p:pic>
      <p:pic>
        <p:nvPicPr>
          <p:cNvPr id="151" name="Google Shape;151;p18"/>
          <p:cNvPicPr preferRelativeResize="0"/>
          <p:nvPr/>
        </p:nvPicPr>
        <p:blipFill>
          <a:blip r:embed="rId6">
            <a:alphaModFix/>
          </a:blip>
          <a:stretch>
            <a:fillRect/>
          </a:stretch>
        </p:blipFill>
        <p:spPr>
          <a:xfrm>
            <a:off x="3547250" y="3934846"/>
            <a:ext cx="1321347" cy="2377440"/>
          </a:xfrm>
          <a:prstGeom prst="rect">
            <a:avLst/>
          </a:prstGeom>
          <a:noFill/>
          <a:ln>
            <a:noFill/>
          </a:ln>
        </p:spPr>
      </p:pic>
      <p:pic>
        <p:nvPicPr>
          <p:cNvPr id="152" name="Google Shape;152;p18"/>
          <p:cNvPicPr preferRelativeResize="0"/>
          <p:nvPr/>
        </p:nvPicPr>
        <p:blipFill>
          <a:blip r:embed="rId7">
            <a:alphaModFix/>
          </a:blip>
          <a:stretch>
            <a:fillRect/>
          </a:stretch>
        </p:blipFill>
        <p:spPr>
          <a:xfrm>
            <a:off x="5092046" y="3966017"/>
            <a:ext cx="976675" cy="2377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2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2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2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2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2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2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672249" y="1049075"/>
            <a:ext cx="2313000" cy="582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FFFF"/>
              </a:buClr>
              <a:buSzPts val="4320"/>
              <a:buFont typeface="Gill Sans"/>
              <a:buNone/>
            </a:pPr>
            <a:r>
              <a:rPr lang="en-US" sz="4320">
                <a:solidFill>
                  <a:srgbClr val="FFFFFF"/>
                </a:solidFill>
                <a:latin typeface="Gill Sans"/>
                <a:ea typeface="Gill Sans"/>
                <a:cs typeface="Gill Sans"/>
                <a:sym typeface="Gill Sans"/>
              </a:rPr>
              <a:t>DARTS</a:t>
            </a:r>
            <a:endParaRPr/>
          </a:p>
        </p:txBody>
      </p:sp>
      <p:sp>
        <p:nvSpPr>
          <p:cNvPr id="159" name="Google Shape;159;p19"/>
          <p:cNvSpPr txBox="1"/>
          <p:nvPr>
            <p:ph idx="1" type="body"/>
          </p:nvPr>
        </p:nvSpPr>
        <p:spPr>
          <a:xfrm>
            <a:off x="519856" y="2064327"/>
            <a:ext cx="11177400" cy="4444500"/>
          </a:xfrm>
          <a:prstGeom prst="rect">
            <a:avLst/>
          </a:prstGeom>
          <a:noFill/>
          <a:ln>
            <a:noFill/>
          </a:ln>
        </p:spPr>
        <p:txBody>
          <a:bodyPr anchorCtr="0" anchor="ctr" bIns="45700" lIns="91425" spcFirstLastPara="1" rIns="91425" wrap="square" tIns="45700">
            <a:noAutofit/>
          </a:bodyPr>
          <a:lstStyle/>
          <a:p>
            <a:pPr indent="-306000" lvl="0" marL="306000" rtl="0" algn="just">
              <a:lnSpc>
                <a:spcPct val="90000"/>
              </a:lnSpc>
              <a:spcBef>
                <a:spcPts val="0"/>
              </a:spcBef>
              <a:spcAft>
                <a:spcPts val="0"/>
              </a:spcAft>
              <a:buSzPts val="1656"/>
              <a:buChar char="◼"/>
            </a:pPr>
            <a:r>
              <a:rPr lang="en-US"/>
              <a:t>The experiments consist of two stages, </a:t>
            </a:r>
            <a:endParaRPr/>
          </a:p>
          <a:p>
            <a:pPr indent="-306000" lvl="1" marL="630000" rtl="0" algn="just">
              <a:lnSpc>
                <a:spcPct val="90000"/>
              </a:lnSpc>
              <a:spcBef>
                <a:spcPts val="920"/>
              </a:spcBef>
              <a:spcAft>
                <a:spcPts val="0"/>
              </a:spcAft>
              <a:buSzPts val="1472"/>
              <a:buFont typeface="Courier New"/>
              <a:buChar char="o"/>
            </a:pPr>
            <a:r>
              <a:rPr b="1" lang="en-US"/>
              <a:t>Architecture search: </a:t>
            </a:r>
            <a:r>
              <a:rPr lang="en-US"/>
              <a:t>Cell </a:t>
            </a:r>
            <a:r>
              <a:rPr lang="en-US"/>
              <a:t>Architectures are searched and the best one are selected</a:t>
            </a:r>
            <a:endParaRPr/>
          </a:p>
          <a:p>
            <a:pPr indent="-306000" lvl="1" marL="630000" rtl="0" algn="just">
              <a:lnSpc>
                <a:spcPct val="90000"/>
              </a:lnSpc>
              <a:spcBef>
                <a:spcPts val="920"/>
              </a:spcBef>
              <a:spcAft>
                <a:spcPts val="0"/>
              </a:spcAft>
              <a:buSzPts val="1472"/>
              <a:buFont typeface="Courier New"/>
              <a:buChar char="o"/>
            </a:pPr>
            <a:r>
              <a:rPr b="1" lang="en-US"/>
              <a:t>Architecture evaluation: </a:t>
            </a:r>
            <a:r>
              <a:rPr lang="en-US"/>
              <a:t>Best cells are selected and used </a:t>
            </a:r>
            <a:r>
              <a:rPr lang="en-US"/>
              <a:t>to construct larger architectures.</a:t>
            </a:r>
            <a:endParaRPr/>
          </a:p>
          <a:p>
            <a:pPr indent="-306000" lvl="0" marL="306000" rtl="0" algn="just">
              <a:lnSpc>
                <a:spcPct val="90000"/>
              </a:lnSpc>
              <a:spcBef>
                <a:spcPts val="960"/>
              </a:spcBef>
              <a:spcAft>
                <a:spcPts val="0"/>
              </a:spcAft>
              <a:buSzPts val="1656"/>
              <a:buChar char="◼"/>
            </a:pPr>
            <a:r>
              <a:rPr lang="en-US"/>
              <a:t>Transferability is also tested on Large Datasets, such as ImageNet and WikiText-2 (WT2). </a:t>
            </a:r>
            <a:endParaRPr/>
          </a:p>
          <a:p>
            <a:pPr indent="-306000" lvl="0" marL="306000" rtl="0" algn="just">
              <a:lnSpc>
                <a:spcPct val="90000"/>
              </a:lnSpc>
              <a:spcBef>
                <a:spcPts val="960"/>
              </a:spcBef>
              <a:spcAft>
                <a:spcPts val="0"/>
              </a:spcAft>
              <a:buSzPts val="1656"/>
              <a:buChar char="◼"/>
            </a:pPr>
            <a:r>
              <a:rPr lang="en-US"/>
              <a:t>Once the architectures are selected, the architectures are initialized with random weights, trained from scratch and results are reported based on the performance on the test set. </a:t>
            </a:r>
            <a:endParaRPr/>
          </a:p>
          <a:p>
            <a:pPr indent="-306000" lvl="0" marL="306000" rtl="0" algn="just">
              <a:lnSpc>
                <a:spcPct val="90000"/>
              </a:lnSpc>
              <a:spcBef>
                <a:spcPts val="960"/>
              </a:spcBef>
              <a:spcAft>
                <a:spcPts val="0"/>
              </a:spcAft>
              <a:buSzPts val="1656"/>
              <a:buChar char="◼"/>
            </a:pPr>
            <a:r>
              <a:rPr lang="en-US"/>
              <a:t>The best cells from the selected architectures are evaluated on ImageNet (mobile setting) and WikiText-2, by stacking them on top of each other. </a:t>
            </a:r>
            <a:endParaRPr sz="2000"/>
          </a:p>
          <a:p>
            <a:pPr indent="-189160" lvl="0" marL="306000" rtl="0" algn="just">
              <a:lnSpc>
                <a:spcPct val="90000"/>
              </a:lnSpc>
              <a:spcBef>
                <a:spcPts val="1000"/>
              </a:spcBef>
              <a:spcAft>
                <a:spcPts val="0"/>
              </a:spcAft>
              <a:buSzPts val="184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7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7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7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7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7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7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700"/>
                                        <p:tgtEl>
                                          <p:spTgt spid="15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Google Shape;165;p20"/>
          <p:cNvSpPr txBox="1"/>
          <p:nvPr>
            <p:ph type="title"/>
          </p:nvPr>
        </p:nvSpPr>
        <p:spPr>
          <a:xfrm>
            <a:off x="3045368" y="2043663"/>
            <a:ext cx="6105194" cy="203105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FFFF"/>
              </a:buClr>
              <a:buSzPts val="6000"/>
              <a:buFont typeface="Gill Sans"/>
              <a:buNone/>
            </a:pPr>
            <a:r>
              <a:rPr lang="en-US" sz="6000">
                <a:solidFill>
                  <a:srgbClr val="FFFFFF"/>
                </a:solidFill>
                <a:latin typeface="Gill Sans"/>
                <a:ea typeface="Gill Sans"/>
                <a:cs typeface="Gill Sans"/>
                <a:sym typeface="Gill Sans"/>
              </a:rPr>
              <a:t>APPLICATIONS</a:t>
            </a:r>
            <a:endParaRPr/>
          </a:p>
        </p:txBody>
      </p:sp>
      <p:sp>
        <p:nvSpPr>
          <p:cNvPr id="166" name="Google Shape;166;p20"/>
          <p:cNvSpPr txBox="1"/>
          <p:nvPr>
            <p:ph idx="1" type="body"/>
          </p:nvPr>
        </p:nvSpPr>
        <p:spPr>
          <a:xfrm>
            <a:off x="3045368" y="4074718"/>
            <a:ext cx="6105194" cy="68207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40"/>
              <a:buNone/>
            </a:pPr>
            <a:r>
              <a:rPr lang="en-US" sz="2000">
                <a:solidFill>
                  <a:srgbClr val="FFFFFF"/>
                </a:solidFill>
                <a:latin typeface="Gill Sans"/>
                <a:ea typeface="Gill Sans"/>
                <a:cs typeface="Gill Sans"/>
                <a:sym typeface="Gill Sans"/>
              </a:rPr>
              <a:t>Look in the slide notes below for topics to consider talking about</a:t>
            </a:r>
            <a:endParaRPr/>
          </a:p>
        </p:txBody>
      </p:sp>
      <p:sp>
        <p:nvSpPr>
          <p:cNvPr id="167" name="Google Shape;167;p20"/>
          <p:cNvSpPr txBox="1"/>
          <p:nvPr/>
        </p:nvSpPr>
        <p:spPr>
          <a:xfrm>
            <a:off x="519856" y="1060374"/>
            <a:ext cx="1974988" cy="644248"/>
          </a:xfrm>
          <a:prstGeom prst="rect">
            <a:avLst/>
          </a:prstGeom>
          <a:noFill/>
          <a:ln>
            <a:noFill/>
          </a:ln>
        </p:spPr>
        <p:txBody>
          <a:bodyPr anchorCtr="0" anchor="b" bIns="45700" lIns="91425" spcFirstLastPara="1" rIns="91425" wrap="square" tIns="45700">
            <a:noAutofit/>
          </a:bodyPr>
          <a:lstStyle/>
          <a:p>
            <a:pPr indent="0" lvl="0" marL="0" marR="0" rtl="0" algn="ctr">
              <a:lnSpc>
                <a:spcPct val="80000"/>
              </a:lnSpc>
              <a:spcBef>
                <a:spcPts val="0"/>
              </a:spcBef>
              <a:spcAft>
                <a:spcPts val="0"/>
              </a:spcAft>
              <a:buClr>
                <a:srgbClr val="FFFFFF"/>
              </a:buClr>
              <a:buSzPts val="4320"/>
              <a:buFont typeface="Gill Sans"/>
              <a:buNone/>
            </a:pPr>
            <a:r>
              <a:rPr b="0" i="0" lang="en-US" sz="4320" u="none" cap="none" strike="noStrike">
                <a:solidFill>
                  <a:srgbClr val="FFFFFF"/>
                </a:solidFill>
                <a:latin typeface="Gill Sans"/>
                <a:ea typeface="Gill Sans"/>
                <a:cs typeface="Gill Sans"/>
                <a:sym typeface="Gill Sans"/>
              </a:rPr>
              <a:t>DARTS</a:t>
            </a:r>
            <a:endParaRPr/>
          </a:p>
        </p:txBody>
      </p:sp>
      <p:sp>
        <p:nvSpPr>
          <p:cNvPr id="168" name="Google Shape;168;p20"/>
          <p:cNvSpPr txBox="1"/>
          <p:nvPr/>
        </p:nvSpPr>
        <p:spPr>
          <a:xfrm>
            <a:off x="519856" y="1911927"/>
            <a:ext cx="11177339" cy="4444423"/>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accent2"/>
              </a:buClr>
              <a:buSzPts val="2576"/>
              <a:buFont typeface="Noto Sans Symbols"/>
              <a:buNone/>
            </a:pPr>
            <a:r>
              <a:rPr b="1" i="0" lang="en-US" sz="2800" u="none" cap="none" strike="noStrike">
                <a:solidFill>
                  <a:schemeClr val="dk2"/>
                </a:solidFill>
                <a:latin typeface="Gill Sans"/>
                <a:ea typeface="Gill Sans"/>
                <a:cs typeface="Gill Sans"/>
                <a:sym typeface="Gill Sans"/>
              </a:rPr>
              <a:t>Results</a:t>
            </a:r>
            <a:endParaRPr/>
          </a:p>
          <a:p>
            <a:pPr indent="-306000" lvl="0" marL="306000" marR="0" rtl="0" algn="just">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DARTs was able to provide the</a:t>
            </a:r>
            <a:r>
              <a:rPr lang="en-US" sz="1800">
                <a:solidFill>
                  <a:srgbClr val="38761D"/>
                </a:solidFill>
                <a:latin typeface="Gill Sans"/>
                <a:ea typeface="Gill Sans"/>
                <a:cs typeface="Gill Sans"/>
                <a:sym typeface="Gill Sans"/>
              </a:rPr>
              <a:t> lowest error rates on </a:t>
            </a:r>
            <a:r>
              <a:rPr lang="en-US" sz="1800">
                <a:solidFill>
                  <a:srgbClr val="38761D"/>
                </a:solidFill>
                <a:latin typeface="Gill Sans"/>
                <a:ea typeface="Gill Sans"/>
                <a:cs typeface="Gill Sans"/>
                <a:sym typeface="Gill Sans"/>
              </a:rPr>
              <a:t>CIFAR-10 </a:t>
            </a:r>
            <a:r>
              <a:rPr lang="en-US" sz="1800">
                <a:solidFill>
                  <a:srgbClr val="38761D"/>
                </a:solidFill>
                <a:latin typeface="Gill Sans"/>
                <a:ea typeface="Gill Sans"/>
                <a:cs typeface="Gill Sans"/>
                <a:sym typeface="Gill Sans"/>
              </a:rPr>
              <a:t>and text perplexity on PTB</a:t>
            </a:r>
            <a:r>
              <a:rPr b="0" i="0" lang="en-US" sz="1800" u="none" cap="none" strike="noStrike">
                <a:solidFill>
                  <a:schemeClr val="dk2"/>
                </a:solidFill>
                <a:latin typeface="Gill Sans"/>
                <a:ea typeface="Gill Sans"/>
                <a:cs typeface="Gill Sans"/>
                <a:sym typeface="Gill Sans"/>
              </a:rPr>
              <a:t> respectively, when compared to other state </a:t>
            </a:r>
            <a:r>
              <a:rPr lang="en-US" sz="1800">
                <a:solidFill>
                  <a:schemeClr val="dk2"/>
                </a:solidFill>
                <a:latin typeface="Gill Sans"/>
                <a:ea typeface="Gill Sans"/>
                <a:cs typeface="Gill Sans"/>
                <a:sym typeface="Gill Sans"/>
              </a:rPr>
              <a:t>of the art </a:t>
            </a:r>
            <a:r>
              <a:rPr b="0" i="0" lang="en-US" sz="1800" u="none" cap="none" strike="noStrike">
                <a:solidFill>
                  <a:schemeClr val="dk2"/>
                </a:solidFill>
                <a:latin typeface="Gill Sans"/>
                <a:ea typeface="Gill Sans"/>
                <a:cs typeface="Gill Sans"/>
                <a:sym typeface="Gill Sans"/>
              </a:rPr>
              <a:t>NAS Algorithms. </a:t>
            </a:r>
            <a:endParaRPr/>
          </a:p>
          <a:p>
            <a:pPr indent="-306000" lvl="0" marL="306000" marR="0" rtl="0" algn="just">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DARTS</a:t>
            </a:r>
            <a:r>
              <a:rPr lang="en-US" sz="1800">
                <a:solidFill>
                  <a:srgbClr val="38761D"/>
                </a:solidFill>
                <a:latin typeface="Gill Sans"/>
                <a:ea typeface="Gill Sans"/>
                <a:cs typeface="Gill Sans"/>
                <a:sym typeface="Gill Sans"/>
              </a:rPr>
              <a:t> requires the least number of parameters </a:t>
            </a:r>
            <a:r>
              <a:rPr b="0" i="0" lang="en-US" sz="1800" u="none" cap="none" strike="noStrike">
                <a:solidFill>
                  <a:schemeClr val="dk2"/>
                </a:solidFill>
                <a:latin typeface="Gill Sans"/>
                <a:ea typeface="Gill Sans"/>
                <a:cs typeface="Gill Sans"/>
                <a:sym typeface="Gill Sans"/>
              </a:rPr>
              <a:t>and the</a:t>
            </a:r>
            <a:r>
              <a:rPr lang="en-US" sz="1800">
                <a:solidFill>
                  <a:srgbClr val="38761D"/>
                </a:solidFill>
                <a:latin typeface="Gill Sans"/>
                <a:ea typeface="Gill Sans"/>
                <a:cs typeface="Gill Sans"/>
                <a:sym typeface="Gill Sans"/>
              </a:rPr>
              <a:t> lowest number of GPU days </a:t>
            </a:r>
            <a:r>
              <a:rPr lang="en-US" sz="1800">
                <a:latin typeface="Gill Sans"/>
                <a:ea typeface="Gill Sans"/>
                <a:cs typeface="Gill Sans"/>
                <a:sym typeface="Gill Sans"/>
              </a:rPr>
              <a:t>compared to other State of the art NAS Algorithms</a:t>
            </a:r>
            <a:r>
              <a:rPr b="0" i="0" lang="en-US" sz="1800" u="none" cap="none" strike="noStrike">
                <a:solidFill>
                  <a:schemeClr val="dk2"/>
                </a:solidFill>
                <a:latin typeface="Gill Sans"/>
                <a:ea typeface="Gill Sans"/>
                <a:cs typeface="Gill Sans"/>
                <a:sym typeface="Gill Sans"/>
              </a:rPr>
              <a:t>. </a:t>
            </a:r>
            <a:endParaRPr/>
          </a:p>
          <a:p>
            <a:pPr indent="-306000" lvl="0" marL="306000" marR="0" rtl="0" algn="just">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On CIFAR-10, DARTS required </a:t>
            </a:r>
            <a:r>
              <a:rPr lang="en-US" sz="1800">
                <a:solidFill>
                  <a:srgbClr val="38761D"/>
                </a:solidFill>
                <a:latin typeface="Gill Sans"/>
                <a:ea typeface="Gill Sans"/>
                <a:cs typeface="Gill Sans"/>
                <a:sym typeface="Gill Sans"/>
              </a:rPr>
              <a:t>three order of magnitude less computation resources </a:t>
            </a:r>
            <a:r>
              <a:rPr lang="en-US" sz="1800">
                <a:solidFill>
                  <a:schemeClr val="dk2"/>
                </a:solidFill>
                <a:latin typeface="Gill Sans"/>
                <a:ea typeface="Gill Sans"/>
                <a:cs typeface="Gill Sans"/>
                <a:sym typeface="Gill Sans"/>
              </a:rPr>
              <a:t>to achieve comparable results to other state of the art architectures </a:t>
            </a:r>
            <a:r>
              <a:rPr lang="en-US" sz="1800">
                <a:solidFill>
                  <a:srgbClr val="38761D"/>
                </a:solidFill>
                <a:latin typeface="Gill Sans"/>
                <a:ea typeface="Gill Sans"/>
                <a:cs typeface="Gill Sans"/>
                <a:sym typeface="Gill Sans"/>
              </a:rPr>
              <a:t>(that is 1.5 or 4 GPU days</a:t>
            </a:r>
            <a:r>
              <a:rPr b="0" i="0" lang="en-US" sz="1800" u="none" cap="none" strike="noStrike">
                <a:solidFill>
                  <a:schemeClr val="dk2"/>
                </a:solidFill>
                <a:latin typeface="Gill Sans"/>
                <a:ea typeface="Gill Sans"/>
                <a:cs typeface="Gill Sans"/>
                <a:sym typeface="Gill Sans"/>
              </a:rPr>
              <a:t> vs </a:t>
            </a:r>
            <a:r>
              <a:rPr lang="en-US" sz="1800">
                <a:solidFill>
                  <a:srgbClr val="CC0000"/>
                </a:solidFill>
                <a:latin typeface="Gill Sans"/>
                <a:ea typeface="Gill Sans"/>
                <a:cs typeface="Gill Sans"/>
                <a:sym typeface="Gill Sans"/>
              </a:rPr>
              <a:t>2000 GPU days</a:t>
            </a:r>
            <a:r>
              <a:rPr b="0" i="0" lang="en-US" sz="1800" u="none" cap="none" strike="noStrike">
                <a:solidFill>
                  <a:schemeClr val="dk2"/>
                </a:solidFill>
                <a:latin typeface="Gill Sans"/>
                <a:ea typeface="Gill Sans"/>
                <a:cs typeface="Gill Sans"/>
                <a:sym typeface="Gill Sans"/>
              </a:rPr>
              <a:t> for NASNet and </a:t>
            </a:r>
            <a:r>
              <a:rPr lang="en-US" sz="1800">
                <a:solidFill>
                  <a:srgbClr val="CC0000"/>
                </a:solidFill>
                <a:latin typeface="Gill Sans"/>
                <a:ea typeface="Gill Sans"/>
                <a:cs typeface="Gill Sans"/>
                <a:sym typeface="Gill Sans"/>
              </a:rPr>
              <a:t>3150 GPU days</a:t>
            </a:r>
            <a:r>
              <a:rPr b="0" i="0" lang="en-US" sz="1800" u="none" cap="none" strike="noStrike">
                <a:solidFill>
                  <a:schemeClr val="dk2"/>
                </a:solidFill>
                <a:latin typeface="Gill Sans"/>
                <a:ea typeface="Gill Sans"/>
                <a:cs typeface="Gill Sans"/>
                <a:sym typeface="Gill Sans"/>
              </a:rPr>
              <a:t> for AmoebaNet) and with a slightly longer search time, DARTS outperformed ENAS by discovering cells with comparable error rates but less parameters. </a:t>
            </a:r>
            <a:endParaRPr/>
          </a:p>
          <a:p>
            <a:pPr indent="-306000" lvl="0" marL="306000" marR="0" rtl="0" algn="just">
              <a:spcBef>
                <a:spcPts val="96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Experiments with the </a:t>
            </a:r>
            <a:r>
              <a:rPr lang="en-US" sz="1800">
                <a:solidFill>
                  <a:srgbClr val="38761D"/>
                </a:solidFill>
                <a:latin typeface="Gill Sans"/>
                <a:ea typeface="Gill Sans"/>
                <a:cs typeface="Gill Sans"/>
                <a:sym typeface="Gill Sans"/>
              </a:rPr>
              <a:t>cell learned on CIFAR-10</a:t>
            </a:r>
            <a:r>
              <a:rPr b="0" i="0" lang="en-US" sz="1800" u="none" cap="none" strike="noStrike">
                <a:solidFill>
                  <a:schemeClr val="dk2"/>
                </a:solidFill>
                <a:latin typeface="Gill Sans"/>
                <a:ea typeface="Gill Sans"/>
                <a:cs typeface="Gill Sans"/>
                <a:sym typeface="Gill Sans"/>
              </a:rPr>
              <a:t> can be </a:t>
            </a:r>
            <a:r>
              <a:rPr lang="en-US" sz="1800">
                <a:solidFill>
                  <a:srgbClr val="38761D"/>
                </a:solidFill>
                <a:latin typeface="Gill Sans"/>
                <a:ea typeface="Gill Sans"/>
                <a:cs typeface="Gill Sans"/>
                <a:sym typeface="Gill Sans"/>
              </a:rPr>
              <a:t>transferred to ImageNet</a:t>
            </a:r>
            <a:r>
              <a:rPr b="0" i="0" lang="en-US" sz="1800" u="none" cap="none" strike="noStrike">
                <a:solidFill>
                  <a:schemeClr val="dk2"/>
                </a:solidFill>
                <a:latin typeface="Gill Sans"/>
                <a:ea typeface="Gill Sans"/>
                <a:cs typeface="Gill Sans"/>
                <a:sym typeface="Gill Sans"/>
              </a:rPr>
              <a:t>. Cells d</a:t>
            </a:r>
            <a:r>
              <a:rPr lang="en-US" sz="1800">
                <a:solidFill>
                  <a:schemeClr val="dk2"/>
                </a:solidFill>
                <a:latin typeface="Gill Sans"/>
                <a:ea typeface="Gill Sans"/>
                <a:cs typeface="Gill Sans"/>
                <a:sym typeface="Gill Sans"/>
              </a:rPr>
              <a:t>iscovered by </a:t>
            </a:r>
            <a:r>
              <a:rPr b="0" i="0" lang="en-US" sz="1800" u="none" cap="none" strike="noStrike">
                <a:solidFill>
                  <a:schemeClr val="dk2"/>
                </a:solidFill>
                <a:latin typeface="Gill Sans"/>
                <a:ea typeface="Gill Sans"/>
                <a:cs typeface="Gill Sans"/>
                <a:sym typeface="Gill Sans"/>
              </a:rPr>
              <a:t>DARTS also transfers to WikiText2 better than the ones discovered by ENAS. </a:t>
            </a:r>
            <a:endParaRPr/>
          </a:p>
          <a:p>
            <a:pPr indent="-189160" lvl="0" marL="306000" marR="0" rtl="0" algn="just">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Gill Sans"/>
              <a:ea typeface="Gill Sans"/>
              <a:cs typeface="Gill Sans"/>
              <a:sym typeface="Gill Sans"/>
            </a:endParaRPr>
          </a:p>
        </p:txBody>
      </p:sp>
      <p:sp>
        <p:nvSpPr>
          <p:cNvPr id="169" name="Google Shape;169;p20"/>
          <p:cNvSpPr txBox="1"/>
          <p:nvPr/>
        </p:nvSpPr>
        <p:spPr>
          <a:xfrm>
            <a:off x="1816650" y="6314550"/>
            <a:ext cx="8558700" cy="3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u="sng">
                <a:solidFill>
                  <a:srgbClr val="0000FF"/>
                </a:solidFill>
                <a:latin typeface="Gill Sans"/>
                <a:ea typeface="Gill Sans"/>
                <a:cs typeface="Gill Sans"/>
                <a:sym typeface="Gill Sans"/>
                <a:hlinkClick r:id="rId3"/>
              </a:rPr>
              <a:t>AmoebaNet</a:t>
            </a:r>
            <a:r>
              <a:rPr lang="en-US" sz="1000">
                <a:solidFill>
                  <a:schemeClr val="dk1"/>
                </a:solidFill>
                <a:latin typeface="Gill Sans"/>
                <a:ea typeface="Gill Sans"/>
                <a:cs typeface="Gill Sans"/>
                <a:sym typeface="Gill Sans"/>
              </a:rPr>
              <a:t>, </a:t>
            </a:r>
            <a:r>
              <a:rPr lang="en-US" sz="1000" u="sng">
                <a:solidFill>
                  <a:srgbClr val="0000FF"/>
                </a:solidFill>
                <a:latin typeface="Gill Sans"/>
                <a:ea typeface="Gill Sans"/>
                <a:cs typeface="Gill Sans"/>
                <a:sym typeface="Gill Sans"/>
                <a:hlinkClick r:id="rId4"/>
              </a:rPr>
              <a:t>NASNet</a:t>
            </a:r>
            <a:r>
              <a:rPr lang="en-US" sz="1000">
                <a:latin typeface="Gill Sans"/>
                <a:ea typeface="Gill Sans"/>
                <a:cs typeface="Gill Sans"/>
                <a:sym typeface="Gill Sans"/>
              </a:rPr>
              <a:t> and </a:t>
            </a:r>
            <a:r>
              <a:rPr lang="en-US" sz="1000" u="sng">
                <a:solidFill>
                  <a:srgbClr val="0000FF"/>
                </a:solidFill>
                <a:latin typeface="Gill Sans"/>
                <a:ea typeface="Gill Sans"/>
                <a:cs typeface="Gill Sans"/>
                <a:sym typeface="Gill Sans"/>
                <a:hlinkClick r:id="rId5"/>
              </a:rPr>
              <a:t>ENAS</a:t>
            </a:r>
            <a:r>
              <a:rPr lang="en-US" sz="1000">
                <a:latin typeface="Gill Sans"/>
                <a:ea typeface="Gill Sans"/>
                <a:cs typeface="Gill Sans"/>
                <a:sym typeface="Gill Sans"/>
              </a:rPr>
              <a:t> are all state-of-the-art Neural Network Architecture Search Algorithms</a:t>
            </a:r>
            <a:endParaRPr sz="10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6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6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6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6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600"/>
                                        <p:tgtEl>
                                          <p:spTgt spid="1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600"/>
                                        <p:tgtEl>
                                          <p:spTgt spid="1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21"/>
          <p:cNvSpPr txBox="1"/>
          <p:nvPr/>
        </p:nvSpPr>
        <p:spPr>
          <a:xfrm>
            <a:off x="519856" y="869244"/>
            <a:ext cx="3747344" cy="83537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959"/>
              <a:buFont typeface="Gill Sans"/>
              <a:buNone/>
            </a:pPr>
            <a:r>
              <a:rPr b="0" i="0" lang="en-US" sz="3959" u="none" cap="none" strike="noStrike">
                <a:solidFill>
                  <a:srgbClr val="FFFFFF"/>
                </a:solidFill>
                <a:latin typeface="Gill Sans"/>
                <a:ea typeface="Gill Sans"/>
                <a:cs typeface="Gill Sans"/>
                <a:sym typeface="Gill Sans"/>
              </a:rPr>
              <a:t>PROXYLESSNAS</a:t>
            </a:r>
            <a:endParaRPr/>
          </a:p>
        </p:txBody>
      </p:sp>
      <p:sp>
        <p:nvSpPr>
          <p:cNvPr id="175" name="Google Shape;175;p21"/>
          <p:cNvSpPr txBox="1"/>
          <p:nvPr/>
        </p:nvSpPr>
        <p:spPr>
          <a:xfrm>
            <a:off x="519856" y="1911927"/>
            <a:ext cx="11177339" cy="4782384"/>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1656"/>
              <a:buFont typeface="Noto Sans Symbols"/>
              <a:buChar char="◼"/>
            </a:pPr>
            <a:r>
              <a:rPr b="0" i="0" lang="en-US" sz="1800" u="none" cap="none" strike="noStrike">
                <a:solidFill>
                  <a:schemeClr val="dk2"/>
                </a:solidFill>
                <a:latin typeface="Gill Sans"/>
                <a:ea typeface="Gill Sans"/>
                <a:cs typeface="Gill Sans"/>
                <a:sym typeface="Gill Sans"/>
              </a:rPr>
              <a:t>DARTS </a:t>
            </a:r>
            <a:r>
              <a:rPr lang="en-US" sz="1800">
                <a:solidFill>
                  <a:schemeClr val="dk2"/>
                </a:solidFill>
                <a:latin typeface="Gill Sans"/>
                <a:ea typeface="Gill Sans"/>
                <a:cs typeface="Gill Sans"/>
                <a:sym typeface="Gill Sans"/>
              </a:rPr>
              <a:t>requires a lot of memory</a:t>
            </a:r>
            <a:endParaRPr/>
          </a:p>
          <a:p>
            <a:pPr indent="-306000" lvl="0" marL="306000" marR="0" rtl="0" algn="l">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Similar architecture representation to DARTS</a:t>
            </a:r>
            <a:endParaRPr sz="1800">
              <a:solidFill>
                <a:schemeClr val="dk2"/>
              </a:solidFill>
              <a:latin typeface="Gill Sans"/>
              <a:ea typeface="Gill Sans"/>
              <a:cs typeface="Gill Sans"/>
              <a:sym typeface="Gill Sans"/>
            </a:endParaRPr>
          </a:p>
          <a:p>
            <a:pPr indent="-315144" lvl="0" marL="306000" marR="0" rtl="0" algn="l">
              <a:spcBef>
                <a:spcPts val="960"/>
              </a:spcBef>
              <a:spcAft>
                <a:spcPts val="0"/>
              </a:spcAft>
              <a:buClr>
                <a:schemeClr val="dk2"/>
              </a:buClr>
              <a:buSzPts val="1800"/>
              <a:buFont typeface="Gill Sans"/>
              <a:buChar char="◼"/>
            </a:pPr>
            <a:r>
              <a:rPr lang="en-US" sz="1800">
                <a:solidFill>
                  <a:schemeClr val="dk2"/>
                </a:solidFill>
                <a:latin typeface="Gill Sans"/>
                <a:ea typeface="Gill Sans"/>
                <a:cs typeface="Gill Sans"/>
                <a:sym typeface="Gill Sans"/>
              </a:rPr>
              <a:t>Trains for specific target hardware</a:t>
            </a:r>
            <a:endParaRPr sz="1800">
              <a:solidFill>
                <a:schemeClr val="dk2"/>
              </a:solidFill>
              <a:latin typeface="Gill Sans"/>
              <a:ea typeface="Gill Sans"/>
              <a:cs typeface="Gill Sans"/>
              <a:sym typeface="Gill Sans"/>
            </a:endParaRPr>
          </a:p>
          <a:p>
            <a:pPr indent="-306000" lvl="0" marL="306000" marR="0" rtl="0" algn="l">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Over-</a:t>
            </a:r>
            <a:r>
              <a:rPr lang="en-US" sz="1800">
                <a:solidFill>
                  <a:schemeClr val="dk2"/>
                </a:solidFill>
                <a:latin typeface="Gill Sans"/>
                <a:ea typeface="Gill Sans"/>
                <a:cs typeface="Gill Sans"/>
                <a:sym typeface="Gill Sans"/>
              </a:rPr>
              <a:t>parameterized</a:t>
            </a:r>
            <a:r>
              <a:rPr lang="en-US" sz="1800">
                <a:solidFill>
                  <a:schemeClr val="dk2"/>
                </a:solidFill>
                <a:latin typeface="Gill Sans"/>
                <a:ea typeface="Gill Sans"/>
                <a:cs typeface="Gill Sans"/>
                <a:sym typeface="Gill Sans"/>
              </a:rPr>
              <a:t> network instead of stackable cells</a:t>
            </a:r>
            <a:endParaRPr/>
          </a:p>
          <a:p>
            <a:pPr indent="-306000" lvl="0" marL="306000" marR="0" rtl="0" algn="l">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To reduce training complexity, t</a:t>
            </a:r>
            <a:r>
              <a:rPr b="0" i="0" lang="en-US" sz="1800" u="none" cap="none" strike="noStrike">
                <a:solidFill>
                  <a:schemeClr val="dk2"/>
                </a:solidFill>
                <a:latin typeface="Gill Sans"/>
                <a:ea typeface="Gill Sans"/>
                <a:cs typeface="Gill Sans"/>
                <a:sym typeface="Gill Sans"/>
              </a:rPr>
              <a:t>he paths weights are </a:t>
            </a:r>
            <a:r>
              <a:rPr b="1" i="0" lang="en-US" sz="1800" u="none" cap="none" strike="noStrike">
                <a:solidFill>
                  <a:schemeClr val="dk2"/>
                </a:solidFill>
                <a:latin typeface="Gill Sans"/>
                <a:ea typeface="Gill Sans"/>
                <a:cs typeface="Gill Sans"/>
                <a:sym typeface="Gill Sans"/>
              </a:rPr>
              <a:t>binarized</a:t>
            </a:r>
            <a:r>
              <a:rPr b="0" i="0" lang="en-US" sz="1800" u="none" cap="none" strike="noStrike">
                <a:solidFill>
                  <a:schemeClr val="dk2"/>
                </a:solidFill>
                <a:latin typeface="Gill Sans"/>
                <a:ea typeface="Gill Sans"/>
                <a:cs typeface="Gill Sans"/>
                <a:sym typeface="Gill Sans"/>
              </a:rPr>
              <a:t> so that only one is used at a time</a:t>
            </a:r>
            <a:endParaRPr/>
          </a:p>
          <a:p>
            <a:pPr indent="0" lvl="0" marL="0" marR="0" rtl="0" algn="l">
              <a:spcBef>
                <a:spcPts val="9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