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6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975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0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608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6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5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2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3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3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4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1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2238EF81-9D7B-4E1C-B9CF-AEA4984435F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6F57BE5-2314-4E3B-8285-26EEA0C24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69F6-A18E-4A6E-8748-2966B7A64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CLINTON SAVIOUR HANOCH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8D9BB-E44B-4037-A034-2E3FE18FA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HEALTHCARE PROVIDER FINANCIAL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43305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721A-9992-4A4D-97E3-59C2BAE0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32" y="649705"/>
            <a:ext cx="9393868" cy="259826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trends can be observed in provider performance based on billing amount and patient service types (inpatients, outpatients and emergency)?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358C-841B-4059-A035-F968F12CE981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Insights 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06D13-E7C7-4955-81D1-EC3C946EB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Providers are primarily engaged In outpatients care, especially for chronic and manageable conditions like hypertension and migraine. Acute or trauma conditions like fracture shift more towards emergency and inpatients care.</a:t>
            </a:r>
          </a:p>
        </p:txBody>
      </p:sp>
    </p:spTree>
    <p:extLst>
      <p:ext uri="{BB962C8B-B14F-4D97-AF65-F5344CB8AC3E}">
        <p14:creationId xmlns:p14="http://schemas.microsoft.com/office/powerpoint/2010/main" val="387012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EB9F-0EBB-4959-8BA0-0EF1FACA1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0" y="0"/>
            <a:ext cx="10287020" cy="785813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Are there geographic differences in total billing amount across cities or states in the uk?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F224-16FB-4DAF-8187-BFB4AEF2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782" y="3887399"/>
            <a:ext cx="10394728" cy="1670645"/>
          </a:xfrm>
        </p:spPr>
        <p:txBody>
          <a:bodyPr>
            <a:normAutofit/>
          </a:bodyPr>
          <a:lstStyle/>
          <a:p>
            <a:r>
              <a:rPr lang="en-US" sz="1800" dirty="0"/>
              <a:t>Insights:</a:t>
            </a:r>
          </a:p>
          <a:p>
            <a:r>
              <a:rPr lang="en-US" sz="1800" dirty="0"/>
              <a:t>City: Edinburgh, Birmingham, and Sheffield contribute the highest billing amounts, indicating a concentration of services or larger patients bases in these areas.</a:t>
            </a:r>
            <a:br>
              <a:rPr lang="en-US" sz="1800" dirty="0"/>
            </a:br>
            <a:r>
              <a:rPr lang="en-US" sz="1800" dirty="0"/>
              <a:t>State: northern Ireland, Wales, and Scotland contributes the highest billing amount within the </a:t>
            </a:r>
            <a:r>
              <a:rPr lang="en-US" sz="1800" dirty="0" err="1"/>
              <a:t>uk</a:t>
            </a:r>
            <a:r>
              <a:rPr lang="en-US" sz="1800" dirty="0"/>
              <a:t>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E1F133-9434-4AB4-A1F4-3478286AD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428625"/>
            <a:ext cx="5600698" cy="34587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13D913-0C09-43B3-971C-C493B709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0" y="428625"/>
            <a:ext cx="6100763" cy="345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23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Simplified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For Healthcare</a:t>
            </a:r>
            <a:r>
              <a:rPr lang="en-US" dirty="0"/>
              <a:t> PROVIDER</a:t>
            </a:r>
            <a:r>
              <a:rPr dirty="0"/>
              <a:t> Financial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Treatment More 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What this means: Right now, the hospital is spending all its money on treating patients — that’s where nearly all the income is going. This could be risky if treatments aren’t well managed.</a:t>
            </a:r>
          </a:p>
          <a:p>
            <a:pPr>
              <a:defRPr sz="1400"/>
            </a:pPr>
            <a:r>
              <a:rPr sz="1800" dirty="0"/>
              <a:t>What to do: Check how treatments are being given. Avoid doing the same test or treatment twice. Make sure doctors follow clear guidelines so patients get what they really need.</a:t>
            </a:r>
          </a:p>
          <a:p>
            <a:pPr>
              <a:defRPr sz="1400"/>
            </a:pPr>
            <a:r>
              <a:rPr sz="1800" dirty="0"/>
              <a:t>Why it matters: This helps save money, treat more people better, and avoid waste.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Don’t Rely Only on X-Rays for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What this means: Almost 35% of the hospital’s income comes just from X-rays. That’s a lot from one service. If fewer people need X-rays tomorrow, that’s a big loss.</a:t>
            </a:r>
          </a:p>
          <a:p>
            <a:pPr>
              <a:defRPr sz="1400"/>
            </a:pPr>
            <a:r>
              <a:rPr sz="1800" dirty="0"/>
              <a:t>What to do: Start promoting other services like CT scans, surgeries, or ultrasound to bring in more money from different places.</a:t>
            </a:r>
          </a:p>
          <a:p>
            <a:pPr>
              <a:defRPr sz="1400"/>
            </a:pPr>
            <a:r>
              <a:rPr sz="1800" dirty="0"/>
              <a:t>Why it matters: It spreads the income so the hospital doesn't lose too much if demand for X-rays drops.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Help Doctors in Emergency &amp; Inpatient Departments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What this means: Some health issues like bone fractures need emergency or hospital stays. That puts extra pressure on those doctors and nurses.</a:t>
            </a:r>
          </a:p>
          <a:p>
            <a:pPr>
              <a:defRPr sz="1400"/>
            </a:pPr>
            <a:r>
              <a:rPr sz="1800" dirty="0"/>
              <a:t>What to do: Make sure these teams have enough staff, equipment, and support — maybe even rotate staff so no one gets overwhelmed.</a:t>
            </a:r>
          </a:p>
          <a:p>
            <a:pPr>
              <a:defRPr sz="1400"/>
            </a:pPr>
            <a:r>
              <a:rPr sz="1800" dirty="0"/>
              <a:t>Why it matters: It improves the quality of care and avoids staff burnout.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Reach Out to Cities with Fewer Patients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What this means: Big cities like </a:t>
            </a:r>
            <a:r>
              <a:rPr lang="en-US" sz="1800" dirty="0"/>
              <a:t>Birmingham</a:t>
            </a:r>
            <a:r>
              <a:rPr sz="1800" dirty="0"/>
              <a:t> bring in lots of money, but other places aren’t using the hospital as much.</a:t>
            </a:r>
          </a:p>
          <a:p>
            <a:pPr>
              <a:defRPr sz="1400"/>
            </a:pPr>
            <a:r>
              <a:rPr sz="1800" dirty="0"/>
              <a:t>What to do: Let people in smaller cities know what services are available. Maybe set up mobile clinics or partner with local centers.</a:t>
            </a:r>
          </a:p>
          <a:p>
            <a:pPr>
              <a:defRPr sz="1400"/>
            </a:pPr>
            <a:r>
              <a:rPr sz="1800" dirty="0"/>
              <a:t>Why it matters: It helps more people get care and increases the hospital’s income from new areas.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Make It Easier for Patients to Pay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What this means: Even though many patients have insurance, they still pay a lot from their pockets — about £1 million total. That can be hard on them.</a:t>
            </a:r>
          </a:p>
          <a:p>
            <a:pPr>
              <a:defRPr sz="1400"/>
            </a:pPr>
            <a:r>
              <a:rPr sz="1800" dirty="0"/>
              <a:t>What to do: Offer flexible payment plans, discounts, or help patients get better insurance options.</a:t>
            </a:r>
          </a:p>
          <a:p>
            <a:pPr>
              <a:defRPr sz="1400"/>
            </a:pPr>
            <a:r>
              <a:rPr sz="1800" dirty="0"/>
              <a:t>Why it matters: More patients will be able to afford care, and they’ll be more likely to come back in the future.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E506-87FF-4390-8F64-53B5F36B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7" y="1585913"/>
            <a:ext cx="10394707" cy="13573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28D320-2647-4947-8147-0436309A5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5388" y="4914900"/>
            <a:ext cx="2714625" cy="473211"/>
          </a:xfrm>
        </p:spPr>
        <p:txBody>
          <a:bodyPr/>
          <a:lstStyle/>
          <a:p>
            <a:pPr algn="r"/>
            <a:r>
              <a:rPr lang="en-US" dirty="0"/>
              <a:t>Clinton SAVIOUR HANOCH</a:t>
            </a:r>
          </a:p>
        </p:txBody>
      </p:sp>
    </p:spTree>
    <p:extLst>
      <p:ext uri="{BB962C8B-B14F-4D97-AF65-F5344CB8AC3E}">
        <p14:creationId xmlns:p14="http://schemas.microsoft.com/office/powerpoint/2010/main" val="373830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56A-69AE-45E7-8E22-0BF081F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37B9-7BBB-42A5-9051-E5223C78E0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Statement of Problem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Aims and objectives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Research questions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Dashboard report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Key insights and explanations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recommendations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56A-69AE-45E7-8E22-0BF081F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37B9-7BBB-42A5-9051-E5223C78E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457326"/>
            <a:ext cx="9844088" cy="3917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healthcare organizations often struggle to maintain financial sustainability while delivering efficient, quality care. Limited visibility into financial metrics and provider performance can hinder operational improvements. The lack of a centralized analytical tool makes it challenging to monitor billing patterns, manage healthcare costs, and evaluate departmental or provider contributions . Therefore, a data-driven approach is needed to analyze and visualize key financial and operational indicators within the healthcare setting.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6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56A-69AE-45E7-8E22-0BF081F1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"/>
            <a:ext cx="9489075" cy="700087"/>
          </a:xfrm>
        </p:spPr>
        <p:txBody>
          <a:bodyPr>
            <a:normAutofit fontScale="90000"/>
          </a:bodyPr>
          <a:lstStyle/>
          <a:p>
            <a:r>
              <a:rPr lang="en-US" dirty="0"/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37B9-7BBB-42A5-9051-E5223C78E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814387"/>
            <a:ext cx="10394707" cy="4560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Aim</a:t>
            </a:r>
            <a:br>
              <a:rPr lang="en-US" dirty="0"/>
            </a:br>
            <a:r>
              <a:rPr lang="en-US" dirty="0"/>
              <a:t>to analyze and visualize the financial and operational performance of a healthcare center using interactive dashboards, with a focus on billing trends, cost distribution, provider efficiency, and geographic insights.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Objectives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 assess the overall financial health of the healthcare center by analyzing billing amounts, treatment costs, and patient charges.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 evaluate provider and departmental performance based on billing contributions, procedure types, and service categories.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 identify key trends and patterns in healthcare delivery by examining time-based and categorical variations in data.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 uncover geographic differences in billing behavior and service utilization across cities or states.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To develop an interactive dashboard that enables stakeholders to gain actionable insights for strategic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384218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C56A-69AE-45E7-8E22-0BF081F1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37B9-7BBB-42A5-9051-E5223C78E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799" y="371475"/>
            <a:ext cx="10715625" cy="5003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What are the main cost drivers in the healthcare center’s operations(for example..., treatment, medication, room charges)?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How does billing varies across procedures, diagnosis and departments and which area generate the most revenue?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What trends can be observed in provider performance based on billing amount and patient service types(inpatients, outpatients and emergency)?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Are there geographic differences in total billing amount across cities or states in the uk?</a:t>
            </a:r>
          </a:p>
          <a:p>
            <a:pPr marL="457200" indent="-457200">
              <a:buFont typeface="+mj-lt"/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735-F35E-497E-8E92-B193B8C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8599"/>
            <a:ext cx="10286999" cy="628651"/>
          </a:xfrm>
        </p:spPr>
        <p:txBody>
          <a:bodyPr>
            <a:noAutofit/>
          </a:bodyPr>
          <a:lstStyle/>
          <a:p>
            <a:r>
              <a:rPr lang="en-US" sz="3600" dirty="0"/>
              <a:t>The healthcare provider dashboard</a:t>
            </a:r>
            <a:br>
              <a:rPr lang="en-US" sz="3600" dirty="0"/>
            </a:br>
            <a:r>
              <a:rPr lang="en-US" sz="3600" dirty="0"/>
              <a:t>light mode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B8AEC6-E77F-4C65-B4B0-49651D65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49"/>
            <a:ext cx="11701463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6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A735-F35E-497E-8E92-B193B8C9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8599"/>
            <a:ext cx="10286999" cy="628651"/>
          </a:xfrm>
        </p:spPr>
        <p:txBody>
          <a:bodyPr>
            <a:noAutofit/>
          </a:bodyPr>
          <a:lstStyle/>
          <a:p>
            <a:r>
              <a:rPr lang="en-US" sz="3600" dirty="0"/>
              <a:t>The healthcare provider dashboard</a:t>
            </a:r>
            <a:br>
              <a:rPr lang="en-US" sz="3600" dirty="0"/>
            </a:br>
            <a:r>
              <a:rPr lang="en-US" sz="3600" dirty="0"/>
              <a:t>Dark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29BD7-01F0-4176-9403-D078B5AF2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11701463" cy="46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35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065A-5D9D-4425-B2E4-2267124F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857249"/>
            <a:ext cx="10729912" cy="928689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are the main cost drivers in the healthcare center’s operations(for example..., treatment, medication, room charges)?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EA02A-ED6E-4839-8BAA-CC03825C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4241" y="3686175"/>
            <a:ext cx="11291484" cy="1828799"/>
          </a:xfrm>
        </p:spPr>
        <p:txBody>
          <a:bodyPr>
            <a:normAutofit/>
          </a:bodyPr>
          <a:lstStyle/>
          <a:p>
            <a:r>
              <a:rPr lang="en-US" dirty="0"/>
              <a:t>Insight: Treatment services are the major cost and revenue driver. Insurance covers a large portion, but patients still pay a significant amount out of pocket.</a:t>
            </a:r>
            <a:br>
              <a:rPr lang="en-US" dirty="0"/>
            </a:br>
            <a:r>
              <a:rPr lang="en-US" dirty="0"/>
              <a:t>Medication and room charges are less impactful but should still be optimized for efficiency.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BC4D7-AE4D-4DD1-ACD1-DCBA3B7B7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3" y="2000164"/>
            <a:ext cx="11434359" cy="151464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7C0167-2B52-4D89-B083-51533772F587}"/>
              </a:ext>
            </a:extLst>
          </p:cNvPr>
          <p:cNvSpPr txBox="1">
            <a:spLocks/>
          </p:cNvSpPr>
          <p:nvPr/>
        </p:nvSpPr>
        <p:spPr>
          <a:xfrm>
            <a:off x="2828925" y="109539"/>
            <a:ext cx="4857750" cy="74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bg2">
                    <a:lumMod val="25000"/>
                  </a:schemeClr>
                </a:solidFill>
              </a:rPr>
              <a:t>Kpis analysis insights and interpretation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4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2192-51FC-42BD-B950-B17D1560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77"/>
            <a:ext cx="4929188" cy="117157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does billing varies across procedures, diagnosis and departments and which area generate the most revenue?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BD4B6E-1C41-46A4-976B-75B458689F1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46663" y="142876"/>
            <a:ext cx="6597650" cy="52317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4F1F8-F12A-4CFD-ADF7-7C62717D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314451"/>
            <a:ext cx="4929188" cy="4060134"/>
          </a:xfrm>
        </p:spPr>
        <p:txBody>
          <a:bodyPr/>
          <a:lstStyle/>
          <a:p>
            <a:r>
              <a:rPr lang="en-US" dirty="0"/>
              <a:t>Insights::</a:t>
            </a:r>
          </a:p>
          <a:p>
            <a:r>
              <a:rPr lang="en-US" dirty="0"/>
              <a:t>Procedure: The x-ray procedure accounts for over one-third of the billing,  making it the most revenue generating service. </a:t>
            </a:r>
          </a:p>
          <a:p>
            <a:r>
              <a:rPr lang="en-US" dirty="0"/>
              <a:t>Diagnosis: diagnosis like Hypertension, appendicitis, and migraine are mostly billed as outpatients services.</a:t>
            </a:r>
          </a:p>
          <a:p>
            <a:r>
              <a:rPr lang="en-US" dirty="0"/>
              <a:t>Department: the cardiology department leads in total billing, reflecting a concentration of high value services in heart-related care.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71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433</TotalTime>
  <Words>1039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Impact</vt:lpstr>
      <vt:lpstr>Wingdings</vt:lpstr>
      <vt:lpstr>Main Event</vt:lpstr>
      <vt:lpstr>CLINTON SAVIOUR HANOCH</vt:lpstr>
      <vt:lpstr>Table of content</vt:lpstr>
      <vt:lpstr>Statement of the problem</vt:lpstr>
      <vt:lpstr>Aims and objectives</vt:lpstr>
      <vt:lpstr>Research questions</vt:lpstr>
      <vt:lpstr>The healthcare provider dashboard light mode</vt:lpstr>
      <vt:lpstr>The healthcare provider dashboard Dark mode</vt:lpstr>
      <vt:lpstr>What are the main cost drivers in the healthcare center’s operations(for example..., treatment, medication, room charges)? </vt:lpstr>
      <vt:lpstr>How does billing varies across procedures, diagnosis and departments and which area generate the most revenue? </vt:lpstr>
      <vt:lpstr>What trends can be observed in provider performance based on billing amount and patient service types (inpatients, outpatients and emergency)? </vt:lpstr>
      <vt:lpstr>Are there geographic differences in total billing amount across cities or states in the uk? </vt:lpstr>
      <vt:lpstr>Simplified Recommendations</vt:lpstr>
      <vt:lpstr>Make Treatment More Efficient</vt:lpstr>
      <vt:lpstr>Don’t Rely Only on X-Rays for Income</vt:lpstr>
      <vt:lpstr>Help Doctors in Emergency &amp; Inpatient Departments</vt:lpstr>
      <vt:lpstr>Reach Out to Cities with Fewer Patients</vt:lpstr>
      <vt:lpstr>Make It Easier for Patients to Pay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CLINTON SAVIOUR HANOCH</dc:title>
  <dc:creator>Saviour Clinton</dc:creator>
  <cp:lastModifiedBy>Saviour Clinton</cp:lastModifiedBy>
  <cp:revision>30</cp:revision>
  <dcterms:created xsi:type="dcterms:W3CDTF">2025-07-03T18:24:57Z</dcterms:created>
  <dcterms:modified xsi:type="dcterms:W3CDTF">2025-07-04T07:03:18Z</dcterms:modified>
</cp:coreProperties>
</file>