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96" r:id="rId4"/>
    <p:sldId id="259" r:id="rId5"/>
    <p:sldId id="283" r:id="rId6"/>
    <p:sldId id="258" r:id="rId7"/>
    <p:sldId id="260" r:id="rId8"/>
    <p:sldId id="285" r:id="rId9"/>
    <p:sldId id="261" r:id="rId10"/>
    <p:sldId id="273" r:id="rId11"/>
    <p:sldId id="262" r:id="rId12"/>
    <p:sldId id="286" r:id="rId13"/>
    <p:sldId id="263" r:id="rId14"/>
    <p:sldId id="274" r:id="rId15"/>
    <p:sldId id="264" r:id="rId16"/>
    <p:sldId id="287" r:id="rId17"/>
    <p:sldId id="275" r:id="rId18"/>
    <p:sldId id="265" r:id="rId19"/>
    <p:sldId id="268" r:id="rId20"/>
    <p:sldId id="284" r:id="rId21"/>
    <p:sldId id="267" r:id="rId22"/>
    <p:sldId id="269" r:id="rId23"/>
    <p:sldId id="270" r:id="rId24"/>
    <p:sldId id="271" r:id="rId25"/>
    <p:sldId id="293" r:id="rId26"/>
    <p:sldId id="294" r:id="rId27"/>
    <p:sldId id="272" r:id="rId28"/>
    <p:sldId id="281" r:id="rId29"/>
    <p:sldId id="295" r:id="rId30"/>
    <p:sldId id="282" r:id="rId31"/>
    <p:sldId id="279"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69429" autoAdjust="0"/>
  </p:normalViewPr>
  <p:slideViewPr>
    <p:cSldViewPr snapToGrid="0">
      <p:cViewPr varScale="1">
        <p:scale>
          <a:sx n="79" d="100"/>
          <a:sy n="79" d="100"/>
        </p:scale>
        <p:origin x="9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FF217-7A67-49BF-B002-CF75F23CA62D}" type="datetimeFigureOut">
              <a:rPr lang="en-CA" smtClean="0"/>
              <a:t>2018-07-16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14B00-FCC5-4D0B-A41C-B7B82B7CD419}" type="slidenum">
              <a:rPr lang="en-CA" smtClean="0"/>
              <a:t>‹#›</a:t>
            </a:fld>
            <a:endParaRPr lang="en-CA"/>
          </a:p>
        </p:txBody>
      </p:sp>
    </p:spTree>
    <p:extLst>
      <p:ext uri="{BB962C8B-B14F-4D97-AF65-F5344CB8AC3E}">
        <p14:creationId xmlns:p14="http://schemas.microsoft.com/office/powerpoint/2010/main" val="331026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Quantum chemical </a:t>
            </a:r>
            <a:r>
              <a:rPr lang="en-CA" dirty="0" err="1"/>
              <a:t>camclations</a:t>
            </a:r>
            <a:r>
              <a:rPr lang="en-CA" dirty="0"/>
              <a:t> can accurately determine molecular properties which may be hard to obtain experimentally, in particular, we can pretty </a:t>
            </a:r>
            <a:r>
              <a:rPr lang="en-CA" dirty="0" err="1"/>
              <a:t>easilt</a:t>
            </a:r>
            <a:r>
              <a:rPr lang="en-CA" dirty="0"/>
              <a:t> get </a:t>
            </a:r>
            <a:r>
              <a:rPr lang="en-CA" dirty="0" err="1"/>
              <a:t>thermochecmial</a:t>
            </a:r>
            <a:r>
              <a:rPr lang="en-CA" dirty="0"/>
              <a:t> quantities such as reaction energies without having to run difficult or dangerous experiments. </a:t>
            </a:r>
          </a:p>
          <a:p>
            <a:endParaRPr lang="en-CA" dirty="0"/>
          </a:p>
          <a:p>
            <a:r>
              <a:rPr lang="en-CA" dirty="0"/>
              <a:t>The gold standard of quantum chemistry methods is Coupled cluster singles, doubles,  with  perturbative triples or (CCSD(T)) It is extremely accurate, often predicting reaction energies to within 1 kcal per </a:t>
            </a:r>
            <a:r>
              <a:rPr lang="en-CA" dirty="0" err="1"/>
              <a:t>mol</a:t>
            </a:r>
            <a:endParaRPr lang="en-CA" dirty="0"/>
          </a:p>
          <a:p>
            <a:endParaRPr lang="en-CA" dirty="0"/>
          </a:p>
          <a:p>
            <a:r>
              <a:rPr lang="en-CA" dirty="0"/>
              <a:t>But it is very expensive, scaling as O n^. This is best explained visually</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a:t>
            </a:fld>
            <a:endParaRPr lang="en-CA"/>
          </a:p>
        </p:txBody>
      </p:sp>
    </p:spTree>
    <p:extLst>
      <p:ext uri="{BB962C8B-B14F-4D97-AF65-F5344CB8AC3E}">
        <p14:creationId xmlns:p14="http://schemas.microsoft.com/office/powerpoint/2010/main" val="197611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2009, </a:t>
            </a:r>
            <a:r>
              <a:rPr lang="en-CA" dirty="0" err="1"/>
              <a:t>neese</a:t>
            </a:r>
            <a:r>
              <a:rPr lang="en-CA" dirty="0"/>
              <a:t> et al described a what they call a local pair natural orbital implementation of CCSD(T) (LPNO-CCSD(T)).  IN LPNO-CC Pair natural orbitals (first introduced in1973) were revived and used as an ideal basis for localized orbitals.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These PNO’s are defined by first building localized orbitals (I_L)  (usually through foster-boys localization) and projecting the atomic orbitals (u) onto this localized basis. Each electron pair is then assigned a number of pair natural </a:t>
            </a:r>
            <a:r>
              <a:rPr lang="en-CA" dirty="0" err="1"/>
              <a:t>orbitlals</a:t>
            </a:r>
            <a:r>
              <a:rPr lang="en-CA" dirty="0"/>
              <a:t> which are localized around them.  This compresses the virtual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PNO’s are orthogonal for a given electron pair but non-orthogonal between multiple pairs of </a:t>
            </a:r>
            <a:r>
              <a:rPr lang="en-CA" dirty="0" err="1"/>
              <a:t>electirons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They are also linearly dependant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11</a:t>
            </a:fld>
            <a:endParaRPr lang="en-CA"/>
          </a:p>
        </p:txBody>
      </p:sp>
    </p:spTree>
    <p:extLst>
      <p:ext uri="{BB962C8B-B14F-4D97-AF65-F5344CB8AC3E}">
        <p14:creationId xmlns:p14="http://schemas.microsoft.com/office/powerpoint/2010/main" val="3368263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Correlation energy is treated as a hierarchy, for each pair, the energy is estimated using a linearly </a:t>
            </a:r>
            <a:r>
              <a:rPr lang="en-CA" dirty="0" err="1"/>
              <a:t>scailing</a:t>
            </a:r>
            <a:r>
              <a:rPr lang="en-CA" dirty="0"/>
              <a:t> algorithm, if the energy is small (&lt;10^-6 </a:t>
            </a:r>
            <a:r>
              <a:rPr lang="en-CA" dirty="0" err="1"/>
              <a:t>hartree</a:t>
            </a:r>
            <a:r>
              <a:rPr lang="en-CA" dirty="0"/>
              <a:t>, 2.6 joules/mol), we assume this estimate is accurate enough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energy &gt; </a:t>
            </a:r>
            <a:r>
              <a:rPr lang="en-CA" dirty="0" err="1"/>
              <a:t>cutoff</a:t>
            </a:r>
            <a:r>
              <a:rPr lang="en-CA" dirty="0"/>
              <a:t> (10^6), Treat the pair with MP2,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the MP2 energy is &gt; 10^-4 (262 J/mol) then the contribution is </a:t>
            </a:r>
            <a:r>
              <a:rPr lang="en-CA" dirty="0" err="1"/>
              <a:t>signifigant</a:t>
            </a:r>
            <a:r>
              <a:rPr lang="en-CA" dirty="0"/>
              <a:t> and the pair is given full CC treatment,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result is a coupled cluster method which scales linearly with system size (for large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show you the power of localized methods: </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12</a:t>
            </a:fld>
            <a:endParaRPr lang="en-CA"/>
          </a:p>
        </p:txBody>
      </p:sp>
    </p:spTree>
    <p:extLst>
      <p:ext uri="{BB962C8B-B14F-4D97-AF65-F5344CB8AC3E}">
        <p14:creationId xmlns:p14="http://schemas.microsoft.com/office/powerpoint/2010/main" val="3275676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shows two large systems which were given full CCSD(T) (‘gold standard’) treatment via LPNO-CCSD(T)</a:t>
            </a:r>
          </a:p>
          <a:p>
            <a:r>
              <a:rPr lang="en-CA" dirty="0"/>
              <a:t>. </a:t>
            </a:r>
          </a:p>
          <a:p>
            <a:r>
              <a:rPr lang="en-CA" dirty="0"/>
              <a:t>LPNO-CCSD </a:t>
            </a:r>
            <a:r>
              <a:rPr lang="en-CA" dirty="0" err="1"/>
              <a:t>calptures</a:t>
            </a:r>
            <a:r>
              <a:rPr lang="en-CA" dirty="0"/>
              <a:t> &gt;99% of the correlation energy while </a:t>
            </a:r>
            <a:r>
              <a:rPr lang="en-CA" dirty="0" err="1"/>
              <a:t>scailing</a:t>
            </a:r>
            <a:r>
              <a:rPr lang="en-CA" dirty="0"/>
              <a:t> like DFT</a:t>
            </a:r>
          </a:p>
          <a:p>
            <a:endParaRPr lang="en-CA" dirty="0"/>
          </a:p>
          <a:p>
            <a:r>
              <a:rPr lang="en-CA" dirty="0"/>
              <a:t>The molecules are Vancomycin, an anti-biotic and Crambin, a seed storage protein found in cabbage. According to their paper, crambin was the first protein to be given CCSD(T) treatment</a:t>
            </a:r>
          </a:p>
          <a:p>
            <a:endParaRPr lang="en-CA" dirty="0"/>
          </a:p>
          <a:p>
            <a:r>
              <a:rPr lang="en-CA" dirty="0"/>
              <a:t>These calculations ran on a single  2.7Ghz  core and completed in 5 days for vancomycin and 30 days for Crambin respectively. Typically, CCSD(T) methods were only applicable to systems of maybe 30 atoms depending on your basis, and treatment of such large molecules was unheard of</a:t>
            </a:r>
          </a:p>
          <a:p>
            <a:endParaRPr lang="en-CA" dirty="0"/>
          </a:p>
          <a:p>
            <a:r>
              <a:rPr lang="en-CA" dirty="0"/>
              <a:t>A large part of this speed up is because in both cases, less than 10% of all electron pairs were given full CC treatment (9.4% of pairs  for vancomycin, 2.5% for crambin).  The vast majority was actually treated with their linearly </a:t>
            </a:r>
            <a:r>
              <a:rPr lang="en-CA" dirty="0" err="1"/>
              <a:t>scailing</a:t>
            </a:r>
            <a:r>
              <a:rPr lang="en-CA" dirty="0"/>
              <a:t> estimation, with a few serving pairs given MP2 and full CC treatment</a:t>
            </a:r>
          </a:p>
          <a:p>
            <a:endParaRPr lang="en-CA" dirty="0"/>
          </a:p>
          <a:p>
            <a:r>
              <a:rPr lang="en-CA" dirty="0"/>
              <a:t>As less than 10% of electron pairs are given full CC treatment, system sparsity is clearly being exploited. But symmetry is not.</a:t>
            </a:r>
          </a:p>
          <a:p>
            <a:endParaRPr lang="en-CA" dirty="0"/>
          </a:p>
          <a:p>
            <a:r>
              <a:rPr lang="en-US" dirty="0"/>
              <a:t>Back of the envelope:</a:t>
            </a:r>
          </a:p>
          <a:p>
            <a:endParaRPr lang="en-US" dirty="0"/>
          </a:p>
          <a:p>
            <a:r>
              <a:rPr lang="en-US" dirty="0"/>
              <a:t>(6107/3593) ^ n = (30/5)</a:t>
            </a:r>
          </a:p>
          <a:p>
            <a:endParaRPr lang="en-US" dirty="0"/>
          </a:p>
          <a:p>
            <a:r>
              <a:rPr lang="en-US" dirty="0"/>
              <a:t>N = log (6)/log(1.72) = 1.84</a:t>
            </a:r>
          </a:p>
          <a:p>
            <a:endParaRPr lang="en-US" dirty="0"/>
          </a:p>
          <a:p>
            <a:r>
              <a:rPr lang="en-CA" dirty="0"/>
              <a:t>Scales as n^(1.84)</a:t>
            </a:r>
          </a:p>
        </p:txBody>
      </p:sp>
      <p:sp>
        <p:nvSpPr>
          <p:cNvPr id="4" name="Slide Number Placeholder 3"/>
          <p:cNvSpPr>
            <a:spLocks noGrp="1"/>
          </p:cNvSpPr>
          <p:nvPr>
            <p:ph type="sldNum" sz="quarter" idx="10"/>
          </p:nvPr>
        </p:nvSpPr>
        <p:spPr/>
        <p:txBody>
          <a:bodyPr/>
          <a:lstStyle/>
          <a:p>
            <a:fld id="{83E14B00-FCC5-4D0B-A41C-B7B82B7CD419}" type="slidenum">
              <a:rPr lang="en-CA" smtClean="0"/>
              <a:t>13</a:t>
            </a:fld>
            <a:endParaRPr lang="en-CA"/>
          </a:p>
        </p:txBody>
      </p:sp>
    </p:spTree>
    <p:extLst>
      <p:ext uri="{BB962C8B-B14F-4D97-AF65-F5344CB8AC3E}">
        <p14:creationId xmlns:p14="http://schemas.microsoft.com/office/powerpoint/2010/main" val="260403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can we improve LPNO-CC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localized orbitals do not properly represent the symmetry of the molecule, and as a result DLPNO-CC methods do not benefit from the constraints normally imposed by molecular symmetry </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14</a:t>
            </a:fld>
            <a:endParaRPr lang="en-CA"/>
          </a:p>
        </p:txBody>
      </p:sp>
    </p:spTree>
    <p:extLst>
      <p:ext uri="{BB962C8B-B14F-4D97-AF65-F5344CB8AC3E}">
        <p14:creationId xmlns:p14="http://schemas.microsoft.com/office/powerpoint/2010/main" val="253999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aseline="0" dirty="0"/>
              <a:t>Quick review of </a:t>
            </a:r>
            <a:r>
              <a:rPr lang="en-CA" sz="1200" baseline="0" dirty="0" err="1"/>
              <a:t>symetery</a:t>
            </a:r>
            <a:r>
              <a:rPr lang="en-CA" sz="1200" baseline="0" dirty="0"/>
              <a:t>: Molecules are classified by their molecular point groups, a collection of operations in which the molecule remains unchanged.  If I take a water molecule and </a:t>
            </a:r>
            <a:r>
              <a:rPr lang="en-CA" sz="1200" baseline="0" dirty="0" err="1"/>
              <a:t>roate</a:t>
            </a:r>
            <a:r>
              <a:rPr lang="en-CA" sz="1200" baseline="0" dirty="0"/>
              <a:t> it 180 degrees in the axis that bisects the molecule, the final orientation is indistinguishable form the initial orientation</a:t>
            </a:r>
          </a:p>
          <a:p>
            <a:endParaRPr lang="en-CA" sz="1200" baseline="0" dirty="0"/>
          </a:p>
          <a:p>
            <a:r>
              <a:rPr lang="en-CA" sz="1200" baseline="0" dirty="0"/>
              <a:t>Here are some of the canonical orbitals of water, you can see that the planes of symmetry in water correspond to orbital nodal planes. The canonical orbitals transform as described by their irreps within the point group. </a:t>
            </a:r>
          </a:p>
          <a:p>
            <a:endParaRPr lang="en-CA" sz="1200" baseline="0" dirty="0"/>
          </a:p>
          <a:p>
            <a:r>
              <a:rPr lang="en-CA" sz="1200" baseline="0" dirty="0"/>
              <a:t>Mathematically, for finite systems, the wavefunction is modified by a phase factor through some symmetry operation </a:t>
            </a:r>
            <a:r>
              <a:rPr lang="en-CA" sz="1200" baseline="0" dirty="0" err="1"/>
              <a:t>R_i</a:t>
            </a:r>
            <a:r>
              <a:rPr lang="en-CA" sz="1200" baseline="0" dirty="0"/>
              <a:t>. </a:t>
            </a:r>
          </a:p>
          <a:p>
            <a:endParaRPr lang="en-CA" sz="1200" baseline="0" dirty="0"/>
          </a:p>
          <a:p>
            <a:r>
              <a:rPr lang="en-CA" sz="1200" baseline="0" dirty="0"/>
              <a:t>For solids, the wavefunction takes the form of a </a:t>
            </a:r>
            <a:r>
              <a:rPr lang="en-CA" sz="1200" baseline="0" dirty="0" err="1"/>
              <a:t>bloch</a:t>
            </a:r>
            <a:r>
              <a:rPr lang="en-CA" sz="1200" baseline="0" dirty="0"/>
              <a:t> function, </a:t>
            </a:r>
            <a:r>
              <a:rPr lang="en-CA" sz="1200" baseline="0" dirty="0" err="1"/>
              <a:t>deloclized</a:t>
            </a:r>
            <a:r>
              <a:rPr lang="en-CA" sz="1200" baseline="0" dirty="0"/>
              <a:t> over the entire lattice, and they of course exhibit this translational </a:t>
            </a:r>
            <a:r>
              <a:rPr lang="en-CA" sz="1200" baseline="0" dirty="0" err="1"/>
              <a:t>symetery</a:t>
            </a:r>
            <a:endParaRPr lang="en-CA" sz="1200" baseline="0" dirty="0"/>
          </a:p>
        </p:txBody>
      </p:sp>
      <p:sp>
        <p:nvSpPr>
          <p:cNvPr id="4" name="Slide Number Placeholder 3"/>
          <p:cNvSpPr>
            <a:spLocks noGrp="1"/>
          </p:cNvSpPr>
          <p:nvPr>
            <p:ph type="sldNum" sz="quarter" idx="10"/>
          </p:nvPr>
        </p:nvSpPr>
        <p:spPr/>
        <p:txBody>
          <a:bodyPr/>
          <a:lstStyle/>
          <a:p>
            <a:fld id="{83E14B00-FCC5-4D0B-A41C-B7B82B7CD419}" type="slidenum">
              <a:rPr lang="en-CA" smtClean="0"/>
              <a:t>15</a:t>
            </a:fld>
            <a:endParaRPr lang="en-CA"/>
          </a:p>
        </p:txBody>
      </p:sp>
    </p:spTree>
    <p:extLst>
      <p:ext uri="{BB962C8B-B14F-4D97-AF65-F5344CB8AC3E}">
        <p14:creationId xmlns:p14="http://schemas.microsoft.com/office/powerpoint/2010/main" val="3828403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aseline="0" dirty="0"/>
              <a:t>This symmetry places useful constraints on electron integrals and t-amplitudes.  A t amplitude is zero unless the direct product of its irreps contains the A1 irrep. </a:t>
            </a:r>
          </a:p>
          <a:p>
            <a:endParaRPr lang="en-CA" sz="1200" baseline="0" dirty="0"/>
          </a:p>
          <a:p>
            <a:r>
              <a:rPr lang="en-CA" sz="1200" baseline="0" dirty="0"/>
              <a:t>This allows us to sort our MO’s into blocks of symmetry, giving our matrix of t-</a:t>
            </a:r>
            <a:r>
              <a:rPr lang="en-CA" sz="1200" baseline="0" dirty="0" err="1"/>
              <a:t>amplutudes</a:t>
            </a:r>
            <a:r>
              <a:rPr lang="en-CA" sz="1200" baseline="0" dirty="0"/>
              <a:t> a block diagonal form. We can treat each block </a:t>
            </a:r>
            <a:r>
              <a:rPr lang="en-CA" sz="1200" baseline="0" dirty="0" err="1"/>
              <a:t>seperatly</a:t>
            </a:r>
            <a:r>
              <a:rPr lang="en-CA" sz="1200" baseline="0" dirty="0"/>
              <a:t> rather than dealing with one huge matrix</a:t>
            </a:r>
          </a:p>
          <a:p>
            <a:endParaRPr lang="en-CA" sz="1200" baseline="0" dirty="0"/>
          </a:p>
          <a:p>
            <a:r>
              <a:rPr lang="en-CA" sz="1200" baseline="0" dirty="0"/>
              <a:t>Molecular smatter speeds up calculations by a factor of the number of irreps squared, (</a:t>
            </a:r>
            <a:r>
              <a:rPr lang="en-CA" sz="1200" baseline="0" dirty="0" err="1"/>
              <a:t>eg</a:t>
            </a:r>
            <a:r>
              <a:rPr lang="en-CA" sz="1200" baseline="0" dirty="0"/>
              <a:t> ethylene which ahs D2h has 8 irreps, so the computation is sped up by a factor of 8^2 = 64). This speedup is normally overshadowed by the overall </a:t>
            </a:r>
            <a:r>
              <a:rPr lang="en-CA" sz="1200" baseline="0" dirty="0" err="1"/>
              <a:t>scailing</a:t>
            </a:r>
            <a:r>
              <a:rPr lang="en-CA" sz="1200" baseline="0" dirty="0"/>
              <a:t> (O(7) </a:t>
            </a:r>
            <a:r>
              <a:rPr lang="en-CA" sz="1200" baseline="0" dirty="0" err="1"/>
              <a:t>scailing</a:t>
            </a:r>
            <a:r>
              <a:rPr lang="en-CA" sz="1200" baseline="0" dirty="0"/>
              <a:t> of CCSD(T)), it would be very significant for methods which scale linearly or near-linearly, such as DLPNO-CC</a:t>
            </a:r>
            <a:endParaRPr lang="en-CA" dirty="0"/>
          </a:p>
          <a:p>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0" dirty="0"/>
              <a:t>Here I also have the HOMO and LUMO of c60, and as you can see the canonical orbitals get delocalized over the entire molecule, so when we exploit symmetry we can no longer exploit sparsity</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16</a:t>
            </a:fld>
            <a:endParaRPr lang="en-CA"/>
          </a:p>
        </p:txBody>
      </p:sp>
    </p:spTree>
    <p:extLst>
      <p:ext uri="{BB962C8B-B14F-4D97-AF65-F5344CB8AC3E}">
        <p14:creationId xmlns:p14="http://schemas.microsoft.com/office/powerpoint/2010/main" val="3670361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Lets use symmetry to divide the molecules into a unit cell, congruent through transformations in a subset the point group. </a:t>
            </a:r>
          </a:p>
          <a:p>
            <a:endParaRPr lang="en-CA" baseline="0" dirty="0"/>
          </a:p>
          <a:p>
            <a:r>
              <a:rPr lang="en-CA" baseline="0" dirty="0"/>
              <a:t>In the case of benzene, the molecule is broken up into a CH unit cell which is congruent through a C6 rotation .</a:t>
            </a:r>
          </a:p>
          <a:p>
            <a:endParaRPr lang="en-CA" baseline="0" dirty="0"/>
          </a:p>
          <a:p>
            <a:r>
              <a:rPr lang="en-CA" baseline="0" dirty="0"/>
              <a:t> Poly(</a:t>
            </a:r>
            <a:r>
              <a:rPr lang="en-CA" baseline="0" dirty="0" err="1"/>
              <a:t>ethelene</a:t>
            </a:r>
            <a:r>
              <a:rPr lang="en-CA" baseline="0" dirty="0"/>
              <a:t>) and  other </a:t>
            </a:r>
            <a:r>
              <a:rPr lang="en-CA" baseline="0" dirty="0" err="1"/>
              <a:t>polyemers</a:t>
            </a:r>
            <a:r>
              <a:rPr lang="en-CA" baseline="0" dirty="0"/>
              <a:t>, can be broken into monomer unit cells which exhibit translational symmetry. </a:t>
            </a:r>
          </a:p>
          <a:p>
            <a:endParaRPr lang="en-CA" baseline="0" dirty="0"/>
          </a:p>
          <a:p>
            <a:r>
              <a:rPr lang="en-CA" baseline="0" dirty="0"/>
              <a:t>This alternative view of symmetry shows why current localization methods fail to capture the symmetry of the system. The number of localized orbitals is always equal to the number of canonical occupied orbitals that you start with. </a:t>
            </a:r>
          </a:p>
          <a:p>
            <a:endParaRPr lang="en-CA" baseline="0" dirty="0"/>
          </a:p>
          <a:p>
            <a:r>
              <a:rPr lang="en-CA" baseline="0" dirty="0"/>
              <a:t>Lets look at the pi system of benzene, canonically, there are three occupied orbitals. </a:t>
            </a:r>
            <a:r>
              <a:rPr lang="en-US" dirty="0"/>
              <a:t>However a benzene molecule is comprised of six unit cells, so we need six π-like orbitals which are both congruent through C6 and localized to a unit cell.  We denote these orbitals Congruent Localized Orbitals (CLO’s) and we propose that we can improve localized CC methods with them</a:t>
            </a:r>
          </a:p>
          <a:p>
            <a:endParaRPr lang="en-US" dirty="0"/>
          </a:p>
          <a:p>
            <a:r>
              <a:rPr lang="en-US" dirty="0"/>
              <a:t>At the bottom here we have some early results, these </a:t>
            </a:r>
            <a:r>
              <a:rPr lang="en-US" dirty="0" err="1"/>
              <a:t>clo’s</a:t>
            </a:r>
            <a:r>
              <a:rPr lang="en-US" dirty="0"/>
              <a:t> were constructed in ACESII and plotted in </a:t>
            </a:r>
            <a:r>
              <a:rPr lang="en-US" dirty="0" err="1"/>
              <a:t>molden</a:t>
            </a:r>
            <a:r>
              <a:rPr lang="en-US" dirty="0"/>
              <a:t>. As you can see, they are mostly localized onto the CH unit cell and are congruent through a C6 rotation.  We want to use these CLO’s  with DLPNO-CC to treat high symmetry systems.</a:t>
            </a:r>
            <a:br>
              <a:rPr lang="en-US" dirty="0"/>
            </a:b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17</a:t>
            </a:fld>
            <a:endParaRPr lang="en-CA"/>
          </a:p>
        </p:txBody>
      </p:sp>
    </p:spTree>
    <p:extLst>
      <p:ext uri="{BB962C8B-B14F-4D97-AF65-F5344CB8AC3E}">
        <p14:creationId xmlns:p14="http://schemas.microsoft.com/office/powerpoint/2010/main" val="2402646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Lets build our CLO’s. we divide the atoms and AO’s into sets defined by their unit cell </a:t>
            </a:r>
            <a:r>
              <a:rPr lang="en-CA" dirty="0" err="1"/>
              <a:t>B_i</a:t>
            </a:r>
            <a:r>
              <a:rPr lang="en-CA" dirty="0"/>
              <a:t>. Central atoms (sulfur in SF6, iron in ferrocene), are placed into a separate set.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Overlap matrix, S alpha beta, and the density matrix, D alpha beta,  are defined as usual</a:t>
            </a:r>
          </a:p>
          <a:p>
            <a:endParaRPr lang="en-CA" dirty="0"/>
          </a:p>
          <a:p>
            <a:r>
              <a:rPr lang="en-CA" dirty="0"/>
              <a:t>We construct and diagonalize this matrix SDS, giving us an eigenvalue problem which gives AO coefficients for CLO’s located on a particular unit cell. The B1 Indicates that we only use the block of SDS associated with the unit cell labeled B1.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MO’s are then projected down onto this basis, giving us a set of CLO’s which span the occupied space.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Once we have the CLO’s for one unit cell, we can quickly build the CLO’s on other fragments through symmetry operations.</a:t>
            </a:r>
          </a:p>
          <a:p>
            <a:endParaRPr lang="en-CA" dirty="0"/>
          </a:p>
          <a:p>
            <a:r>
              <a:rPr lang="en-CA" dirty="0"/>
              <a:t>Now again, there’s six unit cell, which means six </a:t>
            </a:r>
            <a:r>
              <a:rPr lang="en-CA" dirty="0" err="1"/>
              <a:t>orbitlas</a:t>
            </a:r>
            <a:r>
              <a:rPr lang="en-CA" dirty="0"/>
              <a:t>, but only three occupied orbitals. As a result, our CLO’s may be linearly dependant bb</a:t>
            </a:r>
          </a:p>
        </p:txBody>
      </p:sp>
      <p:sp>
        <p:nvSpPr>
          <p:cNvPr id="4" name="Slide Number Placeholder 3"/>
          <p:cNvSpPr>
            <a:spLocks noGrp="1"/>
          </p:cNvSpPr>
          <p:nvPr>
            <p:ph type="sldNum" sz="quarter" idx="10"/>
          </p:nvPr>
        </p:nvSpPr>
        <p:spPr/>
        <p:txBody>
          <a:bodyPr/>
          <a:lstStyle/>
          <a:p>
            <a:fld id="{83E14B00-FCC5-4D0B-A41C-B7B82B7CD419}" type="slidenum">
              <a:rPr lang="en-CA" smtClean="0"/>
              <a:t>18</a:t>
            </a:fld>
            <a:endParaRPr lang="en-CA"/>
          </a:p>
        </p:txBody>
      </p:sp>
    </p:spTree>
    <p:extLst>
      <p:ext uri="{BB962C8B-B14F-4D97-AF65-F5344CB8AC3E}">
        <p14:creationId xmlns:p14="http://schemas.microsoft.com/office/powerpoint/2010/main" val="1073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Symetery of the CLO’s can greatly simplify calculations. Although, it is a little different than in the canonical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Specifically, because our CLO’s are equivalent, we only need to calculate unique integrals, residuals, and t-amplitudes </a:t>
                </a:r>
                <a:endParaRPr lang="en-CA" dirty="0"/>
              </a:p>
              <a:p>
                <a:endParaRPr lang="en-CA" dirty="0"/>
              </a:p>
              <a:p>
                <a:r>
                  <a:rPr lang="en-CA" dirty="0"/>
                  <a:t>we want to use CLO’s in Existing CC methods. We don’t want to re-invent the wheel, as a result, we need our CLO’s to meet two criteria</a:t>
                </a:r>
              </a:p>
              <a:p>
                <a:endParaRPr lang="en-CA" dirty="0"/>
              </a:p>
              <a:p>
                <a:pPr marL="457200" lvl="1" indent="0">
                  <a:buNone/>
                </a:pPr>
                <a:r>
                  <a:rPr lang="en-CA" dirty="0"/>
                  <a:t>1) If linearly independent, they must be orthonormal. Easy enough</a:t>
                </a:r>
              </a:p>
              <a:p>
                <a:pPr marL="457200" lvl="1" indent="0">
                  <a:buNone/>
                </a:pPr>
                <a:r>
                  <a:rPr lang="en-CA" dirty="0"/>
                  <a:t>2) If linearly dependant, the density matrix,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oMath>
                </a14:m>
                <a:r>
                  <a:rPr lang="en-CA" dirty="0"/>
                  <a:t> must be idempotent</a:t>
                </a:r>
                <a14:m>
                  <m:oMath xmlns:m="http://schemas.openxmlformats.org/officeDocument/2006/math">
                    <m:r>
                      <a:rPr lang="en-CA" b="0" i="0"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m:t>
                        </m:r>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r>
                      <a:rPr lang="en-CA" b="0" i="1" smtClean="0">
                        <a:latin typeface="Cambria Math" panose="02040503050406030204" pitchFamily="18" charset="0"/>
                      </a:rPr>
                      <m:t>)</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oMath>
                </a14:m>
                <a:endParaRPr lang="en-CA" dirty="0"/>
              </a:p>
              <a:p>
                <a:pPr marL="457200" lvl="1" indent="0">
                  <a:buNone/>
                </a:pPr>
                <a:endParaRPr lang="en-CA" dirty="0"/>
              </a:p>
              <a:p>
                <a:pPr marL="457200" lvl="1" indent="0">
                  <a:buNone/>
                </a:pPr>
                <a:r>
                  <a:rPr lang="en-CA" dirty="0"/>
                  <a:t>The reason for this second point is that existing CC methods use idempotent density matrices. If the density matrix is not idempotent, the CC equation solver will be numerically unstable.  As long as we meet this criteria, we can plug CLO’s into the conventional CC equation solvers without significant changes.</a:t>
                </a:r>
              </a:p>
              <a:p>
                <a:pPr marL="457200" lvl="1" indent="0">
                  <a:buNone/>
                </a:pPr>
                <a:endParaRPr lang="en-CA" dirty="0"/>
              </a:p>
              <a:p>
                <a:pPr marL="457200" lvl="1" indent="0">
                  <a:buNone/>
                </a:pPr>
                <a:r>
                  <a:rPr lang="en-CA" dirty="0"/>
                  <a:t>With that being said, we do need to be careful in our implementation, as the CLO’s may be linearly dependant. Really, we need further testing to see how this effects the </a:t>
                </a:r>
                <a:r>
                  <a:rPr lang="en-CA" dirty="0" err="1"/>
                  <a:t>claculations</a:t>
                </a:r>
                <a:r>
                  <a:rPr lang="en-CA" dirty="0"/>
                  <a:t>. </a:t>
                </a:r>
              </a:p>
              <a:p>
                <a:pPr marL="457200" lvl="1" indent="0">
                  <a:buNone/>
                </a:pPr>
                <a:endParaRPr lang="en-CA" dirty="0"/>
              </a:p>
              <a:p>
                <a:pPr marL="457200" lvl="1" indent="0">
                  <a:buNone/>
                </a:pPr>
                <a:r>
                  <a:rPr lang="en-CA" dirty="0" err="1"/>
                  <a:t>Furhter</a:t>
                </a:r>
                <a:r>
                  <a:rPr lang="en-CA" dirty="0"/>
                  <a:t> improvements to CLO implementations are being </a:t>
                </a:r>
                <a:r>
                  <a:rPr lang="en-CA" dirty="0" err="1"/>
                  <a:t>persued</a:t>
                </a:r>
                <a:r>
                  <a:rPr lang="en-CA" dirty="0"/>
                  <a:t> in ACESII using a program developed by Mike </a:t>
                </a:r>
                <a:r>
                  <a:rPr lang="en-CA" dirty="0" err="1"/>
                  <a:t>Lecours</a:t>
                </a:r>
                <a:r>
                  <a:rPr lang="en-CA" dirty="0"/>
                  <a:t>, and also in ORCA in collaboration with DR. </a:t>
                </a:r>
                <a:r>
                  <a:rPr lang="en-CA" dirty="0" err="1"/>
                  <a:t>Ondrej</a:t>
                </a:r>
                <a:r>
                  <a:rPr lang="en-CA" dirty="0"/>
                  <a:t> </a:t>
                </a:r>
                <a:r>
                  <a:rPr lang="en-CA" dirty="0" err="1"/>
                  <a:t>Demel</a:t>
                </a:r>
                <a:r>
                  <a:rPr lang="en-CA" dirty="0"/>
                  <a:t>.</a:t>
                </a:r>
              </a:p>
              <a:p>
                <a:pPr marL="457200" lvl="1" indent="0">
                  <a:buNone/>
                </a:pPr>
                <a:endParaRPr lang="en-CA" dirty="0"/>
              </a:p>
              <a:p>
                <a:r>
                  <a:rPr lang="en-CA" dirty="0"/>
                  <a:t>An important point is that the construction of the CLO’s only depends on the size of the unit cell. That is to say does not scale with the system size (it scales with order 1, not at all).  This means we can construct CLO’s for systems of any size. Including solids. </a:t>
                </a:r>
              </a:p>
              <a:p>
                <a:endParaRPr lang="en-CA" dirty="0"/>
              </a:p>
              <a:p>
                <a:r>
                  <a:rPr lang="en-CA" dirty="0"/>
                  <a:t>=========================</a:t>
                </a:r>
              </a:p>
              <a:p>
                <a:r>
                  <a:rPr lang="en-CA" dirty="0"/>
                  <a:t>If a density matrix is idempotent, it describes a pure state. Otherwise it describers a mixed state. </a:t>
                </a:r>
              </a:p>
              <a:p>
                <a:r>
                  <a:rPr lang="en-CA" dirty="0"/>
                  <a:t>Because our CC wavefunction uses a single slater determinant reference, it must be described by single vector in the Hilbert space, a pure state</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Symetery of the CLO’s can greatly simplify calculations.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Specifically, be</a:t>
                </a:r>
                <a:r>
                  <a:rPr lang="en-US" dirty="0" err="1"/>
                  <a:t>ause</a:t>
                </a:r>
                <a:r>
                  <a:rPr lang="en-US" dirty="0"/>
                  <a:t> our CLO’s are equivalent, we only need to calculate unique integrals, residuals, and t-amplitudes </a:t>
                </a:r>
                <a:endParaRPr lang="en-CA" dirty="0"/>
              </a:p>
              <a:p>
                <a:endParaRPr lang="en-CA" dirty="0"/>
              </a:p>
              <a:p>
                <a:r>
                  <a:rPr lang="en-CA" dirty="0"/>
                  <a:t>Clearly, we want to use CLO’s in Existing CC methods. We don’t want to re-invent the wheel, as a result, we need our CLO’s to meet two criteria</a:t>
                </a:r>
              </a:p>
              <a:p>
                <a:endParaRPr lang="en-CA" dirty="0"/>
              </a:p>
              <a:p>
                <a:pPr marL="457200" lvl="1" indent="0">
                  <a:buNone/>
                </a:pPr>
                <a:r>
                  <a:rPr lang="en-CA" dirty="0"/>
                  <a:t>1) If linearly independent, they must be orthonormal. This is doable</a:t>
                </a:r>
              </a:p>
              <a:p>
                <a:pPr marL="457200" lvl="1" indent="0">
                  <a:buNone/>
                </a:pPr>
                <a:r>
                  <a:rPr lang="en-CA" dirty="0"/>
                  <a:t>2) If linearly dependant, the density matrix, </a:t>
                </a:r>
                <a:r>
                  <a:rPr lang="en-CA" b="0" i="0">
                    <a:latin typeface="Cambria Math" panose="02040503050406030204" pitchFamily="18" charset="0"/>
                  </a:rPr>
                  <a:t>𝐷_𝐶𝐿𝑂</a:t>
                </a:r>
                <a:r>
                  <a:rPr lang="en-CA" dirty="0"/>
                  <a:t> must be idempotent</a:t>
                </a:r>
                <a:r>
                  <a:rPr lang="en-CA" b="0" i="0">
                    <a:latin typeface="Cambria Math" panose="02040503050406030204" pitchFamily="18" charset="0"/>
                  </a:rPr>
                  <a:t>:〖(𝐷〗_𝐶𝐿𝑂)(𝐷_𝐶𝐿𝑂 )=𝐷_𝐶𝐿𝑂</a:t>
                </a:r>
                <a:endParaRPr lang="en-CA" dirty="0"/>
              </a:p>
              <a:p>
                <a:pPr marL="457200" lvl="1" indent="0">
                  <a:buNone/>
                </a:pPr>
                <a:endParaRPr lang="en-CA" dirty="0"/>
              </a:p>
              <a:p>
                <a:pPr marL="457200" lvl="1" indent="0">
                  <a:buNone/>
                </a:pPr>
                <a:r>
                  <a:rPr lang="en-CA" dirty="0"/>
                  <a:t>The reason for this second point is that existing CC methods use idempotent density matrices. If the density matrix is not idempotent, the CC equation solver will be unstable.  As long as we meet this criteria, we can plug CLO’s into the conventional CC equation solvers without significant changes.</a:t>
                </a:r>
              </a:p>
              <a:p>
                <a:pPr marL="457200" lvl="1" indent="0">
                  <a:buNone/>
                </a:pPr>
                <a:endParaRPr lang="en-CA" dirty="0"/>
              </a:p>
              <a:p>
                <a:pPr marL="457200" lvl="1" indent="0">
                  <a:buNone/>
                </a:pPr>
                <a:r>
                  <a:rPr lang="en-CA" dirty="0"/>
                  <a:t>With that being said, we do need to be careful in our implementation, as the CLO’s may be linearly dependant. Really, we need further testing to see how this effects electronic structure </a:t>
                </a:r>
                <a:r>
                  <a:rPr lang="en-CA" dirty="0" err="1"/>
                  <a:t>claculations</a:t>
                </a:r>
                <a:r>
                  <a:rPr lang="en-CA" dirty="0"/>
                  <a:t>. </a:t>
                </a:r>
              </a:p>
              <a:p>
                <a:pPr marL="457200" lvl="1" indent="0">
                  <a:buNone/>
                </a:pPr>
                <a:endParaRPr lang="en-CA" dirty="0"/>
              </a:p>
              <a:p>
                <a:pPr marL="457200" lvl="1" indent="0">
                  <a:buNone/>
                </a:pPr>
                <a:r>
                  <a:rPr lang="en-CA" dirty="0" err="1"/>
                  <a:t>Furhter</a:t>
                </a:r>
                <a:r>
                  <a:rPr lang="en-CA" dirty="0"/>
                  <a:t> improvements to CLO implementations are being </a:t>
                </a:r>
                <a:r>
                  <a:rPr lang="en-CA" dirty="0" err="1"/>
                  <a:t>persued</a:t>
                </a:r>
                <a:r>
                  <a:rPr lang="en-CA" dirty="0"/>
                  <a:t> in ACESII using a program developed by Mike </a:t>
                </a:r>
                <a:r>
                  <a:rPr lang="en-CA" dirty="0" err="1"/>
                  <a:t>Lecours</a:t>
                </a:r>
                <a:r>
                  <a:rPr lang="en-CA" dirty="0"/>
                  <a:t>, and also in ORCA in collaboration with DR. </a:t>
                </a:r>
                <a:r>
                  <a:rPr lang="en-CA" dirty="0" err="1"/>
                  <a:t>Ondrej</a:t>
                </a:r>
                <a:r>
                  <a:rPr lang="en-CA" dirty="0"/>
                  <a:t> </a:t>
                </a:r>
                <a:r>
                  <a:rPr lang="en-CA" dirty="0" err="1"/>
                  <a:t>Demel</a:t>
                </a:r>
                <a:r>
                  <a:rPr lang="en-CA" dirty="0"/>
                  <a:t>.</a:t>
                </a:r>
              </a:p>
              <a:p>
                <a:pPr marL="457200" lvl="1" indent="0">
                  <a:buNone/>
                </a:pPr>
                <a:endParaRPr lang="en-CA" dirty="0"/>
              </a:p>
              <a:p>
                <a:r>
                  <a:rPr lang="en-CA" dirty="0"/>
                  <a:t>An important point is that the construction of the CLO’s only depends on the size of the unit cell. That is to say does not scale with the system size (it scales with order 1, not at all).  This means we can construct CLO’s for systems of any size. </a:t>
                </a:r>
              </a:p>
              <a:p>
                <a:endParaRPr lang="en-CA" dirty="0"/>
              </a:p>
            </p:txBody>
          </p:sp>
        </mc:Fallback>
      </mc:AlternateContent>
      <p:sp>
        <p:nvSpPr>
          <p:cNvPr id="4" name="Slide Number Placeholder 3"/>
          <p:cNvSpPr>
            <a:spLocks noGrp="1"/>
          </p:cNvSpPr>
          <p:nvPr>
            <p:ph type="sldNum" sz="quarter" idx="10"/>
          </p:nvPr>
        </p:nvSpPr>
        <p:spPr/>
        <p:txBody>
          <a:bodyPr/>
          <a:lstStyle/>
          <a:p>
            <a:fld id="{83E14B00-FCC5-4D0B-A41C-B7B82B7CD419}" type="slidenum">
              <a:rPr lang="en-CA" smtClean="0"/>
              <a:t>19</a:t>
            </a:fld>
            <a:endParaRPr lang="en-CA"/>
          </a:p>
        </p:txBody>
      </p:sp>
    </p:spTree>
    <p:extLst>
      <p:ext uri="{BB962C8B-B14F-4D97-AF65-F5344CB8AC3E}">
        <p14:creationId xmlns:p14="http://schemas.microsoft.com/office/powerpoint/2010/main" val="3273399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solids. And specifically how we need to treat long range interactions in the solid state.</a:t>
            </a:r>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20</a:t>
            </a:fld>
            <a:endParaRPr lang="en-CA"/>
          </a:p>
        </p:txBody>
      </p:sp>
    </p:spTree>
    <p:extLst>
      <p:ext uri="{BB962C8B-B14F-4D97-AF65-F5344CB8AC3E}">
        <p14:creationId xmlns:p14="http://schemas.microsoft.com/office/powerpoint/2010/main" val="54867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with the computational methods, there's this conflict of accuracy vs computational complexity, or really accuracy vs time. And more accurate calculations tend to take longer. </a:t>
            </a:r>
          </a:p>
          <a:p>
            <a:endParaRPr lang="en-CA" dirty="0"/>
          </a:p>
          <a:p>
            <a:r>
              <a:rPr lang="en-CA" dirty="0"/>
              <a:t>The question we ask when </a:t>
            </a:r>
            <a:r>
              <a:rPr lang="en-CA" dirty="0" err="1"/>
              <a:t>analizing</a:t>
            </a:r>
            <a:r>
              <a:rPr lang="en-CA" dirty="0"/>
              <a:t> these methods is “how does the algorithm scale for large inputs?” and that’s what this big O </a:t>
            </a:r>
            <a:r>
              <a:rPr lang="en-CA" dirty="0" err="1"/>
              <a:t>menas</a:t>
            </a:r>
            <a:endParaRPr lang="en-CA" dirty="0"/>
          </a:p>
          <a:p>
            <a:br>
              <a:rPr lang="en-CA" dirty="0"/>
            </a:br>
            <a:r>
              <a:rPr lang="en-CA" dirty="0"/>
              <a:t>So </a:t>
            </a:r>
            <a:r>
              <a:rPr lang="en-CA" dirty="0" err="1"/>
              <a:t>hartree</a:t>
            </a:r>
            <a:r>
              <a:rPr lang="en-CA" dirty="0"/>
              <a:t> </a:t>
            </a:r>
            <a:r>
              <a:rPr lang="en-CA" dirty="0" err="1"/>
              <a:t>fock</a:t>
            </a:r>
            <a:r>
              <a:rPr lang="en-CA" dirty="0"/>
              <a:t>, which is a good starting point, but </a:t>
            </a:r>
            <a:r>
              <a:rPr lang="en-CA" dirty="0" err="1"/>
              <a:t>dosen’t</a:t>
            </a:r>
            <a:r>
              <a:rPr lang="en-CA" dirty="0"/>
              <a:t> really do it for us in terms of </a:t>
            </a:r>
            <a:r>
              <a:rPr lang="en-CA" dirty="0" err="1"/>
              <a:t>accuract</a:t>
            </a:r>
            <a:r>
              <a:rPr lang="en-CA" dirty="0"/>
              <a:t>, scales formally as N^4, but can be made to scale closer to n^2 in practice.</a:t>
            </a:r>
          </a:p>
          <a:p>
            <a:endParaRPr lang="en-CA" dirty="0"/>
          </a:p>
          <a:p>
            <a:r>
              <a:rPr lang="en-CA" dirty="0"/>
              <a:t>Its important to note that here, N NOT the number of atoms,  It is the number of basis functions.</a:t>
            </a:r>
          </a:p>
          <a:p>
            <a:endParaRPr lang="en-CA" dirty="0"/>
          </a:p>
          <a:p>
            <a:r>
              <a:rPr lang="en-CA" dirty="0"/>
              <a:t>This green line is MP2, </a:t>
            </a:r>
            <a:r>
              <a:rPr lang="en-CA" dirty="0" err="1"/>
              <a:t>scailing</a:t>
            </a:r>
            <a:r>
              <a:rPr lang="en-CA" dirty="0"/>
              <a:t> as n^5</a:t>
            </a:r>
          </a:p>
          <a:p>
            <a:endParaRPr lang="en-CA" dirty="0"/>
          </a:p>
          <a:p>
            <a:r>
              <a:rPr lang="en-CA" dirty="0"/>
              <a:t>And our gold standard scales as N^7</a:t>
            </a:r>
          </a:p>
          <a:p>
            <a:endParaRPr lang="en-CA" b="1" dirty="0"/>
          </a:p>
          <a:p>
            <a:r>
              <a:rPr lang="en-CA" b="0" dirty="0"/>
              <a:t>So lets say we do a </a:t>
            </a:r>
            <a:r>
              <a:rPr lang="en-CA" b="0" dirty="0" err="1"/>
              <a:t>calatoon</a:t>
            </a:r>
            <a:r>
              <a:rPr lang="en-CA" b="0" dirty="0"/>
              <a:t> on a single hydrogen atom. Its going to take some amount of time  to complete.  If we now double our system size and move to H2,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ANIMATION!</a:t>
            </a:r>
            <a:endParaRPr lang="en-CA" b="0" dirty="0"/>
          </a:p>
          <a:p>
            <a:r>
              <a:rPr lang="en-CA" b="0" dirty="0"/>
              <a:t>a HF calculation will take 4 times longer while a CCSD(T) one will take 128 times longer.</a:t>
            </a:r>
          </a:p>
          <a:p>
            <a:endParaRPr lang="en-CA"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That’s all well and good, but what if we go from benzene to c60 fullerene, we’ve essentially made our basis 10 times bigger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err="1"/>
              <a:t>Hf</a:t>
            </a:r>
            <a:r>
              <a:rPr lang="en-CA" b="0" dirty="0"/>
              <a:t> will take 100 </a:t>
            </a:r>
            <a:r>
              <a:rPr lang="en-CA" b="0" dirty="0" err="1"/>
              <a:t>tiomes</a:t>
            </a:r>
            <a:r>
              <a:rPr lang="en-CA" b="0" dirty="0"/>
              <a:t> longer, and CCSD(T) … 10^7 times longer</a:t>
            </a:r>
          </a:p>
          <a:p>
            <a:endParaRPr lang="en-CA" b="0" dirty="0"/>
          </a:p>
          <a:p>
            <a:r>
              <a:rPr lang="en-CA" b="0" dirty="0"/>
              <a:t>And what about solids? They’re infinite? Thankfully, there are some clever techniques to treat solids, and we’ll touch </a:t>
            </a:r>
            <a:r>
              <a:rPr lang="en-CA" b="0" dirty="0" err="1"/>
              <a:t>apun</a:t>
            </a:r>
            <a:r>
              <a:rPr lang="en-CA" b="0" dirty="0"/>
              <a:t> them later, but they are still quite expensive</a:t>
            </a:r>
          </a:p>
          <a:p>
            <a:endParaRPr lang="en-CA" b="1" dirty="0"/>
          </a:p>
        </p:txBody>
      </p:sp>
      <p:sp>
        <p:nvSpPr>
          <p:cNvPr id="4" name="Slide Number Placeholder 3"/>
          <p:cNvSpPr>
            <a:spLocks noGrp="1"/>
          </p:cNvSpPr>
          <p:nvPr>
            <p:ph type="sldNum" sz="quarter" idx="10"/>
          </p:nvPr>
        </p:nvSpPr>
        <p:spPr/>
        <p:txBody>
          <a:bodyPr/>
          <a:lstStyle/>
          <a:p>
            <a:fld id="{83E14B00-FCC5-4D0B-A41C-B7B82B7CD419}" type="slidenum">
              <a:rPr lang="en-CA" smtClean="0"/>
              <a:t>3</a:t>
            </a:fld>
            <a:endParaRPr lang="en-CA"/>
          </a:p>
        </p:txBody>
      </p:sp>
    </p:spTree>
    <p:extLst>
      <p:ext uri="{BB962C8B-B14F-4D97-AF65-F5344CB8AC3E}">
        <p14:creationId xmlns:p14="http://schemas.microsoft.com/office/powerpoint/2010/main" val="634297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the nuclear-nuclear interaction in an infinite lattice. In finite systems, this quantity is trivial to compute. You just plug and chug.</a:t>
            </a:r>
          </a:p>
          <a:p>
            <a:endParaRPr lang="en-CA" dirty="0"/>
          </a:p>
          <a:p>
            <a:r>
              <a:rPr lang="en-CA" dirty="0"/>
              <a:t>In solids, it isn’t so easy.  The lattice is infinite, so typically, we would to introduce a cut off. But this interaction falls with 1/r, as a result it is extremely slow to converge, if it converges at all.  </a:t>
            </a:r>
          </a:p>
          <a:p>
            <a:endParaRPr lang="en-CA" dirty="0"/>
          </a:p>
          <a:p>
            <a:r>
              <a:rPr lang="en-CA" dirty="0"/>
              <a:t>There’s also a singularity at r=0, so any approximations methods we use need to capture this.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deal with these issues, 1/r is decomposed into two ‘bits’ of interaction: long range and short range using the error function and the complementary error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case you’ve never seen it before, the blue plot here shows the error </a:t>
            </a:r>
            <a:r>
              <a:rPr lang="en-CA" dirty="0" err="1"/>
              <a:t>error</a:t>
            </a:r>
            <a:r>
              <a:rPr lang="en-CA" dirty="0"/>
              <a:t> function, very simple function just goes from -1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complementary error function, </a:t>
            </a:r>
            <a:r>
              <a:rPr lang="en-CA" dirty="0" err="1"/>
              <a:t>erfc</a:t>
            </a:r>
            <a:r>
              <a:rPr lang="en-CA" dirty="0"/>
              <a:t>, is just 1-erf</a:t>
            </a:r>
          </a:p>
          <a:p>
            <a:endParaRPr lang="en-CA" dirty="0"/>
          </a:p>
          <a:p>
            <a:r>
              <a:rPr lang="en-CA" dirty="0"/>
              <a:t>Right now, as an example, </a:t>
            </a:r>
            <a:r>
              <a:rPr lang="en-CA" dirty="0" err="1"/>
              <a:t>im</a:t>
            </a:r>
            <a:r>
              <a:rPr lang="en-CA" dirty="0"/>
              <a:t> just going to be talking in terms of the nuclear-nuclear potential. But what I want you to keep in the back of your mind, is that this portioning can apply to ANY </a:t>
            </a:r>
            <a:r>
              <a:rPr lang="en-CA" dirty="0" err="1"/>
              <a:t>coulombinc</a:t>
            </a:r>
            <a:r>
              <a:rPr lang="en-CA" dirty="0"/>
              <a:t> interaction, because what we’re doing is partitioning 1/r, not just the nuclear </a:t>
            </a:r>
            <a:r>
              <a:rPr lang="en-CA" dirty="0" err="1"/>
              <a:t>nuclear</a:t>
            </a:r>
            <a:r>
              <a:rPr lang="en-CA" dirty="0"/>
              <a:t> interaction</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21</a:t>
            </a:fld>
            <a:endParaRPr lang="en-CA"/>
          </a:p>
        </p:txBody>
      </p:sp>
    </p:spTree>
    <p:extLst>
      <p:ext uri="{BB962C8B-B14F-4D97-AF65-F5344CB8AC3E}">
        <p14:creationId xmlns:p14="http://schemas.microsoft.com/office/powerpoint/2010/main" val="371798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 have 1/r plotted with both the long and short range partition.</a:t>
            </a:r>
          </a:p>
          <a:p>
            <a:endParaRPr lang="en-CA" dirty="0"/>
          </a:p>
          <a:p>
            <a:r>
              <a:rPr lang="en-CA" dirty="0"/>
              <a:t>The blue line is 1/r, the orange lines are the long and short range partitions and the green dotted line is 2*alpha</a:t>
            </a:r>
          </a:p>
          <a:p>
            <a:endParaRPr lang="en-CA" dirty="0"/>
          </a:p>
          <a:p>
            <a:r>
              <a:rPr lang="en-CA" dirty="0"/>
              <a:t>Here a value of alpha =1 is used</a:t>
            </a:r>
          </a:p>
          <a:p>
            <a:endParaRPr lang="en-CA" dirty="0"/>
          </a:p>
          <a:p>
            <a:r>
              <a:rPr lang="en-CA" dirty="0"/>
              <a:t>As you can see, the long range potential is well defined for r=0 and is equal to 1/r for values of r&gt;2*alpha. </a:t>
            </a:r>
          </a:p>
          <a:p>
            <a:endParaRPr lang="en-CA" dirty="0"/>
          </a:p>
          <a:p>
            <a:r>
              <a:rPr lang="en-CA" dirty="0"/>
              <a:t>The short range partition contains the singularity at r=0 and is zero for r&gt;2*alpha</a:t>
            </a:r>
          </a:p>
          <a:p>
            <a:endParaRPr lang="en-CA" dirty="0"/>
          </a:p>
          <a:p>
            <a:r>
              <a:rPr lang="en-CA" dirty="0"/>
              <a:t>Must chose alpha based on the system</a:t>
            </a:r>
          </a:p>
        </p:txBody>
      </p:sp>
      <p:sp>
        <p:nvSpPr>
          <p:cNvPr id="4" name="Slide Number Placeholder 3"/>
          <p:cNvSpPr>
            <a:spLocks noGrp="1"/>
          </p:cNvSpPr>
          <p:nvPr>
            <p:ph type="sldNum" sz="quarter" idx="10"/>
          </p:nvPr>
        </p:nvSpPr>
        <p:spPr/>
        <p:txBody>
          <a:bodyPr/>
          <a:lstStyle/>
          <a:p>
            <a:fld id="{83E14B00-FCC5-4D0B-A41C-B7B82B7CD419}" type="slidenum">
              <a:rPr lang="en-CA" smtClean="0"/>
              <a:t>22</a:t>
            </a:fld>
            <a:endParaRPr lang="en-CA"/>
          </a:p>
        </p:txBody>
      </p:sp>
    </p:spTree>
    <p:extLst>
      <p:ext uri="{BB962C8B-B14F-4D97-AF65-F5344CB8AC3E}">
        <p14:creationId xmlns:p14="http://schemas.microsoft.com/office/powerpoint/2010/main" val="3813840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this partitioning, we can calculate short range interactions explicitly, and evaluate long-range </a:t>
            </a:r>
            <a:r>
              <a:rPr lang="en-CA" dirty="0" err="1"/>
              <a:t>interacitons</a:t>
            </a:r>
            <a:r>
              <a:rPr lang="en-CA" dirty="0"/>
              <a:t> via </a:t>
            </a:r>
            <a:r>
              <a:rPr lang="en-CA" dirty="0" err="1"/>
              <a:t>fourier</a:t>
            </a:r>
            <a:r>
              <a:rPr lang="en-CA" dirty="0"/>
              <a:t> transform.  This brings us to this form of E_NN, the first term is short-range in r space, the second term is long-range and in </a:t>
            </a:r>
            <a:r>
              <a:rPr lang="en-CA" dirty="0" err="1"/>
              <a:t>kspace</a:t>
            </a:r>
            <a:r>
              <a:rPr lang="en-CA" dirty="0"/>
              <a:t>, and the third term subtracts the contributions from double counted atoms. </a:t>
            </a:r>
          </a:p>
          <a:p>
            <a:endParaRPr lang="en-CA" dirty="0"/>
          </a:p>
          <a:p>
            <a:r>
              <a:rPr lang="en-CA" dirty="0"/>
              <a:t>And  you can see from the exponential and 1/k^2 in the second term, the long range contributions are rapidly convergent over k, so that solves our problems there.</a:t>
            </a:r>
          </a:p>
          <a:p>
            <a:endParaRPr lang="en-CA" dirty="0"/>
          </a:p>
          <a:p>
            <a:endParaRPr lang="en-CA" dirty="0"/>
          </a:p>
          <a:p>
            <a:r>
              <a:rPr lang="en-CA" dirty="0"/>
              <a:t>What I want to make very clear, this partitioning </a:t>
            </a:r>
            <a:r>
              <a:rPr lang="en-CA" dirty="0" err="1"/>
              <a:t>dosen’t</a:t>
            </a:r>
            <a:r>
              <a:rPr lang="en-CA" dirty="0"/>
              <a:t> just work for the nuclear-nuclear interaction, we can partition any interaction into short and long range components</a:t>
            </a:r>
          </a:p>
          <a:p>
            <a:endParaRPr lang="en-CA" dirty="0"/>
          </a:p>
          <a:p>
            <a:r>
              <a:rPr lang="en-CA" dirty="0"/>
              <a:t>Can we improve this partitioning? This partitioning wasn’t derived from first </a:t>
            </a:r>
            <a:r>
              <a:rPr lang="en-CA" dirty="0" err="1"/>
              <a:t>priciples</a:t>
            </a:r>
            <a:r>
              <a:rPr lang="en-CA" dirty="0"/>
              <a:t>, the error function and complementary error function were chosen because they have the </a:t>
            </a:r>
            <a:r>
              <a:rPr lang="en-CA" dirty="0" err="1"/>
              <a:t>rightshape</a:t>
            </a:r>
            <a:r>
              <a:rPr lang="en-CA" dirty="0"/>
              <a:t>. So I mean really, we’re just kind of picking a partitioning scheme. There is no mathematical guarantee that the short range partition is purely short range</a:t>
            </a:r>
          </a:p>
          <a:p>
            <a:endParaRPr lang="en-CA" dirty="0"/>
          </a:p>
          <a:p>
            <a:endParaRPr lang="en-CA" dirty="0"/>
          </a:p>
          <a:p>
            <a:r>
              <a:rPr lang="en-CA" dirty="0"/>
              <a:t>This brings us to the next main project in my proposal which is to improve this partitioning</a:t>
            </a:r>
          </a:p>
          <a:p>
            <a:endParaRPr lang="en-CA" dirty="0"/>
          </a:p>
          <a:p>
            <a:endParaRPr lang="en-CA" dirty="0"/>
          </a:p>
          <a:p>
            <a:endParaRPr lang="en-CA" dirty="0"/>
          </a:p>
          <a:p>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Where T is a lattice translation, omega is the volume of the unit cell, and </a:t>
            </a:r>
            <a:r>
              <a:rPr lang="en-CA" dirty="0" err="1"/>
              <a:t>S_k</a:t>
            </a:r>
            <a:r>
              <a:rPr lang="en-CA" dirty="0"/>
              <a:t> is the nuclear structure factor, which can be computed for each K</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23</a:t>
            </a:fld>
            <a:endParaRPr lang="en-CA"/>
          </a:p>
        </p:txBody>
      </p:sp>
    </p:spTree>
    <p:extLst>
      <p:ext uri="{BB962C8B-B14F-4D97-AF65-F5344CB8AC3E}">
        <p14:creationId xmlns:p14="http://schemas.microsoft.com/office/powerpoint/2010/main" val="2039816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Theres</a:t>
            </a:r>
            <a:r>
              <a:rPr lang="en-CA" dirty="0"/>
              <a:t> a lot of plots on these next slides, but we’ll move through them slowly </a:t>
            </a:r>
          </a:p>
          <a:p>
            <a:endParaRPr lang="en-CA" dirty="0"/>
          </a:p>
          <a:p>
            <a:r>
              <a:rPr lang="en-CA" dirty="0"/>
              <a:t>So, we want the ability to adjust the shape of the coulomb potential, that way we can cleanly separate it into </a:t>
            </a:r>
            <a:r>
              <a:rPr lang="en-CA" dirty="0" err="1"/>
              <a:t>purly</a:t>
            </a:r>
            <a:r>
              <a:rPr lang="en-CA" dirty="0"/>
              <a:t> long and short range parts.</a:t>
            </a:r>
            <a:br>
              <a:rPr lang="en-CA" dirty="0"/>
            </a:br>
            <a:endParaRPr lang="en-CA" dirty="0"/>
          </a:p>
          <a:p>
            <a:r>
              <a:rPr lang="en-CA" dirty="0"/>
              <a:t>So what we do, is we take this green function theta, which is just an error function that’s </a:t>
            </a:r>
            <a:r>
              <a:rPr lang="en-CA" dirty="0" err="1"/>
              <a:t>shfted</a:t>
            </a:r>
            <a:r>
              <a:rPr lang="en-CA" dirty="0"/>
              <a:t> around a little.</a:t>
            </a:r>
          </a:p>
          <a:p>
            <a:endParaRPr lang="en-CA" dirty="0"/>
          </a:p>
          <a:p>
            <a:r>
              <a:rPr lang="en-CA" dirty="0"/>
              <a:t>Its plotted in green here, and now </a:t>
            </a:r>
            <a:r>
              <a:rPr lang="en-CA" dirty="0" err="1"/>
              <a:t>instread</a:t>
            </a:r>
            <a:r>
              <a:rPr lang="en-CA" dirty="0"/>
              <a:t> of going between -1 and 1, it goes between 0 and 1, and its zero at a=0. So when we multiply the conventional potential by theta, what we have is a function that Is zero until a little before a, then it rises and reaches a maximum. </a:t>
            </a:r>
          </a:p>
          <a:p>
            <a:endParaRPr lang="en-CA" dirty="0"/>
          </a:p>
          <a:p>
            <a:endParaRPr lang="en-CA" dirty="0"/>
          </a:p>
          <a:p>
            <a:r>
              <a:rPr lang="en-CA" dirty="0"/>
              <a:t>So now lets look at the blue plots, which is our new potential. The dotted line is a. You can see, that when change a from 20 to 10, the potential shifts</a:t>
            </a:r>
          </a:p>
          <a:p>
            <a:endParaRPr lang="en-CA" dirty="0"/>
          </a:p>
          <a:p>
            <a:r>
              <a:rPr lang="en-CA" dirty="0"/>
              <a:t>Right? So here a is 20, and the </a:t>
            </a:r>
            <a:r>
              <a:rPr lang="en-CA" dirty="0" err="1"/>
              <a:t>potentioal</a:t>
            </a:r>
            <a:r>
              <a:rPr lang="en-CA" dirty="0"/>
              <a:t> is about half way to its maximum value at r=20</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 its 10,  and </a:t>
            </a:r>
            <a:r>
              <a:rPr lang="en-CA" dirty="0" err="1"/>
              <a:t>potentioal</a:t>
            </a:r>
            <a:r>
              <a:rPr lang="en-CA" dirty="0"/>
              <a:t> is about half way to its maximum value at r=10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Now b is a little more </a:t>
            </a:r>
            <a:r>
              <a:rPr lang="en-CA" dirty="0" err="1"/>
              <a:t>suble</a:t>
            </a:r>
            <a:r>
              <a:rPr lang="en-CA" dirty="0"/>
              <a:t> and harder to show, so b changes how sharply the potential increases.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little hard to explain but a larger b means a slower transition</a:t>
            </a:r>
          </a:p>
          <a:p>
            <a:endParaRPr lang="en-CA" dirty="0"/>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24</a:t>
            </a:fld>
            <a:endParaRPr lang="en-CA"/>
          </a:p>
        </p:txBody>
      </p:sp>
    </p:spTree>
    <p:extLst>
      <p:ext uri="{BB962C8B-B14F-4D97-AF65-F5344CB8AC3E}">
        <p14:creationId xmlns:p14="http://schemas.microsoft.com/office/powerpoint/2010/main" val="2002498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here, the new potentials are plotted with 1/r, and as you can see, they all behave like 1/r for large r</a:t>
            </a:r>
          </a:p>
          <a:p>
            <a:endParaRPr lang="en-CA" dirty="0"/>
          </a:p>
          <a:p>
            <a:r>
              <a:rPr lang="en-CA" dirty="0"/>
              <a:t>Which is good, it would be strange if they </a:t>
            </a:r>
            <a:r>
              <a:rPr lang="en-CA" dirty="0" err="1"/>
              <a:t>didnt</a:t>
            </a:r>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25</a:t>
            </a:fld>
            <a:endParaRPr lang="en-CA"/>
          </a:p>
        </p:txBody>
      </p:sp>
    </p:spTree>
    <p:extLst>
      <p:ext uri="{BB962C8B-B14F-4D97-AF65-F5344CB8AC3E}">
        <p14:creationId xmlns:p14="http://schemas.microsoft.com/office/powerpoint/2010/main" val="2672886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here I just have all four plotted on the same plot with 1/r</a:t>
            </a:r>
          </a:p>
          <a:p>
            <a:endParaRPr lang="en-CA" dirty="0"/>
          </a:p>
          <a:p>
            <a:r>
              <a:rPr lang="en-CA" dirty="0"/>
              <a:t>So you can see the two potentials with a=20  (green and red) are shifted down </a:t>
            </a:r>
          </a:p>
          <a:p>
            <a:endParaRPr lang="en-CA" dirty="0"/>
          </a:p>
          <a:p>
            <a:r>
              <a:rPr lang="en-CA" dirty="0"/>
              <a:t>and the two with larger b (orange, red) transition more slowly.</a:t>
            </a:r>
          </a:p>
        </p:txBody>
      </p:sp>
      <p:sp>
        <p:nvSpPr>
          <p:cNvPr id="4" name="Slide Number Placeholder 3"/>
          <p:cNvSpPr>
            <a:spLocks noGrp="1"/>
          </p:cNvSpPr>
          <p:nvPr>
            <p:ph type="sldNum" sz="quarter" idx="10"/>
          </p:nvPr>
        </p:nvSpPr>
        <p:spPr/>
        <p:txBody>
          <a:bodyPr/>
          <a:lstStyle/>
          <a:p>
            <a:fld id="{83E14B00-FCC5-4D0B-A41C-B7B82B7CD419}" type="slidenum">
              <a:rPr lang="en-CA" smtClean="0"/>
              <a:t>26</a:t>
            </a:fld>
            <a:endParaRPr lang="en-CA"/>
          </a:p>
        </p:txBody>
      </p:sp>
    </p:spTree>
    <p:extLst>
      <p:ext uri="{BB962C8B-B14F-4D97-AF65-F5344CB8AC3E}">
        <p14:creationId xmlns:p14="http://schemas.microsoft.com/office/powerpoint/2010/main" val="4134747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I said before, the long range potential is very slow to converge due to its 1/r falloff. </a:t>
            </a:r>
          </a:p>
          <a:p>
            <a:endParaRPr lang="en-CA" dirty="0"/>
          </a:p>
          <a:p>
            <a:r>
              <a:rPr lang="en-CA" dirty="0"/>
              <a:t>This is still true for our modified potential</a:t>
            </a:r>
          </a:p>
          <a:p>
            <a:endParaRPr lang="en-CA" dirty="0"/>
          </a:p>
          <a:p>
            <a:r>
              <a:rPr lang="en-CA" dirty="0"/>
              <a:t>Fortunately, functions with large spatial dispersion have compact counterparts in k-space, as you can see in the plot of the </a:t>
            </a:r>
            <a:r>
              <a:rPr lang="en-CA" dirty="0" err="1"/>
              <a:t>fourier</a:t>
            </a:r>
            <a:r>
              <a:rPr lang="en-CA" dirty="0"/>
              <a:t> transform of </a:t>
            </a:r>
            <a:r>
              <a:rPr lang="en-CA" dirty="0" err="1"/>
              <a:t>vlr</a:t>
            </a:r>
            <a:r>
              <a:rPr lang="en-CA" dirty="0"/>
              <a:t>. </a:t>
            </a:r>
          </a:p>
          <a:p>
            <a:endParaRPr lang="en-CA" dirty="0"/>
          </a:p>
          <a:p>
            <a:r>
              <a:rPr lang="en-CA" dirty="0"/>
              <a:t>Unfortunately, the Fourier transform of </a:t>
            </a:r>
            <a:r>
              <a:rPr lang="en-CA" dirty="0" err="1"/>
              <a:t>vlr</a:t>
            </a:r>
            <a:r>
              <a:rPr lang="en-CA" dirty="0"/>
              <a:t> has a singularity at r=0, so integrals over </a:t>
            </a:r>
            <a:r>
              <a:rPr lang="en-CA" dirty="0" err="1"/>
              <a:t>fvlr</a:t>
            </a:r>
            <a:r>
              <a:rPr lang="en-CA" dirty="0"/>
              <a:t> will diverge if we’re not careful </a:t>
            </a:r>
          </a:p>
          <a:p>
            <a:endParaRPr lang="en-CA" dirty="0"/>
          </a:p>
          <a:p>
            <a:r>
              <a:rPr lang="en-CA" dirty="0"/>
              <a:t>This singularity is due to the 1/k^2 dependence of </a:t>
            </a:r>
            <a:r>
              <a:rPr lang="en-CA" dirty="0" err="1"/>
              <a:t>fvlr</a:t>
            </a:r>
            <a:r>
              <a:rPr lang="en-CA" dirty="0"/>
              <a:t>, and you can see that by multiplying </a:t>
            </a:r>
            <a:r>
              <a:rPr lang="en-CA" dirty="0" err="1"/>
              <a:t>fvlr</a:t>
            </a:r>
            <a:r>
              <a:rPr lang="en-CA" dirty="0"/>
              <a:t> by k^2, we remove the singularity.  How can we use this?</a:t>
            </a:r>
          </a:p>
          <a:p>
            <a:endParaRPr lang="en-CA" dirty="0"/>
          </a:p>
          <a:p>
            <a:r>
              <a:rPr lang="en-CA" dirty="0"/>
              <a:t>When we evaluate integrals over </a:t>
            </a:r>
            <a:r>
              <a:rPr lang="en-CA" dirty="0" err="1"/>
              <a:t>Fvlr</a:t>
            </a:r>
            <a:r>
              <a:rPr lang="en-CA" dirty="0"/>
              <a:t>, we’ll be doing it in three dimensions. If we evaluate these integrals using spherical coordinates, there is a k^2 from the volume element. So by evaluating our integrals in spherical coordinates, we effectively remove the singularity at k=0. </a:t>
            </a:r>
          </a:p>
          <a:p>
            <a:endParaRPr lang="en-CA" dirty="0"/>
          </a:p>
          <a:p>
            <a:r>
              <a:rPr lang="en-CA" dirty="0"/>
              <a:t>Its important to note that whenever I say we’re going to integrate over a function, we’re probably not going to do it analytically, we going to do it numerically so its really important that our function is smooth, so that we don’t have to use too many points in k-space. </a:t>
            </a:r>
          </a:p>
          <a:p>
            <a:endParaRPr lang="en-CA" dirty="0"/>
          </a:p>
          <a:p>
            <a:r>
              <a:rPr lang="en-CA" dirty="0"/>
              <a:t>One of few things we can calculate analytically, are coulomb integrals over products of gaussian AO functions, which is this expression right here.</a:t>
            </a:r>
          </a:p>
          <a:p>
            <a:endParaRPr lang="en-CA" dirty="0"/>
          </a:p>
          <a:p>
            <a:r>
              <a:rPr lang="en-CA" dirty="0"/>
              <a:t>So if we have a nice smooth function, and we only need to use a few points in k space (a few being </a:t>
            </a:r>
            <a:r>
              <a:rPr lang="en-CA" dirty="0" err="1"/>
              <a:t>relaive</a:t>
            </a:r>
            <a:r>
              <a:rPr lang="en-CA" dirty="0"/>
              <a:t>), we’d only need to calculate a few of these integrals. More importantly, we can calculate these integrals ahead of time, save them to the disk, read them in when we need them. And that could result in a really nice speed up. And really, </a:t>
            </a:r>
            <a:r>
              <a:rPr lang="en-CA" dirty="0" err="1"/>
              <a:t>theres</a:t>
            </a:r>
            <a:r>
              <a:rPr lang="en-CA" dirty="0"/>
              <a:t> no down sides, </a:t>
            </a:r>
          </a:p>
          <a:p>
            <a:endParaRPr lang="en-CA" dirty="0"/>
          </a:p>
          <a:p>
            <a:r>
              <a:rPr lang="en-CA" dirty="0"/>
              <a:t>We need to go to k-space anyway, we might as well make the most of it</a:t>
            </a:r>
          </a:p>
          <a:p>
            <a:endParaRPr lang="en-CA" dirty="0"/>
          </a:p>
          <a:p>
            <a:r>
              <a:rPr lang="en-CA" dirty="0"/>
              <a:t> </a:t>
            </a:r>
          </a:p>
        </p:txBody>
      </p:sp>
      <p:sp>
        <p:nvSpPr>
          <p:cNvPr id="4" name="Slide Number Placeholder 3"/>
          <p:cNvSpPr>
            <a:spLocks noGrp="1"/>
          </p:cNvSpPr>
          <p:nvPr>
            <p:ph type="sldNum" sz="quarter" idx="10"/>
          </p:nvPr>
        </p:nvSpPr>
        <p:spPr/>
        <p:txBody>
          <a:bodyPr/>
          <a:lstStyle/>
          <a:p>
            <a:fld id="{83E14B00-FCC5-4D0B-A41C-B7B82B7CD419}" type="slidenum">
              <a:rPr lang="en-CA" smtClean="0"/>
              <a:t>27</a:t>
            </a:fld>
            <a:endParaRPr lang="en-CA"/>
          </a:p>
        </p:txBody>
      </p:sp>
    </p:spTree>
    <p:extLst>
      <p:ext uri="{BB962C8B-B14F-4D97-AF65-F5344CB8AC3E}">
        <p14:creationId xmlns:p14="http://schemas.microsoft.com/office/powerpoint/2010/main" val="2538900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 spent a long time talking about the long range partition, which makes sense because that’s the part </a:t>
            </a:r>
            <a:r>
              <a:rPr lang="en-CA" dirty="0" err="1"/>
              <a:t>im</a:t>
            </a:r>
            <a:r>
              <a:rPr lang="en-CA" dirty="0"/>
              <a:t> focusing on. But what does the short range potential look like under our modified scheme?</a:t>
            </a:r>
          </a:p>
          <a:p>
            <a:endParaRPr lang="en-CA" dirty="0"/>
          </a:p>
          <a:p>
            <a:r>
              <a:rPr lang="en-CA" dirty="0"/>
              <a:t>Because we modified the long range potential, we no longer know the analytical form of the short range potential, thankfully because the total potential is defined as the sum of the short and long range parts, we can get the short range potential numerically by subtracting </a:t>
            </a:r>
            <a:r>
              <a:rPr lang="en-CA" dirty="0" err="1"/>
              <a:t>V_lr</a:t>
            </a:r>
            <a:r>
              <a:rPr lang="en-CA" dirty="0"/>
              <a:t> from the total potential. </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28</a:t>
            </a:fld>
            <a:endParaRPr lang="en-CA"/>
          </a:p>
        </p:txBody>
      </p:sp>
    </p:spTree>
    <p:extLst>
      <p:ext uri="{BB962C8B-B14F-4D97-AF65-F5344CB8AC3E}">
        <p14:creationId xmlns:p14="http://schemas.microsoft.com/office/powerpoint/2010/main" val="4210773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Remember when I said this partitioning will work with any interaction?</a:t>
            </a:r>
          </a:p>
          <a:p>
            <a:endParaRPr lang="en-CA" dirty="0"/>
          </a:p>
          <a:p>
            <a:r>
              <a:rPr lang="en-CA" dirty="0"/>
              <a:t>Just as we can partition the potential, we should be able to partition individual t-amplitudes into contributions from short and long range interactions. If we can do this, we can treat the short and long range contributions to t-amplitudes at different levels of theory.</a:t>
            </a:r>
          </a:p>
          <a:p>
            <a:endParaRPr lang="en-CA" dirty="0"/>
          </a:p>
          <a:p>
            <a:r>
              <a:rPr lang="en-CA" dirty="0"/>
              <a:t>We know the short range interactions will be strong, so we can give them full CC treatment, while the smaller long range contributions can be treated with something like MP2.  </a:t>
            </a:r>
          </a:p>
          <a:p>
            <a:endParaRPr lang="en-US" dirty="0"/>
          </a:p>
          <a:p>
            <a:r>
              <a:rPr lang="en-US" dirty="0"/>
              <a:t>P</a:t>
            </a:r>
            <a:r>
              <a:rPr lang="en-CA" dirty="0" err="1"/>
              <a:t>ervious</a:t>
            </a:r>
            <a:r>
              <a:rPr lang="en-CA" dirty="0"/>
              <a:t> work by our group has shown that this </a:t>
            </a:r>
            <a:r>
              <a:rPr lang="en-CA" dirty="0" err="1"/>
              <a:t>patitioning</a:t>
            </a:r>
            <a:r>
              <a:rPr lang="en-CA" dirty="0"/>
              <a:t> of t-amplitudes does not work with the conventionally partitioned potential, it is our hope that our modified potential will provide a clean separation of the two potentials, allowing us to use this scheme. In the event that this does not work, we’ll have to give both components full CC treatment</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29</a:t>
            </a:fld>
            <a:endParaRPr lang="en-CA"/>
          </a:p>
        </p:txBody>
      </p:sp>
    </p:spTree>
    <p:extLst>
      <p:ext uri="{BB962C8B-B14F-4D97-AF65-F5344CB8AC3E}">
        <p14:creationId xmlns:p14="http://schemas.microsoft.com/office/powerpoint/2010/main" val="138044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I said at the beginning of this presentation, the our long-term goal is to implement coupled cluster calculations in the solid state. Because solids are infinite, we need to separate the long and short range interactions, there is no way around that. </a:t>
            </a:r>
          </a:p>
          <a:p>
            <a:endParaRPr lang="en-US" dirty="0"/>
          </a:p>
          <a:p>
            <a:r>
              <a:rPr lang="en-US" dirty="0"/>
              <a:t>T</a:t>
            </a:r>
            <a:r>
              <a:rPr lang="en-CA" dirty="0"/>
              <a:t>he long-range interactions can be treated via a Fourier transform to assure rapid convergence.  We would like to use our modified potential so that the short and long range interactions can be treated at different levels of theory, but this is not an integral part of the project. </a:t>
            </a:r>
          </a:p>
          <a:p>
            <a:endParaRPr lang="en-US" dirty="0"/>
          </a:p>
          <a:p>
            <a:r>
              <a:rPr lang="en-US" dirty="0"/>
              <a:t>T</a:t>
            </a:r>
            <a:r>
              <a:rPr lang="en-CA" dirty="0"/>
              <a:t>he short range interactions can be treated locally via a CLO implementation of DLPNO-CC. </a:t>
            </a:r>
            <a:r>
              <a:rPr lang="en-CA" dirty="0" err="1"/>
              <a:t>Rember</a:t>
            </a:r>
            <a:r>
              <a:rPr lang="en-CA" dirty="0"/>
              <a:t> that construction of the CLO’s only depends on the size of the unit cell, so building them for solids is not an issue.</a:t>
            </a:r>
          </a:p>
        </p:txBody>
      </p:sp>
      <p:sp>
        <p:nvSpPr>
          <p:cNvPr id="4" name="Slide Number Placeholder 3"/>
          <p:cNvSpPr>
            <a:spLocks noGrp="1"/>
          </p:cNvSpPr>
          <p:nvPr>
            <p:ph type="sldNum" sz="quarter" idx="10"/>
          </p:nvPr>
        </p:nvSpPr>
        <p:spPr/>
        <p:txBody>
          <a:bodyPr/>
          <a:lstStyle/>
          <a:p>
            <a:fld id="{83E14B00-FCC5-4D0B-A41C-B7B82B7CD419}" type="slidenum">
              <a:rPr lang="en-CA" smtClean="0"/>
              <a:t>30</a:t>
            </a:fld>
            <a:endParaRPr lang="en-CA"/>
          </a:p>
        </p:txBody>
      </p:sp>
    </p:spTree>
    <p:extLst>
      <p:ext uri="{BB962C8B-B14F-4D97-AF65-F5344CB8AC3E}">
        <p14:creationId xmlns:p14="http://schemas.microsoft.com/office/powerpoint/2010/main" val="189695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long-term goal is to implement coupled cluster methods for solids </a:t>
            </a:r>
          </a:p>
          <a:p>
            <a:endParaRPr lang="en-US" dirty="0"/>
          </a:p>
          <a:p>
            <a:r>
              <a:rPr lang="en-US" dirty="0"/>
              <a:t>To do this, we are going to make progress in two separate areas. Firstly, we want to exploit molecular symmetry as well as orbital localization using what we call congruent localized orbitals.</a:t>
            </a:r>
          </a:p>
          <a:p>
            <a:endParaRPr lang="en-US" dirty="0"/>
          </a:p>
          <a:p>
            <a:r>
              <a:rPr lang="en-US" dirty="0"/>
              <a:t> Secondly, we want to modify the long range potential in the solid state and treat it with a Fourier transform.  </a:t>
            </a:r>
          </a:p>
          <a:p>
            <a:endParaRPr lang="en-US" dirty="0"/>
          </a:p>
          <a:p>
            <a:r>
              <a:rPr lang="en-US" dirty="0"/>
              <a:t>These topics, while both important, are pretty disjoint. So I’m going to talk about each of them separately. </a:t>
            </a:r>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4</a:t>
            </a:fld>
            <a:endParaRPr lang="en-CA"/>
          </a:p>
        </p:txBody>
      </p:sp>
    </p:spTree>
    <p:extLst>
      <p:ext uri="{BB962C8B-B14F-4D97-AF65-F5344CB8AC3E}">
        <p14:creationId xmlns:p14="http://schemas.microsoft.com/office/powerpoint/2010/main" val="672824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next steps</a:t>
            </a:r>
          </a:p>
          <a:p>
            <a:endParaRPr lang="en-CA" dirty="0"/>
          </a:p>
          <a:p>
            <a:r>
              <a:rPr lang="en-CA" dirty="0"/>
              <a:t>We want to implement a CLO based cc method in ACESII. </a:t>
            </a:r>
          </a:p>
          <a:p>
            <a:endParaRPr lang="en-CA" dirty="0"/>
          </a:p>
          <a:p>
            <a:r>
              <a:rPr lang="en-CA" dirty="0"/>
              <a:t>Once we can perform calculations with CLO’s we want to test how the linear dependant CLOS effect the CC equations</a:t>
            </a:r>
          </a:p>
          <a:p>
            <a:endParaRPr lang="en-CA" dirty="0"/>
          </a:p>
          <a:p>
            <a:r>
              <a:rPr lang="en-CA" dirty="0"/>
              <a:t>In parallel, an implementation of a CLO version of DLPNO-CC is being pursued in ORCA in collaboration with DR </a:t>
            </a:r>
            <a:r>
              <a:rPr lang="en-CA" dirty="0" err="1"/>
              <a:t>ondrej</a:t>
            </a:r>
            <a:r>
              <a:rPr lang="en-CA" dirty="0"/>
              <a:t> </a:t>
            </a:r>
            <a:r>
              <a:rPr lang="en-CA" dirty="0" err="1"/>
              <a:t>demel</a:t>
            </a:r>
            <a:r>
              <a:rPr lang="en-CA" dirty="0"/>
              <a:t>.</a:t>
            </a:r>
          </a:p>
          <a:p>
            <a:endParaRPr lang="en-CA" dirty="0"/>
          </a:p>
          <a:p>
            <a:r>
              <a:rPr lang="en-CA" dirty="0"/>
              <a:t>Eventually, we want to use our CLO’s in solid state systems.</a:t>
            </a:r>
          </a:p>
          <a:p>
            <a:endParaRPr lang="en-CA" dirty="0"/>
          </a:p>
          <a:p>
            <a:endParaRPr lang="en-CA" dirty="0"/>
          </a:p>
          <a:p>
            <a:r>
              <a:rPr lang="en-CA" dirty="0"/>
              <a:t>We also need to do more testing with our long-range partitioning. We need to implement a Gauss-Lebedev quadrature scheme to preform integrals over F </a:t>
            </a:r>
            <a:r>
              <a:rPr lang="en-CA" dirty="0" err="1"/>
              <a:t>vlr</a:t>
            </a:r>
            <a:r>
              <a:rPr lang="en-CA" dirty="0"/>
              <a:t> in spherical coordinates.</a:t>
            </a:r>
          </a:p>
          <a:p>
            <a:endParaRPr lang="en-CA" dirty="0"/>
          </a:p>
          <a:p>
            <a:r>
              <a:rPr lang="en-CA" dirty="0"/>
              <a:t>Once we have that, we want to use it to evaluate integrals of gaussian products using PYSCF. </a:t>
            </a:r>
          </a:p>
          <a:p>
            <a:endParaRPr lang="en-CA" dirty="0"/>
          </a:p>
          <a:p>
            <a:r>
              <a:rPr lang="en-CA" dirty="0"/>
              <a:t>In the end we of course want to test the partitioning of t-amplitudes using our modified </a:t>
            </a:r>
            <a:r>
              <a:rPr lang="en-CA" dirty="0" err="1"/>
              <a:t>potiential</a:t>
            </a:r>
            <a:r>
              <a:rPr lang="en-CA" dirty="0"/>
              <a:t>.</a:t>
            </a:r>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31</a:t>
            </a:fld>
            <a:endParaRPr lang="en-CA"/>
          </a:p>
        </p:txBody>
      </p:sp>
    </p:spTree>
    <p:extLst>
      <p:ext uri="{BB962C8B-B14F-4D97-AF65-F5344CB8AC3E}">
        <p14:creationId xmlns:p14="http://schemas.microsoft.com/office/powerpoint/2010/main" val="1954924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I’d like to thank my supervisor, </a:t>
            </a:r>
            <a:r>
              <a:rPr lang="en-CA" dirty="0" err="1"/>
              <a:t>dr</a:t>
            </a:r>
            <a:r>
              <a:rPr lang="en-CA" dirty="0"/>
              <a:t> Marcel </a:t>
            </a:r>
            <a:r>
              <a:rPr lang="en-CA" dirty="0" err="1"/>
              <a:t>Nooijen</a:t>
            </a:r>
            <a:r>
              <a:rPr lang="en-CA" dirty="0"/>
              <a:t>, everyone in the </a:t>
            </a:r>
            <a:r>
              <a:rPr lang="en-CA" dirty="0" err="1"/>
              <a:t>theorytical</a:t>
            </a:r>
            <a:r>
              <a:rPr lang="en-CA" dirty="0"/>
              <a:t> </a:t>
            </a:r>
            <a:r>
              <a:rPr lang="en-CA" dirty="0" err="1"/>
              <a:t>chemisty</a:t>
            </a:r>
            <a:r>
              <a:rPr lang="en-CA" dirty="0"/>
              <a:t> department, and in particular, mike </a:t>
            </a:r>
            <a:r>
              <a:rPr lang="en-CA" dirty="0" err="1"/>
              <a:t>lecours</a:t>
            </a:r>
            <a:r>
              <a:rPr lang="en-CA" dirty="0"/>
              <a:t> .</a:t>
            </a:r>
          </a:p>
          <a:p>
            <a:endParaRPr lang="en-CA" dirty="0"/>
          </a:p>
          <a:p>
            <a:r>
              <a:rPr lang="en-CA" dirty="0"/>
              <a:t>And of course the software</a:t>
            </a:r>
          </a:p>
        </p:txBody>
      </p:sp>
      <p:sp>
        <p:nvSpPr>
          <p:cNvPr id="4" name="Slide Number Placeholder 3"/>
          <p:cNvSpPr>
            <a:spLocks noGrp="1"/>
          </p:cNvSpPr>
          <p:nvPr>
            <p:ph type="sldNum" sz="quarter" idx="10"/>
          </p:nvPr>
        </p:nvSpPr>
        <p:spPr/>
        <p:txBody>
          <a:bodyPr/>
          <a:lstStyle/>
          <a:p>
            <a:fld id="{83E14B00-FCC5-4D0B-A41C-B7B82B7CD419}" type="slidenum">
              <a:rPr lang="en-CA" smtClean="0"/>
              <a:t>32</a:t>
            </a:fld>
            <a:endParaRPr lang="en-CA"/>
          </a:p>
        </p:txBody>
      </p:sp>
    </p:spTree>
    <p:extLst>
      <p:ext uri="{BB962C8B-B14F-4D97-AF65-F5344CB8AC3E}">
        <p14:creationId xmlns:p14="http://schemas.microsoft.com/office/powerpoint/2010/main" val="51861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is the CLO’s</a:t>
            </a:r>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5</a:t>
            </a:fld>
            <a:endParaRPr lang="en-CA"/>
          </a:p>
        </p:txBody>
      </p:sp>
    </p:spTree>
    <p:extLst>
      <p:ext uri="{BB962C8B-B14F-4D97-AF65-F5344CB8AC3E}">
        <p14:creationId xmlns:p14="http://schemas.microsoft.com/office/powerpoint/2010/main" val="375989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Hartree</a:t>
            </a:r>
            <a:r>
              <a:rPr lang="en-US" dirty="0"/>
              <a:t> </a:t>
            </a:r>
            <a:r>
              <a:rPr lang="en-US" dirty="0" err="1"/>
              <a:t>fock</a:t>
            </a:r>
            <a:r>
              <a:rPr lang="en-US" dirty="0"/>
              <a:t> method is a really good starting point for computational calculations. The wavefunction is taken to be a slater determinant of one electron functions, and the equation for the electronic energy is given here.</a:t>
            </a:r>
          </a:p>
          <a:p>
            <a:endParaRPr lang="en-US" dirty="0"/>
          </a:p>
          <a:p>
            <a:r>
              <a:rPr lang="en-US" dirty="0" err="1"/>
              <a:t>Hartree</a:t>
            </a:r>
            <a:r>
              <a:rPr lang="en-US" dirty="0"/>
              <a:t> </a:t>
            </a:r>
            <a:r>
              <a:rPr lang="en-US" dirty="0" err="1"/>
              <a:t>fock</a:t>
            </a:r>
            <a:r>
              <a:rPr lang="en-US" dirty="0"/>
              <a:t> is actually very accurate in absolute terms. It captures 99% of the total electronic energy. Unfortunately that 1% is huge. As an example, we might look at a small molecule like water, which may have an energy of around 100 </a:t>
            </a:r>
            <a:r>
              <a:rPr lang="en-US" dirty="0" err="1"/>
              <a:t>hartrees</a:t>
            </a:r>
            <a:r>
              <a:rPr lang="en-US" dirty="0"/>
              <a:t>, a 1% error is 1 </a:t>
            </a:r>
            <a:r>
              <a:rPr lang="en-US" dirty="0" err="1"/>
              <a:t>hartree</a:t>
            </a:r>
            <a:r>
              <a:rPr lang="en-US" dirty="0"/>
              <a:t>, which is equivalent to 2625 </a:t>
            </a:r>
            <a:r>
              <a:rPr lang="en-US" dirty="0" err="1"/>
              <a:t>kj</a:t>
            </a:r>
            <a:r>
              <a:rPr lang="en-US" dirty="0"/>
              <a:t>/mol.  </a:t>
            </a:r>
          </a:p>
          <a:p>
            <a:endParaRPr lang="en-US" dirty="0"/>
          </a:p>
          <a:p>
            <a:r>
              <a:rPr lang="en-US" dirty="0" err="1"/>
              <a:t>Hartree</a:t>
            </a:r>
            <a:r>
              <a:rPr lang="en-US" dirty="0"/>
              <a:t> </a:t>
            </a:r>
            <a:r>
              <a:rPr lang="en-US" dirty="0" err="1"/>
              <a:t>Fock</a:t>
            </a:r>
            <a:r>
              <a:rPr lang="en-US" dirty="0"/>
              <a:t> is just not accurate enough. Especially in the context of thermochemistry, which is governed by energy differences orders of magnitude </a:t>
            </a:r>
            <a:r>
              <a:rPr lang="en-US" dirty="0" err="1"/>
              <a:t>smallaer</a:t>
            </a:r>
            <a:r>
              <a:rPr lang="en-US" dirty="0"/>
              <a:t> than the total electronic energy. </a:t>
            </a:r>
          </a:p>
          <a:p>
            <a:endParaRPr lang="en-US" dirty="0"/>
          </a:p>
          <a:p>
            <a:r>
              <a:rPr lang="en-US" dirty="0"/>
              <a:t>This error is due to electron correlation. </a:t>
            </a:r>
          </a:p>
          <a:p>
            <a:endParaRPr lang="en-US" dirty="0"/>
          </a:p>
          <a:p>
            <a:r>
              <a:rPr lang="en-US" dirty="0"/>
              <a:t>Lets look at a representation of a doubly occupied 1s orbital. If we want to know the probability of finding the two electrons at points x1 and x2, you get this expression. In reality, the two electrons are going to interact and their motions are going to be correlated, but when we integrate out spin and look at the probabilities, we see that the position of one electron does not depend on the position of the other, the electrons are uncorrelated. </a:t>
            </a:r>
          </a:p>
          <a:p>
            <a:endParaRPr lang="en-US" dirty="0"/>
          </a:p>
          <a:p>
            <a:r>
              <a:rPr lang="en-US" dirty="0"/>
              <a:t>This correlation energy is less than 1% of the total energy, but as I said that 1% is large. </a:t>
            </a:r>
          </a:p>
          <a:p>
            <a:endParaRPr lang="en-US" dirty="0"/>
          </a:p>
          <a:p>
            <a:r>
              <a:rPr lang="en-US" dirty="0"/>
              <a:t>So what can we do?</a:t>
            </a:r>
          </a:p>
        </p:txBody>
      </p:sp>
      <p:sp>
        <p:nvSpPr>
          <p:cNvPr id="4" name="Slide Number Placeholder 3"/>
          <p:cNvSpPr>
            <a:spLocks noGrp="1"/>
          </p:cNvSpPr>
          <p:nvPr>
            <p:ph type="sldNum" sz="quarter" idx="10"/>
          </p:nvPr>
        </p:nvSpPr>
        <p:spPr/>
        <p:txBody>
          <a:bodyPr/>
          <a:lstStyle/>
          <a:p>
            <a:fld id="{83E14B00-FCC5-4D0B-A41C-B7B82B7CD419}" type="slidenum">
              <a:rPr lang="en-CA" smtClean="0"/>
              <a:t>6</a:t>
            </a:fld>
            <a:endParaRPr lang="en-CA"/>
          </a:p>
        </p:txBody>
      </p:sp>
    </p:spTree>
    <p:extLst>
      <p:ext uri="{BB962C8B-B14F-4D97-AF65-F5344CB8AC3E}">
        <p14:creationId xmlns:p14="http://schemas.microsoft.com/office/powerpoint/2010/main" val="143712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include electron correlation by introducing these cluster functions C. This particular cluster function correlates the motions of electrons in orbitals I and j, and the t ab </a:t>
            </a:r>
            <a:r>
              <a:rPr lang="en-US" dirty="0" err="1"/>
              <a:t>ij</a:t>
            </a:r>
            <a:r>
              <a:rPr lang="en-US" dirty="0"/>
              <a:t> is a coefficient called a t-amplitude which will be solved via the electronic </a:t>
            </a:r>
            <a:r>
              <a:rPr lang="en-US" dirty="0" err="1"/>
              <a:t>schrodinger</a:t>
            </a:r>
            <a:r>
              <a:rPr lang="en-US" dirty="0"/>
              <a:t> equation. </a:t>
            </a:r>
          </a:p>
          <a:p>
            <a:endParaRPr lang="en-US" dirty="0"/>
          </a:p>
          <a:p>
            <a:r>
              <a:rPr lang="en-US" dirty="0"/>
              <a:t>Our wavefunction, psi, is written as an exponential n terms of these excitation operators. </a:t>
            </a:r>
          </a:p>
          <a:p>
            <a:endParaRPr lang="en-US" dirty="0"/>
          </a:p>
          <a:p>
            <a:r>
              <a:rPr lang="en-US" dirty="0"/>
              <a:t>Lets look at T1, the single excitation operator. In particular, lets look at the two second quantized operators at the end here,  a dagger a and </a:t>
            </a:r>
            <a:r>
              <a:rPr lang="en-US" dirty="0" err="1"/>
              <a:t>a_i</a:t>
            </a:r>
            <a:r>
              <a:rPr lang="en-US" dirty="0"/>
              <a:t>. </a:t>
            </a:r>
          </a:p>
          <a:p>
            <a:endParaRPr lang="en-US" dirty="0"/>
          </a:p>
          <a:p>
            <a:r>
              <a:rPr lang="en-US" dirty="0"/>
              <a:t>A dagger a is the creation operator, and it creates an election in an unoccupied orbital  a, while a sub I is the </a:t>
            </a:r>
            <a:r>
              <a:rPr lang="en-US" dirty="0" err="1"/>
              <a:t>anhilation</a:t>
            </a:r>
            <a:r>
              <a:rPr lang="en-US" dirty="0"/>
              <a:t> operator, which removes  an electron from an occupied orbital I.</a:t>
            </a:r>
          </a:p>
          <a:p>
            <a:endParaRPr lang="en-US" dirty="0"/>
          </a:p>
          <a:p>
            <a:r>
              <a:rPr lang="en-US" dirty="0"/>
              <a:t>So if I have a state phi , and I act on it with this t1 operator, I’ve </a:t>
            </a:r>
            <a:r>
              <a:rPr lang="en-US" dirty="0" err="1"/>
              <a:t>esstually</a:t>
            </a:r>
            <a:r>
              <a:rPr lang="en-US" dirty="0"/>
              <a:t> taken an </a:t>
            </a:r>
            <a:r>
              <a:rPr lang="en-US" dirty="0" err="1"/>
              <a:t>electrion</a:t>
            </a:r>
            <a:r>
              <a:rPr lang="en-US" dirty="0"/>
              <a:t> from an occupied orbital and moved it into an unoccupied orbital, which is an </a:t>
            </a:r>
            <a:r>
              <a:rPr lang="en-US" dirty="0" err="1"/>
              <a:t>electionic</a:t>
            </a:r>
            <a:r>
              <a:rPr lang="en-US" dirty="0"/>
              <a:t>  excitation</a:t>
            </a:r>
          </a:p>
          <a:p>
            <a:endParaRPr lang="en-US" dirty="0"/>
          </a:p>
          <a:p>
            <a:r>
              <a:rPr lang="en-US" dirty="0"/>
              <a:t>Alongside this t1 operator, we have the t2 operator for double excitations, so on and so fourth. We also have the total excitation operator, 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3E14B00-FCC5-4D0B-A41C-B7B82B7CD419}" type="slidenum">
              <a:rPr lang="en-CA" smtClean="0"/>
              <a:t>7</a:t>
            </a:fld>
            <a:endParaRPr lang="en-CA"/>
          </a:p>
        </p:txBody>
      </p:sp>
    </p:spTree>
    <p:extLst>
      <p:ext uri="{BB962C8B-B14F-4D97-AF65-F5344CB8AC3E}">
        <p14:creationId xmlns:p14="http://schemas.microsoft.com/office/powerpoint/2010/main" val="88299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Sowhat</a:t>
            </a:r>
            <a:r>
              <a:rPr lang="en-CA" dirty="0"/>
              <a:t> do we do with these excitation </a:t>
            </a:r>
            <a:r>
              <a:rPr lang="en-CA" dirty="0" err="1"/>
              <a:t>opertors</a:t>
            </a:r>
            <a:r>
              <a:rPr lang="en-CA" dirty="0"/>
              <a:t>? Well, lets start on the left here with the </a:t>
            </a:r>
            <a:r>
              <a:rPr lang="en-CA" dirty="0" err="1"/>
              <a:t>schrodinger</a:t>
            </a:r>
            <a:r>
              <a:rPr lang="en-CA" dirty="0"/>
              <a:t> equation, where the energy is an eigenvalue of the </a:t>
            </a:r>
            <a:r>
              <a:rPr lang="en-CA" dirty="0" err="1"/>
              <a:t>hamiltionian</a:t>
            </a:r>
            <a:r>
              <a:rPr lang="en-CA" dirty="0"/>
              <a:t>.</a:t>
            </a:r>
          </a:p>
          <a:p>
            <a:endParaRPr lang="en-CA" dirty="0"/>
          </a:p>
          <a:p>
            <a:r>
              <a:rPr lang="en-CA" dirty="0"/>
              <a:t>As I said on the previous slide, Psi is written in terms of this exponential times a reference ground state wavefunction. So we make that substitution. Now we multiply both sides by the inverse, e^-t.</a:t>
            </a:r>
          </a:p>
          <a:p>
            <a:endParaRPr lang="en-CA" dirty="0"/>
          </a:p>
          <a:p>
            <a:r>
              <a:rPr lang="en-CA" dirty="0"/>
              <a:t>On the right here we have the CC equations, starting at the top, when we left-project phi naught onto the </a:t>
            </a:r>
            <a:r>
              <a:rPr lang="en-CA" dirty="0" err="1"/>
              <a:t>schrogdinger</a:t>
            </a:r>
            <a:r>
              <a:rPr lang="en-CA" dirty="0"/>
              <a:t> equation, we get the energy. </a:t>
            </a:r>
          </a:p>
          <a:p>
            <a:endParaRPr lang="en-CA" dirty="0"/>
          </a:p>
          <a:p>
            <a:r>
              <a:rPr lang="en-CA" dirty="0"/>
              <a:t>Projection of </a:t>
            </a:r>
            <a:r>
              <a:rPr lang="en-CA" dirty="0" err="1"/>
              <a:t>of</a:t>
            </a:r>
            <a:r>
              <a:rPr lang="en-CA" dirty="0"/>
              <a:t> excited states leads to a system of non-linear equations.</a:t>
            </a:r>
          </a:p>
          <a:p>
            <a:endParaRPr lang="en-CA" dirty="0"/>
          </a:p>
          <a:p>
            <a:r>
              <a:rPr lang="en-CA" dirty="0"/>
              <a:t>In fact, Projection by phi a sub I generates an equation which couples the t-amplitude t a sub I  to the energy and other cluster functions. </a:t>
            </a:r>
            <a:r>
              <a:rPr lang="en-CA" dirty="0" err="1"/>
              <a:t>Hense</a:t>
            </a:r>
            <a:r>
              <a:rPr lang="en-CA" dirty="0"/>
              <a:t> the name coupled cluster.</a:t>
            </a:r>
            <a:br>
              <a:rPr lang="en-CA" dirty="0"/>
            </a:br>
            <a:endParaRPr lang="en-CA" dirty="0"/>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8</a:t>
            </a:fld>
            <a:endParaRPr lang="en-CA"/>
          </a:p>
        </p:txBody>
      </p:sp>
    </p:spTree>
    <p:extLst>
      <p:ext uri="{BB962C8B-B14F-4D97-AF65-F5344CB8AC3E}">
        <p14:creationId xmlns:p14="http://schemas.microsoft.com/office/powerpoint/2010/main" val="23297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makes these methods so great? </a:t>
            </a:r>
          </a:p>
          <a:p>
            <a:endParaRPr lang="en-CA" dirty="0"/>
          </a:p>
          <a:p>
            <a:r>
              <a:rPr lang="en-CA" dirty="0"/>
              <a:t>First things first, accuracy.  CCSD(T) is the gold standard of computational methods, and is accurate to within 1 kcal/</a:t>
            </a:r>
            <a:r>
              <a:rPr lang="en-CA" dirty="0" err="1"/>
              <a:t>mol</a:t>
            </a:r>
            <a:r>
              <a:rPr lang="en-CA" dirty="0"/>
              <a:t> of energy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are willing to sacrifice some accuracy for computational time, we can truncate </a:t>
            </a:r>
            <a:r>
              <a:rPr lang="en-CA" dirty="0" err="1"/>
              <a:t>T_n</a:t>
            </a:r>
            <a:r>
              <a:rPr lang="en-CA" dirty="0"/>
              <a:t> at any excitation level. For example coupled cluster singes and doubles truncates T at the double excitation operator, t2</a:t>
            </a:r>
          </a:p>
          <a:p>
            <a:endParaRPr lang="en-CA" dirty="0"/>
          </a:p>
          <a:p>
            <a:r>
              <a:rPr lang="en-CA" dirty="0"/>
              <a:t>The methods are also size-</a:t>
            </a:r>
            <a:r>
              <a:rPr lang="en-CA" dirty="0" err="1"/>
              <a:t>consistant</a:t>
            </a:r>
            <a:r>
              <a:rPr lang="en-CA" dirty="0"/>
              <a:t>, which means if you have a system in which two molecules don’t interact (maybe they’re very far away), the energy of the system is just the sum of the individual energies. This really seems like it should just always be true, but a lot of the time it isn’t, </a:t>
            </a:r>
          </a:p>
          <a:p>
            <a:endParaRPr lang="en-CA" dirty="0"/>
          </a:p>
          <a:p>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9</a:t>
            </a:fld>
            <a:endParaRPr lang="en-CA"/>
          </a:p>
        </p:txBody>
      </p:sp>
    </p:spTree>
    <p:extLst>
      <p:ext uri="{BB962C8B-B14F-4D97-AF65-F5344CB8AC3E}">
        <p14:creationId xmlns:p14="http://schemas.microsoft.com/office/powerpoint/2010/main" val="3167887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our wavefunction includes electron correlation effects, we can talk about how it effects our </a:t>
            </a:r>
            <a:r>
              <a:rPr lang="en-US" dirty="0" err="1"/>
              <a:t>calcualtions</a:t>
            </a:r>
            <a:r>
              <a:rPr lang="en-US" dirty="0"/>
              <a:t>.</a:t>
            </a:r>
          </a:p>
          <a:p>
            <a:endParaRPr lang="en-US" dirty="0"/>
          </a:p>
          <a:p>
            <a:r>
              <a:rPr lang="en-US" dirty="0"/>
              <a:t>Electron correlation increases the computational complexity by at least n^4. But as you can see from this plot it has a very sharp falloff.  In fact past about 4 angstroms its pretty much zero. Really electron correlation is only significant for pairs of electrons which are spatially close. </a:t>
            </a:r>
          </a:p>
          <a:p>
            <a:endParaRPr lang="en-US" dirty="0"/>
          </a:p>
          <a:p>
            <a:r>
              <a:rPr lang="en-US" dirty="0"/>
              <a:t>This makes sense because the motion of two  electrons which are close together are going to be more tightly correlated than a pair of electrons which cant see each other.</a:t>
            </a:r>
          </a:p>
          <a:p>
            <a:endParaRPr lang="en-US" dirty="0"/>
          </a:p>
          <a:p>
            <a:r>
              <a:rPr lang="en-US" dirty="0"/>
              <a:t>We can improve the computational sailing of CC methods by treating electron correlation locally. </a:t>
            </a:r>
            <a:endParaRPr lang="en-CA" dirty="0"/>
          </a:p>
        </p:txBody>
      </p:sp>
      <p:sp>
        <p:nvSpPr>
          <p:cNvPr id="4" name="Slide Number Placeholder 3"/>
          <p:cNvSpPr>
            <a:spLocks noGrp="1"/>
          </p:cNvSpPr>
          <p:nvPr>
            <p:ph type="sldNum" sz="quarter" idx="10"/>
          </p:nvPr>
        </p:nvSpPr>
        <p:spPr/>
        <p:txBody>
          <a:bodyPr/>
          <a:lstStyle/>
          <a:p>
            <a:fld id="{83E14B00-FCC5-4D0B-A41C-B7B82B7CD419}" type="slidenum">
              <a:rPr lang="en-CA" smtClean="0"/>
              <a:t>10</a:t>
            </a:fld>
            <a:endParaRPr lang="en-CA"/>
          </a:p>
        </p:txBody>
      </p:sp>
    </p:spTree>
    <p:extLst>
      <p:ext uri="{BB962C8B-B14F-4D97-AF65-F5344CB8AC3E}">
        <p14:creationId xmlns:p14="http://schemas.microsoft.com/office/powerpoint/2010/main" val="359543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9BB0-16C3-4484-9084-69C7AD3A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B69403-FA80-45E6-8688-1F3067D47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5" name="Footer Placeholder 4">
            <a:extLst>
              <a:ext uri="{FF2B5EF4-FFF2-40B4-BE49-F238E27FC236}">
                <a16:creationId xmlns:a16="http://schemas.microsoft.com/office/drawing/2014/main" id="{C6F2A5E8-DA3D-4A04-9FB5-F7C62D02B28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A21512B-D073-48F2-B7DF-1C4E4D4C5B6F}"/>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56567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3FCB-08DD-4A12-BD2B-ADE0B831086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C5B8AF-B0FB-4A3A-82D0-4666B36F4B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9B365B-7977-4A47-92DB-AD86855B0B11}"/>
              </a:ext>
            </a:extLst>
          </p:cNvPr>
          <p:cNvSpPr>
            <a:spLocks noGrp="1"/>
          </p:cNvSpPr>
          <p:nvPr>
            <p:ph type="dt" sz="half" idx="10"/>
          </p:nvPr>
        </p:nvSpPr>
        <p:spPr/>
        <p:txBody>
          <a:bodyPr/>
          <a:lstStyle/>
          <a:p>
            <a:endParaRPr lang="en-CA" dirty="0"/>
          </a:p>
        </p:txBody>
      </p:sp>
      <p:sp>
        <p:nvSpPr>
          <p:cNvPr id="5" name="Footer Placeholder 4">
            <a:extLst>
              <a:ext uri="{FF2B5EF4-FFF2-40B4-BE49-F238E27FC236}">
                <a16:creationId xmlns:a16="http://schemas.microsoft.com/office/drawing/2014/main" id="{A9E1A1B1-B3EF-4690-8A27-BD8F6699436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5225D6E-67BB-4EDD-B4E2-677A800746E0}"/>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20435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B1F80-5B49-45CB-9F35-30164EB870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E6E4095-8ED6-441A-AB6C-CB9A2B37CB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240CED-E230-49F6-A8B0-FC1A22EDAEA7}"/>
              </a:ext>
            </a:extLst>
          </p:cNvPr>
          <p:cNvSpPr>
            <a:spLocks noGrp="1"/>
          </p:cNvSpPr>
          <p:nvPr>
            <p:ph type="dt" sz="half" idx="10"/>
          </p:nvPr>
        </p:nvSpPr>
        <p:spPr/>
        <p:txBody>
          <a:bodyPr/>
          <a:lstStyle/>
          <a:p>
            <a:endParaRPr lang="en-CA" dirty="0"/>
          </a:p>
        </p:txBody>
      </p:sp>
      <p:sp>
        <p:nvSpPr>
          <p:cNvPr id="5" name="Footer Placeholder 4">
            <a:extLst>
              <a:ext uri="{FF2B5EF4-FFF2-40B4-BE49-F238E27FC236}">
                <a16:creationId xmlns:a16="http://schemas.microsoft.com/office/drawing/2014/main" id="{5705EE61-368B-4CCC-988E-93027AF8685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402219A-64FB-4CE1-887D-E4AF3E9B2C94}"/>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336630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14DD3-2AEF-442E-95D1-0A1EA1628E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itle 3">
            <a:extLst>
              <a:ext uri="{FF2B5EF4-FFF2-40B4-BE49-F238E27FC236}">
                <a16:creationId xmlns:a16="http://schemas.microsoft.com/office/drawing/2014/main" id="{01731140-CF38-4A10-A118-78CF06E29513}"/>
              </a:ext>
            </a:extLst>
          </p:cNvPr>
          <p:cNvSpPr>
            <a:spLocks noGrp="1"/>
          </p:cNvSpPr>
          <p:nvPr>
            <p:ph type="title"/>
          </p:nvPr>
        </p:nvSpPr>
        <p:spPr/>
        <p:txBody>
          <a:bodyPr/>
          <a:lstStyle/>
          <a:p>
            <a:r>
              <a:rPr lang="en-US"/>
              <a:t>Click to edit Master title style</a:t>
            </a:r>
            <a:endParaRPr lang="en-CA"/>
          </a:p>
        </p:txBody>
      </p:sp>
      <p:sp>
        <p:nvSpPr>
          <p:cNvPr id="8" name="Date Placeholder 7">
            <a:extLst>
              <a:ext uri="{FF2B5EF4-FFF2-40B4-BE49-F238E27FC236}">
                <a16:creationId xmlns:a16="http://schemas.microsoft.com/office/drawing/2014/main" id="{FCF3D1A0-1ADA-42D3-A012-42B4FB98595A}"/>
              </a:ext>
            </a:extLst>
          </p:cNvPr>
          <p:cNvSpPr>
            <a:spLocks noGrp="1"/>
          </p:cNvSpPr>
          <p:nvPr>
            <p:ph type="dt" sz="half" idx="10"/>
          </p:nvPr>
        </p:nvSpPr>
        <p:spPr/>
        <p:txBody>
          <a:bodyPr/>
          <a:lstStyle/>
          <a:p>
            <a:endParaRPr lang="en-CA" dirty="0"/>
          </a:p>
        </p:txBody>
      </p:sp>
      <p:sp>
        <p:nvSpPr>
          <p:cNvPr id="9" name="Footer Placeholder 8">
            <a:extLst>
              <a:ext uri="{FF2B5EF4-FFF2-40B4-BE49-F238E27FC236}">
                <a16:creationId xmlns:a16="http://schemas.microsoft.com/office/drawing/2014/main" id="{D2704362-8003-4F15-ADDC-FEE40612D695}"/>
              </a:ext>
            </a:extLst>
          </p:cNvPr>
          <p:cNvSpPr>
            <a:spLocks noGrp="1"/>
          </p:cNvSpPr>
          <p:nvPr>
            <p:ph type="ftr" sz="quarter" idx="11"/>
          </p:nvPr>
        </p:nvSpPr>
        <p:spPr/>
        <p:txBody>
          <a:bodyPr/>
          <a:lstStyle/>
          <a:p>
            <a:endParaRPr lang="en-CA" dirty="0"/>
          </a:p>
        </p:txBody>
      </p:sp>
      <p:sp>
        <p:nvSpPr>
          <p:cNvPr id="10" name="Slide Number Placeholder 9">
            <a:extLst>
              <a:ext uri="{FF2B5EF4-FFF2-40B4-BE49-F238E27FC236}">
                <a16:creationId xmlns:a16="http://schemas.microsoft.com/office/drawing/2014/main" id="{E9D5F571-0185-4CBB-8E6F-E69E51EF013B}"/>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249995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8EE5-7E0D-4A84-874B-D81700CA1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23DA1DC-C06C-4E3C-B620-BEC3DCEFD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3204DB-7239-4CA8-B547-A7D2C544DF47}"/>
              </a:ext>
            </a:extLst>
          </p:cNvPr>
          <p:cNvSpPr>
            <a:spLocks noGrp="1"/>
          </p:cNvSpPr>
          <p:nvPr>
            <p:ph type="dt" sz="half" idx="10"/>
          </p:nvPr>
        </p:nvSpPr>
        <p:spPr/>
        <p:txBody>
          <a:bodyPr/>
          <a:lstStyle/>
          <a:p>
            <a:endParaRPr lang="en-CA" dirty="0"/>
          </a:p>
        </p:txBody>
      </p:sp>
      <p:sp>
        <p:nvSpPr>
          <p:cNvPr id="5" name="Footer Placeholder 4">
            <a:extLst>
              <a:ext uri="{FF2B5EF4-FFF2-40B4-BE49-F238E27FC236}">
                <a16:creationId xmlns:a16="http://schemas.microsoft.com/office/drawing/2014/main" id="{58BEE341-04E8-45AE-AF8F-DF6F40EF6AD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8C35917-BBEE-42C2-82C2-9706D480909B}"/>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324355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14C-C3C7-47A9-BFB9-B13124B09F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DBB008-CE20-42C8-8292-DDCD35084A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E2DF48-B28B-4BB7-AC6B-A0365A938C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CBCA56-7D0D-490F-9784-6F5232187056}"/>
              </a:ext>
            </a:extLst>
          </p:cNvPr>
          <p:cNvSpPr>
            <a:spLocks noGrp="1"/>
          </p:cNvSpPr>
          <p:nvPr>
            <p:ph type="dt" sz="half" idx="10"/>
          </p:nvPr>
        </p:nvSpPr>
        <p:spPr/>
        <p:txBody>
          <a:bodyPr/>
          <a:lstStyle/>
          <a:p>
            <a:endParaRPr lang="en-CA" dirty="0"/>
          </a:p>
        </p:txBody>
      </p:sp>
      <p:sp>
        <p:nvSpPr>
          <p:cNvPr id="6" name="Footer Placeholder 5">
            <a:extLst>
              <a:ext uri="{FF2B5EF4-FFF2-40B4-BE49-F238E27FC236}">
                <a16:creationId xmlns:a16="http://schemas.microsoft.com/office/drawing/2014/main" id="{FE98ECBC-D145-45A7-9699-8D86C32F979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8E4DD08-8EFE-4E2E-A5E0-4C4019157B79}"/>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429049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AE6B-2C86-4BF2-B50B-B27E8DD8D6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CC6C06-09BA-44F8-B9C9-2ED424572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5ED6BF-FFD2-45D7-AA72-42F4FB34D5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C932963-F147-4EE6-8693-C99611A05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7B69C8-8E12-4D52-85B9-93A4B30C04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F274DF5-6921-4A0F-8375-C694C4D4F3E4}"/>
              </a:ext>
            </a:extLst>
          </p:cNvPr>
          <p:cNvSpPr>
            <a:spLocks noGrp="1"/>
          </p:cNvSpPr>
          <p:nvPr>
            <p:ph type="dt" sz="half" idx="10"/>
          </p:nvPr>
        </p:nvSpPr>
        <p:spPr/>
        <p:txBody>
          <a:bodyPr/>
          <a:lstStyle/>
          <a:p>
            <a:endParaRPr lang="en-CA" dirty="0"/>
          </a:p>
        </p:txBody>
      </p:sp>
      <p:sp>
        <p:nvSpPr>
          <p:cNvPr id="8" name="Footer Placeholder 7">
            <a:extLst>
              <a:ext uri="{FF2B5EF4-FFF2-40B4-BE49-F238E27FC236}">
                <a16:creationId xmlns:a16="http://schemas.microsoft.com/office/drawing/2014/main" id="{D0147D59-3727-406C-8DE0-D278486CBEB7}"/>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3F0B2F36-E996-4D7C-BC96-1AD148B500F5}"/>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102259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38A9-0D5A-4A29-97CB-353FA8C5BCA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C7998EF-2D23-4B1B-B466-33D3867A8F77}"/>
              </a:ext>
            </a:extLst>
          </p:cNvPr>
          <p:cNvSpPr>
            <a:spLocks noGrp="1"/>
          </p:cNvSpPr>
          <p:nvPr>
            <p:ph type="dt" sz="half" idx="10"/>
          </p:nvPr>
        </p:nvSpPr>
        <p:spPr/>
        <p:txBody>
          <a:bodyPr/>
          <a:lstStyle/>
          <a:p>
            <a:endParaRPr lang="en-CA" dirty="0"/>
          </a:p>
        </p:txBody>
      </p:sp>
      <p:sp>
        <p:nvSpPr>
          <p:cNvPr id="4" name="Footer Placeholder 3">
            <a:extLst>
              <a:ext uri="{FF2B5EF4-FFF2-40B4-BE49-F238E27FC236}">
                <a16:creationId xmlns:a16="http://schemas.microsoft.com/office/drawing/2014/main" id="{369AC97B-C7CC-4B2B-AC3C-7B475171F9AD}"/>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9F37B25C-8964-4F1F-A78F-D11E7FAB01D4}"/>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2790970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18ABE-938F-4A60-BAF9-262A95E4073B}"/>
              </a:ext>
            </a:extLst>
          </p:cNvPr>
          <p:cNvSpPr>
            <a:spLocks noGrp="1"/>
          </p:cNvSpPr>
          <p:nvPr>
            <p:ph type="dt" sz="half" idx="10"/>
          </p:nvPr>
        </p:nvSpPr>
        <p:spPr/>
        <p:txBody>
          <a:bodyPr/>
          <a:lstStyle/>
          <a:p>
            <a:endParaRPr lang="en-CA" dirty="0"/>
          </a:p>
        </p:txBody>
      </p:sp>
      <p:sp>
        <p:nvSpPr>
          <p:cNvPr id="3" name="Footer Placeholder 2">
            <a:extLst>
              <a:ext uri="{FF2B5EF4-FFF2-40B4-BE49-F238E27FC236}">
                <a16:creationId xmlns:a16="http://schemas.microsoft.com/office/drawing/2014/main" id="{39C7FC61-7FF9-4EC6-87F4-5FCC7995C959}"/>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91E9E90C-6293-4459-8317-73FA2A82A332}"/>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375863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8863-6AD0-4481-93EE-A672D4BC1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1264129-D6BE-4432-B3A6-6A606A8DD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9025B8-140B-4216-84D5-0144BF777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D3D6B1-3E65-4CCE-A0DF-2CC87EBB9974}"/>
              </a:ext>
            </a:extLst>
          </p:cNvPr>
          <p:cNvSpPr>
            <a:spLocks noGrp="1"/>
          </p:cNvSpPr>
          <p:nvPr>
            <p:ph type="dt" sz="half" idx="10"/>
          </p:nvPr>
        </p:nvSpPr>
        <p:spPr/>
        <p:txBody>
          <a:bodyPr/>
          <a:lstStyle/>
          <a:p>
            <a:endParaRPr lang="en-CA" dirty="0"/>
          </a:p>
        </p:txBody>
      </p:sp>
      <p:sp>
        <p:nvSpPr>
          <p:cNvPr id="6" name="Footer Placeholder 5">
            <a:extLst>
              <a:ext uri="{FF2B5EF4-FFF2-40B4-BE49-F238E27FC236}">
                <a16:creationId xmlns:a16="http://schemas.microsoft.com/office/drawing/2014/main" id="{AE555E3F-6EBB-43F5-9CB8-A5C3072E99D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EAC7EBA-8F1F-4576-84CC-60461387BC4F}"/>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284523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0E2E-BB67-49DC-9FFB-735F8B093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195A5C-D432-4953-B394-8FA38532A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40B2D01A-0D4B-47BB-99C0-68E565E0B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1B9BBB-1804-443E-8D49-C968ED760048}"/>
              </a:ext>
            </a:extLst>
          </p:cNvPr>
          <p:cNvSpPr>
            <a:spLocks noGrp="1"/>
          </p:cNvSpPr>
          <p:nvPr>
            <p:ph type="dt" sz="half" idx="10"/>
          </p:nvPr>
        </p:nvSpPr>
        <p:spPr/>
        <p:txBody>
          <a:bodyPr/>
          <a:lstStyle/>
          <a:p>
            <a:endParaRPr lang="en-CA" dirty="0"/>
          </a:p>
        </p:txBody>
      </p:sp>
      <p:sp>
        <p:nvSpPr>
          <p:cNvPr id="6" name="Footer Placeholder 5">
            <a:extLst>
              <a:ext uri="{FF2B5EF4-FFF2-40B4-BE49-F238E27FC236}">
                <a16:creationId xmlns:a16="http://schemas.microsoft.com/office/drawing/2014/main" id="{D6BB7E48-04F8-46A1-B48B-FD35F9D9A92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2F391C53-F48A-4266-9996-861E86D046A8}"/>
              </a:ext>
            </a:extLst>
          </p:cNvPr>
          <p:cNvSpPr>
            <a:spLocks noGrp="1"/>
          </p:cNvSpPr>
          <p:nvPr>
            <p:ph type="sldNum" sz="quarter" idx="12"/>
          </p:nvPr>
        </p:nvSpPr>
        <p:spPr/>
        <p:txBody>
          <a:bodyPr/>
          <a:lstStyle/>
          <a:p>
            <a:fld id="{5621DBB4-DD7B-4913-866A-90C3B4A5819E}" type="slidenum">
              <a:rPr lang="en-CA" smtClean="0"/>
              <a:t>‹#›</a:t>
            </a:fld>
            <a:endParaRPr lang="en-CA" dirty="0"/>
          </a:p>
        </p:txBody>
      </p:sp>
    </p:spTree>
    <p:extLst>
      <p:ext uri="{BB962C8B-B14F-4D97-AF65-F5344CB8AC3E}">
        <p14:creationId xmlns:p14="http://schemas.microsoft.com/office/powerpoint/2010/main" val="269420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2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CC841-E5DE-435A-AC86-CD289D5DB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139419-7EF6-4787-847D-D1BC1B521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E2F36C-9846-430E-BCEF-7B3AC53F7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p>
        </p:txBody>
      </p:sp>
      <p:sp>
        <p:nvSpPr>
          <p:cNvPr id="5" name="Footer Placeholder 4">
            <a:extLst>
              <a:ext uri="{FF2B5EF4-FFF2-40B4-BE49-F238E27FC236}">
                <a16:creationId xmlns:a16="http://schemas.microsoft.com/office/drawing/2014/main" id="{03C6D742-5E88-4279-A814-3341265D2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E7C20A31-6322-4EC6-8ADA-C406CADA9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1DBB4-DD7B-4913-866A-90C3B4A5819E}" type="slidenum">
              <a:rPr lang="en-CA" smtClean="0"/>
              <a:t>‹#›</a:t>
            </a:fld>
            <a:endParaRPr lang="en-CA" dirty="0"/>
          </a:p>
        </p:txBody>
      </p:sp>
    </p:spTree>
    <p:extLst>
      <p:ext uri="{BB962C8B-B14F-4D97-AF65-F5344CB8AC3E}">
        <p14:creationId xmlns:p14="http://schemas.microsoft.com/office/powerpoint/2010/main" val="73190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50.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7.xml"/><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37.png"/><Relationship Id="rId9" Type="http://schemas.openxmlformats.org/officeDocument/2006/relationships/image" Target="../media/image45.png"/><Relationship Id="rId1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6.png"/><Relationship Id="rId3" Type="http://schemas.openxmlformats.org/officeDocument/2006/relationships/image" Target="../media/image77.png"/><Relationship Id="rId7" Type="http://schemas.openxmlformats.org/officeDocument/2006/relationships/image" Target="../media/image67.png"/><Relationship Id="rId12"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74.png"/><Relationship Id="rId5" Type="http://schemas.openxmlformats.org/officeDocument/2006/relationships/image" Target="../media/image79.png"/><Relationship Id="rId10" Type="http://schemas.openxmlformats.org/officeDocument/2006/relationships/image" Target="../media/image73.png"/><Relationship Id="rId4" Type="http://schemas.openxmlformats.org/officeDocument/2006/relationships/image" Target="../media/image78.png"/><Relationship Id="rId9"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82.png"/><Relationship Id="rId7" Type="http://schemas.openxmlformats.org/officeDocument/2006/relationships/image" Target="../media/image580.png"/><Relationship Id="rId12" Type="http://schemas.openxmlformats.org/officeDocument/2006/relationships/image" Target="../media/image8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0.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5.png"/></Relationships>
</file>

<file path=ppt/slides/_rels/slide2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7.png"/><Relationship Id="rId7" Type="http://schemas.openxmlformats.org/officeDocument/2006/relationships/image" Target="../media/image9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4.png"/></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jpg"/><Relationship Id="rId4" Type="http://schemas.openxmlformats.org/officeDocument/2006/relationships/image" Target="../media/image98.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7"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5432-F3C1-470E-B805-00A4A00DB232}"/>
              </a:ext>
            </a:extLst>
          </p:cNvPr>
          <p:cNvSpPr>
            <a:spLocks noGrp="1"/>
          </p:cNvSpPr>
          <p:nvPr>
            <p:ph type="ctrTitle"/>
          </p:nvPr>
        </p:nvSpPr>
        <p:spPr/>
        <p:txBody>
          <a:bodyPr>
            <a:normAutofit/>
          </a:bodyPr>
          <a:lstStyle/>
          <a:p>
            <a:r>
              <a:rPr lang="en-CA" sz="4500" dirty="0"/>
              <a:t>Exploiting Sparsity, Symmetry, and Fourier Treatment of long-range Interactions in Quantum Chemistry</a:t>
            </a:r>
          </a:p>
        </p:txBody>
      </p:sp>
      <p:sp>
        <p:nvSpPr>
          <p:cNvPr id="3" name="Subtitle 2">
            <a:extLst>
              <a:ext uri="{FF2B5EF4-FFF2-40B4-BE49-F238E27FC236}">
                <a16:creationId xmlns:a16="http://schemas.microsoft.com/office/drawing/2014/main" id="{D352AB63-35A4-4206-871F-B24B7504F7F8}"/>
              </a:ext>
            </a:extLst>
          </p:cNvPr>
          <p:cNvSpPr>
            <a:spLocks noGrp="1"/>
          </p:cNvSpPr>
          <p:nvPr>
            <p:ph type="subTitle" idx="1"/>
          </p:nvPr>
        </p:nvSpPr>
        <p:spPr/>
        <p:txBody>
          <a:bodyPr/>
          <a:lstStyle/>
          <a:p>
            <a:pPr algn="r"/>
            <a:r>
              <a:rPr lang="en-CA" dirty="0"/>
              <a:t>Mark Zanon</a:t>
            </a:r>
          </a:p>
        </p:txBody>
      </p:sp>
    </p:spTree>
    <p:extLst>
      <p:ext uri="{BB962C8B-B14F-4D97-AF65-F5344CB8AC3E}">
        <p14:creationId xmlns:p14="http://schemas.microsoft.com/office/powerpoint/2010/main" val="1047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A429-ADA2-4C37-983E-BFD9A49E55F8}"/>
              </a:ext>
            </a:extLst>
          </p:cNvPr>
          <p:cNvSpPr>
            <a:spLocks noGrp="1"/>
          </p:cNvSpPr>
          <p:nvPr>
            <p:ph type="title"/>
          </p:nvPr>
        </p:nvSpPr>
        <p:spPr>
          <a:xfrm>
            <a:off x="1571625" y="325439"/>
            <a:ext cx="10515600" cy="779462"/>
          </a:xfrm>
        </p:spPr>
        <p:txBody>
          <a:bodyPr/>
          <a:lstStyle/>
          <a:p>
            <a:r>
              <a:rPr lang="en-CA" dirty="0"/>
              <a:t>Exploiting Sparsity - Orbital Localization</a:t>
            </a:r>
          </a:p>
        </p:txBody>
      </p:sp>
      <p:pic>
        <p:nvPicPr>
          <p:cNvPr id="7" name="Content Placeholder 6">
            <a:extLst>
              <a:ext uri="{FF2B5EF4-FFF2-40B4-BE49-F238E27FC236}">
                <a16:creationId xmlns:a16="http://schemas.microsoft.com/office/drawing/2014/main" id="{15DA8B4C-357B-4416-AA31-A31A9175E4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1556" y="2455609"/>
            <a:ext cx="5333338" cy="3922869"/>
          </a:xfrm>
          <a:prstGeom prst="rect">
            <a:avLst/>
          </a:prstGeom>
        </p:spPr>
      </p:pic>
      <p:sp>
        <p:nvSpPr>
          <p:cNvPr id="9" name="Rectangle 8">
            <a:extLst>
              <a:ext uri="{FF2B5EF4-FFF2-40B4-BE49-F238E27FC236}">
                <a16:creationId xmlns:a16="http://schemas.microsoft.com/office/drawing/2014/main" id="{FACF5D3E-E097-44CA-8C8F-F75B05E9ECC8}"/>
              </a:ext>
            </a:extLst>
          </p:cNvPr>
          <p:cNvSpPr/>
          <p:nvPr/>
        </p:nvSpPr>
        <p:spPr>
          <a:xfrm>
            <a:off x="3757362" y="6378478"/>
            <a:ext cx="4567982" cy="369332"/>
          </a:xfrm>
          <a:prstGeom prst="rect">
            <a:avLst/>
          </a:prstGeom>
        </p:spPr>
        <p:txBody>
          <a:bodyPr wrap="none">
            <a:spAutoFit/>
          </a:bodyPr>
          <a:lstStyle/>
          <a:p>
            <a:r>
              <a:rPr lang="en-CA" dirty="0"/>
              <a:t>J. Chem. Theory </a:t>
            </a:r>
            <a:r>
              <a:rPr lang="en-CA" dirty="0" err="1"/>
              <a:t>Comput</a:t>
            </a:r>
            <a:r>
              <a:rPr lang="en-CA" dirty="0"/>
              <a:t>. 2016, 12, 4778−4792</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FDE15CA-D401-4BCF-9AB4-4C4ED3B3E3BB}"/>
                  </a:ext>
                </a:extLst>
              </p:cNvPr>
              <p:cNvSpPr/>
              <p:nvPr/>
            </p:nvSpPr>
            <p:spPr>
              <a:xfrm>
                <a:off x="1571625" y="1347939"/>
                <a:ext cx="8140690" cy="954107"/>
              </a:xfrm>
              <a:prstGeom prst="rect">
                <a:avLst/>
              </a:prstGeom>
            </p:spPr>
            <p:txBody>
              <a:bodyPr wrap="none">
                <a:spAutoFit/>
              </a:bodyPr>
              <a:lstStyle/>
              <a:p>
                <a:pPr marL="457200" indent="-457200">
                  <a:buFont typeface="Arial" panose="020B0604020202020204" pitchFamily="34" charset="0"/>
                  <a:buChar char="•"/>
                </a:pPr>
                <a:r>
                  <a:rPr lang="en-CA" sz="2800" dirty="0"/>
                  <a:t>Electron correlation increases complexity by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4</m:t>
                            </m:r>
                          </m:sup>
                        </m:sSup>
                      </m:e>
                    </m:d>
                  </m:oMath>
                </a14:m>
                <a:endParaRPr lang="en-CA" sz="2800" dirty="0"/>
              </a:p>
              <a:p>
                <a:pPr marL="457200" indent="-457200">
                  <a:buFont typeface="Arial" panose="020B0604020202020204" pitchFamily="34" charset="0"/>
                  <a:buChar char="•"/>
                </a:pPr>
                <a:r>
                  <a:rPr lang="en-CA" sz="2800" dirty="0"/>
                  <a:t>Falls with r</a:t>
                </a:r>
                <a:r>
                  <a:rPr lang="en-CA" sz="2800" baseline="30000" dirty="0"/>
                  <a:t>-6</a:t>
                </a:r>
                <a:endParaRPr lang="en-CA" sz="2800" dirty="0"/>
              </a:p>
            </p:txBody>
          </p:sp>
        </mc:Choice>
        <mc:Fallback xmlns="">
          <p:sp>
            <p:nvSpPr>
              <p:cNvPr id="3" name="Rectangle 2">
                <a:extLst>
                  <a:ext uri="{FF2B5EF4-FFF2-40B4-BE49-F238E27FC236}">
                    <a16:creationId xmlns:a16="http://schemas.microsoft.com/office/drawing/2014/main" id="{8FDE15CA-D401-4BCF-9AB4-4C4ED3B3E3BB}"/>
                  </a:ext>
                </a:extLst>
              </p:cNvPr>
              <p:cNvSpPr>
                <a:spLocks noRot="1" noChangeAspect="1" noMove="1" noResize="1" noEditPoints="1" noAdjustHandles="1" noChangeArrowheads="1" noChangeShapeType="1" noTextEdit="1"/>
              </p:cNvSpPr>
              <p:nvPr/>
            </p:nvSpPr>
            <p:spPr>
              <a:xfrm>
                <a:off x="1571625" y="1347939"/>
                <a:ext cx="8140690" cy="954107"/>
              </a:xfrm>
              <a:prstGeom prst="rect">
                <a:avLst/>
              </a:prstGeom>
              <a:blipFill>
                <a:blip r:embed="rId4"/>
                <a:stretch>
                  <a:fillRect l="-1348" t="-5732" b="-17197"/>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1AE3D0FA-60FE-49B0-A270-434FC3421017}"/>
              </a:ext>
            </a:extLst>
          </p:cNvPr>
          <p:cNvSpPr>
            <a:spLocks noGrp="1"/>
          </p:cNvSpPr>
          <p:nvPr>
            <p:ph type="sldNum" sz="quarter" idx="12"/>
          </p:nvPr>
        </p:nvSpPr>
        <p:spPr/>
        <p:txBody>
          <a:bodyPr/>
          <a:lstStyle/>
          <a:p>
            <a:fld id="{5621DBB4-DD7B-4913-866A-90C3B4A5819E}" type="slidenum">
              <a:rPr lang="en-CA" smtClean="0"/>
              <a:t>10</a:t>
            </a:fld>
            <a:endParaRPr lang="en-CA" dirty="0"/>
          </a:p>
        </p:txBody>
      </p:sp>
    </p:spTree>
    <p:extLst>
      <p:ext uri="{BB962C8B-B14F-4D97-AF65-F5344CB8AC3E}">
        <p14:creationId xmlns:p14="http://schemas.microsoft.com/office/powerpoint/2010/main" val="169455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A3C-569A-4003-9086-375273F2BDA2}"/>
              </a:ext>
            </a:extLst>
          </p:cNvPr>
          <p:cNvSpPr>
            <a:spLocks noGrp="1"/>
          </p:cNvSpPr>
          <p:nvPr>
            <p:ph type="title"/>
          </p:nvPr>
        </p:nvSpPr>
        <p:spPr>
          <a:xfrm>
            <a:off x="1571625" y="333470"/>
            <a:ext cx="10515600" cy="657727"/>
          </a:xfrm>
        </p:spPr>
        <p:txBody>
          <a:bodyPr>
            <a:noAutofit/>
          </a:bodyPr>
          <a:lstStyle/>
          <a:p>
            <a:r>
              <a:rPr lang="en-CA" dirty="0"/>
              <a:t>Exploiting Sparsity - LPNO-CCSD(T) </a:t>
            </a:r>
          </a:p>
        </p:txBody>
      </p:sp>
      <p:sp>
        <p:nvSpPr>
          <p:cNvPr id="3" name="Content Placeholder 2">
            <a:extLst>
              <a:ext uri="{FF2B5EF4-FFF2-40B4-BE49-F238E27FC236}">
                <a16:creationId xmlns:a16="http://schemas.microsoft.com/office/drawing/2014/main" id="{41A7B3F2-FDEF-43BA-AECC-08B2493A9DC7}"/>
              </a:ext>
            </a:extLst>
          </p:cNvPr>
          <p:cNvSpPr>
            <a:spLocks noGrp="1"/>
          </p:cNvSpPr>
          <p:nvPr>
            <p:ph idx="1"/>
          </p:nvPr>
        </p:nvSpPr>
        <p:spPr>
          <a:xfrm>
            <a:off x="565485" y="1681246"/>
            <a:ext cx="11282804" cy="4843284"/>
          </a:xfrm>
        </p:spPr>
        <p:txBody>
          <a:bodyPr>
            <a:normAutofit/>
          </a:bodyPr>
          <a:lstStyle/>
          <a:p>
            <a:r>
              <a:rPr lang="en-CA" dirty="0"/>
              <a:t>Local pair natural orbital implementation of CCSD(T) (LPNO-CCSD(T))</a:t>
            </a:r>
          </a:p>
          <a:p>
            <a:pPr marL="0" indent="0">
              <a:buNone/>
            </a:pPr>
            <a:endParaRPr lang="en-CA" dirty="0"/>
          </a:p>
          <a:p>
            <a:pPr marL="0" indent="0">
              <a:buNone/>
            </a:pPr>
            <a:endParaRPr lang="en-CA" dirty="0"/>
          </a:p>
          <a:p>
            <a:r>
              <a:rPr lang="en-CA" dirty="0"/>
              <a:t>Pair-natural orbitals (1973) used as a basis for localized orbitals</a:t>
            </a:r>
          </a:p>
          <a:p>
            <a:endParaRPr lang="en-CA" dirty="0"/>
          </a:p>
          <a:p>
            <a:pPr marL="0" indent="0">
              <a:buNone/>
            </a:pPr>
            <a:endParaRPr lang="en-CA" dirty="0"/>
          </a:p>
          <a:p>
            <a:pPr marL="0" indent="0">
              <a:buNone/>
            </a:pPr>
            <a:br>
              <a:rPr lang="en-CA" dirty="0"/>
            </a:br>
            <a:endParaRPr lang="en-CA" dirty="0"/>
          </a:p>
          <a:p>
            <a:r>
              <a:rPr lang="en-CA" dirty="0"/>
              <a:t>Recent improvements to LPNO-CCSD(T) assign PNO’s to explicit correlation domains (DLPNO-CC)</a:t>
            </a:r>
          </a:p>
        </p:txBody>
      </p:sp>
      <p:pic>
        <p:nvPicPr>
          <p:cNvPr id="11" name="Picture 10">
            <a:extLst>
              <a:ext uri="{FF2B5EF4-FFF2-40B4-BE49-F238E27FC236}">
                <a16:creationId xmlns:a16="http://schemas.microsoft.com/office/drawing/2014/main" id="{5AC3A53A-89E1-4EA9-A4A5-80A5FE55F8A8}"/>
              </a:ext>
            </a:extLst>
          </p:cNvPr>
          <p:cNvPicPr>
            <a:picLocks noChangeAspect="1"/>
          </p:cNvPicPr>
          <p:nvPr/>
        </p:nvPicPr>
        <p:blipFill rotWithShape="1">
          <a:blip r:embed="rId3">
            <a:extLst>
              <a:ext uri="{28A0092B-C50C-407E-A947-70E740481C1C}">
                <a14:useLocalDpi xmlns:a14="http://schemas.microsoft.com/office/drawing/2010/main" val="0"/>
              </a:ext>
            </a:extLst>
          </a:blip>
          <a:srcRect l="7227" t="19382" r="3145" b="23541"/>
          <a:stretch/>
        </p:blipFill>
        <p:spPr>
          <a:xfrm>
            <a:off x="1571625" y="4360683"/>
            <a:ext cx="3642520" cy="641684"/>
          </a:xfrm>
          <a:prstGeom prst="rect">
            <a:avLst/>
          </a:prstGeom>
        </p:spPr>
      </p:pic>
      <p:pic>
        <p:nvPicPr>
          <p:cNvPr id="13" name="Picture 12">
            <a:extLst>
              <a:ext uri="{FF2B5EF4-FFF2-40B4-BE49-F238E27FC236}">
                <a16:creationId xmlns:a16="http://schemas.microsoft.com/office/drawing/2014/main" id="{5349FBBE-D141-4334-B00B-DF0C7D647E6D}"/>
              </a:ext>
            </a:extLst>
          </p:cNvPr>
          <p:cNvPicPr>
            <a:picLocks noChangeAspect="1"/>
          </p:cNvPicPr>
          <p:nvPr/>
        </p:nvPicPr>
        <p:blipFill rotWithShape="1">
          <a:blip r:embed="rId4">
            <a:extLst>
              <a:ext uri="{28A0092B-C50C-407E-A947-70E740481C1C}">
                <a14:useLocalDpi xmlns:a14="http://schemas.microsoft.com/office/drawing/2010/main" val="0"/>
              </a:ext>
            </a:extLst>
          </a:blip>
          <a:srcRect l="5973" t="15691" r="5206" b="29340"/>
          <a:stretch/>
        </p:blipFill>
        <p:spPr>
          <a:xfrm>
            <a:off x="6977857" y="4354388"/>
            <a:ext cx="3257550" cy="757654"/>
          </a:xfrm>
          <a:prstGeom prst="rect">
            <a:avLst/>
          </a:prstGeom>
        </p:spPr>
      </p:pic>
      <p:sp>
        <p:nvSpPr>
          <p:cNvPr id="14" name="AutoShape 2" descr="data:image/jpg;base64,%20/9j/4AAQSkZJRgABAQEAYABgAAD/2wBDAAUDBAQEAwUEBAQFBQUGBwwIBwcHBw8LCwkMEQ8SEhEPERETFhwXExQaFRERGCEYGh0dHx8fExciJCIeJBweHx7/2wBDAQUFBQcGBw4ICA4eFBEUHh4eHh4eHh4eHh4eHh4eHh4eHh4eHh4eHh4eHh4eHh4eHh4eHh4eHh4eHh4eHh4eHh7/wAARCAFEAd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aWwadTG60IGLuo3UlFOwhd1BakFB6UALuo3UlHaiwC7qN3NJR3osAu6jdSUUWAXdRupO1FFgF3UbqSjvRYBd1G6ko7UWAXdRupKKLALu5o3UneiiwC7qN1JRQAoajdSDpQaLALuo3UlFFgF3UbqQUCiwC7qa8mxSx6AZpaZIu5Sp7jFDGiBtRiWe0j6/as+WfoM1b3V5JYeOJ73xRoGkyWMcKpfSW7SbiTwrqP5V6yO1JAO3UbqTvRTELuo3UnajtRYBd1G6ko70WAXdRupKKLAKGo3Ug6UnrRYB26jdSUGiwC7qN1JRRYBQ1G6kHSiiwC7qN1J3oNFgF3UbqSiiwC7qUNTRQOtFgH0UUUhhRRRQAUxutPpjdaaEwooopiEFB6UooPSgApO1LR2oAKTvS0d6ACiig0AJ2paO1FABSd6WjvQAUnalo7UAFFJS0AJ3paO9FACN0rAi1aQa9c6NfgQMy+bZzA4Eqdx/vKeo9K6A1zPxJ8MjxR4amsYZjbX0f7yznU4KSDpn/AGT0I9DUspGtouqWeqRSm1uI5mgkMUuw8BhV814L8MtU1TS9Qe6u4vsSxM1tqC3GQgdffuQeh9DXTTfGDwzba3BZy6mbhpG2mO2i3Y/AZJouFj1WiuNtfEWt67dwQ6T4dv7OyMqtLe3q+V8gOTtQ/MSenSuxPSmmKxGZo1lWNpFDOCQCcZxRNNFEUEkqpvO1dzYyfSszxN4f03xFY/ZdRjkIU7o5IpDHJG3qrDkV5R8QvDXxM0u1hOj3n/CT6Pakt9nkwt4v49JMD6Glcdj2wHA3HgD3rPOpxzTSW+n7LqdBlgGwo+prwafxt4q/4RmxeLS9aupb9/Jt7Xad5ccYI6jv19K0ND+HPxPvba51i+8TjQL94SLawtTvGT0Ez9P++enrSGZfiDdpkd34hjkkiudM1RrhgqghcOScZ6jk12Xwz+MWm+JtUNhdXtog8ssHzswR6814Wni7xFZ+LH8IaxYva3fmC3ube4PJdiNsgPcdwe4r6RHh3wTrDRx3fhbS5Ll1CvNbxxqxbHJ3JhqAO2sL+1vjL9lmSZYm2sUORnGev41brN0TSdN0LT0sdMto7W1U52gnqe5J5J+taPeqQmHajtS9qO1MkKTvS0d6ACiiigBB0o9aUdKT1oAWkNLQaACiiigBB0paB0ooATvQaXvQaACiiigBBSjrQKB1oGPoooqRhRRRQAUxutPpjdaaEwooopiEFB6UooPSgApO1LR2oAKTvS0d6ACquqXsOn2T3lxkRR8uwGdo7n6VapksayIUdQykEEEcEelIaIlnBdHVlaGQAowPBqdeleNePrjWfDmsQaDLdOmhXIL6dKnBjcHJjY+3Ue30ru/CviuO80RJL2OT7XEfLl2r8rEfxAnjBpJjZ1WeaPSsO38UaO1tNPcahaW6wnD7ph8vpmjw54is9emupNO3y2UJVVuNpCO3cLnqBxzTuFjdpD0pGfCk4JrnLrxdp8cUjIkrSIpKrxyR260XFYveI9bs9F0e61O4YPHbrhlU8lvT60/wrdXt9oNre38XkzXC+b5XdFblVPuBivm/R9QvvFnxf07w3PfzR2s87Xl9EGO2UJ823HucD6V9RqAFAAwOwpIbDPvR3rkNa8RTaP4lGm60kcWmXik2l4Gxhh1RuwI6j1H0qz4L8Y6P4llvbSwvEnmsZNkhB+8P7w9ql1IpqLerNY0Kk4SqRi2lu+x09RzuY42brgE9Paq82pWMMvlSXUKyYzs3jdj6da8++PPxE/4Qz4dXms6eHa5WSOOJ2Q7QxYdfUVV0zKzT1Ob1/R7m/udE8K30cgbV7szXnUFo8l5OfoMfjXqvhzwr4b8PQiPRNDsbBf70UIDH6t1P515P+zr411L4oa1feJtWjtEGlwi1t44egeTl2556KB+Ne5joKEN7AOAKWiimSIKKKQtQwR4+n7rXdAPXbrTp6fxMK9X1S9t9PsJry6kVIYULMScV5Dq19a2epWVxc3EcMdrrbyyFzjZGJD8x9q579of4k6Vq2jwaL4f1JLq1Y+beTR5C/L91OevPP4CujCYWeJqKKWnfsRVqqnG7OT1HwddeNvjkVmnMn26QXVxMhw9tAoHyg9ugA+te0Wnwb0nTb+K90bxF4ksJYjlP9NEqg/R1NZ37M/hefSvCTeINU3HUtYAkUSHLR24/1a8+v3vxFet280c8YkhYOhyMg+nBrKrTUJuCd7FxleKdjlbfwrrX2qL7f4w1G/s0cO0DwRoXIOQCyjOM11o60veiosFxO1HaiimAtJ3paO9AgooooAQdKPWlHSk9aAFpDS0GgAooooAQdKWgdKKAE70Gl70GgAooooAQUo60CgdaBj6KKKkYUUUUAFMbrT6Y3WmhMKKKKYgFB6UCg9KACjtRR2oAiNxEJxCXUSFdwXPJFEMokzxgqcEelZniTT5LqBLqyIXULQmW3b+8e6H2YcV59o/xHuLvWkvbi3+yWsbm3vLVh88JBxuJ7kH9Km5Vj1miqrX1okYka6iCMMg7hyKpXGv2MQO1nk+gwPzNO4rGd8RNNtdb0q30aeKN5bm4QwlusZT5i4+gB/OvOtR8Ba9rvjW80iHxLNpuj2sEbStbRgvIzZwozwpAHXnqK5f48fFzWfCvjzSbzRreGWOK1dBE53rIXb5unQjC17b8NVup/C9vrGoTQzX2qot3O0X3FLKMID3CjAqSkZvhX4U+DdAPmpYyahdHBa4v5DMxPrg/KPwFdlLaxPaPageXEyFMJ8uB7Y6VOKXvVWJucVL4J1ZmOPH3iFU7KBDwPTOyuUm+BlmcsPGviUuSSN0seCff5a9gpr8Dk4pWGmePeHZn0+7jvJ7SFdW0Vza3gVBueI4G4HryMH8q9etZo7i3jnhcPHIoZWHQg9DXA/EzT20vUbfxbaxlo1At9SQfxQno/wDwEnH0PtUOn+MLLwto96t8zz2dsvnWpiGSUbnZ7Y/rUuSim2XCnKrJQgrt6I6zxx4Z03xZ4bu9D1RCYLheGX70bj7rqexB5r5FbSPGXgfxXc6Oul6tcXi5jiksopCt1GejAr2I6jPBrtvF/wC0Nq8l6sekQ2+nR7v3ayDzJJD2GP8ACvoTwZqV3qvhjS9Q1K3Npe3NuskkLDBUkenb6V58vY416X06n11P+0OGoXqqLVTRxbv82kfPngnwr8Y5r43tpo9voyyptMuoTgPg99o3N+dddqHwQ1jxJplxb+MPHFxdechHkWtuFh3dslskgH6V6/qV41s8rLtIS3aQj1IPFVfA91cah4Xsr27bMs4aQ44GCxwPyrroUI0Y8sT53MMwqY+t7aqkntorHyf4OudZ+EfjU27WojNpJ5N1AnCzxnnP4jkH/wCvX154f1ex1zRrbVdOmEtrcoHRh+oPuK4b43eBF8TaWNV062WTVrND8nT7VF1MZPr3U9j9a434FaqdDf7Pa3Fxc6TeOd1uy/PbS9yPbsR7VucJ73upFYOoZSCp6GuSv/Fmm2uoL9qvYLWGQCI75RuBJ68cCooPFujRfZ9D8PTTardBhGPJUyKgzyzv0GOe9FxWOta5hVzG8iKwG4gnHHrXmnxD8cmDU4tL8OWt14gvJFOYLIF1jYH+Ijgfia7nXvDWi668TatZi4aL7p3svHcHBGR7GrunabYabbLb6fZwWkK/wRIFH6Uaj0Pjb4/6V8ULHyNf1qGHTNLviIpFhYS/Z3H3Q+OFz+IzXJ+HI7mVtM0ubZfXF5cxxDcuA5ZhjI9K+2viY+lr4I1OPVbeK6tZ4TD5Mi7ldm4Ax9f5V8g2tlZ2PjiGaDVE09dL2zxSON2JAeAB9Aaxr1MQ4xpU5NRvd2dj3skxOCwirVq8bz5bQTV1d7/16n1r4n8Q6R4buLa31CQ24aydY9kZKjbgY46VZ+GNxHdeBtLuoWZo5ozIpIwSCxNeO+ONWu/F+lw67I1tFbW9u8aSFivm5PUZ+leh/CzXLTTPBek6RfELLa26xtJEd6H8ue9angno3ekNYd34p0i10l9WmuSLKN9s0oQkRe7DqB71VtvGmhz2Z1AX8RsSwVJh79M07isWtc1aa00zU5o4x5loQF56ggHP61tQtvhV853KD+leCfE3XdW1TxRquk+F9SnuIbm3i/dwNlWfbg4P5V6/Jrljo3hy2udSuFRhCibFO5nk2gbVA5JzRcLG/R3qlpd5JcaXBd3MRgeVQxjbquegPvV30piCiikPSgQo6UnrVdr60W4FubqATHpH5g3H8KnU5BoTTKcWtx1BopCcdaBC0UUUxAOlFA6UUAHeg1yXjXxxpXhJJm1p2iBx9nVF3NKCOcD2P9K0/CPiGx8TaFb6tpsheCUdD1UjqD71l7WHPyX1Ol4SuqKruD5G7X6X7G1RRRWpzAKB1oFA60DH0UUVIwooooAKY3Wn0xutNCYUUUUxCCg9KBQelAC0nalrjPF3jRdGu7zTVs5WvEhEsB42OD3/AAINIaOywK8p8f8Ah+1tfEF/4itreYRC13Xyqv7tnHRvrt6/hXpWj30WpaTbX8P3biJXA+o6Vyes6hd60ZPCsek6lbyTybLu4eEiFYc/MQ/Q7hwMetJlI840IfFbxLp9vc6Po+m6Xp8yAw3F1OBvT+FgignBHrWxb/CLxRqRDeJPH04B+9Dp1uEH03sSf0r2G2hht7dLeJVjjjQKijoABgCi3uIbiHzoXDJkjIPcHBpAeIeOfhTpfhfR11zRlvdQNtzfpeymZpYT1YA8Ar14HTNbvwZ1eHTwugicnTrjMun5ORGTy0YPoeo/GvUiY7iDjbJG649QQa8I8R6LJ4Q8VNpUbNHp12xuNLmH/LJgcmP6qentQB76KO9ebz/Frw/o2k2ja+bqO+kVg0UEBfcVOCQemDV7SviVo+qaRFqdtDJFFJnAncIwwccgZp3FY7HVr+20zTpr67kEcEK7nY9hXknxE+KUOmazZWNrOk9krLNO0BDO4HIUHoMnGaofE7xRdeILYadpeowS7yMWEON0pHfceuPTgV5D4N+HN1qWv3MnjTxJaeGLaWTb5DupuZAOuP4VHPU/lXRhoQnUSnt5GdRtRfKes+JPjRpN1pKMN8j3AI+wxruYn+6cda8y0TTvHvxY13U9J0u6t9FsbVA0rzAtjceE+Xoev5VJ8VL7wv4MvI9E8E2dtJb28Wbi63ebLczN6v1OBjgcZJr3/wCAfhNvCvw+tRdx7dT1H/TL0nqHYcL/AMBGB+dVi8K6dpWtGW197eY6NW731X5nn/w4+Amt+D9XXVIPEGjPdBCPNk05ppAT3BZuPwxXrGk6Xqel3MmreI/Eg1AQREIFtxDHGD1JAJyeK6oVxnxG8FTeLooo4vEeo6SmNs6W20rMmc4IPQ+4rjUVHY2nUlUblJ3Z5d8c/EQvdQN5pN1crbx2BjMiblBYsciu28O+LNP0H4aaDb295BdahFYQFrcvy2VGQSM7T9a43XPDfiHXdUn8MeDGtU0zTFBkv7gExSSDnysjktxye1cf4nsbiw1QDxhp+oeGb+QBFvYCHtZyOAQ33SfyNMk9Uf46+DJ7WSBdQNlqSyeW0Ey8oe5z0IrhrXW4dQ8KeJvE9msdst3dyvG0S7RwNu4emSM/U15Ve/D7XLMSQ6U+n60lzGzQ3AcRyO3XbhuN3tnmumstRtPCHwtsfDXiXFpdPCZponbnLEnFduKo4enBSpT5jOk6kpcslYmvPCUd5a/2iW1DV4/JGJrmX5WlP91Bgfzr6I+E0tlYeBtG0uRY7O8htUWaFgFO/HP1NfJmneIfF3jO8jtdE0vWNRhzthNtAUgT0weFr07Rj470G1MOqsk8qKuLSZNshY/wBs4PoD3ryaFeVVu8Gl5nuZllVPAwi414zk91Hp8+p9NKc81DqFzDaWM11O4SKJC7sewArxLR/ia2m3iafrEd7od30+z38ZVT9M8EfQ1zfxU+ONm1vLpluYHMiNFv8zCAnjdjuea76FKVaahHdniTkoK7Nj4rfFDwnNo2li31iO8hCPJLAhYMWCnGRjqCa+dNC13wvql1qs2qaLBfXd6QLKa5clbZQTu+UcFjxgnpXafDLQtFm8aWmq+KZo10yztZLuGI8rcyIMhD+Wcd+ldj8PtK+DfiS1ns9Q0SKPxHeXb3c5OUwS5ICEHATGBge9ejWwkMLX5mm4K3zvcxhUVWmkn7zuWPhf4J1j4m6Ef+EgvLqy8MQqYrTycJLcnpxxwi+vepPEnwZ+IPg2xn1LwL4qbWYoFLrp14m2VgP4VYHBP5V9CeHrzS5LX7Dpxgj+xBYnt48DyRjgYHbFWtQv7WzX99IA5HCryx/CvPq1uebkkkn0Now5Ulc+bfgR8WNS8Qand+HNTsYoJ5Iz5m8bssvBUqR19QRXmfxL1S98Ja9LBbzSx6ebsq9njEZfruQemD06DtXr/xKtPAmk+LLvxtHJ/Zmsy27xhIJcLJIRgSMo6t9K+ao5bjxTr8d94gY3GnwT5e3il2ySrnkBv4c+tRU5G7wVilfZn0XpU3inSfC2l2miaTDLq2tSiOGQEZiVhkB27Ack4pfDuj/EHwtqiXXiDwpf6rL54dry2uFnWEE8lEByox7Zrt/hrpr658OLbUdPkn026gd2sEkO4whT8gY87gVxXe+GrfUNO0+S88QatDd3MoUs6R+XGgA4Cj8azGc1F43hv/AO0NO0u1nWSGPzlF1E0bZPJG0gHg967fRNQj1LTLa8jYfvolcr/dJ6j8815v8Utf022/4nLXS2k1rbyRxlyB5m7sfTkV4l8OfiF4u8S68fDmkaja6BaX0ny3t197cOyAdSe2cCgD6/aVd7RhgZFXcVHXFcXrvxA8PLBJYxi8vrtsxPaW0LGVD0IIxxWz4Q8PyaJbsbzVbvVr+YL591cYBbHQBRwo9q3RHGrmRY0V2+8wAyfqaLXQJ2Z8C+KPE2teH/ia1rLa31hcwXSSqLuQ+asbMCuf+Amvve0kEtrHMOkiBh+IzXxf+2BpccPxw+2AY+1abC/H95dy/wBBXt/hr42eH28OWSLEwmhto0kEzhfmCgH6iubDYdUG+XY9nN82lmMabqP3oq2x63ql9Bp1qbm4bCg4AHVj6Cuf1jxCuoSQaR4fnjnvrn/WODkW0Y+87eh7AdzXk3in4qQa1ILXTds+oTFYbK2jbILscfnnHPpXpfw28MW/gvSIo76UT6vqcoa9uezS4yEHoo6D/wCvXTc8ax28YKqq7i2BjJ70+q1vcebPNERtaJsH3BGQas1SJYg6UtIKWmB5v+0J4btdd8AXd05WO601TcwyfT7y/iP6V5z+yhrt0+u6r4eTc1mtsLn5v4H3BePrXrPxukZPhhrgj+9JAIx9WZRXkf7JOnyweKvEtxKoGy1hi6+rE/0rzKtJ/W4zSPrsFjoLIK+HqSV+Zcqe/m0fSNFFFemfICClHWkFKOtAx9FFFSMKKKKACmN1p9MbrTQmFFFFMQCg9KBQelACE814X+05qC20OnalpOoCO8tZjbXaquf3bjjn2YfrXrviyy1q90tk0DU4tOvgcpLLF5iH2IrxrUfhP4gs9VTxF4h8aJqcf2pXksUsgschZuhJY8A89O1SykWP2efHkcXhKTRNTju3ksp32T4BQox3AZJ65Jr0t/HGkgfcl/Nf8a8ytfh/beM/F+rq2sajpVvYpEqx2JRAxbdknIPYCtlPgH4d3Zn8SeJ5h6G7Vf5LSGU/ip46t4YBeJcNDbrEUA8zGG6k8Vn/AA817xp8TIrb+x/O8PeG7ZfLnu9nzXR/i8rPXPdu1ZPxB+FmheG9StFR73UNPv4XhaO/nMuyUYII6YyM/lXrfwVukn+H9jaqFDWG6zYAYxsOB/47igDrdOtYrGyhs4ARHEgRcnJwPU1xHjlYfEXjPSvCe0DyQdQnl25KBeFC/XPNd62e1eS3uieP9U+JC3ds39iWkCOj3w2SeYh6Kq9Tk464xTYIwtY+DsnizxfqjzeJbmzsLSRI40ihDMzFQW5PA6itaL9nvwmumtay6z4hlc/dk+17Ap7kKoxXp3hzSf7I0/7O11LeTO5lmnlxukc9TgdPp7Vq96EhNnlH/CkfC2l6B5WgQzQaxC3mw6jLIXlZx/CxP8J6EDFcD430W48W6Ctza+VZ63Yv5Nys4O1SDhg2Ocd819KN0rzT4l6S2i6oviyzTNtLiHVIwONvRZce3Q+2PSrp1J0pqcHqhSipqzPmZdJbw/48sU8SQRynS72KW5hjbdFKuQwYHuMHIr7gtZop7aKeFg8UihkYdCpGQa+SfiVPoNzq9retdNLGiGBljI3OgOVGfbJH0xXrfwF+IVjq1vb+EmjmS5tICbd3bdviXoD7gYrpzDM8PiHTjzfvOqOvDZJjlhpYpU/3XfT09T1+ue8QaBqGp3Ia28QXmn2sihLiCNFPmD2Y8qceldAGFOrk3OTYp6Vp9ppdhFY2MCw28QwqqP19z707UrS01CzezvbaK6t5BteKVAysPQg1W1vXNK0iMHUr6C1LKWQSuF347DNfNmo/H/xBrE93p+mHTraN9yqY1LSxr0znPX3xXVhcHUxN1DoRUrRpWcjU8Sj4deF/GtzHpM1xax20Zaa283daed6KD90j2OK8e8aNqHjvU7nWZrVmstO+YqYwWSEn/WDvx3HpzXZ/DD4c33xA1G4vr6c22k2jth2G43Mw5I+gyM+5qPR9W0rwR4m1+1vZpLiee2byl8k7HILD6Beg/A1pi4U8JVSou7W/qTScqsbz2Zc+H3i/xMlnYeDdKuNOtmb5bW+upAiRx9hnv7AfSvoTQ/BsZvLfWPEmotreqRqpSQjZDGR3RB/M5r4++FFv4g8Vy6zoOieH4NajggebzZGEZgJPAQngc9BnoK3vC/jz4gfD/W/7Jv11LTgq5FnqKExtg87CeP8Avk15desqUXOR6mXYCpj66oU2k33dkfYPijS9O1bRbu21Kxt7yEwv8s0YcA7TzzXyn8LPh74Q1X4radFqeiWt7bXFrK8kMuSm9VyDjNezfDT4vWvi+9/sO/sfsuoywsY9jbklwvI9jjNX9Ai8ON4z0NtFjsjcwQTC6EAG6M7SMNjpzRRrRqx5oMWPwGIwFb2OIjaSOC8Q/DKx0Xx0NPmka28PagxlsNn/ACwmHWLJ6D09R9KvWvgHwfb6N4iudWlg0XUGlXyLmFiJLbYuVdAfUk5UcHpXsfjHRLbxBoNxp9xlSRvikX70cg5Vh7g18X+J/EeseJNUm099cW1mE4t5ZpUJWIA7SSBz05rbF5lUtGNSTtt5fMrLMlnjFUlQteKvZvV/4Tp/gT4k8QX2t3d1p0804s3K3d0OFnjyecHuRyB1Fek2Z8eePpG/sS1Oi6QzENqN6p3SD1ROrfU4FY+j+D/D/wAFdJtJ01S81aPWY28+cAbZHABXYvRRgnua9X+E2sx6n8PtNurfcUWdrchuoCuQM/hiq9lP2ftLe73PP5o83JfUzLb4ZeHvDPhvVL0JJqestZSg396d7hih+6OiD6V8zaz4KDGztNPnit9TS4W08+Q7Y5cnA3/n1r6F+NV943uNah0PwnotxqKsqSSOrhI4gcjLkn8cVy3xF0tdF0d9KurG5kvRp73KXNpB5hE2QAxIGQMmsyjzv4dfEDxV4L1G98Iu8NnOJvLuIJ0DmJ+mUIOOR07dK9VvvFurardReHPCtpcazqUKBHkbiO34+87dF/nXzAngfxnpEq6/qWi6nDav86Ty27kSgnks38J+te3eEvFXjLwj4FvtNs7awEl0DJavMf3mWXnBzhiMdD69aAR6f4a+HOlabLFrvja+j17VXlVEjbm2hdjgBE/iPuf0rzT4u/BxfCevf8JRoCS/8I88oku7OIEtaNn7yf8ATMn/AL5+lO+CPjXUvFXxCRdTFjajTLVmkWacohk3Bd+3uRz3719JRanp9zeLYR3ENxKYTIQjBgF6c/XNAHOfCLxBc6/4b864zIsLCOOfH+sGP1IrpNe1OPTbBpjhpD8saf3mqvrWsab4ftUa6BhiY4URx8Z/DivJPHni+61i8hsdCX7Vqd+5gs4FP+rHdj6DHJNO4HO+K9Dm+KXxBtdAhVTBaZn1K+2gtErfwqfU4wB+Pau9079n34b2u3zrHUL4j/n4vXIP4LgV2Pw48I23hHw+ljGwnu5T5t5ckfNPKep+g6AdhXQXlzBZwme5kEcakZY9BmgD4VvbG38J/tGXVjaReTa2OvQmBMnCRl1IAz2wa+2vFcM82g3L2ahrqFfPgB7unzAfjjH418k/H3w7f3vxak1rRlNzNqzK0FrApM4ZABnaOvTNdb4V8SfFzw3dpfa3o90LNoyuL91VpD243Z4+lID0vwD48vdb8YWn2xIYbe/tiiIoxtkX5gCfXG4V6rmvn3RbfWPEuian4t0+yhF1a3TSxpA+BvQAlUx3/rVJfij4rtV33Ph/xTCPVrKQj+VO4rHvmuatDpf2fzVdjM5VVUc5AzVPwvrkGqaffaiWaO3iuXT95gbAoGf614LqPxhgmlt11ZdSikRj5Sz27IdxHOMjnipvBHjPVdeiu7PQPBWtatpV0k0Typ+6iDtwzbmIGaTbKja6vsdF8VPib4c8QaUfDGi3Bubm6uEUSZCodrZIGevStP8AZ40O80O88QrqUaR3FzJDJGoYEmMAjPHua85+G37Ms0Wuf2x4tvrjZGzPawLd7njb+EkqAOOvXnFekeHL+80+4/0oE6jpEpgu1H/LSLufoRhhUw5rLm3NK/s/aP2Xw9L728z12io4Zo5oUmiYOjqGUjuD0p+7jNaXMLCigdaQHNKOtAD6KKKQwooooAKY3Wn0xutNCYUUUUxAKD0oFB6UAFc746JbTrSPj57yMfzNbGq3TWdjNdALiJdzFjgAdzXzv8afHF/4q0p/D3gma8v9dWZJYVs4iyptPfH3eO5NS2UkeweBNGu9H1nWpb4wh76VJIQr5JRVwc/ia7E18k/Br4s+JNN8SufHU0l5clfssscoKyWuD0wccnvx2FfU2i6xYaxaC7065juIjwdp5U+hHY0IGc38ZdPN34JmukXMthKl0vHZThv/AB0muZ+COoCDXNV0kt8lzEl5EPcfK381rvPFuraXb2E+n3k0TS3MLqINw3MpGCceleF6Z4v8KeFvEyRvfXkl1awFBLCNwUE4O4AH0HWhoD6RPNAWvILL4zeGJWAHiBFPpMi5/pWtL8VtEisJrxdX0+4WJCxAypP6mgPQ9LFHevmnW/2oltdZGnafoFtdfLvaRrggAe3HWu+8LfHrwNrNtC1xcXFhcMuXjeEsqnuAwzkUUG68nGmm2vI6sTgquGpxq1VaL21XqesVneJbVb7w9qNmygia1lTB91IrM0nx14R1WRIbHXrKSV+FQvtY/gea5r4tfFHS/B+jxSW7WuoXM8xh8ozYCYGSWxzWyoVJTVPl1fyOJTilzX0PkDwd4d0LUvEsllrsl80MltN5QS5YbZgvyng9Miu90Lxn4W+HNtNdeGLSVteGLaSa6d5Y0XqeT2OOgOa8rtptRbXXvtPic/vn2YPyqGJHX05r7H/Z60DQ0+FcFlPp8Et1LJJ/aSXEYcyTZwSQR0xjHtWmNwH1Wa5tb9TWji6kqbgpNLtc4vwV+0XcXEKHxFosRVvuzWbEbh67W/xr2PQPHeg654fl1uxmke1gYLcAod8WfUeneuW8SfA34fauWktdOl0Wc5O/TpPLXP8Aucr+ldD8MvAWl+AtGn0+wuLm7e4k8yee4ILOcYAwAAABXlUo4iNR8zTie3jauU1MLH6vTlGqrX1un3ZifErxn8P4nsdM8RWUGtQ3AEwCxLMsS9nOf6c1xnjC2+Ct9oYuNJ/s2xuY5dqrpqJFKxJxhxjJHfmtj4x/Cvw/qQfWNJuP7I1kjIROYrj2ZP4f94Y/GvmX4qeH9Q8L+JrdrPUIJ4r2BVnZCAY5RwR64xjmvY5qUKUalKTU1ufONTcnGS9090+HesafaeCZtDsNcm0i7sruaWS5O0iRHYjG0/e4A9Oa8z+MZ0/WdOt4vDd9fald2v8Ao8tzKg8pUZs43KoVSWz165rq/gH4X8Ba5cP/AMJRPd32pqcrDNLttWU+y4zz/eNfSsnh3QpPD82grpdpHps0Zje3iiCoVPsKwxMozqOUdb7+vU0ppqNmeL/sfzaHpPhq58MiJYNd8w3Fy7dbkdBjPPyjjH4969x1rRNJ1uyay1jT7W+t2GDHPEHH4Z6V434c+HMOi+NDaX2oyxXcBM2h3ijBlUfwyH+Ir0I7jmvY9Fvprq2ZblFjuoH8udVOV3Y6g+hyDWGhabWxzPg/4W+DPCeuy61ommtDdupRS8zOsSnqEDE7c118NnawyvNDbwxyyf6x0jAZ/qR1qcGs/wAR6xZ6Dotzq1+5S2t03OQMn6ClaEF2Rq5VsRNJtyk9O7LzL1HrXwb8SoLeLxbc3tnHIJ1u5YbuNV++oY4bHqB19vpX1/4e+JnhLWtFn1KHVIYTaxmS4gmO2SMD2PUe4r5u0O2l1H4y2N20CRW1zqjXJM7qI/K3FiC3Q5HGB1rCvSq1YKVKPNG+p7eSuhhqtV4ip7OrGLcenvLprv6E0viVdV+G1roNzMrmxuFmsZ3bjyyCHQn8cj8qf4A+KEem+FZ/CdgJTfXOpiVZlk2iBAFyQe5JGMfWtnxdb/D/AETTvEPhqxgWYXF0TBLbNv2RtyVDngbTkAD0rC8PaT8NfB9vbSQCfxHq8uHhDpvbcfRB0PvXs/vKeDdKasvs6HzkZwnifaS956317/8ABO38O+K/FNr8UVW20vU/EMc9soljjf8A1QBOGJY4HXvVdvijrGm/F/UptW0+bTzBst5bCUjJg6hlPQ85IIrM8H/GLw9Z+IpNJv7WTw/qayCJzKuwkE8ZJ4I5zzXqHxO8Cp4u8Oy6hplxZ3up+T+7uH2jcByFDr0H6V5U+aMZOOrO2h7KtVpwqvljs2lfrvY17b4keB/EGpjw5DfiaW8Ty1DR/IxI+7k9/auL+NM2m6h4ftNFvvDN3BNa3ShZ2hCQ5CkfKw6gjtXzNpNzq9vqMd8/2mG4gn2ww26nf5oOBgjknPpX058O7zxZJ4asZ/ibZQW+kpI/lNqB3TNkfIZAfu98Z55rpWCxNKgqmIsm9l1sa5nLL1iPZ4CUpRS1b7+XkZ37P3wu8B6h4Sl1W/8AD8F1em+niMssjklARgHnBr1aTwuNFslXwTb6ZpM2751eAmORfQ4OcjtTPhbFbR+HZnsokjtZb2WSDYuFZCeo9utdWfrWRwHjvxA+HPi7XPDd9Pq3jiQtBFJcx29rbbVLqpIXJPTNeN/sc6nPP8Tx9tmaaWfT5QC/JBBU8enQ19e6rLbxadcNcuFi8sqxPuMYr4O8JahrPwx+IBu2t1t7m0klQLOMqyNnHTrxigD77Bx2rzr4n+LLWzspw8gFpb5Mhz/rHHYew/nXjlx8f9WmtZJpI7uOJVJd4o/lA9SccVc+FutaT8QvEL6lr9wltpGhxrceRKcCeQk7SfUDGcdzihgaPhW01iz1a78U65p8sWoPbrNYPuB8iI87SOzHuPTFc1d6h4p+LXjCXRdBm+VMfbb5v9Vax56D39B3r0nWfC/iHx5qs/8AZt3NoHhll+Wd0/0idiP4FPRfc14ppTeJPg/45e1nKwXsGWPaDUYCfvA9yfzBpxTbstw2Po/w/wCD9T8EaFD4d8Ix2dxYygm4nvZW80SnhpMAYbPpxiu+tI2igiiZtxRApPrgda5/4eeMtJ8beHotY0qTg/LNC3+sgfurD/Oa277ULCxUyXl9bWyjqZZVX+Zpyg4ScZKzQJ3V0eO/tSWwnbwm7DIiuriT8fLAH866L9moY+F0P/X7c/8Aow1gfH3VdL1jSNHm0y7ivViuZB5sJ3IMp/eHB6VU+BHxC8J6F4Rj0DVtWW11EXs7eS8T9GfI5AxSA90OegrxH42fEE+FLJvtvhy5sLp5Nn9ovEGgkAzjDjqSOx5r2XTr601O0S8sZ1mgf7rrXkn7VW268H22ljDFna5KnuEx/iaAOV+Hnxw05vB9umpXksd4jsghgTOVzwRwT3r0vw18SrXUdJjlt9D8RXUxJG1bF+eeu4gCsj9l3Rba0+GUN+1rF517dSyhyg3bQdq8+ny163t7c4oAzPDd1f3tm11qFk9k0jkxQSEF0Ttux39q1B1pAAKUdaaJH0UUUhhRRRQAUxutPpjdaaEwooopiEFR3SvJA8aSGNmUgOP4T61KKD0pDOIufC/iLWi0HiTxHusPum20+Iw+av8AtsST+ArofDfh3Q/Dlgtloel2thAOohTBb3J6k+5rWpO1Kw7nmXxg+EejeOYWvrRl0vX41/dX0a8SY6LKP4l9+or500bWfHnwt8XSafqHm2eo85D5e3vE7MOzfXqK+2DXnfjqXwvrV+nhnxlpTwFmLWN5IuEJ9Y5B0b1H867cFilh5NTjeL3MqtP2i0dmj560HR/HHxS8U3Mun3DxSId11qdwD5cJ7IuOp9h0FfQvwV+GNj8PtHukmuF1LV75/Mvb10+/joi56KP6k1V+EcGmeELjVPCf9rR3Km9M1pIRjcGUZQnpuBFdZrXi/R9Ikb7ZNsgTiSbPyqaePxKr1Pd+FbegqFP2cdd+po3ug6HfLi90bTrkHr5tsjfzFYWo/DH4e6grC68G6M+4EHbbBM5/3cVe8La1Nr091fW8DppXCWsr8GcjO5wP7vQD1roF6Vwqxs7niXin9mT4Y6uwk0+xutBnBPz2UxwR6bXyK59P2WrGxPm6R421COQAgfaLVHXH/ASK+jqQ1rRrVKDvTdgm+dcstUfN1n8EfiFoOpLfaTr2iXrorCMyq8LAkYz/ABCufX4YeK7XVJJvHnhjTtU0+5ZY5r77QsrQknAcZw36V9YnFZXi21W+8N39sc/NAxGBk5HIx+Iqq2IqVpc83dkwhGKtFHxJ4r8PXPgvxjqen29nMdGhlVfMWLake/7p69Dg/lXp+h3XifRvDNibexv5LuSXdZTWDF5cEfdkToy4H1rP+KV//avhdNWukIeSMxyY4yuOAR6j+tdJ8PNM8SaT4U0hdSgubu2vLFby3niUlrfuFb0IGCD3rSeNnOgqMtbdepKoxVRzRLrHxP1yZ7DS/F2h3vh2VuY5JQY1uWHcc8D2NdvZeOjZ6JLNM1vBEuPLkDEgDHJGe+fyrn38L6F8Ure68QaxrD3AtYzbNCDsWNlHOfTnnNc7470szWvhnQNJ0OTWQoEhs4f+WiKvVjkcZIzk1wQlJt8ysdtenRjGLpyu2tdLWfZdyHUfFHiLxpPcReGUMVimftGq3GdgHfb/AHj7Diux+A/w+0WXwpfatrlnHq82ryOglvYw7NADtGM/dDEE8e1Z9va/ErS7D+0NQ8LWUWkQptextZleZE9QijBA9Ac1NoXxk0HSdTt9K2yPpRUYlA4t8/wgdwP0qataFJXm7GmCwGIxs3DDwcmlfTsZeufCm9+H+vSeJPCcc2p6MUYT6cTumt1PUp/fUenUe9dh4I8dxz2Ia1m+12wBARj+8iPp9PY816Zpt7a6hZx3lnPHPBIu5HQ5BFeffET4cQXs03iHwyw07WlG90T5YbzH8Mg6A/7Q59c1ommrnI4tOzWozWvE39v6a0M/grWrtIjuWezkQtHIO6FWyD+VfNuv69498N30S6jdeKfDYvrhhFLO7qsje/YnGKm1vxf4livb64gup9NnQNHLFGxjJx1Vvf3r0L4IfFPS/GWjN4S8fwwXkbfu7a7uVDq2RjaxPRvRq7soxPtITqU4qXK1dNa28jrzrJ6+XSpxrvSaumndM7b9nH4of8JhpkmhaxdCXW7EHExGDdxZ4fH94d/zq/8AtOXz23w4NrHuLXVyiHHoPmP8q898DfDO08BfEO+ge4kNyzef4fui5C+V3Ruxbnac9sHvXQ/F/wARRa5b21rbKZLiwjke+gQbjDIQAA3pxkj2NYZlGjWclQ0T/AzyrEvB4inXqR5uRp2vvYyP2cPBGi+J/AOvN4g09LqK8vvKjJyroI1HKsOQck9K5r4n+Abj4e3lvDa6w1/pN/v8mG4QGSIrjqeh68Hg17F8Irix8J/BHT9V1KRLeDyZLyZjx99i354xXP3eq6D8UNL0vVrm33LFbTsYBKR5bFgBnvnAzV5XiVgpRg37vbuPN5TzKrUxXLu/uv0v6HlHhf4fyazaadrniDWl0/Qr2eWFRCdsnyd2Y8KCQelVrrxF4P8AD1xaQ6bpEcP2FZY1vI2Jlu2ZvlLdzx096oeIbfVTaxQaDaX17ZW8Lu3nPtiife2VUtwe3T1rD+DWrR6f4sPiXxZpMsMSf8g6W4hLRRuDy3I2n0z2NeviatCpBzqT5r7La3/BPIpRnFqMVbu+57T8NfgyfF+sw+OPiJpqKmAbLTXX5mXqGm9vRfz9K9gvfAPh1d0lml1pkeMyw2Nw0MUoHZkHH5Ypfhr4utvFWmS3UV3bTBHCKY2Azx6Vuarew/2TqbxOC1vDIGwejBCcfyr5870fMHwksZH+NGj+ZbSRRC4nlQNGQuArEYzX1Xci38lzcqhj/i3gEfjmvmP9mjVNU1LxvplrqE8kwtbWeVPN5ZcgDGTz3r6B+IeoWumeDNUuronYtu+ABkk44Arqx2NVeXtJKySsY0KXs48qdy7YapFLrF1pAiET2yLIm0jDIehHpz2o8S6lZaTpw1DULlbe2ilUu7A45OAOPc15X8H/ABZZa38RJre1SYF9M3kyDGdrLx+tdx8Vrk/8I42n2Qhn1id0ksbRhuMzowb7vpxyelYUoqU1FmknaLaKPxNuLm00CXXLZpLiEqhjtgpDs5GFwOpPPSsn4feCtO8O6Le+LPGkFrPqt0vn3LTxiRbRB0jXPcdyOprktL+LUDfEZtN+JVhJo1xYBVtIURniErdXb8MYPTk17NcHRfGHhq7tbe7hvbC7iaF3gkBxkeo6Edauth6tLWcbJ/1uKE4y2Z5r8b9Q0/xH8G9Qs9FUQ/awYwhjCHAUt09DivB/2YNZ0DSfFEt14igjlt/sJMbOm4RyKykHH0zXst5bad4N0SfS/GGs28pQ/KI/vlRkA5PQlTzXF6P8G9O8P+D4PiB/a0l9bxSreRWMkexZoC4Kxs3XJGPaudRSbfc2dRygo9r/AInvt74mtLvws8tvcxwX1yFhjgLgOjuQAMeozVL4v+AdD8aeC5LLV3FtNZRma2v/AOO3dV5bPdTjkd6848IyQ+I/G/h+6BBtI7iS7nc42rIASFJ6Z3Ece1b37V3jKPQfhu2lWd0ov9alFqoRuVi6yN+XH/Aq0hJxkmnYzex8w+A9W1z7fJpuj/2w99dAp5OmyOjXKrzuIXnGOefWu8tPhL8TdemSZvDZs92czalfDcR7jLN+ldn+xp4QZZtW8b3iAmRjZ2RI/hHLsPxwPwNe+eNdftvDPhq81u6RpIrdQxRerEnAH5162Y5mnzRhZxtq+rMMNg3UnGMU+ZvRep4zo/w3+I2g+HoTfa9pt1a6aDMmnQRM/mAZJUMcc9ccVQ134fWPjbxNpWuWGsf2ULhBki3DrJIOVB5GO9aMf7Seix3S22o6JLCxGRsmDf0qS28QeFoLCbUIdXht7C+k+1QQk/NASckA/wC9k+1eFSrRqrmgz08dgK+BqeyxEbS9f8j1vwN4fHhnQItN+1PduCWklZdu9j1wOwryT9obUAdZuIyQVtLEKR/tNkkfypmo/GmxmYwafLf6lJ0C20ZIP/fIrm7HxVoni/WZNO8R6R9lF0pijZ5fmZh2ODkH0zXRGEmm0tjibSPWvgNrej3Xw602yspjG1kq20izYRjJtDHAzznJxXdpfQNqZ09ZA04i81lH8K5wM+ma+OPE/grxx4d8aWGiWUM09rqUwXTLkttBbtuPZlHfuBX1l4G0OTQ9Ihivbtr/AFJ0X7ZeP96ZwMfgB2FdeKw9KnGM6crqXTsZU5zk2pLY6AUo60Cgda5DQfRRRUjCiiigApjdafTG600JhRRRTEAoPSgUHpQAhPNGelV9RW5a0lFmyJcbf3Zf7u7tn2rim+IVvpkVxaeKLb+x9WiU+VC7ZjufQxt/EP1FTcqx3u6uU+Kmm22qeBr+G6hEyIFk2kf3WByO4OM8ik8O+ONJ1KxL3EgtblFy0ROd3up71wvxM+JMVuv2OEO8kjbILSIbpJmPQYHX6UAeS61BqHgnxHHbW8lzqOjTIZzv5ltlHXJ/iHp3r0jwJp/hf4ntBeNq73NnYSKZLDzBiY4yA464/nXlPjrU9Wh0u5fWVEGoSuY/J3A+UOyk+vrXq/wjk+H+vaJp3h2ezhstasLdUiuIZDHLKRyWWRcEnJJwc1Epxja73NqVCpV5nCLfKrvyR7hbvbRv9ih2IYkUiNRjavQYHpxVgdKxfDXh+10VJmhuLu7mnIMk91N5kjY6DPYCtodK0RiwpG6UtI3NAjz/AMTfEe18OeNn0XVIEhsxAkgmY4Zi3UjsQOlVPEPxZ8J2GotbL4is9uwHAwwIIz1zXf3+l6ff7ft1ja3Wz7vnRK+PpkVVfw7oDH5tC0s/W1T/AAqSj5W+IlhrGreG7/U9Fv4tV0ATGUykqrgdWBx1x7V2Hhv9oPTm8BT291psiX1vAYITbD9zgLheeoxVj4q+A/EEnj6/uNFnaw0NrKFxFGMReYSVZQgwOcAnjvXmHx6mVNa8iHTYrHFvChjihEYdgg3NgdcnNAbD/AfiWDS/B2pnUVnWTUJZLpGQZD5JB78cg17n8JWXUvGNrfIPkttCjx7GQr/8TXhPg7wjP4i8GXd3BexW0diGjKupOf4uCPrXrH7Glxe32h6/dag7PJDcRWsRbtEinaP1oA9+f7prxz4vfB2119pdb8NLDY6uTmSFvlhuj7/3W9x1717G3SuV1/WbCy0m8W71CGGa2nDbS/zABwRx9KitShVXLJaHTgcbXwVVVqEuWSOW/Z68K+K/C+iX8fifZbieYG3s0lEnlADk5HAz6D0rvfFV/wD2f4d1G8R18yG2d1B9ccVY1TUFstPa6FtcXJxlY4E3M1fOPjPxm9r4puo9e0m4aO9kLwxRzEuRwArKBk4x0FFOnGnFRjsGMxdTF1pV6vxS3Lug6DpPxN+KpfXtOWNbOwWa5FtIUW5cMFXzB34z9az/AIvfBlvCr3PiLwZaNJpDnzLvToxlrb1eMd19V6jtW18Jta0/TNbvbqJLiz1a4UJc2V8uxlQElQARkdete2afr2n3tu7M/kuiFpI5OoAHJHqK6cLWlhantKfz8zCvOeIgqdSTaW3l6HhnhHULzV/h1BbatdfamiYS6ddI2ZrPHTJ/iGM8elcx8FLHXtHbxXfa6GvBq15IILiJ9/mlRhm55HUVqaxMbLUb/wAZaK0Flpd1frEum4x5oY4MiDsf4iOnNb2u6tqugvBpuh6CJri6Vp1YkIsecbmJPAHI6VFWp7Sbna1yIx5UkbOq2q6z8J9O8N3O7TPKRFme5UEYXrgd81yGh614A8F3EmmWt5Ncy3OFurgtnaOg6cKOa5jWdM8beJdQlWTW9Mv1iA82xt7toTk9txHP6Vf07wPcx+ApV0/ytHvL69FtdJOPN8vkKMsOvWs7K9y1KVuW+h0WueF7XUItNiTXYrbwpvzeShv3mzOQoPbJ4z2ruvFGoeHPCcVpa3N1bQeFr6z8m3jC74ldB0XAPVeffBr5Zv4vEXh+W68L3zTRS2Mu2eykfg46MhPYjkdvpRqXii6l8MtoU92xg8xJ4bab70bjoVB6ZBI9MVjGty4mNOpF8jsro97B5NTxmAnWo1kqsbtwemi7M+kvC6/CvWvCVvrM1vbaSTJJCZ4Xa1ZnQ9TsI+YjBx71wvj34raLo+mPZ+FdNvHhtmYvJLMW84d3OTkn69q848Ga5bR6fdWNr4iNpLcMrSQ5OwFeh7gn8PxrB8UaTrOiXqazezxXemanK+2SNgQjAjOQDgDn/wCtXfm2Br4V89L4U/v8jgyCeAxNR0cZdOS0fRPuzorD4iNq2hXevf2TLZ6paTKsGoWkwSQFuQCoOWGPYivRfDPirV/i14GvvDWtXSSLG8bfbkjKMgU5+Yj5WyMgjg1514C8CyaneLbafqNjZRMRMfNBLnn5ggHHA9TXsMFrc65dy+D/AAWEtYEBfU9SEYxGccnj7znsK5NJR1RxVIck3FO9na62fmavwb8CWdlfXfiLSvEElzdWoks1RI124wCQ4PfgdK43SfD/AMTLL4h3vxAXVItVt7UyR3E0jjIg6lFT+HbgcCrvwbvNY8GXtvod9JGsOoN+9lXnc5ztfPqec+4rrLWHTdEttXZ/El5o179qkM0QPnRXO/nJib64OCKrDYp2lyrumZSgna5yXjDwfpXxI8e219pvij7Dr7WnmwOqiSN9nZscg4PGD2qGyf4w/CTwxc6RF4btNUsWleYalZAzMrMeSyD5vzFc74L07WNGvh4gsJI1sdLviUu2wFaPPPy5JxtJGK9SvPjbosYI/tqzA/2VH+Nbyr1JQVNu6QlGKfNbU+V9S8T6/wCJ/ED61rdxJPfi+WK2V0wCg9R04/8ArV9JfF/V9cuvh3pvhWxtpZ7nULaPKWsBkcFRuGFH8PAB+tectL8I4dRbUwLm4mRnlLGVyqktuJwOOtd74L+J/hLV/GWnzxaxb210qm2jaZgFVCBng98DrU1HF25VsgjfW7OX+Ddr4k09dTd0FnqVv+7l0q8i5ZgMhjn7vse9YHjnw/468f3T6xJY2sk1oREljDL+8QfxADAXPfrX0t4v0DQNcubLxBHqiWt1Cwi+02zBvPQnAjYd+TkdxXmGhyeOPE3ibxFoHhnVrC207Spgst7ODuJIPAVeT07ms7lWM/wb4w8UfCrw/H4c1jT7R4RF5tosk3zRZJ3A7fvc5/xrz74t/F7xJ4jspbEyS3dkw/e2llAQntuxk4+prK8YeE/iJrXjGw0+MHXXmiklXbMEWQKMsoU4IPHHrmvYv2fPAmvXek3Ntrtvqmg6TE48u02iFpmP388btvArupY6hQUYKleT3b2NY4B1KEsR7ZLla93W/qfMug6bp2qSTatqzS2axkCOzgkIkk9yzZwB7CvY/hP4Xi8eFdI0jw7bWVtbHF5qsu6Uov8AdTfn5z+nWvS/iR8AbnxT4/XXLLXobLTZoo47i3aImRAg2/uz05A79DXsXhLw5pfhfQ7fRtHtVt7WBcADqx7sx7k+teVyzdZyS5Y9j06uIwv1JQfv1ZO7k+nkjiYPgb4BiiVI7XU14526lMuffAbFVj8Afh4tylzFbarFKjh1ZdRlOGByDyfWvVhSmuuE5QT5W1c8VpPdHkPxO8baR4c00+H/ABTHJJqyoJ9NkSPiZlPySAj7rA4yP6Gu3+G3iqy8X+FrXV7V08wjZcxg/wCqlA+Zf8PauG/aq8JnXvh22s2seb/QnN3GR1aLGJV/Ln/gNeE/CH4g3HgjxHA/nBNN1UeVNu5VHx8rke38qi7tYo+1c0oPNfNvg/446zceO7ew1rUtMk0wyMkn2eDHGDhgck17do/jDSda1WGy0aSS86tNIsTBI1A7kjGSaLisjp6KKKACiiigApjdafTG600JhRRRTEApGOBQKbJ0pMaAkdaxvF3hrRfFWkvpuuWSXNu3K54eNuzI3VT7ivnvR7nxRZfGhdTmkvWsW1U28khY+Wyltu3+Vey/GrxUPCfgma4jIN5csLe3UnqT94/guf0rDBVJYt8sY2d7HrZvl0cslBe0U04p6dPL1PBtRutQ8E642nW4m8Q2Ul4bexCrm4x2yP4jnjiug8D6zpreKri70/Q5bTxCsJVxe2zBoh6/N93nuK5rwL4qsLfW73xxqFuWGnRm20y2Y58y4YfM30Vcc/7VSeFtY8ffEbxbc2FjdsRcnN3csv7qzj9vfHRe9KvWVGv7CS97r5GmFyXEYjAzx11GEdr6c3kiPTNP0rWfivb6f4x/5BMQkM7OCY5ZWGFUsOnJzn2qp4p+FmteG/HAs/BWoxanZs4aAS3KxT2hPIBZiA6+hHPtXqPiL4J3Gk266h4F1GX7cqD7VaXspaO8YDlg38Dn8vpVG58H+G/GXgxtM1W+n0HxPYEzyiU7GicDgFTw6e4/Crlh6VdqNV2Xfsc2AzLE5fN1MO9fwZ7j4fivLfQ7KDUJVmvI4EWeRejOAMkfjWgOlfHWifGDxF8MfC8nhXVdAv21aS5860ubkN5c8WRypPVSB26Zr6U+F3xA0Xx9oK6hpcuy4QAXVqx+eFvQ+o9D3rrlh5wi5JXina55vOpvXdnY0hoFBrEZFcXMNuu6WRV9PU1h6r4iht4WfckMa5zJIwAFc38QJLmSzvfs0jxTSSrFHIvVCWCgitnQvA+i6bMt5eebql//AM/N628g/wCyv3V/AV8fHGZhm9WrTw0lThCTi3u3Y6uSFNJyV2zze/8AEnivxJqs1n4P0aa+CNtbUrg7Ldfo56/RQaz/ABR4a1zwPpieLvE2rWesRlljv4/s+Ft1Y4BQnkgHrnHrX0FGiqu1VCqOgAwKqaza2F5ptxa6lbxXFm6ETRyqGRlxyCD2r6uEZRgk3d9zFOPNqeEmHS9N+Huv3WjxLFaXOZUC9Msmcj2qx+x0Gj0XxJB1CXkXP1SovjRDo3h3w5pnh3w9PZLBrN6ttHbowxEHIAK4/hGazPhf4T8XQL468L2NxbxwTQRNHdrkL9oB4TPXBXr6ZqlohNtu7PpLcCK8W+LOnPJ4u1CCKMu17ZJIoUdWGVP8hXlnhb4ua18P/GdxpniCyltrW2OzULWXJccf6xe30x1FZNt4s8W/Eb44wy+GJA0ku5trsRFHAozhsdBjH4mqJPp6wg8Qaz4e0u80zXV07zbSNLpHtxIwYDBKnI2t165qz4b8M+GNL1R5InivtaUfvbm5kElwM/8AoP0GK8q8GfFzTdK8f3fh3xJZXekSxoIrh5fuLL6kdl9G712k3hzStH8U6drdjqix6XLM08sQJcljyGVv7mTzmkM6jxr4J0HxdbKuqWxW5jH7i8gOyeE+qsP5HIry3W9L8V+CEZdThfxBoIyPtsCHzoV/6aIOen8S8fSvc45o3hWVHVoyMhgRjH1rA8Sa5ax6dcxRzxxq8bIbhzhEyMZH94/SgEfGXiPxFpknxL0yLT7i6/sLSWWZklcsoLSLuwPQAe9ev/tJ+NtN1vwvpsng/UzcSBm8ya2jLAIV+7uxwc44rxzxLo2peIdbvFtxdatNpqN50tlDuWO3B5O0du+Otes/Dpr+z8FW/hm1e11HRruVDFeR8SQBjli64yR9ORV0XGE1KSuuw6snONlpoejaH8IfCdz4K0ofZJ9P1P7LHI9/aylZzIygsWJ4bnsQayZPDWqaVomv6BPeNqdzGy3EFx5WwuCOOAevHNez2yqsKKpyqqACPTFeUfFzR9Ufx3pmradBM8bWLxzNGfulWBX9GP5V52Z4qeGw0q0LXXfYqEU5WPFtU+IOj65rNtd69pxstUs0aBnkG7chHKOGGcZGQecfjXKroet+PNbXU9F8I6reaDG3lyyWSKvmFR9xWPT3xXon7RGnLceB/CXiyRsXENw+n3GQBkHOCffK/rXqP7LerQ3/AMM1s49nmWF1JEwXjhjuB/X9K7cLi5KEalN2cl+ZMqTkrtaI818FfD27k06Ox1/4YXMqh3FukjKiwKx4y2d2BXWeKv2e9M1K0is9F1690uNIyzW83+kw7z1wGwQPxr3YjrWL4isNauWjk0bVobBsFJRLb+aGB7jkYYVo5StZslJbnzJ8NfCVroHiS+8K+LdYVZ0tRcafcISiGNiVDDuWBBGK988DP4a8P+C5bSyuLaCOzDC5kMmS8hH3yTyS3/1q8+/aB8CLfah4Ouba9e2ni8zT1uCOWk27493sWVh+Ncv4M+NFr4d0S+0e98Mytq0EjRys+3G8cEMOuAelQlfQd7GH4L1e0luzdeOdSu4rjTgwgt2UIHAcspLD69K868Z+JPEOseI7i1F61nZyMXilkU+ZLGTwQDX0N8O/Ael+MPFP/CcX/iDTdY06SB40sIrfYY2cYZHBPGMnFdzN8F/h7cWzW93pE13ERgCa6kbZ/u88YrBU50p8qj11vub15qq1O62WysjhdK8K2uk/s7G8tLqWWIW/2sC7wxkBbJVyPWqvhb4geC10eK81C18L2M7/APLvbaagMeDjBJ5J964X9oLx/ffD+SL4T2eqxX+kx2qby0f7+3jzlYpGHDcAHPXHWsvTLf4iahp8F1pXhTxHdW8kavCywlEdT0IJI4NetQwCq0+eU1FeZxVKzg7KNxvhn4qahe6v4v0CTQ4r2HWEmtbR8rFFbptYKQcY5zk9zxVf9k6XRx41Meu21pcWkmmyhluIw65XaehHXiu18WeIPFWi+HhPefDRtLmuQYlmuIo9ofHOTnOcAnmvIPB3hXWrrQNQ1jSreaRNPZ1lYEbVPcdfm49K8/S9jp5ZcvNbQ918YXfhi8WTUPAsEekpaOxFxE5VZGHUeWeB7N1rb/ZWs55fAvie6WTE97ftEsr8nIQDJ9eWr538H3SXlpLBJdOZHnBDNEfLUYwWLAcCvp34OQv4d8EL4afU7S3uprhp7W9Ubo3kc5CkHHPGMd6ZCNPwX4RvNL+JonupIZIrPTSIih53O2OfThTXqSrg+tY3hnTb6ye5utVvY7y+uWXzHji8tFUDCqBk+/51t00JgOlFIOlLVEh3oNJ3oNAGV4uG7wvqcf2c3Je2kQRAZ37lIxj8a+LPhBqUGlfEGw8P+IdPt7m0h1L7NNFdRhgr5KBsH619p+IrjULW0W40/T21Bo3y8COFdh6qTxkehr5+8dfBrxl4o8Wx+IreOwtDezCS4Es2JLUA98Ahjjng9a5MRz8q5D2MpWEdSUcU7Lldn5n0LZaLo1odtrpNhBj/AJ5W6L/IVoJGqkbVVR6AYqKwjaG1ihdy7JGqlj1JAxmpx1rpS0PKb1H0UUUCCiiigApjdafTG600JhRRSUxCikbpQKpa5fR6bpc97J0iQkD1PYfnSY0eEfFTxVp/hy81K1mdFuIb77VECQASGDD9a8m8XfELVviNA2oXl1AYrUusEcK7Y0J6+5PTmvQ/+EV0z4j/ABV07T9WsY7y2sFe8v2bPzLnhD6gsensa9d1D4eeArfS9R2+HdMgQW+3akYQRgKcYA6H3716GX4ynhpNzjd9zHEUpVFozzrUPg4118ItATQ5gdVtLb7S6nhbppQHYex7A+2K6D9m/wAN6ppGhT31zdCKO4lIewMYDROvBLHqG9q9W0SJIdEsYUHypbRqv0CisvXNCuridr3RdROlX7YWWQRCRJR/tL3I7HrXj1cPGdf2/VnuwznExwDy+6dO/wB3obyMr8rgis7WfD2h6xNDNqmlWl3LD/q3ljBK/j6e1O8Pae2mabHaSXUt1KCWkmkGC7k5Jx2+laNdCPJZxPxa8H+G/F/hOfSdchUGGFpraSPAlhZR95D/ADHQ18mfCzWrnwL44ns/tyrdxnbFKh/dyL6MPcdu1fafiXQdO1+zFtqETkAHZJG5SSMkYJVhyK+T/i38AfFnhmw1TUvCcr+ILRv3yqwAu4CDkkDo/GeRz7V2Yaq/ZzpOdk18mZzjdqVrn1L4K8TW/iTSo7lY3gnx+8jbpn1U9xXQnpXxp8Jv2itV0Dw6NP1nQY5WQhUmDbSoHHK9q3PFP7QGpyaraX2nyzWlrg702/Ic44z0z1rCWHrQV5RdiueL6nu+qRNBq91aSMWDETwk88E/0Yfyqa21K88Sa5BaWZeCx08rJfSYwZJR0iX2HU/hXmmmeM7vVtP07xlIPP0+WVoLicMMogHPyj0NeieB/ENrPrUmmRqQlxF58Mh4DsOGH5YNfHZfg6+BzatGMW6VRc1+if8AV/wOuclOku6O4SlZVYFWUEHgg96FxRX1hys+K/iTYppnxmuJIIwkMOsJsjH3YxvUjaOw+lfS3whXefEd0R/rNS259dsa/wCNfP3x8tri1+Imu3i28zRx3aTbwhx91T1r3b9nbUoNa8AyazAjKl7fzSAMckYwP6VJRzn7WXgHR/EHw/vPEj2u3VdJRXSePhmi3DcjeoxyPSuT/Yt07S9P1DxBGiCS8lghdZnA3CPJBUe2cGvoPxlpkes+E9W0mRcrd2csOPcqQP1r5f8A2W72Sy8dWKu2PtUEtnMvdXA3DP4qaYHq/wC0V4J0PW9NtNUuLYxXLSrazXEJ2yNGc4BPfB6Z9TXA+AfCPiKw0a+k8P6ncalJpU4jawupM+bAVyvlk/dYc8dD7V7n8U7Y3PgXUsDLQqsy/wDAGDfyFcL8Kr6Oz8Sa3HJ/qp9OW4H/AAAkH9GFIDPuvGF5ougW0g0q+uDekCC0UE4kPbb/APXwK4L4hyatqHh2bUvEHiW0t7h2VYNHspg7gHvIw4H0H516/eeL9I8R3Wk6b4Uit9Wv7djM1s58oRAIVO4kcEFuleZJ+z94zvr2a4u9X0XTY5JGYRoJJ2UE568CuTFOtblpLfr2PeyGGW+29pj52UWmla/N5M6D9kLTVSx8QalsAVpo7ZOOyruP6tXd3ng6Dwx4kk8VeHrAywy5a702Ppk8mWIdA3qvQ9ua1vhX4Mt/A3hePRYrpruUytNPOyBfMdupAHQcDFdaK2w9NwpKL3OHNsVDFY2pWpq0W9OmnQ4PwT4gXUPFN/ZaZcPd6aVM+4qR5Dk/c56HOfl9qv8AxP1CXRfDj68ljNepY5eeOHlxGfvMB3xwfpmusREXO1FXJycDGTTJ40ljaORA6OpVlYZBB6g1OLwsMVRlRqbM4IT5XdHyv4o1K1+I3gzxLagziZLU3uj2qkFfMTDNwOS5Cn8zVz9iPULl7zXrHy3Ns0MUxbHCuDjH1IP6VkePfD118MfiKIbFpItMu5DdaXKOkZBy0X/ASfyIr6J+Gms6LrHhuO/sLazsppD/AKVFEqpiUdSQOueua8zAQ9lJYeTtybeaPShjnHDVKDV+az9Dpb+9tdPtnub64jghX7zu2AKWwu7W+t1uLSeOeJujI2RWX4w0qHVtJ8uS3S68mQTCEn7+Owx3wTj3xXKeHtQsNE1EPpt79q0q4fZcK3Btn9T/ACNe1c8w7DxZoOneItJ/s/UlfyldZUkR9rxOpyHU9iK+bfi98PdNh1C41/Trqf7XdFLe0tid8l7JnHmOT3YnAwOgr6J8UXw2fYoWJLJvmKckJ6DHdulcZ4G8P6hrHjWfxPr9nJawWDGHTLWVcEHHMuPYcD8TQB8v3/hzxxoWvLoN5oF5ZXciiSMLOqpKP9lwQGPt1r3TTPFfjK3sY4G+HmuOLdFjdoTvOdo/uua9n8UeHNI8S6b9h1izW4hDBkPRo2H8SsOVP0qTw9otjoNgLHT43WLO5i7l2c+pY8mmB+eOsaBqUPxRmufF2n32WvPtTxajuSS4i3ZC5PJ4wM194/Dbxz4d8XaVCNKkS3mjjAezbAeLHYDuPpVj4heB/D3jnRzp+vWQl258idPlmgb1Ru306GvlTxj8PviH8LfE8N9py3uq6cZALa/so2Lr6LIi/dPv0NZV604wVlex35dhKWKrezqVFC/V9+h9b+OPDdn4s8N3GjXjFFlAMcqjJjccqw+hrzDSfBa+A7yHSnktZLDWVeJ/Ig8qNZh0OMnlh1+lem/D281e+8G6Zd69bm31GWANPGy4YHtkdjjHFQ/EiwXUPC86K6pcxMs1qT/z1U5A/Hp+NXF8yUjjqRcJOF72+4r+BY7K78NSaTcWVuWty1rcx+UoDrjjIxzlcV4p8efCGueD/DF3N4fWa78PvIshAJMunkHPHqnoe1elWmu2ui65LJLfWyXM8CLc27NxvHcH8x+NN8W/FjRNFigh1Kx+2QXQZWELhxtxzkHqKqNeGHkqk1ou5ph8HWxs1RopuT6Lc4P4IfHeGTRG03xnNI0tpGPJvkQsZl/usB/F796970fVrXVNLtdShfy4bmITRiQgNtIyCRXwf8UVsU1+8ufBCSWGiSkSrC6DdEx+8oH93PT0zX1B8Lfhf4buPCei6teapretia0jli+1XjCNQVB2hUwMDpzmvQxcsJWpxr4f7W/ZeXkZ1cFjMFU9lioOL6XVr+fmetWF1De2yXNu4eJ87WHfBxViobO3htbeO3t4lihjUKiKMBQOwqauBGTDvQaTvQcUxBgelGBS0lIYClHWkFKOopgPoooqRhRRRQAUxutPpjdaaEwpMilPSsPX7DxBNcJPoer21oQMSRXNuZUf34IINAI1J7y1gkEc1xHG55AZsZFeffF/X4YbFLWOZDHGDPKVbjj7o/mfwqp4i0f4uy37XVneeG549oAhLSR/Xqprh/HqahceC9XtvEsdlZa1ChBSCUEEYyMHjdx7UldjO6/Z40N7bwxceJrxCLzXJfOGRysC8Rj8Rlvxrtda8K6PrN9He38EkkiAAqszKkgHQOoOGA968r+AHxbi1/TINE1qCO2uLcJBBcRLiKUYwFI/hPH0r28HjFJDYqgKoVRgAYA9KXvRR3qyQpDS016QC5FNZd2fSvK9W+Nnh7S/Fs+i3VpcCGCUwyXK4IDDqcelehaF4g0nWoFm0u9iuo2XcGRs/n6GsKeIpVG4xeqPQxWV4vCQjUrU2oyV0+h4Z8c/gfZXerN4y8PWr53+ZqWnQDHnjvIg7N6gdfrXFav8J7H4i+E9Rk8MwSWOpWcazQ+WCkc7d4WB43Y6HqO9fXWM9aasSIDsRVzzwMV2/Wa1kuZ2R57hG97Hx/8AswahbpY6r8O9VWSISsxWOfhkk6MpHY5H613fh+a80adIGJN9otyNoJ5kT0/FSRXTfF34fKNai8XeHPstpqEsqC7Q/L5xHSQH+8BwfUV5V8evGEGnm3httSjttXaQNJOEyGAGCGHp/WorTjUnzRVvIIppWbPqjT9YsLyGKSKRgJsbdyEc+nIrQ3DPWvDPg/4z+IXizwoVWy0MnZ5cE0lwYpFUDG8xgHj8a9F8Cab4ss2lm8Vala3MgQRxR2+SoGfvEkDms7lNHm/xk1G1/wCEb8UQ/aYjO8zr5e8bsY29Ota37I7qvwnFusYRYL+ZFUDoODXiHiyRr74r3sgiklEuqkeWiliwEnQDv9K+lfg5p1zp+g3Zns3tI7i7aWGKRNjBcAZK9ulceExLrqWlrM93PMnWVuklPm54qW1rXO4mkjjiaSRgiICWYnAAHevhPT/Ftj4e+Kt1qOksbi0ttWe5gwwHmwlyRj6gnFfVf7RMuoR/CbWY9OkliluIvJaSMEsqMfm6dMjIz715Z8NfCfg/xH8I4/Ccmgpp+ti13JfTQ7ZZHycSox5K5GMdO1dbPCR7LdeLfDutfDO+8QwXqvpklnJvPdCVxsI7Nk4xXmnw4udNuE0/xAlw09sbd7W7VeyOME/gRXz1rGu3/hvwjqPhSbzbe9F+6XqBjskKYC4HT1Oa7y28JeLvh/8AAmz8VafqTxXd/IJru1Zhujhc/IYwerYwSPf2oA+jPAnw90XwrqNzrFpd3F1LcIQjzFcJGecDHXtyaq3HxP03+2pbGygFzBDKI3n343knB2DuB+tfNWofF/xjdeDLfwuWeArIAbhM+bMnZMD39K9y+Cfw8uVtrXxJ4ss1hvdoe2sDyIPR3/2vbtQB7IrZAbpS7hQR3ryT4g3T6R42utU1zxBLp2nLBF/ZqQgu7vzvAQdcEcn3FXGMpNRirsltJXZ64KO1ZfhPWrPxBoFrq9jL5sFwmQ23ByOCCOxyDWp2oaadnuLToch8WPBVv458JXGkyMsV2pEtlcEf6mYdD9D0Psa8D0nw14u0rUptBl0iG61GBBJN5F5Hwp6YyR25x1r6rJr5k/af1XU/BXj2z1jSokC6xbYaV8kLJFwcY77Sv5Vy1MqhmFSNPq/OxftOSN2dd41vvFN14NudNtPDPia0u/LVYpbcBjkEd0b2rgPhW3jTTtZvrDV/DurfZp4ZJ5DeRsuWHU7m65r3b4Y+L01/4Z6V4huGBmlhCSqvUyqdpA+pFcf441nVdV1iPwvoZEms6gcSyA5W1iHUn/ZX9TWWDy2OXRlRi3v118ipVPaWkeZ6Z8eLnTry80vS7N76+kdVjeX7kW3jaxPSvoj4fya1f6cmta5eWctxeQoUhs8+VEnXgnknnrXy/wDHT4TS+F/GOlPoc8/2PU4Askrv1uU++Wz/AHgQ3HvXo/wl1zUNCuIbXWNQa4tbSIKIbVCdp6DcWx254zXYSfQY6Uprmrjx14UtL9dPu9Zt7e4KLIFkOMhunNbVlqFjfx+ZY3cFynrFIGH6Uo1ISdk9TSphq1OKlOLSezsWs80yeSJI90roq56scCqWuQ6pJYk6RPbxXakMnngmNv8AZOOR9RXl/wAXLL4na94UOk23h3TZn89JHe11DBZVzwA4HfHetqUVOajJ2T6mEm0m1qep6lqFlpumzahe3EcNtChZ5GPAArw3Wfi5PqWsPp1lpUst9cP5elwpywz0Ljsx65/hFeZzWvjLSZ107xHp2p6asiO1ulxJvjkdRkYwSCR/hXpn7PGm+F9L0W98X6hqENxrJ3CQy8G3T+6mepOOT+FerVwdDD0HUk+a+iscsK1SpUUUrW3Ov8N/B/QJdK8/xjZRaxrNyfMnmZ2AiJ/gjIIIUfqeag1b4B+BL4fujrFkR08m/cgfg2a9UtZFmto5k+66hh9CM0skiIjMzBQoyST0FeLKEZK0j0aNerQmp0pWa6rRnyJ8e/hLb+B9J06/0/WtRvbK6uTBNHcBModpK/MoHXBr1v8AZU8RLf8Aw6XR7iePztMna3iQsNxiwGU46nqR+FSfGXWdLvtFNpqVmL+KZwtlZ4JeWQ8K4A5znpXM6donjPwlo1tDf+CbPUNPRQ4OnPvngzydw4YsO5GamEVTjyR0W5risZXxc1OvNyaVtXfQ+hARRuFeOeFviNYTy/ZrTWpIZk4ay1NSWU+mThx+Oa6nXPGtnHYMtxcRWgVd0rpKGyPRT7+pq7nLZHay3EEUD3EkqJEgJZyeAB3zUGkX0epWEd9CpEUuShIxlc8H8a8z8AJrfjaWTUNR3WvhQMPsloVwbsj+I9/L/wDQq9WjQIqqoAUDAA7CgB9FFFUSAoHWgUDrQMfRRRUjCiiigAri/il46tvA+lxXc9qbmWeTy4ow20HjJJNdpWD4z8K6H4u0ttM16yF1b7ty/MVZG/vKw5BrOqpuDUHZnTg50IV4yxEeaF9UtLmH8NfiRpPjhJUs7e4t7mFQ00cg4XP+10rtEkV8lSCOleOeH/hprPw88Sf2x4V1ZtQ0hs/a7C6H74x/7DjhiO2QK2dR8b2VxqtvdaJdSfZphskmP+r39sqfyJqcO6vJ+93N80WD+sN4O/s3aye67r7z0ieWKGJpZpEjjXlmY4AH1r5T/aCvNN1Tx7dXGl30N5E9sis0TblDgEEZ6eldZ4i8WeKvEOq3Wg6N4fv9YnjYxzZXbAmfVjhRxWNpn7PviC6tZLvxB4otNKnOWgtraPzFQ9g7HGR9Pzr2csrUaM3UqSszx8RTnUSjFHXfCn4eeDJpNM8RaLquyHy0kuNLVlMaThfm/wBoc84r1vTbyS71XUVXBtrdkiQ+r4y38xXhnw+8Max4R0TxNcXiQ3l/CvlI1kTIrJjO4dxkdutetfDm3j0Twjo2nXk+69uozK+WyWkb52/LOPwrixCpxqtU3dG1PmcVzLU66jvSCjvWYC0jDIpaKQzyT4n/AAT0XxRdT6xpN1JpGsS/M7Ab4J2/207H3XH415N4K1G7+HWs3+n6/BcWF1HP5RvIyTDntz2BGD8wr6xbpXjnxlk0qzv5/EG6N7dLbydQjZcrKAeCPXAJzXP9Wp+0VS2p6n9r4x4R4R1G6btp6HU+FvHJ1FAn2c35ChvMtuTj3Fb8/ivRrdvLvJ3s5Su5Y50KMR7etfIui/F+x+G99qVx4Pgt77Tr9I2lheTm3cZG5B/d55H41ia58TfFfjWEXCzqFs1aTBclm3dhx7V3xwleSuo6bnkupBbs92+MnxBWwhLK4NzLlLaHPCD1P8ya5nwL8DY/HWiP4g8S3l1ZzzHfYTIimRvWRgw+6f4V44571H8P/Bmj+IfEHhrVNcvpbm3nt1aRJDlZpAAVT2U/rjFfUcSKiKqKFVQAABwBXMaHz/4O8A+P/hjrcuoWscPifTypRUtz5cqgnklGPXjsTXtXhi81LUNNe81LT5LBpHPl28p+dVwOvpzmtnH4UhFOwrnxF4Yvrr/hoTT7aSTCf26wII9HNfbxHPNfKfj+90Xwb8S/t95p8MepW16blQybfMUsSCD059a9q8A/Fnw94sYQxrPZ3ITcySLlQP8AeHH51w4d06EvZt6s+lzT63mdKOMjTfJBJNv+tvM9BZQylWAIPUGvOvjx4Svte8Gz3nh+Z7XWtPQyWzRnaZEHLRE++OPcCu+lvbaO1a6eeMQKMl88Yrxf4t/E+GCBrS2ZxG52RxIMyTsegwOfwru0PmtTxr4c3Om+IDdjVrZbpWt91yzjcyhf4ueQeSCa7ldR8Q+PLQaD4P0iW9soYxb/AG26OIIVA2j5j1IA7ZNcJqPgTx18NdCT4kJHDF9oLrcaa43PBE44duxPcr2/Ouy+AvxwGn6c3h3xRCC0bebaTRKq7lPJTHAyM5Hr061vTw1SrTlUgrpCc0mos434leAde+G+s6Xe390l5bT7Tb3sKFRBcLyU56HuD3r6e+DfjJ/GHhSG4vE8rUIRsnGMCTH/AC0X2P8AOn+KH8K+MPAsrancQ3Gi3qr+8PJic/dce4ODXLfDvRNb0PULezvNNlSSzmbOqJIotprXHHGep44xxXOUevdQa8R/agvNDm0yws3uANat5hLEiqTiJuG3HsDx+Ir1jXWebT1u7XV0sIYj5jzBVYMo7EnoK848XeGbr4pWdlNqsH9iaRaMZTcKP9IuFx8wX+4h65PNdeDqwpV4znsuxlVhKcHGJS/Z8vNZ0v4f3+pSQRT6QJZJoB5mJBtHz4GMYyPWuy8I/FXwf4llFta6gba6PHkXSFGJ9j0P515v4d8YWd9punfDLSdGfT7TUke3gmt5tzQw7mJc7hySqk596qf8KT8W+FdZTVvDmo2GurESVguh5EvPvypP5Vjmv1mOK5lFJP8ALuenlUcunhairzaml7tlo3bZ/hY971i+S202WZLiJJCp8otyC3bpXzv8YfH1jqiPpvjTwrFHbQxkwvv8wbyMbkcfdP5VS8W/ESbSNOuBrmhahpV9byeSSQTHu7qGXKmuT8Hab40+MVzeWWkTWek6ZGALma6bLlW/uxjk/Xge9Zxk4u6ZwtX0N/4TeL4NA8B6xHp6Xt3FZlrqJcblgLDB6Drx/OvaPgNpumjw7/b63aXur6oqzXcp4aMHlYwDyFH6nmuL0T4f23wfs1tftU2p6DqWI7+edADFNjAbA6Ie3ofrVn4e3f2j4jLpej3Ub29qBL5+7b5kP91R/F2rV89ZSqNNvqyNINRuepfEDwnZeMNC/sy6me3dJVmgnQZaJx0OO46gj0Ncsvwe05rRDJr2pJfgYe4h2qrDsNhyOK9MH5UvasrFXPmX4kfAPxM7X2tad4xjvfKiaQQXNuUYhVztBUkdvSsL9kDWbmPx/JYXEkgW9sWzGx4DqQRx64zX1nPEs0TxN0dSp+hFfJnwR0W+0z4mpqxh2W9lrE1jLITjczFlwPpkVxywqVRTh8z6Cjnc5YKeFxDck0lHsrH1uelRyyRxrukYKOmT61Ia+bv2x/FXjHQZNHttDs7xtNmVmlngRjiQEYBI6EdRXVOXKeJQpOq+VM9F+PekjVPD9lLbui3en3cc43do2Oxj9ORXz949e5+GOpXWntCuoQapF5kEm4osZHbHfgisTw58WvEUUE8Gtao8rXqLFcfa03N5f90Htjk/Wu113xB4P8bz6TDqN0LiW0kTyUT/AJaHoFPrmujB5gp/uZq8E/v9DbMMoqYSMK0pK810d2vVHu3hXx9oa+DbG6vrpIClhFId5x5h2DIX154rCuvFrrol9rmr3SJbykMsCtwqgZWP9cn64rzPXPAvjDxnrslta3mnaPHpuJIbe5JZpgBkMoXIwPeuW+Aeo3fif4n6Xo/iTNxarLI5t2yF8yNSVLDvgjpWMrHIe9/CvwveanqY8deJoSt1KM6bauP+PeM/xkdnYfkK9UA5pAoB4p1NIGzA8UeD/DfiaHZrmj2t438MjJiRfo4ww/A1w+paF4C8J+HNY0DVLqJUljeaH7dJvkKkcbSeWwwx/OvVuoryv9ozwcviTQbDUodPN7d6XMXCKpZjG3DYA5PQHFJoEzufA2p2+teENJ1SzVVguLVGVVGAvGCMdsEVtjoK4b4KW9/a+C0hu7WW0jErfZ45EKME+h6DOa7nsKEDFoooqiQFA60gpR1oGPoooqRhRRRQAUxutPpjdaaExCBivHPGPhNNM8V3U9nLAml30TT3EJ/5Yy55Kj0br9c17GSMc15P+0FFcf8ACL3NpoLM2u3iM0absgoqnOfTsB7mkxo43TfiVo+nPPpfh2PVNTuN+Zo7VHlYvjGTtHHStCLUPihrBzpngW5t0bpLqEyRDH0Ylv0rw/8AZe8c3XgnxXfzajZyyW12iw3isdrRuG+9g9SOcivtTR9f0rU40a2uk3OAVRztY59PX8KVtRnz54j8SfFL4U28sms2mk3FjrUxZJ4WZ/sk23GxjgdQMjt1ruP2d9W8Pa9p7XC2wi1+2TZcBpWYFT/HGGJ2g9wO9eleLtB0zxPoF5omrW4ns7qMo69wezA9iDyD7V8geV4h+EHxMFjNMxktzvtp8YS7tyep/kR2NAH2sKGrhbb4h6fd6DbanGqwJNEHPnOBtPce9SWvxI8OXVjG1ncSahdvlfs1nGZX3DjoOn407isQ3/xY8Gafr8ujXepOk8L7HfyyUDemRXXWOqWF9Cs1peRSow3Ahu1eK638Dptauz4k0/WJdH1K5kNxJZXMImiRyc4yCGHbPJ5q3pel+ONI1eGx8T22nPaSKwiu7SYkOQOhUgEVz0XWu/aWt0PVzBZf7Om8Jzc1ve5rb+Qz9ozxprlnoi2nh+4W2sZSUvLtXxLj+6noD3brWV8KvAuveNbKx1Txw0yaNAoNtZvkPeY6NJ/s+3U963fAngqPxV4iufEfiOcXljY3TQ2Nhj93uTHzv/e5PA6cZr2eMYQADgV0WPLueP8Axv8AhFaeLLO1m0HRdAW9gR49lzCI0IYAbsqMkrjgHjmvJrj9m7xF4T8L3WtWviK1u7+AB2sIbdhCI/4sMTuJA56dq+uvwpGAIIKggjBBrWlWqUXzQlYiSjNWkj43XV9X8MaNaactrLGk0ayW904yiuOSI2HBweR3x2r6d+FHipPGHg+21Jiou0HlXUan7sg6/n1/GuK+NWl6HZeAL3RtQUWsUbG40eVIyds2cmPP4n8D7V4L4W8S65or3NtoJ1lpXCvONPDsPQFgoOO9etQw1PGYZySUZJ79zlnUlSq23Vtj7cpDivFfg54+vIdDvF8UWXiZ7o3OY/PsZpDs2jodvHOa9N8OazNrU1xcJYXdrZKFWJrmIxvI3O4hTzjpXk1oeym4XvY6oPmimVfHPgTwp40thB4j0a3vSoIjlI2yx/7rjkV5rD8H9X8FGe78Ba0ksBXL2WpDJKjnaJR/UfjXuI+lDcgj2rndOLfNbU6YYqtCDpxk+V7q+jPkrxP8WLn7EbX+zlin5B8uX5Cw9R060fBjxX4I0vUm8ReLYtRvdeLHypDAHgtR/sDOd3q2PpXV/tBfC7wdYx2viKGykso5rpkvTDM6rucZVtucDkHoO9cz8JvhH4c8ZaTqMlj4k1a0ubS58thhJEKEZU4IB9e/asqNDFW55O8ersepjcRlVSnbD03Gem7uvM908YeM/Di+FZryaGO9tJIt5WeLMeD0yD1+lfIGleCPEXjzxRfN4S0lZI9xkYkiOGAZ4TceM+gFer/GHwL4u8G/Dx4F1B/EGjpKjTOkOyS2RTwWUE5XnqOldp+zD4ot28A29lMtqkMc7RxyxRhcHqBJjqTn71ejhcZUw0nKn1PCqU1PSR43H4Z+LXgS2ebWtGuj4fgzJOEuUkji9XADZ/DFeq6J4o1VPAwuYBLqNoE328EZy657H1HoO1O/aL+IMMFvJpFpIGhgP73ac+ZJ2X3A/nWL4J8EeNPDPgmHxRMJLo3TNcXmkhPnghbkMvqcclffisq1V1ZubSTfYcYqKsj0X4f+DdcvoP7S8bXW+Kd1mh0mN8xRehcj7x9un1qn8bfihpGgaPe+H9NkW41CWFopDGfktlIwcn+9jtWPqnxBfQ/CokF4YtPnTfAzcOB3VT6VwPg74T6x49vLjxJq9vc6f4ffdPBaHK3F8eoAP8CE9zz6etb4J0Iz5q722XciqptcsOpufs82F5f+N4fFEmnTy6fDatbQ3EYHlxvtAHU5PyjHHrXo2teK/Ev/AAsi60Ozt3VbREkhhCgi4iIyXJ+uR7Yrk/hv43i8OWj6bp2jKLLec6dE/lmzl/iHznp6g967DxZPKPBVn44+2WkN5Zr5kjpINkkDNkxbu+OMe4pYzE/WKvPawUaXs4ctzx39rGfUJp9N/spmOkeIkPnogB/0mLAwT2I4/I15T8L/AB3qngDxlbXbxv5luwjvIs8TQnrj+Y9xXXfHrx9p0uoLp3hm6aeEMbmSF4/3VvOyjLKepOOw4rzLwt4D8f8AjATeINJ0LUdQto22y3SpkN7KCRux7dK78L9WqUoKqldfLfuZy51N2PvvTtb8JePvD01vZ6hZalaXcO2aASAuFYchl6givnPxBpOrfDvxj9jSd1ayP2rS7w8iSLP3G/UEf41wNn4R1/wv4gsry8lxbxurzPAzwToByQUYK3txmvqi40Oz8e/DF2vLZU1OS0KRXU6/vIm6qc9cdDiiFWhg6toT5oS38ialOVaOqs1scJJ+0HfBkVdHsY+QHLTsfqe1e13HijQ7bTxdTarZqTGHCecpJyM4AzkmuQ8O/Bf4b2mm23m+G7S/nES755yzmRsDLYJxyeayPjLqGg/DrR7R9G8N6XDfXTFYZzbLiHaOvTr6V52YYnDKPNShZL8Tvy7A4jF140Iu8pbHUeP/AImaD4Q06KS7dptRnjDwWMZ/enI6t/dA9TXzH4m+Jl017NBpbHT4mv2vnSEZbzmO4sSffGBVrwB8PPFHxK8Ryawbi4h0+SQm71O4yxkOeVjz94/oK9K8W/s16ZLdJqHhTWJLG5VFDQ3amWKVgPvkjkE/iPavLjWqVKfNGOvme1Wy3CYPGLD4iteNtXHoy/8ACj4ma9qVmH8Qa5pUpPCQyQGOYj1LA4H5V2Wu/E7Q9Iube0vreR5rrAiWDE27nHQcj8q8r0nw7r3gqxns/FngX+1rWR9z31ivngDt0G5fyqreN4Z03T7nxd4csr668uIptlYuYCM5Cg8it6UpygnNWZ5eNp0aVeUMPPmitntc6T4s+JdIkvYLj7CLiVR5dlaCIM0kjd9uOWPT2ql4X/Z7sdSibxR4jkl07xHPIs9utmQqWpA+UMOjHpn8hXn3wV8TS3Hxj07WdcVpI5BJGFaMsLfK8NjGQenPvX2JbyxTRCSKRJEPIZTkVpY5rnmfhPT9emha+8mGLWNKZ7Z1k+7cYHT2BGCD715Bp3jy18T/ALS3hxrbQhpNzZzyWd6oUBnkwwOcdcetfSevw6laT/2potpHeXBURzWzSiMSr2IY8Aj37GsLwz4C0WLxLL401LQbK38SXLM7yRMWEQIwAOxbA5YCs6kZO3Kzow1SlBydRX0dvU7ukozS1scgg6UcUDpS0xCYGaDR3oNIYtJS0UxCClHUUgpR1oGPoooqRhRRRQAUxutPpjdaaEypqVqt7ZSW5mlhLjAkiOGQ9iD614v480fxAPEkOgaFqE2satqC4nvLgjNnEO7BQAo9B3Nev6/pt5qFsq2GqTabOjZWWNA+R3BU8GovC/h610K3kEbvc3U7+Zc3UvMkzep9B6DoKViro86uvgD4MutAhs5Bdx6ogJfVIpcTSOepYH5SM9BjivMviB8PPil4Y0q3t9P/AOKk0mycyRSWhK3MY906nH+zmvqsU1+a2oVXQqKpHddyJxVSPKz4hm/aI8daBo0ulwzBrkgoJL6PdLbEfXBJ/wB6uVsdJ+IHj1Y/GElhrWrJG37++uCdsm44CxA/e+i8V73+2p8P4NR8LW/jbTrKM3ulPi92RjMsDkDccdSpwc+hNM/ZH8Zxy+DrvwxqkgB0wi6ti3OIC2Wx/unn6GuvFTpV6XtYpRd9iacXB8t7jfgZ4As/EbX8PjSz1Mtp5jEFlO7xR7GBOSvBPI+lfQWiaJpOiWq2mkaba2EC9EgiCD9Kz9E1jTdX1+5Ol3Md3FHbIJJYjuQNuOFz64NdCa85I1bFryT9o7XtQ0S00STTZlikkllBcqGwAo6Z+tepajeWthZS3l7PHBbxKWkkc4CgV8pfHD4hN4t1e3g061kktbeQx2USLmWdmOM498cCvRy3D+1rKTV4rfsc2Inywsnqz2/9na5mvPhul7csGluL2d2YDGTvx/SvRs8V89/AbXP+ERsr228XWPiDSH80CCG4tJfIVSMlhgFQSc16lffELQ7XSr/Wt8k+mWgRRMiECSRv4Vz17VzY106dWbi1y/gdGFpVK3LCKbk9LdbnZZGaRmFeIXn7QWnL8troUznOCZJwP5Zrr2+JGli0jnl1DToC6Biu8sVJHTtXBSxVOs2oO9j0sdk+My+MZYmHKpbbdDkf2lJrjUNOW2t7uKO108madGOPMfHAB9h/Oug/Zw8IyeGfAq3t7CU1PViLq43DlFP3E/Bf1JrjLuGLxZ4s0e1luUk0We8826uCwxNg5Cf8COBX0BGAowuAoGAB2rv+tVHRVDpueV7Nc7n1HjNFFFYFCZ5oyKpaxeiwsnu5Edoo+ZCgyVXu34da8N+Hfx30T+0tS0/XNQlOnRtK9nqEo++FJ+T1yR0/Klcdj0b45wabc/C/W4dQuY4AYd0LOf8AlqpygHqSRXz/APAvxe3hDWLy8khFzbXcKxy26yqkgYHIYA8HqRj3rC+IXxF8SfE7xXFpumabM0Eknl6XZIck/wC3J79yegFew+Fv2dfDsXhWKLXry9k12X95PeWtwUCMf4FU8FR7jmvcw9WhQwnJUd+fouhyVIVJ1OaOlup6r4U8Q6b4t0qS4tLe4WHJiljuYSvOORg8Ec15TdeCbHwZ4o1mTw5qEdnomoQl7i0dcraz+sZ6YIPI7YFd34B0G58C2kWgz67aXemqrvCZ4/LuCc5OTnaQM+grO8S6JH8RtVhgtpJbbQbWQ/a7iM7ftpH/ACzQ+merfgK8Wryc75Nuh1x5uVc258++BbrQr/4uWtz4unH9j2cx+zsDuhknB+Uuf7oPP1xmvr/V9StrLQ7jUGmjEMcJcOT8p445rwT4w/Bn+zFm8ReBrESQAbrzRlGQ4A5eH0b1Xv2rzbwr8RNYm0C68JTXJfR5WBCzsfNtQpy0efQ46HpSlCXsalZbRVzqwOH+tYqnh/5n/wAP+B7ULHTfEvjnw5obR219Z2MbX1wuA6blHHt95h+VezKoVQoAAHQV8V+CvHXizwt4hvNQ0LS7aeO+kS3a4ukJRSWztBBGOor6M8BeN9Z1GwvZPEUmkWtxboZFjh3YZQOTkmsKMpypxnONrnVmmAhgsROjCopcrt5366eRz37SfhHTU8NXni+y1WHQ9UhTEjtwl6OgjIHO89ARz68VwXw50+8s/AovvGs8lto5dbmDTbg4+ZeQzA9B7V3/AI4n0/xFdW/ibVJ/tmn6Opkt7KEbo/Nx99x/ER2HasiXwf4s8TacvjHVLdfKt3E9poki8zRD+Jx/exyF/OtTzTy3xv8ADHVvE2ky/EDR9KtYdMdzJHZtOEluI+7qDxjPRc5NdH8Afil4g0s2mgDTp9V0k/LHCiAS2477CcZA9DWR8WvD9zf2+lX/AId1C3TRHLg2VzeCJbaViNxVW4C+o7GvKrPxZq2g6uqaWtu09tIY0liZmDt0+XgE1yzq1udRjHQ9rDYLL5YaVWtXtKztFLr0TPr34hSeIPFfiCy02CKGw8OQypJdTSOvnXRHO0Dso/M1nvq2pf8ACX3Vo0c0GjFVtU3HCmTBI4/3R19q8e8DSfEHxR4qGl3x1hL+BgZ7dIxH9nyMhn3duQcZGa9Z8Y6tYaNpKWetSJfa7JF5KQ2yknzcYBA6swzXUeIemfDC++0eHfsbvuexlaDd1BUHK89+CB+Fa+vaLoviK0NnrOm2mpW6tnyriMOoYd8Hoa+LNK8efFDwXq62d/df2XH5zNGstuWEoPB6nBOO2civpX4PfELRNT0v7Pf6m41SVjLLJcEBZTj+HHAGB0oBNp3R6XZ2ttZW0draW8dvBGu1I41Cqo9AB0qVpEVlVmALcAetcZ4p8ead4fX7dfvstOiRgZkk564/kOpq5oS6prmoQ67frJZ2MYLWVkRhzkf6yT0ODwvansJ6nUnpXjfxOisdL8TX63U0NtbalaCVS7BQXX5Wx/47XrGuNqEek3EmlRQzXqpuhjmYqjt6Ejpn1rwn9oOz8Qap4csPEWradFpqWdwIVtvMEkmJByxYcYyowK3w1KNatGEna5FSThByRyXh/U/E+ueKIbrw/wD2bDdS4tljaLDTKvBdmXlV49DT/iJ4q+I3hbX7W6ubXUNB2oI2MSh7WV89cjKtn3wa7X4B+LdE0Pww+m+IJEsJ0uGa3mmhIDRPg/fx0znvXtUTadrOmh1+zX9jOvBwHjkX+RFPE4aVCo4206BTqqpFO+p4z4Q+Nmpi1T/hKfDlyUwALyyT5GP+0p4H4GvIfGn7RniPxPr8+j6XZXOmWLSCO3gtQXuZmzjkjufRa9a+O3wns4/BWqat4MW5067hXz5bO2c+TMi8vtQ8KwGSMY6VwP7H03hvTvE91YXdjbyanfR+ZaX0yhpcj7yAnpkc8ehrhq0/aRcbno4DF/U6yq8qk1tfVHvHwMh8UQ+BLf8A4StZkvGkLRRznMqRHGA/v147V31MHan1pTgoRUV0OfFV3iKsqskk5O+miAdKKB0orQ5w70GjvQaACiiigAFA60CgdaBj6KKKkYUUUUAFMbrT6Y3WmhMKKKKYgFcr8U/G+l/D7wjP4i1ZJpYUdY44oh80kjdFGeB9a6oVieNvC2ieMvD8+heILP7VYzEFl3FSGHRgRyCKmV7aGlJxU1z7dT458f8A7QHi7x1FcaLp8CaXp90DEbS2TzZ5lPG0tjnPoAKo+GPAPxK8PaXDrz+GdagiUHy5YRiZF9WRTuA/CvrzwD8L/A/geMDw7oUEE+MNdSfvJ2/4GefyrsQvuTUwjJLU0rzpSqN01ZHyr8P/AI36togFjf29vfQKfmUxiGZT3zgDJ+or13w18bfB2rsIbtrnS7gnCrOm5WPsy5rpvF/w+8HeK0b+3NBtJ5SOLhV2TL9HXBr59+NXwiXwHoD+JvD+t3ctnDcRpJa3ChnjVmwGVxjocdR+NPYy3O/+MfjTTrizOiTQyXc12QltYQjMrsfusQOhz09Kt/A74Sx+G8eIvEapca9KP3SHDJZof4V9X9W/AVy/7KWn6Xqmo6zrl+jXWtWzIsU0zbikbryVz3yCM19EAYFbQr1IwdNPRkOEbqVtRNvHsayPFXhvS/E2gT6JqcJa0nAyIztKkHIII6EGtntRWTimrMuFSUJKUXZo8mtP2ffh1DzPb6neH/ptfPj8lxW/ZfCT4c2agL4U0+QjoZw0p/8AHia7qs3xDHO2myvbMwmixLHg9SvOPx5FTGnCHwqxtWxdfEP97Ny9Xc8X8beHofBuvlbNdvh+/cBETpZzHnZ7Keq/l6V6N4D8VRXWnmz1W6ijvLZQN8jBRKnZhnv61m6trnhTxLe2+iyzC6g1mEwS7BwjgbkOezA5x715dr+h3UU934Q1eTF7bqWtLnp50Z+6w/kR6ilJyUXy7ipKnKaVR2j1a1PfpfFXhqJmSTX9LV1GWU3aZA+mazv+Fh+CmuFt4vE2lzTt92KO5Vnb6AGvl7wr4a0/wddT3Ws63A1xNE8bRvB0DdeW61u/Bb4UaPrepXPiTVmRdJt5Pk3HBnC8g/7KfzrfD03Ug5VHy2/rQjFKnTquNF8y6PY9u8R/EbTbGJ8GGNMEFp2HT/dr591/X/CMel3Gn6HoaSw3V0x8wQEwJNIf72MLk9h+FdL49uPC2sfE3Rn0/wAJapfaRBIq3kkFhLJBMAeCMDBH869N1640XxN4XuPCGneEdUigulEcYbTzbxQnPyyZIAG08/hRUp8kYyvuZxlds5b9lXw7ommWmoXM0Sv4kDlZmbkJCfu+V/snueua92r5f8OX2r+CfGD2t4P+JhpcnlzKOBcwHuPYjBHoRX0tpd/a6lp0GoWkqyW8yB0cHqDWRR84/taX0kPjDSLV7mQK9m0kcYzjIbBNe7fDG4W8+H2hXHy/NZxg7RgZAwf5V5X+0NpfhnxDr2n3Nx4gt4bnT7K4HlxSoxzwwDDrzg12vwC1GGT4RaM8k0SLAjxMWYADa561z06HJUlUvuerisy+s4OlhfZpOnf3lu79z0Jlya+J/wBquPT7f4s3kmhxrYypbxpd/ZwB587cksOmcFR719b+KPGnh7w3pjalqd+FgU4zEhkJJ6D5Qa+NvDctr4++LWnXWrSRwLqGtPczmV9oEYfcqnPsAtelhKlGE26yvGz0PKU61OSlSlyyT36nsHgX9nOCbRNPvNe8VaoJpYkme3tkRNjsAxBYgk4P0r1Cz+E/gyFCtxZ3F8WUqxubl23A9eAQK7iMjC7cbe2PSnOcDNZVKs6iXM9Ft5CesnJ7vfzPA/idDY/DWb+zdF0lV03VIiY4vMbZFIOG5OTzkHFepfC3X18ReBNO1QsPN8vypxn7rpwc/ln8a8e/aq8caHJbWvh20KXep20/nNIjfLBxgqfUnPI9q8S8LeJPGml28iLd+IbbRLgNI4gicQy7uMg7SMGvYp5bGrhIyfuyb3fU5HXcarW68j0b4z6BpniXxRf+J9Du47PR7RtjMX3R3d0rZby0HQZwCe5FcF8EdU0Tw747/wCEi8T6SmpyiQhUA+a0fPLhD95vY9PrX0R4Pi+EEOj6NcLfWomtlS5VJZWC+cVGWKHgnPt1rT8YfC7w148gg8TWlqNJ1ph5kd0seBKAfl81P4s8c9a8NqzaOtO+pqv4svbqK6m8O+HWuZXG434C+VsHQtj5iwH8JGa5OHwfpPiTVLzVtF1eW98QKiznUnjKpHKOPKx0CsOo6jGc11Hwp8K+IdCvLifXJbRd0flqtvIWEhz945Ax9Peu7vWNrZyywQmRwCwRerGlYdz5r+KPizTbHwbef8JJ4diu9Qj3Q3Gn3QKo7r/GGHIIzkMvOK8B+FWsXmpeMbPSEm+zW1xP80pyywJn1P5DPevZ/wBo/W9KuRb6JrNobyV5xPcANtdeedrfwnHFcppPw80O/wDCL6jpuvSaJHMjlbSUrOSo6ZICnOR71KkublNJUZqmqjWj2+R71oOi+H7Lxtcap4w1tJ57QIdNS9dViAxzIM/eb+VekaP4s8Oaxfmw0vV7a8uQhcpE27Cjqc9K+MPCmva54v8AD6aP5pv5rJWME0mSYQnBBPXaf8K7X4X/APCReGtcbU4/EGjoZITEyLC0vBOe5HpXdTp0HRcpStLsc0pVOdJLQ+sp5o4oy8rqqgcknivlb44+PL3xR4hGk2EM/wBkhm8m1tVU77iUnG4j37e1d1rPia5e0N/q3iX7Za2y7zCtsIF39s4JJrV+D3gqS+1f/hYPiOzVL6ZMabA64MER6SMP77D8hTwWJhh5uco3fT1FWpuouVOyOKsPgV45h0a2urXxfbW9/JHvms5Ym8uJjztDKecdOletaNqXinQtJtdNvPB73JghWMS2F0joxAxkhtpGT7V3IUUbRWdfFVq/8R3KhThD4UZdvdNb6CLrXZIbUrGXuN7jZGOpBJ9BXwj4i1C00X4sXN34JvpJ7K2vvtWmSbSoxnJUZ6qDke4r7T+K2iaprXhl7bRrWyu7sPuWG7bbGeCM+mRnIzXk3wz/AGaNJspn1bx3dPq17ID5dnDKywW4PuMFj78Ct8BiKWHlKdRX6W/MVWEppJHS+AP2gvCniCeDT9VhudH1GQhNrrviZvZh0/EV69a3UF1EJbaaOZD0ZGBH6V4W/wCz3aaH4mi8QeENVZXiJYWOojzIjnsHHzD8c13/AIYs7631eNIvCcmjtuJupzdLJEwx0QA85PqBiscVKg53oJ28yoKdvfO7FLSL+tLXONh3oNHeg0xBRRRQACgdaBQOtAx9FFFSMKKKKACmN1p9MbrTQmFJS0UxCCg9KUUHpQAlHalo7UAJXH/GrSRrPwo8S2Cpukawkkj/AN5BvH6rXYVxnxC8TWOk6bcxanMLS1aMrIS2HkUjBC+g96TKR5Z8A/FHgXRPD2mWWlzGXxRqbww3cZ3biS3T02gE9K+hR3r4Di0XVvBvjK38V2I1Ky0mW5afSZ54CFY54GTwQO2eor6w+EvxW07xZDHp+peXZawF+5n93P8A7SH+lID03tRSL3pQw6ZGR1piCkfaFJbGMc5qqt9bSX09msoMsKK8gz90HOM/lXMfFfVV0rwvJMs588sBHbqfnuD/AHVHUn2pXHY8m1zSJLPxjqFppUyJEtx9ssJc4UHO4qPo2RWL8Q9fXVdQR9X1JtM1KJ1kBCYK47DPVetbWneDvHl3eWnizVtPullQ7rLTIGTKcj/X7iPlYdh0r0HXbbwf4y1bT9P1vwqt9qsTbJYri3b/AEZcfNlxgEcccnNIZ4vP4i8Jam9rFqi2mpSRHCb4gxJPHSuw+Gvh3WPHWpHVr6SbS/DFs5hSzQ7HvCpwVYfwoPzNdF8TPhT4XtdBi1nwz4fs7DUNJnW8H2ePBlRfvqfXg5HuKm+E2tR2+sNYNIPsupp50B7CUDkfivP4UAeq2tvDbW8dvbxrFFGoVEQYCgdhUp6UCsrXdWi0xbdGG6e5l8qFScAnGSSewABJp7CWp5r+0HoVvcx2Ot2DIus2p2FM486DPzAn26j8RXnmraJr2teDYx4V1bUb+MAubC1n2pk/ewO/4muu+Iela14u8bDQfDt+kttMBJfXytuFqn930JPYV2uieCbfwKi3PhG3eSLylju7N3yZwP41J6Sdz2PtSGeCaf8AA3x5caZNqV5b2WnCKIyC1EnmTzEDO3jgE/WvJ9euNYs9Sk0uS31K2CgSNayholH+0VbAPTrX3v4d1O+1W4nml0q60+zVVWNbpNsjv3OOw6Vz/wAXPhtofxE0b7LqCm3v4QTaX0Y/eQt/7MvqprKWHjVmnOTS62PUwOazwVOUacItuzu1qrHjHhHw74r+L/hS03+JNJ0/TrZlDwRbpZ0YDGHXgA/jVfxl8A9c8NxnU/D03/CRQBP9ItnQRXAPcx44b6dfrXnM+n/ED4V+Kb21t7mSyvYEwZraQFLiI9Gweo+vINerfBfxL8YL+S4a40PU76zukUxXF/8AKiPn76lscY9K9rE5ZCjT9pTmnHpfc8X606tR80dW9bbFP4Y/FDXdCf8As4XD6jawnZJp1+THcQHuFY8/g1dd8VPjVGdDj0zwqtzBqV3GfPmmiKm0XoQM8F/QjIHWs79rmXwnpPhW0uryyR/GFwFSzuLdvLkXH3nfH3k9j1Jrlfg1PpPjPwW2l6xbiXUBIf3koIEm0jhT6djg968o2Ifgz8I/+E01ZNe1hJY9Bik3NuJ3X0gPPPXbnqe/Svp3VPCmganb21vd6ehitV2QpGzRhU/u4UjK+x4qXwndWNxokEdjbx2yW6iI26jAiIH3celaYmiIcrIhCHaxB+6fQ1tUrVKqSm722IUYxvyojSys0ijiW1hCRgBF8sYUD0qfauMY4pRyBS1nYd2NwPSsLxB4p0zQ5xb6gZ0ldN0AWFm80/3QQOvtW/3pCAeoB/CiwXPKtQ+D3hfxneHxD4zsbi41O5wzRpcNGkS/wphepA6mtKy+Cvwxtowi+F4JAvQSzSPj82r0Pj2pkgZlZVbaSOvpUqKTuaSqylFRb0R494q8OaH8Prq/1jwtollbWTWDf2hawJtGQflf9Tn6V5h8KPif8O9L1HybHwxJf6jdSP506DeVYngAtwq49K9Q8S6brni7xTN4W02drfRoCG1HUVOS+eqL6uenoorlvHP7OaWxOofD7UDaPnc2n3LZRj6o/VT7HI+lBJYl8P8A9n+Jr06pbQLBryi7sUUh47cjkxg9Mg4PHrXtXg7Vhq2kJJIAtzD+6nQdnH9D1ryrT/7b8Q+GLfwpceHb6w1fTNrRXE0e1EZAed3Q7unHrWl4F1/7NeQ6g6mOOc/Z7+M9Y3BwCfcHI+lAHro6UetNidWGVYMPUGnVRIYHpQQPSoGurcRyymaMRxZ8xs8LjrmqPh7Um1a0kvFheO3aUi3ZhgyIMYbHoTnHtRcZq4HpRgZ6UtFAhB0paB0opiE70Gl70GgApKWigBBSjqKBQOtAx9FFFSMKKKKACmN1p9MbrTQmFFFFMQgoPSlFB6UAFJ2paO1AGJ4h1XUtNdPsmg3eprIML9nK/I3+1kjA9659PBP/AAkOr22veNYYLq5t+baxTmCD03f89G+vA7V3dHelYq5na1ouma1pE2k6rYw3dlMux4ZFBXHt6exHSvmj4i/CTWfAepx694a+0aloEcokkiBLXFmoPPu6Ad+o7+tfVFRXBHlOW6BT1+lJ6AtTynwr49eTw1JdTagjafGmVumGXA/u56H6npUHg/XfF/jHUJW8OwDTfDzZWTUbhcvKfWIH7x/2uledfAm50/xL4U1bS9UvIbS3bWLiIu2NoBcsAM8c19H6DqOnXRns9NkieKx2REwkbASudoxxwKQxNG8PadpenTWkCSSG4z9olkctJMxHJZv84qno3g3SdN1X+03a7v7xRtilvJjKYV9Ez0+vX3rpB0pe9VYVwo7UUdqZIyRVdSjDcrDBB7ivAtZ0248N+J7vSLcmM28ovdNb/YJyB+BBX6V7rqt9Z6ZYTX99cR29tAhkllc4CqOpNeD/ABg8Y2t9caff6bELm7DiOwji+Z51cjIAHXPYVL3K6HtOheI9L1LSLa++228TSxgtG8oBRu6kexqHxh4Z03xXpsdrfPMgjcSQzQSbXRsdQehBHY15zrXhCPUvAx1nw3qC2eqIm+dLo7Y/MA+ZGXGUYGtzwfZfExLXTtN1ldKhs4lTzZ4pi8jAHOAMd+lK47HY+FfD2m+G9NFhpsZVM7pHc5eRvVj3NbNJjn8KWqRLEHSg0o6UGmI8/wDGvw10Txd4pfU9WkuR/oiwrHC23kFvmJ/Gup8KWy2fhyxsVkdxbQrAGfqdny8/lSeIdL1C/wDLbTdZm0yZchnSJZAynsQe/oat6PYLpunw2aSSSiMcySHLOepJ+pqp1qk4qMnotgUYp3SPHfi/8GdS8b+NxrEOoWy2U8UcUyT5LRBf7g6H17c12eo/DrSrfwRZaHoEKWM2lrvsJQORJ33HuH7/AP1q7yq999oNs4tWRZsfKW6Cs7FJngfivx9qHhfwte6paRNa6z5cltNDKvyrKo6+hIPI9azf2ddS8ZeMNNktYr2WLw+J2kv7uRMyzyscsise/qR0FWvHOh+IfiaNV8O6JbwJb2Tt9ou7vIV5x/yzUjnce56CvMvBHjLxP8KNdl0m4tZLJoWAudMuOI5B/eU+/Zh1qW0ldlwhKclGO7PtdAAigdB0p1ch8NviF4e8c6St1pVxtuEA8+1kIEsR9x3HuK6+qhJSV0FWlOlNwmrNCd6WjvRVGQh7Vzmu6R4gvL100/XUs9PnA85Ps+6VfXy3zxkeoOK6TtR2pWHcpaRp1rpdhHZWUIihjHA7k9yT3J9auDtRmkLCgYOflPPAr4x/aO1DUJvFuran4Vk1Ky051VJXUtHFcyLkO8fQYPH1wa+pfFPiCxjNzpyXsatboGvNrjdEhHC49W/lXn3hPTYPGWpT+MPESRxeGNOV1soJuIpdoIaRgf4FGQPU5NS2NI8g+Fvx61jQbGw0j+yrc6dDa7CLmbEskpOTMW5Jz6V7H4Y+L1lqenRafNIsV1KSHuUfIGTngevYV8peNpIbHxDdzaFYNqWgebMtlHMmXRCcqfp1x7Vb+DtzcaT4xs9avjDNbKx/0SMl/LyPvfh6UCufUfg6HU/HHiGW6WSa08K2LGNowcfbnB5X3UHknuePWvZI1VI0RVCqoAAHAArj/h7cSrb7beMvpU4822lHRGPVfoetdlngU0DFoooqiRB0paB0ooATvQaXvQaACiiigBBSjrQKB1oGPoooqRhRRRQAUxutPpjdaaEwooopiAUHpSCg9KAFo7UUnagBaSlpDSGVtQvrXT7R7u9njghjGWd2wBXk/jjx1qOoLLb2ck2g6ORtN7In+lXQPaBD90H+8efQV0njXTtQbxNBqT6VJq9hFbhYLcTKscM245kkDHkYxzzjFM1+00izEWqa35Wo6+8eyxiij3bG7LGnoD/EallrQ+UvFvg3xN4D8FTXFuXk03UNQMwik/1yoRwzr2z617p+yh4o0ePwinh+9mFprcs7ztHLwJQem09yABx1rZ0L4VXHiJpdU+JE7XcsykRabDKRFAD3Zh95/wBBXmXi34R6r4Q8RwSQ3E114deXcl4ATJbY5Cybens449cUCPqxTxTu9ct4PvLyDSrOPVL+C5NywW0ZH3sw255I68DrXUd6pEsWkJ4paTtQB5X8d5I7m3tbFr6VWVg32AKSLvPAIwPmIPb3o+EHwutdAmTxFqsZfU2TFtBIdy2KHsv+0e57dBXqTRozKzKrFeVJGcfSnDilYdzC1HwloeoaouoXVqzTAhmCysqOR0LKDhj9a3QMUd6WnYVwooopiAdKDSDpQaAFooooAQ9PxrlNQj8Wahcvpfk21lYs536hHNmRo/7qpj5W7Zrq6TFJopFTStOtNNsY7KyhWGGMYCjv6k+pPrXMfFD4ceG/iDpH2PW7fbcID9mvIgFmgb1B7j1B4NdmKQik4pqzKhUlCSlF2Z8R6P4X8dfD74v/ANl6bFJe6hYOssDxKQt3A3t6EZBHYivtLSrw3mnwXLQSQNIgLROMMh7g/SqOt2qwXKa5Dbebc2qFWCLl3iP3lHv3FQ+G9aXWbq4ks7O6is0Vf3lxC0ReTuAG54HeuejRdJvXRnpZhmP12FPmj70VZvudB3opO9LXUeSHajtSdqO1AGX4n1ZdG0e7v/LMzwQtIsKkbn2jJxXzx4x+PVwdMmbS9ctrSdcMpWNSQ39wg9a+hfFPhzSfE2mnT9Yt3mgzuGyRkYH2ZcGud034RfDXTpBJb+DdKeX+/PD5rE/V81LRSZ8xfCm2m8deO4YtS1iSManM8l3cFyHuQBkoPc9B6DpXt3xBWHxZbz+CtGvE0rw/psY+23CHCnZ/yzA7qMcjua8s+IfgLU/BPxPjt9CUw6dfyG60yYHatu4OWjz22nkD0Nex/DrwXpt9ONZuL+4lbzTJc6eQPKWcnJOepQn5gDSGU/gb8MLbSHk8R6taobqRTHZQyDd5UP8AfIP8TD8hx611evfCjwLrFy94+hQWV6c/6TZDyZOeudvB/EV26jApfWqsK5xNrdWvgTTodCvRfXOnpHtsrhYTIx/6ZttH3vQ46V1mlzS3GnW888LQSSIGaNvvLnsferRGfWkx9aVguOoooqiQHSikHSloAO9BpO9BoAWiiigAFA60gpR1oGPoooqRhRRRQAUxs56U+igBnPpRz6U+incVhgB9KCDjpT6KLhYZz6UYOOlPoouFhnPpRg+lPoouFiJ41dGjdAysMEHoRWRo3hfQ9HuZLrT9PWOeTgyMzOwHopYnaPYVuUUhkYXHakaNWUqyAg9Qe9S0UAYOmeE9B0zU21Gx01IZznbhm2pnrtXOFz7AVt4OelPooAZz6UYOOlPop3FYZz6Uc+lPoouFhmDnpRz6U+ii4WGc+lHPpT6KLhYYAcdKCD6U+ii4WGc+lHPpT6KLhYYAfSjB9KfRRcLDOfSjBx0p9FFwsR7fajb7GpKKQxmDnpRz6U+incVhmDjpRg46U+ii4WGc+lBB9KfRRcLHLfETwvH4q8OS6fnyrtD5tpP/AM8pR0P0PQ+xNYfwo0HxNpdzcT67BFbAxCMJHKH8xgfvcdB6d+a9FopDGAHHSjB9KfRTuKwzn0oIPpT6KLhYZz6Uc+lPoouFhgBx0o59KfRRcLDMHPSgg+lPoouFhnPpRz6U+ii4WGAH0pRnPSnUUXCwUUUUhhRRRQAUUUUAFFFFABRRRQAUUUUAFFFFABRRRQAUUUUAFFFFABRRRQAUUUUAFFFFABRRRQAUUUUAFFFFABRRRQAUUUUAFFFFABRRRQAUUUUAFFFFABRRRQAUUUUAFFFFABRRRQAUUUUAFFFFABRRRQAUUUUAFFFFAH//2Q==">
            <a:extLst>
              <a:ext uri="{FF2B5EF4-FFF2-40B4-BE49-F238E27FC236}">
                <a16:creationId xmlns:a16="http://schemas.microsoft.com/office/drawing/2014/main" id="{B58EF313-3C82-41DE-961A-16386052E1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 name="Slide Number Placeholder 3">
            <a:extLst>
              <a:ext uri="{FF2B5EF4-FFF2-40B4-BE49-F238E27FC236}">
                <a16:creationId xmlns:a16="http://schemas.microsoft.com/office/drawing/2014/main" id="{B8340385-B88A-4175-B20E-10DBB0E0E642}"/>
              </a:ext>
            </a:extLst>
          </p:cNvPr>
          <p:cNvSpPr>
            <a:spLocks noGrp="1"/>
          </p:cNvSpPr>
          <p:nvPr>
            <p:ph type="sldNum" sz="quarter" idx="12"/>
          </p:nvPr>
        </p:nvSpPr>
        <p:spPr/>
        <p:txBody>
          <a:bodyPr/>
          <a:lstStyle/>
          <a:p>
            <a:fld id="{5621DBB4-DD7B-4913-866A-90C3B4A5819E}" type="slidenum">
              <a:rPr lang="en-CA" smtClean="0"/>
              <a:t>11</a:t>
            </a:fld>
            <a:endParaRPr lang="en-CA" dirty="0"/>
          </a:p>
        </p:txBody>
      </p:sp>
    </p:spTree>
    <p:extLst>
      <p:ext uri="{BB962C8B-B14F-4D97-AF65-F5344CB8AC3E}">
        <p14:creationId xmlns:p14="http://schemas.microsoft.com/office/powerpoint/2010/main" val="275271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6EDE75-E63F-42C6-A99D-67018E9E0080}"/>
                  </a:ext>
                </a:extLst>
              </p:cNvPr>
              <p:cNvSpPr>
                <a:spLocks noGrp="1"/>
              </p:cNvSpPr>
              <p:nvPr>
                <p:ph idx="1"/>
              </p:nvPr>
            </p:nvSpPr>
            <p:spPr/>
            <p:txBody>
              <a:bodyPr>
                <a:normAutofit/>
              </a:bodyPr>
              <a:lstStyle/>
              <a:p>
                <a:r>
                  <a:rPr lang="en-CA" dirty="0"/>
                  <a:t>Correlation energy treated hierarchically</a:t>
                </a:r>
              </a:p>
              <a:p>
                <a:pPr lvl="1"/>
                <a:r>
                  <a:rPr lang="en-CA" dirty="0"/>
                  <a:t>Pairs are pre-screened via linearly scaling algorithm to estimate the correlation energy,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𝜀</m:t>
                        </m:r>
                      </m:e>
                      <m:sub>
                        <m:r>
                          <a:rPr lang="en-CA" b="0" i="1" smtClean="0">
                            <a:latin typeface="Cambria Math" panose="02040503050406030204" pitchFamily="18" charset="0"/>
                          </a:rPr>
                          <m:t>𝑖𝑗</m:t>
                        </m:r>
                      </m:sub>
                      <m:sup>
                        <m:r>
                          <a:rPr lang="en-CA" b="0" i="1" smtClean="0">
                            <a:latin typeface="Cambria Math" panose="02040503050406030204" pitchFamily="18" charset="0"/>
                          </a:rPr>
                          <m:t>𝑂𝑆𝑉</m:t>
                        </m:r>
                      </m:sup>
                    </m:sSubSup>
                  </m:oMath>
                </a14:m>
                <a:endParaRPr lang="en-CA" b="0" dirty="0"/>
              </a:p>
              <a:p>
                <a:pPr lvl="1"/>
                <a:endParaRPr lang="en-CA" b="0" dirty="0"/>
              </a:p>
              <a:p>
                <a:pPr marL="914400" lvl="1" indent="-457200"/>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𝜀</m:t>
                        </m:r>
                      </m:e>
                      <m:sub>
                        <m:r>
                          <a:rPr lang="en-CA" i="1">
                            <a:latin typeface="Cambria Math" panose="02040503050406030204" pitchFamily="18" charset="0"/>
                          </a:rPr>
                          <m:t>𝑖𝑗</m:t>
                        </m:r>
                      </m:sub>
                      <m:sup>
                        <m:r>
                          <a:rPr lang="en-CA" i="1">
                            <a:latin typeface="Cambria Math" panose="02040503050406030204" pitchFamily="18" charset="0"/>
                          </a:rPr>
                          <m:t>𝑂𝑆𝑉</m:t>
                        </m:r>
                      </m:sup>
                    </m:sSubSup>
                    <m:r>
                      <a:rPr lang="en-CA" i="1">
                        <a:latin typeface="Cambria Math" panose="02040503050406030204" pitchFamily="18" charset="0"/>
                      </a:rPr>
                      <m:t>&lt;</m:t>
                    </m:r>
                    <m:sSup>
                      <m:sSupPr>
                        <m:ctrlPr>
                          <a:rPr lang="en-CA" i="1">
                            <a:latin typeface="Cambria Math" panose="02040503050406030204" pitchFamily="18" charset="0"/>
                          </a:rPr>
                        </m:ctrlPr>
                      </m:sSupPr>
                      <m:e>
                        <m:r>
                          <a:rPr lang="en-CA" i="1">
                            <a:latin typeface="Cambria Math" panose="02040503050406030204" pitchFamily="18" charset="0"/>
                          </a:rPr>
                          <m:t>10</m:t>
                        </m:r>
                      </m:e>
                      <m:sup>
                        <m:r>
                          <a:rPr lang="en-CA" i="1">
                            <a:latin typeface="Cambria Math" panose="02040503050406030204" pitchFamily="18" charset="0"/>
                          </a:rPr>
                          <m:t>−6</m:t>
                        </m:r>
                      </m:sup>
                    </m:sSup>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h</m:t>
                        </m:r>
                      </m:sub>
                    </m:sSub>
                    <m:r>
                      <a:rPr lang="en-CA" i="1">
                        <a:latin typeface="Cambria Math" panose="02040503050406030204" pitchFamily="18" charset="0"/>
                      </a:rPr>
                      <m:t>, </m:t>
                    </m:r>
                  </m:oMath>
                </a14:m>
                <a:r>
                  <a:rPr lang="en-CA" dirty="0" err="1"/>
                  <a:t>i,j</a:t>
                </a:r>
                <a:r>
                  <a:rPr lang="en-CA" dirty="0"/>
                  <a:t> are weakly correlated.</a:t>
                </a:r>
              </a:p>
              <a:p>
                <a:pPr marL="914400" lvl="1" indent="-457200"/>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𝜀</m:t>
                        </m:r>
                      </m:e>
                      <m:sub>
                        <m:r>
                          <a:rPr lang="en-CA" i="1">
                            <a:latin typeface="Cambria Math" panose="02040503050406030204" pitchFamily="18" charset="0"/>
                          </a:rPr>
                          <m:t>𝑖𝑗</m:t>
                        </m:r>
                      </m:sub>
                      <m:sup>
                        <m:r>
                          <a:rPr lang="en-CA" i="1">
                            <a:latin typeface="Cambria Math" panose="02040503050406030204" pitchFamily="18" charset="0"/>
                          </a:rPr>
                          <m:t>𝑂𝑆𝑉</m:t>
                        </m:r>
                      </m:sup>
                    </m:sSubSup>
                    <m:r>
                      <a:rPr lang="en-CA" i="1">
                        <a:latin typeface="Cambria Math" panose="02040503050406030204" pitchFamily="18" charset="0"/>
                      </a:rPr>
                      <m:t>&gt;</m:t>
                    </m:r>
                    <m:sSup>
                      <m:sSupPr>
                        <m:ctrlPr>
                          <a:rPr lang="en-CA" i="1">
                            <a:latin typeface="Cambria Math" panose="02040503050406030204" pitchFamily="18" charset="0"/>
                          </a:rPr>
                        </m:ctrlPr>
                      </m:sSupPr>
                      <m:e>
                        <m:r>
                          <a:rPr lang="en-CA" i="1">
                            <a:latin typeface="Cambria Math" panose="02040503050406030204" pitchFamily="18" charset="0"/>
                          </a:rPr>
                          <m:t>10</m:t>
                        </m:r>
                      </m:e>
                      <m:sup>
                        <m:r>
                          <a:rPr lang="en-CA" i="1">
                            <a:latin typeface="Cambria Math" panose="02040503050406030204" pitchFamily="18" charset="0"/>
                          </a:rPr>
                          <m:t>−6</m:t>
                        </m:r>
                      </m:sup>
                    </m:sSup>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h</m:t>
                        </m:r>
                      </m:sub>
                    </m:sSub>
                    <m:r>
                      <a:rPr lang="en-CA" i="1">
                        <a:latin typeface="Cambria Math" panose="02040503050406030204" pitchFamily="18" charset="0"/>
                      </a:rPr>
                      <m:t>, </m:t>
                    </m:r>
                  </m:oMath>
                </a14:m>
                <a:r>
                  <a:rPr lang="en-CA" dirty="0"/>
                  <a:t> calculate</a:t>
                </a:r>
                <a14:m>
                  <m:oMath xmlns:m="http://schemas.openxmlformats.org/officeDocument/2006/math">
                    <m:r>
                      <a:rPr lang="en-CA">
                        <a:latin typeface="Cambria Math" panose="02040503050406030204" pitchFamily="18" charset="0"/>
                      </a:rPr>
                      <m:t> </m:t>
                    </m:r>
                    <m:sSubSup>
                      <m:sSubSupPr>
                        <m:ctrlPr>
                          <a:rPr lang="en-CA" i="1">
                            <a:latin typeface="Cambria Math" panose="02040503050406030204" pitchFamily="18" charset="0"/>
                          </a:rPr>
                        </m:ctrlPr>
                      </m:sSubSupPr>
                      <m:e>
                        <m:r>
                          <a:rPr lang="en-CA" i="1">
                            <a:latin typeface="Cambria Math" panose="02040503050406030204" pitchFamily="18" charset="0"/>
                          </a:rPr>
                          <m:t>𝜀</m:t>
                        </m:r>
                      </m:e>
                      <m:sub>
                        <m:r>
                          <a:rPr lang="en-CA" i="1">
                            <a:latin typeface="Cambria Math" panose="02040503050406030204" pitchFamily="18" charset="0"/>
                          </a:rPr>
                          <m:t>𝑖𝑗</m:t>
                        </m:r>
                      </m:sub>
                      <m:sup>
                        <m:r>
                          <a:rPr lang="en-CA" i="1">
                            <a:latin typeface="Cambria Math" panose="02040503050406030204" pitchFamily="18" charset="0"/>
                          </a:rPr>
                          <m:t>𝑀𝑃</m:t>
                        </m:r>
                        <m:r>
                          <a:rPr lang="en-CA" i="1">
                            <a:latin typeface="Cambria Math" panose="02040503050406030204" pitchFamily="18" charset="0"/>
                          </a:rPr>
                          <m:t>2</m:t>
                        </m:r>
                      </m:sup>
                    </m:sSubSup>
                  </m:oMath>
                </a14:m>
                <a:endParaRPr lang="en-CA" dirty="0"/>
              </a:p>
              <a:p>
                <a:pPr marL="914400" lvl="1" indent="-457200"/>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𝜀</m:t>
                        </m:r>
                      </m:e>
                      <m:sub>
                        <m:r>
                          <a:rPr lang="en-CA" i="1">
                            <a:latin typeface="Cambria Math" panose="02040503050406030204" pitchFamily="18" charset="0"/>
                          </a:rPr>
                          <m:t>𝑖𝑗</m:t>
                        </m:r>
                      </m:sub>
                      <m:sup>
                        <m:r>
                          <a:rPr lang="en-CA" i="1">
                            <a:latin typeface="Cambria Math" panose="02040503050406030204" pitchFamily="18" charset="0"/>
                          </a:rPr>
                          <m:t>𝑀𝑃</m:t>
                        </m:r>
                        <m:r>
                          <a:rPr lang="en-CA" i="1">
                            <a:latin typeface="Cambria Math" panose="02040503050406030204" pitchFamily="18" charset="0"/>
                          </a:rPr>
                          <m:t>2</m:t>
                        </m:r>
                      </m:sup>
                    </m:sSubSup>
                    <m:r>
                      <a:rPr lang="en-CA">
                        <a:latin typeface="Cambria Math" panose="02040503050406030204" pitchFamily="18" charset="0"/>
                      </a:rPr>
                      <m:t>&gt;</m:t>
                    </m:r>
                    <m:sSup>
                      <m:sSupPr>
                        <m:ctrlPr>
                          <a:rPr lang="en-CA" i="1">
                            <a:latin typeface="Cambria Math" panose="02040503050406030204" pitchFamily="18" charset="0"/>
                          </a:rPr>
                        </m:ctrlPr>
                      </m:sSupPr>
                      <m:e>
                        <m:r>
                          <a:rPr lang="en-CA">
                            <a:latin typeface="Cambria Math" panose="02040503050406030204" pitchFamily="18" charset="0"/>
                          </a:rPr>
                          <m:t>10</m:t>
                        </m:r>
                      </m:e>
                      <m:sup>
                        <m:r>
                          <a:rPr lang="en-CA">
                            <a:latin typeface="Cambria Math" panose="02040503050406030204" pitchFamily="18" charset="0"/>
                          </a:rPr>
                          <m:t>−4</m:t>
                        </m:r>
                      </m:sup>
                    </m:sSup>
                    <m:sSub>
                      <m:sSubPr>
                        <m:ctrlPr>
                          <a:rPr lang="en-CA" i="1">
                            <a:latin typeface="Cambria Math" panose="02040503050406030204" pitchFamily="18" charset="0"/>
                          </a:rPr>
                        </m:ctrlPr>
                      </m:sSubPr>
                      <m:e>
                        <m:r>
                          <m:rPr>
                            <m:sty m:val="p"/>
                          </m:rPr>
                          <a:rPr lang="en-CA">
                            <a:latin typeface="Cambria Math" panose="02040503050406030204" pitchFamily="18" charset="0"/>
                          </a:rPr>
                          <m:t>E</m:t>
                        </m:r>
                      </m:e>
                      <m:sub>
                        <m:r>
                          <m:rPr>
                            <m:sty m:val="p"/>
                          </m:rPr>
                          <a:rPr lang="en-CA">
                            <a:latin typeface="Cambria Math" panose="02040503050406030204" pitchFamily="18" charset="0"/>
                          </a:rPr>
                          <m:t>h</m:t>
                        </m:r>
                      </m:sub>
                    </m:sSub>
                  </m:oMath>
                </a14:m>
                <a:r>
                  <a:rPr lang="en-CA" dirty="0"/>
                  <a:t>, treat pair with CC</a:t>
                </a:r>
              </a:p>
              <a:p>
                <a:pPr lvl="1"/>
                <a:endParaRPr lang="en-CA" dirty="0"/>
              </a:p>
              <a:p>
                <a:pPr lvl="1"/>
                <a:endParaRPr lang="en-CA" dirty="0"/>
              </a:p>
              <a:p>
                <a:r>
                  <a:rPr lang="en-CA" dirty="0"/>
                  <a:t>Scales near-linearly for large systems </a:t>
                </a:r>
              </a:p>
            </p:txBody>
          </p:sp>
        </mc:Choice>
        <mc:Fallback>
          <p:sp>
            <p:nvSpPr>
              <p:cNvPr id="3" name="Content Placeholder 2">
                <a:extLst>
                  <a:ext uri="{FF2B5EF4-FFF2-40B4-BE49-F238E27FC236}">
                    <a16:creationId xmlns:a16="http://schemas.microsoft.com/office/drawing/2014/main" id="{5A6EDE75-E63F-42C6-A99D-67018E9E0080}"/>
                  </a:ext>
                </a:extLst>
              </p:cNvPr>
              <p:cNvSpPr>
                <a:spLocks noGrp="1" noRot="1" noChangeAspect="1" noMove="1" noResize="1" noEditPoints="1" noAdjustHandles="1" noChangeArrowheads="1" noChangeShapeType="1" noTextEdit="1"/>
              </p:cNvSpPr>
              <p:nvPr>
                <p:ph idx="1"/>
              </p:nvPr>
            </p:nvSpPr>
            <p:spPr>
              <a:blipFill>
                <a:blip r:embed="rId3"/>
                <a:stretch>
                  <a:fillRect l="-1043" t="-2241" b="-2801"/>
                </a:stretch>
              </a:blipFill>
            </p:spPr>
            <p:txBody>
              <a:bodyPr/>
              <a:lstStyle/>
              <a:p>
                <a:r>
                  <a:rPr lang="en-CA">
                    <a:noFill/>
                  </a:rPr>
                  <a:t> </a:t>
                </a:r>
              </a:p>
            </p:txBody>
          </p:sp>
        </mc:Fallback>
      </mc:AlternateContent>
      <p:sp>
        <p:nvSpPr>
          <p:cNvPr id="5" name="Rectangle 4">
            <a:extLst>
              <a:ext uri="{FF2B5EF4-FFF2-40B4-BE49-F238E27FC236}">
                <a16:creationId xmlns:a16="http://schemas.microsoft.com/office/drawing/2014/main" id="{7F7995B5-36E4-493D-95C7-0430852051BD}"/>
              </a:ext>
            </a:extLst>
          </p:cNvPr>
          <p:cNvSpPr/>
          <p:nvPr/>
        </p:nvSpPr>
        <p:spPr>
          <a:xfrm>
            <a:off x="838200" y="3740285"/>
            <a:ext cx="646331" cy="523220"/>
          </a:xfrm>
          <a:prstGeom prst="rect">
            <a:avLst/>
          </a:prstGeom>
        </p:spPr>
        <p:txBody>
          <a:bodyPr wrap="none">
            <a:spAutoFit/>
          </a:bodyPr>
          <a:lstStyle/>
          <a:p>
            <a:pPr marL="457200" indent="-457200">
              <a:buFont typeface="Arial" panose="020B0604020202020204" pitchFamily="34" charset="0"/>
              <a:buChar char="•"/>
            </a:pPr>
            <a:endParaRPr lang="en-CA" sz="2800" dirty="0"/>
          </a:p>
        </p:txBody>
      </p:sp>
      <p:sp>
        <p:nvSpPr>
          <p:cNvPr id="6" name="Title 1">
            <a:extLst>
              <a:ext uri="{FF2B5EF4-FFF2-40B4-BE49-F238E27FC236}">
                <a16:creationId xmlns:a16="http://schemas.microsoft.com/office/drawing/2014/main" id="{D1D36F80-CB54-40BF-8751-69A18B51691E}"/>
              </a:ext>
            </a:extLst>
          </p:cNvPr>
          <p:cNvSpPr>
            <a:spLocks noGrp="1"/>
          </p:cNvSpPr>
          <p:nvPr>
            <p:ph type="title"/>
          </p:nvPr>
        </p:nvSpPr>
        <p:spPr>
          <a:xfrm>
            <a:off x="1571625" y="325438"/>
            <a:ext cx="10515600" cy="779462"/>
          </a:xfrm>
        </p:spPr>
        <p:txBody>
          <a:bodyPr>
            <a:noAutofit/>
          </a:bodyPr>
          <a:lstStyle/>
          <a:p>
            <a:r>
              <a:rPr lang="en-CA" dirty="0"/>
              <a:t>Exploiting Sparsity - LPNO-CCSD(T)</a:t>
            </a:r>
          </a:p>
        </p:txBody>
      </p:sp>
      <p:sp>
        <p:nvSpPr>
          <p:cNvPr id="2" name="Slide Number Placeholder 1">
            <a:extLst>
              <a:ext uri="{FF2B5EF4-FFF2-40B4-BE49-F238E27FC236}">
                <a16:creationId xmlns:a16="http://schemas.microsoft.com/office/drawing/2014/main" id="{87863ACC-EDD6-4261-8761-E1BE61AFEFDF}"/>
              </a:ext>
            </a:extLst>
          </p:cNvPr>
          <p:cNvSpPr>
            <a:spLocks noGrp="1"/>
          </p:cNvSpPr>
          <p:nvPr>
            <p:ph type="sldNum" sz="quarter" idx="12"/>
          </p:nvPr>
        </p:nvSpPr>
        <p:spPr/>
        <p:txBody>
          <a:bodyPr/>
          <a:lstStyle/>
          <a:p>
            <a:fld id="{5621DBB4-DD7B-4913-866A-90C3B4A5819E}" type="slidenum">
              <a:rPr lang="en-CA" smtClean="0"/>
              <a:t>12</a:t>
            </a:fld>
            <a:endParaRPr lang="en-CA" dirty="0"/>
          </a:p>
        </p:txBody>
      </p:sp>
    </p:spTree>
    <p:extLst>
      <p:ext uri="{BB962C8B-B14F-4D97-AF65-F5344CB8AC3E}">
        <p14:creationId xmlns:p14="http://schemas.microsoft.com/office/powerpoint/2010/main" val="158330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F2E1-5E34-4153-8F09-0265C1A5BD16}"/>
              </a:ext>
            </a:extLst>
          </p:cNvPr>
          <p:cNvSpPr>
            <a:spLocks noGrp="1"/>
          </p:cNvSpPr>
          <p:nvPr>
            <p:ph type="title"/>
          </p:nvPr>
        </p:nvSpPr>
        <p:spPr>
          <a:xfrm>
            <a:off x="1571625" y="325439"/>
            <a:ext cx="10515600" cy="779462"/>
          </a:xfrm>
        </p:spPr>
        <p:txBody>
          <a:bodyPr/>
          <a:lstStyle/>
          <a:p>
            <a:r>
              <a:rPr lang="en-CA" dirty="0"/>
              <a:t>Exploiting Sparsity - LPNO-CCSD(T)</a:t>
            </a:r>
          </a:p>
        </p:txBody>
      </p:sp>
      <p:pic>
        <p:nvPicPr>
          <p:cNvPr id="4" name="Picture 3">
            <a:extLst>
              <a:ext uri="{FF2B5EF4-FFF2-40B4-BE49-F238E27FC236}">
                <a16:creationId xmlns:a16="http://schemas.microsoft.com/office/drawing/2014/main" id="{7F79F35D-7AAE-480C-B7E3-0F3D7BB2910B}"/>
              </a:ext>
            </a:extLst>
          </p:cNvPr>
          <p:cNvPicPr>
            <a:picLocks noChangeAspect="1"/>
          </p:cNvPicPr>
          <p:nvPr/>
        </p:nvPicPr>
        <p:blipFill rotWithShape="1">
          <a:blip r:embed="rId3">
            <a:extLst>
              <a:ext uri="{28A0092B-C50C-407E-A947-70E740481C1C}">
                <a14:useLocalDpi xmlns:a14="http://schemas.microsoft.com/office/drawing/2010/main" val="0"/>
              </a:ext>
            </a:extLst>
          </a:blip>
          <a:srcRect b="7475"/>
          <a:stretch/>
        </p:blipFill>
        <p:spPr>
          <a:xfrm>
            <a:off x="6347560" y="2101106"/>
            <a:ext cx="5043771" cy="3417888"/>
          </a:xfrm>
          <a:prstGeom prst="rect">
            <a:avLst/>
          </a:prstGeom>
        </p:spPr>
      </p:pic>
      <p:sp>
        <p:nvSpPr>
          <p:cNvPr id="5" name="TextBox 7">
            <a:extLst>
              <a:ext uri="{FF2B5EF4-FFF2-40B4-BE49-F238E27FC236}">
                <a16:creationId xmlns:a16="http://schemas.microsoft.com/office/drawing/2014/main" id="{4F81A681-2150-4DE6-BB38-F942ADCA98CF}"/>
              </a:ext>
            </a:extLst>
          </p:cNvPr>
          <p:cNvSpPr txBox="1"/>
          <p:nvPr/>
        </p:nvSpPr>
        <p:spPr>
          <a:xfrm>
            <a:off x="6074696" y="5518994"/>
            <a:ext cx="53166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dirty="0"/>
              <a:t>Crambin: 644 atoms, 6187 basis functions</a:t>
            </a:r>
          </a:p>
        </p:txBody>
      </p:sp>
      <p:sp>
        <p:nvSpPr>
          <p:cNvPr id="6" name="Rectangle 5">
            <a:extLst>
              <a:ext uri="{FF2B5EF4-FFF2-40B4-BE49-F238E27FC236}">
                <a16:creationId xmlns:a16="http://schemas.microsoft.com/office/drawing/2014/main" id="{1EA995AA-7F94-4378-B8C6-14BA93337E4C}"/>
              </a:ext>
            </a:extLst>
          </p:cNvPr>
          <p:cNvSpPr/>
          <p:nvPr/>
        </p:nvSpPr>
        <p:spPr>
          <a:xfrm>
            <a:off x="7068359" y="5801873"/>
            <a:ext cx="332930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J. Chem. Phys. 139:134101 (2013)</a:t>
            </a:r>
            <a:endParaRPr lang="en-CA" dirty="0"/>
          </a:p>
        </p:txBody>
      </p:sp>
      <p:pic>
        <p:nvPicPr>
          <p:cNvPr id="10" name="Picture 9">
            <a:extLst>
              <a:ext uri="{FF2B5EF4-FFF2-40B4-BE49-F238E27FC236}">
                <a16:creationId xmlns:a16="http://schemas.microsoft.com/office/drawing/2014/main" id="{5B3A9F2D-CB13-4648-97A3-AA59BE4E1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9321" y="2153721"/>
            <a:ext cx="3501251" cy="3417888"/>
          </a:xfrm>
          <a:prstGeom prst="rect">
            <a:avLst/>
          </a:prstGeom>
        </p:spPr>
      </p:pic>
      <p:sp>
        <p:nvSpPr>
          <p:cNvPr id="11" name="TextBox 7">
            <a:extLst>
              <a:ext uri="{FF2B5EF4-FFF2-40B4-BE49-F238E27FC236}">
                <a16:creationId xmlns:a16="http://schemas.microsoft.com/office/drawing/2014/main" id="{8FEC9830-BC84-4D3D-93B7-4F57773D2702}"/>
              </a:ext>
            </a:extLst>
          </p:cNvPr>
          <p:cNvSpPr txBox="1"/>
          <p:nvPr/>
        </p:nvSpPr>
        <p:spPr>
          <a:xfrm>
            <a:off x="485197" y="5518994"/>
            <a:ext cx="53166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dirty="0"/>
              <a:t>Vancomycin: 176 atoms, 3593 basis functions</a:t>
            </a:r>
          </a:p>
        </p:txBody>
      </p:sp>
      <p:sp>
        <p:nvSpPr>
          <p:cNvPr id="12" name="Rectangle 11">
            <a:extLst>
              <a:ext uri="{FF2B5EF4-FFF2-40B4-BE49-F238E27FC236}">
                <a16:creationId xmlns:a16="http://schemas.microsoft.com/office/drawing/2014/main" id="{7BCAE2BA-22E9-4116-BD50-8E21601AE9F0}"/>
              </a:ext>
            </a:extLst>
          </p:cNvPr>
          <p:cNvSpPr/>
          <p:nvPr/>
        </p:nvSpPr>
        <p:spPr>
          <a:xfrm>
            <a:off x="1615293" y="5801873"/>
            <a:ext cx="321229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J. Chem. Phys. 130:11408 (2009)</a:t>
            </a:r>
            <a:endParaRPr lang="en-CA" dirty="0"/>
          </a:p>
        </p:txBody>
      </p:sp>
      <p:sp>
        <p:nvSpPr>
          <p:cNvPr id="3" name="Rectangle 2">
            <a:extLst>
              <a:ext uri="{FF2B5EF4-FFF2-40B4-BE49-F238E27FC236}">
                <a16:creationId xmlns:a16="http://schemas.microsoft.com/office/drawing/2014/main" id="{878F0C44-FEDC-45A0-8107-76A66B8E6AC6}"/>
              </a:ext>
            </a:extLst>
          </p:cNvPr>
          <p:cNvSpPr/>
          <p:nvPr/>
        </p:nvSpPr>
        <p:spPr>
          <a:xfrm>
            <a:off x="573176" y="1446403"/>
            <a:ext cx="11514049" cy="523220"/>
          </a:xfrm>
          <a:prstGeom prst="rect">
            <a:avLst/>
          </a:prstGeom>
        </p:spPr>
        <p:txBody>
          <a:bodyPr wrap="square">
            <a:spAutoFit/>
          </a:bodyPr>
          <a:lstStyle/>
          <a:p>
            <a:pPr marL="457200" indent="-457200">
              <a:buFont typeface="Arial" panose="020B0604020202020204" pitchFamily="34" charset="0"/>
              <a:buChar char="•"/>
            </a:pPr>
            <a:r>
              <a:rPr lang="en-CA" sz="2800" dirty="0"/>
              <a:t>LPNO-CCSD captures &gt;99% of the correlation energy while scaling like DFT. </a:t>
            </a:r>
          </a:p>
        </p:txBody>
      </p:sp>
      <p:sp>
        <p:nvSpPr>
          <p:cNvPr id="7" name="Slide Number Placeholder 6">
            <a:extLst>
              <a:ext uri="{FF2B5EF4-FFF2-40B4-BE49-F238E27FC236}">
                <a16:creationId xmlns:a16="http://schemas.microsoft.com/office/drawing/2014/main" id="{B36D6962-45AC-4148-B022-750CBFA144B3}"/>
              </a:ext>
            </a:extLst>
          </p:cNvPr>
          <p:cNvSpPr>
            <a:spLocks noGrp="1"/>
          </p:cNvSpPr>
          <p:nvPr>
            <p:ph type="sldNum" sz="quarter" idx="12"/>
          </p:nvPr>
        </p:nvSpPr>
        <p:spPr/>
        <p:txBody>
          <a:bodyPr/>
          <a:lstStyle/>
          <a:p>
            <a:fld id="{5621DBB4-DD7B-4913-866A-90C3B4A5819E}" type="slidenum">
              <a:rPr lang="en-CA" smtClean="0"/>
              <a:t>13</a:t>
            </a:fld>
            <a:endParaRPr lang="en-CA" dirty="0"/>
          </a:p>
        </p:txBody>
      </p:sp>
    </p:spTree>
    <p:extLst>
      <p:ext uri="{BB962C8B-B14F-4D97-AF65-F5344CB8AC3E}">
        <p14:creationId xmlns:p14="http://schemas.microsoft.com/office/powerpoint/2010/main" val="43083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D34E2C-3B90-470D-9969-117E184675C5}"/>
              </a:ext>
            </a:extLst>
          </p:cNvPr>
          <p:cNvSpPr>
            <a:spLocks noGrp="1"/>
          </p:cNvSpPr>
          <p:nvPr>
            <p:ph type="title"/>
          </p:nvPr>
        </p:nvSpPr>
        <p:spPr>
          <a:xfrm>
            <a:off x="1571625" y="325439"/>
            <a:ext cx="10515600" cy="779462"/>
          </a:xfrm>
        </p:spPr>
        <p:txBody>
          <a:bodyPr>
            <a:noAutofit/>
          </a:bodyPr>
          <a:lstStyle/>
          <a:p>
            <a:r>
              <a:rPr lang="en-CA" dirty="0"/>
              <a:t>Exploiting Sparsity - Improving LPNO-CCSD </a:t>
            </a:r>
          </a:p>
        </p:txBody>
      </p:sp>
      <p:sp>
        <p:nvSpPr>
          <p:cNvPr id="5" name="Rectangle 4">
            <a:extLst>
              <a:ext uri="{FF2B5EF4-FFF2-40B4-BE49-F238E27FC236}">
                <a16:creationId xmlns:a16="http://schemas.microsoft.com/office/drawing/2014/main" id="{D429C006-A978-4D5C-BCCB-7C1B697E6DDC}"/>
              </a:ext>
            </a:extLst>
          </p:cNvPr>
          <p:cNvSpPr/>
          <p:nvPr/>
        </p:nvSpPr>
        <p:spPr>
          <a:xfrm>
            <a:off x="3330916" y="3724295"/>
            <a:ext cx="5114990" cy="553998"/>
          </a:xfrm>
          <a:prstGeom prst="rect">
            <a:avLst/>
          </a:prstGeom>
        </p:spPr>
        <p:txBody>
          <a:bodyPr wrap="none">
            <a:spAutoFit/>
          </a:bodyPr>
          <a:lstStyle/>
          <a:p>
            <a:r>
              <a:rPr lang="en-CA" sz="3000" dirty="0"/>
              <a:t>How can we improve LPNO-CC?</a:t>
            </a:r>
          </a:p>
        </p:txBody>
      </p:sp>
      <p:sp>
        <p:nvSpPr>
          <p:cNvPr id="6" name="Rectangle 5">
            <a:extLst>
              <a:ext uri="{FF2B5EF4-FFF2-40B4-BE49-F238E27FC236}">
                <a16:creationId xmlns:a16="http://schemas.microsoft.com/office/drawing/2014/main" id="{DD13B938-5C77-4161-9C02-EF43AFE83972}"/>
              </a:ext>
            </a:extLst>
          </p:cNvPr>
          <p:cNvSpPr/>
          <p:nvPr/>
        </p:nvSpPr>
        <p:spPr>
          <a:xfrm>
            <a:off x="4722098" y="4278293"/>
            <a:ext cx="2747804" cy="553998"/>
          </a:xfrm>
          <a:prstGeom prst="rect">
            <a:avLst/>
          </a:prstGeom>
        </p:spPr>
        <p:txBody>
          <a:bodyPr wrap="none">
            <a:spAutoFit/>
          </a:bodyPr>
          <a:lstStyle/>
          <a:p>
            <a:r>
              <a:rPr lang="en-CA" sz="3000" dirty="0"/>
              <a:t>With Symmetry!</a:t>
            </a:r>
          </a:p>
        </p:txBody>
      </p:sp>
      <p:sp>
        <p:nvSpPr>
          <p:cNvPr id="2" name="Slide Number Placeholder 1">
            <a:extLst>
              <a:ext uri="{FF2B5EF4-FFF2-40B4-BE49-F238E27FC236}">
                <a16:creationId xmlns:a16="http://schemas.microsoft.com/office/drawing/2014/main" id="{67AD9664-AA5F-41B8-AB05-47698DD3FC91}"/>
              </a:ext>
            </a:extLst>
          </p:cNvPr>
          <p:cNvSpPr>
            <a:spLocks noGrp="1"/>
          </p:cNvSpPr>
          <p:nvPr>
            <p:ph type="sldNum" sz="quarter" idx="12"/>
          </p:nvPr>
        </p:nvSpPr>
        <p:spPr/>
        <p:txBody>
          <a:bodyPr/>
          <a:lstStyle/>
          <a:p>
            <a:fld id="{5621DBB4-DD7B-4913-866A-90C3B4A5819E}" type="slidenum">
              <a:rPr lang="en-CA" smtClean="0"/>
              <a:t>14</a:t>
            </a:fld>
            <a:endParaRPr lang="en-CA" dirty="0"/>
          </a:p>
        </p:txBody>
      </p:sp>
    </p:spTree>
    <p:extLst>
      <p:ext uri="{BB962C8B-B14F-4D97-AF65-F5344CB8AC3E}">
        <p14:creationId xmlns:p14="http://schemas.microsoft.com/office/powerpoint/2010/main" val="200499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A119-B615-466C-B7A0-526D7A5FB853}"/>
              </a:ext>
            </a:extLst>
          </p:cNvPr>
          <p:cNvSpPr>
            <a:spLocks noGrp="1"/>
          </p:cNvSpPr>
          <p:nvPr>
            <p:ph type="title"/>
          </p:nvPr>
        </p:nvSpPr>
        <p:spPr>
          <a:xfrm>
            <a:off x="1571625" y="325439"/>
            <a:ext cx="10515600" cy="779462"/>
          </a:xfrm>
        </p:spPr>
        <p:txBody>
          <a:bodyPr/>
          <a:lstStyle/>
          <a:p>
            <a:r>
              <a:rPr lang="en-CA" dirty="0"/>
              <a:t>Exploiting Molecular Symmetry</a:t>
            </a:r>
          </a:p>
        </p:txBody>
      </p:sp>
      <p:sp>
        <p:nvSpPr>
          <p:cNvPr id="3" name="Content Placeholder 2">
            <a:extLst>
              <a:ext uri="{FF2B5EF4-FFF2-40B4-BE49-F238E27FC236}">
                <a16:creationId xmlns:a16="http://schemas.microsoft.com/office/drawing/2014/main" id="{34E5D547-B2E0-4649-9FDD-7564C0541868}"/>
              </a:ext>
            </a:extLst>
          </p:cNvPr>
          <p:cNvSpPr>
            <a:spLocks noGrp="1"/>
          </p:cNvSpPr>
          <p:nvPr>
            <p:ph idx="1"/>
          </p:nvPr>
        </p:nvSpPr>
        <p:spPr>
          <a:xfrm>
            <a:off x="1209675" y="1349375"/>
            <a:ext cx="10515600" cy="4351338"/>
          </a:xfrm>
        </p:spPr>
        <p:txBody>
          <a:bodyPr/>
          <a:lstStyle/>
          <a:p>
            <a:r>
              <a:rPr lang="en-US" dirty="0"/>
              <a:t>Canonical orbitals transform according to their irreducible representations of the point group:​</a:t>
            </a:r>
            <a:endParaRPr lang="en-CA" dirty="0"/>
          </a:p>
        </p:txBody>
      </p:sp>
      <p:pic>
        <p:nvPicPr>
          <p:cNvPr id="4" name="Content Placeholder 3">
            <a:extLst>
              <a:ext uri="{FF2B5EF4-FFF2-40B4-BE49-F238E27FC236}">
                <a16:creationId xmlns:a16="http://schemas.microsoft.com/office/drawing/2014/main" id="{1D431502-5F88-4557-BE7F-A80080DA8E5C}"/>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020228" y="2669204"/>
            <a:ext cx="1884844" cy="155288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402D91-DB20-4B49-8629-F33A0027EC74}"/>
                  </a:ext>
                </a:extLst>
              </p:cNvPr>
              <p:cNvSpPr txBox="1"/>
              <p:nvPr/>
            </p:nvSpPr>
            <p:spPr>
              <a:xfrm>
                <a:off x="2955650" y="4420247"/>
                <a:ext cx="3007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1</m:t>
                          </m:r>
                        </m:sub>
                      </m:sSub>
                    </m:oMath>
                  </m:oMathPara>
                </a14:m>
                <a:endParaRPr lang="en-CA" dirty="0"/>
              </a:p>
            </p:txBody>
          </p:sp>
        </mc:Choice>
        <mc:Fallback xmlns="">
          <p:sp>
            <p:nvSpPr>
              <p:cNvPr id="8" name="TextBox 7">
                <a:extLst>
                  <a:ext uri="{FF2B5EF4-FFF2-40B4-BE49-F238E27FC236}">
                    <a16:creationId xmlns:a16="http://schemas.microsoft.com/office/drawing/2014/main" id="{2E402D91-DB20-4B49-8629-F33A0027EC74}"/>
                  </a:ext>
                </a:extLst>
              </p:cNvPr>
              <p:cNvSpPr txBox="1">
                <a:spLocks noRot="1" noChangeAspect="1" noMove="1" noResize="1" noEditPoints="1" noAdjustHandles="1" noChangeArrowheads="1" noChangeShapeType="1" noTextEdit="1"/>
              </p:cNvSpPr>
              <p:nvPr/>
            </p:nvSpPr>
            <p:spPr>
              <a:xfrm>
                <a:off x="2955650" y="4420247"/>
                <a:ext cx="300788" cy="276999"/>
              </a:xfrm>
              <a:prstGeom prst="rect">
                <a:avLst/>
              </a:prstGeom>
              <a:blipFill>
                <a:blip r:embed="rId4"/>
                <a:stretch>
                  <a:fillRect l="-20408" r="-6122" b="-152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22F4B7-2AC0-4F7B-BE17-57539D2EC6E8}"/>
                  </a:ext>
                </a:extLst>
              </p:cNvPr>
              <p:cNvSpPr txBox="1"/>
              <p:nvPr/>
            </p:nvSpPr>
            <p:spPr>
              <a:xfrm>
                <a:off x="5913817" y="4420247"/>
                <a:ext cx="302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𝐵</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AB22F4B7-2AC0-4F7B-BE17-57539D2EC6E8}"/>
                  </a:ext>
                </a:extLst>
              </p:cNvPr>
              <p:cNvSpPr txBox="1">
                <a:spLocks noRot="1" noChangeAspect="1" noMove="1" noResize="1" noEditPoints="1" noAdjustHandles="1" noChangeArrowheads="1" noChangeShapeType="1" noTextEdit="1"/>
              </p:cNvSpPr>
              <p:nvPr/>
            </p:nvSpPr>
            <p:spPr>
              <a:xfrm>
                <a:off x="5913817" y="4420247"/>
                <a:ext cx="302390" cy="276999"/>
              </a:xfrm>
              <a:prstGeom prst="rect">
                <a:avLst/>
              </a:prstGeom>
              <a:blipFill>
                <a:blip r:embed="rId5"/>
                <a:stretch>
                  <a:fillRect l="-18000" r="-6000" b="-152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18560CB-2121-4C62-A128-0FBF0E6E1F03}"/>
                  </a:ext>
                </a:extLst>
              </p:cNvPr>
              <p:cNvSpPr txBox="1"/>
              <p:nvPr/>
            </p:nvSpPr>
            <p:spPr>
              <a:xfrm>
                <a:off x="8650065" y="4349012"/>
                <a:ext cx="297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𝐵</m:t>
                          </m:r>
                        </m:e>
                        <m:sub>
                          <m:r>
                            <a:rPr lang="en-CA" b="0" i="1" smtClean="0">
                              <a:latin typeface="Cambria Math" panose="02040503050406030204" pitchFamily="18" charset="0"/>
                            </a:rPr>
                            <m:t>1</m:t>
                          </m:r>
                        </m:sub>
                      </m:sSub>
                    </m:oMath>
                  </m:oMathPara>
                </a14:m>
                <a:endParaRPr lang="en-CA" dirty="0"/>
              </a:p>
            </p:txBody>
          </p:sp>
        </mc:Choice>
        <mc:Fallback xmlns="">
          <p:sp>
            <p:nvSpPr>
              <p:cNvPr id="10" name="TextBox 9">
                <a:extLst>
                  <a:ext uri="{FF2B5EF4-FFF2-40B4-BE49-F238E27FC236}">
                    <a16:creationId xmlns:a16="http://schemas.microsoft.com/office/drawing/2014/main" id="{F18560CB-2121-4C62-A128-0FBF0E6E1F03}"/>
                  </a:ext>
                </a:extLst>
              </p:cNvPr>
              <p:cNvSpPr txBox="1">
                <a:spLocks noRot="1" noChangeAspect="1" noMove="1" noResize="1" noEditPoints="1" noAdjustHandles="1" noChangeArrowheads="1" noChangeShapeType="1" noTextEdit="1"/>
              </p:cNvSpPr>
              <p:nvPr/>
            </p:nvSpPr>
            <p:spPr>
              <a:xfrm>
                <a:off x="8650065" y="4349012"/>
                <a:ext cx="297068" cy="276999"/>
              </a:xfrm>
              <a:prstGeom prst="rect">
                <a:avLst/>
              </a:prstGeom>
              <a:blipFill>
                <a:blip r:embed="rId6"/>
                <a:stretch>
                  <a:fillRect l="-18367" r="-6122" b="-15217"/>
                </a:stretch>
              </a:blipFill>
            </p:spPr>
            <p:txBody>
              <a:bodyPr/>
              <a:lstStyle/>
              <a:p>
                <a:r>
                  <a:rPr lang="en-CA">
                    <a:noFill/>
                  </a:rPr>
                  <a:t> </a:t>
                </a:r>
              </a:p>
            </p:txBody>
          </p:sp>
        </mc:Fallback>
      </mc:AlternateContent>
      <p:pic>
        <p:nvPicPr>
          <p:cNvPr id="25" name="Picture 24">
            <a:extLst>
              <a:ext uri="{FF2B5EF4-FFF2-40B4-BE49-F238E27FC236}">
                <a16:creationId xmlns:a16="http://schemas.microsoft.com/office/drawing/2014/main" id="{4B15D7FF-1FFC-4557-9BC6-903CFA3F09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7110" y="2672599"/>
            <a:ext cx="1728916" cy="1529426"/>
          </a:xfrm>
          <a:prstGeom prst="rect">
            <a:avLst/>
          </a:prstGeom>
        </p:spPr>
      </p:pic>
      <p:pic>
        <p:nvPicPr>
          <p:cNvPr id="26" name="Picture 25">
            <a:extLst>
              <a:ext uri="{FF2B5EF4-FFF2-40B4-BE49-F238E27FC236}">
                <a16:creationId xmlns:a16="http://schemas.microsoft.com/office/drawing/2014/main" id="{C0AA6AAE-2987-4549-A412-28A342B3E4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5303" y="2655975"/>
            <a:ext cx="2127897" cy="1546050"/>
          </a:xfrm>
          <a:prstGeom prst="rect">
            <a:avLst/>
          </a:prstGeom>
        </p:spPr>
      </p:pic>
      <p:pic>
        <p:nvPicPr>
          <p:cNvPr id="15" name="Picture 14">
            <a:extLst>
              <a:ext uri="{FF2B5EF4-FFF2-40B4-BE49-F238E27FC236}">
                <a16:creationId xmlns:a16="http://schemas.microsoft.com/office/drawing/2014/main" id="{1CD62944-E46A-45B0-B512-C065C25122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055" y="5116001"/>
            <a:ext cx="4671890" cy="785247"/>
          </a:xfrm>
          <a:prstGeom prst="rect">
            <a:avLst/>
          </a:prstGeom>
        </p:spPr>
      </p:pic>
      <p:pic>
        <p:nvPicPr>
          <p:cNvPr id="6" name="Picture 5">
            <a:extLst>
              <a:ext uri="{FF2B5EF4-FFF2-40B4-BE49-F238E27FC236}">
                <a16:creationId xmlns:a16="http://schemas.microsoft.com/office/drawing/2014/main" id="{965910C7-0188-48DC-8E84-5EC62F9F03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1992" y="5113621"/>
            <a:ext cx="5576982" cy="785248"/>
          </a:xfrm>
          <a:prstGeom prst="rect">
            <a:avLst/>
          </a:prstGeom>
        </p:spPr>
      </p:pic>
      <p:sp>
        <p:nvSpPr>
          <p:cNvPr id="20" name="Right Brace 19">
            <a:extLst>
              <a:ext uri="{FF2B5EF4-FFF2-40B4-BE49-F238E27FC236}">
                <a16:creationId xmlns:a16="http://schemas.microsoft.com/office/drawing/2014/main" id="{D18AEFEB-138A-47D8-9DD7-D7239D142C67}"/>
              </a:ext>
            </a:extLst>
          </p:cNvPr>
          <p:cNvSpPr/>
          <p:nvPr/>
        </p:nvSpPr>
        <p:spPr>
          <a:xfrm rot="5400000">
            <a:off x="3149454" y="3620122"/>
            <a:ext cx="213966" cy="4671889"/>
          </a:xfrm>
          <a:prstGeom prst="rightBrace">
            <a:avLst>
              <a:gd name="adj1" fmla="val 5072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1" name="Right Brace 20">
            <a:extLst>
              <a:ext uri="{FF2B5EF4-FFF2-40B4-BE49-F238E27FC236}">
                <a16:creationId xmlns:a16="http://schemas.microsoft.com/office/drawing/2014/main" id="{8D0DCC7A-3070-447A-8905-1372BEAFC2DC}"/>
              </a:ext>
            </a:extLst>
          </p:cNvPr>
          <p:cNvSpPr/>
          <p:nvPr/>
        </p:nvSpPr>
        <p:spPr>
          <a:xfrm rot="5400000">
            <a:off x="8973500" y="3620122"/>
            <a:ext cx="213966" cy="4671889"/>
          </a:xfrm>
          <a:prstGeom prst="rightBrace">
            <a:avLst>
              <a:gd name="adj1" fmla="val 5072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CD723C17-3194-43F4-8C91-A84ADC7CEF19}"/>
              </a:ext>
            </a:extLst>
          </p:cNvPr>
          <p:cNvSpPr txBox="1"/>
          <p:nvPr/>
        </p:nvSpPr>
        <p:spPr>
          <a:xfrm>
            <a:off x="1967782" y="6211420"/>
            <a:ext cx="2556469" cy="523220"/>
          </a:xfrm>
          <a:prstGeom prst="rect">
            <a:avLst/>
          </a:prstGeom>
          <a:noFill/>
        </p:spPr>
        <p:txBody>
          <a:bodyPr wrap="none" rtlCol="0">
            <a:spAutoFit/>
          </a:bodyPr>
          <a:lstStyle/>
          <a:p>
            <a:r>
              <a:rPr lang="en-CA" sz="2800" dirty="0"/>
              <a:t>Finite molecules</a:t>
            </a:r>
          </a:p>
        </p:txBody>
      </p:sp>
      <p:sp>
        <p:nvSpPr>
          <p:cNvPr id="22" name="TextBox 21">
            <a:extLst>
              <a:ext uri="{FF2B5EF4-FFF2-40B4-BE49-F238E27FC236}">
                <a16:creationId xmlns:a16="http://schemas.microsoft.com/office/drawing/2014/main" id="{3A825EC7-A8F3-45DE-BAB9-910EF9D8AC75}"/>
              </a:ext>
            </a:extLst>
          </p:cNvPr>
          <p:cNvSpPr txBox="1"/>
          <p:nvPr/>
        </p:nvSpPr>
        <p:spPr>
          <a:xfrm>
            <a:off x="8564155" y="6267179"/>
            <a:ext cx="1032655" cy="523220"/>
          </a:xfrm>
          <a:prstGeom prst="rect">
            <a:avLst/>
          </a:prstGeom>
          <a:noFill/>
        </p:spPr>
        <p:txBody>
          <a:bodyPr wrap="none" rtlCol="0">
            <a:spAutoFit/>
          </a:bodyPr>
          <a:lstStyle/>
          <a:p>
            <a:r>
              <a:rPr lang="en-CA" sz="2800" dirty="0"/>
              <a:t>Solids</a:t>
            </a:r>
          </a:p>
        </p:txBody>
      </p:sp>
      <p:sp>
        <p:nvSpPr>
          <p:cNvPr id="5" name="Slide Number Placeholder 4">
            <a:extLst>
              <a:ext uri="{FF2B5EF4-FFF2-40B4-BE49-F238E27FC236}">
                <a16:creationId xmlns:a16="http://schemas.microsoft.com/office/drawing/2014/main" id="{4C52A5B5-CB8A-46C0-86B5-770A72643243}"/>
              </a:ext>
            </a:extLst>
          </p:cNvPr>
          <p:cNvSpPr>
            <a:spLocks noGrp="1"/>
          </p:cNvSpPr>
          <p:nvPr>
            <p:ph type="sldNum" sz="quarter" idx="12"/>
          </p:nvPr>
        </p:nvSpPr>
        <p:spPr/>
        <p:txBody>
          <a:bodyPr/>
          <a:lstStyle/>
          <a:p>
            <a:fld id="{5621DBB4-DD7B-4913-866A-90C3B4A5819E}" type="slidenum">
              <a:rPr lang="en-CA" smtClean="0"/>
              <a:t>15</a:t>
            </a:fld>
            <a:endParaRPr lang="en-CA" dirty="0"/>
          </a:p>
        </p:txBody>
      </p:sp>
    </p:spTree>
    <p:extLst>
      <p:ext uri="{BB962C8B-B14F-4D97-AF65-F5344CB8AC3E}">
        <p14:creationId xmlns:p14="http://schemas.microsoft.com/office/powerpoint/2010/main" val="408383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280940-6552-4931-94EF-2409680BD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33" y="2559156"/>
            <a:ext cx="3867690" cy="552527"/>
          </a:xfrm>
          <a:prstGeom prst="rect">
            <a:avLst/>
          </a:prstGeom>
        </p:spPr>
      </p:pic>
      <p:pic>
        <p:nvPicPr>
          <p:cNvPr id="5" name="Picture 4">
            <a:extLst>
              <a:ext uri="{FF2B5EF4-FFF2-40B4-BE49-F238E27FC236}">
                <a16:creationId xmlns:a16="http://schemas.microsoft.com/office/drawing/2014/main" id="{CDE1538F-C753-4749-9D13-A726A632B42D}"/>
              </a:ext>
            </a:extLst>
          </p:cNvPr>
          <p:cNvPicPr>
            <a:picLocks noChangeAspect="1"/>
          </p:cNvPicPr>
          <p:nvPr/>
        </p:nvPicPr>
        <p:blipFill rotWithShape="1">
          <a:blip r:embed="rId4">
            <a:extLst>
              <a:ext uri="{28A0092B-C50C-407E-A947-70E740481C1C}">
                <a14:useLocalDpi xmlns:a14="http://schemas.microsoft.com/office/drawing/2010/main" val="0"/>
              </a:ext>
            </a:extLst>
          </a:blip>
          <a:srcRect l="19137"/>
          <a:stretch/>
        </p:blipFill>
        <p:spPr>
          <a:xfrm>
            <a:off x="8157995" y="1905356"/>
            <a:ext cx="2236867" cy="1769119"/>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A432B09-F3B4-4662-A1D3-B3B1A09B63A5}"/>
                  </a:ext>
                </a:extLst>
              </p:cNvPr>
              <p:cNvSpPr txBox="1"/>
              <p:nvPr/>
            </p:nvSpPr>
            <p:spPr>
              <a:xfrm>
                <a:off x="2716647" y="2670149"/>
                <a:ext cx="1164486" cy="330540"/>
              </a:xfrm>
              <a:prstGeom prst="rect">
                <a:avLst/>
              </a:prstGeom>
              <a:noFill/>
            </p:spPr>
            <p:txBody>
              <a:bodyPr wrap="none" lIns="0" tIns="0" rIns="0" bIns="0" rtlCol="0">
                <a:spAutoFit/>
              </a:bodyPr>
              <a:lstStyle/>
              <a:p>
                <a14:m>
                  <m:oMath xmlns:m="http://schemas.openxmlformats.org/officeDocument/2006/math">
                    <m:sSubSup>
                      <m:sSubSupPr>
                        <m:ctrlPr>
                          <a:rPr lang="en-CA" b="0" i="1" smtClean="0">
                            <a:latin typeface="Cambria Math" panose="02040503050406030204" pitchFamily="18" charset="0"/>
                          </a:rPr>
                        </m:ctrlPr>
                      </m:sSubSup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𝑡</m:t>
                            </m:r>
                          </m:e>
                        </m:acc>
                      </m:e>
                      <m:sub>
                        <m:r>
                          <a:rPr lang="en-CA" b="0" i="1" smtClean="0">
                            <a:latin typeface="Cambria Math" panose="02040503050406030204" pitchFamily="18" charset="0"/>
                          </a:rPr>
                          <m:t>𝑖𝑗</m:t>
                        </m:r>
                      </m:sub>
                      <m:sup>
                        <m:r>
                          <a:rPr lang="en-CA" b="0" i="1" smtClean="0">
                            <a:latin typeface="Cambria Math" panose="02040503050406030204" pitchFamily="18" charset="0"/>
                          </a:rPr>
                          <m:t>𝑎𝑏</m:t>
                        </m:r>
                      </m:sup>
                    </m:sSubSup>
                    <m:r>
                      <a:rPr lang="en-CA" b="0" i="1" smtClean="0">
                        <a:latin typeface="Cambria Math" panose="02040503050406030204" pitchFamily="18" charset="0"/>
                      </a:rPr>
                      <m:t>≠ 0 </m:t>
                    </m:r>
                  </m:oMath>
                </a14:m>
                <a:r>
                  <a:rPr lang="en-CA" dirty="0"/>
                  <a:t>iff: </a:t>
                </a:r>
              </a:p>
            </p:txBody>
          </p:sp>
        </mc:Choice>
        <mc:Fallback>
          <p:sp>
            <p:nvSpPr>
              <p:cNvPr id="7" name="TextBox 6">
                <a:extLst>
                  <a:ext uri="{FF2B5EF4-FFF2-40B4-BE49-F238E27FC236}">
                    <a16:creationId xmlns:a16="http://schemas.microsoft.com/office/drawing/2014/main" id="{9A432B09-F3B4-4662-A1D3-B3B1A09B63A5}"/>
                  </a:ext>
                </a:extLst>
              </p:cNvPr>
              <p:cNvSpPr txBox="1">
                <a:spLocks noRot="1" noChangeAspect="1" noMove="1" noResize="1" noEditPoints="1" noAdjustHandles="1" noChangeArrowheads="1" noChangeShapeType="1" noTextEdit="1"/>
              </p:cNvSpPr>
              <p:nvPr/>
            </p:nvSpPr>
            <p:spPr>
              <a:xfrm>
                <a:off x="2716647" y="2670149"/>
                <a:ext cx="1164486" cy="330540"/>
              </a:xfrm>
              <a:prstGeom prst="rect">
                <a:avLst/>
              </a:prstGeom>
              <a:blipFill>
                <a:blip r:embed="rId5"/>
                <a:stretch>
                  <a:fillRect l="-6806" t="-20370" r="-10995" b="-35185"/>
                </a:stretch>
              </a:blipFill>
            </p:spPr>
            <p:txBody>
              <a:bodyPr/>
              <a:lstStyle/>
              <a:p>
                <a:r>
                  <a:rPr lang="en-CA">
                    <a:noFill/>
                  </a:rPr>
                  <a:t> </a:t>
                </a:r>
              </a:p>
            </p:txBody>
          </p:sp>
        </mc:Fallback>
      </mc:AlternateContent>
      <p:pic>
        <p:nvPicPr>
          <p:cNvPr id="11" name="Content Placeholder 8">
            <a:extLst>
              <a:ext uri="{FF2B5EF4-FFF2-40B4-BE49-F238E27FC236}">
                <a16:creationId xmlns:a16="http://schemas.microsoft.com/office/drawing/2014/main" id="{64F97649-C2C0-4436-93DD-4E1245D840CB}"/>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r="12721"/>
          <a:stretch/>
        </p:blipFill>
        <p:spPr>
          <a:xfrm>
            <a:off x="2947473" y="4201148"/>
            <a:ext cx="1867315" cy="1931155"/>
          </a:xfrm>
          <a:prstGeom prst="rect">
            <a:avLst/>
          </a:prstGeom>
        </p:spPr>
      </p:pic>
      <p:pic>
        <p:nvPicPr>
          <p:cNvPr id="14" name="Picture 13">
            <a:extLst>
              <a:ext uri="{FF2B5EF4-FFF2-40B4-BE49-F238E27FC236}">
                <a16:creationId xmlns:a16="http://schemas.microsoft.com/office/drawing/2014/main" id="{EBC9D232-A4CC-4BDE-87B1-CB0CDAAA0E4C}"/>
              </a:ext>
            </a:extLst>
          </p:cNvPr>
          <p:cNvPicPr>
            <a:picLocks noChangeAspect="1"/>
          </p:cNvPicPr>
          <p:nvPr/>
        </p:nvPicPr>
        <p:blipFill rotWithShape="1">
          <a:blip r:embed="rId7">
            <a:extLst>
              <a:ext uri="{28A0092B-C50C-407E-A947-70E740481C1C}">
                <a14:useLocalDpi xmlns:a14="http://schemas.microsoft.com/office/drawing/2010/main" val="0"/>
              </a:ext>
            </a:extLst>
          </a:blip>
          <a:srcRect t="1536" r="2587"/>
          <a:stretch/>
        </p:blipFill>
        <p:spPr>
          <a:xfrm>
            <a:off x="7175704" y="4257530"/>
            <a:ext cx="1964579" cy="1903017"/>
          </a:xfrm>
          <a:prstGeom prst="rect">
            <a:avLst/>
          </a:prstGeom>
        </p:spPr>
      </p:pic>
      <p:sp>
        <p:nvSpPr>
          <p:cNvPr id="15" name="Title 1">
            <a:extLst>
              <a:ext uri="{FF2B5EF4-FFF2-40B4-BE49-F238E27FC236}">
                <a16:creationId xmlns:a16="http://schemas.microsoft.com/office/drawing/2014/main" id="{180A1F71-EC8F-4D0B-BC36-C6608456C1D8}"/>
              </a:ext>
            </a:extLst>
          </p:cNvPr>
          <p:cNvSpPr>
            <a:spLocks noGrp="1"/>
          </p:cNvSpPr>
          <p:nvPr>
            <p:ph type="title"/>
          </p:nvPr>
        </p:nvSpPr>
        <p:spPr>
          <a:xfrm>
            <a:off x="1571625" y="325438"/>
            <a:ext cx="10515600" cy="779462"/>
          </a:xfrm>
        </p:spPr>
        <p:txBody>
          <a:bodyPr/>
          <a:lstStyle/>
          <a:p>
            <a:r>
              <a:rPr lang="en-CA" dirty="0"/>
              <a:t>Exploiting Molecular Symmetry </a:t>
            </a:r>
          </a:p>
        </p:txBody>
      </p:sp>
      <p:sp>
        <p:nvSpPr>
          <p:cNvPr id="3" name="TextBox 2">
            <a:extLst>
              <a:ext uri="{FF2B5EF4-FFF2-40B4-BE49-F238E27FC236}">
                <a16:creationId xmlns:a16="http://schemas.microsoft.com/office/drawing/2014/main" id="{7BAB6615-A9DA-499E-B31B-AC7F5ED95DBF}"/>
              </a:ext>
            </a:extLst>
          </p:cNvPr>
          <p:cNvSpPr txBox="1"/>
          <p:nvPr/>
        </p:nvSpPr>
        <p:spPr>
          <a:xfrm>
            <a:off x="1042307" y="3677928"/>
            <a:ext cx="8629094" cy="523220"/>
          </a:xfrm>
          <a:prstGeom prst="rect">
            <a:avLst/>
          </a:prstGeom>
          <a:noFill/>
        </p:spPr>
        <p:txBody>
          <a:bodyPr wrap="none" rtlCol="0">
            <a:spAutoFit/>
          </a:bodyPr>
          <a:lstStyle/>
          <a:p>
            <a:pPr marL="285750" indent="-285750">
              <a:buFont typeface="Arial" panose="020B0604020202020204" pitchFamily="34" charset="0"/>
              <a:buChar char="•"/>
            </a:pPr>
            <a:r>
              <a:rPr lang="en-CA" sz="2800" dirty="0"/>
              <a:t>Canonical MO’s are delocalized, cannot exploit sparsity</a:t>
            </a:r>
          </a:p>
        </p:txBody>
      </p:sp>
      <p:sp>
        <p:nvSpPr>
          <p:cNvPr id="10" name="TextBox 9">
            <a:extLst>
              <a:ext uri="{FF2B5EF4-FFF2-40B4-BE49-F238E27FC236}">
                <a16:creationId xmlns:a16="http://schemas.microsoft.com/office/drawing/2014/main" id="{23835D24-B1F5-4F00-84CE-5E60AE35CCDA}"/>
              </a:ext>
            </a:extLst>
          </p:cNvPr>
          <p:cNvSpPr txBox="1"/>
          <p:nvPr/>
        </p:nvSpPr>
        <p:spPr>
          <a:xfrm>
            <a:off x="1042307" y="1469692"/>
            <a:ext cx="6706516" cy="523220"/>
          </a:xfrm>
          <a:prstGeom prst="rect">
            <a:avLst/>
          </a:prstGeom>
          <a:noFill/>
        </p:spPr>
        <p:txBody>
          <a:bodyPr wrap="none" rtlCol="0">
            <a:spAutoFit/>
          </a:bodyPr>
          <a:lstStyle/>
          <a:p>
            <a:pPr marL="285750" indent="-285750">
              <a:buFont typeface="Arial" panose="020B0604020202020204" pitchFamily="34" charset="0"/>
              <a:buChar char="•"/>
            </a:pPr>
            <a:r>
              <a:rPr lang="en-CA" sz="2800" dirty="0"/>
              <a:t>Molecular symmetry simplifies calculations</a:t>
            </a:r>
          </a:p>
        </p:txBody>
      </p:sp>
      <p:sp>
        <p:nvSpPr>
          <p:cNvPr id="6" name="Rectangle 5">
            <a:extLst>
              <a:ext uri="{FF2B5EF4-FFF2-40B4-BE49-F238E27FC236}">
                <a16:creationId xmlns:a16="http://schemas.microsoft.com/office/drawing/2014/main" id="{F40F5C54-7BFA-4A0E-A06F-36546AD3F07B}"/>
              </a:ext>
            </a:extLst>
          </p:cNvPr>
          <p:cNvSpPr/>
          <p:nvPr/>
        </p:nvSpPr>
        <p:spPr>
          <a:xfrm>
            <a:off x="3260609" y="6160547"/>
            <a:ext cx="1241045" cy="369332"/>
          </a:xfrm>
          <a:prstGeom prst="rect">
            <a:avLst/>
          </a:prstGeom>
        </p:spPr>
        <p:txBody>
          <a:bodyPr wrap="none">
            <a:spAutoFit/>
          </a:bodyPr>
          <a:lstStyle/>
          <a:p>
            <a:r>
              <a:rPr lang="de-DE" dirty="0"/>
              <a:t>C60 HOMO</a:t>
            </a:r>
            <a:endParaRPr lang="en-CA" dirty="0"/>
          </a:p>
        </p:txBody>
      </p:sp>
      <p:sp>
        <p:nvSpPr>
          <p:cNvPr id="13" name="Rectangle 12">
            <a:extLst>
              <a:ext uri="{FF2B5EF4-FFF2-40B4-BE49-F238E27FC236}">
                <a16:creationId xmlns:a16="http://schemas.microsoft.com/office/drawing/2014/main" id="{3F496B3A-C125-4E0C-AE55-0F84ED0FB887}"/>
              </a:ext>
            </a:extLst>
          </p:cNvPr>
          <p:cNvSpPr/>
          <p:nvPr/>
        </p:nvSpPr>
        <p:spPr>
          <a:xfrm>
            <a:off x="7565588" y="6160547"/>
            <a:ext cx="1184812" cy="369332"/>
          </a:xfrm>
          <a:prstGeom prst="rect">
            <a:avLst/>
          </a:prstGeom>
        </p:spPr>
        <p:txBody>
          <a:bodyPr wrap="none">
            <a:spAutoFit/>
          </a:bodyPr>
          <a:lstStyle/>
          <a:p>
            <a:r>
              <a:rPr lang="de-DE" dirty="0"/>
              <a:t>C60 LUMO</a:t>
            </a:r>
            <a:endParaRPr lang="en-CA" dirty="0"/>
          </a:p>
        </p:txBody>
      </p:sp>
      <p:sp>
        <p:nvSpPr>
          <p:cNvPr id="8" name="Slide Number Placeholder 7">
            <a:extLst>
              <a:ext uri="{FF2B5EF4-FFF2-40B4-BE49-F238E27FC236}">
                <a16:creationId xmlns:a16="http://schemas.microsoft.com/office/drawing/2014/main" id="{C14B4200-D015-43C3-9280-50F535557639}"/>
              </a:ext>
            </a:extLst>
          </p:cNvPr>
          <p:cNvSpPr>
            <a:spLocks noGrp="1"/>
          </p:cNvSpPr>
          <p:nvPr>
            <p:ph type="sldNum" sz="quarter" idx="12"/>
          </p:nvPr>
        </p:nvSpPr>
        <p:spPr/>
        <p:txBody>
          <a:bodyPr/>
          <a:lstStyle/>
          <a:p>
            <a:fld id="{5621DBB4-DD7B-4913-866A-90C3B4A5819E}" type="slidenum">
              <a:rPr lang="en-CA" smtClean="0"/>
              <a:t>16</a:t>
            </a:fld>
            <a:endParaRPr lang="en-CA" dirty="0"/>
          </a:p>
        </p:txBody>
      </p:sp>
    </p:spTree>
    <p:extLst>
      <p:ext uri="{BB962C8B-B14F-4D97-AF65-F5344CB8AC3E}">
        <p14:creationId xmlns:p14="http://schemas.microsoft.com/office/powerpoint/2010/main" val="199151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6700-ECBA-4F9B-BE31-7B0DBEE3EC84}"/>
              </a:ext>
            </a:extLst>
          </p:cNvPr>
          <p:cNvSpPr>
            <a:spLocks noGrp="1"/>
          </p:cNvSpPr>
          <p:nvPr>
            <p:ph type="title"/>
          </p:nvPr>
        </p:nvSpPr>
        <p:spPr>
          <a:xfrm>
            <a:off x="1571625" y="325439"/>
            <a:ext cx="10515600" cy="779462"/>
          </a:xfrm>
        </p:spPr>
        <p:txBody>
          <a:bodyPr>
            <a:normAutofit fontScale="90000"/>
          </a:bodyPr>
          <a:lstStyle/>
          <a:p>
            <a:r>
              <a:rPr lang="en-CA" dirty="0"/>
              <a:t>Exploiting Molecular Symmetry – Alternative View</a:t>
            </a:r>
          </a:p>
        </p:txBody>
      </p:sp>
      <p:sp>
        <p:nvSpPr>
          <p:cNvPr id="3" name="Content Placeholder 2">
            <a:extLst>
              <a:ext uri="{FF2B5EF4-FFF2-40B4-BE49-F238E27FC236}">
                <a16:creationId xmlns:a16="http://schemas.microsoft.com/office/drawing/2014/main" id="{FE2AE999-69EE-448C-89DE-AE5DF9E18BDE}"/>
              </a:ext>
            </a:extLst>
          </p:cNvPr>
          <p:cNvSpPr>
            <a:spLocks noGrp="1"/>
          </p:cNvSpPr>
          <p:nvPr>
            <p:ph idx="1"/>
          </p:nvPr>
        </p:nvSpPr>
        <p:spPr>
          <a:xfrm>
            <a:off x="733425" y="1539875"/>
            <a:ext cx="10515600" cy="1270000"/>
          </a:xfrm>
        </p:spPr>
        <p:txBody>
          <a:bodyPr/>
          <a:lstStyle/>
          <a:p>
            <a:r>
              <a:rPr lang="en-CA" dirty="0"/>
              <a:t>Molecules can be broken up into ‘unit cells’ congruent through a subset of the point group</a:t>
            </a:r>
          </a:p>
        </p:txBody>
      </p:sp>
      <p:pic>
        <p:nvPicPr>
          <p:cNvPr id="4" name="Picture 3">
            <a:extLst>
              <a:ext uri="{FF2B5EF4-FFF2-40B4-BE49-F238E27FC236}">
                <a16:creationId xmlns:a16="http://schemas.microsoft.com/office/drawing/2014/main" id="{7F664627-B38A-4B1A-B9AC-739832DD62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001" y="2522523"/>
            <a:ext cx="3408563" cy="1538854"/>
          </a:xfrm>
          <a:prstGeom prst="rect">
            <a:avLst/>
          </a:prstGeom>
        </p:spPr>
      </p:pic>
      <p:pic>
        <p:nvPicPr>
          <p:cNvPr id="5" name="Picture 4">
            <a:extLst>
              <a:ext uri="{FF2B5EF4-FFF2-40B4-BE49-F238E27FC236}">
                <a16:creationId xmlns:a16="http://schemas.microsoft.com/office/drawing/2014/main" id="{99300134-E893-4178-9A68-44046E89BD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2471" y="2368736"/>
            <a:ext cx="3881180" cy="17522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F1BEB-9EA5-42E3-ACA0-4949CBD312B5}"/>
                  </a:ext>
                </a:extLst>
              </p:cNvPr>
              <p:cNvSpPr txBox="1"/>
              <p:nvPr/>
            </p:nvSpPr>
            <p:spPr>
              <a:xfrm>
                <a:off x="8544072" y="2869459"/>
                <a:ext cx="257028" cy="284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𝑇</m:t>
                              </m:r>
                            </m:e>
                          </m:acc>
                        </m:e>
                        <m:sub>
                          <m:r>
                            <a:rPr lang="en-CA" b="0" i="1" smtClean="0">
                              <a:latin typeface="Cambria Math" panose="02040503050406030204" pitchFamily="18" charset="0"/>
                            </a:rPr>
                            <m:t>𝑎</m:t>
                          </m:r>
                        </m:sub>
                      </m:sSub>
                    </m:oMath>
                  </m:oMathPara>
                </a14:m>
                <a:endParaRPr lang="en-CA" dirty="0"/>
              </a:p>
            </p:txBody>
          </p:sp>
        </mc:Choice>
        <mc:Fallback xmlns="">
          <p:sp>
            <p:nvSpPr>
              <p:cNvPr id="6" name="TextBox 5">
                <a:extLst>
                  <a:ext uri="{FF2B5EF4-FFF2-40B4-BE49-F238E27FC236}">
                    <a16:creationId xmlns:a16="http://schemas.microsoft.com/office/drawing/2014/main" id="{396F1BEB-9EA5-42E3-ACA0-4949CBD312B5}"/>
                  </a:ext>
                </a:extLst>
              </p:cNvPr>
              <p:cNvSpPr txBox="1">
                <a:spLocks noRot="1" noChangeAspect="1" noMove="1" noResize="1" noEditPoints="1" noAdjustHandles="1" noChangeArrowheads="1" noChangeShapeType="1" noTextEdit="1"/>
              </p:cNvSpPr>
              <p:nvPr/>
            </p:nvSpPr>
            <p:spPr>
              <a:xfrm>
                <a:off x="8544072" y="2869459"/>
                <a:ext cx="257028" cy="284437"/>
              </a:xfrm>
              <a:prstGeom prst="rect">
                <a:avLst/>
              </a:prstGeom>
              <a:blipFill>
                <a:blip r:embed="rId5"/>
                <a:stretch>
                  <a:fillRect l="-26190" t="-19565" r="-42857" b="-13043"/>
                </a:stretch>
              </a:blipFill>
            </p:spPr>
            <p:txBody>
              <a:bodyPr/>
              <a:lstStyle/>
              <a:p>
                <a:r>
                  <a:rPr lang="en-CA">
                    <a:noFill/>
                  </a:rPr>
                  <a:t> </a:t>
                </a:r>
              </a:p>
            </p:txBody>
          </p:sp>
        </mc:Fallback>
      </mc:AlternateContent>
      <p:sp>
        <p:nvSpPr>
          <p:cNvPr id="9" name="Rectangle 8">
            <a:extLst>
              <a:ext uri="{FF2B5EF4-FFF2-40B4-BE49-F238E27FC236}">
                <a16:creationId xmlns:a16="http://schemas.microsoft.com/office/drawing/2014/main" id="{22AFAFBC-A342-4B70-855C-4C705F9CAC02}"/>
              </a:ext>
            </a:extLst>
          </p:cNvPr>
          <p:cNvSpPr/>
          <p:nvPr/>
        </p:nvSpPr>
        <p:spPr>
          <a:xfrm>
            <a:off x="10489119" y="3024929"/>
            <a:ext cx="343364" cy="369332"/>
          </a:xfrm>
          <a:prstGeom prst="rect">
            <a:avLst/>
          </a:prstGeom>
        </p:spPr>
        <p:txBody>
          <a:bodyPr wrap="none">
            <a:spAutoFit/>
          </a:bodyPr>
          <a:lstStyle/>
          <a:p>
            <a:r>
              <a:rPr lang="en-CA" dirty="0">
                <a:solidFill>
                  <a:schemeClr val="tx1">
                    <a:alpha val="20000"/>
                  </a:schemeClr>
                </a:solidFill>
              </a:rPr>
              <a:t>…</a:t>
            </a:r>
            <a:endParaRPr lang="en-US" dirty="0">
              <a:solidFill>
                <a:schemeClr val="tx1">
                  <a:alpha val="20000"/>
                </a:schemeClr>
              </a:solidFill>
            </a:endParaRPr>
          </a:p>
        </p:txBody>
      </p:sp>
      <p:sp>
        <p:nvSpPr>
          <p:cNvPr id="10" name="Content Placeholder 2">
            <a:extLst>
              <a:ext uri="{FF2B5EF4-FFF2-40B4-BE49-F238E27FC236}">
                <a16:creationId xmlns:a16="http://schemas.microsoft.com/office/drawing/2014/main" id="{F875D17C-57E8-4679-9EC9-668CF01AA779}"/>
              </a:ext>
            </a:extLst>
          </p:cNvPr>
          <p:cNvSpPr txBox="1">
            <a:spLocks/>
          </p:cNvSpPr>
          <p:nvPr/>
        </p:nvSpPr>
        <p:spPr>
          <a:xfrm>
            <a:off x="733425" y="4120961"/>
            <a:ext cx="10515600" cy="127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To exploit symmetry, we need six </a:t>
            </a:r>
            <a:r>
              <a:rPr lang="en-CA" i="1" dirty="0"/>
              <a:t>congruent localized orbitals </a:t>
            </a:r>
            <a:r>
              <a:rPr lang="en-CA" dirty="0"/>
              <a:t>(CLO’s)</a:t>
            </a:r>
            <a:r>
              <a:rPr lang="en-CA" i="1" dirty="0"/>
              <a:t> </a:t>
            </a:r>
            <a:endParaRPr lang="en-CA" dirty="0"/>
          </a:p>
        </p:txBody>
      </p:sp>
      <p:pic>
        <p:nvPicPr>
          <p:cNvPr id="12" name="Picture 11">
            <a:extLst>
              <a:ext uri="{FF2B5EF4-FFF2-40B4-BE49-F238E27FC236}">
                <a16:creationId xmlns:a16="http://schemas.microsoft.com/office/drawing/2014/main" id="{63F20E74-C991-45E5-9701-7B516481C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6957" y="4707491"/>
            <a:ext cx="7068536" cy="1486107"/>
          </a:xfrm>
          <a:prstGeom prst="rect">
            <a:avLst/>
          </a:prstGeom>
        </p:spPr>
      </p:pic>
      <p:sp>
        <p:nvSpPr>
          <p:cNvPr id="7" name="Slide Number Placeholder 6">
            <a:extLst>
              <a:ext uri="{FF2B5EF4-FFF2-40B4-BE49-F238E27FC236}">
                <a16:creationId xmlns:a16="http://schemas.microsoft.com/office/drawing/2014/main" id="{8BC2C9F9-1CE6-4694-B0D3-8887C11AD74A}"/>
              </a:ext>
            </a:extLst>
          </p:cNvPr>
          <p:cNvSpPr>
            <a:spLocks noGrp="1"/>
          </p:cNvSpPr>
          <p:nvPr>
            <p:ph type="sldNum" sz="quarter" idx="12"/>
          </p:nvPr>
        </p:nvSpPr>
        <p:spPr/>
        <p:txBody>
          <a:bodyPr/>
          <a:lstStyle/>
          <a:p>
            <a:fld id="{5621DBB4-DD7B-4913-866A-90C3B4A5819E}" type="slidenum">
              <a:rPr lang="en-CA" smtClean="0"/>
              <a:t>17</a:t>
            </a:fld>
            <a:endParaRPr lang="en-CA" dirty="0"/>
          </a:p>
        </p:txBody>
      </p:sp>
    </p:spTree>
    <p:extLst>
      <p:ext uri="{BB962C8B-B14F-4D97-AF65-F5344CB8AC3E}">
        <p14:creationId xmlns:p14="http://schemas.microsoft.com/office/powerpoint/2010/main" val="547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C2D1-5699-481B-82C4-6E1DBC8C3F38}"/>
              </a:ext>
            </a:extLst>
          </p:cNvPr>
          <p:cNvSpPr>
            <a:spLocks noGrp="1"/>
          </p:cNvSpPr>
          <p:nvPr>
            <p:ph type="title"/>
          </p:nvPr>
        </p:nvSpPr>
        <p:spPr>
          <a:xfrm>
            <a:off x="1571625" y="325439"/>
            <a:ext cx="10515600" cy="779462"/>
          </a:xfrm>
        </p:spPr>
        <p:txBody>
          <a:bodyPr/>
          <a:lstStyle/>
          <a:p>
            <a:r>
              <a:rPr lang="en-CA" dirty="0"/>
              <a:t>Building Congruent Localized Orbitals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EECB87-5603-4F1B-8B43-87F2F323A50B}"/>
                  </a:ext>
                </a:extLst>
              </p:cNvPr>
              <p:cNvSpPr>
                <a:spLocks noGrp="1"/>
              </p:cNvSpPr>
              <p:nvPr>
                <p:ph idx="1"/>
              </p:nvPr>
            </p:nvSpPr>
            <p:spPr>
              <a:xfrm>
                <a:off x="838200" y="1514475"/>
                <a:ext cx="10515600" cy="4662488"/>
              </a:xfrm>
            </p:spPr>
            <p:txBody>
              <a:bodyPr/>
              <a:lstStyle/>
              <a:p>
                <a:r>
                  <a:rPr lang="en-CA" dirty="0"/>
                  <a:t>Atoms are divided into unit cells, </a:t>
                </a:r>
                <a14:m>
                  <m:oMath xmlns:m="http://schemas.openxmlformats.org/officeDocument/2006/math">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m:t>
                        </m:r>
                        <m:r>
                          <a:rPr lang="en-CA" i="1" dirty="0" smtClean="0">
                            <a:latin typeface="Cambria Math" panose="02040503050406030204" pitchFamily="18" charset="0"/>
                          </a:rPr>
                          <m:t>𝐵</m:t>
                        </m:r>
                      </m:e>
                      <m:sub>
                        <m:r>
                          <a:rPr lang="en-CA" b="0" i="1" dirty="0" smtClean="0">
                            <a:latin typeface="Cambria Math" panose="02040503050406030204" pitchFamily="18" charset="0"/>
                          </a:rPr>
                          <m:t>𝑛</m:t>
                        </m:r>
                      </m:sub>
                    </m:sSub>
                    <m:r>
                      <a:rPr lang="en-CA" b="0" i="1" dirty="0" smtClean="0">
                        <a:latin typeface="Cambria Math" panose="02040503050406030204" pitchFamily="18" charset="0"/>
                      </a:rPr>
                      <m:t>}</m:t>
                    </m:r>
                    <m:r>
                      <a:rPr lang="en-CA" b="0" i="0" dirty="0" smtClean="0">
                        <a:latin typeface="Cambria Math" panose="02040503050406030204" pitchFamily="18" charset="0"/>
                      </a:rPr>
                      <m:t> </m:t>
                    </m:r>
                  </m:oMath>
                </a14:m>
                <a:endParaRPr lang="en-CA" b="0" dirty="0"/>
              </a:p>
              <a:p>
                <a:r>
                  <a:rPr lang="en-CA" dirty="0"/>
                  <a:t>Construct and diagonalize:</a:t>
                </a:r>
              </a:p>
              <a:p>
                <a:endParaRPr lang="en-CA" dirty="0"/>
              </a:p>
              <a:p>
                <a:endParaRPr lang="en-CA" dirty="0"/>
              </a:p>
              <a:p>
                <a:r>
                  <a:rPr lang="en-CA" dirty="0"/>
                  <a:t>CLO’s 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𝐵</m:t>
                        </m:r>
                      </m:e>
                      <m:sub>
                        <m:r>
                          <a:rPr lang="en-CA" i="1">
                            <a:latin typeface="Cambria Math" panose="02040503050406030204" pitchFamily="18" charset="0"/>
                          </a:rPr>
                          <m:t>𝑛</m:t>
                        </m:r>
                      </m:sub>
                    </m:sSub>
                  </m:oMath>
                </a14:m>
                <a:r>
                  <a:rPr lang="en-CA" dirty="0"/>
                  <a:t> can then be constructed via symmetry:  </a:t>
                </a:r>
              </a:p>
              <a:p>
                <a:pPr marL="0" indent="0">
                  <a:buNone/>
                </a:pPr>
                <a:endParaRPr lang="en-CA" dirty="0"/>
              </a:p>
            </p:txBody>
          </p:sp>
        </mc:Choice>
        <mc:Fallback>
          <p:sp>
            <p:nvSpPr>
              <p:cNvPr id="3" name="Content Placeholder 2">
                <a:extLst>
                  <a:ext uri="{FF2B5EF4-FFF2-40B4-BE49-F238E27FC236}">
                    <a16:creationId xmlns:a16="http://schemas.microsoft.com/office/drawing/2014/main" id="{86EECB87-5603-4F1B-8B43-87F2F323A50B}"/>
                  </a:ext>
                </a:extLst>
              </p:cNvPr>
              <p:cNvSpPr>
                <a:spLocks noGrp="1" noRot="1" noChangeAspect="1" noMove="1" noResize="1" noEditPoints="1" noAdjustHandles="1" noChangeArrowheads="1" noChangeShapeType="1" noTextEdit="1"/>
              </p:cNvSpPr>
              <p:nvPr>
                <p:ph idx="1"/>
              </p:nvPr>
            </p:nvSpPr>
            <p:spPr>
              <a:xfrm>
                <a:off x="838200" y="1514475"/>
                <a:ext cx="10515600" cy="4662488"/>
              </a:xfrm>
              <a:blipFill>
                <a:blip r:embed="rId3"/>
                <a:stretch>
                  <a:fillRect l="-1043" t="-2092"/>
                </a:stretch>
              </a:blipFill>
            </p:spPr>
            <p:txBody>
              <a:bodyPr/>
              <a:lstStyle/>
              <a:p>
                <a:r>
                  <a:rPr lang="en-CA">
                    <a:noFill/>
                  </a:rPr>
                  <a:t> </a:t>
                </a:r>
              </a:p>
            </p:txBody>
          </p:sp>
        </mc:Fallback>
      </mc:AlternateContent>
      <p:grpSp>
        <p:nvGrpSpPr>
          <p:cNvPr id="32" name="Group 31">
            <a:extLst>
              <a:ext uri="{FF2B5EF4-FFF2-40B4-BE49-F238E27FC236}">
                <a16:creationId xmlns:a16="http://schemas.microsoft.com/office/drawing/2014/main" id="{F8E8B1B8-CB05-412A-B929-CE82DC854D63}"/>
              </a:ext>
            </a:extLst>
          </p:cNvPr>
          <p:cNvGrpSpPr/>
          <p:nvPr/>
        </p:nvGrpSpPr>
        <p:grpSpPr>
          <a:xfrm>
            <a:off x="9191620" y="1316409"/>
            <a:ext cx="2607007" cy="2654250"/>
            <a:chOff x="9621669" y="1316409"/>
            <a:chExt cx="2176958" cy="2216408"/>
          </a:xfrm>
        </p:grpSpPr>
        <p:pic>
          <p:nvPicPr>
            <p:cNvPr id="4" name="Picture 3">
              <a:extLst>
                <a:ext uri="{FF2B5EF4-FFF2-40B4-BE49-F238E27FC236}">
                  <a16:creationId xmlns:a16="http://schemas.microsoft.com/office/drawing/2014/main" id="{064C6C06-5595-44C2-878E-FF96060CED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7781" t="309" r="3088" b="-309"/>
            <a:stretch/>
          </p:blipFill>
          <p:spPr>
            <a:xfrm>
              <a:off x="9994280" y="1635046"/>
              <a:ext cx="1333850" cy="1538854"/>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975AF36-866E-41B4-84D9-26F9E39EA3B5}"/>
                    </a:ext>
                  </a:extLst>
                </p:cNvPr>
                <p:cNvSpPr/>
                <p:nvPr/>
              </p:nvSpPr>
              <p:spPr>
                <a:xfrm>
                  <a:off x="9621669" y="1635046"/>
                  <a:ext cx="5330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1</m:t>
                            </m:r>
                          </m:sub>
                        </m:sSub>
                        <m:r>
                          <a:rPr lang="en-CA" b="0" i="0" dirty="0" smtClean="0">
                            <a:latin typeface="Cambria Math" panose="02040503050406030204" pitchFamily="18" charset="0"/>
                          </a:rPr>
                          <m:t> </m:t>
                        </m:r>
                      </m:oMath>
                    </m:oMathPara>
                  </a14:m>
                  <a:endParaRPr lang="en-CA" dirty="0"/>
                </a:p>
              </p:txBody>
            </p:sp>
          </mc:Choice>
          <mc:Fallback>
            <p:sp>
              <p:nvSpPr>
                <p:cNvPr id="5" name="Rectangle 4">
                  <a:extLst>
                    <a:ext uri="{FF2B5EF4-FFF2-40B4-BE49-F238E27FC236}">
                      <a16:creationId xmlns:a16="http://schemas.microsoft.com/office/drawing/2014/main" id="{4975AF36-866E-41B4-84D9-26F9E39EA3B5}"/>
                    </a:ext>
                  </a:extLst>
                </p:cNvPr>
                <p:cNvSpPr>
                  <a:spLocks noRot="1" noChangeAspect="1" noMove="1" noResize="1" noEditPoints="1" noAdjustHandles="1" noChangeArrowheads="1" noChangeShapeType="1" noTextEdit="1"/>
                </p:cNvSpPr>
                <p:nvPr/>
              </p:nvSpPr>
              <p:spPr>
                <a:xfrm>
                  <a:off x="9621669" y="1635046"/>
                  <a:ext cx="533030" cy="36933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2D7A53D-5C03-4A40-A037-22229EB31324}"/>
                    </a:ext>
                  </a:extLst>
                </p:cNvPr>
                <p:cNvSpPr/>
                <p:nvPr/>
              </p:nvSpPr>
              <p:spPr>
                <a:xfrm>
                  <a:off x="10464777" y="1316409"/>
                  <a:ext cx="53835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2</m:t>
                            </m:r>
                          </m:sub>
                        </m:sSub>
                        <m:r>
                          <a:rPr lang="en-CA" b="0" i="0" dirty="0" smtClean="0">
                            <a:latin typeface="Cambria Math" panose="02040503050406030204" pitchFamily="18" charset="0"/>
                          </a:rPr>
                          <m:t> </m:t>
                        </m:r>
                      </m:oMath>
                    </m:oMathPara>
                  </a14:m>
                  <a:endParaRPr lang="en-CA" dirty="0"/>
                </a:p>
              </p:txBody>
            </p:sp>
          </mc:Choice>
          <mc:Fallback>
            <p:sp>
              <p:nvSpPr>
                <p:cNvPr id="6" name="Rectangle 5">
                  <a:extLst>
                    <a:ext uri="{FF2B5EF4-FFF2-40B4-BE49-F238E27FC236}">
                      <a16:creationId xmlns:a16="http://schemas.microsoft.com/office/drawing/2014/main" id="{D2D7A53D-5C03-4A40-A037-22229EB31324}"/>
                    </a:ext>
                  </a:extLst>
                </p:cNvPr>
                <p:cNvSpPr>
                  <a:spLocks noRot="1" noChangeAspect="1" noMove="1" noResize="1" noEditPoints="1" noAdjustHandles="1" noChangeArrowheads="1" noChangeShapeType="1" noTextEdit="1"/>
                </p:cNvSpPr>
                <p:nvPr/>
              </p:nvSpPr>
              <p:spPr>
                <a:xfrm>
                  <a:off x="10464777" y="1316409"/>
                  <a:ext cx="538353" cy="369332"/>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ACEF0C5-AD71-4D84-BC62-30E148BEE17D}"/>
                    </a:ext>
                  </a:extLst>
                </p:cNvPr>
                <p:cNvSpPr/>
                <p:nvPr/>
              </p:nvSpPr>
              <p:spPr>
                <a:xfrm>
                  <a:off x="11260274" y="1685741"/>
                  <a:ext cx="53835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3</m:t>
                            </m:r>
                          </m:sub>
                        </m:sSub>
                        <m:r>
                          <a:rPr lang="en-CA" b="0" i="0" dirty="0" smtClean="0">
                            <a:latin typeface="Cambria Math" panose="02040503050406030204" pitchFamily="18" charset="0"/>
                          </a:rPr>
                          <m:t> </m:t>
                        </m:r>
                      </m:oMath>
                    </m:oMathPara>
                  </a14:m>
                  <a:endParaRPr lang="en-CA" dirty="0"/>
                </a:p>
              </p:txBody>
            </p:sp>
          </mc:Choice>
          <mc:Fallback>
            <p:sp>
              <p:nvSpPr>
                <p:cNvPr id="7" name="Rectangle 6">
                  <a:extLst>
                    <a:ext uri="{FF2B5EF4-FFF2-40B4-BE49-F238E27FC236}">
                      <a16:creationId xmlns:a16="http://schemas.microsoft.com/office/drawing/2014/main" id="{8ACEF0C5-AD71-4D84-BC62-30E148BEE17D}"/>
                    </a:ext>
                  </a:extLst>
                </p:cNvPr>
                <p:cNvSpPr>
                  <a:spLocks noRot="1" noChangeAspect="1" noMove="1" noResize="1" noEditPoints="1" noAdjustHandles="1" noChangeArrowheads="1" noChangeShapeType="1" noTextEdit="1"/>
                </p:cNvSpPr>
                <p:nvPr/>
              </p:nvSpPr>
              <p:spPr>
                <a:xfrm>
                  <a:off x="11260274" y="1685741"/>
                  <a:ext cx="538353" cy="369332"/>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0815539-444C-4AA2-B96B-026951D09F22}"/>
                    </a:ext>
                  </a:extLst>
                </p:cNvPr>
                <p:cNvSpPr/>
                <p:nvPr/>
              </p:nvSpPr>
              <p:spPr>
                <a:xfrm>
                  <a:off x="11265597" y="2733131"/>
                  <a:ext cx="5330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4</m:t>
                            </m:r>
                          </m:sub>
                        </m:sSub>
                        <m:r>
                          <a:rPr lang="en-CA" b="0" i="0" dirty="0" smtClean="0">
                            <a:latin typeface="Cambria Math" panose="02040503050406030204" pitchFamily="18" charset="0"/>
                          </a:rPr>
                          <m:t> </m:t>
                        </m:r>
                      </m:oMath>
                    </m:oMathPara>
                  </a14:m>
                  <a:endParaRPr lang="en-CA" dirty="0"/>
                </a:p>
              </p:txBody>
            </p:sp>
          </mc:Choice>
          <mc:Fallback>
            <p:sp>
              <p:nvSpPr>
                <p:cNvPr id="8" name="Rectangle 7">
                  <a:extLst>
                    <a:ext uri="{FF2B5EF4-FFF2-40B4-BE49-F238E27FC236}">
                      <a16:creationId xmlns:a16="http://schemas.microsoft.com/office/drawing/2014/main" id="{C0815539-444C-4AA2-B96B-026951D09F22}"/>
                    </a:ext>
                  </a:extLst>
                </p:cNvPr>
                <p:cNvSpPr>
                  <a:spLocks noRot="1" noChangeAspect="1" noMove="1" noResize="1" noEditPoints="1" noAdjustHandles="1" noChangeArrowheads="1" noChangeShapeType="1" noTextEdit="1"/>
                </p:cNvSpPr>
                <p:nvPr/>
              </p:nvSpPr>
              <p:spPr>
                <a:xfrm>
                  <a:off x="11265597" y="2733131"/>
                  <a:ext cx="533030" cy="36933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57B3199C-E6C4-4FED-9442-159527C82770}"/>
                    </a:ext>
                  </a:extLst>
                </p:cNvPr>
                <p:cNvSpPr/>
                <p:nvPr/>
              </p:nvSpPr>
              <p:spPr>
                <a:xfrm>
                  <a:off x="10464777" y="3163485"/>
                  <a:ext cx="5330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5</m:t>
                            </m:r>
                          </m:sub>
                        </m:sSub>
                        <m:r>
                          <a:rPr lang="en-CA" b="0" i="0" dirty="0" smtClean="0">
                            <a:latin typeface="Cambria Math" panose="02040503050406030204" pitchFamily="18" charset="0"/>
                          </a:rPr>
                          <m:t> </m:t>
                        </m:r>
                      </m:oMath>
                    </m:oMathPara>
                  </a14:m>
                  <a:endParaRPr lang="en-CA" dirty="0"/>
                </a:p>
              </p:txBody>
            </p:sp>
          </mc:Choice>
          <mc:Fallback>
            <p:sp>
              <p:nvSpPr>
                <p:cNvPr id="9" name="Rectangle 8">
                  <a:extLst>
                    <a:ext uri="{FF2B5EF4-FFF2-40B4-BE49-F238E27FC236}">
                      <a16:creationId xmlns:a16="http://schemas.microsoft.com/office/drawing/2014/main" id="{57B3199C-E6C4-4FED-9442-159527C82770}"/>
                    </a:ext>
                  </a:extLst>
                </p:cNvPr>
                <p:cNvSpPr>
                  <a:spLocks noRot="1" noChangeAspect="1" noMove="1" noResize="1" noEditPoints="1" noAdjustHandles="1" noChangeArrowheads="1" noChangeShapeType="1" noTextEdit="1"/>
                </p:cNvSpPr>
                <p:nvPr/>
              </p:nvSpPr>
              <p:spPr>
                <a:xfrm>
                  <a:off x="10464777" y="3163485"/>
                  <a:ext cx="533030" cy="3693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270F5FF-0DA1-477F-89D8-E3FCB04B703F}"/>
                    </a:ext>
                  </a:extLst>
                </p:cNvPr>
                <p:cNvSpPr/>
                <p:nvPr/>
              </p:nvSpPr>
              <p:spPr>
                <a:xfrm>
                  <a:off x="9621669" y="2733131"/>
                  <a:ext cx="5330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b="0" i="1" dirty="0" smtClean="0">
                                <a:latin typeface="Cambria Math" panose="02040503050406030204" pitchFamily="18" charset="0"/>
                              </a:rPr>
                            </m:ctrlPr>
                          </m:sSubPr>
                          <m:e>
                            <m:r>
                              <a:rPr lang="en-CA" i="1" dirty="0" smtClean="0">
                                <a:latin typeface="Cambria Math" panose="02040503050406030204" pitchFamily="18" charset="0"/>
                              </a:rPr>
                              <m:t>𝐵</m:t>
                            </m:r>
                          </m:e>
                          <m:sub>
                            <m:r>
                              <a:rPr lang="en-CA" b="0" i="1" dirty="0" smtClean="0">
                                <a:latin typeface="Cambria Math" panose="02040503050406030204" pitchFamily="18" charset="0"/>
                              </a:rPr>
                              <m:t>6</m:t>
                            </m:r>
                          </m:sub>
                        </m:sSub>
                        <m:r>
                          <a:rPr lang="en-CA" b="0" i="0" dirty="0" smtClean="0">
                            <a:latin typeface="Cambria Math" panose="02040503050406030204" pitchFamily="18" charset="0"/>
                          </a:rPr>
                          <m:t> </m:t>
                        </m:r>
                      </m:oMath>
                    </m:oMathPara>
                  </a14:m>
                  <a:endParaRPr lang="en-CA" dirty="0"/>
                </a:p>
              </p:txBody>
            </p:sp>
          </mc:Choice>
          <mc:Fallback>
            <p:sp>
              <p:nvSpPr>
                <p:cNvPr id="10" name="Rectangle 9">
                  <a:extLst>
                    <a:ext uri="{FF2B5EF4-FFF2-40B4-BE49-F238E27FC236}">
                      <a16:creationId xmlns:a16="http://schemas.microsoft.com/office/drawing/2014/main" id="{F270F5FF-0DA1-477F-89D8-E3FCB04B703F}"/>
                    </a:ext>
                  </a:extLst>
                </p:cNvPr>
                <p:cNvSpPr>
                  <a:spLocks noRot="1" noChangeAspect="1" noMove="1" noResize="1" noEditPoints="1" noAdjustHandles="1" noChangeArrowheads="1" noChangeShapeType="1" noTextEdit="1"/>
                </p:cNvSpPr>
                <p:nvPr/>
              </p:nvSpPr>
              <p:spPr>
                <a:xfrm>
                  <a:off x="9621669" y="2733131"/>
                  <a:ext cx="533030" cy="369332"/>
                </a:xfrm>
                <a:prstGeom prst="rect">
                  <a:avLst/>
                </a:prstGeom>
                <a:blipFill>
                  <a:blip r:embed="rId10"/>
                  <a:stretch>
                    <a:fillRect/>
                  </a:stretch>
                </a:blipFill>
              </p:spPr>
              <p:txBody>
                <a:bodyPr/>
                <a:lstStyle/>
                <a:p>
                  <a:r>
                    <a:rPr lang="en-CA">
                      <a:noFill/>
                    </a:rPr>
                    <a:t> </a:t>
                  </a:r>
                </a:p>
              </p:txBody>
            </p:sp>
          </mc:Fallback>
        </mc:AlternateContent>
      </p:grpSp>
      <p:pic>
        <p:nvPicPr>
          <p:cNvPr id="12" name="Picture 11">
            <a:extLst>
              <a:ext uri="{FF2B5EF4-FFF2-40B4-BE49-F238E27FC236}">
                <a16:creationId xmlns:a16="http://schemas.microsoft.com/office/drawing/2014/main" id="{DD101F02-993A-4DB4-9AAE-C766D63CFE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0858" y="2688312"/>
            <a:ext cx="4270283" cy="863930"/>
          </a:xfrm>
          <a:prstGeom prst="rect">
            <a:avLst/>
          </a:prstGeom>
        </p:spPr>
      </p:pic>
      <p:pic>
        <p:nvPicPr>
          <p:cNvPr id="16" name="Picture 15">
            <a:extLst>
              <a:ext uri="{FF2B5EF4-FFF2-40B4-BE49-F238E27FC236}">
                <a16:creationId xmlns:a16="http://schemas.microsoft.com/office/drawing/2014/main" id="{C6572AF2-3B8A-4D85-8E4E-7BE579036D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6160" y="6263288"/>
            <a:ext cx="8098305" cy="330394"/>
          </a:xfrm>
          <a:prstGeom prst="rect">
            <a:avLst/>
          </a:prstGeom>
        </p:spPr>
      </p:pic>
      <p:pic>
        <p:nvPicPr>
          <p:cNvPr id="13" name="Picture 12" descr="A picture containing object, watch&#10;&#10;Description generated with very high confidence">
            <a:extLst>
              <a:ext uri="{FF2B5EF4-FFF2-40B4-BE49-F238E27FC236}">
                <a16:creationId xmlns:a16="http://schemas.microsoft.com/office/drawing/2014/main" id="{7262C3BC-E22E-4B38-9B00-0DAF1C137A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2266" y="3049082"/>
            <a:ext cx="1968113" cy="519148"/>
          </a:xfrm>
          <a:prstGeom prst="rect">
            <a:avLst/>
          </a:prstGeom>
        </p:spPr>
      </p:pic>
      <p:grpSp>
        <p:nvGrpSpPr>
          <p:cNvPr id="25" name="Group 24">
            <a:extLst>
              <a:ext uri="{FF2B5EF4-FFF2-40B4-BE49-F238E27FC236}">
                <a16:creationId xmlns:a16="http://schemas.microsoft.com/office/drawing/2014/main" id="{6319F503-DAB1-4212-B6BD-8D8B67D510FC}"/>
              </a:ext>
            </a:extLst>
          </p:cNvPr>
          <p:cNvGrpSpPr/>
          <p:nvPr/>
        </p:nvGrpSpPr>
        <p:grpSpPr>
          <a:xfrm>
            <a:off x="1125451" y="2555188"/>
            <a:ext cx="2458574" cy="505008"/>
            <a:chOff x="5992902" y="4657138"/>
            <a:chExt cx="2458574" cy="505008"/>
          </a:xfrm>
        </p:grpSpPr>
        <p:pic>
          <p:nvPicPr>
            <p:cNvPr id="21" name="Picture 20" descr="A close up of a clock&#10;&#10;Description generated with high confidence">
              <a:extLst>
                <a:ext uri="{FF2B5EF4-FFF2-40B4-BE49-F238E27FC236}">
                  <a16:creationId xmlns:a16="http://schemas.microsoft.com/office/drawing/2014/main" id="{13630B48-CA7C-4612-9026-7CA394C89065}"/>
                </a:ext>
              </a:extLst>
            </p:cNvPr>
            <p:cNvPicPr>
              <a:picLocks noChangeAspect="1"/>
            </p:cNvPicPr>
            <p:nvPr/>
          </p:nvPicPr>
          <p:blipFill rotWithShape="1">
            <a:blip r:embed="rId14">
              <a:extLst>
                <a:ext uri="{28A0092B-C50C-407E-A947-70E740481C1C}">
                  <a14:useLocalDpi xmlns:a14="http://schemas.microsoft.com/office/drawing/2010/main" val="0"/>
                </a:ext>
              </a:extLst>
            </a:blip>
            <a:srcRect r="72088" b="29954"/>
            <a:stretch/>
          </p:blipFill>
          <p:spPr>
            <a:xfrm>
              <a:off x="5992902" y="4657138"/>
              <a:ext cx="992689" cy="493894"/>
            </a:xfrm>
            <a:prstGeom prst="rect">
              <a:avLst/>
            </a:prstGeom>
          </p:spPr>
        </p:pic>
        <p:pic>
          <p:nvPicPr>
            <p:cNvPr id="24" name="Picture 23" descr="A close up of a clock&#10;&#10;Description generated with high confidence">
              <a:extLst>
                <a:ext uri="{FF2B5EF4-FFF2-40B4-BE49-F238E27FC236}">
                  <a16:creationId xmlns:a16="http://schemas.microsoft.com/office/drawing/2014/main" id="{880639CF-97D2-49EA-B1DD-E836DCC75FA4}"/>
                </a:ext>
              </a:extLst>
            </p:cNvPr>
            <p:cNvPicPr>
              <a:picLocks noChangeAspect="1"/>
            </p:cNvPicPr>
            <p:nvPr/>
          </p:nvPicPr>
          <p:blipFill rotWithShape="1">
            <a:blip r:embed="rId14">
              <a:extLst>
                <a:ext uri="{28A0092B-C50C-407E-A947-70E740481C1C}">
                  <a14:useLocalDpi xmlns:a14="http://schemas.microsoft.com/office/drawing/2010/main" val="0"/>
                </a:ext>
              </a:extLst>
            </a:blip>
            <a:srcRect l="57849" t="1791" r="934" b="28163"/>
            <a:stretch/>
          </p:blipFill>
          <p:spPr>
            <a:xfrm>
              <a:off x="6985591" y="4668252"/>
              <a:ext cx="1465885" cy="493894"/>
            </a:xfrm>
            <a:prstGeom prst="rect">
              <a:avLst/>
            </a:prstGeom>
          </p:spPr>
        </p:pic>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E2C4671-DAAD-4BAA-95A8-66E6E733F993}"/>
                  </a:ext>
                </a:extLst>
              </p:cNvPr>
              <p:cNvSpPr txBox="1"/>
              <p:nvPr/>
            </p:nvSpPr>
            <p:spPr>
              <a:xfrm>
                <a:off x="4065583" y="4026702"/>
                <a:ext cx="4559163" cy="530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3000" b="0" i="1" smtClean="0">
                              <a:latin typeface="Cambria Math" panose="02040503050406030204" pitchFamily="18" charset="0"/>
                            </a:rPr>
                          </m:ctrlPr>
                        </m:sSubPr>
                        <m:e>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𝑢</m:t>
                              </m:r>
                            </m:e>
                          </m:acc>
                        </m:e>
                        <m:sub>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𝐵</m:t>
                              </m:r>
                            </m:e>
                            <m:sub>
                              <m:r>
                                <a:rPr lang="en-CA" sz="3000" b="0" i="1" smtClean="0">
                                  <a:latin typeface="Cambria Math" panose="02040503050406030204" pitchFamily="18" charset="0"/>
                                </a:rPr>
                                <m:t>𝑛</m:t>
                              </m:r>
                            </m:sub>
                          </m:sSub>
                        </m:sub>
                      </m:sSub>
                      <m:r>
                        <a:rPr lang="en-CA" sz="3000" b="0" i="1" smtClean="0">
                          <a:latin typeface="Cambria Math" panose="02040503050406030204" pitchFamily="18" charset="0"/>
                        </a:rPr>
                        <m:t>=</m:t>
                      </m:r>
                      <m:sSubSup>
                        <m:sSubSupPr>
                          <m:ctrlPr>
                            <a:rPr lang="en-CA" sz="3000" b="0" i="1" smtClean="0">
                              <a:latin typeface="Cambria Math" panose="02040503050406030204" pitchFamily="18" charset="0"/>
                            </a:rPr>
                          </m:ctrlPr>
                        </m:sSubSupPr>
                        <m:e>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𝐶</m:t>
                              </m:r>
                            </m:e>
                          </m:acc>
                        </m:e>
                        <m:sub>
                          <m:r>
                            <a:rPr lang="en-CA" sz="3000" b="0" i="1" smtClean="0">
                              <a:latin typeface="Cambria Math" panose="02040503050406030204" pitchFamily="18" charset="0"/>
                            </a:rPr>
                            <m:t>6</m:t>
                          </m:r>
                        </m:sub>
                        <m:sup>
                          <m:r>
                            <a:rPr lang="en-CA" sz="3000" b="0" i="1" smtClean="0">
                              <a:latin typeface="Cambria Math" panose="02040503050406030204" pitchFamily="18" charset="0"/>
                            </a:rPr>
                            <m:t>𝑛</m:t>
                          </m:r>
                          <m:r>
                            <a:rPr lang="en-CA" sz="3000" b="0" i="1" smtClean="0">
                              <a:latin typeface="Cambria Math" panose="02040503050406030204" pitchFamily="18" charset="0"/>
                            </a:rPr>
                            <m:t>−1</m:t>
                          </m:r>
                        </m:sup>
                      </m:sSubSup>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 </m:t>
                          </m:r>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𝑢</m:t>
                              </m:r>
                            </m:e>
                          </m:acc>
                        </m:e>
                        <m:sub>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𝐵</m:t>
                              </m:r>
                            </m:e>
                            <m:sub>
                              <m:r>
                                <a:rPr lang="en-CA" sz="3000" b="0" i="1" smtClean="0">
                                  <a:latin typeface="Cambria Math" panose="02040503050406030204" pitchFamily="18" charset="0"/>
                                </a:rPr>
                                <m:t>1</m:t>
                              </m:r>
                            </m:sub>
                          </m:sSub>
                        </m:sub>
                      </m:sSub>
                    </m:oMath>
                  </m:oMathPara>
                </a14:m>
                <a:endParaRPr lang="en-CA" sz="3000" dirty="0"/>
              </a:p>
            </p:txBody>
          </p:sp>
        </mc:Choice>
        <mc:Fallback>
          <p:sp>
            <p:nvSpPr>
              <p:cNvPr id="30" name="TextBox 29">
                <a:extLst>
                  <a:ext uri="{FF2B5EF4-FFF2-40B4-BE49-F238E27FC236}">
                    <a16:creationId xmlns:a16="http://schemas.microsoft.com/office/drawing/2014/main" id="{4E2C4671-DAAD-4BAA-95A8-66E6E733F993}"/>
                  </a:ext>
                </a:extLst>
              </p:cNvPr>
              <p:cNvSpPr txBox="1">
                <a:spLocks noRot="1" noChangeAspect="1" noMove="1" noResize="1" noEditPoints="1" noAdjustHandles="1" noChangeArrowheads="1" noChangeShapeType="1" noTextEdit="1"/>
              </p:cNvSpPr>
              <p:nvPr/>
            </p:nvSpPr>
            <p:spPr>
              <a:xfrm>
                <a:off x="4065583" y="4026702"/>
                <a:ext cx="4559163" cy="530145"/>
              </a:xfrm>
              <a:prstGeom prst="rect">
                <a:avLst/>
              </a:prstGeom>
              <a:blipFill>
                <a:blip r:embed="rId15"/>
                <a:stretch>
                  <a:fillRect/>
                </a:stretch>
              </a:blipFill>
            </p:spPr>
            <p:txBody>
              <a:bodyPr/>
              <a:lstStyle/>
              <a:p>
                <a:r>
                  <a:rPr lang="en-CA">
                    <a:noFill/>
                  </a:rPr>
                  <a:t> </a:t>
                </a:r>
              </a:p>
            </p:txBody>
          </p:sp>
        </mc:Fallback>
      </mc:AlternateContent>
      <p:pic>
        <p:nvPicPr>
          <p:cNvPr id="31" name="Picture 30">
            <a:extLst>
              <a:ext uri="{FF2B5EF4-FFF2-40B4-BE49-F238E27FC236}">
                <a16:creationId xmlns:a16="http://schemas.microsoft.com/office/drawing/2014/main" id="{EDB0A21D-339D-464C-870F-6F19D441A47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72799" y="4556847"/>
            <a:ext cx="7744733" cy="1573355"/>
          </a:xfrm>
          <a:prstGeom prst="rect">
            <a:avLst/>
          </a:prstGeom>
        </p:spPr>
      </p:pic>
      <p:sp>
        <p:nvSpPr>
          <p:cNvPr id="33" name="Slide Number Placeholder 32">
            <a:extLst>
              <a:ext uri="{FF2B5EF4-FFF2-40B4-BE49-F238E27FC236}">
                <a16:creationId xmlns:a16="http://schemas.microsoft.com/office/drawing/2014/main" id="{9FCE7BCD-5E3F-4C42-8613-2799EB758D71}"/>
              </a:ext>
            </a:extLst>
          </p:cNvPr>
          <p:cNvSpPr>
            <a:spLocks noGrp="1"/>
          </p:cNvSpPr>
          <p:nvPr>
            <p:ph type="sldNum" sz="quarter" idx="12"/>
          </p:nvPr>
        </p:nvSpPr>
        <p:spPr/>
        <p:txBody>
          <a:bodyPr/>
          <a:lstStyle/>
          <a:p>
            <a:fld id="{5621DBB4-DD7B-4913-866A-90C3B4A5819E}" type="slidenum">
              <a:rPr lang="en-CA" smtClean="0"/>
              <a:t>18</a:t>
            </a:fld>
            <a:endParaRPr lang="en-CA" dirty="0"/>
          </a:p>
        </p:txBody>
      </p:sp>
    </p:spTree>
    <p:extLst>
      <p:ext uri="{BB962C8B-B14F-4D97-AF65-F5344CB8AC3E}">
        <p14:creationId xmlns:p14="http://schemas.microsoft.com/office/powerpoint/2010/main" val="428630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39B7-EF7C-4137-8E5F-30D171D6E60D}"/>
              </a:ext>
            </a:extLst>
          </p:cNvPr>
          <p:cNvSpPr>
            <a:spLocks noGrp="1"/>
          </p:cNvSpPr>
          <p:nvPr>
            <p:ph type="title"/>
          </p:nvPr>
        </p:nvSpPr>
        <p:spPr>
          <a:xfrm>
            <a:off x="1571625" y="325439"/>
            <a:ext cx="10515600" cy="779462"/>
          </a:xfrm>
        </p:spPr>
        <p:txBody>
          <a:bodyPr/>
          <a:lstStyle/>
          <a:p>
            <a:r>
              <a:rPr lang="en-CA" dirty="0"/>
              <a:t>Building Congruent Localized Orbitals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BC37BE-5A53-4C66-9FB3-26879A765EFC}"/>
                  </a:ext>
                </a:extLst>
              </p:cNvPr>
              <p:cNvSpPr>
                <a:spLocks noGrp="1"/>
              </p:cNvSpPr>
              <p:nvPr>
                <p:ph idx="1"/>
              </p:nvPr>
            </p:nvSpPr>
            <p:spPr>
              <a:xfrm>
                <a:off x="1114425" y="1400175"/>
                <a:ext cx="10515600" cy="5132386"/>
              </a:xfrm>
            </p:spPr>
            <p:txBody>
              <a:bodyPr>
                <a:normAutofit lnSpcReduction="10000"/>
              </a:bodyPr>
              <a:lstStyle/>
              <a:p>
                <a:r>
                  <a:rPr lang="en-CA" dirty="0"/>
                  <a:t>Symmetry of the CLO’s can greatly simplify calculations</a:t>
                </a:r>
              </a:p>
              <a:p>
                <a:pPr lvl="1"/>
                <a:r>
                  <a:rPr lang="en-CA" dirty="0"/>
                  <a:t>Only need to calculate unique quantities</a:t>
                </a:r>
              </a:p>
              <a:p>
                <a:r>
                  <a:rPr lang="en-CA" dirty="0"/>
                  <a:t>CLO’s must meet two criteria: </a:t>
                </a:r>
              </a:p>
              <a:p>
                <a:pPr marL="457200" lvl="1" indent="0">
                  <a:buNone/>
                </a:pPr>
                <a:r>
                  <a:rPr lang="en-CA" dirty="0"/>
                  <a:t>1) If linearly independent, orthonormal</a:t>
                </a:r>
              </a:p>
              <a:p>
                <a:pPr marL="457200" lvl="1" indent="0">
                  <a:buNone/>
                </a:pPr>
                <a:r>
                  <a:rPr lang="en-CA" dirty="0"/>
                  <a:t>2) If linearly dependant,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oMath>
                </a14:m>
                <a:r>
                  <a:rPr lang="en-CA" dirty="0"/>
                  <a:t> must be idempotent</a:t>
                </a:r>
                <a14:m>
                  <m:oMath xmlns:m="http://schemas.openxmlformats.org/officeDocument/2006/math">
                    <m:r>
                      <a:rPr lang="en-CA" b="0" i="0"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m:t>
                        </m:r>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r>
                      <a:rPr lang="en-CA" b="0" i="1" smtClean="0">
                        <a:latin typeface="Cambria Math" panose="02040503050406030204" pitchFamily="18" charset="0"/>
                      </a:rPr>
                      <m:t>)</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𝐶𝐿𝑂</m:t>
                        </m:r>
                      </m:sub>
                    </m:sSub>
                  </m:oMath>
                </a14:m>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endParaRPr lang="en-CA" dirty="0"/>
              </a:p>
              <a:p>
                <a:r>
                  <a:rPr lang="en-CA" dirty="0"/>
                  <a:t>Construction of CLO’s scales as O(1) with the overall system</a:t>
                </a:r>
              </a:p>
            </p:txBody>
          </p:sp>
        </mc:Choice>
        <mc:Fallback>
          <p:sp>
            <p:nvSpPr>
              <p:cNvPr id="3" name="Content Placeholder 2">
                <a:extLst>
                  <a:ext uri="{FF2B5EF4-FFF2-40B4-BE49-F238E27FC236}">
                    <a16:creationId xmlns:a16="http://schemas.microsoft.com/office/drawing/2014/main" id="{29BC37BE-5A53-4C66-9FB3-26879A765EFC}"/>
                  </a:ext>
                </a:extLst>
              </p:cNvPr>
              <p:cNvSpPr>
                <a:spLocks noGrp="1" noRot="1" noChangeAspect="1" noMove="1" noResize="1" noEditPoints="1" noAdjustHandles="1" noChangeArrowheads="1" noChangeShapeType="1" noTextEdit="1"/>
              </p:cNvSpPr>
              <p:nvPr>
                <p:ph idx="1"/>
              </p:nvPr>
            </p:nvSpPr>
            <p:spPr>
              <a:xfrm>
                <a:off x="1114425" y="1400175"/>
                <a:ext cx="10515600" cy="5132386"/>
              </a:xfrm>
              <a:blipFill>
                <a:blip r:embed="rId3"/>
                <a:stretch>
                  <a:fillRect l="-1043" t="-2732"/>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0C52FFD8-2EAD-4EB4-B6EC-07256C653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2038" y="3429000"/>
            <a:ext cx="2173962" cy="1946704"/>
          </a:xfrm>
          <a:prstGeom prst="rect">
            <a:avLst/>
          </a:prstGeom>
        </p:spPr>
      </p:pic>
      <p:pic>
        <p:nvPicPr>
          <p:cNvPr id="8" name="Picture 7">
            <a:extLst>
              <a:ext uri="{FF2B5EF4-FFF2-40B4-BE49-F238E27FC236}">
                <a16:creationId xmlns:a16="http://schemas.microsoft.com/office/drawing/2014/main" id="{352A5879-F135-4107-B5FF-75359F6D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2965" y="3429000"/>
            <a:ext cx="2096780" cy="1873810"/>
          </a:xfrm>
          <a:prstGeom prst="rect">
            <a:avLst/>
          </a:prstGeom>
        </p:spPr>
      </p:pic>
      <p:pic>
        <p:nvPicPr>
          <p:cNvPr id="10" name="Picture 9">
            <a:extLst>
              <a:ext uri="{FF2B5EF4-FFF2-40B4-BE49-F238E27FC236}">
                <a16:creationId xmlns:a16="http://schemas.microsoft.com/office/drawing/2014/main" id="{923237D7-7020-42E8-AB6A-2597E9DB5E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9009" y="3469735"/>
            <a:ext cx="1860946" cy="1865234"/>
          </a:xfrm>
          <a:prstGeom prst="rect">
            <a:avLst/>
          </a:prstGeom>
        </p:spPr>
      </p:pic>
      <p:pic>
        <p:nvPicPr>
          <p:cNvPr id="12" name="Picture 11">
            <a:extLst>
              <a:ext uri="{FF2B5EF4-FFF2-40B4-BE49-F238E27FC236}">
                <a16:creationId xmlns:a16="http://schemas.microsoft.com/office/drawing/2014/main" id="{0A826F2B-5FF8-48F1-8329-FA7562E72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3795" y="3334207"/>
            <a:ext cx="1865234" cy="2101068"/>
          </a:xfrm>
          <a:prstGeom prst="rect">
            <a:avLst/>
          </a:prstGeom>
        </p:spPr>
      </p:pic>
      <p:sp>
        <p:nvSpPr>
          <p:cNvPr id="4" name="Slide Number Placeholder 3">
            <a:extLst>
              <a:ext uri="{FF2B5EF4-FFF2-40B4-BE49-F238E27FC236}">
                <a16:creationId xmlns:a16="http://schemas.microsoft.com/office/drawing/2014/main" id="{3BB4CEDD-BE4F-45FF-8EB4-883EC1A0D187}"/>
              </a:ext>
            </a:extLst>
          </p:cNvPr>
          <p:cNvSpPr>
            <a:spLocks noGrp="1"/>
          </p:cNvSpPr>
          <p:nvPr>
            <p:ph type="sldNum" sz="quarter" idx="12"/>
          </p:nvPr>
        </p:nvSpPr>
        <p:spPr/>
        <p:txBody>
          <a:bodyPr/>
          <a:lstStyle/>
          <a:p>
            <a:fld id="{5621DBB4-DD7B-4913-866A-90C3B4A5819E}" type="slidenum">
              <a:rPr lang="en-CA" smtClean="0"/>
              <a:t>19</a:t>
            </a:fld>
            <a:endParaRPr lang="en-CA" dirty="0"/>
          </a:p>
        </p:txBody>
      </p:sp>
    </p:spTree>
    <p:extLst>
      <p:ext uri="{BB962C8B-B14F-4D97-AF65-F5344CB8AC3E}">
        <p14:creationId xmlns:p14="http://schemas.microsoft.com/office/powerpoint/2010/main" val="39435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1F7C-470D-4E56-A730-3E38C7DD1B82}"/>
              </a:ext>
            </a:extLst>
          </p:cNvPr>
          <p:cNvSpPr>
            <a:spLocks noGrp="1"/>
          </p:cNvSpPr>
          <p:nvPr>
            <p:ph type="title"/>
          </p:nvPr>
        </p:nvSpPr>
        <p:spPr>
          <a:xfrm>
            <a:off x="1571625" y="325439"/>
            <a:ext cx="10515600" cy="779462"/>
          </a:xfrm>
        </p:spPr>
        <p:txBody>
          <a:bodyPr/>
          <a:lstStyle/>
          <a:p>
            <a:r>
              <a:rPr lang="en-CA" dirty="0"/>
              <a:t>Motivation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FF3377-548E-414A-AF2F-3D1AF4921214}"/>
                  </a:ext>
                </a:extLst>
              </p:cNvPr>
              <p:cNvSpPr>
                <a:spLocks noGrp="1"/>
              </p:cNvSpPr>
              <p:nvPr>
                <p:ph idx="1"/>
              </p:nvPr>
            </p:nvSpPr>
            <p:spPr>
              <a:xfrm>
                <a:off x="838200" y="1457324"/>
                <a:ext cx="10515600" cy="5165898"/>
              </a:xfrm>
            </p:spPr>
            <p:txBody>
              <a:bodyPr>
                <a:normAutofit/>
              </a:bodyPr>
              <a:lstStyle/>
              <a:p>
                <a:r>
                  <a:rPr lang="en-CA" dirty="0"/>
                  <a:t>Computational calculations can determine molecular properties: </a:t>
                </a:r>
              </a:p>
              <a:p>
                <a:pPr lvl="1"/>
                <a:r>
                  <a:rPr lang="en-CA" dirty="0"/>
                  <a:t>Geometry</a:t>
                </a:r>
              </a:p>
              <a:p>
                <a:pPr lvl="1"/>
                <a:r>
                  <a:rPr lang="en-CA" dirty="0"/>
                  <a:t>Thermochemistry*</a:t>
                </a:r>
              </a:p>
              <a:p>
                <a:pPr marL="457200" lvl="1" indent="0">
                  <a:buNone/>
                </a:pPr>
                <a:endParaRPr lang="en-CA" dirty="0"/>
              </a:p>
              <a:p>
                <a:r>
                  <a:rPr lang="en-CA" dirty="0"/>
                  <a:t>‘Gold-standard’: Coupled cluster singles, doubles, and perturbative triples (CCSD(T))</a:t>
                </a:r>
              </a:p>
              <a:p>
                <a:pPr lvl="1"/>
                <a:r>
                  <a:rPr lang="en-CA" dirty="0"/>
                  <a:t>~1 kcal/</a:t>
                </a:r>
                <a:r>
                  <a:rPr lang="en-CA" dirty="0" err="1"/>
                  <a:t>mol</a:t>
                </a:r>
                <a:r>
                  <a:rPr lang="en-CA" dirty="0"/>
                  <a:t> accuracy</a:t>
                </a:r>
              </a:p>
              <a:p>
                <a:pPr lvl="1"/>
                <a:r>
                  <a:rPr lang="en-CA" dirty="0"/>
                  <a:t>Computationally expensive, </a:t>
                </a:r>
                <a14:m>
                  <m:oMath xmlns:m="http://schemas.openxmlformats.org/officeDocument/2006/math">
                    <m:r>
                      <a:rPr lang="en-CA" b="0" i="1" smtClean="0">
                        <a:latin typeface="Cambria Math" panose="02040503050406030204" pitchFamily="18" charset="0"/>
                      </a:rPr>
                      <m:t>𝑂</m:t>
                    </m:r>
                    <m:d>
                      <m:dPr>
                        <m:ctrlPr>
                          <a:rPr lang="en-CA" b="0" i="1" smtClean="0">
                            <a:latin typeface="Cambria Math" panose="02040503050406030204" pitchFamily="18" charset="0"/>
                          </a:rPr>
                        </m:ctrlPr>
                      </m:dPr>
                      <m:e>
                        <m:sSup>
                          <m:sSupPr>
                            <m:ctrlPr>
                              <a:rPr lang="en-CA" b="0" i="1" smtClean="0">
                                <a:latin typeface="Cambria Math" panose="02040503050406030204" pitchFamily="18" charset="0"/>
                              </a:rPr>
                            </m:ctrlPr>
                          </m:sSupPr>
                          <m:e>
                            <m:r>
                              <a:rPr lang="en-CA" b="0" i="1" smtClean="0">
                                <a:latin typeface="Cambria Math" panose="02040503050406030204" pitchFamily="18" charset="0"/>
                              </a:rPr>
                              <m:t>𝑁</m:t>
                            </m:r>
                          </m:e>
                          <m:sup>
                            <m:r>
                              <a:rPr lang="en-CA" b="0" i="1" smtClean="0">
                                <a:latin typeface="Cambria Math" panose="02040503050406030204" pitchFamily="18" charset="0"/>
                              </a:rPr>
                              <m:t>7</m:t>
                            </m:r>
                          </m:sup>
                        </m:sSup>
                      </m:e>
                    </m:d>
                  </m:oMath>
                </a14:m>
                <a:endParaRPr lang="en-CA" dirty="0"/>
              </a:p>
              <a:p>
                <a:pPr marL="457200" lvl="1" indent="0">
                  <a:buNone/>
                </a:pPr>
                <a:br>
                  <a:rPr lang="en-CA" dirty="0"/>
                </a:br>
                <a:endParaRPr lang="en-CA" dirty="0"/>
              </a:p>
              <a:p>
                <a:pPr marL="457200" lvl="1" indent="0">
                  <a:buNone/>
                </a:pPr>
                <a:endParaRPr lang="en-CA" dirty="0"/>
              </a:p>
              <a:p>
                <a:endParaRPr lang="en-CA" dirty="0"/>
              </a:p>
              <a:p>
                <a:pPr marL="457200" lvl="1" indent="0">
                  <a:buNone/>
                </a:pPr>
                <a:endParaRPr lang="en-CA" dirty="0"/>
              </a:p>
            </p:txBody>
          </p:sp>
        </mc:Choice>
        <mc:Fallback>
          <p:sp>
            <p:nvSpPr>
              <p:cNvPr id="3" name="Content Placeholder 2">
                <a:extLst>
                  <a:ext uri="{FF2B5EF4-FFF2-40B4-BE49-F238E27FC236}">
                    <a16:creationId xmlns:a16="http://schemas.microsoft.com/office/drawing/2014/main" id="{49FF3377-548E-414A-AF2F-3D1AF4921214}"/>
                  </a:ext>
                </a:extLst>
              </p:cNvPr>
              <p:cNvSpPr>
                <a:spLocks noGrp="1" noRot="1" noChangeAspect="1" noMove="1" noResize="1" noEditPoints="1" noAdjustHandles="1" noChangeArrowheads="1" noChangeShapeType="1" noTextEdit="1"/>
              </p:cNvSpPr>
              <p:nvPr>
                <p:ph idx="1"/>
              </p:nvPr>
            </p:nvSpPr>
            <p:spPr>
              <a:xfrm>
                <a:off x="838200" y="1457324"/>
                <a:ext cx="10515600" cy="5165898"/>
              </a:xfrm>
              <a:blipFill>
                <a:blip r:embed="rId3"/>
                <a:stretch>
                  <a:fillRect l="-1043" t="-188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BCE16FC-76E9-4BC7-8B92-529D187204D2}"/>
              </a:ext>
            </a:extLst>
          </p:cNvPr>
          <p:cNvSpPr>
            <a:spLocks noGrp="1"/>
          </p:cNvSpPr>
          <p:nvPr>
            <p:ph type="sldNum" sz="quarter" idx="12"/>
          </p:nvPr>
        </p:nvSpPr>
        <p:spPr/>
        <p:txBody>
          <a:bodyPr/>
          <a:lstStyle/>
          <a:p>
            <a:fld id="{5621DBB4-DD7B-4913-866A-90C3B4A5819E}" type="slidenum">
              <a:rPr lang="en-CA" smtClean="0"/>
              <a:t>2</a:t>
            </a:fld>
            <a:endParaRPr lang="en-CA" dirty="0"/>
          </a:p>
        </p:txBody>
      </p:sp>
    </p:spTree>
    <p:extLst>
      <p:ext uri="{BB962C8B-B14F-4D97-AF65-F5344CB8AC3E}">
        <p14:creationId xmlns:p14="http://schemas.microsoft.com/office/powerpoint/2010/main" val="3594154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FD1F-3032-4C85-8AA0-1AE2459FEC8E}"/>
              </a:ext>
            </a:extLst>
          </p:cNvPr>
          <p:cNvSpPr>
            <a:spLocks noGrp="1"/>
          </p:cNvSpPr>
          <p:nvPr>
            <p:ph type="title"/>
          </p:nvPr>
        </p:nvSpPr>
        <p:spPr>
          <a:xfrm>
            <a:off x="1571625" y="325439"/>
            <a:ext cx="10515600" cy="779462"/>
          </a:xfrm>
        </p:spPr>
        <p:txBody>
          <a:bodyPr/>
          <a:lstStyle/>
          <a:p>
            <a:r>
              <a:rPr lang="en-CA" dirty="0"/>
              <a:t>Motivation </a:t>
            </a:r>
          </a:p>
        </p:txBody>
      </p:sp>
      <p:sp>
        <p:nvSpPr>
          <p:cNvPr id="4" name="Content Placeholder 2">
            <a:extLst>
              <a:ext uri="{FF2B5EF4-FFF2-40B4-BE49-F238E27FC236}">
                <a16:creationId xmlns:a16="http://schemas.microsoft.com/office/drawing/2014/main" id="{5284E373-FC8C-431D-A7A1-8FDD834E313F}"/>
              </a:ext>
            </a:extLst>
          </p:cNvPr>
          <p:cNvSpPr txBox="1">
            <a:spLocks/>
          </p:cNvSpPr>
          <p:nvPr/>
        </p:nvSpPr>
        <p:spPr>
          <a:xfrm>
            <a:off x="981075" y="1428749"/>
            <a:ext cx="10515600" cy="838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dirty="0"/>
          </a:p>
        </p:txBody>
      </p:sp>
      <p:sp>
        <p:nvSpPr>
          <p:cNvPr id="5" name="Content Placeholder 2">
            <a:extLst>
              <a:ext uri="{FF2B5EF4-FFF2-40B4-BE49-F238E27FC236}">
                <a16:creationId xmlns:a16="http://schemas.microsoft.com/office/drawing/2014/main" id="{8C60A089-E633-430D-A45E-1F02C319DDFD}"/>
              </a:ext>
            </a:extLst>
          </p:cNvPr>
          <p:cNvSpPr txBox="1">
            <a:spLocks/>
          </p:cNvSpPr>
          <p:nvPr/>
        </p:nvSpPr>
        <p:spPr>
          <a:xfrm>
            <a:off x="650018" y="2686049"/>
            <a:ext cx="111777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How can we implement coupled cluster methods for use in the solid state?</a:t>
            </a:r>
          </a:p>
        </p:txBody>
      </p:sp>
      <p:sp>
        <p:nvSpPr>
          <p:cNvPr id="3" name="Rectangle 2">
            <a:extLst>
              <a:ext uri="{FF2B5EF4-FFF2-40B4-BE49-F238E27FC236}">
                <a16:creationId xmlns:a16="http://schemas.microsoft.com/office/drawing/2014/main" id="{16E2C8A3-B63B-47BF-B8D0-EA4A53A32B8B}"/>
              </a:ext>
            </a:extLst>
          </p:cNvPr>
          <p:cNvSpPr/>
          <p:nvPr/>
        </p:nvSpPr>
        <p:spPr>
          <a:xfrm>
            <a:off x="1219200" y="3907611"/>
            <a:ext cx="4524375" cy="181588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buFont typeface="+mj-lt"/>
              <a:buAutoNum type="arabicPeriod"/>
            </a:pPr>
            <a:r>
              <a:rPr lang="en-CA" sz="2800" dirty="0">
                <a:solidFill>
                  <a:schemeClr val="dk1">
                    <a:alpha val="45000"/>
                  </a:schemeClr>
                </a:solidFill>
              </a:rPr>
              <a:t>Use </a:t>
            </a:r>
            <a:r>
              <a:rPr lang="en-CA" sz="2800" i="1" dirty="0">
                <a:solidFill>
                  <a:schemeClr val="dk1">
                    <a:alpha val="45000"/>
                  </a:schemeClr>
                </a:solidFill>
              </a:rPr>
              <a:t>congruent localized orbitals</a:t>
            </a:r>
            <a:r>
              <a:rPr lang="en-CA" sz="2800" dirty="0">
                <a:solidFill>
                  <a:schemeClr val="dk1">
                    <a:alpha val="45000"/>
                  </a:schemeClr>
                </a:solidFill>
              </a:rPr>
              <a:t> (CLO’s) to exploit symmetry and local correlation</a:t>
            </a:r>
          </a:p>
        </p:txBody>
      </p:sp>
      <p:sp>
        <p:nvSpPr>
          <p:cNvPr id="7" name="Rectangle 6">
            <a:extLst>
              <a:ext uri="{FF2B5EF4-FFF2-40B4-BE49-F238E27FC236}">
                <a16:creationId xmlns:a16="http://schemas.microsoft.com/office/drawing/2014/main" id="{756092EA-AF65-4B7D-BF81-397A3D0ADF8B}"/>
              </a:ext>
            </a:extLst>
          </p:cNvPr>
          <p:cNvSpPr/>
          <p:nvPr/>
        </p:nvSpPr>
        <p:spPr>
          <a:xfrm>
            <a:off x="7010400" y="3907611"/>
            <a:ext cx="4486275" cy="1815882"/>
          </a:xfrm>
          <a:prstGeom prst="rect">
            <a:avLst/>
          </a:prstGeom>
          <a:ln>
            <a:solidFill>
              <a:schemeClr val="tx1"/>
            </a:solidFill>
          </a:ln>
        </p:spPr>
        <p:txBody>
          <a:bodyPr wrap="square">
            <a:spAutoFit/>
          </a:bodyPr>
          <a:lstStyle/>
          <a:p>
            <a:pPr marL="514350" indent="-514350">
              <a:buFont typeface="+mj-lt"/>
              <a:buAutoNum type="arabicPeriod" startAt="2"/>
            </a:pPr>
            <a:r>
              <a:rPr lang="en-CA" sz="2800" dirty="0"/>
              <a:t>Treat long-range interactions in the solid state via Fourier transform </a:t>
            </a:r>
          </a:p>
        </p:txBody>
      </p:sp>
      <p:sp>
        <p:nvSpPr>
          <p:cNvPr id="6" name="Slide Number Placeholder 5">
            <a:extLst>
              <a:ext uri="{FF2B5EF4-FFF2-40B4-BE49-F238E27FC236}">
                <a16:creationId xmlns:a16="http://schemas.microsoft.com/office/drawing/2014/main" id="{1ED05A01-A3A9-4FAC-ABC4-A39B9FE40701}"/>
              </a:ext>
            </a:extLst>
          </p:cNvPr>
          <p:cNvSpPr>
            <a:spLocks noGrp="1"/>
          </p:cNvSpPr>
          <p:nvPr>
            <p:ph type="sldNum" sz="quarter" idx="12"/>
          </p:nvPr>
        </p:nvSpPr>
        <p:spPr/>
        <p:txBody>
          <a:bodyPr/>
          <a:lstStyle/>
          <a:p>
            <a:fld id="{5621DBB4-DD7B-4913-866A-90C3B4A5819E}" type="slidenum">
              <a:rPr lang="en-CA" smtClean="0"/>
              <a:t>20</a:t>
            </a:fld>
            <a:endParaRPr lang="en-CA" dirty="0"/>
          </a:p>
        </p:txBody>
      </p:sp>
    </p:spTree>
    <p:extLst>
      <p:ext uri="{BB962C8B-B14F-4D97-AF65-F5344CB8AC3E}">
        <p14:creationId xmlns:p14="http://schemas.microsoft.com/office/powerpoint/2010/main" val="356287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F1B4-D8EA-4988-88EA-D6AEF50D8FB2}"/>
              </a:ext>
            </a:extLst>
          </p:cNvPr>
          <p:cNvSpPr>
            <a:spLocks noGrp="1"/>
          </p:cNvSpPr>
          <p:nvPr>
            <p:ph type="title"/>
          </p:nvPr>
        </p:nvSpPr>
        <p:spPr>
          <a:xfrm>
            <a:off x="1571625" y="325439"/>
            <a:ext cx="10515600" cy="779462"/>
          </a:xfrm>
        </p:spPr>
        <p:txBody>
          <a:bodyPr>
            <a:normAutofit/>
          </a:bodyPr>
          <a:lstStyle/>
          <a:p>
            <a:r>
              <a:rPr lang="en-CA" dirty="0"/>
              <a:t>Motivation – Long-range Interactions in Solids</a:t>
            </a:r>
          </a:p>
        </p:txBody>
      </p:sp>
      <p:pic>
        <p:nvPicPr>
          <p:cNvPr id="5" name="Content Placeholder 4">
            <a:extLst>
              <a:ext uri="{FF2B5EF4-FFF2-40B4-BE49-F238E27FC236}">
                <a16:creationId xmlns:a16="http://schemas.microsoft.com/office/drawing/2014/main" id="{5E515290-8725-4239-9893-807C684CDA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3589" y="1569281"/>
            <a:ext cx="2229161" cy="885949"/>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AAF821D-0A0D-4C4F-BE94-8C95BC8F0B4A}"/>
                  </a:ext>
                </a:extLst>
              </p:cNvPr>
              <p:cNvSpPr txBox="1"/>
              <p:nvPr/>
            </p:nvSpPr>
            <p:spPr>
              <a:xfrm>
                <a:off x="937401" y="2519529"/>
                <a:ext cx="7504850" cy="2091214"/>
              </a:xfrm>
              <a:prstGeom prst="rect">
                <a:avLst/>
              </a:prstGeom>
              <a:noFill/>
            </p:spPr>
            <p:txBody>
              <a:bodyPr wrap="square" rtlCol="0">
                <a:spAutoFit/>
              </a:bodyPr>
              <a:lstStyle/>
              <a:p>
                <a:pPr marL="285750" indent="-285750">
                  <a:buFont typeface="Arial" panose="020B0604020202020204" pitchFamily="34" charset="0"/>
                  <a:buChar char="•"/>
                </a:pPr>
                <a:r>
                  <a:rPr lang="en-CA" sz="2400" dirty="0"/>
                  <a:t>Trivial in finite systems</a:t>
                </a:r>
              </a:p>
              <a:p>
                <a:pPr marL="285750" indent="-285750">
                  <a:buFont typeface="Arial" panose="020B0604020202020204" pitchFamily="34" charset="0"/>
                  <a:buChar char="•"/>
                </a:pPr>
                <a:r>
                  <a:rPr lang="en-CA" sz="2400" dirty="0"/>
                  <a:t>Difficult in the solid state</a:t>
                </a:r>
              </a:p>
              <a:p>
                <a:pPr marL="742950" lvl="1" indent="-285750">
                  <a:buFont typeface="Arial" panose="020B0604020202020204" pitchFamily="34" charset="0"/>
                  <a:buChar char="•"/>
                </a:pP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1</m:t>
                        </m:r>
                      </m:num>
                      <m:den>
                        <m:r>
                          <a:rPr lang="en-CA" sz="2400" b="0" i="1" smtClean="0">
                            <a:latin typeface="Cambria Math" panose="02040503050406030204" pitchFamily="18" charset="0"/>
                          </a:rPr>
                          <m:t>𝑟</m:t>
                        </m:r>
                      </m:den>
                    </m:f>
                  </m:oMath>
                </a14:m>
                <a:r>
                  <a:rPr lang="en-CA" sz="2400" dirty="0"/>
                  <a:t>, slow to converge</a:t>
                </a:r>
              </a:p>
              <a:p>
                <a:pPr marL="285750" indent="-285750">
                  <a:buFont typeface="Arial" panose="020B0604020202020204" pitchFamily="34" charset="0"/>
                  <a:buChar char="•"/>
                </a:pPr>
                <a:r>
                  <a:rPr lang="en-CA" sz="2400" dirty="0"/>
                  <a:t>Convenient to partition </a:t>
                </a:r>
                <a:r>
                  <a:rPr lang="en-CA" sz="2400" i="1" dirty="0"/>
                  <a:t>all </a:t>
                </a:r>
                <a:r>
                  <a:rPr lang="en-CA" sz="2400" dirty="0"/>
                  <a:t>coulombic interactions in to two bits:</a:t>
                </a:r>
              </a:p>
            </p:txBody>
          </p:sp>
        </mc:Choice>
        <mc:Fallback>
          <p:sp>
            <p:nvSpPr>
              <p:cNvPr id="6" name="TextBox 5">
                <a:extLst>
                  <a:ext uri="{FF2B5EF4-FFF2-40B4-BE49-F238E27FC236}">
                    <a16:creationId xmlns:a16="http://schemas.microsoft.com/office/drawing/2014/main" id="{4AAF821D-0A0D-4C4F-BE94-8C95BC8F0B4A}"/>
                  </a:ext>
                </a:extLst>
              </p:cNvPr>
              <p:cNvSpPr txBox="1">
                <a:spLocks noRot="1" noChangeAspect="1" noMove="1" noResize="1" noEditPoints="1" noAdjustHandles="1" noChangeArrowheads="1" noChangeShapeType="1" noTextEdit="1"/>
              </p:cNvSpPr>
              <p:nvPr/>
            </p:nvSpPr>
            <p:spPr>
              <a:xfrm>
                <a:off x="937401" y="2519529"/>
                <a:ext cx="7504850" cy="2091214"/>
              </a:xfrm>
              <a:prstGeom prst="rect">
                <a:avLst/>
              </a:prstGeom>
              <a:blipFill>
                <a:blip r:embed="rId4"/>
                <a:stretch>
                  <a:fillRect l="-1137" t="-2332" b="-5831"/>
                </a:stretch>
              </a:blipFill>
            </p:spPr>
            <p:txBody>
              <a:bodyPr/>
              <a:lstStyle/>
              <a:p>
                <a:r>
                  <a:rPr lang="en-CA">
                    <a:noFill/>
                  </a:rPr>
                  <a:t> </a:t>
                </a:r>
              </a:p>
            </p:txBody>
          </p:sp>
        </mc:Fallback>
      </mc:AlternateContent>
      <p:pic>
        <p:nvPicPr>
          <p:cNvPr id="7" name="Picture 2" descr="https://s3-us-west-2.amazonaws.com/courses-images/wp-content/uploads/sites/219/2016/08/09045711/CNX_Chem_10_06_UnitCell1.jpg">
            <a:extLst>
              <a:ext uri="{FF2B5EF4-FFF2-40B4-BE49-F238E27FC236}">
                <a16:creationId xmlns:a16="http://schemas.microsoft.com/office/drawing/2014/main" id="{78EE36DB-1BB6-4DDC-A9B9-30C506A87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855" t="1082" b="-1"/>
          <a:stretch/>
        </p:blipFill>
        <p:spPr bwMode="auto">
          <a:xfrm>
            <a:off x="8966506" y="1838290"/>
            <a:ext cx="2554933" cy="2213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5B14B38-0EE3-48B7-BE3A-7CCD03672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430" y="4675042"/>
            <a:ext cx="3872453" cy="1605187"/>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43FC8B9A-56B4-4E3B-AA22-1309BAC1B5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2079" y="4386511"/>
            <a:ext cx="5621497" cy="2407920"/>
          </a:xfrm>
          <a:prstGeom prst="rect">
            <a:avLst/>
          </a:prstGeom>
        </p:spPr>
      </p:pic>
      <p:sp>
        <p:nvSpPr>
          <p:cNvPr id="8" name="Slide Number Placeholder 7">
            <a:extLst>
              <a:ext uri="{FF2B5EF4-FFF2-40B4-BE49-F238E27FC236}">
                <a16:creationId xmlns:a16="http://schemas.microsoft.com/office/drawing/2014/main" id="{8FD32F6D-706D-4FF0-8375-00703C994A46}"/>
              </a:ext>
            </a:extLst>
          </p:cNvPr>
          <p:cNvSpPr>
            <a:spLocks noGrp="1"/>
          </p:cNvSpPr>
          <p:nvPr>
            <p:ph type="sldNum" sz="quarter" idx="12"/>
          </p:nvPr>
        </p:nvSpPr>
        <p:spPr/>
        <p:txBody>
          <a:bodyPr/>
          <a:lstStyle/>
          <a:p>
            <a:fld id="{5621DBB4-DD7B-4913-866A-90C3B4A5819E}" type="slidenum">
              <a:rPr lang="en-CA" smtClean="0"/>
              <a:t>21</a:t>
            </a:fld>
            <a:endParaRPr lang="en-CA" dirty="0"/>
          </a:p>
        </p:txBody>
      </p:sp>
    </p:spTree>
    <p:extLst>
      <p:ext uri="{BB962C8B-B14F-4D97-AF65-F5344CB8AC3E}">
        <p14:creationId xmlns:p14="http://schemas.microsoft.com/office/powerpoint/2010/main" val="291521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57D5D8B-6CAF-4A3C-A444-9D1A6DB0D696}"/>
                  </a:ext>
                </a:extLst>
              </p:cNvPr>
              <p:cNvSpPr>
                <a:spLocks noGrp="1"/>
              </p:cNvSpPr>
              <p:nvPr>
                <p:ph type="title"/>
              </p:nvPr>
            </p:nvSpPr>
            <p:spPr>
              <a:xfrm>
                <a:off x="1571625" y="325439"/>
                <a:ext cx="10515600" cy="779462"/>
              </a:xfrm>
            </p:spPr>
            <p:txBody>
              <a:bodyPr>
                <a:normAutofit/>
              </a:bodyPr>
              <a:lstStyle/>
              <a:p>
                <a:r>
                  <a:rPr lang="en-CA" dirty="0"/>
                  <a:t>Motivation – Decomposing </a:t>
                </a:r>
                <a14:m>
                  <m:oMath xmlns:m="http://schemas.openxmlformats.org/officeDocument/2006/math">
                    <m:f>
                      <m:fPr>
                        <m:ctrlPr>
                          <a:rPr lang="en-CA" sz="3300" b="0" i="1" smtClean="0">
                            <a:latin typeface="Cambria Math" panose="02040503050406030204" pitchFamily="18" charset="0"/>
                          </a:rPr>
                        </m:ctrlPr>
                      </m:fPr>
                      <m:num>
                        <m:r>
                          <a:rPr lang="en-CA" sz="3300" b="0" i="1" smtClean="0">
                            <a:latin typeface="Cambria Math" panose="02040503050406030204" pitchFamily="18" charset="0"/>
                          </a:rPr>
                          <m:t>1</m:t>
                        </m:r>
                      </m:num>
                      <m:den>
                        <m:r>
                          <a:rPr lang="en-CA" sz="3300" b="0" i="1" smtClean="0">
                            <a:latin typeface="Cambria Math" panose="02040503050406030204" pitchFamily="18" charset="0"/>
                          </a:rPr>
                          <m:t>𝑟</m:t>
                        </m:r>
                      </m:den>
                    </m:f>
                  </m:oMath>
                </a14:m>
                <a:endParaRPr lang="en-CA" sz="3300" dirty="0"/>
              </a:p>
            </p:txBody>
          </p:sp>
        </mc:Choice>
        <mc:Fallback>
          <p:sp>
            <p:nvSpPr>
              <p:cNvPr id="2" name="Title 1">
                <a:extLst>
                  <a:ext uri="{FF2B5EF4-FFF2-40B4-BE49-F238E27FC236}">
                    <a16:creationId xmlns:a16="http://schemas.microsoft.com/office/drawing/2014/main" id="{757D5D8B-6CAF-4A3C-A444-9D1A6DB0D696}"/>
                  </a:ext>
                </a:extLst>
              </p:cNvPr>
              <p:cNvSpPr>
                <a:spLocks noGrp="1" noRot="1" noChangeAspect="1" noMove="1" noResize="1" noEditPoints="1" noAdjustHandles="1" noChangeArrowheads="1" noChangeShapeType="1" noTextEdit="1"/>
              </p:cNvSpPr>
              <p:nvPr>
                <p:ph type="title"/>
              </p:nvPr>
            </p:nvSpPr>
            <p:spPr>
              <a:xfrm>
                <a:off x="1571625" y="325439"/>
                <a:ext cx="10515600" cy="779462"/>
              </a:xfrm>
              <a:blipFill>
                <a:blip r:embed="rId3"/>
                <a:stretch>
                  <a:fillRect l="-2377" t="-23438" b="-2812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64D64DB-B1A3-4EAC-AB11-18D9D1B5F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773" y="1228273"/>
            <a:ext cx="3872453" cy="1605187"/>
          </a:xfrm>
          <a:prstGeom prst="rect">
            <a:avLst/>
          </a:prstGeom>
        </p:spPr>
      </p:pic>
      <p:pic>
        <p:nvPicPr>
          <p:cNvPr id="27" name="Picture 26">
            <a:extLst>
              <a:ext uri="{FF2B5EF4-FFF2-40B4-BE49-F238E27FC236}">
                <a16:creationId xmlns:a16="http://schemas.microsoft.com/office/drawing/2014/main" id="{32578C59-7136-40BF-A761-9482C3E96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668" y="2833459"/>
            <a:ext cx="4674027" cy="3861153"/>
          </a:xfrm>
          <a:prstGeom prst="rect">
            <a:avLst/>
          </a:prstGeom>
        </p:spPr>
      </p:pic>
      <p:pic>
        <p:nvPicPr>
          <p:cNvPr id="29" name="Picture 28">
            <a:extLst>
              <a:ext uri="{FF2B5EF4-FFF2-40B4-BE49-F238E27FC236}">
                <a16:creationId xmlns:a16="http://schemas.microsoft.com/office/drawing/2014/main" id="{D313B374-629F-4546-912A-1D2A89C7EB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9425" y="2833459"/>
            <a:ext cx="4674028" cy="3861154"/>
          </a:xfrm>
          <a:prstGeom prst="rect">
            <a:avLst/>
          </a:prstGeom>
        </p:spPr>
      </p:pic>
      <p:sp>
        <p:nvSpPr>
          <p:cNvPr id="3" name="Slide Number Placeholder 2">
            <a:extLst>
              <a:ext uri="{FF2B5EF4-FFF2-40B4-BE49-F238E27FC236}">
                <a16:creationId xmlns:a16="http://schemas.microsoft.com/office/drawing/2014/main" id="{052D8406-19B5-4316-BDB2-D4319C2366A7}"/>
              </a:ext>
            </a:extLst>
          </p:cNvPr>
          <p:cNvSpPr>
            <a:spLocks noGrp="1"/>
          </p:cNvSpPr>
          <p:nvPr>
            <p:ph type="sldNum" sz="quarter" idx="12"/>
          </p:nvPr>
        </p:nvSpPr>
        <p:spPr/>
        <p:txBody>
          <a:bodyPr/>
          <a:lstStyle/>
          <a:p>
            <a:fld id="{5621DBB4-DD7B-4913-866A-90C3B4A5819E}" type="slidenum">
              <a:rPr lang="en-CA" smtClean="0"/>
              <a:t>22</a:t>
            </a:fld>
            <a:endParaRPr lang="en-CA" dirty="0"/>
          </a:p>
        </p:txBody>
      </p:sp>
    </p:spTree>
    <p:extLst>
      <p:ext uri="{BB962C8B-B14F-4D97-AF65-F5344CB8AC3E}">
        <p14:creationId xmlns:p14="http://schemas.microsoft.com/office/powerpoint/2010/main" val="64514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46E-82FC-4C50-8A47-218FACE0D1C5}"/>
              </a:ext>
            </a:extLst>
          </p:cNvPr>
          <p:cNvSpPr>
            <a:spLocks noGrp="1"/>
          </p:cNvSpPr>
          <p:nvPr>
            <p:ph type="title"/>
          </p:nvPr>
        </p:nvSpPr>
        <p:spPr>
          <a:xfrm>
            <a:off x="1571625" y="325439"/>
            <a:ext cx="10515600" cy="779462"/>
          </a:xfrm>
        </p:spPr>
        <p:txBody>
          <a:bodyPr>
            <a:normAutofit/>
          </a:bodyPr>
          <a:lstStyle/>
          <a:p>
            <a:r>
              <a:rPr lang="en-CA" dirty="0"/>
              <a:t>Motivation – Coulomb Potential in Solids</a:t>
            </a:r>
          </a:p>
        </p:txBody>
      </p:sp>
      <p:sp>
        <p:nvSpPr>
          <p:cNvPr id="3" name="Content Placeholder 2">
            <a:extLst>
              <a:ext uri="{FF2B5EF4-FFF2-40B4-BE49-F238E27FC236}">
                <a16:creationId xmlns:a16="http://schemas.microsoft.com/office/drawing/2014/main" id="{EE87079C-9B89-448E-83B7-CA6225614B52}"/>
              </a:ext>
            </a:extLst>
          </p:cNvPr>
          <p:cNvSpPr>
            <a:spLocks noGrp="1"/>
          </p:cNvSpPr>
          <p:nvPr>
            <p:ph idx="1"/>
          </p:nvPr>
        </p:nvSpPr>
        <p:spPr>
          <a:xfrm>
            <a:off x="871756" y="1825624"/>
            <a:ext cx="10515600" cy="4351338"/>
          </a:xfrm>
        </p:spPr>
        <p:txBody>
          <a:bodyPr/>
          <a:lstStyle/>
          <a:p>
            <a:r>
              <a:rPr lang="en-CA" dirty="0"/>
              <a:t>Short range interactions calculated explicitly</a:t>
            </a:r>
          </a:p>
          <a:p>
            <a:r>
              <a:rPr lang="en-CA" dirty="0"/>
              <a:t>Long range potential evaluated via Fourier transform</a:t>
            </a:r>
          </a:p>
          <a:p>
            <a:pPr lvl="1"/>
            <a:r>
              <a:rPr lang="en-CA" dirty="0"/>
              <a:t>Ewald Summation</a:t>
            </a:r>
          </a:p>
          <a:p>
            <a:pPr lvl="1"/>
            <a:endParaRPr lang="en-CA" dirty="0"/>
          </a:p>
          <a:p>
            <a:pPr lvl="1"/>
            <a:endParaRPr lang="en-CA" dirty="0"/>
          </a:p>
          <a:p>
            <a:pPr lvl="1"/>
            <a:endParaRPr lang="en-CA" dirty="0"/>
          </a:p>
          <a:p>
            <a:pPr lvl="1"/>
            <a:endParaRPr lang="en-CA" dirty="0"/>
          </a:p>
          <a:p>
            <a:endParaRPr lang="en-CA" dirty="0"/>
          </a:p>
          <a:p>
            <a:r>
              <a:rPr lang="en-CA" dirty="0"/>
              <a:t>This partitioning can be used for any interaction in the solid state</a:t>
            </a:r>
          </a:p>
          <a:p>
            <a:endParaRPr lang="en-CA" dirty="0"/>
          </a:p>
          <a:p>
            <a:endParaRPr lang="en-CA" dirty="0"/>
          </a:p>
          <a:p>
            <a:endParaRPr lang="en-CA" dirty="0"/>
          </a:p>
          <a:p>
            <a:endParaRPr lang="en-CA" dirty="0"/>
          </a:p>
          <a:p>
            <a:endParaRPr lang="en-CA" dirty="0"/>
          </a:p>
          <a:p>
            <a:endParaRPr lang="en-CA" dirty="0"/>
          </a:p>
        </p:txBody>
      </p:sp>
      <p:pic>
        <p:nvPicPr>
          <p:cNvPr id="5" name="Picture 4">
            <a:extLst>
              <a:ext uri="{FF2B5EF4-FFF2-40B4-BE49-F238E27FC236}">
                <a16:creationId xmlns:a16="http://schemas.microsoft.com/office/drawing/2014/main" id="{3C6ED3F2-5589-45B9-BC44-CE3266CC9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1" y="3228662"/>
            <a:ext cx="9630299" cy="1545263"/>
          </a:xfrm>
          <a:prstGeom prst="rect">
            <a:avLst/>
          </a:prstGeom>
        </p:spPr>
      </p:pic>
      <p:sp>
        <p:nvSpPr>
          <p:cNvPr id="7" name="Title 1">
            <a:extLst>
              <a:ext uri="{FF2B5EF4-FFF2-40B4-BE49-F238E27FC236}">
                <a16:creationId xmlns:a16="http://schemas.microsoft.com/office/drawing/2014/main" id="{A7F41EF1-0D70-4DC9-AC9F-D344AC03A5A7}"/>
              </a:ext>
            </a:extLst>
          </p:cNvPr>
          <p:cNvSpPr txBox="1">
            <a:spLocks/>
          </p:cNvSpPr>
          <p:nvPr/>
        </p:nvSpPr>
        <p:spPr>
          <a:xfrm>
            <a:off x="1479346" y="1347115"/>
            <a:ext cx="10515600" cy="779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4" name="Rectangle 3">
            <a:extLst>
              <a:ext uri="{FF2B5EF4-FFF2-40B4-BE49-F238E27FC236}">
                <a16:creationId xmlns:a16="http://schemas.microsoft.com/office/drawing/2014/main" id="{82862CB7-ADB2-4E0A-AF44-8E5E5CC6640D}"/>
              </a:ext>
            </a:extLst>
          </p:cNvPr>
          <p:cNvSpPr/>
          <p:nvPr/>
        </p:nvSpPr>
        <p:spPr>
          <a:xfrm>
            <a:off x="3198122" y="5894145"/>
            <a:ext cx="5538055" cy="553998"/>
          </a:xfrm>
          <a:prstGeom prst="rect">
            <a:avLst/>
          </a:prstGeom>
        </p:spPr>
        <p:txBody>
          <a:bodyPr wrap="none">
            <a:spAutoFit/>
          </a:bodyPr>
          <a:lstStyle/>
          <a:p>
            <a:r>
              <a:rPr lang="en-CA" sz="3000" dirty="0"/>
              <a:t>Can we improve this partitioning? </a:t>
            </a:r>
          </a:p>
        </p:txBody>
      </p:sp>
      <p:sp>
        <p:nvSpPr>
          <p:cNvPr id="9" name="Slide Number Placeholder 8">
            <a:extLst>
              <a:ext uri="{FF2B5EF4-FFF2-40B4-BE49-F238E27FC236}">
                <a16:creationId xmlns:a16="http://schemas.microsoft.com/office/drawing/2014/main" id="{34C0B565-8C1C-4186-8B23-7A53994B41FF}"/>
              </a:ext>
            </a:extLst>
          </p:cNvPr>
          <p:cNvSpPr>
            <a:spLocks noGrp="1"/>
          </p:cNvSpPr>
          <p:nvPr>
            <p:ph type="sldNum" sz="quarter" idx="12"/>
          </p:nvPr>
        </p:nvSpPr>
        <p:spPr/>
        <p:txBody>
          <a:bodyPr/>
          <a:lstStyle/>
          <a:p>
            <a:fld id="{5621DBB4-DD7B-4913-866A-90C3B4A5819E}" type="slidenum">
              <a:rPr lang="en-CA" smtClean="0"/>
              <a:t>23</a:t>
            </a:fld>
            <a:endParaRPr lang="en-CA" dirty="0"/>
          </a:p>
        </p:txBody>
      </p:sp>
    </p:spTree>
    <p:extLst>
      <p:ext uri="{BB962C8B-B14F-4D97-AF65-F5344CB8AC3E}">
        <p14:creationId xmlns:p14="http://schemas.microsoft.com/office/powerpoint/2010/main" val="76893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descr="A screenshot of a cell phone&#10;&#10;Description generated with very high confidence">
            <a:extLst>
              <a:ext uri="{FF2B5EF4-FFF2-40B4-BE49-F238E27FC236}">
                <a16:creationId xmlns:a16="http://schemas.microsoft.com/office/drawing/2014/main" id="{1BE89E50-1D2F-4A59-A272-5C604CD94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042" y="2892886"/>
            <a:ext cx="3809999" cy="2350736"/>
          </a:xfrm>
          <a:prstGeom prst="rect">
            <a:avLst/>
          </a:prstGeom>
        </p:spPr>
      </p:pic>
      <p:sp>
        <p:nvSpPr>
          <p:cNvPr id="2" name="Title 1">
            <a:extLst>
              <a:ext uri="{FF2B5EF4-FFF2-40B4-BE49-F238E27FC236}">
                <a16:creationId xmlns:a16="http://schemas.microsoft.com/office/drawing/2014/main" id="{C34C478D-F472-4026-98CD-BD800A1A4716}"/>
              </a:ext>
            </a:extLst>
          </p:cNvPr>
          <p:cNvSpPr>
            <a:spLocks noGrp="1"/>
          </p:cNvSpPr>
          <p:nvPr>
            <p:ph type="title"/>
          </p:nvPr>
        </p:nvSpPr>
        <p:spPr>
          <a:xfrm>
            <a:off x="1571625" y="325439"/>
            <a:ext cx="10515600" cy="779462"/>
          </a:xfrm>
        </p:spPr>
        <p:txBody>
          <a:bodyPr>
            <a:normAutofit fontScale="90000"/>
          </a:bodyPr>
          <a:lstStyle/>
          <a:p>
            <a:r>
              <a:rPr lang="en-CA" dirty="0"/>
              <a:t>Improved Partitioning of the Coulomb Potential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512EEE-980D-4049-9126-CED3F409CD40}"/>
                  </a:ext>
                </a:extLst>
              </p:cNvPr>
              <p:cNvSpPr>
                <a:spLocks noGrp="1"/>
              </p:cNvSpPr>
              <p:nvPr>
                <p:ph idx="1"/>
              </p:nvPr>
            </p:nvSpPr>
            <p:spPr>
              <a:xfrm>
                <a:off x="677183" y="1244176"/>
                <a:ext cx="10515600" cy="4608222"/>
              </a:xfrm>
            </p:spPr>
            <p:txBody>
              <a:bodyPr/>
              <a:lstStyle/>
              <a:p>
                <a:r>
                  <a:rPr lang="en-CA" dirty="0"/>
                  <a:t>New, adjustable potential, </a:t>
                </a:r>
                <a14:m>
                  <m:oMath xmlns:m="http://schemas.openxmlformats.org/officeDocument/2006/math">
                    <m:sSubSup>
                      <m:sSubSupPr>
                        <m:ctrlPr>
                          <a:rPr lang="en-CA" i="1">
                            <a:solidFill>
                              <a:schemeClr val="accent5"/>
                            </a:solidFill>
                            <a:latin typeface="Cambria Math" panose="02040503050406030204" pitchFamily="18" charset="0"/>
                          </a:rPr>
                        </m:ctrlPr>
                      </m:sSubSupPr>
                      <m:e>
                        <m:r>
                          <a:rPr lang="en-CA" i="1">
                            <a:solidFill>
                              <a:schemeClr val="accent5"/>
                            </a:solidFill>
                            <a:latin typeface="Cambria Math" panose="02040503050406030204" pitchFamily="18" charset="0"/>
                          </a:rPr>
                          <m:t>𝑉</m:t>
                        </m:r>
                      </m:e>
                      <m:sub>
                        <m:r>
                          <a:rPr lang="en-CA" i="1">
                            <a:solidFill>
                              <a:schemeClr val="accent5"/>
                            </a:solidFill>
                            <a:latin typeface="Cambria Math" panose="02040503050406030204" pitchFamily="18" charset="0"/>
                          </a:rPr>
                          <m:t>𝑙𝑟</m:t>
                        </m:r>
                      </m:sub>
                      <m:sup>
                        <m:r>
                          <a:rPr lang="en-CA" i="1">
                            <a:solidFill>
                              <a:schemeClr val="accent5"/>
                            </a:solidFill>
                            <a:latin typeface="Cambria Math" panose="02040503050406030204" pitchFamily="18" charset="0"/>
                          </a:rPr>
                          <m:t>𝑛𝑒𝑤</m:t>
                        </m:r>
                      </m:sup>
                    </m:sSubSup>
                    <m:r>
                      <a:rPr lang="en-CA" b="0" i="1" smtClean="0">
                        <a:solidFill>
                          <a:schemeClr val="accent5"/>
                        </a:solidFill>
                        <a:latin typeface="Cambria Math" panose="02040503050406030204" pitchFamily="18" charset="0"/>
                      </a:rPr>
                      <m:t>(</m:t>
                    </m:r>
                    <m:r>
                      <a:rPr lang="en-CA" b="0" i="1" smtClean="0">
                        <a:solidFill>
                          <a:schemeClr val="accent5"/>
                        </a:solidFill>
                        <a:latin typeface="Cambria Math" panose="02040503050406030204" pitchFamily="18" charset="0"/>
                      </a:rPr>
                      <m:t>𝑟</m:t>
                    </m:r>
                    <m:r>
                      <a:rPr lang="en-CA" i="1">
                        <a:solidFill>
                          <a:schemeClr val="accent5"/>
                        </a:solidFill>
                        <a:latin typeface="Cambria Math" panose="02040503050406030204" pitchFamily="18" charset="0"/>
                      </a:rPr>
                      <m:t>)</m:t>
                    </m:r>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𝑉</m:t>
                        </m:r>
                      </m:e>
                      <m:sub>
                        <m:r>
                          <a:rPr lang="en-CA" i="1">
                            <a:latin typeface="Cambria Math" panose="02040503050406030204" pitchFamily="18" charset="0"/>
                          </a:rPr>
                          <m:t>𝑙𝑟</m:t>
                        </m:r>
                      </m:sub>
                      <m:sup>
                        <m:r>
                          <a:rPr lang="en-CA" i="1">
                            <a:latin typeface="Cambria Math" panose="02040503050406030204" pitchFamily="18" charset="0"/>
                          </a:rPr>
                          <m:t>𝑜𝑙𝑑</m:t>
                        </m:r>
                      </m:sup>
                    </m:sSubSup>
                    <m:d>
                      <m:dPr>
                        <m:ctrlPr>
                          <a:rPr lang="en-CA" i="1">
                            <a:latin typeface="Cambria Math" panose="02040503050406030204" pitchFamily="18" charset="0"/>
                          </a:rPr>
                        </m:ctrlPr>
                      </m:dPr>
                      <m:e>
                        <m:r>
                          <a:rPr lang="en-CA" i="1">
                            <a:latin typeface="Cambria Math" panose="02040503050406030204" pitchFamily="18" charset="0"/>
                          </a:rPr>
                          <m:t>𝑟</m:t>
                        </m:r>
                      </m:e>
                    </m:d>
                    <m:r>
                      <a:rPr lang="en-CA" i="1" smtClean="0">
                        <a:solidFill>
                          <a:schemeClr val="accent6"/>
                        </a:solidFill>
                        <a:latin typeface="Cambria Math" panose="02040503050406030204" pitchFamily="18" charset="0"/>
                      </a:rPr>
                      <m:t>𝜃</m:t>
                    </m:r>
                    <m:r>
                      <a:rPr lang="en-CA" i="1" smtClean="0">
                        <a:solidFill>
                          <a:schemeClr val="accent6"/>
                        </a:solidFill>
                        <a:latin typeface="Cambria Math" panose="02040503050406030204" pitchFamily="18" charset="0"/>
                      </a:rPr>
                      <m:t>(</m:t>
                    </m:r>
                    <m:r>
                      <a:rPr lang="en-CA" i="1" smtClean="0">
                        <a:solidFill>
                          <a:schemeClr val="accent6"/>
                        </a:solidFill>
                        <a:latin typeface="Cambria Math" panose="02040503050406030204" pitchFamily="18" charset="0"/>
                      </a:rPr>
                      <m:t>𝑟</m:t>
                    </m:r>
                    <m:r>
                      <a:rPr lang="en-CA" i="1" smtClean="0">
                        <a:solidFill>
                          <a:schemeClr val="accent6"/>
                        </a:solidFill>
                        <a:latin typeface="Cambria Math" panose="02040503050406030204" pitchFamily="18" charset="0"/>
                      </a:rPr>
                      <m:t>)</m:t>
                    </m:r>
                  </m:oMath>
                </a14:m>
                <a:endParaRPr lang="en-CA" dirty="0"/>
              </a:p>
            </p:txBody>
          </p:sp>
        </mc:Choice>
        <mc:Fallback>
          <p:sp>
            <p:nvSpPr>
              <p:cNvPr id="3" name="Content Placeholder 2">
                <a:extLst>
                  <a:ext uri="{FF2B5EF4-FFF2-40B4-BE49-F238E27FC236}">
                    <a16:creationId xmlns:a16="http://schemas.microsoft.com/office/drawing/2014/main" id="{E1512EEE-980D-4049-9126-CED3F409CD40}"/>
                  </a:ext>
                </a:extLst>
              </p:cNvPr>
              <p:cNvSpPr>
                <a:spLocks noGrp="1" noRot="1" noChangeAspect="1" noMove="1" noResize="1" noEditPoints="1" noAdjustHandles="1" noChangeArrowheads="1" noChangeShapeType="1" noTextEdit="1"/>
              </p:cNvSpPr>
              <p:nvPr>
                <p:ph idx="1"/>
              </p:nvPr>
            </p:nvSpPr>
            <p:spPr>
              <a:xfrm>
                <a:off x="677183" y="1244176"/>
                <a:ext cx="10515600" cy="4608222"/>
              </a:xfrm>
              <a:blipFill>
                <a:blip r:embed="rId4"/>
                <a:stretch>
                  <a:fillRect l="-1043" t="-158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97DFADF-CFFC-4093-B9A5-4EDBB1DE5AC9}"/>
                  </a:ext>
                </a:extLst>
              </p:cNvPr>
              <p:cNvSpPr/>
              <p:nvPr/>
            </p:nvSpPr>
            <p:spPr>
              <a:xfrm>
                <a:off x="8018042" y="1938516"/>
                <a:ext cx="3947234" cy="8150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CA" sz="2500" i="1" smtClean="0">
                          <a:solidFill>
                            <a:schemeClr val="accent6"/>
                          </a:solidFill>
                          <a:latin typeface="Cambria Math" panose="02040503050406030204" pitchFamily="18" charset="0"/>
                        </a:rPr>
                        <m:t>𝜃</m:t>
                      </m:r>
                      <m:d>
                        <m:dPr>
                          <m:ctrlPr>
                            <a:rPr lang="en-CA" sz="2500" i="1">
                              <a:solidFill>
                                <a:schemeClr val="accent6"/>
                              </a:solidFill>
                              <a:latin typeface="Cambria Math" panose="02040503050406030204" pitchFamily="18" charset="0"/>
                            </a:rPr>
                          </m:ctrlPr>
                        </m:dPr>
                        <m:e>
                          <m:r>
                            <a:rPr lang="en-CA" sz="2500" i="1">
                              <a:solidFill>
                                <a:schemeClr val="accent6"/>
                              </a:solidFill>
                              <a:latin typeface="Cambria Math" panose="02040503050406030204" pitchFamily="18" charset="0"/>
                            </a:rPr>
                            <m:t>𝑟</m:t>
                          </m:r>
                        </m:e>
                      </m:d>
                      <m:r>
                        <a:rPr lang="en-CA" sz="2500" i="1">
                          <a:latin typeface="Cambria Math" panose="02040503050406030204" pitchFamily="18" charset="0"/>
                        </a:rPr>
                        <m:t>=</m:t>
                      </m:r>
                      <m:f>
                        <m:fPr>
                          <m:ctrlPr>
                            <a:rPr lang="en-CA" sz="2500" i="1">
                              <a:latin typeface="Cambria Math" panose="02040503050406030204" pitchFamily="18" charset="0"/>
                            </a:rPr>
                          </m:ctrlPr>
                        </m:fPr>
                        <m:num>
                          <m:r>
                            <a:rPr lang="en-CA" sz="2500" i="1">
                              <a:latin typeface="Cambria Math" panose="02040503050406030204" pitchFamily="18" charset="0"/>
                            </a:rPr>
                            <m:t>1</m:t>
                          </m:r>
                        </m:num>
                        <m:den>
                          <m:r>
                            <a:rPr lang="en-CA" sz="2500" i="1">
                              <a:latin typeface="Cambria Math" panose="02040503050406030204" pitchFamily="18" charset="0"/>
                            </a:rPr>
                            <m:t>2</m:t>
                          </m:r>
                        </m:den>
                      </m:f>
                      <m:d>
                        <m:dPr>
                          <m:ctrlPr>
                            <a:rPr lang="en-CA" sz="2500" i="1">
                              <a:latin typeface="Cambria Math" panose="02040503050406030204" pitchFamily="18" charset="0"/>
                            </a:rPr>
                          </m:ctrlPr>
                        </m:dPr>
                        <m:e>
                          <m:r>
                            <a:rPr lang="en-CA" sz="2500" i="1">
                              <a:latin typeface="Cambria Math" panose="02040503050406030204" pitchFamily="18" charset="0"/>
                            </a:rPr>
                            <m:t>1+</m:t>
                          </m:r>
                          <m:func>
                            <m:funcPr>
                              <m:ctrlPr>
                                <a:rPr lang="en-CA" sz="2500" i="1">
                                  <a:latin typeface="Cambria Math" panose="02040503050406030204" pitchFamily="18" charset="0"/>
                                </a:rPr>
                              </m:ctrlPr>
                            </m:funcPr>
                            <m:fName>
                              <m:r>
                                <m:rPr>
                                  <m:sty m:val="p"/>
                                </m:rPr>
                                <a:rPr lang="en-CA" sz="2500">
                                  <a:latin typeface="Cambria Math" panose="02040503050406030204" pitchFamily="18" charset="0"/>
                                </a:rPr>
                                <m:t>erf</m:t>
                              </m:r>
                            </m:fName>
                            <m:e>
                              <m:d>
                                <m:dPr>
                                  <m:ctrlPr>
                                    <a:rPr lang="en-CA" sz="2500" i="1">
                                      <a:latin typeface="Cambria Math" panose="02040503050406030204" pitchFamily="18" charset="0"/>
                                    </a:rPr>
                                  </m:ctrlPr>
                                </m:dPr>
                                <m:e>
                                  <m:f>
                                    <m:fPr>
                                      <m:ctrlPr>
                                        <a:rPr lang="en-CA" sz="2500" i="1">
                                          <a:latin typeface="Cambria Math" panose="02040503050406030204" pitchFamily="18" charset="0"/>
                                        </a:rPr>
                                      </m:ctrlPr>
                                    </m:fPr>
                                    <m:num>
                                      <m:r>
                                        <a:rPr lang="en-CA" sz="2500" i="1">
                                          <a:latin typeface="Cambria Math" panose="02040503050406030204" pitchFamily="18" charset="0"/>
                                        </a:rPr>
                                        <m:t>𝑟</m:t>
                                      </m:r>
                                      <m:r>
                                        <a:rPr lang="en-CA" sz="2500" i="1">
                                          <a:latin typeface="Cambria Math" panose="02040503050406030204" pitchFamily="18" charset="0"/>
                                        </a:rPr>
                                        <m:t>−</m:t>
                                      </m:r>
                                      <m:r>
                                        <a:rPr lang="en-CA" sz="2500" i="1">
                                          <a:latin typeface="Cambria Math" panose="02040503050406030204" pitchFamily="18" charset="0"/>
                                        </a:rPr>
                                        <m:t>𝑎</m:t>
                                      </m:r>
                                    </m:num>
                                    <m:den>
                                      <m:r>
                                        <a:rPr lang="en-CA" sz="2500" i="1">
                                          <a:latin typeface="Cambria Math" panose="02040503050406030204" pitchFamily="18" charset="0"/>
                                        </a:rPr>
                                        <m:t>𝑏</m:t>
                                      </m:r>
                                    </m:den>
                                  </m:f>
                                </m:e>
                              </m:d>
                            </m:e>
                          </m:func>
                        </m:e>
                      </m:d>
                      <m:r>
                        <a:rPr lang="en-CA" sz="2500" i="1">
                          <a:latin typeface="Cambria Math" panose="02040503050406030204" pitchFamily="18" charset="0"/>
                        </a:rPr>
                        <m:t> </m:t>
                      </m:r>
                    </m:oMath>
                  </m:oMathPara>
                </a14:m>
                <a:endParaRPr lang="en-CA" sz="2500" dirty="0"/>
              </a:p>
            </p:txBody>
          </p:sp>
        </mc:Choice>
        <mc:Fallback>
          <p:sp>
            <p:nvSpPr>
              <p:cNvPr id="5" name="Rectangle 4">
                <a:extLst>
                  <a:ext uri="{FF2B5EF4-FFF2-40B4-BE49-F238E27FC236}">
                    <a16:creationId xmlns:a16="http://schemas.microsoft.com/office/drawing/2014/main" id="{097DFADF-CFFC-4093-B9A5-4EDBB1DE5AC9}"/>
                  </a:ext>
                </a:extLst>
              </p:cNvPr>
              <p:cNvSpPr>
                <a:spLocks noRot="1" noChangeAspect="1" noMove="1" noResize="1" noEditPoints="1" noAdjustHandles="1" noChangeArrowheads="1" noChangeShapeType="1" noTextEdit="1"/>
              </p:cNvSpPr>
              <p:nvPr/>
            </p:nvSpPr>
            <p:spPr>
              <a:xfrm>
                <a:off x="8018042" y="1938516"/>
                <a:ext cx="3947234" cy="815095"/>
              </a:xfrm>
              <a:prstGeom prst="rect">
                <a:avLst/>
              </a:prstGeom>
              <a:blipFill>
                <a:blip r:embed="rId5"/>
                <a:stretch>
                  <a:fillRect/>
                </a:stretch>
              </a:blipFill>
            </p:spPr>
            <p:txBody>
              <a:bodyPr/>
              <a:lstStyle/>
              <a:p>
                <a:r>
                  <a:rPr lang="en-CA">
                    <a:noFill/>
                  </a:rPr>
                  <a:t> </a:t>
                </a:r>
              </a:p>
            </p:txBody>
          </p:sp>
        </mc:Fallback>
      </mc:AlternateContent>
      <p:pic>
        <p:nvPicPr>
          <p:cNvPr id="53" name="Picture 52" descr="A screenshot of a cell phone&#10;&#10;Description generated with very high confidence">
            <a:extLst>
              <a:ext uri="{FF2B5EF4-FFF2-40B4-BE49-F238E27FC236}">
                <a16:creationId xmlns:a16="http://schemas.microsoft.com/office/drawing/2014/main" id="{0BA18B43-2FAF-41E9-8D50-915098FBEC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851" y="1848499"/>
            <a:ext cx="3354667" cy="2219755"/>
          </a:xfrm>
          <a:prstGeom prst="rect">
            <a:avLst/>
          </a:prstGeom>
        </p:spPr>
      </p:pic>
      <p:pic>
        <p:nvPicPr>
          <p:cNvPr id="57" name="Picture 56" descr="A screenshot of a cell phone&#10;&#10;Description generated with very high confidence">
            <a:extLst>
              <a:ext uri="{FF2B5EF4-FFF2-40B4-BE49-F238E27FC236}">
                <a16:creationId xmlns:a16="http://schemas.microsoft.com/office/drawing/2014/main" id="{EE3C3091-A3C8-46B6-9F0F-1698513CC4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760" y="4312806"/>
            <a:ext cx="3354667" cy="2219755"/>
          </a:xfrm>
          <a:prstGeom prst="rect">
            <a:avLst/>
          </a:prstGeom>
        </p:spPr>
      </p:pic>
      <p:pic>
        <p:nvPicPr>
          <p:cNvPr id="64" name="Picture 63" descr="A screenshot of a cell phone&#10;&#10;Description generated with very high confidence">
            <a:extLst>
              <a:ext uri="{FF2B5EF4-FFF2-40B4-BE49-F238E27FC236}">
                <a16:creationId xmlns:a16="http://schemas.microsoft.com/office/drawing/2014/main" id="{22088A76-4637-4067-A02B-9DB12B678A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8117" y="4312806"/>
            <a:ext cx="3354667" cy="2219755"/>
          </a:xfrm>
          <a:prstGeom prst="rect">
            <a:avLst/>
          </a:prstGeom>
        </p:spPr>
      </p:pic>
      <p:pic>
        <p:nvPicPr>
          <p:cNvPr id="66" name="Picture 65" descr="A screenshot of a cell phone&#10;&#10;Description generated with very high confidence">
            <a:extLst>
              <a:ext uri="{FF2B5EF4-FFF2-40B4-BE49-F238E27FC236}">
                <a16:creationId xmlns:a16="http://schemas.microsoft.com/office/drawing/2014/main" id="{872017D0-69E2-40E5-9F7E-6E00639553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5263" y="1848499"/>
            <a:ext cx="3342777" cy="2211887"/>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ADF5D63-E9FA-4E85-B133-78BBBC6BD930}"/>
                  </a:ext>
                </a:extLst>
              </p:cNvPr>
              <p:cNvSpPr txBox="1"/>
              <p:nvPr/>
            </p:nvSpPr>
            <p:spPr>
              <a:xfrm>
                <a:off x="809088" y="3929760"/>
                <a:ext cx="306711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=20, </m:t>
                      </m:r>
                      <m:r>
                        <a:rPr lang="en-CA" b="0" i="1" smtClean="0">
                          <a:latin typeface="Cambria Math" panose="02040503050406030204" pitchFamily="18" charset="0"/>
                        </a:rPr>
                        <m:t>𝑏</m:t>
                      </m:r>
                      <m:r>
                        <a:rPr lang="en-CA" b="0" i="1" smtClean="0">
                          <a:latin typeface="Cambria Math" panose="02040503050406030204" pitchFamily="18" charset="0"/>
                        </a:rPr>
                        <m:t>=5</m:t>
                      </m:r>
                    </m:oMath>
                  </m:oMathPara>
                </a14:m>
                <a:endParaRPr lang="en-CA" dirty="0"/>
              </a:p>
            </p:txBody>
          </p:sp>
        </mc:Choice>
        <mc:Fallback>
          <p:sp>
            <p:nvSpPr>
              <p:cNvPr id="27" name="TextBox 26">
                <a:extLst>
                  <a:ext uri="{FF2B5EF4-FFF2-40B4-BE49-F238E27FC236}">
                    <a16:creationId xmlns:a16="http://schemas.microsoft.com/office/drawing/2014/main" id="{0ADF5D63-E9FA-4E85-B133-78BBBC6BD930}"/>
                  </a:ext>
                </a:extLst>
              </p:cNvPr>
              <p:cNvSpPr txBox="1">
                <a:spLocks noRot="1" noChangeAspect="1" noMove="1" noResize="1" noEditPoints="1" noAdjustHandles="1" noChangeArrowheads="1" noChangeShapeType="1" noTextEdit="1"/>
              </p:cNvSpPr>
              <p:nvPr/>
            </p:nvSpPr>
            <p:spPr>
              <a:xfrm>
                <a:off x="809088" y="3929760"/>
                <a:ext cx="3067114" cy="3693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3AC31FA1-EC4D-4947-9ACB-06C2BA7D80EB}"/>
                  </a:ext>
                </a:extLst>
              </p:cNvPr>
              <p:cNvSpPr txBox="1"/>
              <p:nvPr/>
            </p:nvSpPr>
            <p:spPr>
              <a:xfrm>
                <a:off x="4315610" y="3902636"/>
                <a:ext cx="306711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=20, </m:t>
                      </m:r>
                      <m:r>
                        <a:rPr lang="en-CA" b="0" i="1" smtClean="0">
                          <a:latin typeface="Cambria Math" panose="02040503050406030204" pitchFamily="18" charset="0"/>
                        </a:rPr>
                        <m:t>𝑏</m:t>
                      </m:r>
                      <m:r>
                        <a:rPr lang="en-CA" b="0" i="1" smtClean="0">
                          <a:latin typeface="Cambria Math" panose="02040503050406030204" pitchFamily="18" charset="0"/>
                        </a:rPr>
                        <m:t>=2</m:t>
                      </m:r>
                    </m:oMath>
                  </m:oMathPara>
                </a14:m>
                <a:endParaRPr lang="en-CA" dirty="0"/>
              </a:p>
            </p:txBody>
          </p:sp>
        </mc:Choice>
        <mc:Fallback>
          <p:sp>
            <p:nvSpPr>
              <p:cNvPr id="60" name="TextBox 59">
                <a:extLst>
                  <a:ext uri="{FF2B5EF4-FFF2-40B4-BE49-F238E27FC236}">
                    <a16:creationId xmlns:a16="http://schemas.microsoft.com/office/drawing/2014/main" id="{3AC31FA1-EC4D-4947-9ACB-06C2BA7D80EB}"/>
                  </a:ext>
                </a:extLst>
              </p:cNvPr>
              <p:cNvSpPr txBox="1">
                <a:spLocks noRot="1" noChangeAspect="1" noMove="1" noResize="1" noEditPoints="1" noAdjustHandles="1" noChangeArrowheads="1" noChangeShapeType="1" noTextEdit="1"/>
              </p:cNvSpPr>
              <p:nvPr/>
            </p:nvSpPr>
            <p:spPr>
              <a:xfrm>
                <a:off x="4315610" y="3902636"/>
                <a:ext cx="3067114" cy="369332"/>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5B600BC-C075-43ED-A160-235EAED89445}"/>
                  </a:ext>
                </a:extLst>
              </p:cNvPr>
              <p:cNvSpPr txBox="1"/>
              <p:nvPr/>
            </p:nvSpPr>
            <p:spPr>
              <a:xfrm>
                <a:off x="741239" y="6366725"/>
                <a:ext cx="3067114" cy="369332"/>
              </a:xfrm>
              <a:prstGeom prst="rect">
                <a:avLst/>
              </a:prstGeom>
              <a:noFill/>
            </p:spPr>
            <p:txBody>
              <a:bodyPr wrap="square" rtlCol="0">
                <a:spAutoFit/>
              </a:bodyPr>
              <a:lstStyle/>
              <a:p>
                <a:pPr algn="ctr"/>
                <a14:m>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=10, </m:t>
                    </m:r>
                    <m:r>
                      <a:rPr lang="en-CA" b="0" i="1" smtClean="0">
                        <a:latin typeface="Cambria Math" panose="02040503050406030204" pitchFamily="18" charset="0"/>
                      </a:rPr>
                      <m:t>𝑏</m:t>
                    </m:r>
                    <m:r>
                      <a:rPr lang="en-CA" b="0" i="1" smtClean="0">
                        <a:latin typeface="Cambria Math" panose="02040503050406030204" pitchFamily="18" charset="0"/>
                      </a:rPr>
                      <m:t>=</m:t>
                    </m:r>
                  </m:oMath>
                </a14:m>
                <a:r>
                  <a:rPr lang="en-CA" dirty="0"/>
                  <a:t>5</a:t>
                </a:r>
              </a:p>
            </p:txBody>
          </p:sp>
        </mc:Choice>
        <mc:Fallback>
          <p:sp>
            <p:nvSpPr>
              <p:cNvPr id="25" name="TextBox 24">
                <a:extLst>
                  <a:ext uri="{FF2B5EF4-FFF2-40B4-BE49-F238E27FC236}">
                    <a16:creationId xmlns:a16="http://schemas.microsoft.com/office/drawing/2014/main" id="{15B600BC-C075-43ED-A160-235EAED89445}"/>
                  </a:ext>
                </a:extLst>
              </p:cNvPr>
              <p:cNvSpPr txBox="1">
                <a:spLocks noRot="1" noChangeAspect="1" noMove="1" noResize="1" noEditPoints="1" noAdjustHandles="1" noChangeArrowheads="1" noChangeShapeType="1" noTextEdit="1"/>
              </p:cNvSpPr>
              <p:nvPr/>
            </p:nvSpPr>
            <p:spPr>
              <a:xfrm>
                <a:off x="741239" y="6366725"/>
                <a:ext cx="3067114" cy="369332"/>
              </a:xfrm>
              <a:prstGeom prst="rect">
                <a:avLst/>
              </a:prstGeom>
              <a:blipFill>
                <a:blip r:embed="rId11"/>
                <a:stretch>
                  <a:fillRect t="-8197" b="-2459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8621CBC-784B-435D-A59E-00921FB793EE}"/>
                  </a:ext>
                </a:extLst>
              </p:cNvPr>
              <p:cNvSpPr txBox="1"/>
              <p:nvPr/>
            </p:nvSpPr>
            <p:spPr>
              <a:xfrm>
                <a:off x="4315610" y="6334775"/>
                <a:ext cx="3067114" cy="369332"/>
              </a:xfrm>
              <a:prstGeom prst="rect">
                <a:avLst/>
              </a:prstGeom>
              <a:noFill/>
            </p:spPr>
            <p:txBody>
              <a:bodyPr wrap="square" rtlCol="0">
                <a:spAutoFit/>
              </a:bodyPr>
              <a:lstStyle/>
              <a:p>
                <a:pPr algn="ctr"/>
                <a14:m>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=10 </m:t>
                    </m:r>
                    <m:r>
                      <a:rPr lang="en-CA" b="0" i="1" smtClean="0">
                        <a:latin typeface="Cambria Math" panose="02040503050406030204" pitchFamily="18" charset="0"/>
                      </a:rPr>
                      <m:t>𝑏</m:t>
                    </m:r>
                    <m:r>
                      <a:rPr lang="en-CA" b="0" i="1" smtClean="0">
                        <a:latin typeface="Cambria Math" panose="02040503050406030204" pitchFamily="18" charset="0"/>
                      </a:rPr>
                      <m:t>=</m:t>
                    </m:r>
                  </m:oMath>
                </a14:m>
                <a:r>
                  <a:rPr lang="en-CA" dirty="0"/>
                  <a:t> 2 </a:t>
                </a:r>
              </a:p>
            </p:txBody>
          </p:sp>
        </mc:Choice>
        <mc:Fallback>
          <p:sp>
            <p:nvSpPr>
              <p:cNvPr id="26" name="TextBox 25">
                <a:extLst>
                  <a:ext uri="{FF2B5EF4-FFF2-40B4-BE49-F238E27FC236}">
                    <a16:creationId xmlns:a16="http://schemas.microsoft.com/office/drawing/2014/main" id="{08621CBC-784B-435D-A59E-00921FB793EE}"/>
                  </a:ext>
                </a:extLst>
              </p:cNvPr>
              <p:cNvSpPr txBox="1">
                <a:spLocks noRot="1" noChangeAspect="1" noMove="1" noResize="1" noEditPoints="1" noAdjustHandles="1" noChangeArrowheads="1" noChangeShapeType="1" noTextEdit="1"/>
              </p:cNvSpPr>
              <p:nvPr/>
            </p:nvSpPr>
            <p:spPr>
              <a:xfrm>
                <a:off x="4315610" y="6334775"/>
                <a:ext cx="3067114" cy="369332"/>
              </a:xfrm>
              <a:prstGeom prst="rect">
                <a:avLst/>
              </a:prstGeom>
              <a:blipFill>
                <a:blip r:embed="rId12"/>
                <a:stretch>
                  <a:fillRect t="-8197" b="-24590"/>
                </a:stretch>
              </a:blipFill>
            </p:spPr>
            <p:txBody>
              <a:bodyPr/>
              <a:lstStyle/>
              <a:p>
                <a:r>
                  <a:rPr lang="en-CA">
                    <a:noFill/>
                  </a:rPr>
                  <a:t> </a:t>
                </a:r>
              </a:p>
            </p:txBody>
          </p:sp>
        </mc:Fallback>
      </mc:AlternateContent>
      <p:sp>
        <p:nvSpPr>
          <p:cNvPr id="70" name="Slide Number Placeholder 69">
            <a:extLst>
              <a:ext uri="{FF2B5EF4-FFF2-40B4-BE49-F238E27FC236}">
                <a16:creationId xmlns:a16="http://schemas.microsoft.com/office/drawing/2014/main" id="{9014235A-2919-4911-BF6C-D47835F45C96}"/>
              </a:ext>
            </a:extLst>
          </p:cNvPr>
          <p:cNvSpPr>
            <a:spLocks noGrp="1"/>
          </p:cNvSpPr>
          <p:nvPr>
            <p:ph type="sldNum" sz="quarter" idx="12"/>
          </p:nvPr>
        </p:nvSpPr>
        <p:spPr/>
        <p:txBody>
          <a:bodyPr/>
          <a:lstStyle/>
          <a:p>
            <a:fld id="{5621DBB4-DD7B-4913-866A-90C3B4A5819E}" type="slidenum">
              <a:rPr lang="en-CA" smtClean="0"/>
              <a:t>24</a:t>
            </a:fld>
            <a:endParaRPr lang="en-CA" dirty="0"/>
          </a:p>
        </p:txBody>
      </p:sp>
    </p:spTree>
    <p:extLst>
      <p:ext uri="{BB962C8B-B14F-4D97-AF65-F5344CB8AC3E}">
        <p14:creationId xmlns:p14="http://schemas.microsoft.com/office/powerpoint/2010/main" val="223543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lose up of a map&#10;&#10;Description generated with very high confidence">
            <a:extLst>
              <a:ext uri="{FF2B5EF4-FFF2-40B4-BE49-F238E27FC236}">
                <a16:creationId xmlns:a16="http://schemas.microsoft.com/office/drawing/2014/main" id="{6CA8DDCB-DC5A-4CC2-8FA1-51B4415C1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393" y="4225299"/>
            <a:ext cx="3354667" cy="2219755"/>
          </a:xfrm>
          <a:prstGeom prst="rect">
            <a:avLst/>
          </a:prstGeom>
        </p:spPr>
      </p:pic>
      <p:pic>
        <p:nvPicPr>
          <p:cNvPr id="15" name="Picture 14" descr="A close up of a map&#10;&#10;Description generated with very high confidence">
            <a:extLst>
              <a:ext uri="{FF2B5EF4-FFF2-40B4-BE49-F238E27FC236}">
                <a16:creationId xmlns:a16="http://schemas.microsoft.com/office/drawing/2014/main" id="{D1F5F6AC-11CA-4967-B824-27058E06F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98" y="4225298"/>
            <a:ext cx="3354667" cy="2219755"/>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3E06F2BE-3434-47DA-B2FD-D28DDDE326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393" y="1850568"/>
            <a:ext cx="3354667" cy="2219755"/>
          </a:xfrm>
          <a:prstGeom prst="rect">
            <a:avLst/>
          </a:prstGeom>
        </p:spPr>
      </p:pic>
      <p:pic>
        <p:nvPicPr>
          <p:cNvPr id="17" name="Picture 16" descr="A screenshot of a cell phone&#10;&#10;Description generated with very high confidence">
            <a:extLst>
              <a:ext uri="{FF2B5EF4-FFF2-40B4-BE49-F238E27FC236}">
                <a16:creationId xmlns:a16="http://schemas.microsoft.com/office/drawing/2014/main" id="{301C82F8-6D73-4891-8A3F-9AC238B477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760" y="1840631"/>
            <a:ext cx="3354667" cy="2219755"/>
          </a:xfrm>
          <a:prstGeom prst="rect">
            <a:avLst/>
          </a:prstGeom>
        </p:spPr>
      </p:pic>
      <p:pic>
        <p:nvPicPr>
          <p:cNvPr id="69" name="Picture 68" descr="A screenshot of a cell phone&#10;&#10;Description generated with very high confidence">
            <a:extLst>
              <a:ext uri="{FF2B5EF4-FFF2-40B4-BE49-F238E27FC236}">
                <a16:creationId xmlns:a16="http://schemas.microsoft.com/office/drawing/2014/main" id="{1BE89E50-1D2F-4A59-A272-5C604CD94D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8042" y="2892886"/>
            <a:ext cx="3809999" cy="2350736"/>
          </a:xfrm>
          <a:prstGeom prst="rect">
            <a:avLst/>
          </a:prstGeom>
        </p:spPr>
      </p:pic>
      <p:sp>
        <p:nvSpPr>
          <p:cNvPr id="2" name="Title 1">
            <a:extLst>
              <a:ext uri="{FF2B5EF4-FFF2-40B4-BE49-F238E27FC236}">
                <a16:creationId xmlns:a16="http://schemas.microsoft.com/office/drawing/2014/main" id="{C34C478D-F472-4026-98CD-BD800A1A4716}"/>
              </a:ext>
            </a:extLst>
          </p:cNvPr>
          <p:cNvSpPr>
            <a:spLocks noGrp="1"/>
          </p:cNvSpPr>
          <p:nvPr>
            <p:ph type="title"/>
          </p:nvPr>
        </p:nvSpPr>
        <p:spPr>
          <a:xfrm>
            <a:off x="1571625" y="325439"/>
            <a:ext cx="10515600" cy="779462"/>
          </a:xfrm>
        </p:spPr>
        <p:txBody>
          <a:bodyPr>
            <a:normAutofit fontScale="90000"/>
          </a:bodyPr>
          <a:lstStyle/>
          <a:p>
            <a:r>
              <a:rPr lang="en-CA" dirty="0"/>
              <a:t>Improved Partitioning of the Coulomb Potential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512EEE-980D-4049-9126-CED3F409CD40}"/>
                  </a:ext>
                </a:extLst>
              </p:cNvPr>
              <p:cNvSpPr>
                <a:spLocks noGrp="1"/>
              </p:cNvSpPr>
              <p:nvPr>
                <p:ph idx="1"/>
              </p:nvPr>
            </p:nvSpPr>
            <p:spPr>
              <a:xfrm>
                <a:off x="677183" y="1244176"/>
                <a:ext cx="10515600" cy="4608222"/>
              </a:xfrm>
            </p:spPr>
            <p:txBody>
              <a:bodyPr/>
              <a:lstStyle/>
              <a:p>
                <a:r>
                  <a:rPr lang="en-CA" dirty="0"/>
                  <a:t>New, adjustable potential, </a:t>
                </a:r>
                <a14:m>
                  <m:oMath xmlns:m="http://schemas.openxmlformats.org/officeDocument/2006/math">
                    <m:sSubSup>
                      <m:sSubSupPr>
                        <m:ctrlPr>
                          <a:rPr lang="en-CA" i="1">
                            <a:solidFill>
                              <a:schemeClr val="accent5"/>
                            </a:solidFill>
                            <a:latin typeface="Cambria Math" panose="02040503050406030204" pitchFamily="18" charset="0"/>
                          </a:rPr>
                        </m:ctrlPr>
                      </m:sSubSupPr>
                      <m:e>
                        <m:r>
                          <a:rPr lang="en-CA" i="1">
                            <a:solidFill>
                              <a:schemeClr val="accent5"/>
                            </a:solidFill>
                            <a:latin typeface="Cambria Math" panose="02040503050406030204" pitchFamily="18" charset="0"/>
                          </a:rPr>
                          <m:t>𝑉</m:t>
                        </m:r>
                      </m:e>
                      <m:sub>
                        <m:r>
                          <a:rPr lang="en-CA" i="1">
                            <a:solidFill>
                              <a:schemeClr val="accent5"/>
                            </a:solidFill>
                            <a:latin typeface="Cambria Math" panose="02040503050406030204" pitchFamily="18" charset="0"/>
                          </a:rPr>
                          <m:t>𝑙𝑟</m:t>
                        </m:r>
                      </m:sub>
                      <m:sup>
                        <m:r>
                          <a:rPr lang="en-CA" i="1">
                            <a:solidFill>
                              <a:schemeClr val="accent5"/>
                            </a:solidFill>
                            <a:latin typeface="Cambria Math" panose="02040503050406030204" pitchFamily="18" charset="0"/>
                          </a:rPr>
                          <m:t>𝑛𝑒𝑤</m:t>
                        </m:r>
                      </m:sup>
                    </m:sSubSup>
                    <m:r>
                      <a:rPr lang="en-CA" b="0" i="1" smtClean="0">
                        <a:solidFill>
                          <a:schemeClr val="accent5"/>
                        </a:solidFill>
                        <a:latin typeface="Cambria Math" panose="02040503050406030204" pitchFamily="18" charset="0"/>
                      </a:rPr>
                      <m:t>(</m:t>
                    </m:r>
                    <m:r>
                      <a:rPr lang="en-CA" b="0" i="1" smtClean="0">
                        <a:solidFill>
                          <a:schemeClr val="accent5"/>
                        </a:solidFill>
                        <a:latin typeface="Cambria Math" panose="02040503050406030204" pitchFamily="18" charset="0"/>
                      </a:rPr>
                      <m:t>𝑟</m:t>
                    </m:r>
                    <m:r>
                      <a:rPr lang="en-CA" i="1">
                        <a:solidFill>
                          <a:schemeClr val="accent5"/>
                        </a:solidFill>
                        <a:latin typeface="Cambria Math" panose="02040503050406030204" pitchFamily="18" charset="0"/>
                      </a:rPr>
                      <m:t>)</m:t>
                    </m:r>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𝑉</m:t>
                        </m:r>
                      </m:e>
                      <m:sub>
                        <m:r>
                          <a:rPr lang="en-CA" i="1">
                            <a:latin typeface="Cambria Math" panose="02040503050406030204" pitchFamily="18" charset="0"/>
                          </a:rPr>
                          <m:t>𝑙𝑟</m:t>
                        </m:r>
                      </m:sub>
                      <m:sup>
                        <m:r>
                          <a:rPr lang="en-CA" i="1">
                            <a:latin typeface="Cambria Math" panose="02040503050406030204" pitchFamily="18" charset="0"/>
                          </a:rPr>
                          <m:t>𝑜𝑙𝑑</m:t>
                        </m:r>
                      </m:sup>
                    </m:sSubSup>
                    <m:d>
                      <m:dPr>
                        <m:ctrlPr>
                          <a:rPr lang="en-CA" i="1">
                            <a:latin typeface="Cambria Math" panose="02040503050406030204" pitchFamily="18" charset="0"/>
                          </a:rPr>
                        </m:ctrlPr>
                      </m:dPr>
                      <m:e>
                        <m:r>
                          <a:rPr lang="en-CA" i="1">
                            <a:latin typeface="Cambria Math" panose="02040503050406030204" pitchFamily="18" charset="0"/>
                          </a:rPr>
                          <m:t>𝑟</m:t>
                        </m:r>
                      </m:e>
                    </m:d>
                    <m:r>
                      <a:rPr lang="en-CA" i="1" smtClean="0">
                        <a:solidFill>
                          <a:schemeClr val="accent6"/>
                        </a:solidFill>
                        <a:latin typeface="Cambria Math" panose="02040503050406030204" pitchFamily="18" charset="0"/>
                      </a:rPr>
                      <m:t>𝜃</m:t>
                    </m:r>
                    <m:r>
                      <a:rPr lang="en-CA" i="1" smtClean="0">
                        <a:solidFill>
                          <a:schemeClr val="accent6"/>
                        </a:solidFill>
                        <a:latin typeface="Cambria Math" panose="02040503050406030204" pitchFamily="18" charset="0"/>
                      </a:rPr>
                      <m:t>(</m:t>
                    </m:r>
                    <m:r>
                      <a:rPr lang="en-CA" i="1" smtClean="0">
                        <a:solidFill>
                          <a:schemeClr val="accent6"/>
                        </a:solidFill>
                        <a:latin typeface="Cambria Math" panose="02040503050406030204" pitchFamily="18" charset="0"/>
                      </a:rPr>
                      <m:t>𝑟</m:t>
                    </m:r>
                    <m:r>
                      <a:rPr lang="en-CA" i="1" smtClean="0">
                        <a:solidFill>
                          <a:schemeClr val="accent6"/>
                        </a:solidFill>
                        <a:latin typeface="Cambria Math" panose="02040503050406030204" pitchFamily="18" charset="0"/>
                      </a:rPr>
                      <m:t>)</m:t>
                    </m:r>
                  </m:oMath>
                </a14:m>
                <a:endParaRPr lang="en-CA" dirty="0"/>
              </a:p>
            </p:txBody>
          </p:sp>
        </mc:Choice>
        <mc:Fallback>
          <p:sp>
            <p:nvSpPr>
              <p:cNvPr id="3" name="Content Placeholder 2">
                <a:extLst>
                  <a:ext uri="{FF2B5EF4-FFF2-40B4-BE49-F238E27FC236}">
                    <a16:creationId xmlns:a16="http://schemas.microsoft.com/office/drawing/2014/main" id="{E1512EEE-980D-4049-9126-CED3F409CD40}"/>
                  </a:ext>
                </a:extLst>
              </p:cNvPr>
              <p:cNvSpPr>
                <a:spLocks noGrp="1" noRot="1" noChangeAspect="1" noMove="1" noResize="1" noEditPoints="1" noAdjustHandles="1" noChangeArrowheads="1" noChangeShapeType="1" noTextEdit="1"/>
              </p:cNvSpPr>
              <p:nvPr>
                <p:ph idx="1"/>
              </p:nvPr>
            </p:nvSpPr>
            <p:spPr>
              <a:xfrm>
                <a:off x="677183" y="1244176"/>
                <a:ext cx="10515600" cy="4608222"/>
              </a:xfrm>
              <a:blipFill>
                <a:blip r:embed="rId8"/>
                <a:stretch>
                  <a:fillRect l="-1043" t="-158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97DFADF-CFFC-4093-B9A5-4EDBB1DE5AC9}"/>
                  </a:ext>
                </a:extLst>
              </p:cNvPr>
              <p:cNvSpPr/>
              <p:nvPr/>
            </p:nvSpPr>
            <p:spPr>
              <a:xfrm>
                <a:off x="8018042" y="1938516"/>
                <a:ext cx="3947234" cy="8150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CA" sz="2500" i="1" smtClean="0">
                          <a:solidFill>
                            <a:schemeClr val="accent6"/>
                          </a:solidFill>
                          <a:latin typeface="Cambria Math" panose="02040503050406030204" pitchFamily="18" charset="0"/>
                        </a:rPr>
                        <m:t>𝜃</m:t>
                      </m:r>
                      <m:d>
                        <m:dPr>
                          <m:ctrlPr>
                            <a:rPr lang="en-CA" sz="2500" i="1">
                              <a:solidFill>
                                <a:schemeClr val="accent6"/>
                              </a:solidFill>
                              <a:latin typeface="Cambria Math" panose="02040503050406030204" pitchFamily="18" charset="0"/>
                            </a:rPr>
                          </m:ctrlPr>
                        </m:dPr>
                        <m:e>
                          <m:r>
                            <a:rPr lang="en-CA" sz="2500" i="1">
                              <a:solidFill>
                                <a:schemeClr val="accent6"/>
                              </a:solidFill>
                              <a:latin typeface="Cambria Math" panose="02040503050406030204" pitchFamily="18" charset="0"/>
                            </a:rPr>
                            <m:t>𝑟</m:t>
                          </m:r>
                        </m:e>
                      </m:d>
                      <m:r>
                        <a:rPr lang="en-CA" sz="2500" i="1">
                          <a:latin typeface="Cambria Math" panose="02040503050406030204" pitchFamily="18" charset="0"/>
                        </a:rPr>
                        <m:t>=</m:t>
                      </m:r>
                      <m:f>
                        <m:fPr>
                          <m:ctrlPr>
                            <a:rPr lang="en-CA" sz="2500" i="1">
                              <a:latin typeface="Cambria Math" panose="02040503050406030204" pitchFamily="18" charset="0"/>
                            </a:rPr>
                          </m:ctrlPr>
                        </m:fPr>
                        <m:num>
                          <m:r>
                            <a:rPr lang="en-CA" sz="2500" i="1">
                              <a:latin typeface="Cambria Math" panose="02040503050406030204" pitchFamily="18" charset="0"/>
                            </a:rPr>
                            <m:t>1</m:t>
                          </m:r>
                        </m:num>
                        <m:den>
                          <m:r>
                            <a:rPr lang="en-CA" sz="2500" i="1">
                              <a:latin typeface="Cambria Math" panose="02040503050406030204" pitchFamily="18" charset="0"/>
                            </a:rPr>
                            <m:t>2</m:t>
                          </m:r>
                        </m:den>
                      </m:f>
                      <m:d>
                        <m:dPr>
                          <m:ctrlPr>
                            <a:rPr lang="en-CA" sz="2500" i="1">
                              <a:latin typeface="Cambria Math" panose="02040503050406030204" pitchFamily="18" charset="0"/>
                            </a:rPr>
                          </m:ctrlPr>
                        </m:dPr>
                        <m:e>
                          <m:r>
                            <a:rPr lang="en-CA" sz="2500" i="1">
                              <a:latin typeface="Cambria Math" panose="02040503050406030204" pitchFamily="18" charset="0"/>
                            </a:rPr>
                            <m:t>1+</m:t>
                          </m:r>
                          <m:func>
                            <m:funcPr>
                              <m:ctrlPr>
                                <a:rPr lang="en-CA" sz="2500" i="1">
                                  <a:latin typeface="Cambria Math" panose="02040503050406030204" pitchFamily="18" charset="0"/>
                                </a:rPr>
                              </m:ctrlPr>
                            </m:funcPr>
                            <m:fName>
                              <m:r>
                                <m:rPr>
                                  <m:sty m:val="p"/>
                                </m:rPr>
                                <a:rPr lang="en-CA" sz="2500">
                                  <a:latin typeface="Cambria Math" panose="02040503050406030204" pitchFamily="18" charset="0"/>
                                </a:rPr>
                                <m:t>erf</m:t>
                              </m:r>
                            </m:fName>
                            <m:e>
                              <m:d>
                                <m:dPr>
                                  <m:ctrlPr>
                                    <a:rPr lang="en-CA" sz="2500" i="1">
                                      <a:latin typeface="Cambria Math" panose="02040503050406030204" pitchFamily="18" charset="0"/>
                                    </a:rPr>
                                  </m:ctrlPr>
                                </m:dPr>
                                <m:e>
                                  <m:f>
                                    <m:fPr>
                                      <m:ctrlPr>
                                        <a:rPr lang="en-CA" sz="2500" i="1">
                                          <a:latin typeface="Cambria Math" panose="02040503050406030204" pitchFamily="18" charset="0"/>
                                        </a:rPr>
                                      </m:ctrlPr>
                                    </m:fPr>
                                    <m:num>
                                      <m:r>
                                        <a:rPr lang="en-CA" sz="2500" i="1">
                                          <a:latin typeface="Cambria Math" panose="02040503050406030204" pitchFamily="18" charset="0"/>
                                        </a:rPr>
                                        <m:t>𝑟</m:t>
                                      </m:r>
                                      <m:r>
                                        <a:rPr lang="en-CA" sz="2500" i="1">
                                          <a:latin typeface="Cambria Math" panose="02040503050406030204" pitchFamily="18" charset="0"/>
                                        </a:rPr>
                                        <m:t>−</m:t>
                                      </m:r>
                                      <m:r>
                                        <a:rPr lang="en-CA" sz="2500" i="1">
                                          <a:latin typeface="Cambria Math" panose="02040503050406030204" pitchFamily="18" charset="0"/>
                                        </a:rPr>
                                        <m:t>𝑎</m:t>
                                      </m:r>
                                    </m:num>
                                    <m:den>
                                      <m:r>
                                        <a:rPr lang="en-CA" sz="2500" i="1">
                                          <a:latin typeface="Cambria Math" panose="02040503050406030204" pitchFamily="18" charset="0"/>
                                        </a:rPr>
                                        <m:t>𝑏</m:t>
                                      </m:r>
                                    </m:den>
                                  </m:f>
                                </m:e>
                              </m:d>
                            </m:e>
                          </m:func>
                        </m:e>
                      </m:d>
                      <m:r>
                        <a:rPr lang="en-CA" sz="2500" i="1">
                          <a:latin typeface="Cambria Math" panose="02040503050406030204" pitchFamily="18" charset="0"/>
                        </a:rPr>
                        <m:t> </m:t>
                      </m:r>
                    </m:oMath>
                  </m:oMathPara>
                </a14:m>
                <a:endParaRPr lang="en-CA" sz="2500" dirty="0"/>
              </a:p>
            </p:txBody>
          </p:sp>
        </mc:Choice>
        <mc:Fallback>
          <p:sp>
            <p:nvSpPr>
              <p:cNvPr id="5" name="Rectangle 4">
                <a:extLst>
                  <a:ext uri="{FF2B5EF4-FFF2-40B4-BE49-F238E27FC236}">
                    <a16:creationId xmlns:a16="http://schemas.microsoft.com/office/drawing/2014/main" id="{097DFADF-CFFC-4093-B9A5-4EDBB1DE5AC9}"/>
                  </a:ext>
                </a:extLst>
              </p:cNvPr>
              <p:cNvSpPr>
                <a:spLocks noRot="1" noChangeAspect="1" noMove="1" noResize="1" noEditPoints="1" noAdjustHandles="1" noChangeArrowheads="1" noChangeShapeType="1" noTextEdit="1"/>
              </p:cNvSpPr>
              <p:nvPr/>
            </p:nvSpPr>
            <p:spPr>
              <a:xfrm>
                <a:off x="8018042" y="1938516"/>
                <a:ext cx="3947234" cy="815095"/>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ADF5D63-E9FA-4E85-B133-78BBBC6BD930}"/>
                  </a:ext>
                </a:extLst>
              </p:cNvPr>
              <p:cNvSpPr txBox="1"/>
              <p:nvPr/>
            </p:nvSpPr>
            <p:spPr>
              <a:xfrm>
                <a:off x="809088" y="3929760"/>
                <a:ext cx="306711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=20, </m:t>
                      </m:r>
                      <m:r>
                        <a:rPr lang="en-CA" b="0" i="1" smtClean="0">
                          <a:latin typeface="Cambria Math" panose="02040503050406030204" pitchFamily="18" charset="0"/>
                        </a:rPr>
                        <m:t>𝑏</m:t>
                      </m:r>
                      <m:r>
                        <a:rPr lang="en-CA" b="0" i="1" smtClean="0">
                          <a:latin typeface="Cambria Math" panose="02040503050406030204" pitchFamily="18" charset="0"/>
                        </a:rPr>
                        <m:t>=5</m:t>
                      </m:r>
                    </m:oMath>
                  </m:oMathPara>
                </a14:m>
                <a:endParaRPr lang="en-CA" dirty="0"/>
              </a:p>
            </p:txBody>
          </p:sp>
        </mc:Choice>
        <mc:Fallback>
          <p:sp>
            <p:nvSpPr>
              <p:cNvPr id="27" name="TextBox 26">
                <a:extLst>
                  <a:ext uri="{FF2B5EF4-FFF2-40B4-BE49-F238E27FC236}">
                    <a16:creationId xmlns:a16="http://schemas.microsoft.com/office/drawing/2014/main" id="{0ADF5D63-E9FA-4E85-B133-78BBBC6BD930}"/>
                  </a:ext>
                </a:extLst>
              </p:cNvPr>
              <p:cNvSpPr txBox="1">
                <a:spLocks noRot="1" noChangeAspect="1" noMove="1" noResize="1" noEditPoints="1" noAdjustHandles="1" noChangeArrowheads="1" noChangeShapeType="1" noTextEdit="1"/>
              </p:cNvSpPr>
              <p:nvPr/>
            </p:nvSpPr>
            <p:spPr>
              <a:xfrm>
                <a:off x="809088" y="3929760"/>
                <a:ext cx="3067114" cy="369332"/>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3AC31FA1-EC4D-4947-9ACB-06C2BA7D80EB}"/>
                  </a:ext>
                </a:extLst>
              </p:cNvPr>
              <p:cNvSpPr txBox="1"/>
              <p:nvPr/>
            </p:nvSpPr>
            <p:spPr>
              <a:xfrm>
                <a:off x="4315610" y="3902636"/>
                <a:ext cx="306711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=20, </m:t>
                      </m:r>
                      <m:r>
                        <a:rPr lang="en-CA" b="0" i="1" smtClean="0">
                          <a:latin typeface="Cambria Math" panose="02040503050406030204" pitchFamily="18" charset="0"/>
                        </a:rPr>
                        <m:t>𝑏</m:t>
                      </m:r>
                      <m:r>
                        <a:rPr lang="en-CA" b="0" i="1" smtClean="0">
                          <a:latin typeface="Cambria Math" panose="02040503050406030204" pitchFamily="18" charset="0"/>
                        </a:rPr>
                        <m:t>=2</m:t>
                      </m:r>
                    </m:oMath>
                  </m:oMathPara>
                </a14:m>
                <a:endParaRPr lang="en-CA" dirty="0"/>
              </a:p>
            </p:txBody>
          </p:sp>
        </mc:Choice>
        <mc:Fallback>
          <p:sp>
            <p:nvSpPr>
              <p:cNvPr id="60" name="TextBox 59">
                <a:extLst>
                  <a:ext uri="{FF2B5EF4-FFF2-40B4-BE49-F238E27FC236}">
                    <a16:creationId xmlns:a16="http://schemas.microsoft.com/office/drawing/2014/main" id="{3AC31FA1-EC4D-4947-9ACB-06C2BA7D80EB}"/>
                  </a:ext>
                </a:extLst>
              </p:cNvPr>
              <p:cNvSpPr txBox="1">
                <a:spLocks noRot="1" noChangeAspect="1" noMove="1" noResize="1" noEditPoints="1" noAdjustHandles="1" noChangeArrowheads="1" noChangeShapeType="1" noTextEdit="1"/>
              </p:cNvSpPr>
              <p:nvPr/>
            </p:nvSpPr>
            <p:spPr>
              <a:xfrm>
                <a:off x="4315610" y="3902636"/>
                <a:ext cx="3067114" cy="369332"/>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5B600BC-C075-43ED-A160-235EAED89445}"/>
                  </a:ext>
                </a:extLst>
              </p:cNvPr>
              <p:cNvSpPr txBox="1"/>
              <p:nvPr/>
            </p:nvSpPr>
            <p:spPr>
              <a:xfrm>
                <a:off x="741239" y="6366725"/>
                <a:ext cx="3067114" cy="369332"/>
              </a:xfrm>
              <a:prstGeom prst="rect">
                <a:avLst/>
              </a:prstGeom>
              <a:noFill/>
            </p:spPr>
            <p:txBody>
              <a:bodyPr wrap="square" rtlCol="0">
                <a:spAutoFit/>
              </a:bodyPr>
              <a:lstStyle/>
              <a:p>
                <a:pPr algn="ctr"/>
                <a14:m>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=10, </m:t>
                    </m:r>
                    <m:r>
                      <a:rPr lang="en-CA" b="0" i="1" smtClean="0">
                        <a:latin typeface="Cambria Math" panose="02040503050406030204" pitchFamily="18" charset="0"/>
                      </a:rPr>
                      <m:t>𝑏</m:t>
                    </m:r>
                    <m:r>
                      <a:rPr lang="en-CA" b="0" i="1" smtClean="0">
                        <a:latin typeface="Cambria Math" panose="02040503050406030204" pitchFamily="18" charset="0"/>
                      </a:rPr>
                      <m:t>=</m:t>
                    </m:r>
                  </m:oMath>
                </a14:m>
                <a:r>
                  <a:rPr lang="en-CA" dirty="0"/>
                  <a:t>5</a:t>
                </a:r>
              </a:p>
            </p:txBody>
          </p:sp>
        </mc:Choice>
        <mc:Fallback>
          <p:sp>
            <p:nvSpPr>
              <p:cNvPr id="25" name="TextBox 24">
                <a:extLst>
                  <a:ext uri="{FF2B5EF4-FFF2-40B4-BE49-F238E27FC236}">
                    <a16:creationId xmlns:a16="http://schemas.microsoft.com/office/drawing/2014/main" id="{15B600BC-C075-43ED-A160-235EAED89445}"/>
                  </a:ext>
                </a:extLst>
              </p:cNvPr>
              <p:cNvSpPr txBox="1">
                <a:spLocks noRot="1" noChangeAspect="1" noMove="1" noResize="1" noEditPoints="1" noAdjustHandles="1" noChangeArrowheads="1" noChangeShapeType="1" noTextEdit="1"/>
              </p:cNvSpPr>
              <p:nvPr/>
            </p:nvSpPr>
            <p:spPr>
              <a:xfrm>
                <a:off x="741239" y="6366725"/>
                <a:ext cx="3067114" cy="369332"/>
              </a:xfrm>
              <a:prstGeom prst="rect">
                <a:avLst/>
              </a:prstGeom>
              <a:blipFill>
                <a:blip r:embed="rId12"/>
                <a:stretch>
                  <a:fillRect t="-8197" b="-2459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8621CBC-784B-435D-A59E-00921FB793EE}"/>
                  </a:ext>
                </a:extLst>
              </p:cNvPr>
              <p:cNvSpPr txBox="1"/>
              <p:nvPr/>
            </p:nvSpPr>
            <p:spPr>
              <a:xfrm>
                <a:off x="4315610" y="6334775"/>
                <a:ext cx="3067114" cy="369332"/>
              </a:xfrm>
              <a:prstGeom prst="rect">
                <a:avLst/>
              </a:prstGeom>
              <a:noFill/>
            </p:spPr>
            <p:txBody>
              <a:bodyPr wrap="square" rtlCol="0">
                <a:spAutoFit/>
              </a:bodyPr>
              <a:lstStyle/>
              <a:p>
                <a:pPr algn="ctr"/>
                <a14:m>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=10 </m:t>
                    </m:r>
                    <m:r>
                      <a:rPr lang="en-CA" b="0" i="1" smtClean="0">
                        <a:latin typeface="Cambria Math" panose="02040503050406030204" pitchFamily="18" charset="0"/>
                      </a:rPr>
                      <m:t>𝑏</m:t>
                    </m:r>
                    <m:r>
                      <a:rPr lang="en-CA" b="0" i="1" smtClean="0">
                        <a:latin typeface="Cambria Math" panose="02040503050406030204" pitchFamily="18" charset="0"/>
                      </a:rPr>
                      <m:t>=</m:t>
                    </m:r>
                  </m:oMath>
                </a14:m>
                <a:r>
                  <a:rPr lang="en-CA" dirty="0"/>
                  <a:t> 2 </a:t>
                </a:r>
              </a:p>
            </p:txBody>
          </p:sp>
        </mc:Choice>
        <mc:Fallback>
          <p:sp>
            <p:nvSpPr>
              <p:cNvPr id="26" name="TextBox 25">
                <a:extLst>
                  <a:ext uri="{FF2B5EF4-FFF2-40B4-BE49-F238E27FC236}">
                    <a16:creationId xmlns:a16="http://schemas.microsoft.com/office/drawing/2014/main" id="{08621CBC-784B-435D-A59E-00921FB793EE}"/>
                  </a:ext>
                </a:extLst>
              </p:cNvPr>
              <p:cNvSpPr txBox="1">
                <a:spLocks noRot="1" noChangeAspect="1" noMove="1" noResize="1" noEditPoints="1" noAdjustHandles="1" noChangeArrowheads="1" noChangeShapeType="1" noTextEdit="1"/>
              </p:cNvSpPr>
              <p:nvPr/>
            </p:nvSpPr>
            <p:spPr>
              <a:xfrm>
                <a:off x="4315610" y="6334775"/>
                <a:ext cx="3067114" cy="369332"/>
              </a:xfrm>
              <a:prstGeom prst="rect">
                <a:avLst/>
              </a:prstGeom>
              <a:blipFill>
                <a:blip r:embed="rId13"/>
                <a:stretch>
                  <a:fillRect t="-8197" b="-245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25501C3-8121-490C-A85C-0D0CD41ADDAF}"/>
              </a:ext>
            </a:extLst>
          </p:cNvPr>
          <p:cNvSpPr>
            <a:spLocks noGrp="1"/>
          </p:cNvSpPr>
          <p:nvPr>
            <p:ph type="sldNum" sz="quarter" idx="12"/>
          </p:nvPr>
        </p:nvSpPr>
        <p:spPr/>
        <p:txBody>
          <a:bodyPr/>
          <a:lstStyle/>
          <a:p>
            <a:fld id="{5621DBB4-DD7B-4913-866A-90C3B4A5819E}" type="slidenum">
              <a:rPr lang="en-CA" smtClean="0"/>
              <a:t>25</a:t>
            </a:fld>
            <a:endParaRPr lang="en-CA" dirty="0"/>
          </a:p>
        </p:txBody>
      </p:sp>
    </p:spTree>
    <p:extLst>
      <p:ext uri="{BB962C8B-B14F-4D97-AF65-F5344CB8AC3E}">
        <p14:creationId xmlns:p14="http://schemas.microsoft.com/office/powerpoint/2010/main" val="17195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CDCF06-8834-4668-B67B-4294A2244E70}"/>
              </a:ext>
            </a:extLst>
          </p:cNvPr>
          <p:cNvSpPr>
            <a:spLocks noGrp="1"/>
          </p:cNvSpPr>
          <p:nvPr>
            <p:ph type="sldNum" sz="quarter" idx="12"/>
          </p:nvPr>
        </p:nvSpPr>
        <p:spPr/>
        <p:txBody>
          <a:bodyPr/>
          <a:lstStyle/>
          <a:p>
            <a:fld id="{5621DBB4-DD7B-4913-866A-90C3B4A5819E}" type="slidenum">
              <a:rPr lang="en-CA" smtClean="0"/>
              <a:t>26</a:t>
            </a:fld>
            <a:endParaRPr lang="en-CA" dirty="0"/>
          </a:p>
        </p:txBody>
      </p:sp>
      <p:pic>
        <p:nvPicPr>
          <p:cNvPr id="5" name="Picture 4">
            <a:extLst>
              <a:ext uri="{FF2B5EF4-FFF2-40B4-BE49-F238E27FC236}">
                <a16:creationId xmlns:a16="http://schemas.microsoft.com/office/drawing/2014/main" id="{86C8BE82-2F92-42BC-A42A-050BA744AD92}"/>
              </a:ext>
            </a:extLst>
          </p:cNvPr>
          <p:cNvPicPr>
            <a:picLocks noChangeAspect="1"/>
          </p:cNvPicPr>
          <p:nvPr/>
        </p:nvPicPr>
        <p:blipFill>
          <a:blip r:embed="rId3"/>
          <a:stretch>
            <a:fillRect/>
          </a:stretch>
        </p:blipFill>
        <p:spPr>
          <a:xfrm>
            <a:off x="618180" y="1682864"/>
            <a:ext cx="10955640" cy="4419872"/>
          </a:xfrm>
          <a:prstGeom prst="rect">
            <a:avLst/>
          </a:prstGeom>
        </p:spPr>
      </p:pic>
      <p:sp>
        <p:nvSpPr>
          <p:cNvPr id="6" name="Title 1">
            <a:extLst>
              <a:ext uri="{FF2B5EF4-FFF2-40B4-BE49-F238E27FC236}">
                <a16:creationId xmlns:a16="http://schemas.microsoft.com/office/drawing/2014/main" id="{D4546B18-0C8C-46D2-9C1C-23762744C7AB}"/>
              </a:ext>
            </a:extLst>
          </p:cNvPr>
          <p:cNvSpPr>
            <a:spLocks noGrp="1"/>
          </p:cNvSpPr>
          <p:nvPr>
            <p:ph type="title"/>
          </p:nvPr>
        </p:nvSpPr>
        <p:spPr>
          <a:xfrm>
            <a:off x="1587500" y="103688"/>
            <a:ext cx="10515600" cy="1325563"/>
          </a:xfrm>
        </p:spPr>
        <p:txBody>
          <a:bodyPr>
            <a:normAutofit/>
          </a:bodyPr>
          <a:lstStyle/>
          <a:p>
            <a:r>
              <a:rPr lang="en-CA" sz="4000" dirty="0"/>
              <a:t>Improved Partitioning of the Coulomb Potential</a:t>
            </a:r>
          </a:p>
        </p:txBody>
      </p:sp>
    </p:spTree>
    <p:extLst>
      <p:ext uri="{BB962C8B-B14F-4D97-AF65-F5344CB8AC3E}">
        <p14:creationId xmlns:p14="http://schemas.microsoft.com/office/powerpoint/2010/main" val="108111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80FB6E-0FEE-4FD5-817F-880F0E0EF9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07861"/>
            <a:ext cx="3185343" cy="2107715"/>
          </a:xfrm>
        </p:spPr>
      </p:pic>
      <p:pic>
        <p:nvPicPr>
          <p:cNvPr id="7" name="Picture 6">
            <a:extLst>
              <a:ext uri="{FF2B5EF4-FFF2-40B4-BE49-F238E27FC236}">
                <a16:creationId xmlns:a16="http://schemas.microsoft.com/office/drawing/2014/main" id="{09152E09-DDF5-45C9-86AD-8B9C4C4CB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873" y="2507861"/>
            <a:ext cx="2995174" cy="2107715"/>
          </a:xfrm>
          <a:prstGeom prst="rect">
            <a:avLst/>
          </a:prstGeom>
        </p:spPr>
      </p:pic>
      <p:sp>
        <p:nvSpPr>
          <p:cNvPr id="10" name="Title 1">
            <a:extLst>
              <a:ext uri="{FF2B5EF4-FFF2-40B4-BE49-F238E27FC236}">
                <a16:creationId xmlns:a16="http://schemas.microsoft.com/office/drawing/2014/main" id="{3F44EC68-4570-4F47-9E7C-154DF2F322F3}"/>
              </a:ext>
            </a:extLst>
          </p:cNvPr>
          <p:cNvSpPr txBox="1">
            <a:spLocks/>
          </p:cNvSpPr>
          <p:nvPr/>
        </p:nvSpPr>
        <p:spPr>
          <a:xfrm>
            <a:off x="1724025" y="477839"/>
            <a:ext cx="10515600" cy="7794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12" name="Title 11">
            <a:extLst>
              <a:ext uri="{FF2B5EF4-FFF2-40B4-BE49-F238E27FC236}">
                <a16:creationId xmlns:a16="http://schemas.microsoft.com/office/drawing/2014/main" id="{7770B9CE-587B-4168-966F-24B324016044}"/>
              </a:ext>
            </a:extLst>
          </p:cNvPr>
          <p:cNvSpPr>
            <a:spLocks noGrp="1"/>
          </p:cNvSpPr>
          <p:nvPr>
            <p:ph type="title"/>
          </p:nvPr>
        </p:nvSpPr>
        <p:spPr>
          <a:xfrm>
            <a:off x="1574778" y="367384"/>
            <a:ext cx="10515600" cy="779462"/>
          </a:xfrm>
        </p:spPr>
        <p:txBody>
          <a:bodyPr>
            <a:normAutofit fontScale="90000"/>
          </a:bodyPr>
          <a:lstStyle/>
          <a:p>
            <a:r>
              <a:rPr lang="en-CA" dirty="0"/>
              <a:t>Improved Partitioning of the Coulomb Potential</a:t>
            </a:r>
          </a:p>
        </p:txBody>
      </p:sp>
      <p:sp>
        <p:nvSpPr>
          <p:cNvPr id="13" name="Content Placeholder 2">
            <a:extLst>
              <a:ext uri="{FF2B5EF4-FFF2-40B4-BE49-F238E27FC236}">
                <a16:creationId xmlns:a16="http://schemas.microsoft.com/office/drawing/2014/main" id="{D4FEFCED-04E0-465F-BE4B-C72FAD727247}"/>
              </a:ext>
            </a:extLst>
          </p:cNvPr>
          <p:cNvSpPr txBox="1">
            <a:spLocks/>
          </p:cNvSpPr>
          <p:nvPr/>
        </p:nvSpPr>
        <p:spPr>
          <a:xfrm>
            <a:off x="838200" y="1568741"/>
            <a:ext cx="10515600" cy="4608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Spatially disperse functions have localized counterparts in k-space </a:t>
            </a:r>
          </a:p>
        </p:txBody>
      </p:sp>
      <p:cxnSp>
        <p:nvCxnSpPr>
          <p:cNvPr id="15" name="Straight Arrow Connector 14">
            <a:extLst>
              <a:ext uri="{FF2B5EF4-FFF2-40B4-BE49-F238E27FC236}">
                <a16:creationId xmlns:a16="http://schemas.microsoft.com/office/drawing/2014/main" id="{D7C1207F-16DA-44A0-8E15-1B237BEC7387}"/>
              </a:ext>
            </a:extLst>
          </p:cNvPr>
          <p:cNvCxnSpPr/>
          <p:nvPr/>
        </p:nvCxnSpPr>
        <p:spPr>
          <a:xfrm>
            <a:off x="4127383" y="3660257"/>
            <a:ext cx="5117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ADA111D-7B40-4A55-884C-A8AB28048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210" y="2484869"/>
            <a:ext cx="3137801" cy="2107715"/>
          </a:xfrm>
          <a:prstGeom prst="rect">
            <a:avLst/>
          </a:prstGeom>
        </p:spPr>
      </p:pic>
      <p:sp>
        <p:nvSpPr>
          <p:cNvPr id="20" name="TextBox 19">
            <a:extLst>
              <a:ext uri="{FF2B5EF4-FFF2-40B4-BE49-F238E27FC236}">
                <a16:creationId xmlns:a16="http://schemas.microsoft.com/office/drawing/2014/main" id="{210201D4-AD3A-4F39-A81F-EC9D8CF7F0B2}"/>
              </a:ext>
            </a:extLst>
          </p:cNvPr>
          <p:cNvSpPr txBox="1"/>
          <p:nvPr/>
        </p:nvSpPr>
        <p:spPr>
          <a:xfrm>
            <a:off x="4000066" y="3169394"/>
            <a:ext cx="859594" cy="369332"/>
          </a:xfrm>
          <a:prstGeom prst="rect">
            <a:avLst/>
          </a:prstGeom>
          <a:noFill/>
        </p:spPr>
        <p:txBody>
          <a:bodyPr wrap="none" rtlCol="0">
            <a:spAutoFit/>
          </a:bodyPr>
          <a:lstStyle/>
          <a:p>
            <a:r>
              <a:rPr lang="en-CA" dirty="0"/>
              <a:t>Fourier</a:t>
            </a:r>
          </a:p>
        </p:txBody>
      </p:sp>
      <p:cxnSp>
        <p:nvCxnSpPr>
          <p:cNvPr id="22" name="Straight Arrow Connector 21">
            <a:extLst>
              <a:ext uri="{FF2B5EF4-FFF2-40B4-BE49-F238E27FC236}">
                <a16:creationId xmlns:a16="http://schemas.microsoft.com/office/drawing/2014/main" id="{910D1C79-4221-4358-B965-7F38DB7725AB}"/>
              </a:ext>
            </a:extLst>
          </p:cNvPr>
          <p:cNvCxnSpPr>
            <a:cxnSpLocks/>
          </p:cNvCxnSpPr>
          <p:nvPr/>
        </p:nvCxnSpPr>
        <p:spPr>
          <a:xfrm>
            <a:off x="7918727" y="3660257"/>
            <a:ext cx="78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0C25FDA-F3F0-4989-A55A-388FBFB62332}"/>
                  </a:ext>
                </a:extLst>
              </p:cNvPr>
              <p:cNvSpPr txBox="1"/>
              <p:nvPr/>
            </p:nvSpPr>
            <p:spPr>
              <a:xfrm>
                <a:off x="2430871" y="4650017"/>
                <a:ext cx="330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𝑉</m:t>
                          </m:r>
                        </m:e>
                        <m:sub>
                          <m:r>
                            <a:rPr lang="en-CA" b="0" i="1" smtClean="0">
                              <a:latin typeface="Cambria Math" panose="02040503050406030204" pitchFamily="18" charset="0"/>
                            </a:rPr>
                            <m:t>𝑙𝑟</m:t>
                          </m:r>
                        </m:sub>
                      </m:sSub>
                    </m:oMath>
                  </m:oMathPara>
                </a14:m>
                <a:endParaRPr lang="en-CA" dirty="0"/>
              </a:p>
            </p:txBody>
          </p:sp>
        </mc:Choice>
        <mc:Fallback xmlns="">
          <p:sp>
            <p:nvSpPr>
              <p:cNvPr id="24" name="TextBox 23">
                <a:extLst>
                  <a:ext uri="{FF2B5EF4-FFF2-40B4-BE49-F238E27FC236}">
                    <a16:creationId xmlns:a16="http://schemas.microsoft.com/office/drawing/2014/main" id="{50C25FDA-F3F0-4989-A55A-388FBFB62332}"/>
                  </a:ext>
                </a:extLst>
              </p:cNvPr>
              <p:cNvSpPr txBox="1">
                <a:spLocks noRot="1" noChangeAspect="1" noMove="1" noResize="1" noEditPoints="1" noAdjustHandles="1" noChangeArrowheads="1" noChangeShapeType="1" noTextEdit="1"/>
              </p:cNvSpPr>
              <p:nvPr/>
            </p:nvSpPr>
            <p:spPr>
              <a:xfrm>
                <a:off x="2430871" y="4650017"/>
                <a:ext cx="330475" cy="276999"/>
              </a:xfrm>
              <a:prstGeom prst="rect">
                <a:avLst/>
              </a:prstGeom>
              <a:blipFill>
                <a:blip r:embed="rId6"/>
                <a:stretch>
                  <a:fillRect l="-16667" r="-7407"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AD526AE-0C56-4382-99DD-A774456F302F}"/>
                  </a:ext>
                </a:extLst>
              </p:cNvPr>
              <p:cNvSpPr txBox="1"/>
              <p:nvPr/>
            </p:nvSpPr>
            <p:spPr>
              <a:xfrm>
                <a:off x="5795870" y="4753034"/>
                <a:ext cx="1251881"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𝐹</m:t>
                              </m:r>
                            </m:e>
                          </m:acc>
                          <m:r>
                            <a:rPr lang="en-CA" b="0" i="1" smtClean="0">
                              <a:latin typeface="Cambria Math" panose="02040503050406030204" pitchFamily="18" charset="0"/>
                            </a:rPr>
                            <m:t>(</m:t>
                          </m:r>
                          <m:r>
                            <a:rPr lang="en-CA" b="0" i="1" smtClean="0">
                              <a:latin typeface="Cambria Math" panose="02040503050406030204" pitchFamily="18" charset="0"/>
                            </a:rPr>
                            <m:t>𝑉</m:t>
                          </m:r>
                        </m:e>
                        <m:sub>
                          <m:r>
                            <a:rPr lang="en-CA" b="0" i="1" smtClean="0">
                              <a:latin typeface="Cambria Math" panose="02040503050406030204" pitchFamily="18" charset="0"/>
                            </a:rPr>
                            <m:t>𝑙𝑟</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𝑉</m:t>
                              </m:r>
                            </m:e>
                          </m:acc>
                        </m:e>
                        <m:sub>
                          <m:r>
                            <a:rPr lang="en-CA" b="0" i="1" smtClean="0">
                              <a:latin typeface="Cambria Math" panose="02040503050406030204" pitchFamily="18" charset="0"/>
                            </a:rPr>
                            <m:t>𝑙𝑟</m:t>
                          </m:r>
                        </m:sub>
                      </m:sSub>
                    </m:oMath>
                  </m:oMathPara>
                </a14:m>
                <a:endParaRPr lang="en-CA" dirty="0"/>
              </a:p>
            </p:txBody>
          </p:sp>
        </mc:Choice>
        <mc:Fallback xmlns="">
          <p:sp>
            <p:nvSpPr>
              <p:cNvPr id="25" name="TextBox 24">
                <a:extLst>
                  <a:ext uri="{FF2B5EF4-FFF2-40B4-BE49-F238E27FC236}">
                    <a16:creationId xmlns:a16="http://schemas.microsoft.com/office/drawing/2014/main" id="{3AD526AE-0C56-4382-99DD-A774456F302F}"/>
                  </a:ext>
                </a:extLst>
              </p:cNvPr>
              <p:cNvSpPr txBox="1">
                <a:spLocks noRot="1" noChangeAspect="1" noMove="1" noResize="1" noEditPoints="1" noAdjustHandles="1" noChangeArrowheads="1" noChangeShapeType="1" noTextEdit="1"/>
              </p:cNvSpPr>
              <p:nvPr/>
            </p:nvSpPr>
            <p:spPr>
              <a:xfrm>
                <a:off x="5795870" y="4753034"/>
                <a:ext cx="1251881" cy="284437"/>
              </a:xfrm>
              <a:prstGeom prst="rect">
                <a:avLst/>
              </a:prstGeom>
              <a:blipFill>
                <a:blip r:embed="rId7"/>
                <a:stretch>
                  <a:fillRect l="-4390" t="-19565" r="-14634" b="-369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68DDAF1-B490-4275-B423-D47587E16873}"/>
                  </a:ext>
                </a:extLst>
              </p:cNvPr>
              <p:cNvSpPr txBox="1"/>
              <p:nvPr/>
            </p:nvSpPr>
            <p:spPr>
              <a:xfrm>
                <a:off x="10082276" y="4785392"/>
                <a:ext cx="575670"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sSup>
                            <m:sSupPr>
                              <m:ctrlPr>
                                <a:rPr lang="en-CA" b="0" i="1" smtClean="0">
                                  <a:latin typeface="Cambria Math" panose="02040503050406030204" pitchFamily="18" charset="0"/>
                                </a:rPr>
                              </m:ctrlPr>
                            </m:sSupPr>
                            <m:e>
                              <m:r>
                                <a:rPr lang="en-CA" b="0" i="1" smtClean="0">
                                  <a:latin typeface="Cambria Math" panose="02040503050406030204" pitchFamily="18" charset="0"/>
                                </a:rPr>
                                <m:t>𝑘</m:t>
                              </m:r>
                            </m:e>
                            <m:sup>
                              <m:r>
                                <a:rPr lang="en-CA" b="0" i="1" smtClean="0">
                                  <a:latin typeface="Cambria Math" panose="02040503050406030204" pitchFamily="18" charset="0"/>
                                </a:rPr>
                                <m:t>2</m:t>
                              </m:r>
                            </m:sup>
                          </m:sSup>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𝑉</m:t>
                              </m:r>
                            </m:e>
                          </m:acc>
                        </m:e>
                        <m:sub>
                          <m:r>
                            <a:rPr lang="en-CA" b="0" i="1" smtClean="0">
                              <a:latin typeface="Cambria Math" panose="02040503050406030204" pitchFamily="18" charset="0"/>
                            </a:rPr>
                            <m:t>𝑙𝑟</m:t>
                          </m:r>
                        </m:sub>
                      </m:sSub>
                    </m:oMath>
                  </m:oMathPara>
                </a14:m>
                <a:endParaRPr lang="en-CA" dirty="0"/>
              </a:p>
            </p:txBody>
          </p:sp>
        </mc:Choice>
        <mc:Fallback xmlns="">
          <p:sp>
            <p:nvSpPr>
              <p:cNvPr id="26" name="TextBox 25">
                <a:extLst>
                  <a:ext uri="{FF2B5EF4-FFF2-40B4-BE49-F238E27FC236}">
                    <a16:creationId xmlns:a16="http://schemas.microsoft.com/office/drawing/2014/main" id="{868DDAF1-B490-4275-B423-D47587E16873}"/>
                  </a:ext>
                </a:extLst>
              </p:cNvPr>
              <p:cNvSpPr txBox="1">
                <a:spLocks noRot="1" noChangeAspect="1" noMove="1" noResize="1" noEditPoints="1" noAdjustHandles="1" noChangeArrowheads="1" noChangeShapeType="1" noTextEdit="1"/>
              </p:cNvSpPr>
              <p:nvPr/>
            </p:nvSpPr>
            <p:spPr>
              <a:xfrm>
                <a:off x="10082276" y="4785392"/>
                <a:ext cx="575670" cy="284437"/>
              </a:xfrm>
              <a:prstGeom prst="rect">
                <a:avLst/>
              </a:prstGeom>
              <a:blipFill>
                <a:blip r:embed="rId8"/>
                <a:stretch>
                  <a:fillRect l="-9574" t="-17021" r="-32979" b="-17021"/>
                </a:stretch>
              </a:blipFill>
            </p:spPr>
            <p:txBody>
              <a:bodyPr/>
              <a:lstStyle/>
              <a:p>
                <a:r>
                  <a:rPr lang="en-CA">
                    <a:noFill/>
                  </a:rPr>
                  <a:t> </a:t>
                </a:r>
              </a:p>
            </p:txBody>
          </p:sp>
        </mc:Fallback>
      </mc:AlternateContent>
      <p:sp>
        <p:nvSpPr>
          <p:cNvPr id="27" name="Content Placeholder 2">
            <a:extLst>
              <a:ext uri="{FF2B5EF4-FFF2-40B4-BE49-F238E27FC236}">
                <a16:creationId xmlns:a16="http://schemas.microsoft.com/office/drawing/2014/main" id="{2B47AD5D-492C-41E8-AA26-6B7421A25D8E}"/>
              </a:ext>
            </a:extLst>
          </p:cNvPr>
          <p:cNvSpPr txBox="1">
            <a:spLocks/>
          </p:cNvSpPr>
          <p:nvPr/>
        </p:nvSpPr>
        <p:spPr>
          <a:xfrm>
            <a:off x="1010660" y="5381269"/>
            <a:ext cx="10515600" cy="639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sp>
        <p:nvSpPr>
          <p:cNvPr id="31" name="AutoShape 2" descr="{\displaystyle \ \int \limits _{\varphi =0}^{2\pi }\ \int \limits _{\theta =0}^{\pi }\ \int \limits _{r=0}^{\infty }f(r,\theta ,\varphi )r^{2}\sin \theta \,\mathrm {d} r\,\mathrm {d} \theta \,\mathrm {d} \varphi .}">
            <a:extLst>
              <a:ext uri="{FF2B5EF4-FFF2-40B4-BE49-F238E27FC236}">
                <a16:creationId xmlns:a16="http://schemas.microsoft.com/office/drawing/2014/main" id="{E949A965-98B9-4033-81C1-5AC8ADB12F8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2A14FE3-E978-462D-AFA3-E94D63C02B94}"/>
                  </a:ext>
                </a:extLst>
              </p:cNvPr>
              <p:cNvSpPr txBox="1"/>
              <p:nvPr/>
            </p:nvSpPr>
            <p:spPr>
              <a:xfrm>
                <a:off x="654573" y="5370850"/>
                <a:ext cx="5288627" cy="601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supHide m:val="on"/>
                          <m:ctrlPr>
                            <a:rPr lang="en-CA" b="0" i="1" smtClean="0">
                              <a:latin typeface="Cambria Math" panose="02040503050406030204" pitchFamily="18" charset="0"/>
                            </a:rPr>
                          </m:ctrlPr>
                        </m:naryPr>
                        <m:sub>
                          <m:r>
                            <m:rPr>
                              <m:sty m:val="p"/>
                            </m:rPr>
                            <a:rPr lang="en-CA" b="0" i="0" smtClean="0">
                              <a:latin typeface="Cambria Math" panose="02040503050406030204" pitchFamily="18" charset="0"/>
                            </a:rPr>
                            <m:t>Ω</m:t>
                          </m:r>
                        </m:sub>
                        <m:sup/>
                        <m:e>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𝑉</m:t>
                                  </m:r>
                                </m:e>
                              </m:acc>
                            </m:e>
                            <m:sub>
                              <m:r>
                                <m:rPr>
                                  <m:brk m:alnAt="7"/>
                                </m:rPr>
                                <a:rPr lang="en-CA" b="0" i="1" smtClean="0">
                                  <a:latin typeface="Cambria Math" panose="02040503050406030204" pitchFamily="18" charset="0"/>
                                </a:rPr>
                                <m:t>𝑙</m:t>
                              </m:r>
                              <m:r>
                                <a:rPr lang="en-CA" b="0" i="1" smtClean="0">
                                  <a:latin typeface="Cambria Math" panose="02040503050406030204" pitchFamily="18" charset="0"/>
                                </a:rPr>
                                <m:t>𝑟</m:t>
                              </m:r>
                            </m:sub>
                          </m:sSub>
                          <m:r>
                            <m:rPr>
                              <m:brk m:alnAt="7"/>
                            </m:rPr>
                            <a:rPr lang="en-CA" b="0" i="1" smtClean="0">
                              <a:latin typeface="Cambria Math" panose="02040503050406030204" pitchFamily="18" charset="0"/>
                            </a:rPr>
                            <m:t> </m:t>
                          </m:r>
                          <m:d>
                            <m:dPr>
                              <m:ctrlPr>
                                <a:rPr lang="en-CA" b="0" i="1" smtClean="0">
                                  <a:latin typeface="Cambria Math" panose="02040503050406030204" pitchFamily="18" charset="0"/>
                                </a:rPr>
                              </m:ctrlPr>
                            </m:dPr>
                            <m:e>
                              <m:r>
                                <m:rPr>
                                  <m:brk m:alnAt="7"/>
                                </m:rPr>
                                <a:rPr lang="en-CA" b="0" i="1" smtClean="0">
                                  <a:latin typeface="Cambria Math" panose="02040503050406030204" pitchFamily="18" charset="0"/>
                                </a:rPr>
                                <m:t>𝑘</m:t>
                              </m:r>
                            </m:e>
                          </m:d>
                          <m:r>
                            <m:rPr>
                              <m:brk m:alnAt="7"/>
                            </m:rPr>
                            <a:rPr lang="en-CA" b="0" i="1" smtClean="0">
                              <a:latin typeface="Cambria Math" panose="02040503050406030204" pitchFamily="18" charset="0"/>
                            </a:rPr>
                            <m:t> </m:t>
                          </m:r>
                          <m:r>
                            <a:rPr lang="en-CA" b="0" i="1" smtClean="0">
                              <a:latin typeface="Cambria Math" panose="02040503050406030204" pitchFamily="18" charset="0"/>
                            </a:rPr>
                            <m:t>𝑑𝑘</m:t>
                          </m:r>
                          <m:r>
                            <a:rPr lang="en-CA" b="0" i="1" smtClean="0">
                              <a:latin typeface="Cambria Math" panose="02040503050406030204" pitchFamily="18" charset="0"/>
                            </a:rPr>
                            <m:t>=</m:t>
                          </m:r>
                          <m:nary>
                            <m:naryPr>
                              <m:supHide m:val="on"/>
                              <m:ctrlPr>
                                <a:rPr lang="en-CA" b="0" i="1" smtClean="0">
                                  <a:latin typeface="Cambria Math" panose="02040503050406030204" pitchFamily="18" charset="0"/>
                                </a:rPr>
                              </m:ctrlPr>
                            </m:naryPr>
                            <m:sub>
                              <m:r>
                                <a:rPr lang="en-CA" b="0" i="1" smtClean="0">
                                  <a:latin typeface="Cambria Math" panose="02040503050406030204" pitchFamily="18" charset="0"/>
                                </a:rPr>
                                <m:t>𝜙</m:t>
                              </m:r>
                            </m:sub>
                            <m:sup/>
                            <m:e>
                              <m:nary>
                                <m:naryPr>
                                  <m:supHide m:val="on"/>
                                  <m:ctrlPr>
                                    <a:rPr lang="en-CA" b="0" i="1" smtClean="0">
                                      <a:latin typeface="Cambria Math" panose="02040503050406030204" pitchFamily="18" charset="0"/>
                                    </a:rPr>
                                  </m:ctrlPr>
                                </m:naryPr>
                                <m:sub>
                                  <m:r>
                                    <a:rPr lang="en-CA" b="0" i="1" smtClean="0">
                                      <a:latin typeface="Cambria Math" panose="02040503050406030204" pitchFamily="18" charset="0"/>
                                    </a:rPr>
                                    <m:t>𝜃</m:t>
                                  </m:r>
                                </m:sub>
                                <m:sup/>
                                <m:e>
                                  <m:nary>
                                    <m:naryPr>
                                      <m:supHide m:val="on"/>
                                      <m:ctrlPr>
                                        <a:rPr lang="en-CA" b="0" i="1" smtClean="0">
                                          <a:latin typeface="Cambria Math" panose="02040503050406030204" pitchFamily="18" charset="0"/>
                                        </a:rPr>
                                      </m:ctrlPr>
                                    </m:naryPr>
                                    <m:sub>
                                      <m:r>
                                        <a:rPr lang="en-CA" b="0" i="1" smtClean="0">
                                          <a:latin typeface="Cambria Math" panose="02040503050406030204" pitchFamily="18" charset="0"/>
                                        </a:rPr>
                                        <m:t>𝑘</m:t>
                                      </m:r>
                                    </m:sub>
                                    <m:sup/>
                                    <m:e>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𝑉</m:t>
                                              </m:r>
                                            </m:e>
                                          </m:acc>
                                        </m:e>
                                        <m:sub>
                                          <m:r>
                                            <m:rPr>
                                              <m:brk m:alnAt="7"/>
                                            </m:rPr>
                                            <a:rPr lang="en-CA" b="0" i="1" smtClean="0">
                                              <a:latin typeface="Cambria Math" panose="02040503050406030204" pitchFamily="18" charset="0"/>
                                            </a:rPr>
                                            <m:t>𝑙</m:t>
                                          </m:r>
                                          <m:r>
                                            <a:rPr lang="en-CA" b="0" i="1" smtClean="0">
                                              <a:latin typeface="Cambria Math" panose="02040503050406030204" pitchFamily="18" charset="0"/>
                                            </a:rPr>
                                            <m:t>𝑟</m:t>
                                          </m:r>
                                        </m:sub>
                                      </m:sSub>
                                      <m:r>
                                        <m:rPr>
                                          <m:brk m:alnAt="7"/>
                                        </m:rPr>
                                        <a:rPr lang="en-CA" b="0" i="1" smtClean="0">
                                          <a:latin typeface="Cambria Math" panose="02040503050406030204" pitchFamily="18" charset="0"/>
                                        </a:rPr>
                                        <m:t> </m:t>
                                      </m:r>
                                      <m:d>
                                        <m:dPr>
                                          <m:ctrlPr>
                                            <a:rPr lang="en-CA" b="0" i="1" smtClean="0">
                                              <a:latin typeface="Cambria Math" panose="02040503050406030204" pitchFamily="18" charset="0"/>
                                            </a:rPr>
                                          </m:ctrlPr>
                                        </m:dPr>
                                        <m:e>
                                          <m:r>
                                            <a:rPr lang="en-CA" b="0" i="1" smtClean="0">
                                              <a:latin typeface="Cambria Math" panose="02040503050406030204" pitchFamily="18" charset="0"/>
                                            </a:rPr>
                                            <m:t>𝜃</m:t>
                                          </m:r>
                                          <m:r>
                                            <a:rPr lang="en-CA" b="0" i="1" smtClean="0">
                                              <a:latin typeface="Cambria Math" panose="02040503050406030204" pitchFamily="18" charset="0"/>
                                            </a:rPr>
                                            <m:t>,</m:t>
                                          </m:r>
                                          <m:r>
                                            <a:rPr lang="en-CA" b="0" i="1" smtClean="0">
                                              <a:latin typeface="Cambria Math" panose="02040503050406030204" pitchFamily="18" charset="0"/>
                                            </a:rPr>
                                            <m:t>𝑘</m:t>
                                          </m:r>
                                          <m:r>
                                            <a:rPr lang="en-CA" b="0" i="1" smtClean="0">
                                              <a:latin typeface="Cambria Math" panose="02040503050406030204" pitchFamily="18" charset="0"/>
                                            </a:rPr>
                                            <m:t>,</m:t>
                                          </m:r>
                                          <m:r>
                                            <a:rPr lang="en-CA" b="0" i="1" smtClean="0">
                                              <a:latin typeface="Cambria Math" panose="02040503050406030204" pitchFamily="18" charset="0"/>
                                            </a:rPr>
                                            <m:t>𝜙</m:t>
                                          </m:r>
                                        </m:e>
                                      </m:d>
                                      <m:r>
                                        <a:rPr lang="en-CA" b="0" i="1" smtClean="0">
                                          <a:latin typeface="Cambria Math" panose="02040503050406030204" pitchFamily="18" charset="0"/>
                                        </a:rPr>
                                        <m:t> </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𝑘</m:t>
                                          </m:r>
                                        </m:e>
                                        <m:sup>
                                          <m:r>
                                            <a:rPr lang="en-CA" b="0" i="1" smtClean="0">
                                              <a:latin typeface="Cambria Math" panose="02040503050406030204" pitchFamily="18" charset="0"/>
                                            </a:rPr>
                                            <m:t>2</m:t>
                                          </m:r>
                                        </m:sup>
                                      </m:sSup>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d>
                                            <m:dPr>
                                              <m:ctrlPr>
                                                <a:rPr lang="en-CA" b="0" i="1" smtClean="0">
                                                  <a:latin typeface="Cambria Math" panose="02040503050406030204" pitchFamily="18" charset="0"/>
                                                </a:rPr>
                                              </m:ctrlPr>
                                            </m:dPr>
                                            <m:e>
                                              <m:r>
                                                <a:rPr lang="en-CA" b="0" i="1" smtClean="0">
                                                  <a:latin typeface="Cambria Math" panose="02040503050406030204" pitchFamily="18" charset="0"/>
                                                </a:rPr>
                                                <m:t>𝜃</m:t>
                                              </m:r>
                                            </m:e>
                                          </m:d>
                                        </m:e>
                                      </m:func>
                                      <m:r>
                                        <a:rPr lang="en-CA" b="0" i="1" smtClean="0">
                                          <a:latin typeface="Cambria Math" panose="02040503050406030204" pitchFamily="18" charset="0"/>
                                        </a:rPr>
                                        <m:t>𝑑𝑘𝑑</m:t>
                                      </m:r>
                                      <m:r>
                                        <a:rPr lang="en-CA" b="0" i="1" smtClean="0">
                                          <a:latin typeface="Cambria Math" panose="02040503050406030204" pitchFamily="18" charset="0"/>
                                        </a:rPr>
                                        <m:t>𝜃</m:t>
                                      </m:r>
                                      <m:r>
                                        <a:rPr lang="en-CA" b="0" i="1" smtClean="0">
                                          <a:latin typeface="Cambria Math" panose="02040503050406030204" pitchFamily="18" charset="0"/>
                                        </a:rPr>
                                        <m:t>𝑑</m:t>
                                      </m:r>
                                      <m:r>
                                        <a:rPr lang="en-CA" b="0" i="1" smtClean="0">
                                          <a:latin typeface="Cambria Math" panose="02040503050406030204" pitchFamily="18" charset="0"/>
                                        </a:rPr>
                                        <m:t>𝜙</m:t>
                                      </m:r>
                                    </m:e>
                                  </m:nary>
                                </m:e>
                              </m:nary>
                            </m:e>
                          </m:nary>
                        </m:e>
                      </m:nary>
                    </m:oMath>
                  </m:oMathPara>
                </a14:m>
                <a:endParaRPr lang="en-CA" dirty="0"/>
              </a:p>
            </p:txBody>
          </p:sp>
        </mc:Choice>
        <mc:Fallback>
          <p:sp>
            <p:nvSpPr>
              <p:cNvPr id="34" name="TextBox 33">
                <a:extLst>
                  <a:ext uri="{FF2B5EF4-FFF2-40B4-BE49-F238E27FC236}">
                    <a16:creationId xmlns:a16="http://schemas.microsoft.com/office/drawing/2014/main" id="{F2A14FE3-E978-462D-AFA3-E94D63C02B94}"/>
                  </a:ext>
                </a:extLst>
              </p:cNvPr>
              <p:cNvSpPr txBox="1">
                <a:spLocks noRot="1" noChangeAspect="1" noMove="1" noResize="1" noEditPoints="1" noAdjustHandles="1" noChangeArrowheads="1" noChangeShapeType="1" noTextEdit="1"/>
              </p:cNvSpPr>
              <p:nvPr/>
            </p:nvSpPr>
            <p:spPr>
              <a:xfrm>
                <a:off x="654573" y="5370850"/>
                <a:ext cx="5288627" cy="601640"/>
              </a:xfrm>
              <a:prstGeom prst="rect">
                <a:avLst/>
              </a:prstGeom>
              <a:blipFill>
                <a:blip r:embed="rId9"/>
                <a:stretch>
                  <a:fillRect/>
                </a:stretch>
              </a:blipFill>
            </p:spPr>
            <p:txBody>
              <a:bodyPr/>
              <a:lstStyle/>
              <a:p>
                <a:r>
                  <a:rPr lang="en-CA">
                    <a:noFill/>
                  </a:rPr>
                  <a:t> </a:t>
                </a:r>
              </a:p>
            </p:txBody>
          </p:sp>
        </mc:Fallback>
      </mc:AlternateContent>
      <p:sp>
        <p:nvSpPr>
          <p:cNvPr id="36" name="Right Brace 35">
            <a:extLst>
              <a:ext uri="{FF2B5EF4-FFF2-40B4-BE49-F238E27FC236}">
                <a16:creationId xmlns:a16="http://schemas.microsoft.com/office/drawing/2014/main" id="{5A916B81-7D19-4218-9AA4-36F1A62C185A}"/>
              </a:ext>
            </a:extLst>
          </p:cNvPr>
          <p:cNvSpPr/>
          <p:nvPr/>
        </p:nvSpPr>
        <p:spPr>
          <a:xfrm rot="5400000">
            <a:off x="4797561" y="5111383"/>
            <a:ext cx="359515" cy="1723522"/>
          </a:xfrm>
          <a:prstGeom prst="rightBrace">
            <a:avLst>
              <a:gd name="adj1" fmla="val 5072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7" name="TextBox 36">
            <a:extLst>
              <a:ext uri="{FF2B5EF4-FFF2-40B4-BE49-F238E27FC236}">
                <a16:creationId xmlns:a16="http://schemas.microsoft.com/office/drawing/2014/main" id="{728BBDD7-D3DE-4F03-A36A-8D44BFD23BC6}"/>
              </a:ext>
            </a:extLst>
          </p:cNvPr>
          <p:cNvSpPr txBox="1"/>
          <p:nvPr/>
        </p:nvSpPr>
        <p:spPr>
          <a:xfrm>
            <a:off x="4115557" y="6174447"/>
            <a:ext cx="1735796" cy="369332"/>
          </a:xfrm>
          <a:prstGeom prst="rect">
            <a:avLst/>
          </a:prstGeom>
          <a:noFill/>
        </p:spPr>
        <p:txBody>
          <a:bodyPr wrap="none" rtlCol="0">
            <a:spAutoFit/>
          </a:bodyPr>
          <a:lstStyle/>
          <a:p>
            <a:r>
              <a:rPr lang="en-CA" dirty="0"/>
              <a:t>Volume element</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094BE373-F577-4CA5-874F-3DF3A71566B4}"/>
                  </a:ext>
                </a:extLst>
              </p:cNvPr>
              <p:cNvSpPr/>
              <p:nvPr/>
            </p:nvSpPr>
            <p:spPr>
              <a:xfrm>
                <a:off x="7800964" y="3045575"/>
                <a:ext cx="965328" cy="652551"/>
              </a:xfrm>
              <a:prstGeom prst="rect">
                <a:avLst/>
              </a:prstGeom>
            </p:spPr>
            <p:txBody>
              <a:bodyPr wrap="none">
                <a:spAutoFit/>
              </a:bodyPr>
              <a:lstStyle/>
              <a:p>
                <a:pPr algn="ctr"/>
                <a:r>
                  <a:rPr lang="en-CA" dirty="0">
                    <a:solidFill>
                      <a:srgbClr val="000000"/>
                    </a:solidFill>
                  </a:rPr>
                  <a:t>Multiply</a:t>
                </a:r>
                <a:br>
                  <a:rPr lang="en-CA" dirty="0">
                    <a:solidFill>
                      <a:srgbClr val="000000"/>
                    </a:solidFill>
                  </a:rPr>
                </a:br>
                <a:r>
                  <a:rPr lang="en-CA" dirty="0">
                    <a:solidFill>
                      <a:srgbClr val="000000"/>
                    </a:solidFill>
                  </a:rPr>
                  <a:t> by </a:t>
                </a:r>
                <a14:m>
                  <m:oMath xmlns:m="http://schemas.openxmlformats.org/officeDocument/2006/math">
                    <m:sSup>
                      <m:sSupPr>
                        <m:ctrlPr>
                          <a:rPr lang="en-CA" b="0" i="1" smtClean="0">
                            <a:solidFill>
                              <a:srgbClr val="000000"/>
                            </a:solidFill>
                            <a:latin typeface="Cambria Math" panose="02040503050406030204" pitchFamily="18" charset="0"/>
                          </a:rPr>
                        </m:ctrlPr>
                      </m:sSupPr>
                      <m:e>
                        <m:r>
                          <a:rPr lang="en-CA" b="0" i="1" smtClean="0">
                            <a:solidFill>
                              <a:srgbClr val="000000"/>
                            </a:solidFill>
                            <a:latin typeface="Cambria Math" panose="02040503050406030204" pitchFamily="18" charset="0"/>
                          </a:rPr>
                          <m:t>𝑘</m:t>
                        </m:r>
                      </m:e>
                      <m:sup>
                        <m:r>
                          <a:rPr lang="en-CA" b="0" i="1" smtClean="0">
                            <a:solidFill>
                              <a:srgbClr val="000000"/>
                            </a:solidFill>
                            <a:latin typeface="Cambria Math" panose="02040503050406030204" pitchFamily="18" charset="0"/>
                          </a:rPr>
                          <m:t>2</m:t>
                        </m:r>
                      </m:sup>
                    </m:sSup>
                  </m:oMath>
                </a14:m>
                <a:endParaRPr lang="en-CA" dirty="0"/>
              </a:p>
            </p:txBody>
          </p:sp>
        </mc:Choice>
        <mc:Fallback xmlns="">
          <p:sp>
            <p:nvSpPr>
              <p:cNvPr id="38" name="Rectangle 37">
                <a:extLst>
                  <a:ext uri="{FF2B5EF4-FFF2-40B4-BE49-F238E27FC236}">
                    <a16:creationId xmlns:a16="http://schemas.microsoft.com/office/drawing/2014/main" id="{094BE373-F577-4CA5-874F-3DF3A71566B4}"/>
                  </a:ext>
                </a:extLst>
              </p:cNvPr>
              <p:cNvSpPr>
                <a:spLocks noRot="1" noChangeAspect="1" noMove="1" noResize="1" noEditPoints="1" noAdjustHandles="1" noChangeArrowheads="1" noChangeShapeType="1" noTextEdit="1"/>
              </p:cNvSpPr>
              <p:nvPr/>
            </p:nvSpPr>
            <p:spPr>
              <a:xfrm>
                <a:off x="7800964" y="3045575"/>
                <a:ext cx="965328" cy="652551"/>
              </a:xfrm>
              <a:prstGeom prst="rect">
                <a:avLst/>
              </a:prstGeom>
              <a:blipFill>
                <a:blip r:embed="rId11"/>
                <a:stretch>
                  <a:fillRect l="-5696" t="-5607" r="-5696" b="-14019"/>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C20F3C8B-7F70-4B60-8E44-A4961438A792}"/>
              </a:ext>
            </a:extLst>
          </p:cNvPr>
          <p:cNvSpPr>
            <a:spLocks noGrp="1"/>
          </p:cNvSpPr>
          <p:nvPr>
            <p:ph type="sldNum" sz="quarter" idx="12"/>
          </p:nvPr>
        </p:nvSpPr>
        <p:spPr/>
        <p:txBody>
          <a:bodyPr/>
          <a:lstStyle/>
          <a:p>
            <a:fld id="{5621DBB4-DD7B-4913-866A-90C3B4A5819E}" type="slidenum">
              <a:rPr lang="en-CA" smtClean="0"/>
              <a:t>27</a:t>
            </a:fld>
            <a:endParaRPr lang="en-CA" dirty="0"/>
          </a:p>
        </p:txBody>
      </p:sp>
      <p:pic>
        <p:nvPicPr>
          <p:cNvPr id="28" name="Picture 27">
            <a:extLst>
              <a:ext uri="{FF2B5EF4-FFF2-40B4-BE49-F238E27FC236}">
                <a16:creationId xmlns:a16="http://schemas.microsoft.com/office/drawing/2014/main" id="{600174DB-B2FC-422E-ACAD-00E3924DFF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30418" y="5196822"/>
            <a:ext cx="6133592" cy="1076545"/>
          </a:xfrm>
          <a:prstGeom prst="rect">
            <a:avLst/>
          </a:prstGeom>
        </p:spPr>
      </p:pic>
    </p:spTree>
    <p:extLst>
      <p:ext uri="{BB962C8B-B14F-4D97-AF65-F5344CB8AC3E}">
        <p14:creationId xmlns:p14="http://schemas.microsoft.com/office/powerpoint/2010/main" val="302982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A screenshot of a cell phone&#10;&#10;Description generated with very high confidence">
            <a:extLst>
              <a:ext uri="{FF2B5EF4-FFF2-40B4-BE49-F238E27FC236}">
                <a16:creationId xmlns:a16="http://schemas.microsoft.com/office/drawing/2014/main" id="{09E22386-DA54-4262-B307-956CC2EF1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733" y="4419867"/>
            <a:ext cx="4108492" cy="2435276"/>
          </a:xfrm>
          <a:prstGeom prst="rect">
            <a:avLst/>
          </a:prstGeom>
        </p:spPr>
      </p:pic>
      <p:pic>
        <p:nvPicPr>
          <p:cNvPr id="46" name="Picture 45" descr="A screenshot of a cell phone&#10;&#10;Description generated with high confidence">
            <a:extLst>
              <a:ext uri="{FF2B5EF4-FFF2-40B4-BE49-F238E27FC236}">
                <a16:creationId xmlns:a16="http://schemas.microsoft.com/office/drawing/2014/main" id="{06B5C7C9-6480-403B-8385-91CDA7F04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4395" y="4328065"/>
            <a:ext cx="4108492" cy="2435276"/>
          </a:xfrm>
          <a:prstGeom prst="rect">
            <a:avLst/>
          </a:prstGeom>
        </p:spPr>
      </p:pic>
      <p:pic>
        <p:nvPicPr>
          <p:cNvPr id="48" name="Picture 47" descr="A screenshot of a cell phone&#10;&#10;Description generated with very high confidence">
            <a:extLst>
              <a:ext uri="{FF2B5EF4-FFF2-40B4-BE49-F238E27FC236}">
                <a16:creationId xmlns:a16="http://schemas.microsoft.com/office/drawing/2014/main" id="{79586EF1-46BB-4D79-A8C7-61973FBB8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54" y="1872792"/>
            <a:ext cx="4108492" cy="2435276"/>
          </a:xfrm>
          <a:prstGeom prst="rect">
            <a:avLst/>
          </a:prstGeom>
        </p:spPr>
      </p:pic>
      <p:pic>
        <p:nvPicPr>
          <p:cNvPr id="50" name="Picture 49" descr="A screenshot of a cell phone&#10;&#10;Description generated with very high confidence">
            <a:extLst>
              <a:ext uri="{FF2B5EF4-FFF2-40B4-BE49-F238E27FC236}">
                <a16:creationId xmlns:a16="http://schemas.microsoft.com/office/drawing/2014/main" id="{E4099406-A071-4044-8E5C-D637112DA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015" y="1888900"/>
            <a:ext cx="4108492" cy="2435276"/>
          </a:xfrm>
          <a:prstGeom prst="rect">
            <a:avLst/>
          </a:prstGeom>
        </p:spPr>
      </p:pic>
      <p:sp>
        <p:nvSpPr>
          <p:cNvPr id="2" name="Title 1">
            <a:extLst>
              <a:ext uri="{FF2B5EF4-FFF2-40B4-BE49-F238E27FC236}">
                <a16:creationId xmlns:a16="http://schemas.microsoft.com/office/drawing/2014/main" id="{C668E0F8-931B-4271-A96C-18FAC222BC46}"/>
              </a:ext>
            </a:extLst>
          </p:cNvPr>
          <p:cNvSpPr>
            <a:spLocks noGrp="1"/>
          </p:cNvSpPr>
          <p:nvPr>
            <p:ph type="title"/>
          </p:nvPr>
        </p:nvSpPr>
        <p:spPr>
          <a:xfrm>
            <a:off x="1571625" y="325439"/>
            <a:ext cx="10515600" cy="779462"/>
          </a:xfrm>
        </p:spPr>
        <p:txBody>
          <a:bodyPr/>
          <a:lstStyle/>
          <a:p>
            <a:r>
              <a:rPr lang="en-CA" dirty="0"/>
              <a:t>The Short Range Partition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B9ABC9A-65D9-4756-B8E8-32BC5145A38C}"/>
                  </a:ext>
                </a:extLst>
              </p:cNvPr>
              <p:cNvSpPr txBox="1"/>
              <p:nvPr/>
            </p:nvSpPr>
            <p:spPr>
              <a:xfrm>
                <a:off x="533400" y="1312297"/>
                <a:ext cx="11553825" cy="52322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𝑉</m:t>
                        </m:r>
                      </m:e>
                      <m:sub>
                        <m:r>
                          <a:rPr lang="en-CA" sz="2800" b="0" i="1" smtClean="0">
                            <a:latin typeface="Cambria Math" panose="02040503050406030204" pitchFamily="18" charset="0"/>
                          </a:rPr>
                          <m:t>𝑠𝑟</m:t>
                        </m:r>
                      </m:sub>
                    </m:sSub>
                    <m:r>
                      <a:rPr lang="en-CA" sz="2800" b="0" i="0" smtClean="0">
                        <a:latin typeface="Cambria Math" panose="02040503050406030204" pitchFamily="18" charset="0"/>
                      </a:rPr>
                      <m:t> </m:t>
                    </m:r>
                  </m:oMath>
                </a14:m>
                <a:r>
                  <a:rPr lang="en-CA" sz="2800" dirty="0"/>
                  <a:t>can be evaluated numerically</a:t>
                </a:r>
              </a:p>
            </p:txBody>
          </p:sp>
        </mc:Choice>
        <mc:Fallback>
          <p:sp>
            <p:nvSpPr>
              <p:cNvPr id="8" name="TextBox 7">
                <a:extLst>
                  <a:ext uri="{FF2B5EF4-FFF2-40B4-BE49-F238E27FC236}">
                    <a16:creationId xmlns:a16="http://schemas.microsoft.com/office/drawing/2014/main" id="{FB9ABC9A-65D9-4756-B8E8-32BC5145A38C}"/>
                  </a:ext>
                </a:extLst>
              </p:cNvPr>
              <p:cNvSpPr txBox="1">
                <a:spLocks noRot="1" noChangeAspect="1" noMove="1" noResize="1" noEditPoints="1" noAdjustHandles="1" noChangeArrowheads="1" noChangeShapeType="1" noTextEdit="1"/>
              </p:cNvSpPr>
              <p:nvPr/>
            </p:nvSpPr>
            <p:spPr>
              <a:xfrm>
                <a:off x="533400" y="1312297"/>
                <a:ext cx="11553825" cy="523220"/>
              </a:xfrm>
              <a:prstGeom prst="rect">
                <a:avLst/>
              </a:prstGeom>
              <a:blipFill>
                <a:blip r:embed="rId7"/>
                <a:stretch>
                  <a:fillRect t="-10465" b="-32558"/>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59D5704A-A82A-425A-8676-47AF66B941D1}"/>
              </a:ext>
            </a:extLst>
          </p:cNvPr>
          <p:cNvSpPr>
            <a:spLocks noGrp="1"/>
          </p:cNvSpPr>
          <p:nvPr>
            <p:ph type="sldNum" sz="quarter" idx="12"/>
          </p:nvPr>
        </p:nvSpPr>
        <p:spPr/>
        <p:txBody>
          <a:bodyPr/>
          <a:lstStyle/>
          <a:p>
            <a:fld id="{5621DBB4-DD7B-4913-866A-90C3B4A5819E}" type="slidenum">
              <a:rPr lang="en-CA" smtClean="0"/>
              <a:t>28</a:t>
            </a:fld>
            <a:endParaRPr lang="en-CA" dirty="0"/>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B763941-D1A8-4357-85DD-CDFA1BC7CEA9}"/>
                  </a:ext>
                </a:extLst>
              </p:cNvPr>
              <p:cNvSpPr txBox="1"/>
              <p:nvPr/>
            </p:nvSpPr>
            <p:spPr>
              <a:xfrm>
                <a:off x="1185699" y="2138132"/>
                <a:ext cx="177631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CA" b="0" i="1" smtClean="0">
                              <a:solidFill>
                                <a:schemeClr val="accent2"/>
                              </a:solidFill>
                              <a:latin typeface="Cambria Math" panose="02040503050406030204" pitchFamily="18" charset="0"/>
                            </a:rPr>
                          </m:ctrlPr>
                        </m:fPr>
                        <m:num>
                          <m:r>
                            <a:rPr lang="en-CA" b="0" i="1" smtClean="0">
                              <a:solidFill>
                                <a:schemeClr val="accent2"/>
                              </a:solidFill>
                              <a:latin typeface="Cambria Math" panose="02040503050406030204" pitchFamily="18" charset="0"/>
                            </a:rPr>
                            <m:t>1</m:t>
                          </m:r>
                        </m:num>
                        <m:den>
                          <m:r>
                            <a:rPr lang="en-CA" b="0" i="1" smtClean="0">
                              <a:solidFill>
                                <a:schemeClr val="accent2"/>
                              </a:solidFill>
                              <a:latin typeface="Cambria Math" panose="02040503050406030204" pitchFamily="18" charset="0"/>
                            </a:rPr>
                            <m:t>𝑟</m:t>
                          </m:r>
                        </m:den>
                      </m:f>
                      <m:r>
                        <a:rPr lang="en-CA" b="0" i="1" smtClean="0">
                          <a:latin typeface="Cambria Math" panose="02040503050406030204" pitchFamily="18" charset="0"/>
                        </a:rPr>
                        <m:t>=</m:t>
                      </m:r>
                      <m:sSubSup>
                        <m:sSubSupPr>
                          <m:ctrlPr>
                            <a:rPr lang="en-CA" b="0" i="1" smtClean="0">
                              <a:solidFill>
                                <a:srgbClr val="7030A0"/>
                              </a:solidFill>
                              <a:latin typeface="Cambria Math" panose="02040503050406030204" pitchFamily="18" charset="0"/>
                            </a:rPr>
                          </m:ctrlPr>
                        </m:sSubSupPr>
                        <m:e>
                          <m:r>
                            <a:rPr lang="en-CA" b="0" i="1" smtClean="0">
                              <a:solidFill>
                                <a:srgbClr val="7030A0"/>
                              </a:solidFill>
                              <a:latin typeface="Cambria Math" panose="02040503050406030204" pitchFamily="18" charset="0"/>
                            </a:rPr>
                            <m:t>𝑉</m:t>
                          </m:r>
                        </m:e>
                        <m:sub>
                          <m:r>
                            <a:rPr lang="en-CA" b="0" i="1" smtClean="0">
                              <a:solidFill>
                                <a:srgbClr val="7030A0"/>
                              </a:solidFill>
                              <a:latin typeface="Cambria Math" panose="02040503050406030204" pitchFamily="18" charset="0"/>
                            </a:rPr>
                            <m:t>𝑠𝑟</m:t>
                          </m:r>
                        </m:sub>
                        <m:sup>
                          <m:r>
                            <a:rPr lang="en-CA" b="0" i="1" smtClean="0">
                              <a:solidFill>
                                <a:srgbClr val="7030A0"/>
                              </a:solidFill>
                              <a:latin typeface="Cambria Math" panose="02040503050406030204" pitchFamily="18" charset="0"/>
                            </a:rPr>
                            <m:t>𝑛𝑒𝑤</m:t>
                          </m:r>
                        </m:sup>
                      </m:sSubSup>
                      <m:r>
                        <a:rPr lang="en-CA" b="0" i="1" smtClean="0">
                          <a:latin typeface="Cambria Math" panose="02040503050406030204" pitchFamily="18" charset="0"/>
                        </a:rPr>
                        <m:t>+</m:t>
                      </m:r>
                      <m:sSubSup>
                        <m:sSubSupPr>
                          <m:ctrlPr>
                            <a:rPr lang="en-CA" b="0" i="1" smtClean="0">
                              <a:solidFill>
                                <a:schemeClr val="accent1"/>
                              </a:solidFill>
                              <a:latin typeface="Cambria Math" panose="02040503050406030204" pitchFamily="18" charset="0"/>
                            </a:rPr>
                          </m:ctrlPr>
                        </m:sSubSupPr>
                        <m:e>
                          <m:r>
                            <a:rPr lang="en-CA" b="0" i="1" smtClean="0">
                              <a:solidFill>
                                <a:schemeClr val="accent1"/>
                              </a:solidFill>
                              <a:latin typeface="Cambria Math" panose="02040503050406030204" pitchFamily="18" charset="0"/>
                            </a:rPr>
                            <m:t>𝑉</m:t>
                          </m:r>
                        </m:e>
                        <m:sub>
                          <m:r>
                            <a:rPr lang="en-CA" b="0" i="1" smtClean="0">
                              <a:solidFill>
                                <a:schemeClr val="accent1"/>
                              </a:solidFill>
                              <a:latin typeface="Cambria Math" panose="02040503050406030204" pitchFamily="18" charset="0"/>
                            </a:rPr>
                            <m:t>𝑙𝑟</m:t>
                          </m:r>
                        </m:sub>
                        <m:sup>
                          <m:r>
                            <a:rPr lang="en-CA" b="0" i="1" smtClean="0">
                              <a:solidFill>
                                <a:schemeClr val="accent1"/>
                              </a:solidFill>
                              <a:latin typeface="Cambria Math" panose="02040503050406030204" pitchFamily="18" charset="0"/>
                            </a:rPr>
                            <m:t>𝑛𝑒𝑤</m:t>
                          </m:r>
                        </m:sup>
                      </m:sSubSup>
                    </m:oMath>
                  </m:oMathPara>
                </a14:m>
                <a:endParaRPr lang="en-CA" dirty="0"/>
              </a:p>
            </p:txBody>
          </p:sp>
        </mc:Choice>
        <mc:Fallback>
          <p:sp>
            <p:nvSpPr>
              <p:cNvPr id="41" name="TextBox 40">
                <a:extLst>
                  <a:ext uri="{FF2B5EF4-FFF2-40B4-BE49-F238E27FC236}">
                    <a16:creationId xmlns:a16="http://schemas.microsoft.com/office/drawing/2014/main" id="{FB763941-D1A8-4357-85DD-CDFA1BC7CEA9}"/>
                  </a:ext>
                </a:extLst>
              </p:cNvPr>
              <p:cNvSpPr txBox="1">
                <a:spLocks noRot="1" noChangeAspect="1" noMove="1" noResize="1" noEditPoints="1" noAdjustHandles="1" noChangeArrowheads="1" noChangeShapeType="1" noTextEdit="1"/>
              </p:cNvSpPr>
              <p:nvPr/>
            </p:nvSpPr>
            <p:spPr>
              <a:xfrm>
                <a:off x="1185699" y="2138132"/>
                <a:ext cx="1776319" cy="518604"/>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7F68308-1484-4A94-85DF-7A6607144CD2}"/>
                  </a:ext>
                </a:extLst>
              </p:cNvPr>
              <p:cNvSpPr txBox="1"/>
              <p:nvPr/>
            </p:nvSpPr>
            <p:spPr>
              <a:xfrm>
                <a:off x="1134144" y="2803004"/>
                <a:ext cx="182761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CA" b="0" i="1" smtClean="0">
                              <a:solidFill>
                                <a:schemeClr val="accent2"/>
                              </a:solidFill>
                              <a:latin typeface="Cambria Math" panose="02040503050406030204" pitchFamily="18" charset="0"/>
                            </a:rPr>
                          </m:ctrlPr>
                        </m:fPr>
                        <m:num>
                          <m:r>
                            <a:rPr lang="en-CA" b="0" i="1" smtClean="0">
                              <a:solidFill>
                                <a:schemeClr val="accent2"/>
                              </a:solidFill>
                              <a:latin typeface="Cambria Math" panose="02040503050406030204" pitchFamily="18" charset="0"/>
                            </a:rPr>
                            <m:t>1</m:t>
                          </m:r>
                        </m:num>
                        <m:den>
                          <m:r>
                            <a:rPr lang="en-CA" b="0" i="1" smtClean="0">
                              <a:solidFill>
                                <a:schemeClr val="accent2"/>
                              </a:solidFill>
                              <a:latin typeface="Cambria Math" panose="02040503050406030204" pitchFamily="18" charset="0"/>
                            </a:rPr>
                            <m:t>𝑟</m:t>
                          </m:r>
                        </m:den>
                      </m:f>
                      <m:r>
                        <a:rPr lang="en-CA" b="0" i="1" smtClean="0">
                          <a:solidFill>
                            <a:schemeClr val="accent2"/>
                          </a:solidFill>
                          <a:latin typeface="Cambria Math" panose="02040503050406030204" pitchFamily="18" charset="0"/>
                        </a:rPr>
                        <m:t> </m:t>
                      </m:r>
                      <m:r>
                        <a:rPr lang="en-CA" b="0" i="1" smtClean="0">
                          <a:solidFill>
                            <a:schemeClr val="tx1"/>
                          </a:solidFill>
                          <a:latin typeface="Cambria Math" panose="02040503050406030204" pitchFamily="18" charset="0"/>
                        </a:rPr>
                        <m:t>−</m:t>
                      </m:r>
                      <m:sSubSup>
                        <m:sSubSupPr>
                          <m:ctrlPr>
                            <a:rPr lang="en-CA" i="1">
                              <a:solidFill>
                                <a:schemeClr val="accent1"/>
                              </a:solidFill>
                              <a:latin typeface="Cambria Math" panose="02040503050406030204" pitchFamily="18" charset="0"/>
                            </a:rPr>
                          </m:ctrlPr>
                        </m:sSubSupPr>
                        <m:e>
                          <m:r>
                            <a:rPr lang="en-CA" i="1">
                              <a:solidFill>
                                <a:schemeClr val="accent1"/>
                              </a:solidFill>
                              <a:latin typeface="Cambria Math" panose="02040503050406030204" pitchFamily="18" charset="0"/>
                            </a:rPr>
                            <m:t>𝑉</m:t>
                          </m:r>
                        </m:e>
                        <m:sub>
                          <m:r>
                            <a:rPr lang="en-CA" i="1">
                              <a:solidFill>
                                <a:schemeClr val="accent1"/>
                              </a:solidFill>
                              <a:latin typeface="Cambria Math" panose="02040503050406030204" pitchFamily="18" charset="0"/>
                            </a:rPr>
                            <m:t>𝑙𝑟</m:t>
                          </m:r>
                        </m:sub>
                        <m:sup>
                          <m:r>
                            <a:rPr lang="en-CA" i="1">
                              <a:solidFill>
                                <a:schemeClr val="accent1"/>
                              </a:solidFill>
                              <a:latin typeface="Cambria Math" panose="02040503050406030204" pitchFamily="18" charset="0"/>
                            </a:rPr>
                            <m:t>𝑛𝑒𝑤</m:t>
                          </m:r>
                        </m:sup>
                      </m:sSubSup>
                      <m:r>
                        <a:rPr lang="en-CA" b="0" i="1" smtClean="0">
                          <a:latin typeface="Cambria Math" panose="02040503050406030204" pitchFamily="18" charset="0"/>
                        </a:rPr>
                        <m:t>=</m:t>
                      </m:r>
                      <m:sSubSup>
                        <m:sSubSupPr>
                          <m:ctrlPr>
                            <a:rPr lang="en-CA" b="0" i="1" smtClean="0">
                              <a:solidFill>
                                <a:srgbClr val="7030A0"/>
                              </a:solidFill>
                              <a:latin typeface="Cambria Math" panose="02040503050406030204" pitchFamily="18" charset="0"/>
                            </a:rPr>
                          </m:ctrlPr>
                        </m:sSubSupPr>
                        <m:e>
                          <m:r>
                            <a:rPr lang="en-CA" b="0" i="1" smtClean="0">
                              <a:solidFill>
                                <a:srgbClr val="7030A0"/>
                              </a:solidFill>
                              <a:latin typeface="Cambria Math" panose="02040503050406030204" pitchFamily="18" charset="0"/>
                            </a:rPr>
                            <m:t>𝑉</m:t>
                          </m:r>
                        </m:e>
                        <m:sub>
                          <m:r>
                            <a:rPr lang="en-CA" b="0" i="1" smtClean="0">
                              <a:solidFill>
                                <a:srgbClr val="7030A0"/>
                              </a:solidFill>
                              <a:latin typeface="Cambria Math" panose="02040503050406030204" pitchFamily="18" charset="0"/>
                            </a:rPr>
                            <m:t>𝑠𝑟</m:t>
                          </m:r>
                        </m:sub>
                        <m:sup>
                          <m:r>
                            <a:rPr lang="en-CA" b="0" i="1" smtClean="0">
                              <a:solidFill>
                                <a:srgbClr val="7030A0"/>
                              </a:solidFill>
                              <a:latin typeface="Cambria Math" panose="02040503050406030204" pitchFamily="18" charset="0"/>
                            </a:rPr>
                            <m:t>𝑛𝑒𝑤</m:t>
                          </m:r>
                        </m:sup>
                      </m:sSubSup>
                    </m:oMath>
                  </m:oMathPara>
                </a14:m>
                <a:endParaRPr lang="en-CA" dirty="0"/>
              </a:p>
            </p:txBody>
          </p:sp>
        </mc:Choice>
        <mc:Fallback>
          <p:sp>
            <p:nvSpPr>
              <p:cNvPr id="42" name="TextBox 41">
                <a:extLst>
                  <a:ext uri="{FF2B5EF4-FFF2-40B4-BE49-F238E27FC236}">
                    <a16:creationId xmlns:a16="http://schemas.microsoft.com/office/drawing/2014/main" id="{37F68308-1484-4A94-85DF-7A6607144CD2}"/>
                  </a:ext>
                </a:extLst>
              </p:cNvPr>
              <p:cNvSpPr txBox="1">
                <a:spLocks noRot="1" noChangeAspect="1" noMove="1" noResize="1" noEditPoints="1" noAdjustHandles="1" noChangeArrowheads="1" noChangeShapeType="1" noTextEdit="1"/>
              </p:cNvSpPr>
              <p:nvPr/>
            </p:nvSpPr>
            <p:spPr>
              <a:xfrm>
                <a:off x="1134144" y="2803004"/>
                <a:ext cx="1827615" cy="518604"/>
              </a:xfrm>
              <a:prstGeom prst="rect">
                <a:avLst/>
              </a:prstGeom>
              <a:blipFill>
                <a:blip r:embed="rId9"/>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9599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310FD6-5DCB-4F5A-9ED6-2DBAED30343D}"/>
              </a:ext>
            </a:extLst>
          </p:cNvPr>
          <p:cNvSpPr>
            <a:spLocks noGrp="1"/>
          </p:cNvSpPr>
          <p:nvPr>
            <p:ph type="title"/>
          </p:nvPr>
        </p:nvSpPr>
        <p:spPr>
          <a:xfrm>
            <a:off x="1536700" y="365125"/>
            <a:ext cx="9817100" cy="650875"/>
          </a:xfrm>
        </p:spPr>
        <p:txBody>
          <a:bodyPr>
            <a:normAutofit fontScale="90000"/>
          </a:bodyPr>
          <a:lstStyle/>
          <a:p>
            <a:r>
              <a:rPr lang="en-CA" dirty="0"/>
              <a:t>Partitioning Contributions in CC calculations</a:t>
            </a:r>
          </a:p>
        </p:txBody>
      </p:sp>
      <p:sp>
        <p:nvSpPr>
          <p:cNvPr id="4" name="Slide Number Placeholder 3">
            <a:extLst>
              <a:ext uri="{FF2B5EF4-FFF2-40B4-BE49-F238E27FC236}">
                <a16:creationId xmlns:a16="http://schemas.microsoft.com/office/drawing/2014/main" id="{2441A504-3917-4C84-BD98-DF6A5AC701BF}"/>
              </a:ext>
            </a:extLst>
          </p:cNvPr>
          <p:cNvSpPr>
            <a:spLocks noGrp="1"/>
          </p:cNvSpPr>
          <p:nvPr>
            <p:ph type="sldNum" sz="quarter" idx="12"/>
          </p:nvPr>
        </p:nvSpPr>
        <p:spPr/>
        <p:txBody>
          <a:bodyPr/>
          <a:lstStyle/>
          <a:p>
            <a:fld id="{5621DBB4-DD7B-4913-866A-90C3B4A5819E}" type="slidenum">
              <a:rPr lang="en-CA" smtClean="0"/>
              <a:t>29</a:t>
            </a:fld>
            <a:endParaRPr lang="en-CA" dirty="0"/>
          </a:p>
        </p:txBody>
      </p:sp>
      <p:pic>
        <p:nvPicPr>
          <p:cNvPr id="5" name="Picture 4">
            <a:extLst>
              <a:ext uri="{FF2B5EF4-FFF2-40B4-BE49-F238E27FC236}">
                <a16:creationId xmlns:a16="http://schemas.microsoft.com/office/drawing/2014/main" id="{8A359250-DF1A-4446-B4A1-CC3DE4A38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501" y="2311982"/>
            <a:ext cx="3600953" cy="847843"/>
          </a:xfrm>
          <a:prstGeom prst="rect">
            <a:avLst/>
          </a:prstGeom>
        </p:spPr>
      </p:pic>
      <p:sp>
        <p:nvSpPr>
          <p:cNvPr id="6" name="TextBox 5">
            <a:extLst>
              <a:ext uri="{FF2B5EF4-FFF2-40B4-BE49-F238E27FC236}">
                <a16:creationId xmlns:a16="http://schemas.microsoft.com/office/drawing/2014/main" id="{A50C952E-D98E-4B60-9004-E658FAC78BF6}"/>
              </a:ext>
            </a:extLst>
          </p:cNvPr>
          <p:cNvSpPr txBox="1"/>
          <p:nvPr/>
        </p:nvSpPr>
        <p:spPr>
          <a:xfrm>
            <a:off x="376237" y="1690688"/>
            <a:ext cx="11439525" cy="523220"/>
          </a:xfrm>
          <a:prstGeom prst="rect">
            <a:avLst/>
          </a:prstGeom>
          <a:noFill/>
        </p:spPr>
        <p:txBody>
          <a:bodyPr wrap="square" rtlCol="0">
            <a:spAutoFit/>
          </a:bodyPr>
          <a:lstStyle/>
          <a:p>
            <a:pPr marL="457200" indent="-457200">
              <a:buFont typeface="Arial" panose="020B0604020202020204" pitchFamily="34" charset="0"/>
              <a:buChar char="•"/>
            </a:pPr>
            <a:r>
              <a:rPr lang="en-CA" sz="2800" dirty="0"/>
              <a:t>We should be able to partition t-amplitudes</a:t>
            </a:r>
          </a:p>
        </p:txBody>
      </p:sp>
      <p:sp>
        <p:nvSpPr>
          <p:cNvPr id="7" name="TextBox 6">
            <a:extLst>
              <a:ext uri="{FF2B5EF4-FFF2-40B4-BE49-F238E27FC236}">
                <a16:creationId xmlns:a16="http://schemas.microsoft.com/office/drawing/2014/main" id="{E9989F62-1429-42EC-BC40-7002135BBA21}"/>
              </a:ext>
            </a:extLst>
          </p:cNvPr>
          <p:cNvSpPr txBox="1"/>
          <p:nvPr/>
        </p:nvSpPr>
        <p:spPr>
          <a:xfrm>
            <a:off x="433386" y="3519511"/>
            <a:ext cx="11439525"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T</a:t>
            </a:r>
            <a:r>
              <a:rPr lang="en-CA" sz="2800" dirty="0"/>
              <a:t>his does not work with conventional partitioning</a:t>
            </a:r>
          </a:p>
        </p:txBody>
      </p:sp>
      <p:pic>
        <p:nvPicPr>
          <p:cNvPr id="8" name="Content Placeholder 4">
            <a:extLst>
              <a:ext uri="{FF2B5EF4-FFF2-40B4-BE49-F238E27FC236}">
                <a16:creationId xmlns:a16="http://schemas.microsoft.com/office/drawing/2014/main" id="{EA16A7F1-4C31-4BAF-B648-489A4F748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1717" y="2150035"/>
            <a:ext cx="6020640" cy="1171739"/>
          </a:xfrm>
          <a:prstGeom prst="rect">
            <a:avLst/>
          </a:prstGeom>
        </p:spPr>
      </p:pic>
    </p:spTree>
    <p:extLst>
      <p:ext uri="{BB962C8B-B14F-4D97-AF65-F5344CB8AC3E}">
        <p14:creationId xmlns:p14="http://schemas.microsoft.com/office/powerpoint/2010/main" val="35344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generated with very high confidence">
            <a:extLst>
              <a:ext uri="{FF2B5EF4-FFF2-40B4-BE49-F238E27FC236}">
                <a16:creationId xmlns:a16="http://schemas.microsoft.com/office/drawing/2014/main" id="{50B85ADE-41AD-4D7B-92CB-8BA2562D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926" y="2269717"/>
            <a:ext cx="7815974" cy="4444056"/>
          </a:xfrm>
          <a:prstGeom prst="rect">
            <a:avLst/>
          </a:prstGeom>
        </p:spPr>
      </p:pic>
      <p:sp>
        <p:nvSpPr>
          <p:cNvPr id="2" name="Content Placeholder 1">
            <a:extLst>
              <a:ext uri="{FF2B5EF4-FFF2-40B4-BE49-F238E27FC236}">
                <a16:creationId xmlns:a16="http://schemas.microsoft.com/office/drawing/2014/main" id="{43F2025E-2E97-40D3-96A8-02F467A39819}"/>
              </a:ext>
            </a:extLst>
          </p:cNvPr>
          <p:cNvSpPr>
            <a:spLocks noGrp="1"/>
          </p:cNvSpPr>
          <p:nvPr>
            <p:ph idx="1"/>
          </p:nvPr>
        </p:nvSpPr>
        <p:spPr>
          <a:xfrm>
            <a:off x="838200" y="1343025"/>
            <a:ext cx="10515600" cy="4351338"/>
          </a:xfrm>
        </p:spPr>
        <p:txBody>
          <a:bodyPr/>
          <a:lstStyle/>
          <a:p>
            <a:r>
              <a:rPr lang="en-CA" dirty="0"/>
              <a:t>Accuracy vs Complexity</a:t>
            </a:r>
          </a:p>
          <a:p>
            <a:pPr lvl="1"/>
            <a:r>
              <a:rPr lang="en-CA" dirty="0"/>
              <a:t>How does the method scale for large inputs?</a:t>
            </a:r>
          </a:p>
        </p:txBody>
      </p:sp>
      <p:sp>
        <p:nvSpPr>
          <p:cNvPr id="3" name="Title 2">
            <a:extLst>
              <a:ext uri="{FF2B5EF4-FFF2-40B4-BE49-F238E27FC236}">
                <a16:creationId xmlns:a16="http://schemas.microsoft.com/office/drawing/2014/main" id="{067F6962-EA66-4F68-8A5B-73E02091B97F}"/>
              </a:ext>
            </a:extLst>
          </p:cNvPr>
          <p:cNvSpPr>
            <a:spLocks noGrp="1"/>
          </p:cNvSpPr>
          <p:nvPr>
            <p:ph type="title"/>
          </p:nvPr>
        </p:nvSpPr>
        <p:spPr>
          <a:xfrm>
            <a:off x="1689100" y="365125"/>
            <a:ext cx="9664700" cy="638175"/>
          </a:xfrm>
        </p:spPr>
        <p:txBody>
          <a:bodyPr>
            <a:normAutofit fontScale="90000"/>
          </a:bodyPr>
          <a:lstStyle/>
          <a:p>
            <a:r>
              <a:rPr lang="en-CA" dirty="0"/>
              <a:t>Computational Complexity</a:t>
            </a:r>
          </a:p>
        </p:txBody>
      </p:sp>
      <p:sp>
        <p:nvSpPr>
          <p:cNvPr id="4" name="Slide Number Placeholder 3">
            <a:extLst>
              <a:ext uri="{FF2B5EF4-FFF2-40B4-BE49-F238E27FC236}">
                <a16:creationId xmlns:a16="http://schemas.microsoft.com/office/drawing/2014/main" id="{26C224DF-7032-4903-8CB8-51668F1D6231}"/>
              </a:ext>
            </a:extLst>
          </p:cNvPr>
          <p:cNvSpPr>
            <a:spLocks noGrp="1"/>
          </p:cNvSpPr>
          <p:nvPr>
            <p:ph type="sldNum" sz="quarter" idx="12"/>
          </p:nvPr>
        </p:nvSpPr>
        <p:spPr/>
        <p:txBody>
          <a:bodyPr/>
          <a:lstStyle/>
          <a:p>
            <a:fld id="{5621DBB4-DD7B-4913-866A-90C3B4A5819E}" type="slidenum">
              <a:rPr lang="en-CA" smtClean="0"/>
              <a:t>3</a:t>
            </a:fld>
            <a:endParaRPr lang="en-CA" dirty="0"/>
          </a:p>
        </p:txBody>
      </p:sp>
      <p:pic>
        <p:nvPicPr>
          <p:cNvPr id="17" name="Picture 16" descr="A close up of a map&#10;&#10;Description generated with very high confidence">
            <a:extLst>
              <a:ext uri="{FF2B5EF4-FFF2-40B4-BE49-F238E27FC236}">
                <a16:creationId xmlns:a16="http://schemas.microsoft.com/office/drawing/2014/main" id="{1D2A03EF-EC55-4DD2-9229-0B6127009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926" y="2269717"/>
            <a:ext cx="7815974" cy="4444056"/>
          </a:xfrm>
          <a:prstGeom prst="rect">
            <a:avLst/>
          </a:prstGeom>
        </p:spPr>
      </p:pic>
      <p:pic>
        <p:nvPicPr>
          <p:cNvPr id="15" name="Picture 14" descr="A close up of a map&#10;&#10;Description generated with very high confidence">
            <a:extLst>
              <a:ext uri="{FF2B5EF4-FFF2-40B4-BE49-F238E27FC236}">
                <a16:creationId xmlns:a16="http://schemas.microsoft.com/office/drawing/2014/main" id="{FB4EB250-6D0E-4C69-92C9-31AD9817B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6926" y="2269717"/>
            <a:ext cx="7815974" cy="4444056"/>
          </a:xfrm>
          <a:prstGeom prst="rect">
            <a:avLst/>
          </a:prstGeom>
        </p:spPr>
      </p:pic>
    </p:spTree>
    <p:extLst>
      <p:ext uri="{BB962C8B-B14F-4D97-AF65-F5344CB8AC3E}">
        <p14:creationId xmlns:p14="http://schemas.microsoft.com/office/powerpoint/2010/main" val="27319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4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CC29-20BA-492F-BA15-2589FFA20713}"/>
              </a:ext>
            </a:extLst>
          </p:cNvPr>
          <p:cNvSpPr>
            <a:spLocks noGrp="1"/>
          </p:cNvSpPr>
          <p:nvPr>
            <p:ph type="title"/>
          </p:nvPr>
        </p:nvSpPr>
        <p:spPr>
          <a:xfrm>
            <a:off x="1571625" y="325439"/>
            <a:ext cx="10515600" cy="779462"/>
          </a:xfrm>
        </p:spPr>
        <p:txBody>
          <a:bodyPr/>
          <a:lstStyle/>
          <a:p>
            <a:r>
              <a:rPr lang="en-US" dirty="0"/>
              <a:t>Long Term Goal: Solid State CC</a:t>
            </a:r>
            <a:endParaRPr lang="en-CA" dirty="0"/>
          </a:p>
        </p:txBody>
      </p:sp>
      <p:sp>
        <p:nvSpPr>
          <p:cNvPr id="3" name="Content Placeholder 2">
            <a:extLst>
              <a:ext uri="{FF2B5EF4-FFF2-40B4-BE49-F238E27FC236}">
                <a16:creationId xmlns:a16="http://schemas.microsoft.com/office/drawing/2014/main" id="{DA9C620E-E3EC-4B5B-A872-6A96D07ABBB3}"/>
              </a:ext>
            </a:extLst>
          </p:cNvPr>
          <p:cNvSpPr>
            <a:spLocks noGrp="1"/>
          </p:cNvSpPr>
          <p:nvPr>
            <p:ph idx="1"/>
          </p:nvPr>
        </p:nvSpPr>
        <p:spPr>
          <a:xfrm>
            <a:off x="1038225" y="1806575"/>
            <a:ext cx="10515600" cy="4351338"/>
          </a:xfrm>
        </p:spPr>
        <p:txBody>
          <a:bodyPr/>
          <a:lstStyle/>
          <a:p>
            <a:r>
              <a:rPr lang="en-US" dirty="0"/>
              <a:t>Partition calculations into short and long range</a:t>
            </a:r>
          </a:p>
          <a:p>
            <a:r>
              <a:rPr lang="en-US" dirty="0"/>
              <a:t>Long range interactions via Fourier transform</a:t>
            </a:r>
          </a:p>
          <a:p>
            <a:r>
              <a:rPr lang="en-US" dirty="0"/>
              <a:t>Short range interactions via CLO implementation of DLPNO-CC</a:t>
            </a:r>
          </a:p>
        </p:txBody>
      </p:sp>
      <p:sp>
        <p:nvSpPr>
          <p:cNvPr id="4" name="Slide Number Placeholder 3">
            <a:extLst>
              <a:ext uri="{FF2B5EF4-FFF2-40B4-BE49-F238E27FC236}">
                <a16:creationId xmlns:a16="http://schemas.microsoft.com/office/drawing/2014/main" id="{D0A3ECC1-D015-4EC3-BFD3-FD97319AB453}"/>
              </a:ext>
            </a:extLst>
          </p:cNvPr>
          <p:cNvSpPr>
            <a:spLocks noGrp="1"/>
          </p:cNvSpPr>
          <p:nvPr>
            <p:ph type="sldNum" sz="quarter" idx="12"/>
          </p:nvPr>
        </p:nvSpPr>
        <p:spPr/>
        <p:txBody>
          <a:bodyPr/>
          <a:lstStyle/>
          <a:p>
            <a:fld id="{5621DBB4-DD7B-4913-866A-90C3B4A5819E}" type="slidenum">
              <a:rPr lang="en-CA" smtClean="0"/>
              <a:t>30</a:t>
            </a:fld>
            <a:endParaRPr lang="en-CA" dirty="0"/>
          </a:p>
        </p:txBody>
      </p:sp>
    </p:spTree>
    <p:extLst>
      <p:ext uri="{BB962C8B-B14F-4D97-AF65-F5344CB8AC3E}">
        <p14:creationId xmlns:p14="http://schemas.microsoft.com/office/powerpoint/2010/main" val="380407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5B49-B035-4AD9-B9F6-CA62F8F5399C}"/>
              </a:ext>
            </a:extLst>
          </p:cNvPr>
          <p:cNvSpPr>
            <a:spLocks noGrp="1"/>
          </p:cNvSpPr>
          <p:nvPr>
            <p:ph type="title"/>
          </p:nvPr>
        </p:nvSpPr>
        <p:spPr>
          <a:xfrm>
            <a:off x="1571625" y="325439"/>
            <a:ext cx="10515600" cy="779462"/>
          </a:xfrm>
        </p:spPr>
        <p:txBody>
          <a:bodyPr/>
          <a:lstStyle/>
          <a:p>
            <a:r>
              <a:rPr lang="en-CA" dirty="0"/>
              <a:t>Next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682C59-6891-4504-B040-13D5A1FFBB47}"/>
                  </a:ext>
                </a:extLst>
              </p:cNvPr>
              <p:cNvSpPr>
                <a:spLocks noGrp="1"/>
              </p:cNvSpPr>
              <p:nvPr>
                <p:ph idx="1"/>
              </p:nvPr>
            </p:nvSpPr>
            <p:spPr/>
            <p:txBody>
              <a:bodyPr/>
              <a:lstStyle/>
              <a:p>
                <a:r>
                  <a:rPr lang="en-US" dirty="0"/>
                  <a:t>Implement CC calculations using CLO’s in ACESII</a:t>
                </a:r>
              </a:p>
              <a:p>
                <a:pPr lvl="1"/>
                <a:r>
                  <a:rPr lang="en-US" dirty="0"/>
                  <a:t>Test CC equations using linearly dependent CLO’s </a:t>
                </a:r>
              </a:p>
              <a:p>
                <a:pPr lvl="1"/>
                <a:r>
                  <a:rPr lang="en-US" dirty="0"/>
                  <a:t>Implement CLO version of DLPNO-CC in ORCA </a:t>
                </a:r>
              </a:p>
              <a:p>
                <a:pPr lvl="1"/>
                <a:r>
                  <a:rPr lang="en-US" dirty="0"/>
                  <a:t>Eventually use CLO’s in solid state systems. </a:t>
                </a:r>
              </a:p>
              <a:p>
                <a:r>
                  <a:rPr lang="en-US" dirty="0"/>
                  <a:t>Test ‘pure’ long range partitioning in solids</a:t>
                </a:r>
              </a:p>
              <a:p>
                <a:pPr lvl="1"/>
                <a:r>
                  <a:rPr lang="en-US" dirty="0"/>
                  <a:t>Implement Gauss-</a:t>
                </a:r>
                <a:r>
                  <a:rPr lang="en-US" dirty="0" err="1"/>
                  <a:t>Lebedev</a:t>
                </a:r>
                <a:r>
                  <a:rPr lang="en-US" dirty="0"/>
                  <a:t> integration scheme for integrals over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𝑙𝑟</m:t>
                        </m:r>
                      </m:sub>
                    </m:sSub>
                    <m:r>
                      <a:rPr lang="en-US" b="0" i="1" dirty="0" smtClean="0">
                        <a:latin typeface="Cambria Math" panose="02040503050406030204" pitchFamily="18" charset="0"/>
                      </a:rPr>
                      <m:t>]</m:t>
                    </m:r>
                  </m:oMath>
                </a14:m>
                <a:endParaRPr lang="en-CA" dirty="0"/>
              </a:p>
              <a:p>
                <a:pPr lvl="1"/>
                <a:r>
                  <a:rPr lang="en-US" dirty="0"/>
                  <a:t>E</a:t>
                </a:r>
                <a:r>
                  <a:rPr lang="en-CA" dirty="0"/>
                  <a:t>valuate integrals of Gaussian products using PYSCF</a:t>
                </a:r>
              </a:p>
              <a:p>
                <a:pPr lvl="1"/>
                <a:r>
                  <a:rPr lang="en-US" dirty="0"/>
                  <a:t>T</a:t>
                </a:r>
                <a:r>
                  <a:rPr lang="en-CA" dirty="0" err="1"/>
                  <a:t>est</a:t>
                </a:r>
                <a:r>
                  <a:rPr lang="en-CA" dirty="0"/>
                  <a:t> partitioning of t-amplitudes using our adjustable potential</a:t>
                </a:r>
              </a:p>
            </p:txBody>
          </p:sp>
        </mc:Choice>
        <mc:Fallback xmlns="">
          <p:sp>
            <p:nvSpPr>
              <p:cNvPr id="3" name="Content Placeholder 2">
                <a:extLst>
                  <a:ext uri="{FF2B5EF4-FFF2-40B4-BE49-F238E27FC236}">
                    <a16:creationId xmlns:a16="http://schemas.microsoft.com/office/drawing/2014/main" id="{15682C59-6891-4504-B040-13D5A1FFBB4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08EA873C-E6D1-46C7-9716-6352B8107DB6}"/>
              </a:ext>
            </a:extLst>
          </p:cNvPr>
          <p:cNvSpPr>
            <a:spLocks noGrp="1"/>
          </p:cNvSpPr>
          <p:nvPr>
            <p:ph type="sldNum" sz="quarter" idx="12"/>
          </p:nvPr>
        </p:nvSpPr>
        <p:spPr/>
        <p:txBody>
          <a:bodyPr/>
          <a:lstStyle/>
          <a:p>
            <a:fld id="{5621DBB4-DD7B-4913-866A-90C3B4A5819E}" type="slidenum">
              <a:rPr lang="en-CA" smtClean="0"/>
              <a:t>31</a:t>
            </a:fld>
            <a:endParaRPr lang="en-CA" dirty="0"/>
          </a:p>
        </p:txBody>
      </p:sp>
    </p:spTree>
    <p:extLst>
      <p:ext uri="{BB962C8B-B14F-4D97-AF65-F5344CB8AC3E}">
        <p14:creationId xmlns:p14="http://schemas.microsoft.com/office/powerpoint/2010/main" val="3521979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BF41-B018-4726-B300-DCAB6800F12D}"/>
              </a:ext>
            </a:extLst>
          </p:cNvPr>
          <p:cNvSpPr>
            <a:spLocks noGrp="1"/>
          </p:cNvSpPr>
          <p:nvPr>
            <p:ph type="title"/>
          </p:nvPr>
        </p:nvSpPr>
        <p:spPr>
          <a:xfrm>
            <a:off x="1571625" y="325439"/>
            <a:ext cx="10515600" cy="779462"/>
          </a:xfrm>
        </p:spPr>
        <p:txBody>
          <a:bodyPr/>
          <a:lstStyle/>
          <a:p>
            <a:r>
              <a:rPr lang="en-CA" dirty="0"/>
              <a:t>Acknowledgements</a:t>
            </a:r>
          </a:p>
        </p:txBody>
      </p:sp>
      <p:pic>
        <p:nvPicPr>
          <p:cNvPr id="8" name="Content Placeholder 7">
            <a:extLst>
              <a:ext uri="{FF2B5EF4-FFF2-40B4-BE49-F238E27FC236}">
                <a16:creationId xmlns:a16="http://schemas.microsoft.com/office/drawing/2014/main" id="{3433541E-A9DE-46D1-87BE-7A5EA253CF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5113" y="1507372"/>
            <a:ext cx="4143330" cy="1420570"/>
          </a:xfrm>
        </p:spPr>
      </p:pic>
      <p:pic>
        <p:nvPicPr>
          <p:cNvPr id="4" name="Picture 3">
            <a:extLst>
              <a:ext uri="{FF2B5EF4-FFF2-40B4-BE49-F238E27FC236}">
                <a16:creationId xmlns:a16="http://schemas.microsoft.com/office/drawing/2014/main" id="{0E336816-0E33-46E3-8BFB-A6EC29D2B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826" y="4871853"/>
            <a:ext cx="2914650" cy="742950"/>
          </a:xfrm>
          <a:prstGeom prst="rect">
            <a:avLst/>
          </a:prstGeom>
        </p:spPr>
      </p:pic>
      <p:pic>
        <p:nvPicPr>
          <p:cNvPr id="5" name="Picture 4">
            <a:extLst>
              <a:ext uri="{FF2B5EF4-FFF2-40B4-BE49-F238E27FC236}">
                <a16:creationId xmlns:a16="http://schemas.microsoft.com/office/drawing/2014/main" id="{48D7ADDE-3E81-4490-B0BE-E0EBC4650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6925" y="4701770"/>
            <a:ext cx="4762500" cy="1447800"/>
          </a:xfrm>
          <a:prstGeom prst="rect">
            <a:avLst/>
          </a:prstGeom>
        </p:spPr>
      </p:pic>
      <p:pic>
        <p:nvPicPr>
          <p:cNvPr id="6" name="Picture 5">
            <a:extLst>
              <a:ext uri="{FF2B5EF4-FFF2-40B4-BE49-F238E27FC236}">
                <a16:creationId xmlns:a16="http://schemas.microsoft.com/office/drawing/2014/main" id="{30369A54-1BED-4515-BE02-6BE8F3EAF4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329" y="3330413"/>
            <a:ext cx="2732147" cy="1081763"/>
          </a:xfrm>
          <a:prstGeom prst="rect">
            <a:avLst/>
          </a:prstGeom>
        </p:spPr>
      </p:pic>
      <p:sp>
        <p:nvSpPr>
          <p:cNvPr id="9" name="Rectangle 8">
            <a:extLst>
              <a:ext uri="{FF2B5EF4-FFF2-40B4-BE49-F238E27FC236}">
                <a16:creationId xmlns:a16="http://schemas.microsoft.com/office/drawing/2014/main" id="{0E36497B-9B06-4CB2-95FF-8C8D628B16D5}"/>
              </a:ext>
            </a:extLst>
          </p:cNvPr>
          <p:cNvSpPr/>
          <p:nvPr/>
        </p:nvSpPr>
        <p:spPr>
          <a:xfrm>
            <a:off x="2005388" y="1879388"/>
            <a:ext cx="6096000" cy="2677656"/>
          </a:xfrm>
          <a:prstGeom prst="rect">
            <a:avLst/>
          </a:prstGeom>
        </p:spPr>
        <p:txBody>
          <a:bodyPr>
            <a:spAutoFit/>
          </a:bodyPr>
          <a:lstStyle/>
          <a:p>
            <a:pPr marL="285750" indent="-285750">
              <a:buFont typeface="Arial" panose="020B0604020202020204" pitchFamily="34" charset="0"/>
              <a:buChar char="•"/>
            </a:pPr>
            <a:r>
              <a:rPr lang="en-CA" sz="2800" dirty="0"/>
              <a:t>Dr. Marcel </a:t>
            </a:r>
            <a:r>
              <a:rPr lang="en-CA" sz="2800" dirty="0" err="1"/>
              <a:t>Nooijen</a:t>
            </a:r>
            <a:endParaRPr lang="en-CA" sz="2800" dirty="0"/>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Theoretical Chemistry Department</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Mike </a:t>
            </a:r>
            <a:r>
              <a:rPr lang="en-CA" sz="2800" dirty="0" err="1"/>
              <a:t>Lecours</a:t>
            </a:r>
            <a:endParaRPr lang="en-CA" sz="2800" dirty="0"/>
          </a:p>
          <a:p>
            <a:pPr marL="285750" indent="-285750">
              <a:buFont typeface="Arial" panose="020B0604020202020204" pitchFamily="34" charset="0"/>
              <a:buChar char="•"/>
            </a:pPr>
            <a:endParaRPr lang="en-CA" sz="2800" dirty="0"/>
          </a:p>
        </p:txBody>
      </p:sp>
      <p:sp>
        <p:nvSpPr>
          <p:cNvPr id="3" name="Slide Number Placeholder 2">
            <a:extLst>
              <a:ext uri="{FF2B5EF4-FFF2-40B4-BE49-F238E27FC236}">
                <a16:creationId xmlns:a16="http://schemas.microsoft.com/office/drawing/2014/main" id="{E4B1235B-4AF1-4EBE-B524-2418640FCAF8}"/>
              </a:ext>
            </a:extLst>
          </p:cNvPr>
          <p:cNvSpPr>
            <a:spLocks noGrp="1"/>
          </p:cNvSpPr>
          <p:nvPr>
            <p:ph type="sldNum" sz="quarter" idx="12"/>
          </p:nvPr>
        </p:nvSpPr>
        <p:spPr/>
        <p:txBody>
          <a:bodyPr/>
          <a:lstStyle/>
          <a:p>
            <a:fld id="{5621DBB4-DD7B-4913-866A-90C3B4A5819E}" type="slidenum">
              <a:rPr lang="en-CA" smtClean="0"/>
              <a:t>32</a:t>
            </a:fld>
            <a:endParaRPr lang="en-CA" dirty="0"/>
          </a:p>
        </p:txBody>
      </p:sp>
    </p:spTree>
    <p:extLst>
      <p:ext uri="{BB962C8B-B14F-4D97-AF65-F5344CB8AC3E}">
        <p14:creationId xmlns:p14="http://schemas.microsoft.com/office/powerpoint/2010/main" val="1620683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25C8-4A2F-49A0-837C-EB0C3CD44DC2}"/>
              </a:ext>
            </a:extLst>
          </p:cNvPr>
          <p:cNvSpPr>
            <a:spLocks noGrp="1"/>
          </p:cNvSpPr>
          <p:nvPr>
            <p:ph type="title"/>
          </p:nvPr>
        </p:nvSpPr>
        <p:spPr>
          <a:xfrm>
            <a:off x="4391025" y="3430589"/>
            <a:ext cx="10515600" cy="779462"/>
          </a:xfrm>
        </p:spPr>
        <p:txBody>
          <a:bodyPr/>
          <a:lstStyle/>
          <a:p>
            <a:r>
              <a:rPr lang="en-CA" dirty="0"/>
              <a:t>Questions?</a:t>
            </a:r>
          </a:p>
        </p:txBody>
      </p:sp>
      <p:sp>
        <p:nvSpPr>
          <p:cNvPr id="3" name="Slide Number Placeholder 2">
            <a:extLst>
              <a:ext uri="{FF2B5EF4-FFF2-40B4-BE49-F238E27FC236}">
                <a16:creationId xmlns:a16="http://schemas.microsoft.com/office/drawing/2014/main" id="{845DD099-4A8A-4791-B647-59EA9F520725}"/>
              </a:ext>
            </a:extLst>
          </p:cNvPr>
          <p:cNvSpPr>
            <a:spLocks noGrp="1"/>
          </p:cNvSpPr>
          <p:nvPr>
            <p:ph type="sldNum" sz="quarter" idx="12"/>
          </p:nvPr>
        </p:nvSpPr>
        <p:spPr/>
        <p:txBody>
          <a:bodyPr/>
          <a:lstStyle/>
          <a:p>
            <a:fld id="{5621DBB4-DD7B-4913-866A-90C3B4A5819E}" type="slidenum">
              <a:rPr lang="en-CA" smtClean="0"/>
              <a:t>33</a:t>
            </a:fld>
            <a:endParaRPr lang="en-CA" dirty="0"/>
          </a:p>
        </p:txBody>
      </p:sp>
    </p:spTree>
    <p:extLst>
      <p:ext uri="{BB962C8B-B14F-4D97-AF65-F5344CB8AC3E}">
        <p14:creationId xmlns:p14="http://schemas.microsoft.com/office/powerpoint/2010/main" val="212692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FD1F-3032-4C85-8AA0-1AE2459FEC8E}"/>
              </a:ext>
            </a:extLst>
          </p:cNvPr>
          <p:cNvSpPr>
            <a:spLocks noGrp="1"/>
          </p:cNvSpPr>
          <p:nvPr>
            <p:ph type="title"/>
          </p:nvPr>
        </p:nvSpPr>
        <p:spPr>
          <a:xfrm>
            <a:off x="1571625" y="325439"/>
            <a:ext cx="10515600" cy="779462"/>
          </a:xfrm>
        </p:spPr>
        <p:txBody>
          <a:bodyPr/>
          <a:lstStyle/>
          <a:p>
            <a:r>
              <a:rPr lang="en-CA" dirty="0"/>
              <a:t>Motivation </a:t>
            </a:r>
          </a:p>
        </p:txBody>
      </p:sp>
      <p:sp>
        <p:nvSpPr>
          <p:cNvPr id="4" name="Content Placeholder 2">
            <a:extLst>
              <a:ext uri="{FF2B5EF4-FFF2-40B4-BE49-F238E27FC236}">
                <a16:creationId xmlns:a16="http://schemas.microsoft.com/office/drawing/2014/main" id="{5284E373-FC8C-431D-A7A1-8FDD834E313F}"/>
              </a:ext>
            </a:extLst>
          </p:cNvPr>
          <p:cNvSpPr txBox="1">
            <a:spLocks/>
          </p:cNvSpPr>
          <p:nvPr/>
        </p:nvSpPr>
        <p:spPr>
          <a:xfrm>
            <a:off x="981075" y="1428749"/>
            <a:ext cx="10515600" cy="838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dirty="0"/>
          </a:p>
        </p:txBody>
      </p:sp>
      <p:sp>
        <p:nvSpPr>
          <p:cNvPr id="5" name="Content Placeholder 2">
            <a:extLst>
              <a:ext uri="{FF2B5EF4-FFF2-40B4-BE49-F238E27FC236}">
                <a16:creationId xmlns:a16="http://schemas.microsoft.com/office/drawing/2014/main" id="{8C60A089-E633-430D-A45E-1F02C319DDFD}"/>
              </a:ext>
            </a:extLst>
          </p:cNvPr>
          <p:cNvSpPr txBox="1">
            <a:spLocks/>
          </p:cNvSpPr>
          <p:nvPr/>
        </p:nvSpPr>
        <p:spPr>
          <a:xfrm>
            <a:off x="650018" y="2686049"/>
            <a:ext cx="111777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How can we improve coupled cluster methods for use in the solid state?</a:t>
            </a:r>
          </a:p>
        </p:txBody>
      </p:sp>
      <p:sp>
        <p:nvSpPr>
          <p:cNvPr id="3" name="Rectangle 2">
            <a:extLst>
              <a:ext uri="{FF2B5EF4-FFF2-40B4-BE49-F238E27FC236}">
                <a16:creationId xmlns:a16="http://schemas.microsoft.com/office/drawing/2014/main" id="{16E2C8A3-B63B-47BF-B8D0-EA4A53A32B8B}"/>
              </a:ext>
            </a:extLst>
          </p:cNvPr>
          <p:cNvSpPr/>
          <p:nvPr/>
        </p:nvSpPr>
        <p:spPr>
          <a:xfrm>
            <a:off x="1219200" y="3907611"/>
            <a:ext cx="4524375" cy="1815882"/>
          </a:xfrm>
          <a:prstGeom prst="rect">
            <a:avLst/>
          </a:prstGeom>
        </p:spPr>
        <p:txBody>
          <a:bodyPr wrap="square">
            <a:spAutoFit/>
          </a:bodyPr>
          <a:lstStyle/>
          <a:p>
            <a:pPr marL="514350" indent="-514350">
              <a:buFont typeface="+mj-lt"/>
              <a:buAutoNum type="arabicPeriod"/>
            </a:pPr>
            <a:r>
              <a:rPr lang="en-CA" sz="2800" dirty="0"/>
              <a:t>Use </a:t>
            </a:r>
            <a:r>
              <a:rPr lang="en-CA" sz="2800" i="1" dirty="0"/>
              <a:t>congruent localized orbitals</a:t>
            </a:r>
            <a:r>
              <a:rPr lang="en-CA" sz="2800" dirty="0"/>
              <a:t> (CLO’s) to exploit symmetry and local correlation</a:t>
            </a:r>
          </a:p>
        </p:txBody>
      </p:sp>
      <p:sp>
        <p:nvSpPr>
          <p:cNvPr id="7" name="Rectangle 6">
            <a:extLst>
              <a:ext uri="{FF2B5EF4-FFF2-40B4-BE49-F238E27FC236}">
                <a16:creationId xmlns:a16="http://schemas.microsoft.com/office/drawing/2014/main" id="{756092EA-AF65-4B7D-BF81-397A3D0ADF8B}"/>
              </a:ext>
            </a:extLst>
          </p:cNvPr>
          <p:cNvSpPr/>
          <p:nvPr/>
        </p:nvSpPr>
        <p:spPr>
          <a:xfrm>
            <a:off x="7010400" y="3907611"/>
            <a:ext cx="4486275" cy="1815882"/>
          </a:xfrm>
          <a:prstGeom prst="rect">
            <a:avLst/>
          </a:prstGeom>
        </p:spPr>
        <p:txBody>
          <a:bodyPr wrap="square">
            <a:spAutoFit/>
          </a:bodyPr>
          <a:lstStyle/>
          <a:p>
            <a:pPr marL="514350" indent="-514350">
              <a:buFont typeface="+mj-lt"/>
              <a:buAutoNum type="arabicPeriod" startAt="2"/>
            </a:pPr>
            <a:r>
              <a:rPr lang="en-CA" sz="2800" dirty="0"/>
              <a:t>Treat long-range interactions in the solid state via Fourier transform </a:t>
            </a:r>
          </a:p>
        </p:txBody>
      </p:sp>
      <p:sp>
        <p:nvSpPr>
          <p:cNvPr id="6" name="Slide Number Placeholder 5">
            <a:extLst>
              <a:ext uri="{FF2B5EF4-FFF2-40B4-BE49-F238E27FC236}">
                <a16:creationId xmlns:a16="http://schemas.microsoft.com/office/drawing/2014/main" id="{B781B3D1-5E14-445F-8E08-B5B68EDCC2E0}"/>
              </a:ext>
            </a:extLst>
          </p:cNvPr>
          <p:cNvSpPr>
            <a:spLocks noGrp="1"/>
          </p:cNvSpPr>
          <p:nvPr>
            <p:ph type="sldNum" sz="quarter" idx="12"/>
          </p:nvPr>
        </p:nvSpPr>
        <p:spPr/>
        <p:txBody>
          <a:bodyPr/>
          <a:lstStyle/>
          <a:p>
            <a:fld id="{5621DBB4-DD7B-4913-866A-90C3B4A5819E}" type="slidenum">
              <a:rPr lang="en-CA" smtClean="0"/>
              <a:t>4</a:t>
            </a:fld>
            <a:endParaRPr lang="en-CA" dirty="0"/>
          </a:p>
        </p:txBody>
      </p:sp>
    </p:spTree>
    <p:extLst>
      <p:ext uri="{BB962C8B-B14F-4D97-AF65-F5344CB8AC3E}">
        <p14:creationId xmlns:p14="http://schemas.microsoft.com/office/powerpoint/2010/main" val="346059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FD1F-3032-4C85-8AA0-1AE2459FEC8E}"/>
              </a:ext>
            </a:extLst>
          </p:cNvPr>
          <p:cNvSpPr>
            <a:spLocks noGrp="1"/>
          </p:cNvSpPr>
          <p:nvPr>
            <p:ph type="title"/>
          </p:nvPr>
        </p:nvSpPr>
        <p:spPr>
          <a:xfrm>
            <a:off x="1571625" y="325439"/>
            <a:ext cx="10515600" cy="779462"/>
          </a:xfrm>
        </p:spPr>
        <p:txBody>
          <a:bodyPr/>
          <a:lstStyle/>
          <a:p>
            <a:r>
              <a:rPr lang="en-CA" dirty="0"/>
              <a:t>Motivation </a:t>
            </a:r>
          </a:p>
        </p:txBody>
      </p:sp>
      <p:sp>
        <p:nvSpPr>
          <p:cNvPr id="4" name="Content Placeholder 2">
            <a:extLst>
              <a:ext uri="{FF2B5EF4-FFF2-40B4-BE49-F238E27FC236}">
                <a16:creationId xmlns:a16="http://schemas.microsoft.com/office/drawing/2014/main" id="{5284E373-FC8C-431D-A7A1-8FDD834E313F}"/>
              </a:ext>
            </a:extLst>
          </p:cNvPr>
          <p:cNvSpPr txBox="1">
            <a:spLocks/>
          </p:cNvSpPr>
          <p:nvPr/>
        </p:nvSpPr>
        <p:spPr>
          <a:xfrm>
            <a:off x="981075" y="1428749"/>
            <a:ext cx="10515600" cy="838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dirty="0"/>
          </a:p>
        </p:txBody>
      </p:sp>
      <p:sp>
        <p:nvSpPr>
          <p:cNvPr id="5" name="Content Placeholder 2">
            <a:extLst>
              <a:ext uri="{FF2B5EF4-FFF2-40B4-BE49-F238E27FC236}">
                <a16:creationId xmlns:a16="http://schemas.microsoft.com/office/drawing/2014/main" id="{8C60A089-E633-430D-A45E-1F02C319DDFD}"/>
              </a:ext>
            </a:extLst>
          </p:cNvPr>
          <p:cNvSpPr txBox="1">
            <a:spLocks/>
          </p:cNvSpPr>
          <p:nvPr/>
        </p:nvSpPr>
        <p:spPr>
          <a:xfrm>
            <a:off x="650018" y="2686049"/>
            <a:ext cx="111777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How can we improve coupled cluster methods for use in the solid state?</a:t>
            </a:r>
          </a:p>
        </p:txBody>
      </p:sp>
      <p:sp>
        <p:nvSpPr>
          <p:cNvPr id="3" name="Rectangle 2">
            <a:extLst>
              <a:ext uri="{FF2B5EF4-FFF2-40B4-BE49-F238E27FC236}">
                <a16:creationId xmlns:a16="http://schemas.microsoft.com/office/drawing/2014/main" id="{16E2C8A3-B63B-47BF-B8D0-EA4A53A32B8B}"/>
              </a:ext>
            </a:extLst>
          </p:cNvPr>
          <p:cNvSpPr/>
          <p:nvPr/>
        </p:nvSpPr>
        <p:spPr>
          <a:xfrm>
            <a:off x="1219200" y="3907611"/>
            <a:ext cx="4524375"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14350" indent="-514350">
              <a:buFont typeface="+mj-lt"/>
              <a:buAutoNum type="arabicPeriod"/>
            </a:pPr>
            <a:r>
              <a:rPr lang="en-CA" sz="2800" dirty="0"/>
              <a:t>Use </a:t>
            </a:r>
            <a:r>
              <a:rPr lang="en-CA" sz="2800" i="1" dirty="0"/>
              <a:t>congruent localized orbitals</a:t>
            </a:r>
            <a:r>
              <a:rPr lang="en-CA" sz="2800" dirty="0"/>
              <a:t> (CLO’s) to exploit symmetry and local correlation</a:t>
            </a:r>
          </a:p>
        </p:txBody>
      </p:sp>
      <p:sp>
        <p:nvSpPr>
          <p:cNvPr id="7" name="Rectangle 6">
            <a:extLst>
              <a:ext uri="{FF2B5EF4-FFF2-40B4-BE49-F238E27FC236}">
                <a16:creationId xmlns:a16="http://schemas.microsoft.com/office/drawing/2014/main" id="{756092EA-AF65-4B7D-BF81-397A3D0ADF8B}"/>
              </a:ext>
            </a:extLst>
          </p:cNvPr>
          <p:cNvSpPr/>
          <p:nvPr/>
        </p:nvSpPr>
        <p:spPr>
          <a:xfrm>
            <a:off x="7010400" y="3907611"/>
            <a:ext cx="4486275" cy="1815882"/>
          </a:xfrm>
          <a:prstGeom prst="rect">
            <a:avLst/>
          </a:prstGeom>
        </p:spPr>
        <p:txBody>
          <a:bodyPr wrap="square">
            <a:spAutoFit/>
          </a:bodyPr>
          <a:lstStyle/>
          <a:p>
            <a:pPr marL="514350" indent="-514350">
              <a:buFont typeface="+mj-lt"/>
              <a:buAutoNum type="arabicPeriod" startAt="2"/>
            </a:pPr>
            <a:r>
              <a:rPr lang="en-CA" sz="2800" dirty="0">
                <a:solidFill>
                  <a:schemeClr val="tx1">
                    <a:alpha val="46000"/>
                  </a:schemeClr>
                </a:solidFill>
              </a:rPr>
              <a:t>Treat long-range interactions in the solid state via Fourier transform </a:t>
            </a:r>
          </a:p>
        </p:txBody>
      </p:sp>
      <p:sp>
        <p:nvSpPr>
          <p:cNvPr id="6" name="Slide Number Placeholder 5">
            <a:extLst>
              <a:ext uri="{FF2B5EF4-FFF2-40B4-BE49-F238E27FC236}">
                <a16:creationId xmlns:a16="http://schemas.microsoft.com/office/drawing/2014/main" id="{DB5904D7-524B-4E99-9BD8-A1D927356A80}"/>
              </a:ext>
            </a:extLst>
          </p:cNvPr>
          <p:cNvSpPr>
            <a:spLocks noGrp="1"/>
          </p:cNvSpPr>
          <p:nvPr>
            <p:ph type="sldNum" sz="quarter" idx="12"/>
          </p:nvPr>
        </p:nvSpPr>
        <p:spPr>
          <a:xfrm>
            <a:off x="8610600" y="6356350"/>
            <a:ext cx="2743200" cy="365125"/>
          </a:xfrm>
        </p:spPr>
        <p:txBody>
          <a:bodyPr/>
          <a:lstStyle/>
          <a:p>
            <a:fld id="{5621DBB4-DD7B-4913-866A-90C3B4A5819E}" type="slidenum">
              <a:rPr lang="en-CA" smtClean="0"/>
              <a:t>5</a:t>
            </a:fld>
            <a:endParaRPr lang="en-CA" dirty="0"/>
          </a:p>
        </p:txBody>
      </p:sp>
    </p:spTree>
    <p:extLst>
      <p:ext uri="{BB962C8B-B14F-4D97-AF65-F5344CB8AC3E}">
        <p14:creationId xmlns:p14="http://schemas.microsoft.com/office/powerpoint/2010/main" val="367154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110-3243-42E4-BCB4-CAF601CE4449}"/>
              </a:ext>
            </a:extLst>
          </p:cNvPr>
          <p:cNvSpPr>
            <a:spLocks noGrp="1"/>
          </p:cNvSpPr>
          <p:nvPr>
            <p:ph type="title"/>
          </p:nvPr>
        </p:nvSpPr>
        <p:spPr>
          <a:xfrm>
            <a:off x="1571625" y="325439"/>
            <a:ext cx="10515600" cy="779462"/>
          </a:xfrm>
        </p:spPr>
        <p:txBody>
          <a:bodyPr/>
          <a:lstStyle/>
          <a:p>
            <a:r>
              <a:rPr lang="en-CA"/>
              <a:t>Theory – Hartree-Fock (HF)</a:t>
            </a:r>
            <a:endParaRPr lang="en-CA" dirty="0"/>
          </a:p>
        </p:txBody>
      </p:sp>
      <p:pic>
        <p:nvPicPr>
          <p:cNvPr id="5" name="Content Placeholder 4">
            <a:extLst>
              <a:ext uri="{FF2B5EF4-FFF2-40B4-BE49-F238E27FC236}">
                <a16:creationId xmlns:a16="http://schemas.microsoft.com/office/drawing/2014/main" id="{36DA9219-8674-4BA8-B6AC-B2F31BF2265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5407"/>
          <a:stretch/>
        </p:blipFill>
        <p:spPr>
          <a:xfrm>
            <a:off x="6367484" y="1821411"/>
            <a:ext cx="5145921" cy="1548736"/>
          </a:xfrm>
        </p:spPr>
      </p:pic>
      <p:pic>
        <p:nvPicPr>
          <p:cNvPr id="7" name="Picture 6">
            <a:extLst>
              <a:ext uri="{FF2B5EF4-FFF2-40B4-BE49-F238E27FC236}">
                <a16:creationId xmlns:a16="http://schemas.microsoft.com/office/drawing/2014/main" id="{071B82BE-355D-4695-9C38-89C261A92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600" y="4774949"/>
            <a:ext cx="5147894" cy="855317"/>
          </a:xfrm>
          <a:prstGeom prst="rect">
            <a:avLst/>
          </a:prstGeom>
        </p:spPr>
      </p:pic>
      <p:pic>
        <p:nvPicPr>
          <p:cNvPr id="9" name="Picture 8">
            <a:extLst>
              <a:ext uri="{FF2B5EF4-FFF2-40B4-BE49-F238E27FC236}">
                <a16:creationId xmlns:a16="http://schemas.microsoft.com/office/drawing/2014/main" id="{EF537567-8A89-40B0-B393-AB0AF703D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160" y="1739987"/>
            <a:ext cx="4169114" cy="171158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3DCCAD-CE87-4FEC-AB4C-2A3B92B67F07}"/>
                  </a:ext>
                </a:extLst>
              </p:cNvPr>
              <p:cNvSpPr txBox="1"/>
              <p:nvPr/>
            </p:nvSpPr>
            <p:spPr>
              <a:xfrm>
                <a:off x="1074420" y="1379220"/>
                <a:ext cx="8089058"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d>
                      <m:dPr>
                        <m:begChr m:val="|"/>
                        <m:endChr m:val="⟩"/>
                        <m:ctrlPr>
                          <a:rPr lang="en-CA" b="0" i="1" smtClean="0">
                            <a:latin typeface="Cambria Math" panose="02040503050406030204" pitchFamily="18" charset="0"/>
                          </a:rPr>
                        </m:ctrlPr>
                      </m:dPr>
                      <m:e>
                        <m:r>
                          <m:rPr>
                            <m:sty m:val="p"/>
                          </m:rPr>
                          <a:rPr lang="en-CA" b="0" i="0" smtClean="0">
                            <a:latin typeface="Cambria Math" panose="02040503050406030204" pitchFamily="18" charset="0"/>
                          </a:rPr>
                          <m:t>Ψ</m:t>
                        </m:r>
                      </m:e>
                    </m:d>
                  </m:oMath>
                </a14:m>
                <a:r>
                  <a:rPr lang="en-CA" dirty="0"/>
                  <a:t> is represented as a single slater determinant of 1e functions </a:t>
                </a:r>
              </a:p>
            </p:txBody>
          </p:sp>
        </mc:Choice>
        <mc:Fallback xmlns="">
          <p:sp>
            <p:nvSpPr>
              <p:cNvPr id="10" name="TextBox 9">
                <a:extLst>
                  <a:ext uri="{FF2B5EF4-FFF2-40B4-BE49-F238E27FC236}">
                    <a16:creationId xmlns:a16="http://schemas.microsoft.com/office/drawing/2014/main" id="{603DCCAD-CE87-4FEC-AB4C-2A3B92B67F07}"/>
                  </a:ext>
                </a:extLst>
              </p:cNvPr>
              <p:cNvSpPr txBox="1">
                <a:spLocks noRot="1" noChangeAspect="1" noMove="1" noResize="1" noEditPoints="1" noAdjustHandles="1" noChangeArrowheads="1" noChangeShapeType="1" noTextEdit="1"/>
              </p:cNvSpPr>
              <p:nvPr/>
            </p:nvSpPr>
            <p:spPr>
              <a:xfrm>
                <a:off x="1074420" y="1379220"/>
                <a:ext cx="8089058" cy="369332"/>
              </a:xfrm>
              <a:prstGeom prst="rect">
                <a:avLst/>
              </a:prstGeom>
              <a:blipFill>
                <a:blip r:embed="rId6"/>
                <a:stretch>
                  <a:fillRect l="-452" t="-8197" b="-24590"/>
                </a:stretch>
              </a:blipFill>
            </p:spPr>
            <p:txBody>
              <a:bodyPr/>
              <a:lstStyle/>
              <a:p>
                <a:r>
                  <a:rPr lang="en-CA">
                    <a:noFill/>
                  </a:rPr>
                  <a:t> </a:t>
                </a:r>
              </a:p>
            </p:txBody>
          </p:sp>
        </mc:Fallback>
      </mc:AlternateContent>
      <p:sp>
        <p:nvSpPr>
          <p:cNvPr id="31" name="TextBox 30">
            <a:extLst>
              <a:ext uri="{FF2B5EF4-FFF2-40B4-BE49-F238E27FC236}">
                <a16:creationId xmlns:a16="http://schemas.microsoft.com/office/drawing/2014/main" id="{94FEB49F-9DE9-4783-A0ED-3F28757F5E46}"/>
              </a:ext>
            </a:extLst>
          </p:cNvPr>
          <p:cNvSpPr txBox="1"/>
          <p:nvPr/>
        </p:nvSpPr>
        <p:spPr>
          <a:xfrm>
            <a:off x="1074420" y="3451572"/>
            <a:ext cx="8089058" cy="923330"/>
          </a:xfrm>
          <a:prstGeom prst="rect">
            <a:avLst/>
          </a:prstGeom>
          <a:noFill/>
        </p:spPr>
        <p:txBody>
          <a:bodyPr wrap="square" rtlCol="0">
            <a:spAutoFit/>
          </a:bodyPr>
          <a:lstStyle/>
          <a:p>
            <a:pPr marL="285750" indent="-285750">
              <a:buFont typeface="Arial" panose="020B0604020202020204" pitchFamily="34" charset="0"/>
              <a:buChar char="•"/>
            </a:pPr>
            <a:r>
              <a:rPr lang="en-CA" dirty="0"/>
              <a:t>HF is accurate to 99% of the total electronic energy</a:t>
            </a:r>
            <a:br>
              <a:rPr lang="en-CA" dirty="0"/>
            </a:br>
            <a:endParaRPr lang="en-CA" dirty="0"/>
          </a:p>
          <a:p>
            <a:pPr marL="285750" indent="-285750">
              <a:buFont typeface="Arial" panose="020B0604020202020204" pitchFamily="34" charset="0"/>
              <a:buChar char="•"/>
            </a:pPr>
            <a:r>
              <a:rPr lang="en-CA" dirty="0"/>
              <a:t>1% error is due to </a:t>
            </a:r>
            <a:r>
              <a:rPr lang="en-CA" b="1" dirty="0"/>
              <a:t>Electron Correlation </a:t>
            </a:r>
          </a:p>
        </p:txBody>
      </p:sp>
      <p:pic>
        <p:nvPicPr>
          <p:cNvPr id="13" name="Picture 12">
            <a:extLst>
              <a:ext uri="{FF2B5EF4-FFF2-40B4-BE49-F238E27FC236}">
                <a16:creationId xmlns:a16="http://schemas.microsoft.com/office/drawing/2014/main" id="{3B5C945B-B71B-4598-8508-39CFD8744A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3495" y="4514824"/>
            <a:ext cx="4310444" cy="1369111"/>
          </a:xfrm>
          <a:prstGeom prst="rect">
            <a:avLst/>
          </a:prstGeom>
        </p:spPr>
      </p:pic>
      <p:sp>
        <p:nvSpPr>
          <p:cNvPr id="15" name="Rectangle 14">
            <a:extLst>
              <a:ext uri="{FF2B5EF4-FFF2-40B4-BE49-F238E27FC236}">
                <a16:creationId xmlns:a16="http://schemas.microsoft.com/office/drawing/2014/main" id="{3B993649-7F69-4F42-8629-FE381867A99A}"/>
              </a:ext>
            </a:extLst>
          </p:cNvPr>
          <p:cNvSpPr/>
          <p:nvPr/>
        </p:nvSpPr>
        <p:spPr>
          <a:xfrm>
            <a:off x="5614566" y="4768492"/>
            <a:ext cx="651407" cy="861774"/>
          </a:xfrm>
          <a:prstGeom prst="rect">
            <a:avLst/>
          </a:prstGeom>
        </p:spPr>
        <p:txBody>
          <a:bodyPr wrap="square">
            <a:spAutoFit/>
          </a:bodyPr>
          <a:lstStyle/>
          <a:p>
            <a:r>
              <a:rPr lang="en-CA" sz="5000" dirty="0"/>
              <a:t>⇒</a:t>
            </a:r>
            <a:r>
              <a:rPr lang="en-CA" b="1" dirty="0">
                <a:sym typeface="Wingdings" panose="05000000000000000000" pitchFamily="2" charset="2"/>
              </a:rPr>
              <a:t> </a:t>
            </a:r>
            <a:endParaRPr lang="en-CA" dirty="0"/>
          </a:p>
        </p:txBody>
      </p:sp>
      <p:sp>
        <p:nvSpPr>
          <p:cNvPr id="3" name="Slide Number Placeholder 2">
            <a:extLst>
              <a:ext uri="{FF2B5EF4-FFF2-40B4-BE49-F238E27FC236}">
                <a16:creationId xmlns:a16="http://schemas.microsoft.com/office/drawing/2014/main" id="{4CB85640-29F0-4CB4-9E80-2F0A71B619BE}"/>
              </a:ext>
            </a:extLst>
          </p:cNvPr>
          <p:cNvSpPr>
            <a:spLocks noGrp="1"/>
          </p:cNvSpPr>
          <p:nvPr>
            <p:ph type="sldNum" sz="quarter" idx="12"/>
          </p:nvPr>
        </p:nvSpPr>
        <p:spPr/>
        <p:txBody>
          <a:bodyPr/>
          <a:lstStyle/>
          <a:p>
            <a:fld id="{5621DBB4-DD7B-4913-866A-90C3B4A5819E}" type="slidenum">
              <a:rPr lang="en-CA" smtClean="0"/>
              <a:t>6</a:t>
            </a:fld>
            <a:endParaRPr lang="en-CA" dirty="0"/>
          </a:p>
        </p:txBody>
      </p:sp>
    </p:spTree>
    <p:extLst>
      <p:ext uri="{BB962C8B-B14F-4D97-AF65-F5344CB8AC3E}">
        <p14:creationId xmlns:p14="http://schemas.microsoft.com/office/powerpoint/2010/main" val="29111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4C51-FD5D-497E-AAE0-1EAD55EC82F9}"/>
              </a:ext>
            </a:extLst>
          </p:cNvPr>
          <p:cNvSpPr>
            <a:spLocks noGrp="1"/>
          </p:cNvSpPr>
          <p:nvPr>
            <p:ph type="title"/>
          </p:nvPr>
        </p:nvSpPr>
        <p:spPr>
          <a:xfrm>
            <a:off x="1571625" y="325439"/>
            <a:ext cx="10515600" cy="779462"/>
          </a:xfrm>
        </p:spPr>
        <p:txBody>
          <a:bodyPr/>
          <a:lstStyle/>
          <a:p>
            <a:r>
              <a:rPr lang="en-CA" dirty="0"/>
              <a:t>Beyond HF – Coupled Cluster (CC)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E97AC3-2C07-4EA1-B26F-56CB5CD31213}"/>
                  </a:ext>
                </a:extLst>
              </p:cNvPr>
              <p:cNvSpPr>
                <a:spLocks noGrp="1"/>
              </p:cNvSpPr>
              <p:nvPr>
                <p:ph idx="1"/>
              </p:nvPr>
            </p:nvSpPr>
            <p:spPr>
              <a:xfrm>
                <a:off x="872066" y="2962927"/>
                <a:ext cx="11215159" cy="637674"/>
              </a:xfrm>
            </p:spPr>
            <p:txBody>
              <a:bodyPr>
                <a:noAutofit/>
              </a:bodyPr>
              <a:lstStyle/>
              <a:p>
                <a14:m>
                  <m:oMath xmlns:m="http://schemas.openxmlformats.org/officeDocument/2006/math">
                    <m:r>
                      <a:rPr lang="en-CA" b="0" i="1" smtClean="0">
                        <a:latin typeface="Cambria Math" panose="02040503050406030204" pitchFamily="18" charset="0"/>
                      </a:rPr>
                      <m:t>|</m:t>
                    </m:r>
                    <m:r>
                      <m:rPr>
                        <m:sty m:val="p"/>
                      </m:rPr>
                      <a:rPr lang="en-CA" b="0" i="0" smtClean="0">
                        <a:latin typeface="Cambria Math" panose="02040503050406030204" pitchFamily="18" charset="0"/>
                      </a:rPr>
                      <m:t>Ψ</m:t>
                    </m:r>
                    <m:r>
                      <a:rPr lang="en-CA" b="0" i="1" smtClean="0">
                        <a:latin typeface="Cambria Math" panose="02040503050406030204" pitchFamily="18" charset="0"/>
                      </a:rPr>
                      <m:t>⟩ </m:t>
                    </m:r>
                  </m:oMath>
                </a14:m>
                <a:r>
                  <a:rPr lang="en-CA" dirty="0"/>
                  <a:t>written as an exponential ansatz in terms of excitation operators and t-amplitudes</a:t>
                </a:r>
              </a:p>
            </p:txBody>
          </p:sp>
        </mc:Choice>
        <mc:Fallback xmlns="">
          <p:sp>
            <p:nvSpPr>
              <p:cNvPr id="3" name="Content Placeholder 2">
                <a:extLst>
                  <a:ext uri="{FF2B5EF4-FFF2-40B4-BE49-F238E27FC236}">
                    <a16:creationId xmlns:a16="http://schemas.microsoft.com/office/drawing/2014/main" id="{CCE97AC3-2C07-4EA1-B26F-56CB5CD31213}"/>
                  </a:ext>
                </a:extLst>
              </p:cNvPr>
              <p:cNvSpPr>
                <a:spLocks noGrp="1" noRot="1" noChangeAspect="1" noMove="1" noResize="1" noEditPoints="1" noAdjustHandles="1" noChangeArrowheads="1" noChangeShapeType="1" noTextEdit="1"/>
              </p:cNvSpPr>
              <p:nvPr>
                <p:ph idx="1"/>
              </p:nvPr>
            </p:nvSpPr>
            <p:spPr>
              <a:xfrm>
                <a:off x="872066" y="2962927"/>
                <a:ext cx="11215159" cy="637674"/>
              </a:xfrm>
              <a:blipFill>
                <a:blip r:embed="rId3"/>
                <a:stretch>
                  <a:fillRect t="-15238" r="-1087" b="-61905"/>
                </a:stretch>
              </a:blipFill>
            </p:spPr>
            <p:txBody>
              <a:bodyPr/>
              <a:lstStyle/>
              <a:p>
                <a:r>
                  <a:rPr lang="en-CA">
                    <a:noFill/>
                  </a:rPr>
                  <a:t> </a:t>
                </a:r>
              </a:p>
            </p:txBody>
          </p:sp>
        </mc:Fallback>
      </mc:AlternateContent>
      <p:pic>
        <p:nvPicPr>
          <p:cNvPr id="53" name="Picture 52">
            <a:extLst>
              <a:ext uri="{FF2B5EF4-FFF2-40B4-BE49-F238E27FC236}">
                <a16:creationId xmlns:a16="http://schemas.microsoft.com/office/drawing/2014/main" id="{E186A6FF-E38B-485E-896E-BE38D482D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698" y="3815895"/>
            <a:ext cx="3457893" cy="991070"/>
          </a:xfrm>
          <a:prstGeom prst="rect">
            <a:avLst/>
          </a:prstGeom>
        </p:spPr>
      </p:pic>
      <p:pic>
        <p:nvPicPr>
          <p:cNvPr id="65" name="Picture 64">
            <a:extLst>
              <a:ext uri="{FF2B5EF4-FFF2-40B4-BE49-F238E27FC236}">
                <a16:creationId xmlns:a16="http://schemas.microsoft.com/office/drawing/2014/main" id="{C654A2B9-FAE9-4DC3-BD7E-D9B14996F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7024" y="5293531"/>
            <a:ext cx="4257736" cy="790561"/>
          </a:xfrm>
          <a:prstGeom prst="rect">
            <a:avLst/>
          </a:prstGeom>
        </p:spPr>
      </p:pic>
      <p:sp>
        <p:nvSpPr>
          <p:cNvPr id="68" name="Content Placeholder 2">
            <a:extLst>
              <a:ext uri="{FF2B5EF4-FFF2-40B4-BE49-F238E27FC236}">
                <a16:creationId xmlns:a16="http://schemas.microsoft.com/office/drawing/2014/main" id="{CD340BE1-0582-4FC0-A0D1-1BB519D3AAE0}"/>
              </a:ext>
            </a:extLst>
          </p:cNvPr>
          <p:cNvSpPr txBox="1">
            <a:spLocks/>
          </p:cNvSpPr>
          <p:nvPr/>
        </p:nvSpPr>
        <p:spPr>
          <a:xfrm>
            <a:off x="872066" y="1438939"/>
            <a:ext cx="10515600" cy="63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Introduce cluster functions</a:t>
            </a:r>
          </a:p>
        </p:txBody>
      </p:sp>
      <p:pic>
        <p:nvPicPr>
          <p:cNvPr id="70" name="Picture 69">
            <a:extLst>
              <a:ext uri="{FF2B5EF4-FFF2-40B4-BE49-F238E27FC236}">
                <a16:creationId xmlns:a16="http://schemas.microsoft.com/office/drawing/2014/main" id="{E97FBB9D-63AD-48DF-A94F-BEF59FD65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066" y="5205227"/>
            <a:ext cx="4367782" cy="107028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6A40CD-B554-421C-9A1C-27191F1178D7}"/>
                  </a:ext>
                </a:extLst>
              </p:cNvPr>
              <p:cNvSpPr txBox="1"/>
              <p:nvPr/>
            </p:nvSpPr>
            <p:spPr>
              <a:xfrm>
                <a:off x="2613839" y="1758581"/>
                <a:ext cx="7032053" cy="1304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3500" b="0" i="1" smtClean="0">
                              <a:latin typeface="Cambria Math" panose="02040503050406030204" pitchFamily="18" charset="0"/>
                            </a:rPr>
                          </m:ctrlPr>
                        </m:sSubPr>
                        <m:e>
                          <m:r>
                            <a:rPr lang="en-CA" sz="3500" b="0" i="1" smtClean="0">
                              <a:latin typeface="Cambria Math" panose="02040503050406030204" pitchFamily="18" charset="0"/>
                            </a:rPr>
                            <m:t>𝐶</m:t>
                          </m:r>
                        </m:e>
                        <m:sub>
                          <m:r>
                            <a:rPr lang="en-CA" sz="3500" b="0" i="1" smtClean="0">
                              <a:latin typeface="Cambria Math" panose="02040503050406030204" pitchFamily="18" charset="0"/>
                            </a:rPr>
                            <m:t>𝑖𝑗</m:t>
                          </m:r>
                        </m:sub>
                      </m:sSub>
                      <m:d>
                        <m:dPr>
                          <m:ctrlPr>
                            <a:rPr lang="en-CA" sz="3500" b="0" i="1" smtClean="0">
                              <a:latin typeface="Cambria Math" panose="02040503050406030204" pitchFamily="18" charset="0"/>
                            </a:rPr>
                          </m:ctrlPr>
                        </m:dPr>
                        <m:e>
                          <m:sSub>
                            <m:sSubPr>
                              <m:ctrlPr>
                                <a:rPr lang="en-CA" sz="3500" b="0" i="1" smtClean="0">
                                  <a:latin typeface="Cambria Math" panose="02040503050406030204" pitchFamily="18" charset="0"/>
                                </a:rPr>
                              </m:ctrlPr>
                            </m:sSubPr>
                            <m:e>
                              <m:r>
                                <a:rPr lang="en-CA" sz="3500" b="0" i="1" smtClean="0">
                                  <a:latin typeface="Cambria Math" panose="02040503050406030204" pitchFamily="18" charset="0"/>
                                </a:rPr>
                                <m:t>𝑥</m:t>
                              </m:r>
                            </m:e>
                            <m:sub>
                              <m:r>
                                <a:rPr lang="en-CA" sz="3500" b="0" i="1" smtClean="0">
                                  <a:latin typeface="Cambria Math" panose="02040503050406030204" pitchFamily="18" charset="0"/>
                                </a:rPr>
                                <m:t>𝑚</m:t>
                              </m:r>
                            </m:sub>
                          </m:sSub>
                          <m:r>
                            <a:rPr lang="en-CA" sz="3500" b="0" i="1" smtClean="0">
                              <a:latin typeface="Cambria Math" panose="02040503050406030204" pitchFamily="18" charset="0"/>
                            </a:rPr>
                            <m:t>,</m:t>
                          </m:r>
                          <m:sSub>
                            <m:sSubPr>
                              <m:ctrlPr>
                                <a:rPr lang="en-CA" sz="3500" b="0" i="1" smtClean="0">
                                  <a:latin typeface="Cambria Math" panose="02040503050406030204" pitchFamily="18" charset="0"/>
                                </a:rPr>
                              </m:ctrlPr>
                            </m:sSubPr>
                            <m:e>
                              <m:r>
                                <a:rPr lang="en-CA" sz="3500" b="0" i="1" smtClean="0">
                                  <a:latin typeface="Cambria Math" panose="02040503050406030204" pitchFamily="18" charset="0"/>
                                </a:rPr>
                                <m:t>𝑥</m:t>
                              </m:r>
                            </m:e>
                            <m:sub>
                              <m:r>
                                <a:rPr lang="en-CA" sz="3500" b="0" i="1" smtClean="0">
                                  <a:latin typeface="Cambria Math" panose="02040503050406030204" pitchFamily="18" charset="0"/>
                                </a:rPr>
                                <m:t>𝑛</m:t>
                              </m:r>
                            </m:sub>
                          </m:sSub>
                        </m:e>
                      </m:d>
                      <m:r>
                        <a:rPr lang="en-CA" sz="3500" b="0" i="1" smtClean="0">
                          <a:latin typeface="Cambria Math" panose="02040503050406030204" pitchFamily="18" charset="0"/>
                        </a:rPr>
                        <m:t>=</m:t>
                      </m:r>
                      <m:nary>
                        <m:naryPr>
                          <m:chr m:val="∑"/>
                          <m:subHide m:val="on"/>
                          <m:supHide m:val="on"/>
                          <m:ctrlPr>
                            <a:rPr lang="en-CA" sz="3500" b="0" i="1" smtClean="0">
                              <a:latin typeface="Cambria Math" panose="02040503050406030204" pitchFamily="18" charset="0"/>
                            </a:rPr>
                          </m:ctrlPr>
                        </m:naryPr>
                        <m:sub/>
                        <m:sup/>
                        <m:e>
                          <m:sSubSup>
                            <m:sSubSupPr>
                              <m:ctrlPr>
                                <a:rPr lang="en-CA" sz="3500" i="1">
                                  <a:latin typeface="Cambria Math" panose="02040503050406030204" pitchFamily="18" charset="0"/>
                                </a:rPr>
                              </m:ctrlPr>
                            </m:sSubSupPr>
                            <m:e>
                              <m:r>
                                <a:rPr lang="en-CA" sz="3500" i="1">
                                  <a:latin typeface="Cambria Math" panose="02040503050406030204" pitchFamily="18" charset="0"/>
                                </a:rPr>
                                <m:t>𝑡</m:t>
                              </m:r>
                            </m:e>
                            <m:sub>
                              <m:r>
                                <a:rPr lang="en-CA" sz="3500" i="1">
                                  <a:latin typeface="Cambria Math" panose="02040503050406030204" pitchFamily="18" charset="0"/>
                                </a:rPr>
                                <m:t>𝑖𝑗</m:t>
                              </m:r>
                            </m:sub>
                            <m:sup>
                              <m:r>
                                <a:rPr lang="en-CA" sz="3500" i="1">
                                  <a:latin typeface="Cambria Math" panose="02040503050406030204" pitchFamily="18" charset="0"/>
                                </a:rPr>
                                <m:t>𝑎𝑏</m:t>
                              </m:r>
                            </m:sup>
                          </m:sSubSup>
                          <m:r>
                            <a:rPr lang="en-CA" sz="3500" i="1">
                              <a:latin typeface="Cambria Math" panose="02040503050406030204" pitchFamily="18" charset="0"/>
                            </a:rPr>
                            <m:t> </m:t>
                          </m:r>
                          <m:sSub>
                            <m:sSubPr>
                              <m:ctrlPr>
                                <a:rPr lang="en-CA" sz="3500" i="1">
                                  <a:latin typeface="Cambria Math" panose="02040503050406030204" pitchFamily="18" charset="0"/>
                                </a:rPr>
                              </m:ctrlPr>
                            </m:sSubPr>
                            <m:e>
                              <m:r>
                                <a:rPr lang="en-CA" sz="3500" i="1">
                                  <a:latin typeface="Cambria Math" panose="02040503050406030204" pitchFamily="18" charset="0"/>
                                </a:rPr>
                                <m:t>𝜙</m:t>
                              </m:r>
                            </m:e>
                            <m:sub>
                              <m:r>
                                <a:rPr lang="en-CA" sz="3500" i="1">
                                  <a:latin typeface="Cambria Math" panose="02040503050406030204" pitchFamily="18" charset="0"/>
                                </a:rPr>
                                <m:t>𝑎</m:t>
                              </m:r>
                            </m:sub>
                          </m:sSub>
                          <m:d>
                            <m:dPr>
                              <m:ctrlPr>
                                <a:rPr lang="en-CA" sz="3500" i="1">
                                  <a:latin typeface="Cambria Math" panose="02040503050406030204" pitchFamily="18" charset="0"/>
                                </a:rPr>
                              </m:ctrlPr>
                            </m:dPr>
                            <m:e>
                              <m:sSub>
                                <m:sSubPr>
                                  <m:ctrlPr>
                                    <a:rPr lang="en-CA" sz="3500" i="1">
                                      <a:latin typeface="Cambria Math" panose="02040503050406030204" pitchFamily="18" charset="0"/>
                                    </a:rPr>
                                  </m:ctrlPr>
                                </m:sSubPr>
                                <m:e>
                                  <m:r>
                                    <a:rPr lang="en-CA" sz="3500" i="1">
                                      <a:latin typeface="Cambria Math" panose="02040503050406030204" pitchFamily="18" charset="0"/>
                                    </a:rPr>
                                    <m:t>𝑥</m:t>
                                  </m:r>
                                </m:e>
                                <m:sub>
                                  <m:r>
                                    <a:rPr lang="en-CA" sz="3500" i="1">
                                      <a:latin typeface="Cambria Math" panose="02040503050406030204" pitchFamily="18" charset="0"/>
                                    </a:rPr>
                                    <m:t>𝑚</m:t>
                                  </m:r>
                                </m:sub>
                              </m:sSub>
                            </m:e>
                          </m:d>
                          <m:sSub>
                            <m:sSubPr>
                              <m:ctrlPr>
                                <a:rPr lang="en-CA" sz="3500" i="1">
                                  <a:latin typeface="Cambria Math" panose="02040503050406030204" pitchFamily="18" charset="0"/>
                                </a:rPr>
                              </m:ctrlPr>
                            </m:sSubPr>
                            <m:e>
                              <m:r>
                                <a:rPr lang="en-CA" sz="3500" i="1">
                                  <a:latin typeface="Cambria Math" panose="02040503050406030204" pitchFamily="18" charset="0"/>
                                </a:rPr>
                                <m:t>𝜙</m:t>
                              </m:r>
                            </m:e>
                            <m:sub>
                              <m:r>
                                <a:rPr lang="en-CA" sz="3500" i="1">
                                  <a:latin typeface="Cambria Math" panose="02040503050406030204" pitchFamily="18" charset="0"/>
                                </a:rPr>
                                <m:t>𝑏</m:t>
                              </m:r>
                            </m:sub>
                          </m:sSub>
                          <m:d>
                            <m:dPr>
                              <m:ctrlPr>
                                <a:rPr lang="en-CA" sz="3500" i="1">
                                  <a:latin typeface="Cambria Math" panose="02040503050406030204" pitchFamily="18" charset="0"/>
                                </a:rPr>
                              </m:ctrlPr>
                            </m:dPr>
                            <m:e>
                              <m:sSub>
                                <m:sSubPr>
                                  <m:ctrlPr>
                                    <a:rPr lang="en-CA" sz="3500" i="1">
                                      <a:latin typeface="Cambria Math" panose="02040503050406030204" pitchFamily="18" charset="0"/>
                                    </a:rPr>
                                  </m:ctrlPr>
                                </m:sSubPr>
                                <m:e>
                                  <m:r>
                                    <a:rPr lang="en-CA" sz="3500" i="1">
                                      <a:latin typeface="Cambria Math" panose="02040503050406030204" pitchFamily="18" charset="0"/>
                                    </a:rPr>
                                    <m:t>𝑥</m:t>
                                  </m:r>
                                </m:e>
                                <m:sub>
                                  <m:r>
                                    <a:rPr lang="en-CA" sz="3500" i="1">
                                      <a:latin typeface="Cambria Math" panose="02040503050406030204" pitchFamily="18" charset="0"/>
                                    </a:rPr>
                                    <m:t>𝑛</m:t>
                                  </m:r>
                                </m:sub>
                              </m:sSub>
                            </m:e>
                          </m:d>
                        </m:e>
                      </m:nary>
                    </m:oMath>
                  </m:oMathPara>
                </a14:m>
                <a:endParaRPr lang="en-CA" sz="3500" dirty="0"/>
              </a:p>
            </p:txBody>
          </p:sp>
        </mc:Choice>
        <mc:Fallback xmlns="">
          <p:sp>
            <p:nvSpPr>
              <p:cNvPr id="4" name="TextBox 3">
                <a:extLst>
                  <a:ext uri="{FF2B5EF4-FFF2-40B4-BE49-F238E27FC236}">
                    <a16:creationId xmlns:a16="http://schemas.microsoft.com/office/drawing/2014/main" id="{D66A40CD-B554-421C-9A1C-27191F1178D7}"/>
                  </a:ext>
                </a:extLst>
              </p:cNvPr>
              <p:cNvSpPr txBox="1">
                <a:spLocks noRot="1" noChangeAspect="1" noMove="1" noResize="1" noEditPoints="1" noAdjustHandles="1" noChangeArrowheads="1" noChangeShapeType="1" noTextEdit="1"/>
              </p:cNvSpPr>
              <p:nvPr/>
            </p:nvSpPr>
            <p:spPr>
              <a:xfrm>
                <a:off x="2613839" y="1758581"/>
                <a:ext cx="7032053" cy="1304140"/>
              </a:xfrm>
              <a:prstGeom prst="rect">
                <a:avLst/>
              </a:prstGeom>
              <a:blipFill>
                <a:blip r:embed="rId7"/>
                <a:stretch>
                  <a:fillRect/>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34F3EECF-1D71-4212-BD54-7E4861A96B6B}"/>
              </a:ext>
            </a:extLst>
          </p:cNvPr>
          <p:cNvSpPr>
            <a:spLocks noGrp="1"/>
          </p:cNvSpPr>
          <p:nvPr>
            <p:ph type="sldNum" sz="quarter" idx="12"/>
          </p:nvPr>
        </p:nvSpPr>
        <p:spPr/>
        <p:txBody>
          <a:bodyPr/>
          <a:lstStyle/>
          <a:p>
            <a:fld id="{5621DBB4-DD7B-4913-866A-90C3B4A5819E}" type="slidenum">
              <a:rPr lang="en-CA" smtClean="0"/>
              <a:t>7</a:t>
            </a:fld>
            <a:endParaRPr lang="en-CA" dirty="0"/>
          </a:p>
        </p:txBody>
      </p:sp>
    </p:spTree>
    <p:extLst>
      <p:ext uri="{BB962C8B-B14F-4D97-AF65-F5344CB8AC3E}">
        <p14:creationId xmlns:p14="http://schemas.microsoft.com/office/powerpoint/2010/main" val="350419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6C8ED1E-57F1-4BC0-9326-E3C61D852C56}"/>
              </a:ext>
            </a:extLst>
          </p:cNvPr>
          <p:cNvPicPr>
            <a:picLocks noChangeAspect="1"/>
          </p:cNvPicPr>
          <p:nvPr/>
        </p:nvPicPr>
        <p:blipFill rotWithShape="1">
          <a:blip r:embed="rId3">
            <a:extLst>
              <a:ext uri="{28A0092B-C50C-407E-A947-70E740481C1C}">
                <a14:useLocalDpi xmlns:a14="http://schemas.microsoft.com/office/drawing/2010/main" val="0"/>
              </a:ext>
            </a:extLst>
          </a:blip>
          <a:srcRect l="5740" t="120" b="80923"/>
          <a:stretch/>
        </p:blipFill>
        <p:spPr>
          <a:xfrm>
            <a:off x="7268916" y="2256934"/>
            <a:ext cx="4227013" cy="635704"/>
          </a:xfrm>
          <a:prstGeom prst="rect">
            <a:avLst/>
          </a:prstGeom>
        </p:spPr>
      </p:pic>
      <p:sp>
        <p:nvSpPr>
          <p:cNvPr id="3" name="Content Placeholder 2">
            <a:extLst>
              <a:ext uri="{FF2B5EF4-FFF2-40B4-BE49-F238E27FC236}">
                <a16:creationId xmlns:a16="http://schemas.microsoft.com/office/drawing/2014/main" id="{4B47F908-56BF-4172-9A99-41148FF0FA42}"/>
              </a:ext>
            </a:extLst>
          </p:cNvPr>
          <p:cNvSpPr>
            <a:spLocks noGrp="1"/>
          </p:cNvSpPr>
          <p:nvPr>
            <p:ph idx="1"/>
          </p:nvPr>
        </p:nvSpPr>
        <p:spPr>
          <a:xfrm>
            <a:off x="876300" y="1519989"/>
            <a:ext cx="10515600" cy="619211"/>
          </a:xfrm>
        </p:spPr>
        <p:txBody>
          <a:bodyPr/>
          <a:lstStyle/>
          <a:p>
            <a:r>
              <a:rPr lang="en-CA" dirty="0"/>
              <a:t>CC equations use a similarity transformed Hamiltonian </a:t>
            </a:r>
          </a:p>
        </p:txBody>
      </p:sp>
      <p:sp>
        <p:nvSpPr>
          <p:cNvPr id="4" name="Title 1">
            <a:extLst>
              <a:ext uri="{FF2B5EF4-FFF2-40B4-BE49-F238E27FC236}">
                <a16:creationId xmlns:a16="http://schemas.microsoft.com/office/drawing/2014/main" id="{0533CF5F-B9F1-48DB-BA04-BB344DF88B6A}"/>
              </a:ext>
            </a:extLst>
          </p:cNvPr>
          <p:cNvSpPr>
            <a:spLocks noGrp="1"/>
          </p:cNvSpPr>
          <p:nvPr>
            <p:ph type="title"/>
          </p:nvPr>
        </p:nvSpPr>
        <p:spPr>
          <a:xfrm>
            <a:off x="1571625" y="325439"/>
            <a:ext cx="10515600" cy="779462"/>
          </a:xfrm>
        </p:spPr>
        <p:txBody>
          <a:bodyPr/>
          <a:lstStyle/>
          <a:p>
            <a:r>
              <a:rPr lang="en-CA" dirty="0"/>
              <a:t>Beyond HF – Coupled Cluster (CC)</a:t>
            </a:r>
          </a:p>
        </p:txBody>
      </p:sp>
      <p:sp>
        <p:nvSpPr>
          <p:cNvPr id="5" name="Content Placeholder 2">
            <a:extLst>
              <a:ext uri="{FF2B5EF4-FFF2-40B4-BE49-F238E27FC236}">
                <a16:creationId xmlns:a16="http://schemas.microsoft.com/office/drawing/2014/main" id="{D0912546-366F-49C5-8BF0-969994E22ADA}"/>
              </a:ext>
            </a:extLst>
          </p:cNvPr>
          <p:cNvSpPr txBox="1">
            <a:spLocks/>
          </p:cNvSpPr>
          <p:nvPr/>
        </p:nvSpPr>
        <p:spPr>
          <a:xfrm>
            <a:off x="492040" y="3436942"/>
            <a:ext cx="6705600" cy="2312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pic>
        <p:nvPicPr>
          <p:cNvPr id="24" name="Picture 23">
            <a:extLst>
              <a:ext uri="{FF2B5EF4-FFF2-40B4-BE49-F238E27FC236}">
                <a16:creationId xmlns:a16="http://schemas.microsoft.com/office/drawing/2014/main" id="{B12F9835-C51E-452A-9354-47870C349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391" y="2906824"/>
            <a:ext cx="5306941" cy="3623953"/>
          </a:xfrm>
          <a:prstGeom prst="rect">
            <a:avLst/>
          </a:prstGeom>
        </p:spPr>
      </p:pic>
      <p:pic>
        <p:nvPicPr>
          <p:cNvPr id="18" name="Picture 17">
            <a:extLst>
              <a:ext uri="{FF2B5EF4-FFF2-40B4-BE49-F238E27FC236}">
                <a16:creationId xmlns:a16="http://schemas.microsoft.com/office/drawing/2014/main" id="{6D626F2F-9266-43F3-92A0-B889835F7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345" y="2817731"/>
            <a:ext cx="2800741" cy="619211"/>
          </a:xfrm>
          <a:prstGeom prst="rect">
            <a:avLst/>
          </a:prstGeom>
        </p:spPr>
      </p:pic>
      <p:pic>
        <p:nvPicPr>
          <p:cNvPr id="21" name="Picture 20">
            <a:extLst>
              <a:ext uri="{FF2B5EF4-FFF2-40B4-BE49-F238E27FC236}">
                <a16:creationId xmlns:a16="http://schemas.microsoft.com/office/drawing/2014/main" id="{8590155C-FD99-44D3-B7CE-B9F92733E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28" y="3726234"/>
            <a:ext cx="5220429" cy="1733792"/>
          </a:xfrm>
          <a:prstGeom prst="rect">
            <a:avLst/>
          </a:prstGeom>
        </p:spPr>
      </p:pic>
      <p:sp>
        <p:nvSpPr>
          <p:cNvPr id="2" name="Slide Number Placeholder 1">
            <a:extLst>
              <a:ext uri="{FF2B5EF4-FFF2-40B4-BE49-F238E27FC236}">
                <a16:creationId xmlns:a16="http://schemas.microsoft.com/office/drawing/2014/main" id="{A72337C7-2F66-4FA5-94DE-83EF8EEABA06}"/>
              </a:ext>
            </a:extLst>
          </p:cNvPr>
          <p:cNvSpPr>
            <a:spLocks noGrp="1"/>
          </p:cNvSpPr>
          <p:nvPr>
            <p:ph type="sldNum" sz="quarter" idx="12"/>
          </p:nvPr>
        </p:nvSpPr>
        <p:spPr/>
        <p:txBody>
          <a:bodyPr/>
          <a:lstStyle/>
          <a:p>
            <a:fld id="{5621DBB4-DD7B-4913-866A-90C3B4A5819E}" type="slidenum">
              <a:rPr lang="en-CA" smtClean="0"/>
              <a:t>8</a:t>
            </a:fld>
            <a:endParaRPr lang="en-CA" dirty="0"/>
          </a:p>
        </p:txBody>
      </p:sp>
    </p:spTree>
    <p:extLst>
      <p:ext uri="{BB962C8B-B14F-4D97-AF65-F5344CB8AC3E}">
        <p14:creationId xmlns:p14="http://schemas.microsoft.com/office/powerpoint/2010/main" val="402750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21E3-22C3-4A5E-8D39-52418CAF8F0B}"/>
              </a:ext>
            </a:extLst>
          </p:cNvPr>
          <p:cNvSpPr>
            <a:spLocks noGrp="1"/>
          </p:cNvSpPr>
          <p:nvPr>
            <p:ph type="title"/>
          </p:nvPr>
        </p:nvSpPr>
        <p:spPr>
          <a:xfrm>
            <a:off x="1571625" y="325439"/>
            <a:ext cx="10515600" cy="779462"/>
          </a:xfrm>
        </p:spPr>
        <p:txBody>
          <a:bodyPr/>
          <a:lstStyle/>
          <a:p>
            <a:r>
              <a:rPr lang="en-CA" dirty="0"/>
              <a:t>Benefits of Coupled Cluster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7DA6CE-6355-44F3-B1A2-478DAFEC16DC}"/>
                  </a:ext>
                </a:extLst>
              </p:cNvPr>
              <p:cNvSpPr>
                <a:spLocks noGrp="1"/>
              </p:cNvSpPr>
              <p:nvPr>
                <p:ph idx="1"/>
              </p:nvPr>
            </p:nvSpPr>
            <p:spPr/>
            <p:txBody>
              <a:bodyPr>
                <a:normAutofit/>
              </a:bodyPr>
              <a:lstStyle/>
              <a:p>
                <a:r>
                  <a:rPr lang="en-CA" dirty="0"/>
                  <a:t>Accuracy</a:t>
                </a:r>
              </a:p>
              <a:p>
                <a:pPr lvl="1"/>
                <a:r>
                  <a:rPr lang="en-CA" dirty="0"/>
                  <a:t>CCSD(T) energies accurate to within 1 kcal/</a:t>
                </a:r>
                <a:r>
                  <a:rPr lang="en-CA" dirty="0" err="1"/>
                  <a:t>mol</a:t>
                </a:r>
                <a:endParaRPr lang="en-CA" dirty="0"/>
              </a:p>
              <a:p>
                <a:pPr lvl="1"/>
                <a:endParaRPr lang="en-CA" dirty="0"/>
              </a:p>
              <a:p>
                <a:r>
                  <a:rPr lang="en-CA" dirty="0"/>
                  <a:t>Truncation</a:t>
                </a:r>
              </a:p>
              <a:p>
                <a:pPr lvl="1"/>
                <a:r>
                  <a:rPr lang="en-CA" dirty="0"/>
                  <a:t>Can truncate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𝑇</m:t>
                        </m:r>
                      </m:e>
                    </m:acc>
                  </m:oMath>
                </a14:m>
                <a:r>
                  <a:rPr lang="en-CA" dirty="0"/>
                  <a:t> for any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𝑇</m:t>
                            </m:r>
                          </m:e>
                        </m:acc>
                      </m:e>
                      <m:sub>
                        <m:r>
                          <a:rPr lang="en-CA" i="1">
                            <a:latin typeface="Cambria Math" panose="02040503050406030204" pitchFamily="18" charset="0"/>
                          </a:rPr>
                          <m:t>𝑛</m:t>
                        </m:r>
                      </m:sub>
                    </m:sSub>
                  </m:oMath>
                </a14:m>
                <a:r>
                  <a:rPr lang="en-CA" dirty="0"/>
                  <a:t>, CCSD truncates at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𝑇</m:t>
                            </m:r>
                          </m:e>
                        </m:acc>
                      </m:e>
                      <m:sub>
                        <m:r>
                          <a:rPr lang="en-CA" i="1">
                            <a:latin typeface="Cambria Math" panose="02040503050406030204" pitchFamily="18" charset="0"/>
                          </a:rPr>
                          <m:t>2</m:t>
                        </m:r>
                      </m:sub>
                    </m:sSub>
                  </m:oMath>
                </a14:m>
                <a:endParaRPr lang="en-CA" dirty="0"/>
              </a:p>
              <a:p>
                <a:pPr lvl="1"/>
                <a:r>
                  <a:rPr lang="en-CA" dirty="0"/>
                  <a:t>Higher order excitations can be treated perturbatively  (CCSD(T))</a:t>
                </a:r>
              </a:p>
              <a:p>
                <a:pPr marL="457200" lvl="1" indent="0">
                  <a:buNone/>
                </a:pPr>
                <a:endParaRPr lang="en-CA" dirty="0"/>
              </a:p>
              <a:p>
                <a:r>
                  <a:rPr lang="en-CA" dirty="0"/>
                  <a:t>Size-consistency for any level of truncation</a:t>
                </a:r>
              </a:p>
              <a:p>
                <a:pPr lvl="1"/>
                <a:r>
                  <a:rPr lang="en-CA" dirty="0"/>
                  <a:t>E(A) + E(B) = E(A+B)</a:t>
                </a:r>
                <a:br>
                  <a:rPr lang="en-CA" dirty="0"/>
                </a:br>
                <a:endParaRPr lang="en-CA" dirty="0"/>
              </a:p>
              <a:p>
                <a:pPr lvl="1"/>
                <a:endParaRPr lang="en-CA" dirty="0"/>
              </a:p>
            </p:txBody>
          </p:sp>
        </mc:Choice>
        <mc:Fallback>
          <p:sp>
            <p:nvSpPr>
              <p:cNvPr id="3" name="Content Placeholder 2">
                <a:extLst>
                  <a:ext uri="{FF2B5EF4-FFF2-40B4-BE49-F238E27FC236}">
                    <a16:creationId xmlns:a16="http://schemas.microsoft.com/office/drawing/2014/main" id="{927DA6CE-6355-44F3-B1A2-478DAFEC16D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CC41DF71-8AD2-4A88-A92B-650AAD90C29E}"/>
              </a:ext>
            </a:extLst>
          </p:cNvPr>
          <p:cNvSpPr>
            <a:spLocks noGrp="1"/>
          </p:cNvSpPr>
          <p:nvPr>
            <p:ph type="sldNum" sz="quarter" idx="12"/>
          </p:nvPr>
        </p:nvSpPr>
        <p:spPr/>
        <p:txBody>
          <a:bodyPr/>
          <a:lstStyle/>
          <a:p>
            <a:fld id="{5621DBB4-DD7B-4913-866A-90C3B4A5819E}" type="slidenum">
              <a:rPr lang="en-CA" smtClean="0"/>
              <a:t>9</a:t>
            </a:fld>
            <a:endParaRPr lang="en-CA" dirty="0"/>
          </a:p>
        </p:txBody>
      </p:sp>
    </p:spTree>
    <p:extLst>
      <p:ext uri="{BB962C8B-B14F-4D97-AF65-F5344CB8AC3E}">
        <p14:creationId xmlns:p14="http://schemas.microsoft.com/office/powerpoint/2010/main" val="296135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TotalTime>
  <Words>5465</Words>
  <Application>Microsoft Office PowerPoint</Application>
  <PresentationFormat>Widescreen</PresentationFormat>
  <Paragraphs>559</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Office Theme</vt:lpstr>
      <vt:lpstr>Exploiting Sparsity, Symmetry, and Fourier Treatment of long-range Interactions in Quantum Chemistry</vt:lpstr>
      <vt:lpstr>Motivation</vt:lpstr>
      <vt:lpstr>Computational Complexity</vt:lpstr>
      <vt:lpstr>Motivation </vt:lpstr>
      <vt:lpstr>Motivation </vt:lpstr>
      <vt:lpstr>Theory – Hartree-Fock (HF)</vt:lpstr>
      <vt:lpstr>Beyond HF – Coupled Cluster (CC)</vt:lpstr>
      <vt:lpstr>Beyond HF – Coupled Cluster (CC)</vt:lpstr>
      <vt:lpstr>Benefits of Coupled Cluster Methods</vt:lpstr>
      <vt:lpstr>Exploiting Sparsity - Orbital Localization</vt:lpstr>
      <vt:lpstr>Exploiting Sparsity - LPNO-CCSD(T) </vt:lpstr>
      <vt:lpstr>Exploiting Sparsity - LPNO-CCSD(T)</vt:lpstr>
      <vt:lpstr>Exploiting Sparsity - LPNO-CCSD(T)</vt:lpstr>
      <vt:lpstr>Exploiting Sparsity - Improving LPNO-CCSD </vt:lpstr>
      <vt:lpstr>Exploiting Molecular Symmetry</vt:lpstr>
      <vt:lpstr>Exploiting Molecular Symmetry </vt:lpstr>
      <vt:lpstr>Exploiting Molecular Symmetry – Alternative View</vt:lpstr>
      <vt:lpstr>Building Congruent Localized Orbitals</vt:lpstr>
      <vt:lpstr>Building Congruent Localized Orbitals</vt:lpstr>
      <vt:lpstr>Motivation </vt:lpstr>
      <vt:lpstr>Motivation – Long-range Interactions in Solids</vt:lpstr>
      <vt:lpstr>Motivation – Decomposing 1/r</vt:lpstr>
      <vt:lpstr>Motivation – Coulomb Potential in Solids</vt:lpstr>
      <vt:lpstr>Improved Partitioning of the Coulomb Potential</vt:lpstr>
      <vt:lpstr>Improved Partitioning of the Coulomb Potential</vt:lpstr>
      <vt:lpstr>Improved Partitioning of the Coulomb Potential</vt:lpstr>
      <vt:lpstr>Improved Partitioning of the Coulomb Potential</vt:lpstr>
      <vt:lpstr>The Short Range Partition</vt:lpstr>
      <vt:lpstr>Partitioning Contributions in CC calculations</vt:lpstr>
      <vt:lpstr>Long Term Goal: Solid State CC</vt:lpstr>
      <vt:lpstr>Next steps</vt:lpstr>
      <vt:lpstr>Acknowledgements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Sparsity, Symmetry, and Fourier Treatment of long-range Interactions in Quantum Chemistry</dc:title>
  <dc:creator>Mark Zanon</dc:creator>
  <cp:lastModifiedBy>Mark Zanon</cp:lastModifiedBy>
  <cp:revision>181</cp:revision>
  <dcterms:created xsi:type="dcterms:W3CDTF">2018-07-14T17:43:13Z</dcterms:created>
  <dcterms:modified xsi:type="dcterms:W3CDTF">2018-07-17T04:41:54Z</dcterms:modified>
</cp:coreProperties>
</file>