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48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56734" y="4088129"/>
            <a:ext cx="8574531" cy="77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FF483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FF483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529175" cy="10246995"/>
          </a:xfrm>
          <a:custGeom>
            <a:avLst/>
            <a:gdLst/>
            <a:ahLst/>
            <a:cxnLst/>
            <a:rect l="l" t="t" r="r" b="b"/>
            <a:pathLst>
              <a:path w="17529175" h="10246995">
                <a:moveTo>
                  <a:pt x="17528921" y="0"/>
                </a:moveTo>
                <a:lnTo>
                  <a:pt x="0" y="0"/>
                </a:lnTo>
                <a:lnTo>
                  <a:pt x="0" y="10246868"/>
                </a:lnTo>
                <a:lnTo>
                  <a:pt x="17528921" y="10246868"/>
                </a:lnTo>
                <a:lnTo>
                  <a:pt x="17528921" y="0"/>
                </a:lnTo>
                <a:close/>
              </a:path>
            </a:pathLst>
          </a:custGeom>
          <a:solidFill>
            <a:srgbClr val="1F1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078480"/>
            <a:ext cx="1938527" cy="2938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402056" y="8281416"/>
            <a:ext cx="4123690" cy="2005330"/>
          </a:xfrm>
          <a:custGeom>
            <a:avLst/>
            <a:gdLst/>
            <a:ahLst/>
            <a:cxnLst/>
            <a:rect l="l" t="t" r="r" b="b"/>
            <a:pathLst>
              <a:path w="4123690" h="2005329">
                <a:moveTo>
                  <a:pt x="3260217" y="0"/>
                </a:moveTo>
                <a:lnTo>
                  <a:pt x="3247009" y="1904"/>
                </a:lnTo>
                <a:lnTo>
                  <a:pt x="146430" y="1051661"/>
                </a:lnTo>
                <a:lnTo>
                  <a:pt x="145796" y="1052042"/>
                </a:lnTo>
                <a:lnTo>
                  <a:pt x="140842" y="1053528"/>
                </a:lnTo>
                <a:lnTo>
                  <a:pt x="133730" y="1058125"/>
                </a:lnTo>
                <a:lnTo>
                  <a:pt x="132334" y="1059865"/>
                </a:lnTo>
                <a:lnTo>
                  <a:pt x="131699" y="1060246"/>
                </a:lnTo>
                <a:lnTo>
                  <a:pt x="130936" y="1061618"/>
                </a:lnTo>
                <a:lnTo>
                  <a:pt x="130301" y="1061999"/>
                </a:lnTo>
                <a:lnTo>
                  <a:pt x="129540" y="1063358"/>
                </a:lnTo>
                <a:lnTo>
                  <a:pt x="127761" y="1064501"/>
                </a:lnTo>
                <a:lnTo>
                  <a:pt x="126873" y="1065860"/>
                </a:lnTo>
                <a:lnTo>
                  <a:pt x="126746" y="1066838"/>
                </a:lnTo>
                <a:lnTo>
                  <a:pt x="125476" y="1067612"/>
                </a:lnTo>
                <a:lnTo>
                  <a:pt x="125095" y="1069568"/>
                </a:lnTo>
                <a:lnTo>
                  <a:pt x="123825" y="1070330"/>
                </a:lnTo>
                <a:lnTo>
                  <a:pt x="123698" y="1071308"/>
                </a:lnTo>
                <a:lnTo>
                  <a:pt x="3682" y="1330731"/>
                </a:lnTo>
                <a:lnTo>
                  <a:pt x="3048" y="1331112"/>
                </a:lnTo>
                <a:lnTo>
                  <a:pt x="3428" y="1331709"/>
                </a:lnTo>
                <a:lnTo>
                  <a:pt x="3301" y="1332687"/>
                </a:lnTo>
                <a:lnTo>
                  <a:pt x="2667" y="1333080"/>
                </a:lnTo>
                <a:lnTo>
                  <a:pt x="3048" y="1333665"/>
                </a:lnTo>
                <a:lnTo>
                  <a:pt x="2413" y="1334058"/>
                </a:lnTo>
                <a:lnTo>
                  <a:pt x="2286" y="1335036"/>
                </a:lnTo>
                <a:lnTo>
                  <a:pt x="1651" y="1335417"/>
                </a:lnTo>
                <a:lnTo>
                  <a:pt x="2032" y="1336014"/>
                </a:lnTo>
                <a:lnTo>
                  <a:pt x="1651" y="1337970"/>
                </a:lnTo>
                <a:lnTo>
                  <a:pt x="761" y="1339329"/>
                </a:lnTo>
                <a:lnTo>
                  <a:pt x="888" y="1340904"/>
                </a:lnTo>
                <a:lnTo>
                  <a:pt x="253" y="1343837"/>
                </a:lnTo>
                <a:lnTo>
                  <a:pt x="507" y="1345412"/>
                </a:lnTo>
                <a:lnTo>
                  <a:pt x="0" y="1347368"/>
                </a:lnTo>
                <a:lnTo>
                  <a:pt x="253" y="1348955"/>
                </a:lnTo>
                <a:lnTo>
                  <a:pt x="0" y="1349933"/>
                </a:lnTo>
                <a:lnTo>
                  <a:pt x="380" y="1350530"/>
                </a:lnTo>
                <a:lnTo>
                  <a:pt x="761" y="1353680"/>
                </a:lnTo>
                <a:lnTo>
                  <a:pt x="1270" y="1355851"/>
                </a:lnTo>
                <a:lnTo>
                  <a:pt x="1397" y="1357426"/>
                </a:lnTo>
                <a:lnTo>
                  <a:pt x="1778" y="1358023"/>
                </a:lnTo>
                <a:lnTo>
                  <a:pt x="2032" y="1359598"/>
                </a:lnTo>
                <a:lnTo>
                  <a:pt x="2413" y="1360208"/>
                </a:lnTo>
                <a:lnTo>
                  <a:pt x="2921" y="1362379"/>
                </a:lnTo>
                <a:lnTo>
                  <a:pt x="5969" y="1367154"/>
                </a:lnTo>
                <a:lnTo>
                  <a:pt x="387857" y="2005335"/>
                </a:lnTo>
                <a:lnTo>
                  <a:pt x="3093592" y="2005335"/>
                </a:lnTo>
                <a:lnTo>
                  <a:pt x="3974973" y="1707095"/>
                </a:lnTo>
                <a:lnTo>
                  <a:pt x="3986403" y="1699831"/>
                </a:lnTo>
                <a:lnTo>
                  <a:pt x="3988561" y="1699285"/>
                </a:lnTo>
                <a:lnTo>
                  <a:pt x="3998722" y="1692795"/>
                </a:lnTo>
                <a:lnTo>
                  <a:pt x="4003548" y="1687182"/>
                </a:lnTo>
                <a:lnTo>
                  <a:pt x="4006596" y="1680159"/>
                </a:lnTo>
                <a:lnTo>
                  <a:pt x="4120388" y="1432204"/>
                </a:lnTo>
                <a:lnTo>
                  <a:pt x="4123690" y="1421256"/>
                </a:lnTo>
                <a:lnTo>
                  <a:pt x="4123563" y="1410398"/>
                </a:lnTo>
                <a:lnTo>
                  <a:pt x="4120642" y="1400136"/>
                </a:lnTo>
                <a:lnTo>
                  <a:pt x="4114673" y="1390421"/>
                </a:lnTo>
                <a:lnTo>
                  <a:pt x="3292348" y="17525"/>
                </a:lnTo>
                <a:lnTo>
                  <a:pt x="3284220" y="8127"/>
                </a:lnTo>
                <a:lnTo>
                  <a:pt x="3273171" y="2158"/>
                </a:lnTo>
                <a:lnTo>
                  <a:pt x="3260217" y="0"/>
                </a:lnTo>
                <a:close/>
              </a:path>
            </a:pathLst>
          </a:custGeom>
          <a:solidFill>
            <a:srgbClr val="FF48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99593" y="8631935"/>
            <a:ext cx="3776979" cy="1655445"/>
          </a:xfrm>
          <a:custGeom>
            <a:avLst/>
            <a:gdLst/>
            <a:ahLst/>
            <a:cxnLst/>
            <a:rect l="l" t="t" r="r" b="b"/>
            <a:pathLst>
              <a:path w="3776980" h="1655445">
                <a:moveTo>
                  <a:pt x="3739388" y="1321511"/>
                </a:moveTo>
                <a:lnTo>
                  <a:pt x="2926080" y="1050772"/>
                </a:lnTo>
                <a:lnTo>
                  <a:pt x="2922143" y="1049921"/>
                </a:lnTo>
                <a:lnTo>
                  <a:pt x="2920365" y="1048512"/>
                </a:lnTo>
                <a:lnTo>
                  <a:pt x="2887726" y="1071105"/>
                </a:lnTo>
                <a:lnTo>
                  <a:pt x="1164336" y="1655051"/>
                </a:lnTo>
                <a:lnTo>
                  <a:pt x="2755138" y="1655051"/>
                </a:lnTo>
                <a:lnTo>
                  <a:pt x="3739388" y="1321511"/>
                </a:lnTo>
                <a:close/>
              </a:path>
              <a:path w="3776980" h="1655445">
                <a:moveTo>
                  <a:pt x="3776472" y="1251013"/>
                </a:moveTo>
                <a:lnTo>
                  <a:pt x="3696335" y="1117942"/>
                </a:lnTo>
                <a:lnTo>
                  <a:pt x="3610610" y="974598"/>
                </a:lnTo>
                <a:lnTo>
                  <a:pt x="3420745" y="657364"/>
                </a:lnTo>
                <a:lnTo>
                  <a:pt x="3031617" y="6858"/>
                </a:lnTo>
                <a:lnTo>
                  <a:pt x="3031363" y="6477"/>
                </a:lnTo>
                <a:lnTo>
                  <a:pt x="3025648" y="6858"/>
                </a:lnTo>
                <a:lnTo>
                  <a:pt x="3019171" y="5842"/>
                </a:lnTo>
                <a:lnTo>
                  <a:pt x="3013202" y="3048"/>
                </a:lnTo>
                <a:lnTo>
                  <a:pt x="3011424" y="1651"/>
                </a:lnTo>
                <a:lnTo>
                  <a:pt x="3008757" y="0"/>
                </a:lnTo>
                <a:lnTo>
                  <a:pt x="0" y="1019416"/>
                </a:lnTo>
                <a:lnTo>
                  <a:pt x="380111" y="1654937"/>
                </a:lnTo>
                <a:lnTo>
                  <a:pt x="1048385" y="1654937"/>
                </a:lnTo>
                <a:lnTo>
                  <a:pt x="1049020" y="1654060"/>
                </a:lnTo>
                <a:lnTo>
                  <a:pt x="1053338" y="1650403"/>
                </a:lnTo>
                <a:lnTo>
                  <a:pt x="880872" y="1370253"/>
                </a:lnTo>
                <a:lnTo>
                  <a:pt x="870204" y="1337640"/>
                </a:lnTo>
                <a:lnTo>
                  <a:pt x="870331" y="1320482"/>
                </a:lnTo>
                <a:lnTo>
                  <a:pt x="886714" y="1282052"/>
                </a:lnTo>
                <a:lnTo>
                  <a:pt x="922020" y="1257134"/>
                </a:lnTo>
                <a:lnTo>
                  <a:pt x="2683256" y="661581"/>
                </a:lnTo>
                <a:lnTo>
                  <a:pt x="2709418" y="657364"/>
                </a:lnTo>
                <a:lnTo>
                  <a:pt x="2734818" y="662076"/>
                </a:lnTo>
                <a:lnTo>
                  <a:pt x="2774442" y="694931"/>
                </a:lnTo>
                <a:lnTo>
                  <a:pt x="2931033" y="956678"/>
                </a:lnTo>
                <a:lnTo>
                  <a:pt x="2938272" y="974712"/>
                </a:lnTo>
                <a:lnTo>
                  <a:pt x="2943364" y="974712"/>
                </a:lnTo>
                <a:lnTo>
                  <a:pt x="2947924" y="975283"/>
                </a:lnTo>
                <a:lnTo>
                  <a:pt x="3776472" y="1251013"/>
                </a:lnTo>
                <a:close/>
              </a:path>
            </a:pathLst>
          </a:custGeom>
          <a:solidFill>
            <a:srgbClr val="EB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402056" y="8305419"/>
            <a:ext cx="4043045" cy="1981835"/>
          </a:xfrm>
          <a:custGeom>
            <a:avLst/>
            <a:gdLst/>
            <a:ahLst/>
            <a:cxnLst/>
            <a:rect l="l" t="t" r="r" b="b"/>
            <a:pathLst>
              <a:path w="4043044" h="1981834">
                <a:moveTo>
                  <a:pt x="2896616" y="1061656"/>
                </a:moveTo>
                <a:lnTo>
                  <a:pt x="2872867" y="1021994"/>
                </a:lnTo>
                <a:lnTo>
                  <a:pt x="2855722" y="1001953"/>
                </a:lnTo>
                <a:lnTo>
                  <a:pt x="2833243" y="989164"/>
                </a:lnTo>
                <a:lnTo>
                  <a:pt x="2807843" y="984453"/>
                </a:lnTo>
                <a:lnTo>
                  <a:pt x="1019683" y="1583867"/>
                </a:lnTo>
                <a:lnTo>
                  <a:pt x="984377" y="1608772"/>
                </a:lnTo>
                <a:lnTo>
                  <a:pt x="967994" y="1647177"/>
                </a:lnTo>
                <a:lnTo>
                  <a:pt x="967740" y="1664322"/>
                </a:lnTo>
                <a:lnTo>
                  <a:pt x="971296" y="1681124"/>
                </a:lnTo>
                <a:lnTo>
                  <a:pt x="1134999" y="1958530"/>
                </a:lnTo>
                <a:lnTo>
                  <a:pt x="1151001" y="1976894"/>
                </a:lnTo>
                <a:lnTo>
                  <a:pt x="1146683" y="1980552"/>
                </a:lnTo>
                <a:lnTo>
                  <a:pt x="1145921" y="1981428"/>
                </a:lnTo>
                <a:lnTo>
                  <a:pt x="1261999" y="1981428"/>
                </a:lnTo>
                <a:lnTo>
                  <a:pt x="1447419" y="1918665"/>
                </a:lnTo>
                <a:lnTo>
                  <a:pt x="1924050" y="1757286"/>
                </a:lnTo>
                <a:lnTo>
                  <a:pt x="1978787" y="1738769"/>
                </a:lnTo>
                <a:lnTo>
                  <a:pt x="2830322" y="1450517"/>
                </a:lnTo>
                <a:lnTo>
                  <a:pt x="2448560" y="1450517"/>
                </a:lnTo>
                <a:lnTo>
                  <a:pt x="2394839" y="1449006"/>
                </a:lnTo>
                <a:lnTo>
                  <a:pt x="2371090" y="1442783"/>
                </a:lnTo>
                <a:lnTo>
                  <a:pt x="2371090" y="1522488"/>
                </a:lnTo>
                <a:lnTo>
                  <a:pt x="1733423" y="1738769"/>
                </a:lnTo>
                <a:lnTo>
                  <a:pt x="1756664" y="1696199"/>
                </a:lnTo>
                <a:lnTo>
                  <a:pt x="1766570" y="1650669"/>
                </a:lnTo>
                <a:lnTo>
                  <a:pt x="1762252" y="1604060"/>
                </a:lnTo>
                <a:lnTo>
                  <a:pt x="1743202" y="1558290"/>
                </a:lnTo>
                <a:lnTo>
                  <a:pt x="1719707" y="1527263"/>
                </a:lnTo>
                <a:lnTo>
                  <a:pt x="1690116" y="1500911"/>
                </a:lnTo>
                <a:lnTo>
                  <a:pt x="1688592" y="1499997"/>
                </a:lnTo>
                <a:lnTo>
                  <a:pt x="1688592" y="1526590"/>
                </a:lnTo>
                <a:lnTo>
                  <a:pt x="1688592" y="1631607"/>
                </a:lnTo>
                <a:lnTo>
                  <a:pt x="1633601" y="1726107"/>
                </a:lnTo>
                <a:lnTo>
                  <a:pt x="1594485" y="1745221"/>
                </a:lnTo>
                <a:lnTo>
                  <a:pt x="1537970" y="1757286"/>
                </a:lnTo>
                <a:lnTo>
                  <a:pt x="1484249" y="1755775"/>
                </a:lnTo>
                <a:lnTo>
                  <a:pt x="1460754" y="1749590"/>
                </a:lnTo>
                <a:lnTo>
                  <a:pt x="1460754" y="1830832"/>
                </a:lnTo>
                <a:lnTo>
                  <a:pt x="1201293" y="1918665"/>
                </a:lnTo>
                <a:lnTo>
                  <a:pt x="1044702" y="1657070"/>
                </a:lnTo>
                <a:lnTo>
                  <a:pt x="1289685" y="1574292"/>
                </a:lnTo>
                <a:lnTo>
                  <a:pt x="1276477" y="1611414"/>
                </a:lnTo>
                <a:lnTo>
                  <a:pt x="1273048" y="1649920"/>
                </a:lnTo>
                <a:lnTo>
                  <a:pt x="1279652" y="1688668"/>
                </a:lnTo>
                <a:lnTo>
                  <a:pt x="1296289" y="1726565"/>
                </a:lnTo>
                <a:lnTo>
                  <a:pt x="1326007" y="1764309"/>
                </a:lnTo>
                <a:lnTo>
                  <a:pt x="1364742" y="1794751"/>
                </a:lnTo>
                <a:lnTo>
                  <a:pt x="1410462" y="1817154"/>
                </a:lnTo>
                <a:lnTo>
                  <a:pt x="1460754" y="1830832"/>
                </a:lnTo>
                <a:lnTo>
                  <a:pt x="1460754" y="1749590"/>
                </a:lnTo>
                <a:lnTo>
                  <a:pt x="1434592" y="1742719"/>
                </a:lnTo>
                <a:lnTo>
                  <a:pt x="1392809" y="1719211"/>
                </a:lnTo>
                <a:lnTo>
                  <a:pt x="1363091" y="1686318"/>
                </a:lnTo>
                <a:lnTo>
                  <a:pt x="1351153" y="1652270"/>
                </a:lnTo>
                <a:lnTo>
                  <a:pt x="1354963" y="1618030"/>
                </a:lnTo>
                <a:lnTo>
                  <a:pt x="1392174" y="1574292"/>
                </a:lnTo>
                <a:lnTo>
                  <a:pt x="1406144" y="1557769"/>
                </a:lnTo>
                <a:lnTo>
                  <a:pt x="1448054" y="1537703"/>
                </a:lnTo>
                <a:lnTo>
                  <a:pt x="1501648" y="1526590"/>
                </a:lnTo>
                <a:lnTo>
                  <a:pt x="1688592" y="1526590"/>
                </a:lnTo>
                <a:lnTo>
                  <a:pt x="1688592" y="1499997"/>
                </a:lnTo>
                <a:lnTo>
                  <a:pt x="1655318" y="1479499"/>
                </a:lnTo>
                <a:lnTo>
                  <a:pt x="1616837" y="1463370"/>
                </a:lnTo>
                <a:lnTo>
                  <a:pt x="2199894" y="1265948"/>
                </a:lnTo>
                <a:lnTo>
                  <a:pt x="2303907" y="1265948"/>
                </a:lnTo>
                <a:lnTo>
                  <a:pt x="2316607" y="1250988"/>
                </a:lnTo>
                <a:lnTo>
                  <a:pt x="2358517" y="1230909"/>
                </a:lnTo>
                <a:lnTo>
                  <a:pt x="2412111" y="1219796"/>
                </a:lnTo>
                <a:lnTo>
                  <a:pt x="2599055" y="1219796"/>
                </a:lnTo>
                <a:lnTo>
                  <a:pt x="2599055" y="1192098"/>
                </a:lnTo>
                <a:lnTo>
                  <a:pt x="2565908" y="1171752"/>
                </a:lnTo>
                <a:lnTo>
                  <a:pt x="2527427" y="1155598"/>
                </a:lnTo>
                <a:lnTo>
                  <a:pt x="2805684" y="1061656"/>
                </a:lnTo>
                <a:lnTo>
                  <a:pt x="2896616" y="1061656"/>
                </a:lnTo>
                <a:close/>
              </a:path>
              <a:path w="4043044" h="1981834">
                <a:moveTo>
                  <a:pt x="3014091" y="1691513"/>
                </a:moveTo>
                <a:lnTo>
                  <a:pt x="3011932" y="1678597"/>
                </a:lnTo>
                <a:lnTo>
                  <a:pt x="3003931" y="1665198"/>
                </a:lnTo>
                <a:lnTo>
                  <a:pt x="2992120" y="1656181"/>
                </a:lnTo>
                <a:lnTo>
                  <a:pt x="2977896" y="1652397"/>
                </a:lnTo>
                <a:lnTo>
                  <a:pt x="2540508" y="1797215"/>
                </a:lnTo>
                <a:lnTo>
                  <a:pt x="2514600" y="1830920"/>
                </a:lnTo>
                <a:lnTo>
                  <a:pt x="2516632" y="1845957"/>
                </a:lnTo>
                <a:lnTo>
                  <a:pt x="2524379" y="1859026"/>
                </a:lnTo>
                <a:lnTo>
                  <a:pt x="2536063" y="1867941"/>
                </a:lnTo>
                <a:lnTo>
                  <a:pt x="2550414" y="1871840"/>
                </a:lnTo>
                <a:lnTo>
                  <a:pt x="2565527" y="1869897"/>
                </a:lnTo>
                <a:lnTo>
                  <a:pt x="2990723" y="1726425"/>
                </a:lnTo>
                <a:lnTo>
                  <a:pt x="3014091" y="1691513"/>
                </a:lnTo>
                <a:close/>
              </a:path>
              <a:path w="4043044" h="1981834">
                <a:moveTo>
                  <a:pt x="3182112" y="0"/>
                </a:moveTo>
                <a:lnTo>
                  <a:pt x="146431" y="1027747"/>
                </a:lnTo>
                <a:lnTo>
                  <a:pt x="145796" y="1028128"/>
                </a:lnTo>
                <a:lnTo>
                  <a:pt x="140843" y="1029614"/>
                </a:lnTo>
                <a:lnTo>
                  <a:pt x="133731" y="1034211"/>
                </a:lnTo>
                <a:lnTo>
                  <a:pt x="132334" y="1035939"/>
                </a:lnTo>
                <a:lnTo>
                  <a:pt x="131699" y="1036320"/>
                </a:lnTo>
                <a:lnTo>
                  <a:pt x="130937" y="1037704"/>
                </a:lnTo>
                <a:lnTo>
                  <a:pt x="130302" y="1038085"/>
                </a:lnTo>
                <a:lnTo>
                  <a:pt x="129540" y="1039444"/>
                </a:lnTo>
                <a:lnTo>
                  <a:pt x="127762" y="1040587"/>
                </a:lnTo>
                <a:lnTo>
                  <a:pt x="126873" y="1041946"/>
                </a:lnTo>
                <a:lnTo>
                  <a:pt x="126619" y="1042924"/>
                </a:lnTo>
                <a:lnTo>
                  <a:pt x="125476" y="1043698"/>
                </a:lnTo>
                <a:lnTo>
                  <a:pt x="125095" y="1045654"/>
                </a:lnTo>
                <a:lnTo>
                  <a:pt x="123825" y="1046416"/>
                </a:lnTo>
                <a:lnTo>
                  <a:pt x="123698" y="1047394"/>
                </a:lnTo>
                <a:lnTo>
                  <a:pt x="3683" y="1306817"/>
                </a:lnTo>
                <a:lnTo>
                  <a:pt x="3048" y="1307198"/>
                </a:lnTo>
                <a:lnTo>
                  <a:pt x="3429" y="1307795"/>
                </a:lnTo>
                <a:lnTo>
                  <a:pt x="3302" y="1308773"/>
                </a:lnTo>
                <a:lnTo>
                  <a:pt x="2667" y="1309166"/>
                </a:lnTo>
                <a:lnTo>
                  <a:pt x="3048" y="1309763"/>
                </a:lnTo>
                <a:lnTo>
                  <a:pt x="2413" y="1310144"/>
                </a:lnTo>
                <a:lnTo>
                  <a:pt x="2286" y="1311122"/>
                </a:lnTo>
                <a:lnTo>
                  <a:pt x="1651" y="1311503"/>
                </a:lnTo>
                <a:lnTo>
                  <a:pt x="2032" y="1312100"/>
                </a:lnTo>
                <a:lnTo>
                  <a:pt x="1651" y="1314056"/>
                </a:lnTo>
                <a:lnTo>
                  <a:pt x="762" y="1315415"/>
                </a:lnTo>
                <a:lnTo>
                  <a:pt x="889" y="1316990"/>
                </a:lnTo>
                <a:lnTo>
                  <a:pt x="254" y="1319936"/>
                </a:lnTo>
                <a:lnTo>
                  <a:pt x="508" y="1321511"/>
                </a:lnTo>
                <a:lnTo>
                  <a:pt x="0" y="1323467"/>
                </a:lnTo>
                <a:lnTo>
                  <a:pt x="254" y="1325041"/>
                </a:lnTo>
                <a:lnTo>
                  <a:pt x="0" y="1326019"/>
                </a:lnTo>
                <a:lnTo>
                  <a:pt x="381" y="1326616"/>
                </a:lnTo>
                <a:lnTo>
                  <a:pt x="762" y="1329778"/>
                </a:lnTo>
                <a:lnTo>
                  <a:pt x="1270" y="1331937"/>
                </a:lnTo>
                <a:lnTo>
                  <a:pt x="1397" y="1333512"/>
                </a:lnTo>
                <a:lnTo>
                  <a:pt x="1778" y="1334109"/>
                </a:lnTo>
                <a:lnTo>
                  <a:pt x="2032" y="1335697"/>
                </a:lnTo>
                <a:lnTo>
                  <a:pt x="2413" y="1336294"/>
                </a:lnTo>
                <a:lnTo>
                  <a:pt x="2921" y="1338453"/>
                </a:lnTo>
                <a:lnTo>
                  <a:pt x="5969" y="1343228"/>
                </a:lnTo>
                <a:lnTo>
                  <a:pt x="387858" y="1981428"/>
                </a:lnTo>
                <a:lnTo>
                  <a:pt x="477393" y="1981428"/>
                </a:lnTo>
                <a:lnTo>
                  <a:pt x="97155" y="1346288"/>
                </a:lnTo>
                <a:lnTo>
                  <a:pt x="355981" y="1258697"/>
                </a:lnTo>
                <a:lnTo>
                  <a:pt x="111760" y="1258697"/>
                </a:lnTo>
                <a:lnTo>
                  <a:pt x="187325" y="1095082"/>
                </a:lnTo>
                <a:lnTo>
                  <a:pt x="216408" y="1085659"/>
                </a:lnTo>
                <a:lnTo>
                  <a:pt x="3182112" y="81788"/>
                </a:lnTo>
                <a:lnTo>
                  <a:pt x="3182112" y="0"/>
                </a:lnTo>
                <a:close/>
              </a:path>
              <a:path w="4043044" h="1981834">
                <a:moveTo>
                  <a:pt x="4042664" y="1577746"/>
                </a:moveTo>
                <a:lnTo>
                  <a:pt x="3875405" y="1577746"/>
                </a:lnTo>
                <a:lnTo>
                  <a:pt x="3264916" y="1374825"/>
                </a:lnTo>
                <a:lnTo>
                  <a:pt x="3019806" y="1374825"/>
                </a:lnTo>
                <a:lnTo>
                  <a:pt x="3021584" y="1376235"/>
                </a:lnTo>
                <a:lnTo>
                  <a:pt x="3025394" y="1377086"/>
                </a:lnTo>
                <a:lnTo>
                  <a:pt x="3839464" y="1647863"/>
                </a:lnTo>
                <a:lnTo>
                  <a:pt x="2854198" y="1981428"/>
                </a:lnTo>
                <a:lnTo>
                  <a:pt x="3093593" y="1981428"/>
                </a:lnTo>
                <a:lnTo>
                  <a:pt x="3974973" y="1683181"/>
                </a:lnTo>
                <a:lnTo>
                  <a:pt x="3975608" y="1682788"/>
                </a:lnTo>
                <a:lnTo>
                  <a:pt x="3978402" y="1681861"/>
                </a:lnTo>
                <a:lnTo>
                  <a:pt x="3985006" y="1677657"/>
                </a:lnTo>
                <a:lnTo>
                  <a:pt x="3985768" y="1676311"/>
                </a:lnTo>
                <a:lnTo>
                  <a:pt x="3986403" y="1675917"/>
                </a:lnTo>
                <a:lnTo>
                  <a:pt x="3988562" y="1675358"/>
                </a:lnTo>
                <a:lnTo>
                  <a:pt x="3998722" y="1668881"/>
                </a:lnTo>
                <a:lnTo>
                  <a:pt x="4003548" y="1663268"/>
                </a:lnTo>
                <a:lnTo>
                  <a:pt x="4006596" y="1656245"/>
                </a:lnTo>
                <a:lnTo>
                  <a:pt x="4042664" y="1577746"/>
                </a:lnTo>
                <a:close/>
              </a:path>
            </a:pathLst>
          </a:custGeom>
          <a:solidFill>
            <a:srgbClr val="1F1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903704" y="9832009"/>
            <a:ext cx="186944" cy="105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585313" y="8400033"/>
            <a:ext cx="1940560" cy="1483360"/>
          </a:xfrm>
          <a:custGeom>
            <a:avLst/>
            <a:gdLst/>
            <a:ahLst/>
            <a:cxnLst/>
            <a:rect l="l" t="t" r="r" b="b"/>
            <a:pathLst>
              <a:path w="1940559" h="1483359">
                <a:moveTo>
                  <a:pt x="187833" y="1348168"/>
                </a:moveTo>
                <a:lnTo>
                  <a:pt x="161798" y="1341323"/>
                </a:lnTo>
                <a:lnTo>
                  <a:pt x="120015" y="1317802"/>
                </a:lnTo>
                <a:lnTo>
                  <a:pt x="90297" y="1284935"/>
                </a:lnTo>
                <a:lnTo>
                  <a:pt x="78486" y="1250873"/>
                </a:lnTo>
                <a:lnTo>
                  <a:pt x="82169" y="1216634"/>
                </a:lnTo>
                <a:lnTo>
                  <a:pt x="120650" y="1171333"/>
                </a:lnTo>
                <a:lnTo>
                  <a:pt x="16637" y="1171333"/>
                </a:lnTo>
                <a:lnTo>
                  <a:pt x="3429" y="1208455"/>
                </a:lnTo>
                <a:lnTo>
                  <a:pt x="0" y="1246949"/>
                </a:lnTo>
                <a:lnTo>
                  <a:pt x="6604" y="1285697"/>
                </a:lnTo>
                <a:lnTo>
                  <a:pt x="23241" y="1323594"/>
                </a:lnTo>
                <a:lnTo>
                  <a:pt x="52832" y="1361173"/>
                </a:lnTo>
                <a:lnTo>
                  <a:pt x="91567" y="1391323"/>
                </a:lnTo>
                <a:lnTo>
                  <a:pt x="137160" y="1413687"/>
                </a:lnTo>
                <a:lnTo>
                  <a:pt x="187833" y="1427873"/>
                </a:lnTo>
                <a:lnTo>
                  <a:pt x="187833" y="1348168"/>
                </a:lnTo>
                <a:close/>
              </a:path>
              <a:path w="1940559" h="1483359">
                <a:moveTo>
                  <a:pt x="1081659" y="1280210"/>
                </a:moveTo>
                <a:lnTo>
                  <a:pt x="863219" y="1207566"/>
                </a:lnTo>
                <a:lnTo>
                  <a:pt x="858647" y="1206995"/>
                </a:lnTo>
                <a:lnTo>
                  <a:pt x="853567" y="1206995"/>
                </a:lnTo>
                <a:lnTo>
                  <a:pt x="851916" y="1200480"/>
                </a:lnTo>
                <a:lnTo>
                  <a:pt x="846328" y="1188974"/>
                </a:lnTo>
                <a:lnTo>
                  <a:pt x="779145" y="1076782"/>
                </a:lnTo>
                <a:lnTo>
                  <a:pt x="779145" y="1228623"/>
                </a:lnTo>
                <a:lnTo>
                  <a:pt x="460883" y="1336370"/>
                </a:lnTo>
                <a:lnTo>
                  <a:pt x="483997" y="1293736"/>
                </a:lnTo>
                <a:lnTo>
                  <a:pt x="493649" y="1248613"/>
                </a:lnTo>
                <a:lnTo>
                  <a:pt x="493649" y="1246949"/>
                </a:lnTo>
                <a:lnTo>
                  <a:pt x="489585" y="1201420"/>
                </a:lnTo>
                <a:lnTo>
                  <a:pt x="470662" y="1155915"/>
                </a:lnTo>
                <a:lnTo>
                  <a:pt x="447167" y="1124877"/>
                </a:lnTo>
                <a:lnTo>
                  <a:pt x="417576" y="1098537"/>
                </a:lnTo>
                <a:lnTo>
                  <a:pt x="415798" y="1097483"/>
                </a:lnTo>
                <a:lnTo>
                  <a:pt x="415671" y="1230426"/>
                </a:lnTo>
                <a:lnTo>
                  <a:pt x="360680" y="1324698"/>
                </a:lnTo>
                <a:lnTo>
                  <a:pt x="318897" y="1344777"/>
                </a:lnTo>
                <a:lnTo>
                  <a:pt x="265303" y="1355902"/>
                </a:lnTo>
                <a:lnTo>
                  <a:pt x="647065" y="1355902"/>
                </a:lnTo>
                <a:lnTo>
                  <a:pt x="704723" y="1336370"/>
                </a:lnTo>
                <a:lnTo>
                  <a:pt x="803910" y="1302804"/>
                </a:lnTo>
                <a:lnTo>
                  <a:pt x="836549" y="1280210"/>
                </a:lnTo>
                <a:lnTo>
                  <a:pt x="1081659" y="1280210"/>
                </a:lnTo>
                <a:close/>
              </a:path>
              <a:path w="1940559" h="1483359">
                <a:moveTo>
                  <a:pt x="1940433" y="1302804"/>
                </a:moveTo>
                <a:lnTo>
                  <a:pt x="1940306" y="1291869"/>
                </a:lnTo>
                <a:lnTo>
                  <a:pt x="1937385" y="1281607"/>
                </a:lnTo>
                <a:lnTo>
                  <a:pt x="1931035" y="1271295"/>
                </a:lnTo>
                <a:lnTo>
                  <a:pt x="1858772" y="1150531"/>
                </a:lnTo>
                <a:lnTo>
                  <a:pt x="1169543" y="0"/>
                </a:lnTo>
                <a:lnTo>
                  <a:pt x="1078611" y="0"/>
                </a:lnTo>
                <a:lnTo>
                  <a:pt x="1840611" y="1271993"/>
                </a:lnTo>
                <a:lnTo>
                  <a:pt x="1858772" y="1301610"/>
                </a:lnTo>
                <a:lnTo>
                  <a:pt x="1778254" y="1476857"/>
                </a:lnTo>
                <a:lnTo>
                  <a:pt x="1685925" y="1323594"/>
                </a:lnTo>
                <a:lnTo>
                  <a:pt x="1036701" y="239407"/>
                </a:lnTo>
                <a:lnTo>
                  <a:pt x="946658" y="239407"/>
                </a:lnTo>
                <a:lnTo>
                  <a:pt x="1612011" y="1350149"/>
                </a:lnTo>
                <a:lnTo>
                  <a:pt x="1692148" y="1483131"/>
                </a:lnTo>
                <a:lnTo>
                  <a:pt x="1859407" y="1483131"/>
                </a:lnTo>
                <a:lnTo>
                  <a:pt x="1862201" y="1476857"/>
                </a:lnTo>
                <a:lnTo>
                  <a:pt x="1937131" y="1313662"/>
                </a:lnTo>
                <a:lnTo>
                  <a:pt x="1940433" y="1302804"/>
                </a:lnTo>
                <a:close/>
              </a:path>
            </a:pathLst>
          </a:custGeom>
          <a:solidFill>
            <a:srgbClr val="1F1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814166" y="9525216"/>
            <a:ext cx="186944" cy="1050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3513816" y="8281416"/>
            <a:ext cx="3241040" cy="1347470"/>
          </a:xfrm>
          <a:custGeom>
            <a:avLst/>
            <a:gdLst/>
            <a:ahLst/>
            <a:cxnLst/>
            <a:rect l="l" t="t" r="r" b="b"/>
            <a:pathLst>
              <a:path w="3241040" h="1347470">
                <a:moveTo>
                  <a:pt x="2850642" y="1195400"/>
                </a:moveTo>
                <a:lnTo>
                  <a:pt x="2784856" y="1085659"/>
                </a:lnTo>
                <a:lnTo>
                  <a:pt x="2693924" y="1085659"/>
                </a:lnTo>
                <a:lnTo>
                  <a:pt x="2850642" y="1347241"/>
                </a:lnTo>
                <a:lnTo>
                  <a:pt x="2850642" y="1195400"/>
                </a:lnTo>
                <a:close/>
              </a:path>
              <a:path w="3241040" h="1347470">
                <a:moveTo>
                  <a:pt x="2930144" y="1325613"/>
                </a:moveTo>
                <a:lnTo>
                  <a:pt x="2929255" y="1325499"/>
                </a:lnTo>
                <a:lnTo>
                  <a:pt x="2925064" y="1325613"/>
                </a:lnTo>
                <a:lnTo>
                  <a:pt x="2930144" y="1325613"/>
                </a:lnTo>
                <a:close/>
              </a:path>
              <a:path w="3241040" h="1347470">
                <a:moveTo>
                  <a:pt x="3241040" y="118618"/>
                </a:moveTo>
                <a:lnTo>
                  <a:pt x="3180207" y="17018"/>
                </a:lnTo>
                <a:lnTo>
                  <a:pt x="3172079" y="7620"/>
                </a:lnTo>
                <a:lnTo>
                  <a:pt x="3161157" y="1905"/>
                </a:lnTo>
                <a:lnTo>
                  <a:pt x="3148457" y="0"/>
                </a:lnTo>
                <a:lnTo>
                  <a:pt x="3135249" y="2032"/>
                </a:lnTo>
                <a:lnTo>
                  <a:pt x="3070352" y="24003"/>
                </a:lnTo>
                <a:lnTo>
                  <a:pt x="3070352" y="105791"/>
                </a:lnTo>
                <a:lnTo>
                  <a:pt x="2995676" y="268859"/>
                </a:lnTo>
                <a:lnTo>
                  <a:pt x="0" y="1282700"/>
                </a:lnTo>
                <a:lnTo>
                  <a:pt x="244221" y="1282700"/>
                </a:lnTo>
                <a:lnTo>
                  <a:pt x="2995422" y="351409"/>
                </a:lnTo>
                <a:lnTo>
                  <a:pt x="2998216" y="353060"/>
                </a:lnTo>
                <a:lnTo>
                  <a:pt x="2999994" y="354469"/>
                </a:lnTo>
                <a:lnTo>
                  <a:pt x="3005963" y="357378"/>
                </a:lnTo>
                <a:lnTo>
                  <a:pt x="3012440" y="358267"/>
                </a:lnTo>
                <a:lnTo>
                  <a:pt x="3018155" y="358025"/>
                </a:lnTo>
                <a:lnTo>
                  <a:pt x="3108198" y="358025"/>
                </a:lnTo>
                <a:lnTo>
                  <a:pt x="3104261" y="351409"/>
                </a:lnTo>
                <a:lnTo>
                  <a:pt x="3069336" y="293243"/>
                </a:lnTo>
                <a:lnTo>
                  <a:pt x="3150108" y="118618"/>
                </a:lnTo>
                <a:lnTo>
                  <a:pt x="3241040" y="118618"/>
                </a:lnTo>
                <a:close/>
              </a:path>
            </a:pathLst>
          </a:custGeom>
          <a:solidFill>
            <a:srgbClr val="1F1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465552" y="2551176"/>
            <a:ext cx="2822448" cy="3236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621000" y="4495800"/>
            <a:ext cx="2667000" cy="1212850"/>
          </a:xfrm>
          <a:custGeom>
            <a:avLst/>
            <a:gdLst/>
            <a:ahLst/>
            <a:cxnLst/>
            <a:rect l="l" t="t" r="r" b="b"/>
            <a:pathLst>
              <a:path w="2667000" h="1212850">
                <a:moveTo>
                  <a:pt x="0" y="0"/>
                </a:moveTo>
                <a:lnTo>
                  <a:pt x="107823" y="208661"/>
                </a:lnTo>
                <a:lnTo>
                  <a:pt x="124967" y="242697"/>
                </a:lnTo>
                <a:lnTo>
                  <a:pt x="157734" y="305180"/>
                </a:lnTo>
                <a:lnTo>
                  <a:pt x="193421" y="372237"/>
                </a:lnTo>
                <a:lnTo>
                  <a:pt x="222757" y="399796"/>
                </a:lnTo>
                <a:lnTo>
                  <a:pt x="264921" y="421386"/>
                </a:lnTo>
                <a:lnTo>
                  <a:pt x="2667000" y="1212850"/>
                </a:lnTo>
                <a:lnTo>
                  <a:pt x="2667000" y="998727"/>
                </a:lnTo>
                <a:lnTo>
                  <a:pt x="2607563" y="859789"/>
                </a:lnTo>
                <a:lnTo>
                  <a:pt x="0" y="0"/>
                </a:lnTo>
                <a:close/>
              </a:path>
            </a:pathLst>
          </a:custGeom>
          <a:solidFill>
            <a:srgbClr val="6DA6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FF483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F1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1483" y="1474164"/>
            <a:ext cx="6225032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rgbClr val="FF483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7753" y="2749118"/>
            <a:ext cx="15112492" cy="5513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9490" y="4714747"/>
            <a:ext cx="693864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0" spc="-5" dirty="0"/>
              <a:t>R</a:t>
            </a:r>
            <a:r>
              <a:rPr sz="8000" spc="-1120" dirty="0"/>
              <a:t> </a:t>
            </a:r>
            <a:r>
              <a:rPr sz="8000" spc="-5" dirty="0"/>
              <a:t>A</a:t>
            </a:r>
            <a:r>
              <a:rPr sz="8000" spc="-1135" dirty="0"/>
              <a:t> </a:t>
            </a:r>
            <a:r>
              <a:rPr sz="8000" spc="-5" dirty="0"/>
              <a:t>D</a:t>
            </a:r>
            <a:r>
              <a:rPr sz="8000" spc="-1110" dirty="0"/>
              <a:t> </a:t>
            </a:r>
            <a:r>
              <a:rPr sz="8000" spc="-5" dirty="0"/>
              <a:t>I</a:t>
            </a:r>
            <a:r>
              <a:rPr sz="8000" spc="-1110" dirty="0"/>
              <a:t> </a:t>
            </a:r>
            <a:r>
              <a:rPr sz="8000" spc="-10" dirty="0"/>
              <a:t>O</a:t>
            </a:r>
            <a:r>
              <a:rPr sz="8000" spc="1080" dirty="0"/>
              <a:t> </a:t>
            </a:r>
            <a:r>
              <a:rPr sz="8000" spc="-5" dirty="0"/>
              <a:t>R</a:t>
            </a:r>
            <a:r>
              <a:rPr sz="8000" spc="-950" dirty="0"/>
              <a:t> </a:t>
            </a:r>
            <a:r>
              <a:rPr sz="8000" spc="-10" dirty="0"/>
              <a:t>O</a:t>
            </a:r>
            <a:r>
              <a:rPr sz="8000" spc="-944" dirty="0"/>
              <a:t> </a:t>
            </a:r>
            <a:r>
              <a:rPr sz="8000" spc="-5" dirty="0"/>
              <a:t>C</a:t>
            </a:r>
            <a:r>
              <a:rPr sz="8000" spc="-960" dirty="0"/>
              <a:t> </a:t>
            </a:r>
            <a:r>
              <a:rPr sz="8000" spc="-5" dirty="0"/>
              <a:t>K</a:t>
            </a:r>
            <a:endParaRPr sz="8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56031" y="0"/>
            <a:ext cx="11040110" cy="10287000"/>
            <a:chOff x="256031" y="0"/>
            <a:chExt cx="11040110" cy="10287000"/>
          </a:xfrm>
        </p:grpSpPr>
        <p:sp>
          <p:nvSpPr>
            <p:cNvPr id="4" name="object 4"/>
            <p:cNvSpPr/>
            <p:nvPr/>
          </p:nvSpPr>
          <p:spPr>
            <a:xfrm>
              <a:off x="256031" y="8296655"/>
              <a:ext cx="5300472" cy="19903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83808" y="0"/>
              <a:ext cx="5212080" cy="15392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85609" y="7592390"/>
            <a:ext cx="335152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ru-RU" sz="2800" dirty="0" smtClean="0">
                <a:solidFill>
                  <a:srgbClr val="FFFFFF"/>
                </a:solidFill>
                <a:latin typeface="Calibri"/>
                <a:cs typeface="Calibri"/>
              </a:rPr>
              <a:t>Клиент-серверное</a:t>
            </a:r>
            <a:r>
              <a:rPr lang="ru-RU" sz="2800" spc="-9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" dirty="0" smtClean="0">
                <a:solidFill>
                  <a:srgbClr val="FFFFFF"/>
                </a:solidFill>
                <a:latin typeface="Calibri"/>
                <a:cs typeface="Calibri"/>
              </a:rPr>
              <a:t>ПО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40641" y="1485116"/>
            <a:ext cx="2807717" cy="77978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Exoplayer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58200" y="2628900"/>
            <a:ext cx="9372600" cy="1938992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</a:rPr>
              <a:t>Сам плеер реализован в классе </a:t>
            </a:r>
            <a:r>
              <a:rPr lang="en-US" dirty="0" smtClean="0">
                <a:solidFill>
                  <a:srgbClr val="FFC000"/>
                </a:solidFill>
              </a:rPr>
              <a:t>Player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см. в самом проекте)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Почему не </a:t>
            </a:r>
            <a:r>
              <a:rPr lang="en-US" dirty="0" smtClean="0">
                <a:solidFill>
                  <a:srgbClr val="FFC000"/>
                </a:solidFill>
              </a:rPr>
              <a:t>Media Player</a:t>
            </a:r>
            <a:r>
              <a:rPr lang="ru-RU" dirty="0" smtClean="0">
                <a:solidFill>
                  <a:schemeClr val="bg1"/>
                </a:solidFill>
              </a:rPr>
              <a:t>? Потому что </a:t>
            </a:r>
            <a:r>
              <a:rPr lang="en-US" dirty="0" smtClean="0">
                <a:solidFill>
                  <a:srgbClr val="FFC000"/>
                </a:solidFill>
              </a:rPr>
              <a:t>Media Player </a:t>
            </a:r>
            <a:r>
              <a:rPr lang="ru-RU" dirty="0" smtClean="0">
                <a:solidFill>
                  <a:schemeClr val="bg1"/>
                </a:solidFill>
              </a:rPr>
              <a:t>на разных устройствах вел себя по разному. Выражалась проблема в зависании, отставании и «прыганьем». Дело было в </a:t>
            </a:r>
            <a:r>
              <a:rPr lang="en-US" dirty="0" smtClean="0">
                <a:solidFill>
                  <a:srgbClr val="FFC000"/>
                </a:solidFill>
              </a:rPr>
              <a:t>Media Player </a:t>
            </a:r>
            <a:r>
              <a:rPr lang="ru-RU" dirty="0" smtClean="0">
                <a:solidFill>
                  <a:schemeClr val="bg1"/>
                </a:solidFill>
              </a:rPr>
              <a:t>или в кривизне дуги земной…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P.S. </a:t>
            </a:r>
            <a:r>
              <a:rPr lang="ru-RU" dirty="0" smtClean="0">
                <a:solidFill>
                  <a:schemeClr val="bg1"/>
                </a:solidFill>
              </a:rPr>
              <a:t>Что выложить на этом слайде не знаю, ибо выложить целиком код нет смысла, да и посмотреть его можно в самом проекте.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Взята отсюда: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https://</a:t>
            </a:r>
            <a:r>
              <a:rPr lang="en-US" dirty="0" smtClean="0">
                <a:solidFill>
                  <a:srgbClr val="FFC000"/>
                </a:solidFill>
              </a:rPr>
              <a:t>github.com/google/ExoPlayer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5295900"/>
            <a:ext cx="18288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URL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final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 context)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exoPlayer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exoPlayer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.stop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Объявление URI со ссылкой на аудиопоток и извлечение его потокового формата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URI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Uri.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(URL)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FrameworkSampleSource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sampleSource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FrameworkSampleSource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null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audioRenderer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MediaCodecAudioTrackRenderer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sampleSource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null, true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инициализация плеера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exoPlayer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ExoPlayer.Factory.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exoPlayer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.prepare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audioRenderer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начать проигрывание после окончания буферизации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exoPlayer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.setPlayWhenReady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при нажатии на кнопку play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context.getApplicationContext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"Идет буферизация..."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LENGTH_SHORT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.setGravity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Gravity.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130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регистрация состояния плеера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exoPlayer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.addListener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ExoPlayer.Listener()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onPlayerStateChanged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playWhenReady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int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playbackState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isOnline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.getApplicationContext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"Нет интернета"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.setGravity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Gravity.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130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Player.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controlButton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.setImageResource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R.drawable.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playingAnimation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.setVisibility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GONE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vibrate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playbackState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STATE_READY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playingAnimation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.setVisibility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loadingAnimation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.setVisibility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GONE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controlButton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.setVisibility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controlButton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.setImageResource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R.drawable.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когда все готово для воспроизведения информируем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onPlayWhenReadyCommitted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makeText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.getApplicationContext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"Все готово, Вы можете слушать..."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Toast.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.setGravity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Gravity.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130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onPlayerError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ExoPlaybackException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1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87640" y="952500"/>
            <a:ext cx="4712717" cy="779780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TrackInfo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7753" y="1973487"/>
            <a:ext cx="15112492" cy="55399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классе </a:t>
            </a:r>
            <a:r>
              <a:rPr lang="ru-RU" dirty="0" smtClean="0">
                <a:solidFill>
                  <a:srgbClr val="FFC000"/>
                </a:solidFill>
              </a:rPr>
              <a:t>TrackInfo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реализована асинхронность, наследуясь от </a:t>
            </a:r>
            <a:r>
              <a:rPr lang="ru-RU" dirty="0" smtClean="0">
                <a:solidFill>
                  <a:srgbClr val="FFC000"/>
                </a:solidFill>
              </a:rPr>
              <a:t>AsyncTask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Это простой механизм для перемещения трудоёмких операций в фоновый поток. Таким образом, наш </a:t>
            </a:r>
            <a:r>
              <a:rPr lang="ru-RU" dirty="0">
                <a:solidFill>
                  <a:srgbClr val="FFC000"/>
                </a:solidFill>
              </a:rPr>
              <a:t>UI</a:t>
            </a:r>
            <a:r>
              <a:rPr lang="ru-RU" dirty="0">
                <a:solidFill>
                  <a:schemeClr val="bg1"/>
                </a:solidFill>
              </a:rPr>
              <a:t> не будет зависать при запросе, получении и парсинге информации о треке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3283781"/>
            <a:ext cx="915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Сам парсинг делаем в методе </a:t>
            </a:r>
            <a:r>
              <a:rPr lang="en-US" dirty="0">
                <a:solidFill>
                  <a:srgbClr val="FFC000"/>
                </a:solidFill>
              </a:rPr>
              <a:t>doInBackground</a:t>
            </a:r>
            <a:r>
              <a:rPr lang="en-US" b="1" dirty="0" smtClean="0">
                <a:solidFill>
                  <a:srgbClr val="FFC000"/>
                </a:solidFill>
              </a:rPr>
              <a:t>()</a:t>
            </a:r>
            <a:r>
              <a:rPr lang="ru-RU" b="1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который выполняется в фоновом потоке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10938" y="2739602"/>
            <a:ext cx="15112492" cy="2451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TrackInfo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AsyncTask &lt;Void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Void&gt;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10938" y="3889550"/>
            <a:ext cx="15112492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protected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doInBackground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(Void... params)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Document doc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try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doc = Jsoup.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TRACK_INFO_URL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).get()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(IOException e)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e.printStackTrace()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firstInfo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doc.select(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"body"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).text()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null;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24000" y="6651797"/>
            <a:ext cx="15093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После выполнения фоновой работы вызывается метод </a:t>
            </a:r>
            <a:r>
              <a:rPr lang="ru-RU" dirty="0">
                <a:solidFill>
                  <a:srgbClr val="FFC000"/>
                </a:solidFill>
              </a:rPr>
              <a:t>onPostExecute</a:t>
            </a:r>
            <a:r>
              <a:rPr lang="ru-RU" dirty="0" smtClean="0">
                <a:solidFill>
                  <a:srgbClr val="FFC000"/>
                </a:solidFill>
              </a:rPr>
              <a:t>()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rgbClr val="FFC000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 который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передается </a:t>
            </a:r>
            <a:r>
              <a:rPr lang="ru-RU" dirty="0">
                <a:solidFill>
                  <a:schemeClr val="bg1"/>
                </a:solidFill>
              </a:rPr>
              <a:t>результат работы метода </a:t>
            </a:r>
            <a:r>
              <a:rPr lang="ru-RU" dirty="0">
                <a:solidFill>
                  <a:srgbClr val="FFC000"/>
                </a:solidFill>
              </a:rPr>
              <a:t>doInBackGround()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97875" y="7326749"/>
            <a:ext cx="15138618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protected void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onPostExecute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(Void result)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.onPostExecute(result)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infoTrack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firstInfo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.replaceAll(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"[0-9]+"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infoTrack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infoTrack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.replaceAll(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"[()]+"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setSongData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2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1400" y="1028700"/>
            <a:ext cx="3499360" cy="762000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Const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7753" y="2460280"/>
            <a:ext cx="15112492" cy="830997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классе </a:t>
            </a:r>
            <a:r>
              <a:rPr lang="en-US" dirty="0" smtClean="0">
                <a:solidFill>
                  <a:schemeClr val="bg1"/>
                </a:solidFill>
              </a:rPr>
              <a:t>Const </a:t>
            </a:r>
            <a:r>
              <a:rPr lang="ru-RU" dirty="0" smtClean="0">
                <a:solidFill>
                  <a:schemeClr val="bg1"/>
                </a:solidFill>
              </a:rPr>
              <a:t>определены: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1. Ссылка на сам аудиопоток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87753" y="3357061"/>
            <a:ext cx="1511249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final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RADIO_PATH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"http://lin3.ash.fast-serv.com:6026/stream_96"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8000" y="3859768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2. Ссылка на страницу с информацией о треке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87753" y="4286190"/>
            <a:ext cx="1511249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final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TRACK_INFO_URL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"https://rr.streamanalyst.com/RR.update.php?d=1601396696614.html"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87753" y="5354479"/>
            <a:ext cx="1511249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final int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INFO_LOAD_REFRESH_TIME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300000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4926568"/>
            <a:ext cx="843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3. </a:t>
            </a:r>
            <a:r>
              <a:rPr lang="ru-RU" dirty="0" smtClean="0">
                <a:solidFill>
                  <a:schemeClr val="bg1"/>
                </a:solidFill>
              </a:rPr>
              <a:t>Время для сна созданного нами потока, который дает «отсрочку» на бездействие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87753" y="6210300"/>
            <a:ext cx="1511249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final static int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VIBRATE_TIME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5840968"/>
            <a:ext cx="246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4. Время для вибрации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1467" y="6762506"/>
            <a:ext cx="792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5. Интерфейс </a:t>
            </a:r>
            <a:r>
              <a:rPr lang="en-US" dirty="0" smtClean="0">
                <a:solidFill>
                  <a:schemeClr val="bg1"/>
                </a:solidFill>
              </a:rPr>
              <a:t>ACTION </a:t>
            </a:r>
            <a:r>
              <a:rPr lang="ru-RU" dirty="0" smtClean="0">
                <a:solidFill>
                  <a:schemeClr val="bg1"/>
                </a:solidFill>
              </a:rPr>
              <a:t>для намерений уведомлений в классе </a:t>
            </a:r>
            <a:r>
              <a:rPr lang="en-US" dirty="0">
                <a:solidFill>
                  <a:schemeClr val="bg1"/>
                </a:solidFill>
              </a:rPr>
              <a:t>NotificationService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87753" y="7175837"/>
            <a:ext cx="1511249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MAIN_ACTION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"MAIN_ACTION"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PLAY_ACTION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"PLAY_ACTION"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STARTFOREGROUND_ACTION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"STARTFOREGROUND_ACTION"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STOPFOREGROUND_ACTION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"STOPFOREGROUND_ACTION"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0" y="8355568"/>
            <a:ext cx="1985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6. </a:t>
            </a:r>
            <a:r>
              <a:rPr lang="en-US" dirty="0" smtClean="0">
                <a:solidFill>
                  <a:schemeClr val="bg1"/>
                </a:solidFill>
              </a:rPr>
              <a:t>ID </a:t>
            </a:r>
            <a:r>
              <a:rPr lang="ru-RU" dirty="0" smtClean="0">
                <a:solidFill>
                  <a:schemeClr val="bg1"/>
                </a:solidFill>
              </a:rPr>
              <a:t>уведомления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551467" y="8707279"/>
            <a:ext cx="15148778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int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FOREGROUND_SERVICE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5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4240" y="1028700"/>
            <a:ext cx="5779517" cy="779780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NetworkState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7753" y="2749118"/>
            <a:ext cx="15112492" cy="276999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классе используется метод </a:t>
            </a:r>
            <a:r>
              <a:rPr lang="en-US" dirty="0" smtClean="0">
                <a:solidFill>
                  <a:srgbClr val="FFC000"/>
                </a:solidFill>
              </a:rPr>
              <a:t>isOnline()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а также перезагруженные методы. Используется для мониторинга сети.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87753" y="3318689"/>
            <a:ext cx="15112492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boolean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isOnline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ConnectivityManager cm =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(ConnectivityManager)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.getSystemService(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CONNECTIVITY_SERVICE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NetworkInfo netInfo = cm.getActiveNetworkInfo()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(netInfo !=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&amp;&amp; netInfo.isConnectedOrConnecting())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true;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false;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boolean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isOnline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(Context context)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ConnectivityManager cm =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(ConnectivityManager) context.getSystemService(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CONNECTIVITY_SERVICE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NetworkInfo netInfo = cm.getActiveNetworkInfo()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(netInfo !=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&amp;&amp; netInfo.isConnectedOrConnecting())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true;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false;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boolean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isOnline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(ExoPlayer.Listener listener)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ConnectivityManager cm =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(ConnectivityManager) 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.getSystemService(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Context.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CONNECTIVITY_SERVICE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NetworkInfo netInfo = cm.getActiveNetworkInfo()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(netInfo !=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&amp;&amp; netInfo.isConnectedOrConnecting())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true;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false;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398" y="9258300"/>
            <a:ext cx="1341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p.s. </a:t>
            </a:r>
            <a:r>
              <a:rPr lang="ru-RU" dirty="0">
                <a:solidFill>
                  <a:srgbClr val="FF0000"/>
                </a:solidFill>
              </a:rPr>
              <a:t>п</a:t>
            </a:r>
            <a:r>
              <a:rPr lang="ru-RU" dirty="0" smtClean="0">
                <a:solidFill>
                  <a:srgbClr val="FF0000"/>
                </a:solidFill>
              </a:rPr>
              <a:t>онимаю, что должен использовать </a:t>
            </a:r>
            <a:r>
              <a:rPr lang="en-US" dirty="0">
                <a:solidFill>
                  <a:srgbClr val="FFFF00"/>
                </a:solidFill>
              </a:rPr>
              <a:t>Broadcast</a:t>
            </a:r>
            <a:r>
              <a:rPr lang="en-US" b="1" dirty="0"/>
              <a:t> </a:t>
            </a:r>
            <a:r>
              <a:rPr lang="ru-RU" dirty="0" smtClean="0">
                <a:solidFill>
                  <a:srgbClr val="FF0000"/>
                </a:solidFill>
              </a:rPr>
              <a:t>для </a:t>
            </a:r>
            <a:r>
              <a:rPr lang="ru-RU" dirty="0">
                <a:solidFill>
                  <a:srgbClr val="FF0000"/>
                </a:solidFill>
              </a:rPr>
              <a:t>э</a:t>
            </a:r>
            <a:r>
              <a:rPr lang="ru-RU" dirty="0" smtClean="0">
                <a:solidFill>
                  <a:srgbClr val="FF0000"/>
                </a:solidFill>
              </a:rPr>
              <a:t>той цели, но как-то не получилось, видимо, кривизна дуги земной помешала…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Уверен, что в будущем эта дуга выпрямится и станет лучом в светлое будущее :)</a:t>
            </a:r>
            <a:endParaRPr lang="en-US" dirty="0"/>
          </a:p>
          <a:p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5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77398" y="952500"/>
            <a:ext cx="7303517" cy="1002336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/>
              <a:t>NotificationService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77398" y="2171700"/>
            <a:ext cx="7467600" cy="6096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этом классе реализована логика показа уведомлений и робота в фоновом режиме. Работает даже после блокировки телефона. В любом случае на </a:t>
            </a:r>
            <a:r>
              <a:rPr lang="en-US" dirty="0" smtClean="0">
                <a:solidFill>
                  <a:schemeClr val="bg1"/>
                </a:solidFill>
              </a:rPr>
              <a:t>Xiaomi Redmi Note 5 </a:t>
            </a:r>
            <a:r>
              <a:rPr lang="ru-RU" dirty="0" smtClean="0">
                <a:solidFill>
                  <a:schemeClr val="bg1"/>
                </a:solidFill>
              </a:rPr>
              <a:t>такое прокатывает.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914900"/>
            <a:ext cx="18288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void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RemoteViews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RemoteViews(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getPackageName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R.layout.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status_bar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notificationIntent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notificationIntent.setAction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Const.ACTION.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MAIN_ACTION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notificationIntent.setFlags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FLAG_ACTIVITY_NEW_TASK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FLAG_ACTIVITY_CLEAR_TASK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PendingIntent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pendingIntent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PendingIntent.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notificationIntent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playIntent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NotificationService.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playIntent.setAction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Const.ACTION.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PLAY_ACTION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PendingIntent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pplayIntent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PendingIntent.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playIntent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 closeIntent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Intent(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NotificationService.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closeIntent.setAction(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Const.ACTION.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STOPFOREGROUND_ACTION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PendingIntent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pcloseIntent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PendingIntent.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closeIntent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views.setOnClickPendingIntent(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status_bar_play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pplayIntent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views.setOnClickPendingIntent(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status_bar_collapse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pcloseIntent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состояние после первого нажатия на кнопку play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(pos ==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views.setImageViewResource(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status_bar_play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R.drawable.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pause_ntf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pos = 1 и pos = 2 состояние после нажатия на кнопку play/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(pos ==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views.setImageViewResource(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status_bar_play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R.drawable.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pause_ntf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controlButton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MainActivity.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controlButton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.setImageResource(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R.drawable.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playingAnimation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.setVisibility(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GONE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loadingAnimation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.setVisibility(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controlButton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.setVisibility(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GONE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controlIsActivated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(pos ==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views.setImageViewResource(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R.id.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status_bar_play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R.drawable.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play_ntf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controlButton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MainActivity.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controlButton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.setImageResource(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R.drawable.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playingAnimation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.setVisibility(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GONE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loadingAnimation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.setVisibility(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GONE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controlButton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.setVisibility(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VISIBLE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MainActivity.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controlIsActivated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notification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Notification.Builder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setContentText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infoTrack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contentView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flags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Notification.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FLAG_ONGOING_EVENT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icon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R.drawable.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contentIntent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pendingIntent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startForeground(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Const.</a:t>
            </a:r>
            <a:r>
              <a:rPr kumimoji="0" lang="ru-RU" altLang="ru-RU" sz="1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FOREGROUND_SERVICE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880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6640" y="1409700"/>
            <a:ext cx="5474717" cy="779780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MainActivity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7753" y="2749118"/>
            <a:ext cx="15112492" cy="1107996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Данный класс является главным и выполняет роль связного для других классов, а также служит для отрисовки </a:t>
            </a:r>
            <a:r>
              <a:rPr lang="en-US" dirty="0" smtClean="0">
                <a:solidFill>
                  <a:schemeClr val="bg1"/>
                </a:solidFill>
              </a:rPr>
              <a:t>UI </a:t>
            </a:r>
            <a:r>
              <a:rPr lang="ru-RU" dirty="0" smtClean="0">
                <a:solidFill>
                  <a:schemeClr val="bg1"/>
                </a:solidFill>
              </a:rPr>
              <a:t>и инициализации методов и </a:t>
            </a:r>
            <a:r>
              <a:rPr lang="en-US" dirty="0" smtClean="0">
                <a:solidFill>
                  <a:schemeClr val="bg1"/>
                </a:solidFill>
              </a:rPr>
              <a:t>View</a:t>
            </a:r>
            <a:r>
              <a:rPr lang="ru-RU" dirty="0" smtClean="0">
                <a:solidFill>
                  <a:schemeClr val="bg1"/>
                </a:solidFill>
              </a:rPr>
              <a:t> элементов.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Состоит из методов: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74" y="3857114"/>
            <a:ext cx="8242047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00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56368" y="342900"/>
            <a:ext cx="1175260" cy="779780"/>
          </a:xfrm>
        </p:spPr>
        <p:txBody>
          <a:bodyPr/>
          <a:lstStyle/>
          <a:p>
            <a:r>
              <a:rPr lang="en-US" dirty="0" smtClean="0"/>
              <a:t>P.S.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54285" y="1562100"/>
            <a:ext cx="14179426" cy="738664"/>
          </a:xfrm>
        </p:spPr>
        <p:txBody>
          <a:bodyPr/>
          <a:lstStyle/>
          <a:p>
            <a:r>
              <a:rPr lang="ru-RU" sz="2400" dirty="0" smtClean="0">
                <a:solidFill>
                  <a:schemeClr val="bg1"/>
                </a:solidFill>
              </a:rPr>
              <a:t>Я прикрепил видео, где демонстрируется компиляция, запуск и эксплуатация на </a:t>
            </a:r>
            <a:r>
              <a:rPr lang="en-US" sz="2400" dirty="0" smtClean="0">
                <a:solidFill>
                  <a:schemeClr val="bg1"/>
                </a:solidFill>
              </a:rPr>
              <a:t>API 21, API 24, API 28, API 30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098" y="2247900"/>
            <a:ext cx="1668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Поскольку в требованиях сказано, что должна запускаться на ОС </a:t>
            </a:r>
            <a:r>
              <a:rPr lang="en-US" dirty="0" smtClean="0">
                <a:solidFill>
                  <a:schemeClr val="bg1"/>
                </a:solidFill>
              </a:rPr>
              <a:t>Android 5 </a:t>
            </a:r>
            <a:r>
              <a:rPr lang="ru-RU" dirty="0" smtClean="0">
                <a:solidFill>
                  <a:schemeClr val="bg1"/>
                </a:solidFill>
              </a:rPr>
              <a:t>и выше при ОЗУ от 512 Мб с </a:t>
            </a:r>
            <a:r>
              <a:rPr lang="ru-RU" dirty="0">
                <a:solidFill>
                  <a:schemeClr val="bg1"/>
                </a:solidFill>
              </a:rPr>
              <a:t>центральным процессором с одноядерной </a:t>
            </a:r>
            <a:r>
              <a:rPr lang="ru-RU" dirty="0" smtClean="0">
                <a:solidFill>
                  <a:schemeClr val="bg1"/>
                </a:solidFill>
              </a:rPr>
              <a:t>архитектурой,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для запуска на </a:t>
            </a:r>
            <a:r>
              <a:rPr lang="en-US" dirty="0" smtClean="0">
                <a:solidFill>
                  <a:schemeClr val="bg1"/>
                </a:solidFill>
              </a:rPr>
              <a:t>API 21</a:t>
            </a:r>
            <a:r>
              <a:rPr lang="ru-RU" dirty="0" smtClean="0">
                <a:solidFill>
                  <a:schemeClr val="bg1"/>
                </a:solidFill>
              </a:rPr>
              <a:t> будет использована </a:t>
            </a:r>
            <a:r>
              <a:rPr lang="en-US" b="1" dirty="0">
                <a:solidFill>
                  <a:srgbClr val="FFC000"/>
                </a:solidFill>
              </a:rPr>
              <a:t>Genymotion Android </a:t>
            </a:r>
            <a:r>
              <a:rPr lang="en-US" b="1" dirty="0" smtClean="0">
                <a:solidFill>
                  <a:srgbClr val="FFC000"/>
                </a:solidFill>
              </a:rPr>
              <a:t>Emulator </a:t>
            </a:r>
            <a:r>
              <a:rPr lang="en-US" dirty="0" smtClean="0">
                <a:solidFill>
                  <a:schemeClr val="bg1"/>
                </a:solidFill>
              </a:rPr>
              <a:t>c </a:t>
            </a:r>
            <a:r>
              <a:rPr lang="ru-RU" dirty="0" smtClean="0">
                <a:solidFill>
                  <a:schemeClr val="bg1"/>
                </a:solidFill>
              </a:rPr>
              <a:t>настройками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47" y="2894231"/>
            <a:ext cx="10096502" cy="69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3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8077" y="3979544"/>
            <a:ext cx="6497066" cy="779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4950" spc="-5" dirty="0" smtClean="0">
                <a:solidFill>
                  <a:srgbClr val="1F1F29"/>
                </a:solidFill>
                <a:latin typeface="Trebuchet MS"/>
                <a:cs typeface="Trebuchet MS"/>
              </a:rPr>
              <a:t>ПРЕКРАСНАЯ МУЗЫКА</a:t>
            </a:r>
            <a:endParaRPr sz="49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5761" y="6515100"/>
            <a:ext cx="120616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800" dirty="0" smtClean="0">
                <a:solidFill>
                  <a:schemeClr val="bg1"/>
                </a:solidFill>
                <a:latin typeface="Arial"/>
                <a:cs typeface="Arial"/>
              </a:rPr>
              <a:t>ЧТОБЫ РАССЛАБИТЬСЯ И ОТВЛЕЧЬСЯ ОТ ПОВСЕДНЕВНОЙ ЖИЗНИ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196071"/>
            <a:ext cx="4922520" cy="2090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70608" y="0"/>
            <a:ext cx="3517392" cy="3002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390" y="665073"/>
            <a:ext cx="7792720" cy="1890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  <a:tabLst>
                <a:tab pos="2329180" algn="l"/>
              </a:tabLst>
            </a:pPr>
            <a:r>
              <a:rPr lang="ru-RU" spc="-5" dirty="0" smtClean="0">
                <a:solidFill>
                  <a:srgbClr val="EBE6E0"/>
                </a:solidFill>
              </a:rPr>
              <a:t>НАШЕ ПРОГРАММНОЕ</a:t>
            </a:r>
            <a:br>
              <a:rPr lang="ru-RU" spc="-5" dirty="0" smtClean="0">
                <a:solidFill>
                  <a:srgbClr val="EBE6E0"/>
                </a:solidFill>
              </a:rPr>
            </a:br>
            <a:r>
              <a:rPr lang="ru-RU" spc="-5" dirty="0" smtClean="0">
                <a:solidFill>
                  <a:srgbClr val="EBE6E0"/>
                </a:solidFill>
              </a:rPr>
              <a:t>ОБЕСПЕЧЕНИЕ</a:t>
            </a:r>
            <a:endParaRPr spc="-5" dirty="0">
              <a:solidFill>
                <a:srgbClr val="EBE6E0"/>
              </a:solidFill>
              <a:latin typeface="Snap ITC" panose="04040A07060A02020202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5390" y="3756786"/>
            <a:ext cx="9769475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4839"/>
                </a:solidFill>
                <a:latin typeface="Arial"/>
                <a:cs typeface="Arial"/>
              </a:rPr>
              <a:t>ОНЛАЙН </a:t>
            </a:r>
            <a:r>
              <a:rPr sz="3000" spc="-35" dirty="0">
                <a:solidFill>
                  <a:srgbClr val="FF4839"/>
                </a:solidFill>
                <a:latin typeface="Arial"/>
                <a:cs typeface="Arial"/>
              </a:rPr>
              <a:t>ПОТОКОВОЕ </a:t>
            </a:r>
            <a:r>
              <a:rPr sz="3000" spc="-10" dirty="0">
                <a:solidFill>
                  <a:srgbClr val="FF4839"/>
                </a:solidFill>
                <a:latin typeface="Arial"/>
                <a:cs typeface="Arial"/>
              </a:rPr>
              <a:t>ВЕЩАНИЕ </a:t>
            </a:r>
            <a:r>
              <a:rPr sz="3000" dirty="0">
                <a:solidFill>
                  <a:srgbClr val="FF4839"/>
                </a:solidFill>
                <a:latin typeface="Arial"/>
                <a:cs typeface="Arial"/>
              </a:rPr>
              <a:t>С</a:t>
            </a:r>
            <a:r>
              <a:rPr sz="3000" spc="95" dirty="0">
                <a:solidFill>
                  <a:srgbClr val="FF4839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FF4839"/>
                </a:solidFill>
                <a:latin typeface="Arial"/>
                <a:cs typeface="Arial"/>
              </a:rPr>
              <a:t>БУФЕРИЗАЦИЕЙ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  <a:tabLst>
                <a:tab pos="697865" algn="l"/>
                <a:tab pos="1917700" algn="l"/>
                <a:tab pos="3649345" algn="l"/>
                <a:tab pos="5283200" algn="l"/>
                <a:tab pos="7160895" algn="l"/>
              </a:tabLst>
            </a:pPr>
            <a:r>
              <a:rPr lang="ru-RU" sz="1900" spc="140" dirty="0" smtClean="0">
                <a:solidFill>
                  <a:schemeClr val="bg1"/>
                </a:solidFill>
                <a:latin typeface="Arial"/>
                <a:cs typeface="Arial"/>
              </a:rPr>
              <a:t>ЭТО РЕШАЕТ ПРОБЛЕМЫ С ПЛОХИМ КАЧЕСТВОМ ВЕЩАНИЯ</a:t>
            </a:r>
            <a:endParaRPr sz="1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5390" y="5821502"/>
            <a:ext cx="1263142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dirty="0" smtClean="0">
                <a:solidFill>
                  <a:srgbClr val="FF4839"/>
                </a:solidFill>
                <a:latin typeface="Arial"/>
                <a:cs typeface="Arial"/>
              </a:rPr>
              <a:t>ОПТИМИЗАЦИЯ</a:t>
            </a:r>
            <a:endParaRPr lang="ru-RU" sz="1900" spc="-5" dirty="0" smtClean="0">
              <a:solidFill>
                <a:srgbClr val="EBE6E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1884045" algn="l"/>
                <a:tab pos="3679825" algn="l"/>
                <a:tab pos="4157979" algn="l"/>
                <a:tab pos="6691630" algn="l"/>
                <a:tab pos="9136380" algn="l"/>
                <a:tab pos="11200130" algn="l"/>
              </a:tabLst>
            </a:pPr>
            <a:r>
              <a:rPr lang="ru-RU" sz="1900" dirty="0" smtClean="0">
                <a:solidFill>
                  <a:schemeClr val="bg1"/>
                </a:solidFill>
                <a:latin typeface="Arial"/>
                <a:cs typeface="Arial"/>
              </a:rPr>
              <a:t>ПРОГРАММА НАСТРОЕНА НА ИСПОЛЬЗОВАНИЕ МИНИМАЛЬНОГО КОЛИЧЕСТВА РЕСУРСОВ</a:t>
            </a:r>
            <a:endParaRPr sz="1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ТЕХНИЧЕСКАЯ</a:t>
            </a:r>
            <a:r>
              <a:rPr spc="-55" dirty="0"/>
              <a:t> </a:t>
            </a:r>
            <a:r>
              <a:rPr spc="-10" dirty="0"/>
              <a:t>ЧАСТЬ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753" y="2749118"/>
            <a:ext cx="14448155" cy="6519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marR="408305" indent="-74422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lang="ru-RU" sz="3600" spc="-10" dirty="0" smtClean="0">
                <a:solidFill>
                  <a:schemeClr val="bg1"/>
                </a:solidFill>
                <a:cs typeface="Calibri"/>
              </a:rPr>
              <a:t>Асинхронность</a:t>
            </a:r>
            <a:r>
              <a:rPr sz="3600" spc="-10" dirty="0" smtClean="0">
                <a:solidFill>
                  <a:srgbClr val="EBE6E0"/>
                </a:solidFill>
                <a:latin typeface="Calibri"/>
                <a:cs typeface="Calibri"/>
              </a:rPr>
              <a:t>.</a:t>
            </a:r>
            <a:r>
              <a:rPr lang="ru-RU" sz="3600" spc="-10" dirty="0" smtClean="0">
                <a:solidFill>
                  <a:srgbClr val="EBE6E0"/>
                </a:solidFill>
                <a:latin typeface="Calibri"/>
                <a:cs typeface="Calibri"/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В разработке ПО мы заложили асинхронность задач, чтобы мгновенно получить информацию о текущем треке</a:t>
            </a:r>
            <a:r>
              <a:rPr lang="ru-RU" sz="3600" dirty="0" smtClean="0">
                <a:solidFill>
                  <a:schemeClr val="bg1"/>
                </a:solidFill>
              </a:rPr>
              <a:t>. </a:t>
            </a:r>
            <a:endParaRPr sz="3600" dirty="0">
              <a:solidFill>
                <a:schemeClr val="bg1"/>
              </a:solidFill>
              <a:cs typeface="Calibri"/>
            </a:endParaRPr>
          </a:p>
          <a:p>
            <a:pPr marL="756285" marR="175895" indent="-74422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6285" algn="l"/>
                <a:tab pos="756920" algn="l"/>
              </a:tabLst>
            </a:pPr>
            <a:endParaRPr lang="ru-RU" sz="3600" spc="-5" dirty="0" smtClean="0">
              <a:solidFill>
                <a:schemeClr val="bg1"/>
              </a:solidFill>
              <a:cs typeface="Calibri"/>
            </a:endParaRPr>
          </a:p>
          <a:p>
            <a:pPr marL="756285" marR="175895" indent="-744220" algn="just">
              <a:spcBef>
                <a:spcPts val="5"/>
              </a:spcBef>
              <a:buFontTx/>
              <a:buAutoNum type="arabicPeriod"/>
              <a:tabLst>
                <a:tab pos="756285" algn="l"/>
                <a:tab pos="756920" algn="l"/>
              </a:tabLst>
            </a:pPr>
            <a:r>
              <a:rPr lang="ru-RU" sz="3200" dirty="0">
                <a:solidFill>
                  <a:schemeClr val="bg1"/>
                </a:solidFill>
              </a:rPr>
              <a:t>Модульность и ООП. Мы использовали парадигму ООП для будущих дополнений и новых функций.</a:t>
            </a:r>
          </a:p>
          <a:p>
            <a:pPr marL="756285" marR="175895" indent="-74422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6285" algn="l"/>
                <a:tab pos="756920" algn="l"/>
              </a:tabLst>
            </a:pPr>
            <a:endParaRPr sz="3500" dirty="0">
              <a:latin typeface="Calibri"/>
              <a:cs typeface="Calibri"/>
            </a:endParaRPr>
          </a:p>
          <a:p>
            <a:pPr marL="756285" indent="-744220" algn="just">
              <a:spcBef>
                <a:spcPts val="5"/>
              </a:spcBef>
              <a:buFontTx/>
              <a:buAutoNum type="arabicPeriod"/>
              <a:tabLst>
                <a:tab pos="756285" algn="l"/>
                <a:tab pos="756920" algn="l"/>
              </a:tabLst>
            </a:pPr>
            <a:r>
              <a:rPr lang="ru-RU" sz="3600" dirty="0">
                <a:solidFill>
                  <a:schemeClr val="bg1"/>
                </a:solidFill>
              </a:rPr>
              <a:t>Ресурсы данных. В программе мы используем разные картинки, иконки и разметки для быстрого и качественного отображения </a:t>
            </a:r>
            <a:r>
              <a:rPr lang="ru-RU" sz="3600" dirty="0" smtClean="0">
                <a:solidFill>
                  <a:schemeClr val="bg1"/>
                </a:solidFill>
              </a:rPr>
              <a:t>данных.</a:t>
            </a:r>
            <a:endParaRPr sz="3600" dirty="0" smtClean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3500" dirty="0" smtClean="0">
              <a:latin typeface="Calibri"/>
              <a:cs typeface="Calibri"/>
            </a:endParaRPr>
          </a:p>
          <a:p>
            <a:pPr marL="756285" indent="-744220" algn="just">
              <a:buFontTx/>
              <a:buAutoNum type="arabicPeriod" startAt="4"/>
              <a:tabLst>
                <a:tab pos="756285" algn="l"/>
                <a:tab pos="756920" algn="l"/>
              </a:tabLst>
            </a:pPr>
            <a:r>
              <a:rPr lang="ru-RU" sz="3600" dirty="0">
                <a:solidFill>
                  <a:schemeClr val="bg1"/>
                </a:solidFill>
              </a:rPr>
              <a:t>Удобная программа для любителей слушать рок-музыку.</a:t>
            </a:r>
          </a:p>
          <a:p>
            <a:pPr marL="756285" indent="-744220">
              <a:lnSpc>
                <a:spcPct val="100000"/>
              </a:lnSpc>
              <a:buAutoNum type="arabicPeriod" startAt="4"/>
              <a:tabLst>
                <a:tab pos="756285" algn="l"/>
                <a:tab pos="756920" algn="l"/>
              </a:tabLst>
            </a:pP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2382" y="1474164"/>
            <a:ext cx="785939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Используемые</a:t>
            </a:r>
            <a:r>
              <a:rPr spc="-35" dirty="0"/>
              <a:t> </a:t>
            </a:r>
            <a:r>
              <a:rPr spc="-5" dirty="0"/>
              <a:t>библиотеки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6658" y="2749118"/>
            <a:ext cx="5474335" cy="3883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3600" spc="-5" dirty="0">
                <a:solidFill>
                  <a:srgbClr val="EBE6E0"/>
                </a:solidFill>
                <a:latin typeface="Calibri"/>
                <a:cs typeface="Calibri"/>
              </a:rPr>
              <a:t>Exoplayer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3500" dirty="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sz="3600" dirty="0" smtClean="0">
                <a:solidFill>
                  <a:srgbClr val="EBE6E0"/>
                </a:solidFill>
                <a:latin typeface="Calibri"/>
                <a:cs typeface="Calibri"/>
              </a:rPr>
              <a:t>AVLoadingIndicatorView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3500" dirty="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sz="3600" spc="-5" dirty="0">
                <a:solidFill>
                  <a:srgbClr val="EBE6E0"/>
                </a:solidFill>
                <a:latin typeface="Calibri"/>
                <a:cs typeface="Calibri"/>
              </a:rPr>
              <a:t>CircularSeekBar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3500" dirty="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buAutoNum type="arabicPeriod"/>
              <a:tabLst>
                <a:tab pos="756285" algn="l"/>
                <a:tab pos="756920" algn="l"/>
              </a:tabLst>
            </a:pPr>
            <a:r>
              <a:rPr sz="3600" dirty="0" smtClean="0">
                <a:solidFill>
                  <a:srgbClr val="EBE6E0"/>
                </a:solidFill>
                <a:latin typeface="Calibri"/>
                <a:cs typeface="Calibri"/>
              </a:rPr>
              <a:t>Jsoup</a:t>
            </a:r>
            <a:endParaRPr lang="en-US" sz="3600" dirty="0" smtClean="0">
              <a:solidFill>
                <a:srgbClr val="EBE6E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7753" y="1638300"/>
            <a:ext cx="6225032" cy="779780"/>
          </a:xfrm>
        </p:spPr>
        <p:txBody>
          <a:bodyPr/>
          <a:lstStyle/>
          <a:p>
            <a:r>
              <a:rPr lang="ru-RU" dirty="0" smtClean="0"/>
              <a:t>Библиотеки: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7753" y="2749118"/>
            <a:ext cx="15112492" cy="276999"/>
          </a:xfrm>
        </p:spPr>
        <p:txBody>
          <a:bodyPr/>
          <a:lstStyle/>
          <a:p>
            <a:r>
              <a:rPr lang="en-US" spc="-5" dirty="0" smtClean="0">
                <a:solidFill>
                  <a:srgbClr val="FFC000"/>
                </a:solidFill>
                <a:cs typeface="Calibri"/>
              </a:rPr>
              <a:t>Exoplayer</a:t>
            </a:r>
            <a:r>
              <a:rPr lang="en-US" spc="-5" dirty="0" smtClean="0">
                <a:solidFill>
                  <a:srgbClr val="EBE6E0"/>
                </a:solidFill>
                <a:cs typeface="Calibri"/>
              </a:rPr>
              <a:t>,</a:t>
            </a:r>
            <a:r>
              <a:rPr lang="ru-RU" spc="-5" dirty="0" smtClean="0">
                <a:solidFill>
                  <a:srgbClr val="EBE6E0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FFC000"/>
                </a:solidFill>
                <a:cs typeface="Calibri"/>
              </a:rPr>
              <a:t>AVLoadingIndicatorView</a:t>
            </a:r>
            <a:r>
              <a:rPr lang="ru-RU" spc="-5" dirty="0" smtClean="0">
                <a:solidFill>
                  <a:srgbClr val="EBE6E0"/>
                </a:solidFill>
                <a:cs typeface="Calibri"/>
              </a:rPr>
              <a:t> и </a:t>
            </a:r>
            <a:r>
              <a:rPr lang="en-US" dirty="0" smtClean="0">
                <a:solidFill>
                  <a:srgbClr val="FFC000"/>
                </a:solidFill>
                <a:cs typeface="Calibri"/>
              </a:rPr>
              <a:t>Jsoup</a:t>
            </a:r>
            <a:r>
              <a:rPr lang="ru-RU" dirty="0" smtClean="0">
                <a:solidFill>
                  <a:srgbClr val="EBE6E0"/>
                </a:solidFill>
                <a:cs typeface="Calibri"/>
              </a:rPr>
              <a:t> подключаются в файле сценарии </a:t>
            </a:r>
            <a:r>
              <a:rPr lang="en-US" dirty="0" smtClean="0">
                <a:solidFill>
                  <a:srgbClr val="FFC000"/>
                </a:solidFill>
                <a:cs typeface="Calibri"/>
              </a:rPr>
              <a:t>build.gradle (Module: RadioRock.app) </a:t>
            </a:r>
            <a:r>
              <a:rPr lang="ru-RU" dirty="0" smtClean="0">
                <a:solidFill>
                  <a:srgbClr val="EBE6E0"/>
                </a:solidFill>
                <a:cs typeface="Calibri"/>
              </a:rPr>
              <a:t>как показано в ниже на скриншоте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52" y="3634154"/>
            <a:ext cx="15015451" cy="48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01940" y="472300"/>
            <a:ext cx="4484117" cy="830997"/>
          </a:xfrm>
        </p:spPr>
        <p:txBody>
          <a:bodyPr/>
          <a:lstStyle/>
          <a:p>
            <a:r>
              <a:rPr lang="en-US" sz="5400" spc="-5" dirty="0">
                <a:solidFill>
                  <a:srgbClr val="FF0000"/>
                </a:solidFill>
                <a:latin typeface="Calibri"/>
                <a:cs typeface="Calibri"/>
              </a:rPr>
              <a:t>CircularSeekBar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28899" y="1485900"/>
            <a:ext cx="13296901" cy="1107996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Используется для кастомного </a:t>
            </a:r>
            <a:r>
              <a:rPr lang="en-US" dirty="0" smtClean="0">
                <a:solidFill>
                  <a:srgbClr val="FFC000"/>
                </a:solidFill>
              </a:rPr>
              <a:t>SeekBar</a:t>
            </a:r>
            <a:r>
              <a:rPr lang="ru-RU" dirty="0" smtClean="0">
                <a:solidFill>
                  <a:schemeClr val="bg1"/>
                </a:solidFill>
              </a:rPr>
              <a:t> и как регулятор громкости.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Взята отсюда: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https</a:t>
            </a:r>
            <a:r>
              <a:rPr lang="en-US" dirty="0">
                <a:solidFill>
                  <a:srgbClr val="FFC000"/>
                </a:solidFill>
              </a:rPr>
              <a:t>://github.com/tankery/CircularSeekBar/blob/master/circularSeekBar/src/main/java/me/tankery/lib/circularseekbar/CircularSeekBar.java</a:t>
            </a:r>
            <a:endParaRPr lang="ru-RU" dirty="0">
              <a:solidFill>
                <a:srgbClr val="FFC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99" y="3026117"/>
            <a:ext cx="13030200" cy="705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19800" y="571500"/>
            <a:ext cx="7074917" cy="830997"/>
          </a:xfrm>
        </p:spPr>
        <p:txBody>
          <a:bodyPr/>
          <a:lstStyle/>
          <a:p>
            <a:r>
              <a:rPr lang="en-US" sz="5400" b="1" dirty="0">
                <a:solidFill>
                  <a:srgbClr val="FF0000"/>
                </a:solidFill>
                <a:latin typeface="Calibri"/>
                <a:cs typeface="Calibri"/>
              </a:rPr>
              <a:t>AVLoadingIndicatorView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038" y="3009900"/>
            <a:ext cx="13030200" cy="7058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35738" y="1956494"/>
            <a:ext cx="13030200" cy="830997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Используется для анимации кнопки </a:t>
            </a:r>
            <a:r>
              <a:rPr lang="en-US" dirty="0" smtClean="0">
                <a:solidFill>
                  <a:schemeClr val="bg1"/>
                </a:solidFill>
              </a:rPr>
              <a:t>PLAY/PAUSE </a:t>
            </a:r>
            <a:r>
              <a:rPr lang="ru-RU" dirty="0" smtClean="0">
                <a:solidFill>
                  <a:schemeClr val="bg1"/>
                </a:solidFill>
              </a:rPr>
              <a:t>и анимации индикации звучания (см. скриншот).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Взята отсюда: </a:t>
            </a:r>
            <a:r>
              <a:rPr lang="en-US" dirty="0">
                <a:solidFill>
                  <a:srgbClr val="FFC000"/>
                </a:solidFill>
              </a:rPr>
              <a:t>https://github.com/81813780/AVLoadingIndicatorView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1638" y="419100"/>
            <a:ext cx="1664717" cy="830997"/>
          </a:xfrm>
        </p:spPr>
        <p:txBody>
          <a:bodyPr/>
          <a:lstStyle/>
          <a:p>
            <a:r>
              <a:rPr lang="en-US" sz="5400" dirty="0">
                <a:solidFill>
                  <a:srgbClr val="FF0000"/>
                </a:solidFill>
                <a:latin typeface="Calibri"/>
                <a:cs typeface="Calibri"/>
              </a:rPr>
              <a:t>Jsoup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89374" y="1485900"/>
            <a:ext cx="12509248" cy="830997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Используется в классе </a:t>
            </a:r>
            <a:r>
              <a:rPr lang="en-US" dirty="0" smtClean="0">
                <a:solidFill>
                  <a:srgbClr val="FFC000"/>
                </a:solidFill>
              </a:rPr>
              <a:t>TrackInfo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парсинга информации о треке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 потоковом </a:t>
            </a:r>
            <a:r>
              <a:rPr lang="en-US" dirty="0" smtClean="0">
                <a:solidFill>
                  <a:srgbClr val="FFC000"/>
                </a:solidFill>
              </a:rPr>
              <a:t>html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файле (см. скриншот)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Взята отсюда: </a:t>
            </a:r>
            <a:r>
              <a:rPr lang="en-US" dirty="0">
                <a:solidFill>
                  <a:srgbClr val="FFC000"/>
                </a:solidFill>
              </a:rPr>
              <a:t>https://jsoup.org/download</a:t>
            </a:r>
            <a:endParaRPr lang="ru-RU" dirty="0">
              <a:solidFill>
                <a:srgbClr val="FFC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374" y="3026117"/>
            <a:ext cx="12509247" cy="677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2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Words>639</Words>
  <Application>Microsoft Office PowerPoint</Application>
  <PresentationFormat>Произвольный</PresentationFormat>
  <Paragraphs>75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Snap ITC</vt:lpstr>
      <vt:lpstr>Trebuchet MS</vt:lpstr>
      <vt:lpstr>Office Theme</vt:lpstr>
      <vt:lpstr>R A D I O R O C K</vt:lpstr>
      <vt:lpstr>Презентация PowerPoint</vt:lpstr>
      <vt:lpstr>НАШЕ ПРОГРАММНОЕ ОБЕСПЕЧЕНИЕ</vt:lpstr>
      <vt:lpstr>ТЕХНИЧЕСКАЯ ЧАСТЬ</vt:lpstr>
      <vt:lpstr>Используемые библиотеки</vt:lpstr>
      <vt:lpstr>Библиотеки:</vt:lpstr>
      <vt:lpstr>CircularSeekBar</vt:lpstr>
      <vt:lpstr>AVLoadingIndicatorView</vt:lpstr>
      <vt:lpstr>Jsoup</vt:lpstr>
      <vt:lpstr>Exoplayer</vt:lpstr>
      <vt:lpstr>Класс TrackInfo</vt:lpstr>
      <vt:lpstr>Класс Const</vt:lpstr>
      <vt:lpstr>Класс NetworkState</vt:lpstr>
      <vt:lpstr>Класс NotificationService</vt:lpstr>
      <vt:lpstr>Класс MainActivity</vt:lpstr>
      <vt:lpstr>P.S.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A D I O R O C K</dc:title>
  <cp:lastModifiedBy>777</cp:lastModifiedBy>
  <cp:revision>205</cp:revision>
  <dcterms:created xsi:type="dcterms:W3CDTF">2020-11-01T10:09:18Z</dcterms:created>
  <dcterms:modified xsi:type="dcterms:W3CDTF">2020-11-08T14:04:29Z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2020-11-01T00:00:00Z</vt:filetime>
  </property>
</Properties>
</file>