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62" r:id="rId5"/>
    <p:sldId id="261" r:id="rId6"/>
    <p:sldId id="278" r:id="rId7"/>
    <p:sldId id="279" r:id="rId8"/>
    <p:sldId id="281" r:id="rId9"/>
    <p:sldId id="280" r:id="rId10"/>
    <p:sldId id="274" r:id="rId11"/>
    <p:sldId id="270" r:id="rId12"/>
    <p:sldId id="271" r:id="rId13"/>
    <p:sldId id="272" r:id="rId14"/>
    <p:sldId id="273" r:id="rId15"/>
    <p:sldId id="275" r:id="rId16"/>
    <p:sldId id="263" r:id="rId17"/>
    <p:sldId id="276" r:id="rId18"/>
    <p:sldId id="277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>
        <p:scale>
          <a:sx n="75" d="100"/>
          <a:sy n="75" d="100"/>
        </p:scale>
        <p:origin x="163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422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31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6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5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2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6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2EB589-A399-4811-9D27-474DD199E23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A6C6D5-E286-46B7-9CD7-0D40F0EF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0404" y="758953"/>
            <a:ext cx="7063740" cy="2849221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报</a:t>
            </a:r>
            <a:r>
              <a:rPr lang="zh-CN" altLang="en-US" b="1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告</a:t>
            </a:r>
            <a:br>
              <a:rPr lang="zh-CN" altLang="en-US" b="1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1470" y="3489722"/>
            <a:ext cx="2397212" cy="1241822"/>
          </a:xfrm>
        </p:spPr>
        <p:txBody>
          <a:bodyPr/>
          <a:lstStyle/>
          <a:p>
            <a:pPr algn="ctr"/>
            <a:r>
              <a:rPr lang="zh-CN" altLang="en-US" dirty="0" smtClean="0"/>
              <a:t>李华</a:t>
            </a:r>
            <a:endParaRPr lang="en-US" altLang="zh-CN" dirty="0" smtClean="0"/>
          </a:p>
          <a:p>
            <a:pPr algn="ctr"/>
            <a:r>
              <a:rPr lang="en-US" dirty="0" smtClean="0"/>
              <a:t>2020290005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6722" y="304799"/>
            <a:ext cx="58993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输</a:t>
            </a:r>
            <a:r>
              <a:rPr lang="zh-CN" altLang="en-US" dirty="0"/>
              <a:t>入指令含义：</a:t>
            </a:r>
            <a:endParaRPr lang="en-US" dirty="0"/>
          </a:p>
          <a:p>
            <a:r>
              <a:rPr lang="en-US" altLang="zh-CN" dirty="0"/>
              <a:t>Q, W, E, R, T, Y, U, I </a:t>
            </a:r>
            <a:r>
              <a:rPr lang="zh-CN" altLang="en-US" dirty="0"/>
              <a:t>分别代表</a:t>
            </a:r>
            <a:r>
              <a:rPr lang="en-US" altLang="zh-CN" dirty="0"/>
              <a:t>1-&gt;</a:t>
            </a:r>
            <a:r>
              <a:rPr lang="en-US" dirty="0"/>
              <a:t>8</a:t>
            </a:r>
            <a:r>
              <a:rPr lang="zh-CN" altLang="en-US" dirty="0"/>
              <a:t>层电梯外部的向上按钮；</a:t>
            </a:r>
            <a:endParaRPr lang="en-US" dirty="0"/>
          </a:p>
          <a:p>
            <a:r>
              <a:rPr lang="en-US" dirty="0"/>
              <a:t>A</a:t>
            </a:r>
            <a:r>
              <a:rPr lang="zh-CN" altLang="en-US" dirty="0"/>
              <a:t>、</a:t>
            </a:r>
            <a:r>
              <a:rPr lang="en-US" dirty="0"/>
              <a:t>S</a:t>
            </a:r>
            <a:r>
              <a:rPr lang="zh-CN" altLang="en-US" dirty="0"/>
              <a:t>、</a:t>
            </a:r>
            <a:r>
              <a:rPr lang="en-US" dirty="0"/>
              <a:t>D</a:t>
            </a:r>
            <a:r>
              <a:rPr lang="zh-CN" altLang="en-US" dirty="0"/>
              <a:t>、</a:t>
            </a:r>
            <a:r>
              <a:rPr lang="en-US" dirty="0"/>
              <a:t>F</a:t>
            </a:r>
            <a:r>
              <a:rPr lang="zh-CN" altLang="en-US" dirty="0"/>
              <a:t>、</a:t>
            </a:r>
            <a:r>
              <a:rPr lang="en-US" dirty="0"/>
              <a:t>G</a:t>
            </a:r>
            <a:r>
              <a:rPr lang="zh-CN" altLang="en-US" dirty="0"/>
              <a:t>、</a:t>
            </a:r>
            <a:r>
              <a:rPr lang="en-US" dirty="0"/>
              <a:t>H</a:t>
            </a:r>
            <a:r>
              <a:rPr lang="zh-CN" altLang="en-US" dirty="0"/>
              <a:t>、</a:t>
            </a:r>
            <a:r>
              <a:rPr lang="en-US" dirty="0"/>
              <a:t>J</a:t>
            </a:r>
            <a:r>
              <a:rPr lang="zh-CN" altLang="en-US" dirty="0"/>
              <a:t>分别代表</a:t>
            </a:r>
            <a:r>
              <a:rPr lang="en-US" altLang="zh-CN" dirty="0"/>
              <a:t>9-&gt;2</a:t>
            </a:r>
            <a:r>
              <a:rPr lang="zh-CN" altLang="en-US" dirty="0"/>
              <a:t>层电梯外部的向下按钮；</a:t>
            </a:r>
            <a:endParaRPr lang="en-US" dirty="0"/>
          </a:p>
          <a:p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4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6</a:t>
            </a:r>
            <a:r>
              <a:rPr lang="zh-CN" altLang="en-US" dirty="0"/>
              <a:t>、</a:t>
            </a:r>
            <a:r>
              <a:rPr lang="en-US" dirty="0"/>
              <a:t>7</a:t>
            </a:r>
            <a:r>
              <a:rPr lang="zh-CN" altLang="en-US" dirty="0"/>
              <a:t>、</a:t>
            </a:r>
            <a:r>
              <a:rPr lang="en-US" dirty="0"/>
              <a:t>8</a:t>
            </a:r>
            <a:r>
              <a:rPr lang="zh-CN" altLang="en-US" dirty="0"/>
              <a:t>分别代表电梯内部</a:t>
            </a:r>
            <a:r>
              <a:rPr lang="en-US" dirty="0"/>
              <a:t>1~8</a:t>
            </a:r>
            <a:r>
              <a:rPr lang="zh-CN" altLang="en-US" dirty="0"/>
              <a:t>层的目标；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4877" y="2694039"/>
            <a:ext cx="5683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顺便服务</a:t>
            </a:r>
            <a:endParaRPr lang="en-US" altLang="zh-CN" u="sng" dirty="0" smtClean="0"/>
          </a:p>
          <a:p>
            <a:r>
              <a:rPr lang="zh-CN" altLang="en-US" dirty="0" smtClean="0"/>
              <a:t>三</a:t>
            </a:r>
            <a:r>
              <a:rPr lang="zh-CN" altLang="en-US" dirty="0"/>
              <a:t>个数据： </a:t>
            </a:r>
            <a:r>
              <a:rPr lang="en-US" dirty="0"/>
              <a:t>up[10],down[10],inside[10]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分别保存外部上、下行指、电梯内部指。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5212" y="3844412"/>
            <a:ext cx="5810865" cy="309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requestNode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floor;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requestNode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nextPtr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requestNode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NODE;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NODE *NODEPTR;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NODEPTR head=NULL;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787" y="283918"/>
            <a:ext cx="2821858" cy="6270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600" b="1" u="sng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头文件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b="1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ifndef</a:t>
            </a:r>
            <a:r>
              <a:rPr lang="en-US" b="1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TEST_H</a:t>
            </a:r>
            <a:endParaRPr lang="en-US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#define TEST_H</a:t>
            </a:r>
            <a:endParaRPr lang="en-US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stdlib.h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time.h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#define MAX_FLOOR 9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#define UP 1    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#define DOWN -1 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#define NOORDER 0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#define PAUSE 1     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#define RUNNING 2  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#define STOP 3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94787" y="1081548"/>
            <a:ext cx="5496233" cy="517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requestNode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floor;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requestNode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nextPtr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requestNode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NODE;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NODE *NODEPTR;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NODEPTR head;  // head pointer to the request list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isOK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char way;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presentfloor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aimfloor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flag;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2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4736" y="764499"/>
            <a:ext cx="6096000" cy="40704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b="1" dirty="0" smtClean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FCFS</a:t>
            </a:r>
            <a:endParaRPr lang="en-US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  functions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definations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getInput2(); // gets the input 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control2();  // runs the elevator and print the output to the user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append(NODE**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head_ref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new_data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  //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apends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new node to the list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removeDuplicates(NODEPTR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headPtr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   // removes the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dublicate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nodes from the list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print_list(NODEPTR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   // prints the final request list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free_list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(NODEPTR hPtr);   // frees the list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1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955" y="43009"/>
            <a:ext cx="6361471" cy="6771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  for shun </a:t>
            </a:r>
            <a:r>
              <a:rPr lang="en-US" b="1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bian</a:t>
            </a:r>
            <a:r>
              <a:rPr lang="en-US" b="1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fu</a:t>
            </a:r>
            <a:r>
              <a:rPr lang="en-US" b="1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wu</a:t>
            </a:r>
            <a:endParaRPr lang="en-US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state;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direction;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inSide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[10];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up[10];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down[10];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  function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definations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getInput1(void);        //  gets the request   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control1(void);    //  sets the aim floor for shun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bian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fu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wu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print_message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(void);   //displays the out put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findup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k);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finddown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k);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state_trans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(void);     //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desides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the state and present floor    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time_count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(void);    // to pause for each floor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print_request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arr[]);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5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432" y="457625"/>
            <a:ext cx="6096000" cy="23834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  for input from file</a:t>
            </a:r>
            <a:endParaRPr lang="en-US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getInput2FILE(); // gets the input from the file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FILE *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extern char </a:t>
            </a:r>
            <a:r>
              <a:rPr lang="en-US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 // TO READ CHARACTER FROM THE FILE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void getInput1FILE(); // for option b for input from the file 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b="1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endif</a:t>
            </a:r>
            <a:endParaRPr lang="en-US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1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947" y="245806"/>
            <a:ext cx="4080387" cy="6014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600" b="1" u="sng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全局变量</a:t>
            </a:r>
            <a:r>
              <a:rPr lang="en-US" sz="3600" b="1" u="sng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NODEPTR head=NULL;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isOK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=1;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char way;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presentfloor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1;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aimfloor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flag = 1;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state = PAUSE;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direction = NOORDER;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 for second algorithm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inSide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[10] = {0};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up[10] = {0};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down[10] = {0};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 *</a:t>
            </a: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  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en-US" sz="1400" dirty="0" err="1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sz="1400" dirty="0">
                <a:latin typeface="Calibri Light" panose="020F03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 // TO READ CHARACTER FROM THE FILE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0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215" y="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/>
              <a:t>函数说明</a:t>
            </a:r>
            <a:endParaRPr lang="en-US" sz="2400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48917"/>
              </p:ext>
            </p:extLst>
          </p:nvPr>
        </p:nvGraphicFramePr>
        <p:xfrm>
          <a:off x="0" y="511278"/>
          <a:ext cx="11159613" cy="6184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2119897969"/>
                    </a:ext>
                  </a:extLst>
                </a:gridCol>
                <a:gridCol w="2254599">
                  <a:extLst>
                    <a:ext uri="{9D8B030D-6E8A-4147-A177-3AD203B41FA5}">
                      <a16:colId xmlns:a16="http://schemas.microsoft.com/office/drawing/2014/main" val="503362901"/>
                    </a:ext>
                  </a:extLst>
                </a:gridCol>
                <a:gridCol w="2790500">
                  <a:extLst>
                    <a:ext uri="{9D8B030D-6E8A-4147-A177-3AD203B41FA5}">
                      <a16:colId xmlns:a16="http://schemas.microsoft.com/office/drawing/2014/main" val="3421285487"/>
                    </a:ext>
                  </a:extLst>
                </a:gridCol>
                <a:gridCol w="2790500">
                  <a:extLst>
                    <a:ext uri="{9D8B030D-6E8A-4147-A177-3AD203B41FA5}">
                      <a16:colId xmlns:a16="http://schemas.microsoft.com/office/drawing/2014/main" val="3922543421"/>
                    </a:ext>
                  </a:extLst>
                </a:gridCol>
              </a:tblGrid>
              <a:tr h="41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   </a:t>
                      </a:r>
                      <a:r>
                        <a:rPr lang="zh-CN" sz="1400" dirty="0">
                          <a:effectLst/>
                        </a:rPr>
                        <a:t>名称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         </a:t>
                      </a:r>
                      <a:r>
                        <a:rPr lang="zh-CN" sz="1400">
                          <a:effectLst/>
                        </a:rPr>
                        <a:t>参数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返回值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        </a:t>
                      </a:r>
                      <a:r>
                        <a:rPr lang="zh-CN" sz="1400">
                          <a:effectLst/>
                        </a:rPr>
                        <a:t>函数功能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extLst>
                  <a:ext uri="{0D108BD9-81ED-4DB2-BD59-A6C34878D82A}">
                    <a16:rowId xmlns:a16="http://schemas.microsoft.com/office/drawing/2014/main" val="4197813517"/>
                  </a:ext>
                </a:extLst>
              </a:tr>
              <a:tr h="4956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getInput1(void);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Gets input if the second option is selected.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extLst>
                  <a:ext uri="{0D108BD9-81ED-4DB2-BD59-A6C34878D82A}">
                    <a16:rowId xmlns:a16="http://schemas.microsoft.com/office/drawing/2014/main" val="3851315046"/>
                  </a:ext>
                </a:extLst>
              </a:tr>
              <a:tr h="831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void control1(void);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Sets the aim floor.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if no orders are left then sets the flag to 0 in order to take the input.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extLst>
                  <a:ext uri="{0D108BD9-81ED-4DB2-BD59-A6C34878D82A}">
                    <a16:rowId xmlns:a16="http://schemas.microsoft.com/office/drawing/2014/main" val="3269689737"/>
                  </a:ext>
                </a:extLst>
              </a:tr>
              <a:tr h="6637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print_message(void);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Displays the output according to the state  aim floor and present floor.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extLst>
                  <a:ext uri="{0D108BD9-81ED-4DB2-BD59-A6C34878D82A}">
                    <a16:rowId xmlns:a16="http://schemas.microsoft.com/office/drawing/2014/main" val="51290693"/>
                  </a:ext>
                </a:extLst>
              </a:tr>
              <a:tr h="831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 findup(int k);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Gets the next up request if the direction is UP from the present floor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extLst>
                  <a:ext uri="{0D108BD9-81ED-4DB2-BD59-A6C34878D82A}">
                    <a16:rowId xmlns:a16="http://schemas.microsoft.com/office/drawing/2014/main" val="355441721"/>
                  </a:ext>
                </a:extLst>
              </a:tr>
              <a:tr h="831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 finddown(int k);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Gets the next down request if the direction is DOWN from the present floor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extLst>
                  <a:ext uri="{0D108BD9-81ED-4DB2-BD59-A6C34878D82A}">
                    <a16:rowId xmlns:a16="http://schemas.microsoft.com/office/drawing/2014/main" val="1711772155"/>
                  </a:ext>
                </a:extLst>
              </a:tr>
              <a:tr h="831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state_trans(void);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Decides the state and resets the orders that has already been served.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extLst>
                  <a:ext uri="{0D108BD9-81ED-4DB2-BD59-A6C34878D82A}">
                    <a16:rowId xmlns:a16="http://schemas.microsoft.com/office/drawing/2014/main" val="2066024379"/>
                  </a:ext>
                </a:extLst>
              </a:tr>
              <a:tr h="4956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time_count(void);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 pause the elevator after every floor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extLst>
                  <a:ext uri="{0D108BD9-81ED-4DB2-BD59-A6C34878D82A}">
                    <a16:rowId xmlns:a16="http://schemas.microsoft.com/office/drawing/2014/main" val="3589278062"/>
                  </a:ext>
                </a:extLst>
              </a:tr>
              <a:tr h="4957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print_request(int arr[]);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Array of 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Prints the array to check if the orders are being placed.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extLst>
                  <a:ext uri="{0D108BD9-81ED-4DB2-BD59-A6C34878D82A}">
                    <a16:rowId xmlns:a16="http://schemas.microsoft.com/office/drawing/2014/main" val="1816124309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979" marR="53979" marT="0" marB="0"/>
                </a:tc>
                <a:extLst>
                  <a:ext uri="{0D108BD9-81ED-4DB2-BD59-A6C34878D82A}">
                    <a16:rowId xmlns:a16="http://schemas.microsoft.com/office/drawing/2014/main" val="139224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63541"/>
              </p:ext>
            </p:extLst>
          </p:nvPr>
        </p:nvGraphicFramePr>
        <p:xfrm>
          <a:off x="285136" y="560439"/>
          <a:ext cx="10776154" cy="6169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6000">
                  <a:extLst>
                    <a:ext uri="{9D8B030D-6E8A-4147-A177-3AD203B41FA5}">
                      <a16:colId xmlns:a16="http://schemas.microsoft.com/office/drawing/2014/main" val="340426156"/>
                    </a:ext>
                  </a:extLst>
                </a:gridCol>
                <a:gridCol w="2344245">
                  <a:extLst>
                    <a:ext uri="{9D8B030D-6E8A-4147-A177-3AD203B41FA5}">
                      <a16:colId xmlns:a16="http://schemas.microsoft.com/office/drawing/2014/main" val="2246171169"/>
                    </a:ext>
                  </a:extLst>
                </a:gridCol>
                <a:gridCol w="2631226">
                  <a:extLst>
                    <a:ext uri="{9D8B030D-6E8A-4147-A177-3AD203B41FA5}">
                      <a16:colId xmlns:a16="http://schemas.microsoft.com/office/drawing/2014/main" val="4271441788"/>
                    </a:ext>
                  </a:extLst>
                </a:gridCol>
                <a:gridCol w="2634683">
                  <a:extLst>
                    <a:ext uri="{9D8B030D-6E8A-4147-A177-3AD203B41FA5}">
                      <a16:colId xmlns:a16="http://schemas.microsoft.com/office/drawing/2014/main" val="1476081836"/>
                    </a:ext>
                  </a:extLst>
                </a:gridCol>
              </a:tblGrid>
              <a:tr h="432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名称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参数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返回值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函数功能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508320"/>
                  </a:ext>
                </a:extLst>
              </a:tr>
              <a:tr h="1105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getInput2();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Gets the input all at once and calls the function append every time it take input.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876859"/>
                  </a:ext>
                </a:extLst>
              </a:tr>
              <a:tr h="1328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control2();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Sets the aim floor, and traverse through every floor until the destination floor is reached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897947"/>
                  </a:ext>
                </a:extLst>
              </a:tr>
              <a:tr h="8816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append(NODE** head_ref, int new_data);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Pointer to the head pointeer of the list and an 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Appends the new node to the list.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776718"/>
                  </a:ext>
                </a:extLst>
              </a:tr>
              <a:tr h="8816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removeDuplicates(NODEPTR headPtr);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Head pointer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Removes simultaneously occurring same nodes from the list.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7217758"/>
                  </a:ext>
                </a:extLst>
              </a:tr>
              <a:tr h="658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print_list(NODEPTR Ptr);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Head pointer to the list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Prints the final request list (just to check the final list 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522069"/>
                  </a:ext>
                </a:extLst>
              </a:tr>
              <a:tr h="8816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free_list(NODEPTR hPtr);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Head pointer to the list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Frees the list after the elevator has served all the requests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3802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8709" y="118851"/>
            <a:ext cx="498987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FCFS: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3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33652"/>
              </p:ext>
            </p:extLst>
          </p:nvPr>
        </p:nvGraphicFramePr>
        <p:xfrm>
          <a:off x="98322" y="1061883"/>
          <a:ext cx="11110451" cy="2088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2427">
                  <a:extLst>
                    <a:ext uri="{9D8B030D-6E8A-4147-A177-3AD203B41FA5}">
                      <a16:colId xmlns:a16="http://schemas.microsoft.com/office/drawing/2014/main" val="3713701441"/>
                    </a:ext>
                  </a:extLst>
                </a:gridCol>
                <a:gridCol w="2351612">
                  <a:extLst>
                    <a:ext uri="{9D8B030D-6E8A-4147-A177-3AD203B41FA5}">
                      <a16:colId xmlns:a16="http://schemas.microsoft.com/office/drawing/2014/main" val="914442088"/>
                    </a:ext>
                  </a:extLst>
                </a:gridCol>
                <a:gridCol w="2778206">
                  <a:extLst>
                    <a:ext uri="{9D8B030D-6E8A-4147-A177-3AD203B41FA5}">
                      <a16:colId xmlns:a16="http://schemas.microsoft.com/office/drawing/2014/main" val="3271699233"/>
                    </a:ext>
                  </a:extLst>
                </a:gridCol>
                <a:gridCol w="2778206">
                  <a:extLst>
                    <a:ext uri="{9D8B030D-6E8A-4147-A177-3AD203B41FA5}">
                      <a16:colId xmlns:a16="http://schemas.microsoft.com/office/drawing/2014/main" val="2826866076"/>
                    </a:ext>
                  </a:extLst>
                </a:gridCol>
              </a:tblGrid>
              <a:tr h="3639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名称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参数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返回值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函数功能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676704"/>
                  </a:ext>
                </a:extLst>
              </a:tr>
              <a:tr h="9240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void getInput2FILE();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If the option is a, then it pushes the data into the list.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428527"/>
                  </a:ext>
                </a:extLst>
              </a:tr>
              <a:tr h="800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getInput1FILE();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27381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640" y="287996"/>
            <a:ext cx="551589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Input from file: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696673"/>
              </p:ext>
            </p:extLst>
          </p:nvPr>
        </p:nvGraphicFramePr>
        <p:xfrm>
          <a:off x="2732146" y="1423787"/>
          <a:ext cx="4914900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3" imgW="5057880" imgH="2913033" progId="Unknown">
                  <p:embed/>
                </p:oleObj>
              </mc:Choice>
              <mc:Fallback>
                <p:oleObj r:id="rId3" imgW="5057880" imgH="2913033" progId="Unknown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146" y="1423787"/>
                        <a:ext cx="4914900" cy="283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973022" y="4619306"/>
            <a:ext cx="2723823" cy="3876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altLang="en-US" u="sng" dirty="0">
                <a:latin typeface="Calibri" panose="020F0502020204030204" pitchFamily="34" charset="0"/>
                <a:cs typeface="Times New Roman" panose="02020603050405020304" pitchFamily="18" charset="0"/>
              </a:rPr>
              <a:t>根据有限状态自动机模</a:t>
            </a:r>
            <a:r>
              <a:rPr lang="zh-CN" altLang="en-US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型</a:t>
            </a:r>
            <a:endParaRPr lang="en-US" sz="1100" u="sng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8411" y="558974"/>
            <a:ext cx="936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u="sng" dirty="0" smtClean="0"/>
              <a:t>介绍</a:t>
            </a:r>
            <a:endParaRPr 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3655" y="1408669"/>
            <a:ext cx="4983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实验</a:t>
            </a:r>
            <a:r>
              <a:rPr lang="en-US" altLang="zh-CN" dirty="0" smtClean="0">
                <a:sym typeface="+mn-ea"/>
              </a:rPr>
              <a:t>: </a:t>
            </a:r>
            <a:r>
              <a:rPr lang="zh-CN" altLang="en-US" b="1" dirty="0" smtClean="0">
                <a:sym typeface="+mn-ea"/>
              </a:rPr>
              <a:t>模</a:t>
            </a:r>
            <a:r>
              <a:rPr lang="zh-CN" altLang="en-US" b="1" dirty="0">
                <a:sym typeface="+mn-ea"/>
              </a:rPr>
              <a:t>拟电梯调度系统程序设</a:t>
            </a:r>
            <a:r>
              <a:rPr lang="zh-CN" altLang="en-US" b="1" dirty="0" smtClean="0">
                <a:sym typeface="+mn-ea"/>
              </a:rPr>
              <a:t>计</a:t>
            </a:r>
            <a:endParaRPr lang="en-US" altLang="zh-CN" b="1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设计算</a:t>
            </a:r>
            <a:r>
              <a:rPr lang="zh-CN" altLang="en-US" dirty="0" smtClean="0">
                <a:sym typeface="+mn-ea"/>
              </a:rPr>
              <a:t>法：</a:t>
            </a:r>
            <a:r>
              <a:rPr lang="zh-CN" altLang="en-US" b="1" dirty="0"/>
              <a:t>顺便服务策略</a:t>
            </a:r>
            <a:r>
              <a:rPr lang="zh-CN" altLang="en-US" dirty="0" smtClean="0">
                <a:sym typeface="+mn-ea"/>
              </a:rPr>
              <a:t> 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     这个方法一次完成一个方向上的所有目标。</a:t>
            </a:r>
            <a:endParaRPr lang="en-US" altLang="zh-CN" dirty="0" smtClean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如果假设电梯从第一层移动到第五层，然后到达第一层。当前，假设在二楼，另一个人只想上去。然后，电梯将根据此请求停止，并且二楼的人员将进入电梯。再次假设他按下了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楼按钮。然后，电梯将首先停在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层，这是进入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层的人员的目的地。此后，电梯停在五楼，一楼的人能离开了。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48" y="975741"/>
            <a:ext cx="5167197" cy="400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>
          <a:xfrm>
            <a:off x="6713838" y="2117124"/>
            <a:ext cx="197708" cy="2290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5585254" y="2133600"/>
            <a:ext cx="197708" cy="22736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17543" y="2976457"/>
            <a:ext cx="263610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992962" y="4509297"/>
            <a:ext cx="263610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8314" y="14393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68314" y="17991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2302" y="2181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68314" y="2528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92895" y="3287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92895" y="3689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68314" y="4058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85254" y="5255741"/>
            <a:ext cx="50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 smtClean="0"/>
              <a:t>电梯会停止在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979177" y="5316839"/>
            <a:ext cx="263610" cy="24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8411" y="4428306"/>
            <a:ext cx="466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FCFS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9621" y="2924432"/>
            <a:ext cx="5239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880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6606" y="955589"/>
            <a:ext cx="10766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</a:t>
            </a:r>
            <a:r>
              <a:rPr lang="zh-CN" altLang="en-US" dirty="0" smtClean="0"/>
              <a:t>共有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部电梯。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楼里具有 </a:t>
            </a:r>
            <a:r>
              <a:rPr lang="en-US" altLang="zh-CN" dirty="0"/>
              <a:t>9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层（可以随时变）。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#define </a:t>
            </a:r>
            <a:r>
              <a:rPr lang="en-US" altLang="zh-CN" dirty="0"/>
              <a:t>MAX_FLOOR </a:t>
            </a:r>
            <a:r>
              <a:rPr lang="en-US" altLang="zh-CN" dirty="0" smtClean="0"/>
              <a:t>9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电梯有两种按钮。（内部和外部）</a:t>
            </a:r>
            <a:endParaRPr lang="en-US" altLang="zh-CN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zh-CN" altLang="en-US" b="1" dirty="0"/>
              <a:t>外部</a:t>
            </a:r>
            <a:r>
              <a:rPr lang="zh-CN" altLang="en-US" dirty="0" smtClean="0"/>
              <a:t>的按钮有两个（</a:t>
            </a:r>
            <a:r>
              <a:rPr lang="zh-CN" altLang="en-US" b="1" dirty="0" smtClean="0"/>
              <a:t>上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下</a:t>
            </a:r>
            <a:r>
              <a:rPr lang="zh-CN" altLang="en-US" dirty="0" smtClean="0"/>
              <a:t>）。楼的最上和最下层只有一个按钮。最上的楼只有向下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的，而且最下的层只有向上的按钮。</a:t>
            </a:r>
            <a:endParaRPr lang="en-US" altLang="zh-CN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zh-CN" altLang="en-US" dirty="0"/>
              <a:t>内</a:t>
            </a:r>
            <a:r>
              <a:rPr lang="zh-CN" altLang="en-US" dirty="0" smtClean="0"/>
              <a:t>部的</a:t>
            </a:r>
            <a:r>
              <a:rPr lang="zh-CN" altLang="en-US" dirty="0"/>
              <a:t>按</a:t>
            </a:r>
            <a:r>
              <a:rPr lang="zh-CN" altLang="en-US" dirty="0" smtClean="0"/>
              <a:t>钮含有目标层</a:t>
            </a:r>
            <a:r>
              <a:rPr lang="zh-CN" altLang="en-US" dirty="0" smtClean="0"/>
              <a:t>（</a:t>
            </a:r>
            <a:r>
              <a:rPr lang="en-US" altLang="zh-CN" dirty="0"/>
              <a:t>MAX_FLOOR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还有随时停和继续的功能。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989" y="181232"/>
            <a:ext cx="1079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电梯特点</a:t>
            </a:r>
            <a:endParaRPr lang="en-US" sz="3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84" y="3687125"/>
            <a:ext cx="860789" cy="2245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99252" y="5968295"/>
            <a:ext cx="223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外部按钮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685" y="3803331"/>
            <a:ext cx="1196341" cy="21289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95995" y="5932276"/>
            <a:ext cx="137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内部按钮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1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580444" y="1989854"/>
            <a:ext cx="1262697" cy="996079"/>
          </a:xfrm>
          <a:prstGeom prst="rect">
            <a:avLst/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lIns="122182" tIns="61091" rIns="122182" bIns="61091" anchor="ctr"/>
          <a:lstStyle>
            <a:lvl1pPr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1150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2237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3197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443480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9006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3578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8150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722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400" dirty="0" smtClean="0">
                <a:ea typeface="楷体_GB2312" pitchFamily="49" charset="-122"/>
              </a:rPr>
              <a:t>控制</a:t>
            </a:r>
            <a:endParaRPr lang="zh-CN" altLang="zh-CN" sz="2400" dirty="0">
              <a:ea typeface="楷体_GB2312" pitchFamily="49" charset="-122"/>
            </a:endParaRPr>
          </a:p>
        </p:txBody>
      </p:sp>
      <p:sp>
        <p:nvSpPr>
          <p:cNvPr id="3" name="Line 11"/>
          <p:cNvSpPr>
            <a:spLocks noChangeShapeType="1"/>
          </p:cNvSpPr>
          <p:nvPr/>
        </p:nvSpPr>
        <p:spPr bwMode="auto">
          <a:xfrm flipV="1">
            <a:off x="4041585" y="2396149"/>
            <a:ext cx="466851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4936282" y="3127526"/>
            <a:ext cx="0" cy="734876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3008573" y="2308983"/>
            <a:ext cx="614103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1150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2237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3197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443480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9006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3578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8150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722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100" b="0" dirty="0" smtClean="0">
                <a:ea typeface="楷体_GB2312" pitchFamily="49" charset="-122"/>
              </a:rPr>
              <a:t>键盘</a:t>
            </a:r>
            <a:endParaRPr lang="zh-CN" altLang="en-US" sz="2100" b="0" dirty="0"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 b="0" dirty="0" smtClean="0">
                <a:ea typeface="楷体_GB2312" pitchFamily="49" charset="-122"/>
              </a:rPr>
              <a:t>文件</a:t>
            </a:r>
            <a:endParaRPr lang="en-US" altLang="zh-CN" sz="2100" b="0" dirty="0" smtClean="0"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100" b="0" dirty="0">
              <a:ea typeface="楷体_GB2312" pitchFamily="49" charset="-122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4307735" y="3326667"/>
            <a:ext cx="614103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1150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2237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3197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443480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9006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3578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8150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722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100" b="0" dirty="0" smtClean="0">
                <a:ea typeface="楷体_GB2312" pitchFamily="49" charset="-122"/>
              </a:rPr>
              <a:t>输入</a:t>
            </a:r>
            <a:endParaRPr lang="en-US" altLang="zh-CN" sz="2100" b="0" dirty="0" smtClean="0"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 b="0" dirty="0">
                <a:ea typeface="楷体_GB2312" pitchFamily="49" charset="-122"/>
              </a:rPr>
              <a:t>激励</a:t>
            </a:r>
            <a:endParaRPr lang="zh-CN" altLang="zh-CN" sz="2100" b="0" dirty="0">
              <a:ea typeface="楷体_GB2312" pitchFamily="49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667539" y="1849362"/>
            <a:ext cx="1295400" cy="14398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miter lim="800000"/>
          </a:ln>
          <a:effectLst>
            <a:outerShdw dist="17961" dir="13500000" algn="ctr" rotWithShape="0">
              <a:srgbClr val="FF0000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V="1">
            <a:off x="2667539" y="2209724"/>
            <a:ext cx="1295400" cy="1588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6322812" y="1886805"/>
            <a:ext cx="1516844" cy="14398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miter lim="800000"/>
          </a:ln>
          <a:effectLst>
            <a:outerShdw dist="17961" dir="13500000" algn="ctr" rotWithShape="0">
              <a:srgbClr val="FF0000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6308636" y="2271749"/>
            <a:ext cx="1295400" cy="1588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409574" y="2428002"/>
            <a:ext cx="1500409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1150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2237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3197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443480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9006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3578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8150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722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100" smtClean="0">
                <a:ea typeface="楷体_GB2312" pitchFamily="49" charset="-122"/>
              </a:rPr>
              <a:t>console</a:t>
            </a:r>
            <a:endParaRPr lang="en-US" altLang="zh-CN" sz="2100" b="0" dirty="0" smtClean="0"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 b="0" dirty="0">
                <a:ea typeface="楷体_GB2312" pitchFamily="49" charset="-122"/>
              </a:rPr>
              <a:t>文件</a:t>
            </a:r>
          </a:p>
          <a:p>
            <a:pPr>
              <a:lnSpc>
                <a:spcPct val="80000"/>
              </a:lnSpc>
            </a:pPr>
            <a:endParaRPr lang="zh-CN" altLang="en-US" sz="2100" b="0" dirty="0">
              <a:ea typeface="楷体_GB2312" pitchFamily="49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876589" y="2396149"/>
            <a:ext cx="432048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508118" y="3341371"/>
            <a:ext cx="614103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1150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2237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31975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443480" defTabSz="958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9006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3578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8150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72280" defTabSz="958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100" b="0" dirty="0" smtClean="0">
                <a:ea typeface="楷体_GB2312" pitchFamily="49" charset="-122"/>
              </a:rPr>
              <a:t>状态操作</a:t>
            </a:r>
            <a:endParaRPr lang="zh-CN" altLang="zh-CN" sz="2100" b="0" dirty="0">
              <a:ea typeface="楷体_GB2312" pitchFamily="49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5383122" y="3102338"/>
            <a:ext cx="0" cy="763248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椭圆 20"/>
          <p:cNvSpPr/>
          <p:nvPr/>
        </p:nvSpPr>
        <p:spPr bwMode="auto">
          <a:xfrm>
            <a:off x="4292412" y="3981991"/>
            <a:ext cx="1800200" cy="104590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r>
              <a:rPr lang="zh-CN" altLang="en-US" dirty="0" smtClean="0">
                <a:ea typeface="楷体_GB2312" pitchFamily="49" charset="-122"/>
              </a:rPr>
              <a:t>电梯的</a:t>
            </a:r>
            <a:r>
              <a:rPr lang="zh-CN" altLang="en-US" b="0" dirty="0" smtClean="0">
                <a:ea typeface="楷体_GB2312" pitchFamily="49" charset="-122"/>
              </a:rPr>
              <a:t>状态机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7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4743809" y="2956010"/>
            <a:ext cx="1152525" cy="461962"/>
          </a:xfrm>
          <a:prstGeom prst="rect">
            <a:avLst/>
          </a:prstGeom>
          <a:gradFill rotWithShape="0">
            <a:gsLst>
              <a:gs pos="0">
                <a:srgbClr val="8AF3C7"/>
              </a:gs>
              <a:gs pos="50000">
                <a:srgbClr val="B9F5DB"/>
              </a:gs>
              <a:gs pos="100000">
                <a:srgbClr val="DDFAED"/>
              </a:gs>
              <a:gs pos="100000">
                <a:srgbClr val="DDFAED"/>
              </a:gs>
              <a:gs pos="100000">
                <a:srgbClr val="DDFAED"/>
              </a:gs>
              <a:gs pos="100000">
                <a:srgbClr val="DDFAED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主模块</a:t>
            </a: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2884846" y="4576847"/>
            <a:ext cx="1150938" cy="830263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请求输入模块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540609" y="4599072"/>
            <a:ext cx="936625" cy="822325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控制模块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5909034" y="4599072"/>
            <a:ext cx="1152525" cy="831850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状态装换模块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7420334" y="4576847"/>
            <a:ext cx="1008062" cy="830263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输出模块</a:t>
            </a:r>
          </a:p>
        </p:txBody>
      </p:sp>
      <p:cxnSp>
        <p:nvCxnSpPr>
          <p:cNvPr id="7" name="直接箭头连接符 12"/>
          <p:cNvCxnSpPr>
            <a:cxnSpLocks noChangeShapeType="1"/>
          </p:cNvCxnSpPr>
          <p:nvPr/>
        </p:nvCxnSpPr>
        <p:spPr bwMode="auto">
          <a:xfrm flipH="1">
            <a:off x="3892909" y="3417972"/>
            <a:ext cx="1116012" cy="1014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14"/>
          <p:cNvCxnSpPr>
            <a:cxnSpLocks noChangeShapeType="1"/>
            <a:stCxn id="2" idx="2"/>
          </p:cNvCxnSpPr>
          <p:nvPr/>
        </p:nvCxnSpPr>
        <p:spPr bwMode="auto">
          <a:xfrm flipH="1">
            <a:off x="5188309" y="3417972"/>
            <a:ext cx="131762" cy="1014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16"/>
          <p:cNvCxnSpPr>
            <a:cxnSpLocks noChangeShapeType="1"/>
            <a:stCxn id="2" idx="2"/>
          </p:cNvCxnSpPr>
          <p:nvPr/>
        </p:nvCxnSpPr>
        <p:spPr bwMode="auto">
          <a:xfrm>
            <a:off x="5620109" y="3417972"/>
            <a:ext cx="720725" cy="1014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18"/>
          <p:cNvCxnSpPr>
            <a:cxnSpLocks noChangeShapeType="1"/>
            <a:stCxn id="2" idx="2"/>
          </p:cNvCxnSpPr>
          <p:nvPr/>
        </p:nvCxnSpPr>
        <p:spPr bwMode="auto">
          <a:xfrm>
            <a:off x="5909034" y="3417972"/>
            <a:ext cx="1727200" cy="1014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6023334" y="295601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main.c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2992796" y="5434097"/>
            <a:ext cx="1042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input1.c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7420334" y="5434097"/>
            <a:ext cx="12969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</a:rPr>
              <a:t>Print_message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.c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4316771" y="5449972"/>
            <a:ext cx="1303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control1.c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5" name="TextBox 24"/>
          <p:cNvSpPr txBox="1">
            <a:spLocks noChangeArrowheads="1"/>
          </p:cNvSpPr>
          <p:nvPr/>
        </p:nvSpPr>
        <p:spPr bwMode="auto">
          <a:xfrm>
            <a:off x="5764571" y="5449972"/>
            <a:ext cx="1511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</a:rPr>
              <a:t>State_trans.c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031" y="0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 smtClean="0"/>
              <a:t>模块划分</a:t>
            </a:r>
            <a:endParaRPr lang="en-US" sz="3600" b="1" u="sng" dirty="0"/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428396" y="3417972"/>
            <a:ext cx="936625" cy="822325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控制模块</a:t>
            </a:r>
          </a:p>
        </p:txBody>
      </p: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6204155" y="3375110"/>
            <a:ext cx="2079779" cy="44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8362285" y="4275906"/>
            <a:ext cx="136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Control2.c</a:t>
            </a:r>
            <a:endParaRPr lang="en-US" dirty="0"/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1841858" y="3094915"/>
            <a:ext cx="1150938" cy="830263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请求输入模块</a:t>
            </a:r>
          </a:p>
        </p:txBody>
      </p:sp>
      <p:cxnSp>
        <p:nvCxnSpPr>
          <p:cNvPr id="24" name="直接箭头连接符 12"/>
          <p:cNvCxnSpPr>
            <a:cxnSpLocks noChangeShapeType="1"/>
          </p:cNvCxnSpPr>
          <p:nvPr/>
        </p:nvCxnSpPr>
        <p:spPr bwMode="auto">
          <a:xfrm flipH="1">
            <a:off x="3082490" y="3156035"/>
            <a:ext cx="1589088" cy="3540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12"/>
          <p:cNvCxnSpPr>
            <a:cxnSpLocks noChangeShapeType="1"/>
          </p:cNvCxnSpPr>
          <p:nvPr/>
        </p:nvCxnSpPr>
        <p:spPr bwMode="auto">
          <a:xfrm flipH="1" flipV="1">
            <a:off x="3223777" y="2385988"/>
            <a:ext cx="1520032" cy="5700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1833408" y="1555725"/>
            <a:ext cx="1150938" cy="830263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请求输入模块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3408" y="2409724"/>
            <a:ext cx="144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Input1.c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96181" y="3925178"/>
            <a:ext cx="199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getInputFILE.c</a:t>
            </a:r>
            <a:endParaRPr lang="en-US" dirty="0"/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4035784" y="866543"/>
            <a:ext cx="1150938" cy="830263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请求输入模块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27553" y="1701022"/>
            <a:ext cx="194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clientInput.txt</a:t>
            </a:r>
            <a:endParaRPr lang="en-US" dirty="0"/>
          </a:p>
        </p:txBody>
      </p:sp>
      <p:cxnSp>
        <p:nvCxnSpPr>
          <p:cNvPr id="34" name="直接箭头连接符 12"/>
          <p:cNvCxnSpPr>
            <a:cxnSpLocks noChangeShapeType="1"/>
            <a:endCxn id="33" idx="2"/>
          </p:cNvCxnSpPr>
          <p:nvPr/>
        </p:nvCxnSpPr>
        <p:spPr bwMode="auto">
          <a:xfrm flipH="1" flipV="1">
            <a:off x="4702381" y="2070354"/>
            <a:ext cx="333848" cy="7411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箭头连接符 18"/>
          <p:cNvCxnSpPr>
            <a:cxnSpLocks noChangeShapeType="1"/>
          </p:cNvCxnSpPr>
          <p:nvPr/>
        </p:nvCxnSpPr>
        <p:spPr bwMode="auto">
          <a:xfrm flipV="1">
            <a:off x="6048800" y="2362022"/>
            <a:ext cx="1479473" cy="6198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7858254" y="1579461"/>
            <a:ext cx="1008062" cy="830263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输出模块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1669" y="2416353"/>
            <a:ext cx="14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Client2.dat</a:t>
            </a:r>
            <a:endParaRPr lang="en-US" dirty="0"/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6245482" y="422261"/>
            <a:ext cx="1008062" cy="830997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  <a:gs pos="100000">
                <a:srgbClr val="CC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头文件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4" name="直接箭头连接符 18"/>
          <p:cNvCxnSpPr>
            <a:cxnSpLocks noChangeShapeType="1"/>
          </p:cNvCxnSpPr>
          <p:nvPr/>
        </p:nvCxnSpPr>
        <p:spPr bwMode="auto">
          <a:xfrm flipV="1">
            <a:off x="5662817" y="1762052"/>
            <a:ext cx="799027" cy="105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048800" y="1296120"/>
            <a:ext cx="156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Elevator.h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46" y="18963"/>
            <a:ext cx="5319251" cy="68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0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81280"/>
            <a:ext cx="6078538" cy="65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8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44281"/>
            <a:ext cx="8060372" cy="66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40" y="-1"/>
            <a:ext cx="5080000" cy="63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13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2703</TotalTime>
  <Words>1116</Words>
  <Application>Microsoft Office PowerPoint</Application>
  <PresentationFormat>Widescreen</PresentationFormat>
  <Paragraphs>246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宋体</vt:lpstr>
      <vt:lpstr>方正粗黑宋简体</vt:lpstr>
      <vt:lpstr>楷体_GB2312</vt:lpstr>
      <vt:lpstr>等线</vt:lpstr>
      <vt:lpstr>Arial</vt:lpstr>
      <vt:lpstr>Calibri</vt:lpstr>
      <vt:lpstr>Calibri Light</vt:lpstr>
      <vt:lpstr>Century Schoolbook</vt:lpstr>
      <vt:lpstr>Courier New</vt:lpstr>
      <vt:lpstr>Times New Roman</vt:lpstr>
      <vt:lpstr>Wingdings 2</vt:lpstr>
      <vt:lpstr>View</vt:lpstr>
      <vt:lpstr>Unknown</vt:lpstr>
      <vt:lpstr>报告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52</cp:revision>
  <dcterms:created xsi:type="dcterms:W3CDTF">2021-05-17T04:04:08Z</dcterms:created>
  <dcterms:modified xsi:type="dcterms:W3CDTF">2021-07-05T08:25:24Z</dcterms:modified>
</cp:coreProperties>
</file>