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7" r:id="rId27"/>
    <p:sldId id="305" r:id="rId28"/>
    <p:sldId id="306" r:id="rId29"/>
    <p:sldId id="280"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4C6"/>
    <a:srgbClr val="2D326E"/>
    <a:srgbClr val="2590A3"/>
    <a:srgbClr val="A2CADF"/>
    <a:srgbClr val="6DB3E4"/>
    <a:srgbClr val="93C5DA"/>
    <a:srgbClr val="99CCCC"/>
    <a:srgbClr val="99CBC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23" autoAdjust="0"/>
  </p:normalViewPr>
  <p:slideViewPr>
    <p:cSldViewPr snapToObjects="1">
      <p:cViewPr varScale="1">
        <p:scale>
          <a:sx n="128" d="100"/>
          <a:sy n="128" d="100"/>
        </p:scale>
        <p:origin x="560" y="68"/>
      </p:cViewPr>
      <p:guideLst>
        <p:guide orient="horz" pos="1619"/>
        <p:guide pos="2880"/>
      </p:guideLst>
    </p:cSldViewPr>
  </p:slideViewPr>
  <p:outlineViewPr>
    <p:cViewPr>
      <p:scale>
        <a:sx n="33" d="100"/>
        <a:sy n="33" d="100"/>
      </p:scale>
      <p:origin x="0" y="-1296"/>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124" d="100"/>
          <a:sy n="124" d="100"/>
        </p:scale>
        <p:origin x="495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82F302-A7C8-034E-97BB-FC8263E03487}" type="datetimeFigureOut">
              <a:rPr lang="en-US" smtClean="0"/>
              <a:t>11/7/2017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0ECF95-0BA1-6A41-BF58-BBB121C210F4}" type="slidenum">
              <a:rPr lang="en-US" smtClean="0"/>
              <a:t>‹#›</a:t>
            </a:fld>
            <a:endParaRPr lang="en-US"/>
          </a:p>
        </p:txBody>
      </p:sp>
    </p:spTree>
    <p:extLst>
      <p:ext uri="{BB962C8B-B14F-4D97-AF65-F5344CB8AC3E}">
        <p14:creationId xmlns:p14="http://schemas.microsoft.com/office/powerpoint/2010/main" val="1763804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AEBFDE-86C7-4E86-9964-AC43992432EE}" type="datetimeFigureOut">
              <a:rPr lang="de-AT" smtClean="0"/>
              <a:t>07.11.2017</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D5A78-5106-4F9F-8ACC-338C0BBDEEFA}" type="slidenum">
              <a:rPr lang="de-AT" smtClean="0"/>
              <a:t>‹#›</a:t>
            </a:fld>
            <a:endParaRPr lang="de-AT"/>
          </a:p>
        </p:txBody>
      </p:sp>
    </p:spTree>
    <p:extLst>
      <p:ext uri="{BB962C8B-B14F-4D97-AF65-F5344CB8AC3E}">
        <p14:creationId xmlns:p14="http://schemas.microsoft.com/office/powerpoint/2010/main" val="238985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endParaRPr lang="de-AT" dirty="0"/>
          </a:p>
        </p:txBody>
      </p:sp>
      <p:sp>
        <p:nvSpPr>
          <p:cNvPr id="4" name="Slide Number Placeholder 3"/>
          <p:cNvSpPr>
            <a:spLocks noGrp="1"/>
          </p:cNvSpPr>
          <p:nvPr>
            <p:ph type="sldNum" sz="quarter" idx="10"/>
          </p:nvPr>
        </p:nvSpPr>
        <p:spPr/>
        <p:txBody>
          <a:bodyPr/>
          <a:lstStyle/>
          <a:p>
            <a:fld id="{049D5A78-5106-4F9F-8ACC-338C0BBDEEFA}" type="slidenum">
              <a:rPr lang="de-AT" smtClean="0"/>
              <a:t>1</a:t>
            </a:fld>
            <a:endParaRPr lang="de-AT"/>
          </a:p>
        </p:txBody>
      </p:sp>
    </p:spTree>
    <p:extLst>
      <p:ext uri="{BB962C8B-B14F-4D97-AF65-F5344CB8AC3E}">
        <p14:creationId xmlns:p14="http://schemas.microsoft.com/office/powerpoint/2010/main" val="2769155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11/7/2017 9:06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717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11/7/2017 9:06 AM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6476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11/7/2017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28719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7A2D2A7-FEDB-4FEC-BF57-39E9383DCE56}" type="slidenum">
              <a:rPr lang="en-US" smtClean="0"/>
              <a:t>18</a:t>
            </a:fld>
            <a:endParaRPr lang="en-US" dirty="0"/>
          </a:p>
        </p:txBody>
      </p:sp>
    </p:spTree>
    <p:extLst>
      <p:ext uri="{BB962C8B-B14F-4D97-AF65-F5344CB8AC3E}">
        <p14:creationId xmlns:p14="http://schemas.microsoft.com/office/powerpoint/2010/main" val="2234055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942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11/7/2017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57711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11/7/2017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52003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55B930-BD7B-4FA8-9F23-26438CF225F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725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55B930-BD7B-4FA8-9F23-26438CF225F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9780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55B930-BD7B-4FA8-9F23-26438CF225F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1741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17A4760B-E6A7-41A7-B208-0115AB56D25F}" type="slidenum">
              <a:rPr lang="en-US" smtClean="0"/>
              <a:pPr/>
              <a:t>3</a:t>
            </a:fld>
            <a:endParaRPr lang="en-US"/>
          </a:p>
        </p:txBody>
      </p:sp>
    </p:spTree>
    <p:extLst>
      <p:ext uri="{BB962C8B-B14F-4D97-AF65-F5344CB8AC3E}">
        <p14:creationId xmlns:p14="http://schemas.microsoft.com/office/powerpoint/2010/main" val="1856429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11/7/2017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09724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7A2D2A7-FEDB-4FEC-BF57-39E9383DCE56}" type="slidenum">
              <a:rPr lang="en-US" smtClean="0"/>
              <a:t>28</a:t>
            </a:fld>
            <a:endParaRPr lang="en-US" dirty="0"/>
          </a:p>
        </p:txBody>
      </p:sp>
    </p:spTree>
    <p:extLst>
      <p:ext uri="{BB962C8B-B14F-4D97-AF65-F5344CB8AC3E}">
        <p14:creationId xmlns:p14="http://schemas.microsoft.com/office/powerpoint/2010/main" val="302934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06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973505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6A621536-5EA8-43E3-A3B4-96EA1EFD2E87}"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0712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7A2D2A7-FEDB-4FEC-BF57-39E9383DCE56}" type="slidenum">
              <a:rPr lang="en-US" smtClean="0"/>
              <a:t>7</a:t>
            </a:fld>
            <a:endParaRPr lang="en-US" dirty="0"/>
          </a:p>
        </p:txBody>
      </p:sp>
    </p:spTree>
    <p:extLst>
      <p:ext uri="{BB962C8B-B14F-4D97-AF65-F5344CB8AC3E}">
        <p14:creationId xmlns:p14="http://schemas.microsoft.com/office/powerpoint/2010/main" val="137521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11/7/2017 9:06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8643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87A2D2A7-FEDB-4FEC-BF57-39E9383DCE56}" type="slidenum">
              <a:rPr lang="en-US" smtClean="0"/>
              <a:t>10</a:t>
            </a:fld>
            <a:endParaRPr lang="en-US" dirty="0"/>
          </a:p>
        </p:txBody>
      </p:sp>
    </p:spTree>
    <p:extLst>
      <p:ext uri="{BB962C8B-B14F-4D97-AF65-F5344CB8AC3E}">
        <p14:creationId xmlns:p14="http://schemas.microsoft.com/office/powerpoint/2010/main" val="344143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11/7/2017 9:06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723540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2700339" y="797003"/>
            <a:ext cx="4508234" cy="2281863"/>
          </a:xfrm>
        </p:spPr>
        <p:txBody>
          <a:bodyPr anchor="ctr">
            <a:normAutofit/>
          </a:bodyPr>
          <a:lstStyle>
            <a:lvl1pPr algn="l">
              <a:defRPr sz="4000">
                <a:solidFill>
                  <a:schemeClr val="accent1"/>
                </a:solidFill>
                <a:latin typeface="+mj-lt"/>
                <a:ea typeface="Segoe UI Historic" charset="0"/>
                <a:cs typeface="Segoe UI Historic" charset="0"/>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&lt;Title session&gt;</a:t>
            </a:r>
            <a:endParaRPr lang="en-US" dirty="0"/>
          </a:p>
        </p:txBody>
      </p:sp>
      <p:sp>
        <p:nvSpPr>
          <p:cNvPr id="3" name="Subtitle 2"/>
          <p:cNvSpPr>
            <a:spLocks noGrp="1"/>
          </p:cNvSpPr>
          <p:nvPr>
            <p:ph type="subTitle" idx="1" hasCustomPrompt="1"/>
          </p:nvPr>
        </p:nvSpPr>
        <p:spPr>
          <a:xfrm>
            <a:off x="2700340" y="3221382"/>
            <a:ext cx="4508234" cy="957002"/>
          </a:xfrm>
        </p:spPr>
        <p:txBody>
          <a:bodyPr>
            <a:normAutofit/>
          </a:bodyPr>
          <a:lstStyle>
            <a:lvl1pPr marL="0" indent="0" algn="l">
              <a:buNone/>
              <a:defRPr sz="2400" i="0">
                <a:solidFill>
                  <a:schemeClr val="accent1"/>
                </a:solidFill>
                <a:latin typeface="+mj-l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latin typeface="Segoe UI Light" panose="020B0502040204020203" pitchFamily="34" charset="0"/>
              </a:rPr>
              <a:t>&lt;Name speaker&gt;</a:t>
            </a:r>
          </a:p>
        </p:txBody>
      </p:sp>
      <p:sp>
        <p:nvSpPr>
          <p:cNvPr id="7" name="Subtitle 2"/>
          <p:cNvSpPr txBox="1">
            <a:spLocks/>
          </p:cNvSpPr>
          <p:nvPr userDrawn="1"/>
        </p:nvSpPr>
        <p:spPr>
          <a:xfrm>
            <a:off x="7812360" y="123478"/>
            <a:ext cx="1298042" cy="432048"/>
          </a:xfrm>
          <a:prstGeom prst="rect">
            <a:avLst/>
          </a:prstGeom>
        </p:spPr>
        <p:txBody>
          <a:bodyPr vert="horz" lIns="91440" tIns="45720" rIns="91440" bIns="45720" rtlCol="0">
            <a:normAutofit fontScale="47500" lnSpcReduction="20000"/>
          </a:bodyPr>
          <a:lstStyle>
            <a:lvl1pPr marL="0" indent="0" algn="l" defTabSz="457200" rtl="0" eaLnBrk="1" latinLnBrk="0" hangingPunct="1">
              <a:spcBef>
                <a:spcPct val="20000"/>
              </a:spcBef>
              <a:buClr>
                <a:schemeClr val="accent2"/>
              </a:buClr>
              <a:buSzPct val="125000"/>
              <a:buFont typeface="Lucida Grande"/>
              <a:buNone/>
              <a:tabLst/>
              <a:defRPr sz="2400" i="0" kern="1200">
                <a:solidFill>
                  <a:schemeClr val="accent1"/>
                </a:solidFill>
                <a:latin typeface="+mj-lt"/>
                <a:ea typeface="Segoe UI" panose="020B0502040204020203" pitchFamily="34" charset="0"/>
                <a:cs typeface="Segoe Light"/>
              </a:defRPr>
            </a:lvl1pPr>
            <a:lvl2pPr marL="457200" indent="0" algn="ctr" defTabSz="457200" rtl="0" eaLnBrk="1" latinLnBrk="0" hangingPunct="1">
              <a:spcBef>
                <a:spcPct val="20000"/>
              </a:spcBef>
              <a:buClr>
                <a:schemeClr val="accent2"/>
              </a:buClr>
              <a:buSzPct val="125000"/>
              <a:buFont typeface="Lucida Grande"/>
              <a:buNone/>
              <a:defRPr sz="2800" kern="12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2pPr>
            <a:lvl3pPr marL="914400" indent="0" algn="ctr" defTabSz="457200" rtl="0" eaLnBrk="1" latinLnBrk="0" hangingPunct="1">
              <a:spcBef>
                <a:spcPct val="20000"/>
              </a:spcBef>
              <a:buClr>
                <a:schemeClr val="accent2"/>
              </a:buClr>
              <a:buSzPct val="125000"/>
              <a:buFont typeface="Lucida Grande"/>
              <a:buNone/>
              <a:defRPr sz="2400" kern="12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3pPr>
            <a:lvl4pPr marL="1371600" indent="0" algn="ctr" defTabSz="457200" rtl="0" eaLnBrk="1" latinLnBrk="0" hangingPunct="1">
              <a:spcBef>
                <a:spcPct val="20000"/>
              </a:spcBef>
              <a:buClr>
                <a:schemeClr val="accent2"/>
              </a:buClr>
              <a:buSzPct val="125000"/>
              <a:buFont typeface="Lucida Grande"/>
              <a:buNone/>
              <a:defRPr sz="2000" kern="12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4pPr>
            <a:lvl5pPr marL="1828800" indent="0" algn="ctr" defTabSz="457200" rtl="0" eaLnBrk="1" latinLnBrk="0" hangingPunct="1">
              <a:spcBef>
                <a:spcPct val="20000"/>
              </a:spcBef>
              <a:buClr>
                <a:schemeClr val="accent2"/>
              </a:buClr>
              <a:buSzPct val="125000"/>
              <a:buFont typeface="Lucida Grande"/>
              <a:buNone/>
              <a:defRPr sz="2000" kern="12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dirty="0">
                <a:latin typeface="Segoe UI Light" panose="020B0502040204020203" pitchFamily="34" charset="0"/>
              </a:rPr>
              <a:t>@</a:t>
            </a:r>
            <a:r>
              <a:rPr lang="en-US" dirty="0" err="1">
                <a:latin typeface="Segoe UI Light" panose="020B0502040204020203" pitchFamily="34" charset="0"/>
              </a:rPr>
              <a:t>ExpertsLiveAT</a:t>
            </a:r>
            <a:endParaRPr lang="en-US" dirty="0">
              <a:latin typeface="Segoe UI Light" panose="020B0502040204020203" pitchFamily="34" charset="0"/>
            </a:endParaRPr>
          </a:p>
          <a:p>
            <a:pPr algn="r"/>
            <a:r>
              <a:rPr lang="en-US" dirty="0">
                <a:latin typeface="Segoe UI Light" panose="020B0502040204020203" pitchFamily="34" charset="0"/>
              </a:rPr>
              <a:t>#ExpertsLive</a:t>
            </a:r>
          </a:p>
        </p:txBody>
      </p:sp>
      <p:pic>
        <p:nvPicPr>
          <p:cNvPr id="1028" name="Picture 4" descr="http://www.expertslive.at/uploads/1/0/2/8/102898498/published/expertslive-austria.png?1491569439">
            <a:extLst>
              <a:ext uri="{FF2B5EF4-FFF2-40B4-BE49-F238E27FC236}">
                <a16:creationId xmlns:a16="http://schemas.microsoft.com/office/drawing/2014/main" id="{80C253F9-F81E-4502-9D8F-59F93A187FF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01031" y="4673484"/>
            <a:ext cx="1863457" cy="38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1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SG"/>
          </a:p>
        </p:txBody>
      </p:sp>
    </p:spTree>
    <p:extLst>
      <p:ext uri="{BB962C8B-B14F-4D97-AF65-F5344CB8AC3E}">
        <p14:creationId xmlns:p14="http://schemas.microsoft.com/office/powerpoint/2010/main" val="263366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179512" y="268675"/>
            <a:ext cx="8496176" cy="857250"/>
          </a:xfrm>
          <a:prstGeom prst="rect">
            <a:avLst/>
          </a:prstGeom>
        </p:spPr>
        <p:txBody>
          <a:bodyPr vert="horz" lIns="91440" tIns="45720" rIns="91440" bIns="45720" rtlCol="0" anchor="t">
            <a:normAutofit/>
          </a:bodyPr>
          <a:lstStyle/>
          <a:p>
            <a:r>
              <a:rPr lang="en-US" dirty="0">
                <a:latin typeface="Segoe UI Light" panose="020B0502040204020203" pitchFamily="34" charset="0"/>
              </a:rPr>
              <a:t>&lt;Title&gt;</a:t>
            </a:r>
            <a:endParaRPr lang="en-US" dirty="0"/>
          </a:p>
        </p:txBody>
      </p:sp>
      <p:sp>
        <p:nvSpPr>
          <p:cNvPr id="10" name="Text Placeholder 9"/>
          <p:cNvSpPr>
            <a:spLocks noGrp="1"/>
          </p:cNvSpPr>
          <p:nvPr>
            <p:ph type="body" sz="quarter" idx="10" hasCustomPrompt="1"/>
          </p:nvPr>
        </p:nvSpPr>
        <p:spPr>
          <a:xfrm>
            <a:off x="179512" y="1211750"/>
            <a:ext cx="8496176" cy="2944176"/>
          </a:xfrm>
        </p:spPr>
        <p:txBody>
          <a:bodyPr/>
          <a:lstStyle>
            <a:lvl1pPr>
              <a:defRPr>
                <a:latin typeface="+mj-lt"/>
              </a:defRPr>
            </a:lvl1p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&lt;Text&gt;</a:t>
            </a:r>
          </a:p>
        </p:txBody>
      </p:sp>
    </p:spTree>
    <p:extLst>
      <p:ext uri="{BB962C8B-B14F-4D97-AF65-F5344CB8AC3E}">
        <p14:creationId xmlns:p14="http://schemas.microsoft.com/office/powerpoint/2010/main" val="366500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8557" y="978477"/>
            <a:ext cx="4279159" cy="1591102"/>
          </a:xfrm>
        </p:spPr>
        <p:txBody>
          <a:bodyPr>
            <a:normAutofit/>
          </a:bodyPr>
          <a:lstStyle>
            <a:lvl1pPr algn="l">
              <a:defRPr sz="3600" baseline="0">
                <a:solidFill>
                  <a:srgbClr val="1E347F"/>
                </a:solidFill>
                <a:latin typeface="+mj-lt"/>
                <a:cs typeface="Segoe"/>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&lt;Speaker Name&gt;</a:t>
            </a:r>
            <a:endParaRPr lang="en-US" dirty="0"/>
          </a:p>
        </p:txBody>
      </p:sp>
      <p:sp>
        <p:nvSpPr>
          <p:cNvPr id="3" name="Content Placeholder 2"/>
          <p:cNvSpPr>
            <a:spLocks noGrp="1"/>
          </p:cNvSpPr>
          <p:nvPr>
            <p:ph idx="1" hasCustomPrompt="1"/>
          </p:nvPr>
        </p:nvSpPr>
        <p:spPr>
          <a:xfrm>
            <a:off x="3348557" y="2569579"/>
            <a:ext cx="4279159" cy="2268637"/>
          </a:xfrm>
        </p:spPr>
        <p:txBody>
          <a:bodyPr>
            <a:noAutofit/>
          </a:bodyPr>
          <a:lstStyle>
            <a:lvl1pPr marL="0" indent="0">
              <a:buFontTx/>
              <a:buNone/>
              <a:defRPr sz="2400">
                <a:solidFill>
                  <a:schemeClr val="accent1"/>
                </a:solidFill>
                <a:latin typeface="Segoe Light"/>
                <a:cs typeface="Segoe Light"/>
              </a:defRPr>
            </a:lvl1pPr>
            <a:lvl2pPr>
              <a:defRPr sz="2400">
                <a:solidFill>
                  <a:srgbClr val="FFFFFF"/>
                </a:solidFill>
                <a:latin typeface="Segoe Light"/>
                <a:cs typeface="Segoe Light"/>
              </a:defRPr>
            </a:lvl2pPr>
            <a:lvl3pPr>
              <a:defRPr sz="2400">
                <a:solidFill>
                  <a:srgbClr val="FFFFFF"/>
                </a:solidFill>
                <a:latin typeface="Segoe Light"/>
                <a:cs typeface="Segoe Light"/>
              </a:defRPr>
            </a:lvl3pPr>
            <a:lvl4pPr>
              <a:defRPr sz="2400">
                <a:solidFill>
                  <a:srgbClr val="FFFFFF"/>
                </a:solidFill>
                <a:latin typeface="Segoe Light"/>
                <a:cs typeface="Segoe Light"/>
              </a:defRPr>
            </a:lvl4pPr>
            <a:lvl5pPr>
              <a:defRPr sz="2400">
                <a:solidFill>
                  <a:srgbClr val="FFFFFF"/>
                </a:solidFill>
                <a:latin typeface="Segoe Light"/>
                <a:cs typeface="Segoe Light"/>
              </a:defRPr>
            </a:lvl5pPr>
          </a:lstStyle>
          <a:p>
            <a:r>
              <a:rPr lang="en-US" dirty="0">
                <a:latin typeface="Segoe UI Light" panose="020B0502040204020203" pitchFamily="34" charset="0"/>
              </a:rPr>
              <a:t>&lt;short intro&gt;</a:t>
            </a:r>
          </a:p>
        </p:txBody>
      </p:sp>
      <p:sp>
        <p:nvSpPr>
          <p:cNvPr id="9" name="Picture Placeholder 2"/>
          <p:cNvSpPr>
            <a:spLocks noGrp="1"/>
          </p:cNvSpPr>
          <p:nvPr>
            <p:ph type="pic" idx="14"/>
          </p:nvPr>
        </p:nvSpPr>
        <p:spPr>
          <a:xfrm>
            <a:off x="539751" y="978476"/>
            <a:ext cx="2573839" cy="2968491"/>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Tree>
    <p:extLst>
      <p:ext uri="{BB962C8B-B14F-4D97-AF65-F5344CB8AC3E}">
        <p14:creationId xmlns:p14="http://schemas.microsoft.com/office/powerpoint/2010/main" val="43564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Content Placeholder 3"/>
          <p:cNvSpPr>
            <a:spLocks noGrp="1"/>
          </p:cNvSpPr>
          <p:nvPr>
            <p:ph sz="half" idx="2" hasCustomPrompt="1"/>
          </p:nvPr>
        </p:nvSpPr>
        <p:spPr>
          <a:xfrm>
            <a:off x="1692275" y="268288"/>
            <a:ext cx="6950828" cy="4627803"/>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&lt;Image&gt;</a:t>
            </a:r>
          </a:p>
        </p:txBody>
      </p:sp>
    </p:spTree>
    <p:extLst>
      <p:ext uri="{BB962C8B-B14F-4D97-AF65-F5344CB8AC3E}">
        <p14:creationId xmlns:p14="http://schemas.microsoft.com/office/powerpoint/2010/main" val="22297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37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ohne Rahmen">
    <p:spTree>
      <p:nvGrpSpPr>
        <p:cNvPr id="1" name=""/>
        <p:cNvGrpSpPr/>
        <p:nvPr/>
      </p:nvGrpSpPr>
      <p:grpSpPr>
        <a:xfrm>
          <a:off x="0" y="0"/>
          <a:ext cx="0" cy="0"/>
          <a:chOff x="0" y="0"/>
          <a:chExt cx="0" cy="0"/>
        </a:xfrm>
      </p:grpSpPr>
      <p:sp>
        <p:nvSpPr>
          <p:cNvPr id="4" name="Textplatzhalter 3"/>
          <p:cNvSpPr>
            <a:spLocks noGrp="1"/>
          </p:cNvSpPr>
          <p:nvPr>
            <p:ph type="body" sz="quarter" idx="12" hasCustomPrompt="1"/>
          </p:nvPr>
        </p:nvSpPr>
        <p:spPr>
          <a:xfrm>
            <a:off x="227015" y="178426"/>
            <a:ext cx="6122987" cy="731044"/>
          </a:xfrm>
          <a:prstGeom prst="rect">
            <a:avLst/>
          </a:prstGeom>
        </p:spPr>
        <p:txBody>
          <a:bodyPr tIns="0" bIns="0"/>
          <a:lstStyle>
            <a:lvl1pPr marL="0" indent="0" algn="l">
              <a:buNone/>
              <a:defRPr>
                <a:solidFill>
                  <a:srgbClr val="3D3D3C"/>
                </a:solidFill>
              </a:defRPr>
            </a:lvl1pPr>
          </a:lstStyle>
          <a:p>
            <a:pPr algn="l"/>
            <a:r>
              <a:rPr lang="de-DE" dirty="0"/>
              <a:t>Überschrift</a:t>
            </a:r>
            <a:br>
              <a:rPr lang="de-DE" dirty="0"/>
            </a:br>
            <a:r>
              <a:rPr lang="de-DE" dirty="0"/>
              <a:t>zweizeilig</a:t>
            </a:r>
          </a:p>
        </p:txBody>
      </p:sp>
      <p:sp>
        <p:nvSpPr>
          <p:cNvPr id="9" name="Textplatzhalter 8"/>
          <p:cNvSpPr>
            <a:spLocks noGrp="1"/>
          </p:cNvSpPr>
          <p:nvPr>
            <p:ph type="body" sz="quarter" idx="13" hasCustomPrompt="1"/>
          </p:nvPr>
        </p:nvSpPr>
        <p:spPr>
          <a:xfrm>
            <a:off x="226792" y="1101969"/>
            <a:ext cx="8674322" cy="3516466"/>
          </a:xfrm>
          <a:prstGeom prst="rect">
            <a:avLst/>
          </a:prstGeom>
        </p:spPr>
        <p:txBody>
          <a:bodyPr>
            <a:normAutofit/>
          </a:bodyPr>
          <a:lstStyle>
            <a:lvl1pPr marL="0" marR="0" indent="0" algn="l" defTabSz="342900" rtl="0" eaLnBrk="1" fontAlgn="auto" latinLnBrk="0" hangingPunct="1">
              <a:lnSpc>
                <a:spcPct val="100000"/>
              </a:lnSpc>
              <a:spcBef>
                <a:spcPct val="20000"/>
              </a:spcBef>
              <a:spcAft>
                <a:spcPts val="0"/>
              </a:spcAft>
              <a:buClr>
                <a:srgbClr val="D40E14"/>
              </a:buClr>
              <a:buSzTx/>
              <a:buFont typeface="Arial" panose="020B0604020202020204" pitchFamily="34" charset="0"/>
              <a:buNone/>
              <a:tabLst/>
              <a:defRPr sz="1350" b="0" baseline="0">
                <a:solidFill>
                  <a:srgbClr val="3D3D3C"/>
                </a:solidFill>
                <a:latin typeface="KlavikaRegular-TF"/>
                <a:cs typeface="KlavikaRegular-TF"/>
              </a:defRPr>
            </a:lvl1pPr>
            <a:lvl2pPr>
              <a:defRPr sz="1350">
                <a:latin typeface="KlavikaRegular-TF"/>
                <a:cs typeface="KlavikaRegular-TF"/>
              </a:defRPr>
            </a:lvl2pPr>
            <a:lvl3pPr>
              <a:defRPr sz="1350">
                <a:latin typeface="KlavikaRegular-TF"/>
                <a:cs typeface="KlavikaRegular-TF"/>
              </a:defRPr>
            </a:lvl3pPr>
            <a:lvl4pPr>
              <a:defRPr sz="1350">
                <a:latin typeface="KlavikaRegular-TF"/>
                <a:cs typeface="KlavikaRegular-TF"/>
              </a:defRPr>
            </a:lvl4pPr>
            <a:lvl5pPr>
              <a:defRPr sz="1350">
                <a:latin typeface="KlavikaRegular-TF"/>
                <a:cs typeface="KlavikaRegular-TF"/>
              </a:defRPr>
            </a:lvl5pPr>
          </a:lstStyle>
          <a:p>
            <a:pPr lvl="0"/>
            <a:r>
              <a:rPr lang="de-DE" dirty="0"/>
              <a:t>Fließtext </a:t>
            </a:r>
          </a:p>
          <a:p>
            <a:pPr lvl="0"/>
            <a:endParaRPr lang="de-DE" dirty="0"/>
          </a:p>
        </p:txBody>
      </p:sp>
      <p:sp>
        <p:nvSpPr>
          <p:cNvPr id="12" name="Inhaltsplatzhalter 11"/>
          <p:cNvSpPr>
            <a:spLocks noGrp="1"/>
          </p:cNvSpPr>
          <p:nvPr>
            <p:ph sz="quarter" idx="14" hasCustomPrompt="1"/>
          </p:nvPr>
        </p:nvSpPr>
        <p:spPr>
          <a:xfrm>
            <a:off x="227013" y="4729454"/>
            <a:ext cx="7097712" cy="263128"/>
          </a:xfrm>
          <a:prstGeom prst="rect">
            <a:avLst/>
          </a:prstGeom>
          <a:solidFill>
            <a:schemeClr val="bg1"/>
          </a:solidFill>
        </p:spPr>
        <p:txBody>
          <a:bodyPr tIns="0" bIns="0" anchor="ctr" anchorCtr="0">
            <a:normAutofit/>
          </a:bodyPr>
          <a:lstStyle>
            <a:lvl1pPr marL="0" indent="0">
              <a:buNone/>
              <a:defRPr sz="750" b="0" i="0">
                <a:solidFill>
                  <a:srgbClr val="3D3D3C"/>
                </a:solidFill>
                <a:latin typeface="KlavikaLight-Plain"/>
                <a:cs typeface="KlavikaLight-Plain"/>
              </a:defRPr>
            </a:lvl1pPr>
          </a:lstStyle>
          <a:p>
            <a:pPr lvl="0"/>
            <a:r>
              <a:rPr lang="de-DE" dirty="0"/>
              <a:t>Fußzeile</a:t>
            </a:r>
          </a:p>
        </p:txBody>
      </p:sp>
      <p:sp>
        <p:nvSpPr>
          <p:cNvPr id="2" name="Textfeld 1"/>
          <p:cNvSpPr txBox="1"/>
          <p:nvPr userDrawn="1"/>
        </p:nvSpPr>
        <p:spPr>
          <a:xfrm>
            <a:off x="227014" y="978877"/>
            <a:ext cx="8674100" cy="527539"/>
          </a:xfrm>
          <a:prstGeom prst="rect">
            <a:avLst/>
          </a:prstGeom>
        </p:spPr>
        <p:txBody>
          <a:bodyPr vert="horz" wrap="square" lIns="68580" tIns="34290" rIns="68580" bIns="34290" rtlCol="0" anchor="ctr">
            <a:normAutofit/>
          </a:bodyPr>
          <a:lstStyle/>
          <a:p>
            <a:endParaRPr lang="de-DE" sz="1350" dirty="0"/>
          </a:p>
        </p:txBody>
      </p:sp>
    </p:spTree>
    <p:extLst>
      <p:ext uri="{BB962C8B-B14F-4D97-AF65-F5344CB8AC3E}">
        <p14:creationId xmlns:p14="http://schemas.microsoft.com/office/powerpoint/2010/main" val="30713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Freier Inhalt">
    <p:spTree>
      <p:nvGrpSpPr>
        <p:cNvPr id="1" name=""/>
        <p:cNvGrpSpPr/>
        <p:nvPr/>
      </p:nvGrpSpPr>
      <p:grpSpPr>
        <a:xfrm>
          <a:off x="0" y="0"/>
          <a:ext cx="0" cy="0"/>
          <a:chOff x="0" y="0"/>
          <a:chExt cx="0" cy="0"/>
        </a:xfrm>
      </p:grpSpPr>
      <p:sp>
        <p:nvSpPr>
          <p:cNvPr id="5" name="Inhaltsplatzhalter 11"/>
          <p:cNvSpPr>
            <a:spLocks noGrp="1"/>
          </p:cNvSpPr>
          <p:nvPr>
            <p:ph sz="quarter" idx="14" hasCustomPrompt="1"/>
          </p:nvPr>
        </p:nvSpPr>
        <p:spPr>
          <a:xfrm>
            <a:off x="227013" y="4729454"/>
            <a:ext cx="7097712" cy="263128"/>
          </a:xfrm>
          <a:prstGeom prst="rect">
            <a:avLst/>
          </a:prstGeom>
          <a:solidFill>
            <a:schemeClr val="bg1"/>
          </a:solidFill>
        </p:spPr>
        <p:txBody>
          <a:bodyPr tIns="0" bIns="0" anchor="ctr" anchorCtr="0">
            <a:normAutofit/>
          </a:bodyPr>
          <a:lstStyle>
            <a:lvl1pPr marL="0" indent="0">
              <a:buNone/>
              <a:defRPr sz="750" b="0" i="0">
                <a:solidFill>
                  <a:srgbClr val="3D3D3C"/>
                </a:solidFill>
                <a:latin typeface="KlavikaLight-Plain"/>
                <a:cs typeface="KlavikaLight-Plain"/>
              </a:defRPr>
            </a:lvl1pPr>
          </a:lstStyle>
          <a:p>
            <a:pPr lvl="0"/>
            <a:r>
              <a:rPr lang="de-DE" dirty="0"/>
              <a:t>Fußzeile</a:t>
            </a:r>
          </a:p>
        </p:txBody>
      </p:sp>
    </p:spTree>
    <p:extLst>
      <p:ext uri="{BB962C8B-B14F-4D97-AF65-F5344CB8AC3E}">
        <p14:creationId xmlns:p14="http://schemas.microsoft.com/office/powerpoint/2010/main" val="172273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891883"/>
            <a:ext cx="8740142" cy="2243819"/>
          </a:xfrm>
        </p:spPr>
        <p:txBody>
          <a:bodyPr>
            <a:spAutoFit/>
          </a:bodyPr>
          <a:lstStyle>
            <a:lvl1pPr>
              <a:defRPr sz="294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039110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 y="0"/>
            <a:ext cx="9141286" cy="5143497"/>
          </a:xfrm>
          <a:prstGeom prst="rect">
            <a:avLst/>
          </a:prstGeom>
        </p:spPr>
      </p:pic>
      <p:sp>
        <p:nvSpPr>
          <p:cNvPr id="2" name="Title Placeholder 1"/>
          <p:cNvSpPr>
            <a:spLocks noGrp="1"/>
          </p:cNvSpPr>
          <p:nvPr>
            <p:ph type="title"/>
          </p:nvPr>
        </p:nvSpPr>
        <p:spPr>
          <a:xfrm>
            <a:off x="1692275" y="265497"/>
            <a:ext cx="6983413" cy="857250"/>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692275" y="1159977"/>
            <a:ext cx="6983413" cy="360649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5050226"/>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4" r:id="rId3"/>
    <p:sldLayoutId id="2147483650" r:id="rId4"/>
    <p:sldLayoutId id="2147483651" r:id="rId5"/>
    <p:sldLayoutId id="2147483662" r:id="rId6"/>
    <p:sldLayoutId id="2147483663" r:id="rId7"/>
    <p:sldLayoutId id="2147483664" r:id="rId8"/>
    <p:sldLayoutId id="2147483665" r:id="rId9"/>
  </p:sldLayoutIdLst>
  <p:txStyles>
    <p:titleStyle>
      <a:lvl1pPr algn="l" defTabSz="457200" rtl="0" eaLnBrk="1" latinLnBrk="0" hangingPunct="1">
        <a:spcBef>
          <a:spcPct val="0"/>
        </a:spcBef>
        <a:buNone/>
        <a:defRPr sz="4400" kern="1200">
          <a:solidFill>
            <a:schemeClr val="accent1"/>
          </a:solidFill>
          <a:latin typeface="+mj-lt"/>
          <a:ea typeface="+mj-ea"/>
          <a:cs typeface="Segoe UI Light" panose="020B0502040204020203" pitchFamily="34" charset="0"/>
        </a:defRPr>
      </a:lvl1pPr>
    </p:titleStyle>
    <p:bodyStyle>
      <a:lvl1pPr marL="11112" indent="0" algn="l" defTabSz="457200" rtl="0" eaLnBrk="1" latinLnBrk="0" hangingPunct="1">
        <a:spcBef>
          <a:spcPct val="20000"/>
        </a:spcBef>
        <a:buClr>
          <a:schemeClr val="accent2"/>
        </a:buClr>
        <a:buSzPct val="125000"/>
        <a:buFont typeface="Lucida Grande"/>
        <a:buNone/>
        <a:tabLst/>
        <a:defRPr sz="3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accent2"/>
        </a:buClr>
        <a:buSzPct val="125000"/>
        <a:buFont typeface="Lucida Grande"/>
        <a:buChar char="■"/>
        <a:defRPr sz="28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accent2"/>
        </a:buClr>
        <a:buSzPct val="125000"/>
        <a:buFont typeface="Lucida Grande"/>
        <a:buChar char="■"/>
        <a:defRPr sz="24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accent2"/>
        </a:buClr>
        <a:buSzPct val="125000"/>
        <a:buFont typeface="Lucida Grande"/>
        <a:buChar char="■"/>
        <a:defRPr sz="2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accent2"/>
        </a:buClr>
        <a:buSzPct val="125000"/>
        <a:buFont typeface="Lucida Grande"/>
        <a:buChar char="■"/>
        <a:defRPr sz="2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9" userDrawn="1">
          <p15:clr>
            <a:srgbClr val="F26B43"/>
          </p15:clr>
        </p15:guide>
        <p15:guide id="2" pos="10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google.at/url?sa=i&amp;rct=j&amp;q=&amp;esrc=s&amp;source=images&amp;cd=&amp;cad=rja&amp;uact=8&amp;ved=0ahUKEwjW8smb1dvUAhVHQBQKHbmJCMkQjRwIBw&amp;url=https://de.wikipedia.org/wiki/Twitter&amp;psig=AFQjCNHQzDEcul807ncgLHSE3MnAEFND-Q&amp;ust=149857182026778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38.emf"/><Relationship Id="rId7" Type="http://schemas.openxmlformats.org/officeDocument/2006/relationships/image" Target="../media/image50.emf"/><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9.png"/><Relationship Id="rId5" Type="http://schemas.openxmlformats.org/officeDocument/2006/relationships/image" Target="../media/image48.emf"/><Relationship Id="rId4" Type="http://schemas.openxmlformats.org/officeDocument/2006/relationships/image" Target="../media/image4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28.emf"/><Relationship Id="rId7" Type="http://schemas.openxmlformats.org/officeDocument/2006/relationships/image" Target="../media/image39.emf"/><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38.emf"/><Relationship Id="rId5" Type="http://schemas.openxmlformats.org/officeDocument/2006/relationships/image" Target="../media/image59.png"/><Relationship Id="rId10" Type="http://schemas.openxmlformats.org/officeDocument/2006/relationships/image" Target="../media/image46.png"/><Relationship Id="rId4" Type="http://schemas.openxmlformats.org/officeDocument/2006/relationships/image" Target="../media/image58.png"/><Relationship Id="rId9" Type="http://schemas.openxmlformats.org/officeDocument/2006/relationships/image" Target="../media/image6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68.emf"/><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67.emf"/><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64.png"/><Relationship Id="rId11" Type="http://schemas.openxmlformats.org/officeDocument/2006/relationships/image" Target="../media/image66.emf"/><Relationship Id="rId5" Type="http://schemas.openxmlformats.org/officeDocument/2006/relationships/image" Target="../media/image63.png"/><Relationship Id="rId10" Type="http://schemas.openxmlformats.org/officeDocument/2006/relationships/image" Target="../media/image49.png"/><Relationship Id="rId4" Type="http://schemas.openxmlformats.org/officeDocument/2006/relationships/image" Target="../media/image62.png"/><Relationship Id="rId9" Type="http://schemas.openxmlformats.org/officeDocument/2006/relationships/image" Target="../media/image48.emf"/><Relationship Id="rId14" Type="http://schemas.openxmlformats.org/officeDocument/2006/relationships/image" Target="../media/image69.emf"/></Relationships>
</file>

<file path=ppt/slides/_rels/slide19.xml.rels><?xml version="1.0" encoding="UTF-8" standalone="yes"?>
<Relationships xmlns="http://schemas.openxmlformats.org/package/2006/relationships"><Relationship Id="rId8" Type="http://schemas.openxmlformats.org/officeDocument/2006/relationships/image" Target="../media/image74.tiff"/><Relationship Id="rId3" Type="http://schemas.openxmlformats.org/officeDocument/2006/relationships/image" Target="../media/image70.png"/><Relationship Id="rId7" Type="http://schemas.openxmlformats.org/officeDocument/2006/relationships/image" Target="../media/image73.tif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72.tiff"/><Relationship Id="rId5" Type="http://schemas.openxmlformats.org/officeDocument/2006/relationships/image" Target="../media/image34.png"/><Relationship Id="rId4" Type="http://schemas.openxmlformats.org/officeDocument/2006/relationships/image" Target="../media/image71.png"/><Relationship Id="rId9" Type="http://schemas.openxmlformats.org/officeDocument/2006/relationships/image" Target="../media/image75.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28.emf"/><Relationship Id="rId7" Type="http://schemas.openxmlformats.org/officeDocument/2006/relationships/image" Target="../media/image77.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mailto:mcaspreview@microsoft.com" TargetMode="External"/><Relationship Id="rId5" Type="http://schemas.openxmlformats.org/officeDocument/2006/relationships/image" Target="../media/image37.tiff"/><Relationship Id="rId4" Type="http://schemas.openxmlformats.org/officeDocument/2006/relationships/image" Target="../media/image76.emf"/></Relationships>
</file>

<file path=ppt/slides/_rels/slide2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emf"/><Relationship Id="rId9" Type="http://schemas.openxmlformats.org/officeDocument/2006/relationships/image" Target="../media/image85.png"/></Relationships>
</file>

<file path=ppt/slides/_rels/slide2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8.png"/><Relationship Id="rId7" Type="http://schemas.microsoft.com/office/2007/relationships/hdphoto" Target="../media/hdphoto3.wdp"/><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90.png"/><Relationship Id="rId5" Type="http://schemas.openxmlformats.org/officeDocument/2006/relationships/image" Target="../media/image89.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8.xml"/><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96.emf"/><Relationship Id="rId5" Type="http://schemas.openxmlformats.org/officeDocument/2006/relationships/image" Target="../media/image95.emf"/><Relationship Id="rId4" Type="http://schemas.openxmlformats.org/officeDocument/2006/relationships/image" Target="../media/image94.png"/></Relationships>
</file>

<file path=ppt/slides/_rels/slide28.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68.emf"/><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67.emf"/><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64.png"/><Relationship Id="rId11" Type="http://schemas.openxmlformats.org/officeDocument/2006/relationships/image" Target="../media/image66.emf"/><Relationship Id="rId5" Type="http://schemas.openxmlformats.org/officeDocument/2006/relationships/image" Target="../media/image63.png"/><Relationship Id="rId10" Type="http://schemas.openxmlformats.org/officeDocument/2006/relationships/image" Target="../media/image49.png"/><Relationship Id="rId4" Type="http://schemas.openxmlformats.org/officeDocument/2006/relationships/image" Target="../media/image62.png"/><Relationship Id="rId9" Type="http://schemas.openxmlformats.org/officeDocument/2006/relationships/image" Target="../media/image48.emf"/></Relationships>
</file>

<file path=ppt/slides/_rels/slide29.xml.rels><?xml version="1.0" encoding="UTF-8" standalone="yes"?>
<Relationships xmlns="http://schemas.openxmlformats.org/package/2006/relationships"><Relationship Id="rId8" Type="http://schemas.openxmlformats.org/officeDocument/2006/relationships/image" Target="../media/image103.jpeg"/><Relationship Id="rId13" Type="http://schemas.openxmlformats.org/officeDocument/2006/relationships/image" Target="../media/image108.png"/><Relationship Id="rId3" Type="http://schemas.openxmlformats.org/officeDocument/2006/relationships/image" Target="../media/image98.jpe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image" Target="../media/image97.png"/><Relationship Id="rId16" Type="http://schemas.openxmlformats.org/officeDocument/2006/relationships/image" Target="../media/image111.png"/><Relationship Id="rId1" Type="http://schemas.openxmlformats.org/officeDocument/2006/relationships/slideLayout" Target="../slideLayouts/slideLayout6.xml"/><Relationship Id="rId6" Type="http://schemas.openxmlformats.org/officeDocument/2006/relationships/image" Target="../media/image101.jpeg"/><Relationship Id="rId11" Type="http://schemas.openxmlformats.org/officeDocument/2006/relationships/image" Target="../media/image106.png"/><Relationship Id="rId5" Type="http://schemas.openxmlformats.org/officeDocument/2006/relationships/image" Target="../media/image100.png"/><Relationship Id="rId15" Type="http://schemas.openxmlformats.org/officeDocument/2006/relationships/image" Target="../media/image11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emf"/><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tiff"/></Relationships>
</file>

<file path=ppt/slides/_rels/slide8.xml.rels><?xml version="1.0" encoding="UTF-8" standalone="yes"?>
<Relationships xmlns="http://schemas.openxmlformats.org/package/2006/relationships"><Relationship Id="rId2" Type="http://schemas.openxmlformats.org/officeDocument/2006/relationships/hyperlink" Target="http://www.cloudappsecurity.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emf"/><Relationship Id="rId7"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411760" y="797003"/>
            <a:ext cx="5112568" cy="2281863"/>
          </a:xfrm>
        </p:spPr>
        <p:txBody>
          <a:bodyPr>
            <a:normAutofit/>
          </a:bodyPr>
          <a:lstStyle/>
          <a:p>
            <a:r>
              <a:rPr lang="de-DE" sz="2400" dirty="0"/>
              <a:t>Sichern von (Azure) Informationen mit Cloud App Security</a:t>
            </a:r>
            <a:br>
              <a:rPr lang="de-DE" sz="2400" dirty="0"/>
            </a:br>
            <a:br>
              <a:rPr lang="de-DE" sz="2400" dirty="0"/>
            </a:br>
            <a:endParaRPr lang="en-US" sz="2400" dirty="0"/>
          </a:p>
        </p:txBody>
      </p:sp>
      <p:sp>
        <p:nvSpPr>
          <p:cNvPr id="3" name="Untertitel 2"/>
          <p:cNvSpPr>
            <a:spLocks noGrp="1"/>
          </p:cNvSpPr>
          <p:nvPr>
            <p:ph type="subTitle" idx="1"/>
          </p:nvPr>
        </p:nvSpPr>
        <p:spPr>
          <a:xfrm>
            <a:off x="3041830" y="2931790"/>
            <a:ext cx="4166744" cy="1246594"/>
          </a:xfrm>
        </p:spPr>
        <p:txBody>
          <a:bodyPr>
            <a:normAutofit lnSpcReduction="10000"/>
          </a:bodyPr>
          <a:lstStyle/>
          <a:p>
            <a:r>
              <a:rPr lang="en-US" dirty="0"/>
              <a:t>Johannes </a:t>
            </a:r>
            <a:r>
              <a:rPr lang="en-US" dirty="0" err="1"/>
              <a:t>Nöbauer</a:t>
            </a:r>
            <a:endParaRPr lang="en-US" dirty="0"/>
          </a:p>
          <a:p>
            <a:r>
              <a:rPr lang="en-US" dirty="0"/>
              <a:t>Infotech EDV-</a:t>
            </a:r>
            <a:r>
              <a:rPr lang="en-US" dirty="0" err="1"/>
              <a:t>Systeme</a:t>
            </a:r>
            <a:r>
              <a:rPr lang="en-US" dirty="0"/>
              <a:t> GmbH</a:t>
            </a:r>
          </a:p>
          <a:p>
            <a:r>
              <a:rPr lang="en-US" dirty="0"/>
              <a:t>   @</a:t>
            </a:r>
            <a:r>
              <a:rPr lang="en-US" dirty="0" err="1"/>
              <a:t>noebauer</a:t>
            </a:r>
            <a:endParaRPr lang="en-US" dirty="0"/>
          </a:p>
        </p:txBody>
      </p:sp>
      <p:pic>
        <p:nvPicPr>
          <p:cNvPr id="4" name="Picture 4" descr="Bildergebnis für twitter">
            <a:hlinkClick r:id="rId3"/>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131840" y="3795886"/>
            <a:ext cx="270030" cy="2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0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bwMode="auto">
          <a:xfrm>
            <a:off x="5069134" y="915628"/>
            <a:ext cx="3108719" cy="2993258"/>
          </a:xfrm>
          <a:prstGeom prst="rect">
            <a:avLst/>
          </a:prstGeom>
          <a:noFill/>
          <a:ln w="6350" cap="flat" cmpd="sng" algn="ctr">
            <a:solidFill>
              <a:schemeClr val="bg1">
                <a:lumMod val="75000"/>
              </a:schemeClr>
            </a:solidFill>
            <a:prstDash val="dash"/>
            <a:miter lim="800000"/>
            <a:headEnd type="none" w="med" len="med"/>
            <a:tailEnd type="none" w="med" len="med"/>
          </a:ln>
          <a:effectLst/>
        </p:spPr>
        <p:txBody>
          <a:bodyPr rot="0" spcFirstLastPara="0" vert="horz" wrap="square" lIns="68570" tIns="91400" rIns="182802" bIns="91400" numCol="1" spcCol="0" rtlCol="0" fromWordArt="0" anchor="t" anchorCtr="0" forceAA="0" compatLnSpc="1">
            <a:prstTxWarp prst="textNoShape">
              <a:avLst/>
            </a:prstTxWarp>
            <a:noAutofit/>
          </a:bodyPr>
          <a:lstStyle/>
          <a:p>
            <a:pPr algn="ctr" defTabSz="931860" fontAlgn="base">
              <a:spcBef>
                <a:spcPct val="0"/>
              </a:spcBef>
              <a:spcAft>
                <a:spcPct val="0"/>
              </a:spcAft>
            </a:pPr>
            <a:r>
              <a:rPr lang="en-US" sz="1471" kern="0">
                <a:gradFill>
                  <a:gsLst>
                    <a:gs pos="0">
                      <a:prstClr val="black"/>
                    </a:gs>
                    <a:gs pos="100000">
                      <a:prstClr val="black"/>
                    </a:gs>
                  </a:gsLst>
                  <a:lin ang="5400000" scaled="0"/>
                </a:gradFill>
              </a:rPr>
              <a:t>Microsoft Cloud App Security</a:t>
            </a:r>
            <a:endParaRPr lang="en-US" sz="1471" kern="0" dirty="0">
              <a:gradFill>
                <a:gsLst>
                  <a:gs pos="0">
                    <a:prstClr val="black"/>
                  </a:gs>
                  <a:gs pos="100000">
                    <a:prstClr val="black"/>
                  </a:gs>
                </a:gsLst>
                <a:lin ang="5400000" scaled="0"/>
              </a:gradFill>
            </a:endParaRPr>
          </a:p>
        </p:txBody>
      </p:sp>
      <p:sp>
        <p:nvSpPr>
          <p:cNvPr id="17" name="Rectangle 16"/>
          <p:cNvSpPr/>
          <p:nvPr/>
        </p:nvSpPr>
        <p:spPr bwMode="auto">
          <a:xfrm rot="5400000">
            <a:off x="6412944" y="2151479"/>
            <a:ext cx="421098" cy="3108719"/>
          </a:xfrm>
          <a:prstGeom prst="rect">
            <a:avLst/>
          </a:prstGeom>
          <a:solidFill>
            <a:schemeClr val="tx1">
              <a:lumMod val="75000"/>
            </a:schemeClr>
          </a:solidFill>
          <a:ln>
            <a:noFill/>
          </a:ln>
        </p:spPr>
        <p:style>
          <a:lnRef idx="0">
            <a:scrgbClr r="0" g="0" b="0"/>
          </a:lnRef>
          <a:fillRef idx="0">
            <a:scrgbClr r="0" g="0" b="0"/>
          </a:fillRef>
          <a:effectRef idx="0">
            <a:scrgbClr r="0" g="0" b="0"/>
          </a:effectRef>
          <a:fontRef idx="minor">
            <a:schemeClr val="lt1"/>
          </a:fontRef>
        </p:style>
        <p:txBody>
          <a:bodyPr vert="vert270" wrap="square" lIns="0" tIns="34973" rIns="0" bIns="34973"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20" fontAlgn="base">
              <a:spcBef>
                <a:spcPct val="0"/>
              </a:spcBef>
              <a:spcAft>
                <a:spcPct val="0"/>
              </a:spcAft>
            </a:pPr>
            <a:r>
              <a:rPr lang="en-US" sz="1350" dirty="0">
                <a:gradFill>
                  <a:gsLst>
                    <a:gs pos="0">
                      <a:srgbClr val="FFFFFF"/>
                    </a:gs>
                    <a:gs pos="100000">
                      <a:srgbClr val="FFFFFF"/>
                    </a:gs>
                  </a:gsLst>
                  <a:lin ang="5400000" scaled="0"/>
                </a:gradFill>
              </a:rPr>
              <a:t>Discovery dashboard and alerts</a:t>
            </a:r>
          </a:p>
        </p:txBody>
      </p:sp>
      <p:cxnSp>
        <p:nvCxnSpPr>
          <p:cNvPr id="22" name="Straight Arrow Connector 21"/>
          <p:cNvCxnSpPr>
            <a:cxnSpLocks/>
          </p:cNvCxnSpPr>
          <p:nvPr/>
        </p:nvCxnSpPr>
        <p:spPr>
          <a:xfrm>
            <a:off x="4653679" y="1511451"/>
            <a:ext cx="310508" cy="0"/>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83" name="TextBox 82"/>
          <p:cNvSpPr txBox="1"/>
          <p:nvPr/>
        </p:nvSpPr>
        <p:spPr>
          <a:xfrm>
            <a:off x="1277148" y="4764165"/>
            <a:ext cx="1109818" cy="380045"/>
          </a:xfrm>
          <a:prstGeom prst="rect">
            <a:avLst/>
          </a:prstGeom>
          <a:noFill/>
        </p:spPr>
        <p:txBody>
          <a:bodyPr wrap="square" lIns="134426" tIns="107540" rIns="134426" bIns="107540" rtlCol="0">
            <a:spAutoFit/>
          </a:bodyPr>
          <a:lstStyle/>
          <a:p>
            <a:pPr algn="ctr" defTabSz="685537">
              <a:lnSpc>
                <a:spcPct val="90000"/>
              </a:lnSpc>
              <a:spcBef>
                <a:spcPts val="450"/>
              </a:spcBef>
              <a:spcAft>
                <a:spcPts val="441"/>
              </a:spcAft>
              <a:defRPr/>
            </a:pPr>
            <a:r>
              <a:rPr lang="en-US" sz="1176" dirty="0"/>
              <a:t>Cloud apps</a:t>
            </a:r>
          </a:p>
        </p:txBody>
      </p:sp>
      <p:sp>
        <p:nvSpPr>
          <p:cNvPr id="99" name="Title 1"/>
          <p:cNvSpPr>
            <a:spLocks noGrp="1"/>
          </p:cNvSpPr>
          <p:nvPr>
            <p:ph type="title" idx="4294967295"/>
          </p:nvPr>
        </p:nvSpPr>
        <p:spPr>
          <a:xfrm>
            <a:off x="0" y="183357"/>
            <a:ext cx="8740379" cy="675085"/>
          </a:xfrm>
        </p:spPr>
        <p:txBody>
          <a:bodyPr>
            <a:normAutofit fontScale="90000"/>
          </a:bodyPr>
          <a:lstStyle/>
          <a:p>
            <a:r>
              <a:rPr lang="en-US" dirty="0">
                <a:solidFill>
                  <a:schemeClr val="tx2"/>
                </a:solidFill>
              </a:rPr>
              <a:t>Discovery architecture</a:t>
            </a:r>
          </a:p>
        </p:txBody>
      </p:sp>
      <p:pic>
        <p:nvPicPr>
          <p:cNvPr id="73" name="Picture 7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41830" y="4521814"/>
            <a:ext cx="341325" cy="230279"/>
          </a:xfrm>
          <a:prstGeom prst="rect">
            <a:avLst/>
          </a:prstGeom>
        </p:spPr>
      </p:pic>
      <p:grpSp>
        <p:nvGrpSpPr>
          <p:cNvPr id="75" name="Group 74"/>
          <p:cNvGrpSpPr/>
          <p:nvPr/>
        </p:nvGrpSpPr>
        <p:grpSpPr>
          <a:xfrm>
            <a:off x="2050806" y="4247853"/>
            <a:ext cx="288835" cy="177937"/>
            <a:chOff x="4716719" y="1932923"/>
            <a:chExt cx="2033332" cy="1338070"/>
          </a:xfrm>
        </p:grpSpPr>
        <p:sp>
          <p:nvSpPr>
            <p:cNvPr id="76" name="Freeform 5"/>
            <p:cNvSpPr>
              <a:spLocks/>
            </p:cNvSpPr>
            <p:nvPr/>
          </p:nvSpPr>
          <p:spPr bwMode="auto">
            <a:xfrm>
              <a:off x="5359615" y="1932923"/>
              <a:ext cx="1390436" cy="1259093"/>
            </a:xfrm>
            <a:custGeom>
              <a:avLst/>
              <a:gdLst>
                <a:gd name="T0" fmla="*/ 771 w 771"/>
                <a:gd name="T1" fmla="*/ 499 h 698"/>
                <a:gd name="T2" fmla="*/ 658 w 771"/>
                <a:gd name="T3" fmla="*/ 293 h 698"/>
                <a:gd name="T4" fmla="*/ 578 w 771"/>
                <a:gd name="T5" fmla="*/ 147 h 698"/>
                <a:gd name="T6" fmla="*/ 478 w 771"/>
                <a:gd name="T7" fmla="*/ 117 h 698"/>
                <a:gd name="T8" fmla="*/ 392 w 771"/>
                <a:gd name="T9" fmla="*/ 139 h 698"/>
                <a:gd name="T10" fmla="*/ 133 w 771"/>
                <a:gd name="T11" fmla="*/ 0 h 698"/>
                <a:gd name="T12" fmla="*/ 0 w 771"/>
                <a:gd name="T13" fmla="*/ 29 h 698"/>
                <a:gd name="T14" fmla="*/ 669 w 771"/>
                <a:gd name="T15" fmla="*/ 698 h 698"/>
                <a:gd name="T16" fmla="*/ 771 w 771"/>
                <a:gd name="T17" fmla="*/ 49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1" h="698">
                  <a:moveTo>
                    <a:pt x="771" y="499"/>
                  </a:moveTo>
                  <a:cubicBezTo>
                    <a:pt x="771" y="414"/>
                    <a:pt x="725" y="337"/>
                    <a:pt x="658" y="293"/>
                  </a:cubicBezTo>
                  <a:cubicBezTo>
                    <a:pt x="657" y="232"/>
                    <a:pt x="626" y="178"/>
                    <a:pt x="578" y="147"/>
                  </a:cubicBezTo>
                  <a:cubicBezTo>
                    <a:pt x="550" y="128"/>
                    <a:pt x="515" y="117"/>
                    <a:pt x="478" y="117"/>
                  </a:cubicBezTo>
                  <a:cubicBezTo>
                    <a:pt x="446" y="117"/>
                    <a:pt x="417" y="125"/>
                    <a:pt x="392" y="139"/>
                  </a:cubicBezTo>
                  <a:cubicBezTo>
                    <a:pt x="336" y="56"/>
                    <a:pt x="241" y="0"/>
                    <a:pt x="133" y="0"/>
                  </a:cubicBezTo>
                  <a:cubicBezTo>
                    <a:pt x="85" y="0"/>
                    <a:pt x="41" y="11"/>
                    <a:pt x="0" y="29"/>
                  </a:cubicBezTo>
                  <a:cubicBezTo>
                    <a:pt x="669" y="698"/>
                    <a:pt x="669" y="698"/>
                    <a:pt x="669" y="698"/>
                  </a:cubicBezTo>
                  <a:cubicBezTo>
                    <a:pt x="731" y="653"/>
                    <a:pt x="771" y="581"/>
                    <a:pt x="771" y="499"/>
                  </a:cubicBezTo>
                  <a:close/>
                </a:path>
              </a:pathLst>
            </a:custGeom>
            <a:solidFill>
              <a:srgbClr val="35D2FF"/>
            </a:solidFill>
            <a:ln>
              <a:noFill/>
            </a:ln>
          </p:spPr>
          <p:txBody>
            <a:bodyPr/>
            <a:lstStyle/>
            <a:p>
              <a:pPr defTabSz="699381">
                <a:defRPr/>
              </a:pPr>
              <a:endParaRPr lang="en-US" sz="1377"/>
            </a:p>
          </p:txBody>
        </p:sp>
        <p:sp>
          <p:nvSpPr>
            <p:cNvPr id="77" name="Freeform 6"/>
            <p:cNvSpPr>
              <a:spLocks/>
            </p:cNvSpPr>
            <p:nvPr/>
          </p:nvSpPr>
          <p:spPr bwMode="auto">
            <a:xfrm>
              <a:off x="4716719" y="1981706"/>
              <a:ext cx="1853915" cy="1289287"/>
            </a:xfrm>
            <a:custGeom>
              <a:avLst/>
              <a:gdLst>
                <a:gd name="T0" fmla="*/ 360 w 1029"/>
                <a:gd name="T1" fmla="*/ 0 h 715"/>
                <a:gd name="T2" fmla="*/ 181 w 1029"/>
                <a:gd name="T3" fmla="*/ 283 h 715"/>
                <a:gd name="T4" fmla="*/ 181 w 1029"/>
                <a:gd name="T5" fmla="*/ 297 h 715"/>
                <a:gd name="T6" fmla="*/ 0 w 1029"/>
                <a:gd name="T7" fmla="*/ 505 h 715"/>
                <a:gd name="T8" fmla="*/ 210 w 1029"/>
                <a:gd name="T9" fmla="*/ 715 h 715"/>
                <a:gd name="T10" fmla="*/ 291 w 1029"/>
                <a:gd name="T11" fmla="*/ 715 h 715"/>
                <a:gd name="T12" fmla="*/ 328 w 1029"/>
                <a:gd name="T13" fmla="*/ 715 h 715"/>
                <a:gd name="T14" fmla="*/ 341 w 1029"/>
                <a:gd name="T15" fmla="*/ 715 h 715"/>
                <a:gd name="T16" fmla="*/ 351 w 1029"/>
                <a:gd name="T17" fmla="*/ 715 h 715"/>
                <a:gd name="T18" fmla="*/ 860 w 1029"/>
                <a:gd name="T19" fmla="*/ 715 h 715"/>
                <a:gd name="T20" fmla="*/ 885 w 1029"/>
                <a:gd name="T21" fmla="*/ 715 h 715"/>
                <a:gd name="T22" fmla="*/ 912 w 1029"/>
                <a:gd name="T23" fmla="*/ 715 h 715"/>
                <a:gd name="T24" fmla="*/ 1029 w 1029"/>
                <a:gd name="T25" fmla="*/ 669 h 715"/>
                <a:gd name="T26" fmla="*/ 360 w 1029"/>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9" h="715">
                  <a:moveTo>
                    <a:pt x="360" y="0"/>
                  </a:moveTo>
                  <a:cubicBezTo>
                    <a:pt x="254" y="50"/>
                    <a:pt x="181" y="158"/>
                    <a:pt x="181" y="283"/>
                  </a:cubicBezTo>
                  <a:cubicBezTo>
                    <a:pt x="181" y="287"/>
                    <a:pt x="181" y="293"/>
                    <a:pt x="181" y="297"/>
                  </a:cubicBezTo>
                  <a:cubicBezTo>
                    <a:pt x="79" y="312"/>
                    <a:pt x="0" y="399"/>
                    <a:pt x="0" y="505"/>
                  </a:cubicBezTo>
                  <a:cubicBezTo>
                    <a:pt x="0" y="619"/>
                    <a:pt x="93" y="713"/>
                    <a:pt x="210" y="715"/>
                  </a:cubicBezTo>
                  <a:cubicBezTo>
                    <a:pt x="210" y="715"/>
                    <a:pt x="210" y="715"/>
                    <a:pt x="291" y="715"/>
                  </a:cubicBezTo>
                  <a:cubicBezTo>
                    <a:pt x="303" y="715"/>
                    <a:pt x="322" y="715"/>
                    <a:pt x="328" y="715"/>
                  </a:cubicBezTo>
                  <a:cubicBezTo>
                    <a:pt x="328" y="715"/>
                    <a:pt x="328" y="715"/>
                    <a:pt x="341" y="715"/>
                  </a:cubicBezTo>
                  <a:cubicBezTo>
                    <a:pt x="344" y="715"/>
                    <a:pt x="347" y="715"/>
                    <a:pt x="351" y="715"/>
                  </a:cubicBezTo>
                  <a:cubicBezTo>
                    <a:pt x="478" y="715"/>
                    <a:pt x="746" y="715"/>
                    <a:pt x="860" y="715"/>
                  </a:cubicBezTo>
                  <a:cubicBezTo>
                    <a:pt x="869" y="715"/>
                    <a:pt x="877" y="715"/>
                    <a:pt x="885" y="715"/>
                  </a:cubicBezTo>
                  <a:cubicBezTo>
                    <a:pt x="894" y="715"/>
                    <a:pt x="904" y="715"/>
                    <a:pt x="912" y="715"/>
                  </a:cubicBezTo>
                  <a:cubicBezTo>
                    <a:pt x="956" y="710"/>
                    <a:pt x="995" y="693"/>
                    <a:pt x="1029" y="669"/>
                  </a:cubicBezTo>
                  <a:lnTo>
                    <a:pt x="360" y="0"/>
                  </a:lnTo>
                  <a:close/>
                </a:path>
              </a:pathLst>
            </a:custGeom>
            <a:solidFill>
              <a:srgbClr val="00BDF3"/>
            </a:solidFill>
            <a:ln>
              <a:noFill/>
            </a:ln>
          </p:spPr>
          <p:txBody>
            <a:bodyPr/>
            <a:lstStyle/>
            <a:p>
              <a:pPr defTabSz="699381">
                <a:defRPr/>
              </a:pPr>
              <a:endParaRPr lang="en-US" sz="1377"/>
            </a:p>
          </p:txBody>
        </p:sp>
      </p:grpSp>
      <p:grpSp>
        <p:nvGrpSpPr>
          <p:cNvPr id="78" name="Group 77"/>
          <p:cNvGrpSpPr/>
          <p:nvPr/>
        </p:nvGrpSpPr>
        <p:grpSpPr>
          <a:xfrm>
            <a:off x="1418445" y="4212793"/>
            <a:ext cx="213005" cy="131222"/>
            <a:chOff x="4716719" y="1932923"/>
            <a:chExt cx="2033332" cy="1338070"/>
          </a:xfrm>
        </p:grpSpPr>
        <p:sp>
          <p:nvSpPr>
            <p:cNvPr id="82" name="Freeform 5"/>
            <p:cNvSpPr>
              <a:spLocks/>
            </p:cNvSpPr>
            <p:nvPr/>
          </p:nvSpPr>
          <p:spPr bwMode="auto">
            <a:xfrm>
              <a:off x="5359615" y="1932923"/>
              <a:ext cx="1390436" cy="1259093"/>
            </a:xfrm>
            <a:custGeom>
              <a:avLst/>
              <a:gdLst>
                <a:gd name="T0" fmla="*/ 771 w 771"/>
                <a:gd name="T1" fmla="*/ 499 h 698"/>
                <a:gd name="T2" fmla="*/ 658 w 771"/>
                <a:gd name="T3" fmla="*/ 293 h 698"/>
                <a:gd name="T4" fmla="*/ 578 w 771"/>
                <a:gd name="T5" fmla="*/ 147 h 698"/>
                <a:gd name="T6" fmla="*/ 478 w 771"/>
                <a:gd name="T7" fmla="*/ 117 h 698"/>
                <a:gd name="T8" fmla="*/ 392 w 771"/>
                <a:gd name="T9" fmla="*/ 139 h 698"/>
                <a:gd name="T10" fmla="*/ 133 w 771"/>
                <a:gd name="T11" fmla="*/ 0 h 698"/>
                <a:gd name="T12" fmla="*/ 0 w 771"/>
                <a:gd name="T13" fmla="*/ 29 h 698"/>
                <a:gd name="T14" fmla="*/ 669 w 771"/>
                <a:gd name="T15" fmla="*/ 698 h 698"/>
                <a:gd name="T16" fmla="*/ 771 w 771"/>
                <a:gd name="T17" fmla="*/ 49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1" h="698">
                  <a:moveTo>
                    <a:pt x="771" y="499"/>
                  </a:moveTo>
                  <a:cubicBezTo>
                    <a:pt x="771" y="414"/>
                    <a:pt x="725" y="337"/>
                    <a:pt x="658" y="293"/>
                  </a:cubicBezTo>
                  <a:cubicBezTo>
                    <a:pt x="657" y="232"/>
                    <a:pt x="626" y="178"/>
                    <a:pt x="578" y="147"/>
                  </a:cubicBezTo>
                  <a:cubicBezTo>
                    <a:pt x="550" y="128"/>
                    <a:pt x="515" y="117"/>
                    <a:pt x="478" y="117"/>
                  </a:cubicBezTo>
                  <a:cubicBezTo>
                    <a:pt x="446" y="117"/>
                    <a:pt x="417" y="125"/>
                    <a:pt x="392" y="139"/>
                  </a:cubicBezTo>
                  <a:cubicBezTo>
                    <a:pt x="336" y="56"/>
                    <a:pt x="241" y="0"/>
                    <a:pt x="133" y="0"/>
                  </a:cubicBezTo>
                  <a:cubicBezTo>
                    <a:pt x="85" y="0"/>
                    <a:pt x="41" y="11"/>
                    <a:pt x="0" y="29"/>
                  </a:cubicBezTo>
                  <a:cubicBezTo>
                    <a:pt x="669" y="698"/>
                    <a:pt x="669" y="698"/>
                    <a:pt x="669" y="698"/>
                  </a:cubicBezTo>
                  <a:cubicBezTo>
                    <a:pt x="731" y="653"/>
                    <a:pt x="771" y="581"/>
                    <a:pt x="771" y="499"/>
                  </a:cubicBezTo>
                  <a:close/>
                </a:path>
              </a:pathLst>
            </a:custGeom>
            <a:solidFill>
              <a:srgbClr val="35D2FF"/>
            </a:solidFill>
            <a:ln>
              <a:noFill/>
            </a:ln>
          </p:spPr>
          <p:txBody>
            <a:bodyPr/>
            <a:lstStyle/>
            <a:p>
              <a:pPr defTabSz="699381">
                <a:defRPr/>
              </a:pPr>
              <a:endParaRPr lang="en-US" sz="1377"/>
            </a:p>
          </p:txBody>
        </p:sp>
        <p:sp>
          <p:nvSpPr>
            <p:cNvPr id="84" name="Freeform 6"/>
            <p:cNvSpPr>
              <a:spLocks/>
            </p:cNvSpPr>
            <p:nvPr/>
          </p:nvSpPr>
          <p:spPr bwMode="auto">
            <a:xfrm>
              <a:off x="4716719" y="1981706"/>
              <a:ext cx="1853915" cy="1289287"/>
            </a:xfrm>
            <a:custGeom>
              <a:avLst/>
              <a:gdLst>
                <a:gd name="T0" fmla="*/ 360 w 1029"/>
                <a:gd name="T1" fmla="*/ 0 h 715"/>
                <a:gd name="T2" fmla="*/ 181 w 1029"/>
                <a:gd name="T3" fmla="*/ 283 h 715"/>
                <a:gd name="T4" fmla="*/ 181 w 1029"/>
                <a:gd name="T5" fmla="*/ 297 h 715"/>
                <a:gd name="T6" fmla="*/ 0 w 1029"/>
                <a:gd name="T7" fmla="*/ 505 h 715"/>
                <a:gd name="T8" fmla="*/ 210 w 1029"/>
                <a:gd name="T9" fmla="*/ 715 h 715"/>
                <a:gd name="T10" fmla="*/ 291 w 1029"/>
                <a:gd name="T11" fmla="*/ 715 h 715"/>
                <a:gd name="T12" fmla="*/ 328 w 1029"/>
                <a:gd name="T13" fmla="*/ 715 h 715"/>
                <a:gd name="T14" fmla="*/ 341 w 1029"/>
                <a:gd name="T15" fmla="*/ 715 h 715"/>
                <a:gd name="T16" fmla="*/ 351 w 1029"/>
                <a:gd name="T17" fmla="*/ 715 h 715"/>
                <a:gd name="T18" fmla="*/ 860 w 1029"/>
                <a:gd name="T19" fmla="*/ 715 h 715"/>
                <a:gd name="T20" fmla="*/ 885 w 1029"/>
                <a:gd name="T21" fmla="*/ 715 h 715"/>
                <a:gd name="T22" fmla="*/ 912 w 1029"/>
                <a:gd name="T23" fmla="*/ 715 h 715"/>
                <a:gd name="T24" fmla="*/ 1029 w 1029"/>
                <a:gd name="T25" fmla="*/ 669 h 715"/>
                <a:gd name="T26" fmla="*/ 360 w 1029"/>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9" h="715">
                  <a:moveTo>
                    <a:pt x="360" y="0"/>
                  </a:moveTo>
                  <a:cubicBezTo>
                    <a:pt x="254" y="50"/>
                    <a:pt x="181" y="158"/>
                    <a:pt x="181" y="283"/>
                  </a:cubicBezTo>
                  <a:cubicBezTo>
                    <a:pt x="181" y="287"/>
                    <a:pt x="181" y="293"/>
                    <a:pt x="181" y="297"/>
                  </a:cubicBezTo>
                  <a:cubicBezTo>
                    <a:pt x="79" y="312"/>
                    <a:pt x="0" y="399"/>
                    <a:pt x="0" y="505"/>
                  </a:cubicBezTo>
                  <a:cubicBezTo>
                    <a:pt x="0" y="619"/>
                    <a:pt x="93" y="713"/>
                    <a:pt x="210" y="715"/>
                  </a:cubicBezTo>
                  <a:cubicBezTo>
                    <a:pt x="210" y="715"/>
                    <a:pt x="210" y="715"/>
                    <a:pt x="291" y="715"/>
                  </a:cubicBezTo>
                  <a:cubicBezTo>
                    <a:pt x="303" y="715"/>
                    <a:pt x="322" y="715"/>
                    <a:pt x="328" y="715"/>
                  </a:cubicBezTo>
                  <a:cubicBezTo>
                    <a:pt x="328" y="715"/>
                    <a:pt x="328" y="715"/>
                    <a:pt x="341" y="715"/>
                  </a:cubicBezTo>
                  <a:cubicBezTo>
                    <a:pt x="344" y="715"/>
                    <a:pt x="347" y="715"/>
                    <a:pt x="351" y="715"/>
                  </a:cubicBezTo>
                  <a:cubicBezTo>
                    <a:pt x="478" y="715"/>
                    <a:pt x="746" y="715"/>
                    <a:pt x="860" y="715"/>
                  </a:cubicBezTo>
                  <a:cubicBezTo>
                    <a:pt x="869" y="715"/>
                    <a:pt x="877" y="715"/>
                    <a:pt x="885" y="715"/>
                  </a:cubicBezTo>
                  <a:cubicBezTo>
                    <a:pt x="894" y="715"/>
                    <a:pt x="904" y="715"/>
                    <a:pt x="912" y="715"/>
                  </a:cubicBezTo>
                  <a:cubicBezTo>
                    <a:pt x="956" y="710"/>
                    <a:pt x="995" y="693"/>
                    <a:pt x="1029" y="669"/>
                  </a:cubicBezTo>
                  <a:lnTo>
                    <a:pt x="360" y="0"/>
                  </a:lnTo>
                  <a:close/>
                </a:path>
              </a:pathLst>
            </a:custGeom>
            <a:solidFill>
              <a:srgbClr val="00BDF3"/>
            </a:solidFill>
            <a:ln>
              <a:noFill/>
            </a:ln>
          </p:spPr>
          <p:txBody>
            <a:bodyPr/>
            <a:lstStyle/>
            <a:p>
              <a:pPr defTabSz="699381">
                <a:defRPr/>
              </a:pPr>
              <a:endParaRPr lang="en-US" sz="1377"/>
            </a:p>
          </p:txBody>
        </p:sp>
      </p:grpSp>
      <p:pic>
        <p:nvPicPr>
          <p:cNvPr id="85" name="Picture 8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331" y="4688973"/>
            <a:ext cx="144428" cy="97440"/>
          </a:xfrm>
          <a:prstGeom prst="rect">
            <a:avLst/>
          </a:prstGeom>
        </p:spPr>
      </p:pic>
      <p:sp>
        <p:nvSpPr>
          <p:cNvPr id="87" name="Rectangle 86"/>
          <p:cNvSpPr/>
          <p:nvPr/>
        </p:nvSpPr>
        <p:spPr bwMode="auto">
          <a:xfrm>
            <a:off x="306187" y="912657"/>
            <a:ext cx="3108719" cy="2993258"/>
          </a:xfrm>
          <a:prstGeom prst="rect">
            <a:avLst/>
          </a:prstGeom>
          <a:noFill/>
          <a:ln w="6350" cap="flat" cmpd="sng" algn="ctr">
            <a:solidFill>
              <a:schemeClr val="bg1">
                <a:lumMod val="75000"/>
              </a:schemeClr>
            </a:solidFill>
            <a:prstDash val="dash"/>
            <a:miter lim="800000"/>
            <a:headEnd type="none" w="med" len="med"/>
            <a:tailEnd type="none" w="med" len="med"/>
          </a:ln>
          <a:effectLst/>
        </p:spPr>
        <p:txBody>
          <a:bodyPr rot="0" spcFirstLastPara="0" vert="horz" wrap="square" lIns="68570" tIns="91400" rIns="182802" bIns="9140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1860" fontAlgn="base">
              <a:spcBef>
                <a:spcPct val="0"/>
              </a:spcBef>
              <a:spcAft>
                <a:spcPct val="0"/>
              </a:spcAft>
              <a:defRPr/>
            </a:pPr>
            <a:r>
              <a:rPr lang="en-US" sz="1471" kern="0" dirty="0">
                <a:gradFill>
                  <a:gsLst>
                    <a:gs pos="0">
                      <a:prstClr val="black"/>
                    </a:gs>
                    <a:gs pos="100000">
                      <a:prstClr val="black"/>
                    </a:gs>
                  </a:gsLst>
                  <a:lin ang="5400000" scaled="0"/>
                </a:gradFill>
              </a:rPr>
              <a:t>On-premise network</a:t>
            </a:r>
          </a:p>
        </p:txBody>
      </p:sp>
      <p:cxnSp>
        <p:nvCxnSpPr>
          <p:cNvPr id="25" name="Straight Arrow Connector 24"/>
          <p:cNvCxnSpPr>
            <a:cxnSpLocks/>
          </p:cNvCxnSpPr>
          <p:nvPr/>
        </p:nvCxnSpPr>
        <p:spPr>
          <a:xfrm rot="5400000" flipH="1" flipV="1">
            <a:off x="492594" y="1821909"/>
            <a:ext cx="1139428" cy="712276"/>
          </a:xfrm>
          <a:prstGeom prst="bentConnector2">
            <a:avLst/>
          </a:prstGeom>
          <a:noFill/>
          <a:ln w="12700" cap="flat" cmpd="sng" algn="ctr">
            <a:solidFill>
              <a:srgbClr val="D83B00"/>
            </a:solidFill>
            <a:prstDash val="solid"/>
            <a:miter lim="800000"/>
            <a:headEnd type="none" w="med" len="med"/>
            <a:tailEnd type="arrow" w="med" len="med"/>
          </a:ln>
          <a:effectLst/>
        </p:spPr>
      </p:cxnSp>
      <p:cxnSp>
        <p:nvCxnSpPr>
          <p:cNvPr id="92" name="Straight Arrow Connector 24"/>
          <p:cNvCxnSpPr>
            <a:cxnSpLocks/>
          </p:cNvCxnSpPr>
          <p:nvPr/>
        </p:nvCxnSpPr>
        <p:spPr>
          <a:xfrm flipV="1">
            <a:off x="1553655" y="1803444"/>
            <a:ext cx="0" cy="315416"/>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95" name="Straight Arrow Connector 24"/>
          <p:cNvCxnSpPr>
            <a:cxnSpLocks/>
          </p:cNvCxnSpPr>
          <p:nvPr/>
        </p:nvCxnSpPr>
        <p:spPr>
          <a:xfrm flipV="1">
            <a:off x="2243606" y="1803444"/>
            <a:ext cx="0" cy="315416"/>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97" name="Straight Arrow Connector 24"/>
          <p:cNvCxnSpPr>
            <a:cxnSpLocks/>
          </p:cNvCxnSpPr>
          <p:nvPr/>
        </p:nvCxnSpPr>
        <p:spPr>
          <a:xfrm flipV="1">
            <a:off x="2856712" y="1787541"/>
            <a:ext cx="0" cy="331319"/>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98" name="Content Placeholder 2"/>
          <p:cNvSpPr txBox="1">
            <a:spLocks/>
          </p:cNvSpPr>
          <p:nvPr/>
        </p:nvSpPr>
        <p:spPr>
          <a:xfrm>
            <a:off x="482062" y="1339166"/>
            <a:ext cx="1056473" cy="382616"/>
          </a:xfrm>
          <a:prstGeom prst="rect">
            <a:avLst/>
          </a:prstGeom>
        </p:spPr>
        <p:txBody>
          <a:bodyPr vert="horz" wrap="square" lIns="109713" tIns="68570" rIns="109713" bIns="68570" rtlCol="0">
            <a:noAutofit/>
          </a:bodyPr>
          <a:lstStyle>
            <a:defPPr>
              <a:defRPr lang="en-US"/>
            </a:defPPr>
            <a:lvl1pPr algn="ctr">
              <a:defRPr sz="1400">
                <a:gradFill>
                  <a:gsLst>
                    <a:gs pos="1250">
                      <a:prstClr val="black"/>
                    </a:gs>
                    <a:gs pos="100000">
                      <a:prstClr val="black"/>
                    </a:gs>
                  </a:gsLst>
                  <a:lin ang="5400000" scaled="0"/>
                </a:gradFill>
              </a:defRPr>
            </a:lvl1pPr>
          </a:lstStyle>
          <a:p>
            <a:r>
              <a:rPr lang="en-US" sz="1029" dirty="0">
                <a:solidFill>
                  <a:schemeClr val="bg1">
                    <a:lumMod val="50000"/>
                  </a:schemeClr>
                </a:solidFill>
              </a:rPr>
              <a:t>Syslog CEF</a:t>
            </a:r>
          </a:p>
        </p:txBody>
      </p:sp>
      <p:sp>
        <p:nvSpPr>
          <p:cNvPr id="100" name="Content Placeholder 2"/>
          <p:cNvSpPr txBox="1">
            <a:spLocks/>
          </p:cNvSpPr>
          <p:nvPr/>
        </p:nvSpPr>
        <p:spPr>
          <a:xfrm>
            <a:off x="577860" y="2071307"/>
            <a:ext cx="1825465" cy="382616"/>
          </a:xfrm>
          <a:prstGeom prst="rect">
            <a:avLst/>
          </a:prstGeom>
        </p:spPr>
        <p:txBody>
          <a:bodyPr vert="horz" wrap="square" lIns="109713" tIns="68570" rIns="109713" bIns="6857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r>
              <a:rPr lang="en-US" sz="1029" dirty="0">
                <a:solidFill>
                  <a:schemeClr val="bg1">
                    <a:lumMod val="50000"/>
                  </a:schemeClr>
                </a:solidFill>
              </a:rPr>
              <a:t>FTP</a:t>
            </a:r>
          </a:p>
        </p:txBody>
      </p:sp>
      <p:sp>
        <p:nvSpPr>
          <p:cNvPr id="107" name="Content Placeholder 2"/>
          <p:cNvSpPr txBox="1">
            <a:spLocks/>
          </p:cNvSpPr>
          <p:nvPr/>
        </p:nvSpPr>
        <p:spPr>
          <a:xfrm>
            <a:off x="1328151" y="2068972"/>
            <a:ext cx="1825465" cy="382616"/>
          </a:xfrm>
          <a:prstGeom prst="rect">
            <a:avLst/>
          </a:prstGeom>
        </p:spPr>
        <p:txBody>
          <a:bodyPr vert="horz" wrap="square" lIns="109713" tIns="68570" rIns="109713" bIns="6857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r>
              <a:rPr lang="en-US" sz="1029" dirty="0">
                <a:solidFill>
                  <a:schemeClr val="bg1">
                    <a:lumMod val="50000"/>
                  </a:schemeClr>
                </a:solidFill>
              </a:rPr>
              <a:t>Syslog</a:t>
            </a:r>
          </a:p>
        </p:txBody>
      </p:sp>
      <p:sp>
        <p:nvSpPr>
          <p:cNvPr id="108" name="Content Placeholder 2"/>
          <p:cNvSpPr txBox="1">
            <a:spLocks/>
          </p:cNvSpPr>
          <p:nvPr/>
        </p:nvSpPr>
        <p:spPr>
          <a:xfrm>
            <a:off x="2050806" y="2089285"/>
            <a:ext cx="1825465" cy="382616"/>
          </a:xfrm>
          <a:prstGeom prst="rect">
            <a:avLst/>
          </a:prstGeom>
        </p:spPr>
        <p:txBody>
          <a:bodyPr vert="horz" wrap="square" lIns="109713" tIns="68570" rIns="109713" bIns="6857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r>
              <a:rPr lang="en-US" sz="1029" dirty="0">
                <a:solidFill>
                  <a:schemeClr val="bg1">
                    <a:lumMod val="50000"/>
                  </a:schemeClr>
                </a:solidFill>
              </a:rPr>
              <a:t>FTP</a:t>
            </a:r>
          </a:p>
        </p:txBody>
      </p:sp>
      <p:sp>
        <p:nvSpPr>
          <p:cNvPr id="113" name="Content Placeholder 2"/>
          <p:cNvSpPr txBox="1">
            <a:spLocks/>
          </p:cNvSpPr>
          <p:nvPr/>
        </p:nvSpPr>
        <p:spPr>
          <a:xfrm>
            <a:off x="7261276" y="1913122"/>
            <a:ext cx="867653" cy="382616"/>
          </a:xfrm>
          <a:prstGeom prst="rect">
            <a:avLst/>
          </a:prstGeom>
        </p:spPr>
        <p:txBody>
          <a:bodyPr vert="horz" wrap="square" lIns="109713" tIns="68570" rIns="109713" bIns="68570" rtlCol="0">
            <a:noAutofit/>
          </a:bodyPr>
          <a:lstStyle>
            <a:defPPr>
              <a:defRPr lang="en-US"/>
            </a:defPPr>
            <a:lvl1pPr algn="ctr">
              <a:defRPr sz="1400">
                <a:solidFill>
                  <a:schemeClr val="bg1">
                    <a:lumMod val="50000"/>
                  </a:schemeClr>
                </a:solidFill>
              </a:defRPr>
            </a:lvl1pPr>
          </a:lstStyle>
          <a:p>
            <a:r>
              <a:rPr lang="en-US" sz="1029" dirty="0"/>
              <a:t>SaaS DB</a:t>
            </a:r>
          </a:p>
        </p:txBody>
      </p:sp>
      <p:sp>
        <p:nvSpPr>
          <p:cNvPr id="126" name="Content Placeholder 2"/>
          <p:cNvSpPr txBox="1">
            <a:spLocks/>
          </p:cNvSpPr>
          <p:nvPr/>
        </p:nvSpPr>
        <p:spPr>
          <a:xfrm>
            <a:off x="2499017" y="3540301"/>
            <a:ext cx="952658" cy="382616"/>
          </a:xfrm>
          <a:prstGeom prst="rect">
            <a:avLst/>
          </a:prstGeom>
        </p:spPr>
        <p:txBody>
          <a:bodyPr vert="horz" wrap="square" lIns="109713" tIns="68570" rIns="109713" bIns="6857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r>
              <a:rPr lang="en-US" sz="1029" dirty="0">
                <a:solidFill>
                  <a:schemeClr val="bg1">
                    <a:lumMod val="50000"/>
                  </a:schemeClr>
                </a:solidFill>
              </a:rPr>
              <a:t>Firewall</a:t>
            </a:r>
          </a:p>
        </p:txBody>
      </p:sp>
      <p:sp>
        <p:nvSpPr>
          <p:cNvPr id="128" name="Content Placeholder 2"/>
          <p:cNvSpPr txBox="1">
            <a:spLocks/>
          </p:cNvSpPr>
          <p:nvPr/>
        </p:nvSpPr>
        <p:spPr>
          <a:xfrm>
            <a:off x="1714256" y="3540301"/>
            <a:ext cx="1152411" cy="382616"/>
          </a:xfrm>
          <a:prstGeom prst="rect">
            <a:avLst/>
          </a:prstGeom>
        </p:spPr>
        <p:txBody>
          <a:bodyPr vert="horz" wrap="square" lIns="109713" tIns="68570" rIns="109713" bIns="6857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r>
              <a:rPr lang="en-US" sz="1029" dirty="0">
                <a:solidFill>
                  <a:schemeClr val="bg1">
                    <a:lumMod val="50000"/>
                  </a:schemeClr>
                </a:solidFill>
              </a:rPr>
              <a:t>Firewall</a:t>
            </a:r>
          </a:p>
        </p:txBody>
      </p:sp>
      <p:sp>
        <p:nvSpPr>
          <p:cNvPr id="130" name="Content Placeholder 2"/>
          <p:cNvSpPr txBox="1">
            <a:spLocks/>
          </p:cNvSpPr>
          <p:nvPr/>
        </p:nvSpPr>
        <p:spPr>
          <a:xfrm>
            <a:off x="345211" y="3540301"/>
            <a:ext cx="753143" cy="382616"/>
          </a:xfrm>
          <a:prstGeom prst="rect">
            <a:avLst/>
          </a:prstGeom>
        </p:spPr>
        <p:txBody>
          <a:bodyPr vert="horz" wrap="square" lIns="109713" tIns="68570" rIns="109713" bIns="6857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r>
              <a:rPr lang="en-US" sz="1029" dirty="0">
                <a:solidFill>
                  <a:schemeClr val="bg1">
                    <a:lumMod val="50000"/>
                  </a:schemeClr>
                </a:solidFill>
              </a:rPr>
              <a:t>SIEM</a:t>
            </a:r>
          </a:p>
        </p:txBody>
      </p:sp>
      <p:sp>
        <p:nvSpPr>
          <p:cNvPr id="131" name="Content Placeholder 2"/>
          <p:cNvSpPr txBox="1">
            <a:spLocks/>
          </p:cNvSpPr>
          <p:nvPr/>
        </p:nvSpPr>
        <p:spPr>
          <a:xfrm>
            <a:off x="1017790" y="3540301"/>
            <a:ext cx="961862" cy="382616"/>
          </a:xfrm>
          <a:prstGeom prst="rect">
            <a:avLst/>
          </a:prstGeom>
        </p:spPr>
        <p:txBody>
          <a:bodyPr vert="horz" wrap="square" lIns="109713" tIns="68570" rIns="109713" bIns="68570" rtlCol="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defRPr/>
            </a:pPr>
            <a:r>
              <a:rPr lang="en-US" sz="1029" dirty="0">
                <a:solidFill>
                  <a:schemeClr val="bg1">
                    <a:lumMod val="50000"/>
                  </a:schemeClr>
                </a:solidFill>
              </a:rPr>
              <a:t>Web proxy</a:t>
            </a:r>
          </a:p>
        </p:txBody>
      </p:sp>
      <p:pic>
        <p:nvPicPr>
          <p:cNvPr id="60" name="Picture 5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0054" y="2315249"/>
            <a:ext cx="408466" cy="1192279"/>
          </a:xfrm>
          <a:prstGeom prst="rect">
            <a:avLst/>
          </a:prstGeom>
        </p:spPr>
      </p:pic>
      <p:pic>
        <p:nvPicPr>
          <p:cNvPr id="64" name="Picture 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79468" y="2315249"/>
            <a:ext cx="408466" cy="1192279"/>
          </a:xfrm>
          <a:prstGeom prst="rect">
            <a:avLst/>
          </a:prstGeom>
        </p:spPr>
      </p:pic>
      <p:pic>
        <p:nvPicPr>
          <p:cNvPr id="65" name="Picture 6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34525" y="2308701"/>
            <a:ext cx="408466" cy="1192279"/>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79151" y="2327533"/>
            <a:ext cx="408466" cy="1192279"/>
          </a:xfrm>
          <a:prstGeom prst="rect">
            <a:avLst/>
          </a:prstGeom>
        </p:spPr>
      </p:pic>
      <p:grpSp>
        <p:nvGrpSpPr>
          <p:cNvPr id="29" name="Group 28"/>
          <p:cNvGrpSpPr/>
          <p:nvPr/>
        </p:nvGrpSpPr>
        <p:grpSpPr>
          <a:xfrm>
            <a:off x="1457317" y="1451138"/>
            <a:ext cx="1495505" cy="306724"/>
            <a:chOff x="1982050" y="1973151"/>
            <a:chExt cx="2033991" cy="417166"/>
          </a:xfrm>
        </p:grpSpPr>
        <p:sp>
          <p:nvSpPr>
            <p:cNvPr id="20" name="Rounded Rectangle 19"/>
            <p:cNvSpPr/>
            <p:nvPr/>
          </p:nvSpPr>
          <p:spPr bwMode="auto">
            <a:xfrm>
              <a:off x="1982050" y="1973151"/>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21" name="Rectangle 20"/>
            <p:cNvSpPr/>
            <p:nvPr/>
          </p:nvSpPr>
          <p:spPr>
            <a:xfrm>
              <a:off x="2361120" y="2038618"/>
              <a:ext cx="1275851" cy="319442"/>
            </a:xfrm>
            <a:prstGeom prst="rect">
              <a:avLst/>
            </a:prstGeom>
          </p:spPr>
          <p:txBody>
            <a:bodyPr wrap="none">
              <a:spAutoFit/>
            </a:bodyPr>
            <a:lstStyle/>
            <a:p>
              <a:pPr algn="ctr">
                <a:lnSpc>
                  <a:spcPct val="90000"/>
                </a:lnSpc>
                <a:spcAft>
                  <a:spcPts val="450"/>
                </a:spcAft>
              </a:pPr>
              <a:r>
                <a:rPr lang="en-US" sz="1029" dirty="0">
                  <a:solidFill>
                    <a:schemeClr val="bg1"/>
                  </a:solidFill>
                </a:rPr>
                <a:t>Log collector</a:t>
              </a:r>
            </a:p>
          </p:txBody>
        </p:sp>
      </p:grpSp>
      <p:cxnSp>
        <p:nvCxnSpPr>
          <p:cNvPr id="81" name="Straight Arrow Connector 24"/>
          <p:cNvCxnSpPr>
            <a:cxnSpLocks/>
          </p:cNvCxnSpPr>
          <p:nvPr/>
        </p:nvCxnSpPr>
        <p:spPr>
          <a:xfrm flipV="1">
            <a:off x="1677110" y="3990230"/>
            <a:ext cx="0" cy="178093"/>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94" name="Picture 9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61165" y="4481227"/>
            <a:ext cx="341325" cy="230279"/>
          </a:xfrm>
          <a:prstGeom prst="rect">
            <a:avLst/>
          </a:prstGeom>
        </p:spPr>
      </p:pic>
      <p:pic>
        <p:nvPicPr>
          <p:cNvPr id="101" name="Picture 10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4380" y="4303880"/>
            <a:ext cx="210203" cy="141816"/>
          </a:xfrm>
          <a:prstGeom prst="rect">
            <a:avLst/>
          </a:prstGeom>
        </p:spPr>
      </p:pic>
      <p:grpSp>
        <p:nvGrpSpPr>
          <p:cNvPr id="105" name="Group 104"/>
          <p:cNvGrpSpPr/>
          <p:nvPr/>
        </p:nvGrpSpPr>
        <p:grpSpPr>
          <a:xfrm>
            <a:off x="1982171" y="4589310"/>
            <a:ext cx="213005" cy="131222"/>
            <a:chOff x="4716719" y="1932923"/>
            <a:chExt cx="2033332" cy="1338070"/>
          </a:xfrm>
        </p:grpSpPr>
        <p:sp>
          <p:nvSpPr>
            <p:cNvPr id="106" name="Freeform 5"/>
            <p:cNvSpPr>
              <a:spLocks/>
            </p:cNvSpPr>
            <p:nvPr/>
          </p:nvSpPr>
          <p:spPr bwMode="auto">
            <a:xfrm>
              <a:off x="5359615" y="1932923"/>
              <a:ext cx="1390436" cy="1259093"/>
            </a:xfrm>
            <a:custGeom>
              <a:avLst/>
              <a:gdLst>
                <a:gd name="T0" fmla="*/ 771 w 771"/>
                <a:gd name="T1" fmla="*/ 499 h 698"/>
                <a:gd name="T2" fmla="*/ 658 w 771"/>
                <a:gd name="T3" fmla="*/ 293 h 698"/>
                <a:gd name="T4" fmla="*/ 578 w 771"/>
                <a:gd name="T5" fmla="*/ 147 h 698"/>
                <a:gd name="T6" fmla="*/ 478 w 771"/>
                <a:gd name="T7" fmla="*/ 117 h 698"/>
                <a:gd name="T8" fmla="*/ 392 w 771"/>
                <a:gd name="T9" fmla="*/ 139 h 698"/>
                <a:gd name="T10" fmla="*/ 133 w 771"/>
                <a:gd name="T11" fmla="*/ 0 h 698"/>
                <a:gd name="T12" fmla="*/ 0 w 771"/>
                <a:gd name="T13" fmla="*/ 29 h 698"/>
                <a:gd name="T14" fmla="*/ 669 w 771"/>
                <a:gd name="T15" fmla="*/ 698 h 698"/>
                <a:gd name="T16" fmla="*/ 771 w 771"/>
                <a:gd name="T17" fmla="*/ 49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1" h="698">
                  <a:moveTo>
                    <a:pt x="771" y="499"/>
                  </a:moveTo>
                  <a:cubicBezTo>
                    <a:pt x="771" y="414"/>
                    <a:pt x="725" y="337"/>
                    <a:pt x="658" y="293"/>
                  </a:cubicBezTo>
                  <a:cubicBezTo>
                    <a:pt x="657" y="232"/>
                    <a:pt x="626" y="178"/>
                    <a:pt x="578" y="147"/>
                  </a:cubicBezTo>
                  <a:cubicBezTo>
                    <a:pt x="550" y="128"/>
                    <a:pt x="515" y="117"/>
                    <a:pt x="478" y="117"/>
                  </a:cubicBezTo>
                  <a:cubicBezTo>
                    <a:pt x="446" y="117"/>
                    <a:pt x="417" y="125"/>
                    <a:pt x="392" y="139"/>
                  </a:cubicBezTo>
                  <a:cubicBezTo>
                    <a:pt x="336" y="56"/>
                    <a:pt x="241" y="0"/>
                    <a:pt x="133" y="0"/>
                  </a:cubicBezTo>
                  <a:cubicBezTo>
                    <a:pt x="85" y="0"/>
                    <a:pt x="41" y="11"/>
                    <a:pt x="0" y="29"/>
                  </a:cubicBezTo>
                  <a:cubicBezTo>
                    <a:pt x="669" y="698"/>
                    <a:pt x="669" y="698"/>
                    <a:pt x="669" y="698"/>
                  </a:cubicBezTo>
                  <a:cubicBezTo>
                    <a:pt x="731" y="653"/>
                    <a:pt x="771" y="581"/>
                    <a:pt x="771" y="499"/>
                  </a:cubicBezTo>
                  <a:close/>
                </a:path>
              </a:pathLst>
            </a:custGeom>
            <a:solidFill>
              <a:srgbClr val="35D2FF"/>
            </a:solidFill>
            <a:ln>
              <a:noFill/>
            </a:ln>
          </p:spPr>
          <p:txBody>
            <a:bodyPr/>
            <a:lstStyle/>
            <a:p>
              <a:pPr defTabSz="699381">
                <a:defRPr/>
              </a:pPr>
              <a:endParaRPr lang="en-US" sz="1377"/>
            </a:p>
          </p:txBody>
        </p:sp>
        <p:sp>
          <p:nvSpPr>
            <p:cNvPr id="115" name="Freeform 6"/>
            <p:cNvSpPr>
              <a:spLocks/>
            </p:cNvSpPr>
            <p:nvPr/>
          </p:nvSpPr>
          <p:spPr bwMode="auto">
            <a:xfrm>
              <a:off x="4716719" y="1981706"/>
              <a:ext cx="1853915" cy="1289287"/>
            </a:xfrm>
            <a:custGeom>
              <a:avLst/>
              <a:gdLst>
                <a:gd name="T0" fmla="*/ 360 w 1029"/>
                <a:gd name="T1" fmla="*/ 0 h 715"/>
                <a:gd name="T2" fmla="*/ 181 w 1029"/>
                <a:gd name="T3" fmla="*/ 283 h 715"/>
                <a:gd name="T4" fmla="*/ 181 w 1029"/>
                <a:gd name="T5" fmla="*/ 297 h 715"/>
                <a:gd name="T6" fmla="*/ 0 w 1029"/>
                <a:gd name="T7" fmla="*/ 505 h 715"/>
                <a:gd name="T8" fmla="*/ 210 w 1029"/>
                <a:gd name="T9" fmla="*/ 715 h 715"/>
                <a:gd name="T10" fmla="*/ 291 w 1029"/>
                <a:gd name="T11" fmla="*/ 715 h 715"/>
                <a:gd name="T12" fmla="*/ 328 w 1029"/>
                <a:gd name="T13" fmla="*/ 715 h 715"/>
                <a:gd name="T14" fmla="*/ 341 w 1029"/>
                <a:gd name="T15" fmla="*/ 715 h 715"/>
                <a:gd name="T16" fmla="*/ 351 w 1029"/>
                <a:gd name="T17" fmla="*/ 715 h 715"/>
                <a:gd name="T18" fmla="*/ 860 w 1029"/>
                <a:gd name="T19" fmla="*/ 715 h 715"/>
                <a:gd name="T20" fmla="*/ 885 w 1029"/>
                <a:gd name="T21" fmla="*/ 715 h 715"/>
                <a:gd name="T22" fmla="*/ 912 w 1029"/>
                <a:gd name="T23" fmla="*/ 715 h 715"/>
                <a:gd name="T24" fmla="*/ 1029 w 1029"/>
                <a:gd name="T25" fmla="*/ 669 h 715"/>
                <a:gd name="T26" fmla="*/ 360 w 1029"/>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9" h="715">
                  <a:moveTo>
                    <a:pt x="360" y="0"/>
                  </a:moveTo>
                  <a:cubicBezTo>
                    <a:pt x="254" y="50"/>
                    <a:pt x="181" y="158"/>
                    <a:pt x="181" y="283"/>
                  </a:cubicBezTo>
                  <a:cubicBezTo>
                    <a:pt x="181" y="287"/>
                    <a:pt x="181" y="293"/>
                    <a:pt x="181" y="297"/>
                  </a:cubicBezTo>
                  <a:cubicBezTo>
                    <a:pt x="79" y="312"/>
                    <a:pt x="0" y="399"/>
                    <a:pt x="0" y="505"/>
                  </a:cubicBezTo>
                  <a:cubicBezTo>
                    <a:pt x="0" y="619"/>
                    <a:pt x="93" y="713"/>
                    <a:pt x="210" y="715"/>
                  </a:cubicBezTo>
                  <a:cubicBezTo>
                    <a:pt x="210" y="715"/>
                    <a:pt x="210" y="715"/>
                    <a:pt x="291" y="715"/>
                  </a:cubicBezTo>
                  <a:cubicBezTo>
                    <a:pt x="303" y="715"/>
                    <a:pt x="322" y="715"/>
                    <a:pt x="328" y="715"/>
                  </a:cubicBezTo>
                  <a:cubicBezTo>
                    <a:pt x="328" y="715"/>
                    <a:pt x="328" y="715"/>
                    <a:pt x="341" y="715"/>
                  </a:cubicBezTo>
                  <a:cubicBezTo>
                    <a:pt x="344" y="715"/>
                    <a:pt x="347" y="715"/>
                    <a:pt x="351" y="715"/>
                  </a:cubicBezTo>
                  <a:cubicBezTo>
                    <a:pt x="478" y="715"/>
                    <a:pt x="746" y="715"/>
                    <a:pt x="860" y="715"/>
                  </a:cubicBezTo>
                  <a:cubicBezTo>
                    <a:pt x="869" y="715"/>
                    <a:pt x="877" y="715"/>
                    <a:pt x="885" y="715"/>
                  </a:cubicBezTo>
                  <a:cubicBezTo>
                    <a:pt x="894" y="715"/>
                    <a:pt x="904" y="715"/>
                    <a:pt x="912" y="715"/>
                  </a:cubicBezTo>
                  <a:cubicBezTo>
                    <a:pt x="956" y="710"/>
                    <a:pt x="995" y="693"/>
                    <a:pt x="1029" y="669"/>
                  </a:cubicBezTo>
                  <a:lnTo>
                    <a:pt x="360" y="0"/>
                  </a:lnTo>
                  <a:close/>
                </a:path>
              </a:pathLst>
            </a:custGeom>
            <a:solidFill>
              <a:srgbClr val="00BDF3"/>
            </a:solidFill>
            <a:ln>
              <a:noFill/>
            </a:ln>
          </p:spPr>
          <p:txBody>
            <a:bodyPr/>
            <a:lstStyle/>
            <a:p>
              <a:pPr defTabSz="699381">
                <a:defRPr/>
              </a:pPr>
              <a:endParaRPr lang="en-US" sz="1377"/>
            </a:p>
          </p:txBody>
        </p:sp>
      </p:grpSp>
      <p:cxnSp>
        <p:nvCxnSpPr>
          <p:cNvPr id="119" name="Straight Arrow Connector 24"/>
          <p:cNvCxnSpPr>
            <a:cxnSpLocks/>
          </p:cNvCxnSpPr>
          <p:nvPr/>
        </p:nvCxnSpPr>
        <p:spPr>
          <a:xfrm flipV="1">
            <a:off x="2274911" y="3990230"/>
            <a:ext cx="0" cy="178093"/>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21" name="Straight Arrow Connector 24"/>
          <p:cNvCxnSpPr>
            <a:cxnSpLocks/>
          </p:cNvCxnSpPr>
          <p:nvPr/>
        </p:nvCxnSpPr>
        <p:spPr>
          <a:xfrm flipV="1">
            <a:off x="1378211" y="3990230"/>
            <a:ext cx="0" cy="178093"/>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124" name="Group 123"/>
          <p:cNvGrpSpPr/>
          <p:nvPr/>
        </p:nvGrpSpPr>
        <p:grpSpPr>
          <a:xfrm>
            <a:off x="5360348" y="1339167"/>
            <a:ext cx="1495505" cy="306724"/>
            <a:chOff x="1982050" y="1973151"/>
            <a:chExt cx="2033991" cy="417166"/>
          </a:xfrm>
        </p:grpSpPr>
        <p:sp>
          <p:nvSpPr>
            <p:cNvPr id="127" name="Rounded Rectangle 126"/>
            <p:cNvSpPr/>
            <p:nvPr/>
          </p:nvSpPr>
          <p:spPr bwMode="auto">
            <a:xfrm>
              <a:off x="1982050" y="1973151"/>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29" name="Rectangle 128"/>
            <p:cNvSpPr/>
            <p:nvPr/>
          </p:nvSpPr>
          <p:spPr>
            <a:xfrm>
              <a:off x="2454867" y="2038618"/>
              <a:ext cx="1088355" cy="319442"/>
            </a:xfrm>
            <a:prstGeom prst="rect">
              <a:avLst/>
            </a:prstGeom>
          </p:spPr>
          <p:txBody>
            <a:bodyPr wrap="none">
              <a:spAutoFit/>
            </a:bodyPr>
            <a:lstStyle/>
            <a:p>
              <a:pPr algn="ctr">
                <a:lnSpc>
                  <a:spcPct val="90000"/>
                </a:lnSpc>
                <a:spcAft>
                  <a:spcPts val="450"/>
                </a:spcAft>
              </a:pPr>
              <a:r>
                <a:rPr lang="en-US" sz="1029" dirty="0">
                  <a:solidFill>
                    <a:schemeClr val="bg1"/>
                  </a:solidFill>
                </a:rPr>
                <a:t>Log parser</a:t>
              </a:r>
            </a:p>
          </p:txBody>
        </p:sp>
      </p:grpSp>
      <p:grpSp>
        <p:nvGrpSpPr>
          <p:cNvPr id="135" name="Group 134"/>
          <p:cNvGrpSpPr/>
          <p:nvPr/>
        </p:nvGrpSpPr>
        <p:grpSpPr>
          <a:xfrm>
            <a:off x="5363228" y="1899513"/>
            <a:ext cx="1495505" cy="306724"/>
            <a:chOff x="1982050" y="1973151"/>
            <a:chExt cx="2033991" cy="417166"/>
          </a:xfrm>
        </p:grpSpPr>
        <p:sp>
          <p:nvSpPr>
            <p:cNvPr id="136" name="Rounded Rectangle 135"/>
            <p:cNvSpPr/>
            <p:nvPr/>
          </p:nvSpPr>
          <p:spPr bwMode="auto">
            <a:xfrm>
              <a:off x="1982050" y="1973151"/>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37" name="Rectangle 136"/>
            <p:cNvSpPr/>
            <p:nvPr/>
          </p:nvSpPr>
          <p:spPr>
            <a:xfrm>
              <a:off x="2341742" y="2038618"/>
              <a:ext cx="1389220" cy="340983"/>
            </a:xfrm>
            <a:prstGeom prst="rect">
              <a:avLst/>
            </a:prstGeom>
          </p:spPr>
          <p:txBody>
            <a:bodyPr wrap="none">
              <a:spAutoFit/>
            </a:bodyPr>
            <a:lstStyle/>
            <a:p>
              <a:r>
                <a:rPr lang="en-US" sz="1029" dirty="0">
                  <a:solidFill>
                    <a:schemeClr val="bg1"/>
                  </a:solidFill>
                </a:rPr>
                <a:t>App Discovery</a:t>
              </a:r>
            </a:p>
          </p:txBody>
        </p:sp>
      </p:grpSp>
      <p:grpSp>
        <p:nvGrpSpPr>
          <p:cNvPr id="138" name="Group 137"/>
          <p:cNvGrpSpPr/>
          <p:nvPr/>
        </p:nvGrpSpPr>
        <p:grpSpPr>
          <a:xfrm>
            <a:off x="5356372" y="2459779"/>
            <a:ext cx="1495505" cy="306724"/>
            <a:chOff x="1982050" y="1973151"/>
            <a:chExt cx="2033991" cy="417166"/>
          </a:xfrm>
        </p:grpSpPr>
        <p:sp>
          <p:nvSpPr>
            <p:cNvPr id="139" name="Rounded Rectangle 138"/>
            <p:cNvSpPr/>
            <p:nvPr/>
          </p:nvSpPr>
          <p:spPr bwMode="auto">
            <a:xfrm>
              <a:off x="1982050" y="1973151"/>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40" name="Rectangle 139"/>
            <p:cNvSpPr/>
            <p:nvPr/>
          </p:nvSpPr>
          <p:spPr>
            <a:xfrm>
              <a:off x="2237599" y="2038618"/>
              <a:ext cx="1639943" cy="340983"/>
            </a:xfrm>
            <a:prstGeom prst="rect">
              <a:avLst/>
            </a:prstGeom>
          </p:spPr>
          <p:txBody>
            <a:bodyPr wrap="none">
              <a:spAutoFit/>
            </a:bodyPr>
            <a:lstStyle/>
            <a:p>
              <a:r>
                <a:rPr lang="en-US" sz="1029">
                  <a:solidFill>
                    <a:schemeClr val="bg1"/>
                  </a:solidFill>
                </a:rPr>
                <a:t>Users and groups</a:t>
              </a:r>
              <a:endParaRPr lang="en-US" sz="1029" dirty="0">
                <a:solidFill>
                  <a:schemeClr val="bg1"/>
                </a:solidFill>
              </a:endParaRPr>
            </a:p>
          </p:txBody>
        </p:sp>
      </p:grpSp>
      <p:cxnSp>
        <p:nvCxnSpPr>
          <p:cNvPr id="141" name="Straight Arrow Connector 24"/>
          <p:cNvCxnSpPr>
            <a:cxnSpLocks/>
          </p:cNvCxnSpPr>
          <p:nvPr/>
        </p:nvCxnSpPr>
        <p:spPr>
          <a:xfrm>
            <a:off x="6676559" y="1667644"/>
            <a:ext cx="0" cy="175843"/>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41" name="Group 40"/>
          <p:cNvGrpSpPr/>
          <p:nvPr/>
        </p:nvGrpSpPr>
        <p:grpSpPr>
          <a:xfrm>
            <a:off x="6252859" y="4172744"/>
            <a:ext cx="944018" cy="756131"/>
            <a:chOff x="3602037" y="3787044"/>
            <a:chExt cx="2201180" cy="1763081"/>
          </a:xfrm>
        </p:grpSpPr>
        <p:pic>
          <p:nvPicPr>
            <p:cNvPr id="40" name="Picture 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02037" y="3787044"/>
              <a:ext cx="2201180" cy="1763081"/>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750147" y="3934605"/>
              <a:ext cx="1900544" cy="1083019"/>
            </a:xfrm>
            <a:prstGeom prst="rect">
              <a:avLst/>
            </a:prstGeom>
          </p:spPr>
        </p:pic>
      </p:grpSp>
      <p:cxnSp>
        <p:nvCxnSpPr>
          <p:cNvPr id="144" name="Straight Arrow Connector 24"/>
          <p:cNvCxnSpPr>
            <a:cxnSpLocks/>
          </p:cNvCxnSpPr>
          <p:nvPr/>
        </p:nvCxnSpPr>
        <p:spPr>
          <a:xfrm>
            <a:off x="6676558" y="2232639"/>
            <a:ext cx="0" cy="175843"/>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45" name="Straight Arrow Connector 24"/>
          <p:cNvCxnSpPr>
            <a:cxnSpLocks/>
          </p:cNvCxnSpPr>
          <p:nvPr/>
        </p:nvCxnSpPr>
        <p:spPr>
          <a:xfrm>
            <a:off x="6676558" y="3300095"/>
            <a:ext cx="0" cy="168080"/>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46" name="Picture 4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646241" y="4345446"/>
            <a:ext cx="308596" cy="203113"/>
          </a:xfrm>
          <a:prstGeom prst="rect">
            <a:avLst/>
          </a:prstGeom>
        </p:spPr>
      </p:pic>
      <p:pic>
        <p:nvPicPr>
          <p:cNvPr id="147" name="Picture 14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65993" y="4521814"/>
            <a:ext cx="149252" cy="98235"/>
          </a:xfrm>
          <a:prstGeom prst="rect">
            <a:avLst/>
          </a:prstGeom>
        </p:spPr>
      </p:pic>
      <p:pic>
        <p:nvPicPr>
          <p:cNvPr id="148" name="Picture 14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430963" y="4287152"/>
            <a:ext cx="149252" cy="98235"/>
          </a:xfrm>
          <a:prstGeom prst="rect">
            <a:avLst/>
          </a:prstGeom>
        </p:spPr>
      </p:pic>
      <p:pic>
        <p:nvPicPr>
          <p:cNvPr id="149" name="Picture 14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94882" y="552946"/>
            <a:ext cx="949514" cy="624953"/>
          </a:xfrm>
          <a:prstGeom prst="rect">
            <a:avLst/>
          </a:prstGeom>
        </p:spPr>
      </p:pic>
      <p:cxnSp>
        <p:nvCxnSpPr>
          <p:cNvPr id="150" name="Straight Arrow Connector 24"/>
          <p:cNvCxnSpPr>
            <a:cxnSpLocks/>
          </p:cNvCxnSpPr>
          <p:nvPr/>
        </p:nvCxnSpPr>
        <p:spPr>
          <a:xfrm flipH="1">
            <a:off x="6925115" y="2052875"/>
            <a:ext cx="196259" cy="0"/>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51" name="Straight Arrow Connector 24"/>
          <p:cNvCxnSpPr>
            <a:cxnSpLocks/>
          </p:cNvCxnSpPr>
          <p:nvPr/>
        </p:nvCxnSpPr>
        <p:spPr>
          <a:xfrm flipV="1">
            <a:off x="1976011" y="3990230"/>
            <a:ext cx="0" cy="178093"/>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52" name="Picture 5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184306" y="1924294"/>
            <a:ext cx="210651" cy="248951"/>
          </a:xfrm>
          <a:prstGeom prst="rect">
            <a:avLst/>
          </a:prstGeom>
        </p:spPr>
      </p:pic>
      <p:sp>
        <p:nvSpPr>
          <p:cNvPr id="154" name="Content Placeholder 2"/>
          <p:cNvSpPr txBox="1">
            <a:spLocks/>
          </p:cNvSpPr>
          <p:nvPr/>
        </p:nvSpPr>
        <p:spPr>
          <a:xfrm>
            <a:off x="7930652" y="721348"/>
            <a:ext cx="867653" cy="382616"/>
          </a:xfrm>
          <a:prstGeom prst="rect">
            <a:avLst/>
          </a:prstGeom>
        </p:spPr>
        <p:txBody>
          <a:bodyPr vert="horz" wrap="square" lIns="109713" tIns="68570" rIns="109713" bIns="68570" rtlCol="0">
            <a:noAutofit/>
          </a:bodyPr>
          <a:lstStyle>
            <a:defPPr>
              <a:defRPr lang="en-US"/>
            </a:defPPr>
            <a:lvl1pPr algn="ctr">
              <a:defRPr sz="1400">
                <a:solidFill>
                  <a:schemeClr val="bg1">
                    <a:lumMod val="50000"/>
                  </a:schemeClr>
                </a:solidFill>
              </a:defRPr>
            </a:lvl1pPr>
          </a:lstStyle>
          <a:p>
            <a:r>
              <a:rPr lang="en-US" sz="1029" dirty="0"/>
              <a:t>Azure</a:t>
            </a:r>
          </a:p>
        </p:txBody>
      </p:sp>
      <p:cxnSp>
        <p:nvCxnSpPr>
          <p:cNvPr id="155" name="Straight Arrow Connector 24"/>
          <p:cNvCxnSpPr>
            <a:cxnSpLocks/>
          </p:cNvCxnSpPr>
          <p:nvPr/>
        </p:nvCxnSpPr>
        <p:spPr>
          <a:xfrm>
            <a:off x="6713766" y="3964588"/>
            <a:ext cx="0" cy="175843"/>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79" name="Straight Arrow Connector 78"/>
          <p:cNvCxnSpPr>
            <a:cxnSpLocks/>
          </p:cNvCxnSpPr>
          <p:nvPr/>
        </p:nvCxnSpPr>
        <p:spPr>
          <a:xfrm>
            <a:off x="3619549" y="1608332"/>
            <a:ext cx="310508" cy="0"/>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6" name="Group 5"/>
          <p:cNvGrpSpPr/>
          <p:nvPr/>
        </p:nvGrpSpPr>
        <p:grpSpPr>
          <a:xfrm>
            <a:off x="3889389" y="1339167"/>
            <a:ext cx="801970" cy="536804"/>
            <a:chOff x="5224072" y="1820862"/>
            <a:chExt cx="1090735" cy="730091"/>
          </a:xfrm>
        </p:grpSpPr>
        <p:sp>
          <p:nvSpPr>
            <p:cNvPr id="38" name="Oval 37"/>
            <p:cNvSpPr/>
            <p:nvPr/>
          </p:nvSpPr>
          <p:spPr bwMode="auto">
            <a:xfrm>
              <a:off x="5397084" y="1820862"/>
              <a:ext cx="730091" cy="730091"/>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699220" fontAlgn="base">
                <a:lnSpc>
                  <a:spcPct val="90000"/>
                </a:lnSpc>
                <a:spcBef>
                  <a:spcPct val="0"/>
                </a:spcBef>
                <a:spcAft>
                  <a:spcPct val="0"/>
                </a:spcAft>
                <a:defRPr/>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26" name="Content Placeholder 2"/>
            <p:cNvSpPr txBox="1">
              <a:spLocks/>
            </p:cNvSpPr>
            <p:nvPr/>
          </p:nvSpPr>
          <p:spPr>
            <a:xfrm>
              <a:off x="5224072" y="1932919"/>
              <a:ext cx="1090735" cy="520384"/>
            </a:xfrm>
            <a:prstGeom prst="rect">
              <a:avLst/>
            </a:prstGeom>
          </p:spPr>
          <p:txBody>
            <a:bodyPr vert="horz" wrap="square" lIns="109713" tIns="68570" rIns="109713" bIns="68570" rtlCol="0">
              <a:noAutofit/>
            </a:bodyPr>
            <a:lstStyle>
              <a:defPPr>
                <a:defRPr lang="en-US"/>
              </a:defPPr>
              <a:lvl1pPr algn="ctr">
                <a:defRPr sz="1400">
                  <a:solidFill>
                    <a:schemeClr val="bg1">
                      <a:lumMod val="50000"/>
                    </a:schemeClr>
                  </a:solidFill>
                </a:defRPr>
              </a:lvl1pPr>
            </a:lstStyle>
            <a:p>
              <a:r>
                <a:rPr lang="en-US" sz="882" dirty="0"/>
                <a:t>Network logs</a:t>
              </a:r>
            </a:p>
          </p:txBody>
        </p:sp>
      </p:grpSp>
      <p:sp>
        <p:nvSpPr>
          <p:cNvPr id="89" name="Content Placeholder 2"/>
          <p:cNvSpPr txBox="1">
            <a:spLocks/>
          </p:cNvSpPr>
          <p:nvPr/>
        </p:nvSpPr>
        <p:spPr>
          <a:xfrm>
            <a:off x="6836474" y="2963936"/>
            <a:ext cx="1825465" cy="382616"/>
          </a:xfrm>
          <a:prstGeom prst="rect">
            <a:avLst/>
          </a:prstGeom>
        </p:spPr>
        <p:txBody>
          <a:bodyPr vert="horz" wrap="square" lIns="109713" tIns="68570" rIns="109713" bIns="68570" rtlCol="0">
            <a:noAutofit/>
          </a:bodyPr>
          <a:lstStyle>
            <a:defPPr>
              <a:defRPr lang="en-US"/>
            </a:defPPr>
            <a:lvl1pPr algn="ctr">
              <a:defRPr sz="1400">
                <a:solidFill>
                  <a:schemeClr val="bg1">
                    <a:lumMod val="50000"/>
                  </a:schemeClr>
                </a:solidFill>
              </a:defRPr>
            </a:lvl1pPr>
          </a:lstStyle>
          <a:p>
            <a:r>
              <a:rPr lang="en-US" sz="1029" dirty="0"/>
              <a:t>Tenant DB</a:t>
            </a:r>
          </a:p>
        </p:txBody>
      </p:sp>
      <p:grpSp>
        <p:nvGrpSpPr>
          <p:cNvPr id="90" name="Group 89"/>
          <p:cNvGrpSpPr/>
          <p:nvPr/>
        </p:nvGrpSpPr>
        <p:grpSpPr>
          <a:xfrm>
            <a:off x="5356998" y="2993372"/>
            <a:ext cx="1495505" cy="306724"/>
            <a:chOff x="1982050" y="1973151"/>
            <a:chExt cx="2033991" cy="417166"/>
          </a:xfrm>
        </p:grpSpPr>
        <p:sp>
          <p:nvSpPr>
            <p:cNvPr id="91" name="Rounded Rectangle 90"/>
            <p:cNvSpPr/>
            <p:nvPr/>
          </p:nvSpPr>
          <p:spPr bwMode="auto">
            <a:xfrm>
              <a:off x="1982050" y="1973151"/>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93" name="Rectangle 92"/>
            <p:cNvSpPr/>
            <p:nvPr/>
          </p:nvSpPr>
          <p:spPr>
            <a:xfrm>
              <a:off x="2248227" y="2038618"/>
              <a:ext cx="1626862" cy="340983"/>
            </a:xfrm>
            <a:prstGeom prst="rect">
              <a:avLst/>
            </a:prstGeom>
          </p:spPr>
          <p:txBody>
            <a:bodyPr wrap="none">
              <a:spAutoFit/>
            </a:bodyPr>
            <a:lstStyle/>
            <a:p>
              <a:r>
                <a:rPr lang="en-US" sz="1029">
                  <a:solidFill>
                    <a:schemeClr val="bg1"/>
                  </a:solidFill>
                </a:rPr>
                <a:t>Reporting engine</a:t>
              </a:r>
              <a:endParaRPr lang="en-US" sz="1029" dirty="0">
                <a:solidFill>
                  <a:schemeClr val="bg1"/>
                </a:solidFill>
              </a:endParaRPr>
            </a:p>
          </p:txBody>
        </p:sp>
      </p:grpSp>
      <p:cxnSp>
        <p:nvCxnSpPr>
          <p:cNvPr id="96" name="Straight Arrow Connector 24"/>
          <p:cNvCxnSpPr>
            <a:cxnSpLocks/>
          </p:cNvCxnSpPr>
          <p:nvPr/>
        </p:nvCxnSpPr>
        <p:spPr>
          <a:xfrm>
            <a:off x="6676558" y="2788094"/>
            <a:ext cx="0" cy="175843"/>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02" name="Straight Arrow Connector 24"/>
          <p:cNvCxnSpPr>
            <a:cxnSpLocks/>
          </p:cNvCxnSpPr>
          <p:nvPr/>
        </p:nvCxnSpPr>
        <p:spPr>
          <a:xfrm>
            <a:off x="6925115" y="3115825"/>
            <a:ext cx="196259" cy="0"/>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103" name="Picture 10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181837" y="3000091"/>
            <a:ext cx="210651" cy="248951"/>
          </a:xfrm>
          <a:prstGeom prst="rect">
            <a:avLst/>
          </a:prstGeom>
        </p:spPr>
      </p:pic>
      <p:sp>
        <p:nvSpPr>
          <p:cNvPr id="104" name="Content Placeholder 2"/>
          <p:cNvSpPr txBox="1">
            <a:spLocks/>
          </p:cNvSpPr>
          <p:nvPr/>
        </p:nvSpPr>
        <p:spPr>
          <a:xfrm>
            <a:off x="7290047" y="2469267"/>
            <a:ext cx="867653" cy="382616"/>
          </a:xfrm>
          <a:prstGeom prst="rect">
            <a:avLst/>
          </a:prstGeom>
        </p:spPr>
        <p:txBody>
          <a:bodyPr vert="horz" wrap="square" lIns="109713" tIns="68570" rIns="109713" bIns="68570" rtlCol="0">
            <a:noAutofit/>
          </a:bodyPr>
          <a:lstStyle>
            <a:defPPr>
              <a:defRPr lang="en-US"/>
            </a:defPPr>
            <a:lvl1pPr algn="ctr">
              <a:defRPr sz="1400">
                <a:solidFill>
                  <a:schemeClr val="bg1">
                    <a:lumMod val="50000"/>
                  </a:schemeClr>
                </a:solidFill>
              </a:defRPr>
            </a:lvl1pPr>
          </a:lstStyle>
          <a:p>
            <a:r>
              <a:rPr lang="en-US" sz="1029" dirty="0"/>
              <a:t>Azure AD</a:t>
            </a:r>
          </a:p>
        </p:txBody>
      </p:sp>
      <p:cxnSp>
        <p:nvCxnSpPr>
          <p:cNvPr id="109" name="Straight Arrow Connector 24"/>
          <p:cNvCxnSpPr>
            <a:cxnSpLocks/>
          </p:cNvCxnSpPr>
          <p:nvPr/>
        </p:nvCxnSpPr>
        <p:spPr>
          <a:xfrm flipH="1">
            <a:off x="6925115" y="2609020"/>
            <a:ext cx="196259" cy="0"/>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110" name="Picture 10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184306" y="2480439"/>
            <a:ext cx="210651" cy="248951"/>
          </a:xfrm>
          <a:prstGeom prst="rect">
            <a:avLst/>
          </a:prstGeom>
        </p:spPr>
      </p:pic>
    </p:spTree>
    <p:extLst>
      <p:ext uri="{BB962C8B-B14F-4D97-AF65-F5344CB8AC3E}">
        <p14:creationId xmlns:p14="http://schemas.microsoft.com/office/powerpoint/2010/main" val="62737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81E75D-F73D-49AC-A4DC-AE3D2F1C7420}"/>
              </a:ext>
            </a:extLst>
          </p:cNvPr>
          <p:cNvSpPr>
            <a:spLocks noGrp="1"/>
          </p:cNvSpPr>
          <p:nvPr>
            <p:ph type="body" sz="quarter" idx="4294967295"/>
          </p:nvPr>
        </p:nvSpPr>
        <p:spPr>
          <a:xfrm>
            <a:off x="2631282" y="1027510"/>
            <a:ext cx="6512719" cy="3517106"/>
          </a:xfrm>
          <a:prstGeom prst="rect">
            <a:avLst/>
          </a:prstGeom>
        </p:spPr>
        <p:txBody>
          <a:bodyPr>
            <a:noAutofit/>
          </a:bodyPr>
          <a:lstStyle/>
          <a:p>
            <a:pPr marL="257175" indent="-257175">
              <a:buFont typeface="Arial" panose="020B0604020202020204" pitchFamily="34" charset="0"/>
              <a:buChar char="•"/>
            </a:pPr>
            <a:r>
              <a:rPr lang="en-US" sz="1800" dirty="0">
                <a:solidFill>
                  <a:srgbClr val="3D3D3C"/>
                </a:solidFill>
              </a:rPr>
              <a:t>Upload network logs to Cloud App Security</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Create custom reports</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Create new app alerts</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Review discovered apps and take actions</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Customize the risk scores</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Generate blocking scripts</a:t>
            </a:r>
          </a:p>
          <a:p>
            <a:endParaRPr lang="de-AT" sz="1800" dirty="0">
              <a:solidFill>
                <a:srgbClr val="3D3D3C"/>
              </a:solidFill>
            </a:endParaRPr>
          </a:p>
        </p:txBody>
      </p:sp>
      <p:sp>
        <p:nvSpPr>
          <p:cNvPr id="15" name="Title 2">
            <a:extLst>
              <a:ext uri="{FF2B5EF4-FFF2-40B4-BE49-F238E27FC236}">
                <a16:creationId xmlns:a16="http://schemas.microsoft.com/office/drawing/2014/main" id="{3BA7CBBC-758F-49BB-A315-5D0CAA2E8876}"/>
              </a:ext>
            </a:extLst>
          </p:cNvPr>
          <p:cNvSpPr txBox="1">
            <a:spLocks/>
          </p:cNvSpPr>
          <p:nvPr/>
        </p:nvSpPr>
        <p:spPr>
          <a:xfrm>
            <a:off x="804059" y="2198806"/>
            <a:ext cx="1120531" cy="314360"/>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765" dirty="0">
                <a:solidFill>
                  <a:schemeClr val="bg1">
                    <a:lumMod val="65000"/>
                  </a:schemeClr>
                </a:solidFill>
              </a:rPr>
              <a:t>Live demo</a:t>
            </a:r>
          </a:p>
        </p:txBody>
      </p:sp>
      <p:grpSp>
        <p:nvGrpSpPr>
          <p:cNvPr id="16" name="Group 15">
            <a:extLst>
              <a:ext uri="{FF2B5EF4-FFF2-40B4-BE49-F238E27FC236}">
                <a16:creationId xmlns:a16="http://schemas.microsoft.com/office/drawing/2014/main" id="{D6F5EE98-34C3-4AF2-914B-CA215361AB27}"/>
              </a:ext>
            </a:extLst>
          </p:cNvPr>
          <p:cNvGrpSpPr/>
          <p:nvPr/>
        </p:nvGrpSpPr>
        <p:grpSpPr>
          <a:xfrm>
            <a:off x="635978" y="2008927"/>
            <a:ext cx="1456691" cy="728345"/>
            <a:chOff x="934202" y="2852824"/>
            <a:chExt cx="1981200" cy="990600"/>
          </a:xfrm>
        </p:grpSpPr>
        <p:grpSp>
          <p:nvGrpSpPr>
            <p:cNvPr id="17" name="Group 16">
              <a:extLst>
                <a:ext uri="{FF2B5EF4-FFF2-40B4-BE49-F238E27FC236}">
                  <a16:creationId xmlns:a16="http://schemas.microsoft.com/office/drawing/2014/main" id="{2C15BBFE-D9B9-4101-AA64-314389CE9E4B}"/>
                </a:ext>
              </a:extLst>
            </p:cNvPr>
            <p:cNvGrpSpPr/>
            <p:nvPr/>
          </p:nvGrpSpPr>
          <p:grpSpPr>
            <a:xfrm>
              <a:off x="934202" y="2852824"/>
              <a:ext cx="990600" cy="990600"/>
              <a:chOff x="4168495" y="837920"/>
              <a:chExt cx="2125942" cy="2125942"/>
            </a:xfrm>
          </p:grpSpPr>
          <p:sp>
            <p:nvSpPr>
              <p:cNvPr id="21" name="Arc 20">
                <a:extLst>
                  <a:ext uri="{FF2B5EF4-FFF2-40B4-BE49-F238E27FC236}">
                    <a16:creationId xmlns:a16="http://schemas.microsoft.com/office/drawing/2014/main" id="{8F48B90F-7630-4638-B770-73FEB1D577CF}"/>
                  </a:ext>
                </a:extLst>
              </p:cNvPr>
              <p:cNvSpPr/>
              <p:nvPr/>
            </p:nvSpPr>
            <p:spPr>
              <a:xfrm rot="13500000">
                <a:off x="4490198" y="1242825"/>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2" name="Arc 21">
                <a:extLst>
                  <a:ext uri="{FF2B5EF4-FFF2-40B4-BE49-F238E27FC236}">
                    <a16:creationId xmlns:a16="http://schemas.microsoft.com/office/drawing/2014/main" id="{6D3AC486-C4A6-4BDA-9EBC-D37D463B76D0}"/>
                  </a:ext>
                </a:extLst>
              </p:cNvPr>
              <p:cNvSpPr/>
              <p:nvPr/>
            </p:nvSpPr>
            <p:spPr>
              <a:xfrm rot="13500000">
                <a:off x="4168495"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nvGrpSpPr>
            <p:cNvPr id="18" name="Group 17">
              <a:extLst>
                <a:ext uri="{FF2B5EF4-FFF2-40B4-BE49-F238E27FC236}">
                  <a16:creationId xmlns:a16="http://schemas.microsoft.com/office/drawing/2014/main" id="{6D641DE9-6739-4951-AD4E-BEE43F4F2638}"/>
                </a:ext>
              </a:extLst>
            </p:cNvPr>
            <p:cNvGrpSpPr/>
            <p:nvPr/>
          </p:nvGrpSpPr>
          <p:grpSpPr>
            <a:xfrm>
              <a:off x="1924802" y="2852824"/>
              <a:ext cx="990600" cy="990600"/>
              <a:chOff x="6142037" y="837920"/>
              <a:chExt cx="2125942" cy="2125942"/>
            </a:xfrm>
          </p:grpSpPr>
          <p:sp>
            <p:nvSpPr>
              <p:cNvPr id="19" name="Arc 18">
                <a:extLst>
                  <a:ext uri="{FF2B5EF4-FFF2-40B4-BE49-F238E27FC236}">
                    <a16:creationId xmlns:a16="http://schemas.microsoft.com/office/drawing/2014/main" id="{80F58B0C-3107-4A8A-B288-0F3D2BBAB52E}"/>
                  </a:ext>
                </a:extLst>
              </p:cNvPr>
              <p:cNvSpPr/>
              <p:nvPr/>
            </p:nvSpPr>
            <p:spPr>
              <a:xfrm rot="2700000">
                <a:off x="6574676" y="1187357"/>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0" name="Arc 19">
                <a:extLst>
                  <a:ext uri="{FF2B5EF4-FFF2-40B4-BE49-F238E27FC236}">
                    <a16:creationId xmlns:a16="http://schemas.microsoft.com/office/drawing/2014/main" id="{C312A0C2-35BB-404C-98C9-29DC26A930CB}"/>
                  </a:ext>
                </a:extLst>
              </p:cNvPr>
              <p:cNvSpPr/>
              <p:nvPr/>
            </p:nvSpPr>
            <p:spPr>
              <a:xfrm rot="2700000">
                <a:off x="6142037"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sp>
        <p:nvSpPr>
          <p:cNvPr id="23" name="Text Placeholder 3">
            <a:extLst>
              <a:ext uri="{FF2B5EF4-FFF2-40B4-BE49-F238E27FC236}">
                <a16:creationId xmlns:a16="http://schemas.microsoft.com/office/drawing/2014/main" id="{87988E02-3EAA-419E-AFD7-00F1FA3FDDB4}"/>
              </a:ext>
            </a:extLst>
          </p:cNvPr>
          <p:cNvSpPr txBox="1">
            <a:spLocks/>
          </p:cNvSpPr>
          <p:nvPr/>
        </p:nvSpPr>
        <p:spPr>
          <a:xfrm>
            <a:off x="227015" y="178426"/>
            <a:ext cx="6122987" cy="731044"/>
          </a:xfrm>
          <a:prstGeom prst="rect">
            <a:avLst/>
          </a:prstGeom>
        </p:spPr>
        <p:txBody>
          <a:bodyPr/>
          <a:lstStyle>
            <a:lvl1pPr marL="457200" indent="-457200" algn="l" defTabSz="457200" rtl="0" eaLnBrk="1" latinLnBrk="0" hangingPunct="1">
              <a:spcBef>
                <a:spcPct val="20000"/>
              </a:spcBef>
              <a:buClr>
                <a:srgbClr val="D40E14"/>
              </a:buClr>
              <a:buFont typeface="Wingdings" panose="05000000000000000000" pitchFamily="2" charset="2"/>
              <a:buChar char="§"/>
              <a:defRPr sz="2800" b="0" i="0" kern="1200">
                <a:solidFill>
                  <a:schemeClr val="bg1"/>
                </a:solidFill>
                <a:latin typeface="Klavika Regular" panose="02000506040000020004" pitchFamily="50" charset="0"/>
                <a:ea typeface="+mn-ea"/>
                <a:cs typeface="+mn-cs"/>
              </a:defRPr>
            </a:lvl1pPr>
            <a:lvl2pPr marL="800100" indent="-342900" algn="l" defTabSz="457200" rtl="0" eaLnBrk="1" latinLnBrk="0" hangingPunct="1">
              <a:spcBef>
                <a:spcPct val="20000"/>
              </a:spcBef>
              <a:buClr>
                <a:srgbClr val="D40E14"/>
              </a:buClr>
              <a:buFont typeface="Wingdings" panose="05000000000000000000" pitchFamily="2" charset="2"/>
              <a:buChar char="§"/>
              <a:defRPr sz="2400" b="0" i="0" kern="1200">
                <a:solidFill>
                  <a:schemeClr val="bg1"/>
                </a:solidFill>
                <a:latin typeface="Klavika Regular" panose="02000506040000020004" pitchFamily="50" charset="0"/>
                <a:ea typeface="+mn-ea"/>
                <a:cs typeface="+mn-cs"/>
              </a:defRPr>
            </a:lvl2pPr>
            <a:lvl3pPr marL="1257300" indent="-342900" algn="l" defTabSz="457200" rtl="0" eaLnBrk="1" latinLnBrk="0" hangingPunct="1">
              <a:spcBef>
                <a:spcPct val="20000"/>
              </a:spcBef>
              <a:buClr>
                <a:srgbClr val="D40E14"/>
              </a:buClr>
              <a:buFont typeface="Wingdings" panose="05000000000000000000" pitchFamily="2" charset="2"/>
              <a:buChar char="§"/>
              <a:defRPr sz="2000" b="0" i="0" kern="1200">
                <a:solidFill>
                  <a:schemeClr val="bg1"/>
                </a:solidFill>
                <a:latin typeface="Klavika Regular" panose="02000506040000020004" pitchFamily="50" charset="0"/>
                <a:ea typeface="+mn-ea"/>
                <a:cs typeface="+mn-cs"/>
              </a:defRPr>
            </a:lvl3pPr>
            <a:lvl4pPr marL="1657350" indent="-285750" algn="l" defTabSz="457200" rtl="0" eaLnBrk="1" latinLnBrk="0" hangingPunct="1">
              <a:spcBef>
                <a:spcPct val="20000"/>
              </a:spcBef>
              <a:buClr>
                <a:srgbClr val="D40E14"/>
              </a:buClr>
              <a:buFont typeface="Wingdings" panose="05000000000000000000" pitchFamily="2" charset="2"/>
              <a:buChar char="§"/>
              <a:defRPr sz="1800" b="0" i="0" kern="1200">
                <a:solidFill>
                  <a:schemeClr val="bg1"/>
                </a:solidFill>
                <a:latin typeface="Klavika Regular" panose="02000506040000020004" pitchFamily="50" charset="0"/>
                <a:ea typeface="+mn-ea"/>
                <a:cs typeface="+mn-cs"/>
              </a:defRPr>
            </a:lvl4pPr>
            <a:lvl5pPr marL="2114550" indent="-285750" algn="l" defTabSz="457200" rtl="0" eaLnBrk="1" latinLnBrk="0" hangingPunct="1">
              <a:spcBef>
                <a:spcPct val="20000"/>
              </a:spcBef>
              <a:buClr>
                <a:srgbClr val="D40E14"/>
              </a:buClr>
              <a:buFont typeface="Wingdings" panose="05000000000000000000" pitchFamily="2" charset="2"/>
              <a:buChar char="§"/>
              <a:defRPr sz="1600" b="0" i="0" kern="1200">
                <a:solidFill>
                  <a:schemeClr val="bg1"/>
                </a:solidFill>
                <a:latin typeface="Klavika Regular" panose="02000506040000020004"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dirty="0">
                <a:solidFill>
                  <a:srgbClr val="3D3D3C"/>
                </a:solidFill>
              </a:rPr>
              <a:t>Demo: Setup Cloud Discovery reports &amp; alerts</a:t>
            </a:r>
          </a:p>
          <a:p>
            <a:endParaRPr lang="en-US" sz="2100" dirty="0"/>
          </a:p>
          <a:p>
            <a:endParaRPr lang="de-AT" sz="2100" dirty="0"/>
          </a:p>
        </p:txBody>
      </p:sp>
    </p:spTree>
    <p:extLst>
      <p:ext uri="{BB962C8B-B14F-4D97-AF65-F5344CB8AC3E}">
        <p14:creationId xmlns:p14="http://schemas.microsoft.com/office/powerpoint/2010/main" val="394876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3000" tmFilter="0, 0; .2, .5; .8, .5; 1, 0"/>
                                        <p:tgtEl>
                                          <p:spTgt spid="16"/>
                                        </p:tgtEl>
                                      </p:cBhvr>
                                    </p:animEffect>
                                    <p:animScale>
                                      <p:cBhvr>
                                        <p:cTn id="7" dur="15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81E75D-F73D-49AC-A4DC-AE3D2F1C7420}"/>
              </a:ext>
            </a:extLst>
          </p:cNvPr>
          <p:cNvSpPr>
            <a:spLocks noGrp="1"/>
          </p:cNvSpPr>
          <p:nvPr>
            <p:ph type="body" sz="quarter" idx="4294967295"/>
          </p:nvPr>
        </p:nvSpPr>
        <p:spPr>
          <a:xfrm>
            <a:off x="2631282" y="1027510"/>
            <a:ext cx="6512719" cy="3517106"/>
          </a:xfrm>
          <a:prstGeom prst="rect">
            <a:avLst/>
          </a:prstGeom>
        </p:spPr>
        <p:txBody>
          <a:bodyPr>
            <a:noAutofit/>
          </a:bodyPr>
          <a:lstStyle/>
          <a:p>
            <a:pPr marL="257175" indent="-257175">
              <a:buFont typeface="Arial" panose="020B0604020202020204" pitchFamily="34" charset="0"/>
              <a:buChar char="•"/>
            </a:pPr>
            <a:r>
              <a:rPr lang="en-US" sz="1800" dirty="0">
                <a:solidFill>
                  <a:srgbClr val="3D3D3C"/>
                </a:solidFill>
              </a:rPr>
              <a:t>Navigate to the Policies page</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Create a policy and choose “activity policy”</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Choose a template, for example, “Mass download by a single user”</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Customize parameters, for example, change threshold to 10 downloads</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Customize actions in response</a:t>
            </a:r>
          </a:p>
          <a:p>
            <a:endParaRPr lang="de-AT" sz="1800" dirty="0">
              <a:solidFill>
                <a:srgbClr val="3D3D3C"/>
              </a:solidFill>
            </a:endParaRPr>
          </a:p>
        </p:txBody>
      </p:sp>
      <p:sp>
        <p:nvSpPr>
          <p:cNvPr id="15" name="Title 2">
            <a:extLst>
              <a:ext uri="{FF2B5EF4-FFF2-40B4-BE49-F238E27FC236}">
                <a16:creationId xmlns:a16="http://schemas.microsoft.com/office/drawing/2014/main" id="{3BA7CBBC-758F-49BB-A315-5D0CAA2E8876}"/>
              </a:ext>
            </a:extLst>
          </p:cNvPr>
          <p:cNvSpPr txBox="1">
            <a:spLocks/>
          </p:cNvSpPr>
          <p:nvPr/>
        </p:nvSpPr>
        <p:spPr>
          <a:xfrm>
            <a:off x="804059" y="2198806"/>
            <a:ext cx="1120531" cy="314360"/>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765" dirty="0">
                <a:solidFill>
                  <a:srgbClr val="3D3D3C"/>
                </a:solidFill>
              </a:rPr>
              <a:t>Live demo</a:t>
            </a:r>
          </a:p>
        </p:txBody>
      </p:sp>
      <p:grpSp>
        <p:nvGrpSpPr>
          <p:cNvPr id="16" name="Group 15">
            <a:extLst>
              <a:ext uri="{FF2B5EF4-FFF2-40B4-BE49-F238E27FC236}">
                <a16:creationId xmlns:a16="http://schemas.microsoft.com/office/drawing/2014/main" id="{D6F5EE98-34C3-4AF2-914B-CA215361AB27}"/>
              </a:ext>
            </a:extLst>
          </p:cNvPr>
          <p:cNvGrpSpPr/>
          <p:nvPr/>
        </p:nvGrpSpPr>
        <p:grpSpPr>
          <a:xfrm>
            <a:off x="635978" y="2008927"/>
            <a:ext cx="1456691" cy="728345"/>
            <a:chOff x="934202" y="2852824"/>
            <a:chExt cx="1981200" cy="990600"/>
          </a:xfrm>
        </p:grpSpPr>
        <p:grpSp>
          <p:nvGrpSpPr>
            <p:cNvPr id="17" name="Group 16">
              <a:extLst>
                <a:ext uri="{FF2B5EF4-FFF2-40B4-BE49-F238E27FC236}">
                  <a16:creationId xmlns:a16="http://schemas.microsoft.com/office/drawing/2014/main" id="{2C15BBFE-D9B9-4101-AA64-314389CE9E4B}"/>
                </a:ext>
              </a:extLst>
            </p:cNvPr>
            <p:cNvGrpSpPr/>
            <p:nvPr/>
          </p:nvGrpSpPr>
          <p:grpSpPr>
            <a:xfrm>
              <a:off x="934202" y="2852824"/>
              <a:ext cx="990600" cy="990600"/>
              <a:chOff x="4168495" y="837920"/>
              <a:chExt cx="2125942" cy="2125942"/>
            </a:xfrm>
          </p:grpSpPr>
          <p:sp>
            <p:nvSpPr>
              <p:cNvPr id="21" name="Arc 20">
                <a:extLst>
                  <a:ext uri="{FF2B5EF4-FFF2-40B4-BE49-F238E27FC236}">
                    <a16:creationId xmlns:a16="http://schemas.microsoft.com/office/drawing/2014/main" id="{8F48B90F-7630-4638-B770-73FEB1D577CF}"/>
                  </a:ext>
                </a:extLst>
              </p:cNvPr>
              <p:cNvSpPr/>
              <p:nvPr/>
            </p:nvSpPr>
            <p:spPr>
              <a:xfrm rot="13500000">
                <a:off x="4490198" y="1242825"/>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2" name="Arc 21">
                <a:extLst>
                  <a:ext uri="{FF2B5EF4-FFF2-40B4-BE49-F238E27FC236}">
                    <a16:creationId xmlns:a16="http://schemas.microsoft.com/office/drawing/2014/main" id="{6D3AC486-C4A6-4BDA-9EBC-D37D463B76D0}"/>
                  </a:ext>
                </a:extLst>
              </p:cNvPr>
              <p:cNvSpPr/>
              <p:nvPr/>
            </p:nvSpPr>
            <p:spPr>
              <a:xfrm rot="13500000">
                <a:off x="4168495"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nvGrpSpPr>
            <p:cNvPr id="18" name="Group 17">
              <a:extLst>
                <a:ext uri="{FF2B5EF4-FFF2-40B4-BE49-F238E27FC236}">
                  <a16:creationId xmlns:a16="http://schemas.microsoft.com/office/drawing/2014/main" id="{6D641DE9-6739-4951-AD4E-BEE43F4F2638}"/>
                </a:ext>
              </a:extLst>
            </p:cNvPr>
            <p:cNvGrpSpPr/>
            <p:nvPr/>
          </p:nvGrpSpPr>
          <p:grpSpPr>
            <a:xfrm>
              <a:off x="1924802" y="2852824"/>
              <a:ext cx="990600" cy="990600"/>
              <a:chOff x="6142037" y="837920"/>
              <a:chExt cx="2125942" cy="2125942"/>
            </a:xfrm>
          </p:grpSpPr>
          <p:sp>
            <p:nvSpPr>
              <p:cNvPr id="19" name="Arc 18">
                <a:extLst>
                  <a:ext uri="{FF2B5EF4-FFF2-40B4-BE49-F238E27FC236}">
                    <a16:creationId xmlns:a16="http://schemas.microsoft.com/office/drawing/2014/main" id="{80F58B0C-3107-4A8A-B288-0F3D2BBAB52E}"/>
                  </a:ext>
                </a:extLst>
              </p:cNvPr>
              <p:cNvSpPr/>
              <p:nvPr/>
            </p:nvSpPr>
            <p:spPr>
              <a:xfrm rot="2700000">
                <a:off x="6574676" y="1187357"/>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0" name="Arc 19">
                <a:extLst>
                  <a:ext uri="{FF2B5EF4-FFF2-40B4-BE49-F238E27FC236}">
                    <a16:creationId xmlns:a16="http://schemas.microsoft.com/office/drawing/2014/main" id="{C312A0C2-35BB-404C-98C9-29DC26A930CB}"/>
                  </a:ext>
                </a:extLst>
              </p:cNvPr>
              <p:cNvSpPr/>
              <p:nvPr/>
            </p:nvSpPr>
            <p:spPr>
              <a:xfrm rot="2700000">
                <a:off x="6142037"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sp>
        <p:nvSpPr>
          <p:cNvPr id="13" name="Text Placeholder 3">
            <a:extLst>
              <a:ext uri="{FF2B5EF4-FFF2-40B4-BE49-F238E27FC236}">
                <a16:creationId xmlns:a16="http://schemas.microsoft.com/office/drawing/2014/main" id="{0E4561B3-4A0E-4FBC-B957-567A0C3E0D26}"/>
              </a:ext>
            </a:extLst>
          </p:cNvPr>
          <p:cNvSpPr txBox="1">
            <a:spLocks/>
          </p:cNvSpPr>
          <p:nvPr/>
        </p:nvSpPr>
        <p:spPr>
          <a:xfrm>
            <a:off x="227015" y="178426"/>
            <a:ext cx="6122987" cy="731044"/>
          </a:xfrm>
          <a:prstGeom prst="rect">
            <a:avLst/>
          </a:prstGeom>
        </p:spPr>
        <p:txBody>
          <a:bodyPr/>
          <a:lstStyle>
            <a:lvl1pPr marL="457200" indent="-457200" algn="l" defTabSz="457200" rtl="0" eaLnBrk="1" latinLnBrk="0" hangingPunct="1">
              <a:spcBef>
                <a:spcPct val="20000"/>
              </a:spcBef>
              <a:buClr>
                <a:srgbClr val="D40E14"/>
              </a:buClr>
              <a:buFont typeface="Wingdings" panose="05000000000000000000" pitchFamily="2" charset="2"/>
              <a:buChar char="§"/>
              <a:defRPr sz="2800" b="0" i="0" kern="1200">
                <a:solidFill>
                  <a:schemeClr val="bg1"/>
                </a:solidFill>
                <a:latin typeface="Klavika Regular" panose="02000506040000020004" pitchFamily="50" charset="0"/>
                <a:ea typeface="+mn-ea"/>
                <a:cs typeface="+mn-cs"/>
              </a:defRPr>
            </a:lvl1pPr>
            <a:lvl2pPr marL="800100" indent="-342900" algn="l" defTabSz="457200" rtl="0" eaLnBrk="1" latinLnBrk="0" hangingPunct="1">
              <a:spcBef>
                <a:spcPct val="20000"/>
              </a:spcBef>
              <a:buClr>
                <a:srgbClr val="D40E14"/>
              </a:buClr>
              <a:buFont typeface="Wingdings" panose="05000000000000000000" pitchFamily="2" charset="2"/>
              <a:buChar char="§"/>
              <a:defRPr sz="2400" b="0" i="0" kern="1200">
                <a:solidFill>
                  <a:schemeClr val="bg1"/>
                </a:solidFill>
                <a:latin typeface="Klavika Regular" panose="02000506040000020004" pitchFamily="50" charset="0"/>
                <a:ea typeface="+mn-ea"/>
                <a:cs typeface="+mn-cs"/>
              </a:defRPr>
            </a:lvl2pPr>
            <a:lvl3pPr marL="1257300" indent="-342900" algn="l" defTabSz="457200" rtl="0" eaLnBrk="1" latinLnBrk="0" hangingPunct="1">
              <a:spcBef>
                <a:spcPct val="20000"/>
              </a:spcBef>
              <a:buClr>
                <a:srgbClr val="D40E14"/>
              </a:buClr>
              <a:buFont typeface="Wingdings" panose="05000000000000000000" pitchFamily="2" charset="2"/>
              <a:buChar char="§"/>
              <a:defRPr sz="2000" b="0" i="0" kern="1200">
                <a:solidFill>
                  <a:schemeClr val="bg1"/>
                </a:solidFill>
                <a:latin typeface="Klavika Regular" panose="02000506040000020004" pitchFamily="50" charset="0"/>
                <a:ea typeface="+mn-ea"/>
                <a:cs typeface="+mn-cs"/>
              </a:defRPr>
            </a:lvl3pPr>
            <a:lvl4pPr marL="1657350" indent="-285750" algn="l" defTabSz="457200" rtl="0" eaLnBrk="1" latinLnBrk="0" hangingPunct="1">
              <a:spcBef>
                <a:spcPct val="20000"/>
              </a:spcBef>
              <a:buClr>
                <a:srgbClr val="D40E14"/>
              </a:buClr>
              <a:buFont typeface="Wingdings" panose="05000000000000000000" pitchFamily="2" charset="2"/>
              <a:buChar char="§"/>
              <a:defRPr sz="1800" b="0" i="0" kern="1200">
                <a:solidFill>
                  <a:schemeClr val="bg1"/>
                </a:solidFill>
                <a:latin typeface="Klavika Regular" panose="02000506040000020004" pitchFamily="50" charset="0"/>
                <a:ea typeface="+mn-ea"/>
                <a:cs typeface="+mn-cs"/>
              </a:defRPr>
            </a:lvl4pPr>
            <a:lvl5pPr marL="2114550" indent="-285750" algn="l" defTabSz="457200" rtl="0" eaLnBrk="1" latinLnBrk="0" hangingPunct="1">
              <a:spcBef>
                <a:spcPct val="20000"/>
              </a:spcBef>
              <a:buClr>
                <a:srgbClr val="D40E14"/>
              </a:buClr>
              <a:buFont typeface="Wingdings" panose="05000000000000000000" pitchFamily="2" charset="2"/>
              <a:buChar char="§"/>
              <a:defRPr sz="1600" b="0" i="0" kern="1200">
                <a:solidFill>
                  <a:schemeClr val="bg1"/>
                </a:solidFill>
                <a:latin typeface="Klavika Regular" panose="02000506040000020004"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dirty="0">
                <a:solidFill>
                  <a:srgbClr val="3D3D3C"/>
                </a:solidFill>
              </a:rPr>
              <a:t>Demo: Set your first activity policy</a:t>
            </a:r>
          </a:p>
          <a:p>
            <a:endParaRPr lang="en-US" sz="2100" dirty="0">
              <a:solidFill>
                <a:srgbClr val="3D3D3C"/>
              </a:solidFill>
            </a:endParaRPr>
          </a:p>
          <a:p>
            <a:endParaRPr lang="de-AT" sz="2100" dirty="0">
              <a:solidFill>
                <a:srgbClr val="3D3D3C"/>
              </a:solidFill>
            </a:endParaRPr>
          </a:p>
        </p:txBody>
      </p:sp>
    </p:spTree>
    <p:extLst>
      <p:ext uri="{BB962C8B-B14F-4D97-AF65-F5344CB8AC3E}">
        <p14:creationId xmlns:p14="http://schemas.microsoft.com/office/powerpoint/2010/main" val="130812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3000" tmFilter="0, 0; .2, .5; .8, .5; 1, 0"/>
                                        <p:tgtEl>
                                          <p:spTgt spid="16"/>
                                        </p:tgtEl>
                                      </p:cBhvr>
                                    </p:animEffect>
                                    <p:animScale>
                                      <p:cBhvr>
                                        <p:cTn id="7" dur="15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383E6CFF-BC86-4A0C-8202-060EFA04018A}"/>
              </a:ext>
            </a:extLst>
          </p:cNvPr>
          <p:cNvSpPr txBox="1">
            <a:spLocks/>
          </p:cNvSpPr>
          <p:nvPr/>
        </p:nvSpPr>
        <p:spPr>
          <a:xfrm>
            <a:off x="336160" y="250750"/>
            <a:ext cx="8471681" cy="413216"/>
          </a:xfrm>
          <a:prstGeom prst="rect">
            <a:avLst/>
          </a:prstGeom>
          <a:noFill/>
          <a:ln>
            <a:noFill/>
          </a:ln>
        </p:spPr>
        <p:txBody>
          <a:bodyPr vert="horz" wrap="square" lIns="0" tIns="67232" rIns="0" bIns="67232" anchor="ctr" anchorCtr="0" compatLnSpc="1">
            <a:noAutofit/>
          </a:bodyPr>
          <a:lstStyle>
            <a:lvl1pPr marL="0" marR="0" lvl="0" indent="0" algn="l" defTabSz="932742" rtl="0" fontAlgn="auto" hangingPunct="1">
              <a:lnSpc>
                <a:spcPct val="90000"/>
              </a:lnSpc>
              <a:spcBef>
                <a:spcPts val="0"/>
              </a:spcBef>
              <a:spcAft>
                <a:spcPts val="0"/>
              </a:spcAft>
              <a:buNone/>
              <a:tabLst/>
              <a:defRPr lang="en-US" sz="3200" b="0" i="0" u="none" strike="noStrike" kern="0" cap="all" spc="120" baseline="0">
                <a:solidFill>
                  <a:srgbClr val="000000"/>
                </a:solidFill>
                <a:uFillTx/>
                <a:latin typeface="Segoe UI"/>
                <a:ea typeface="Segoe UI Black" pitchFamily="34"/>
                <a:cs typeface="Segoe UI Black" pitchFamily="34"/>
              </a:defRPr>
            </a:lvl1pPr>
          </a:lstStyle>
          <a:p>
            <a:pPr defTabSz="685775">
              <a:defRPr/>
            </a:pPr>
            <a:r>
              <a:rPr lang="en-US" sz="2059" spc="89" dirty="0">
                <a:solidFill>
                  <a:schemeClr val="tx1"/>
                </a:solidFill>
              </a:rPr>
              <a:t>Microsoft’s approach to</a:t>
            </a:r>
          </a:p>
          <a:p>
            <a:pPr defTabSz="685775">
              <a:defRPr/>
            </a:pPr>
            <a:r>
              <a:rPr lang="en-US" sz="2059" b="1" spc="89" dirty="0">
                <a:solidFill>
                  <a:schemeClr val="tx1"/>
                </a:solidFill>
              </a:rPr>
              <a:t>information protection</a:t>
            </a:r>
          </a:p>
        </p:txBody>
      </p:sp>
      <p:sp>
        <p:nvSpPr>
          <p:cNvPr id="35" name="Oval 34">
            <a:extLst>
              <a:ext uri="{FF2B5EF4-FFF2-40B4-BE49-F238E27FC236}">
                <a16:creationId xmlns:a16="http://schemas.microsoft.com/office/drawing/2014/main" id="{F6B25805-2EC1-434B-83EA-7746A635B0BD}"/>
              </a:ext>
            </a:extLst>
          </p:cNvPr>
          <p:cNvSpPr/>
          <p:nvPr/>
        </p:nvSpPr>
        <p:spPr bwMode="auto">
          <a:xfrm>
            <a:off x="981410" y="1904476"/>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3" name="TextBox 32">
            <a:extLst>
              <a:ext uri="{FF2B5EF4-FFF2-40B4-BE49-F238E27FC236}">
                <a16:creationId xmlns:a16="http://schemas.microsoft.com/office/drawing/2014/main" id="{5C2969D3-2526-43BA-A1F0-9A5B1DADCEF2}"/>
              </a:ext>
            </a:extLst>
          </p:cNvPr>
          <p:cNvSpPr txBox="1"/>
          <p:nvPr/>
        </p:nvSpPr>
        <p:spPr>
          <a:xfrm>
            <a:off x="492641" y="2973735"/>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latin typeface="Segoe UI Semibold" panose="020B0702040204020203" pitchFamily="34" charset="0"/>
                <a:cs typeface="Segoe UI Semibold" panose="020B0702040204020203" pitchFamily="34" charset="0"/>
              </a:rPr>
              <a:t>Detect</a:t>
            </a:r>
          </a:p>
        </p:txBody>
      </p:sp>
      <p:grpSp>
        <p:nvGrpSpPr>
          <p:cNvPr id="59" name="Group 58">
            <a:extLst>
              <a:ext uri="{FF2B5EF4-FFF2-40B4-BE49-F238E27FC236}">
                <a16:creationId xmlns:a16="http://schemas.microsoft.com/office/drawing/2014/main" id="{679780A8-7BB3-4032-A2D2-4591DA0F8DA8}"/>
              </a:ext>
            </a:extLst>
          </p:cNvPr>
          <p:cNvGrpSpPr/>
          <p:nvPr/>
        </p:nvGrpSpPr>
        <p:grpSpPr>
          <a:xfrm flipH="1">
            <a:off x="1225681" y="2160555"/>
            <a:ext cx="483646" cy="376705"/>
            <a:chOff x="1790537" y="4477537"/>
            <a:chExt cx="957883" cy="746082"/>
          </a:xfrm>
          <a:solidFill>
            <a:schemeClr val="bg1"/>
          </a:solidFill>
        </p:grpSpPr>
        <p:sp>
          <p:nvSpPr>
            <p:cNvPr id="60" name="Freeform 1">
              <a:extLst>
                <a:ext uri="{FF2B5EF4-FFF2-40B4-BE49-F238E27FC236}">
                  <a16:creationId xmlns:a16="http://schemas.microsoft.com/office/drawing/2014/main" id="{27CFBEDA-1261-41B8-9BBF-2E79DDAC68DA}"/>
                </a:ext>
              </a:extLst>
            </p:cNvPr>
            <p:cNvSpPr>
              <a:spLocks noChangeArrowheads="1"/>
            </p:cNvSpPr>
            <p:nvPr/>
          </p:nvSpPr>
          <p:spPr bwMode="auto">
            <a:xfrm rot="18640519">
              <a:off x="1789441" y="4478633"/>
              <a:ext cx="675186" cy="672993"/>
            </a:xfrm>
            <a:custGeom>
              <a:avLst/>
              <a:gdLst>
                <a:gd name="T0" fmla="*/ 680 w 1361"/>
                <a:gd name="T1" fmla="*/ 1358 h 1359"/>
                <a:gd name="T2" fmla="*/ 0 w 1361"/>
                <a:gd name="T3" fmla="*/ 679 h 1359"/>
                <a:gd name="T4" fmla="*/ 680 w 1361"/>
                <a:gd name="T5" fmla="*/ 0 h 1359"/>
                <a:gd name="T6" fmla="*/ 1360 w 1361"/>
                <a:gd name="T7" fmla="*/ 679 h 1359"/>
                <a:gd name="T8" fmla="*/ 680 w 1361"/>
                <a:gd name="T9" fmla="*/ 1358 h 1359"/>
                <a:gd name="T10" fmla="*/ 680 w 1361"/>
                <a:gd name="T11" fmla="*/ 87 h 1359"/>
                <a:gd name="T12" fmla="*/ 85 w 1361"/>
                <a:gd name="T13" fmla="*/ 682 h 1359"/>
                <a:gd name="T14" fmla="*/ 680 w 1361"/>
                <a:gd name="T15" fmla="*/ 1277 h 1359"/>
                <a:gd name="T16" fmla="*/ 1276 w 1361"/>
                <a:gd name="T17" fmla="*/ 682 h 1359"/>
                <a:gd name="T18" fmla="*/ 680 w 1361"/>
                <a:gd name="T19" fmla="*/ 87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1" h="1359">
                  <a:moveTo>
                    <a:pt x="680" y="1358"/>
                  </a:moveTo>
                  <a:cubicBezTo>
                    <a:pt x="305" y="1358"/>
                    <a:pt x="0" y="1054"/>
                    <a:pt x="0" y="679"/>
                  </a:cubicBezTo>
                  <a:cubicBezTo>
                    <a:pt x="0" y="303"/>
                    <a:pt x="305" y="0"/>
                    <a:pt x="680" y="0"/>
                  </a:cubicBezTo>
                  <a:cubicBezTo>
                    <a:pt x="1056" y="0"/>
                    <a:pt x="1360" y="303"/>
                    <a:pt x="1360" y="679"/>
                  </a:cubicBezTo>
                  <a:cubicBezTo>
                    <a:pt x="1360" y="1054"/>
                    <a:pt x="1056" y="1358"/>
                    <a:pt x="680" y="1358"/>
                  </a:cubicBezTo>
                  <a:close/>
                  <a:moveTo>
                    <a:pt x="680" y="87"/>
                  </a:moveTo>
                  <a:cubicBezTo>
                    <a:pt x="353" y="87"/>
                    <a:pt x="85" y="354"/>
                    <a:pt x="85" y="682"/>
                  </a:cubicBezTo>
                  <a:cubicBezTo>
                    <a:pt x="85" y="1009"/>
                    <a:pt x="353" y="1277"/>
                    <a:pt x="680" y="1277"/>
                  </a:cubicBezTo>
                  <a:cubicBezTo>
                    <a:pt x="1008" y="1277"/>
                    <a:pt x="1276" y="1009"/>
                    <a:pt x="1276" y="682"/>
                  </a:cubicBezTo>
                  <a:cubicBezTo>
                    <a:pt x="1276" y="354"/>
                    <a:pt x="1011" y="87"/>
                    <a:pt x="680" y="87"/>
                  </a:cubicBezTo>
                  <a:close/>
                </a:path>
              </a:pathLst>
            </a:custGeom>
            <a:grpFill/>
            <a:ln>
              <a:noFill/>
            </a:ln>
            <a:effectLst/>
            <a:extLst/>
          </p:spPr>
          <p:txBody>
            <a:bodyPr wrap="none" anchor="ctr"/>
            <a:lstStyle/>
            <a:p>
              <a:pPr defTabSz="699314">
                <a:defRPr/>
              </a:pPr>
              <a:endParaRPr lang="en-US" sz="1377" kern="0">
                <a:solidFill>
                  <a:sysClr val="windowText" lastClr="000000"/>
                </a:solidFill>
                <a:latin typeface="Segoe UI"/>
              </a:endParaRPr>
            </a:p>
          </p:txBody>
        </p:sp>
        <p:sp>
          <p:nvSpPr>
            <p:cNvPr id="61" name="Freeform 2">
              <a:extLst>
                <a:ext uri="{FF2B5EF4-FFF2-40B4-BE49-F238E27FC236}">
                  <a16:creationId xmlns:a16="http://schemas.microsoft.com/office/drawing/2014/main" id="{B776714B-0BBC-498E-B09D-A449496A1805}"/>
                </a:ext>
              </a:extLst>
            </p:cNvPr>
            <p:cNvSpPr>
              <a:spLocks noChangeArrowheads="1"/>
            </p:cNvSpPr>
            <p:nvPr/>
          </p:nvSpPr>
          <p:spPr bwMode="auto">
            <a:xfrm rot="18640519">
              <a:off x="2453440" y="4928638"/>
              <a:ext cx="137658" cy="452303"/>
            </a:xfrm>
            <a:custGeom>
              <a:avLst/>
              <a:gdLst>
                <a:gd name="T0" fmla="*/ 138 w 280"/>
                <a:gd name="T1" fmla="*/ 914 h 915"/>
                <a:gd name="T2" fmla="*/ 0 w 280"/>
                <a:gd name="T3" fmla="*/ 776 h 915"/>
                <a:gd name="T4" fmla="*/ 0 w 280"/>
                <a:gd name="T5" fmla="*/ 42 h 915"/>
                <a:gd name="T6" fmla="*/ 42 w 280"/>
                <a:gd name="T7" fmla="*/ 0 h 915"/>
                <a:gd name="T8" fmla="*/ 85 w 280"/>
                <a:gd name="T9" fmla="*/ 42 h 915"/>
                <a:gd name="T10" fmla="*/ 85 w 280"/>
                <a:gd name="T11" fmla="*/ 776 h 915"/>
                <a:gd name="T12" fmla="*/ 138 w 280"/>
                <a:gd name="T13" fmla="*/ 829 h 915"/>
                <a:gd name="T14" fmla="*/ 192 w 280"/>
                <a:gd name="T15" fmla="*/ 776 h 915"/>
                <a:gd name="T16" fmla="*/ 192 w 280"/>
                <a:gd name="T17" fmla="*/ 42 h 915"/>
                <a:gd name="T18" fmla="*/ 234 w 280"/>
                <a:gd name="T19" fmla="*/ 0 h 915"/>
                <a:gd name="T20" fmla="*/ 277 w 280"/>
                <a:gd name="T21" fmla="*/ 42 h 915"/>
                <a:gd name="T22" fmla="*/ 277 w 280"/>
                <a:gd name="T23" fmla="*/ 776 h 915"/>
                <a:gd name="T24" fmla="*/ 138 w 280"/>
                <a:gd name="T25" fmla="*/ 914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915">
                  <a:moveTo>
                    <a:pt x="138" y="914"/>
                  </a:moveTo>
                  <a:cubicBezTo>
                    <a:pt x="62" y="914"/>
                    <a:pt x="0" y="852"/>
                    <a:pt x="0" y="776"/>
                  </a:cubicBezTo>
                  <a:lnTo>
                    <a:pt x="0" y="42"/>
                  </a:lnTo>
                  <a:cubicBezTo>
                    <a:pt x="0" y="19"/>
                    <a:pt x="20" y="0"/>
                    <a:pt x="42" y="0"/>
                  </a:cubicBezTo>
                  <a:cubicBezTo>
                    <a:pt x="65" y="0"/>
                    <a:pt x="85" y="19"/>
                    <a:pt x="85" y="42"/>
                  </a:cubicBezTo>
                  <a:lnTo>
                    <a:pt x="85" y="776"/>
                  </a:lnTo>
                  <a:cubicBezTo>
                    <a:pt x="85" y="807"/>
                    <a:pt x="110" y="829"/>
                    <a:pt x="138" y="829"/>
                  </a:cubicBezTo>
                  <a:cubicBezTo>
                    <a:pt x="167" y="829"/>
                    <a:pt x="192" y="804"/>
                    <a:pt x="192" y="776"/>
                  </a:cubicBezTo>
                  <a:lnTo>
                    <a:pt x="192" y="42"/>
                  </a:lnTo>
                  <a:cubicBezTo>
                    <a:pt x="192" y="19"/>
                    <a:pt x="212" y="0"/>
                    <a:pt x="234" y="0"/>
                  </a:cubicBezTo>
                  <a:cubicBezTo>
                    <a:pt x="257" y="0"/>
                    <a:pt x="277" y="19"/>
                    <a:pt x="277" y="42"/>
                  </a:cubicBezTo>
                  <a:lnTo>
                    <a:pt x="277" y="776"/>
                  </a:lnTo>
                  <a:cubicBezTo>
                    <a:pt x="279" y="849"/>
                    <a:pt x="215" y="914"/>
                    <a:pt x="138" y="914"/>
                  </a:cubicBezTo>
                </a:path>
              </a:pathLst>
            </a:custGeom>
            <a:grpFill/>
            <a:ln>
              <a:noFill/>
            </a:ln>
            <a:effectLst/>
            <a:extLst/>
          </p:spPr>
          <p:txBody>
            <a:bodyPr wrap="none" anchor="ctr"/>
            <a:lstStyle/>
            <a:p>
              <a:pPr defTabSz="699314">
                <a:defRPr/>
              </a:pPr>
              <a:endParaRPr lang="en-US" sz="1377" kern="0">
                <a:solidFill>
                  <a:sysClr val="windowText" lastClr="000000"/>
                </a:solidFill>
                <a:latin typeface="Segoe UI"/>
              </a:endParaRPr>
            </a:p>
          </p:txBody>
        </p:sp>
      </p:grpSp>
      <p:sp>
        <p:nvSpPr>
          <p:cNvPr id="51" name="Oval 50">
            <a:extLst>
              <a:ext uri="{FF2B5EF4-FFF2-40B4-BE49-F238E27FC236}">
                <a16:creationId xmlns:a16="http://schemas.microsoft.com/office/drawing/2014/main" id="{E5FB13FD-232D-4C79-A688-E629A0FA536A}"/>
              </a:ext>
            </a:extLst>
          </p:cNvPr>
          <p:cNvSpPr/>
          <p:nvPr/>
        </p:nvSpPr>
        <p:spPr bwMode="auto">
          <a:xfrm>
            <a:off x="5120741" y="1904476"/>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TextBox 48">
            <a:extLst>
              <a:ext uri="{FF2B5EF4-FFF2-40B4-BE49-F238E27FC236}">
                <a16:creationId xmlns:a16="http://schemas.microsoft.com/office/drawing/2014/main" id="{A2E55263-E2AD-4AC8-906B-5D6667D56B4B}"/>
              </a:ext>
            </a:extLst>
          </p:cNvPr>
          <p:cNvSpPr txBox="1"/>
          <p:nvPr/>
        </p:nvSpPr>
        <p:spPr>
          <a:xfrm>
            <a:off x="4631972" y="2973735"/>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latin typeface="Segoe UI Semibold" panose="020B0702040204020203" pitchFamily="34" charset="0"/>
                <a:cs typeface="Segoe UI Semibold" panose="020B0702040204020203" pitchFamily="34" charset="0"/>
              </a:rPr>
              <a:t>Protect</a:t>
            </a:r>
          </a:p>
        </p:txBody>
      </p:sp>
      <p:grpSp>
        <p:nvGrpSpPr>
          <p:cNvPr id="62" name="Group 61">
            <a:extLst>
              <a:ext uri="{FF2B5EF4-FFF2-40B4-BE49-F238E27FC236}">
                <a16:creationId xmlns:a16="http://schemas.microsoft.com/office/drawing/2014/main" id="{510AE215-A140-45E8-9A77-F5E9259794EF}"/>
              </a:ext>
            </a:extLst>
          </p:cNvPr>
          <p:cNvGrpSpPr/>
          <p:nvPr/>
        </p:nvGrpSpPr>
        <p:grpSpPr>
          <a:xfrm>
            <a:off x="5371735" y="2191674"/>
            <a:ext cx="470197" cy="503427"/>
            <a:chOff x="2974460" y="2070859"/>
            <a:chExt cx="227410" cy="243482"/>
          </a:xfrm>
          <a:solidFill>
            <a:schemeClr val="bg1"/>
          </a:solidFill>
        </p:grpSpPr>
        <p:sp>
          <p:nvSpPr>
            <p:cNvPr id="69" name="Rectangle 2042">
              <a:extLst>
                <a:ext uri="{FF2B5EF4-FFF2-40B4-BE49-F238E27FC236}">
                  <a16:creationId xmlns:a16="http://schemas.microsoft.com/office/drawing/2014/main" id="{0A9F603A-2313-4105-9BC2-C7FCEA6976A2}"/>
                </a:ext>
              </a:extLst>
            </p:cNvPr>
            <p:cNvSpPr>
              <a:spLocks noChangeArrowheads="1"/>
            </p:cNvSpPr>
            <p:nvPr/>
          </p:nvSpPr>
          <p:spPr bwMode="auto">
            <a:xfrm>
              <a:off x="3080532" y="2238001"/>
              <a:ext cx="15268" cy="15268"/>
            </a:xfrm>
            <a:prstGeom prst="rect">
              <a:avLst/>
            </a:pr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74" name="Rectangle 2043">
              <a:extLst>
                <a:ext uri="{FF2B5EF4-FFF2-40B4-BE49-F238E27FC236}">
                  <a16:creationId xmlns:a16="http://schemas.microsoft.com/office/drawing/2014/main" id="{8DDFE1D5-369A-41CA-99A6-610F7EA7411C}"/>
                </a:ext>
              </a:extLst>
            </p:cNvPr>
            <p:cNvSpPr>
              <a:spLocks noChangeArrowheads="1"/>
            </p:cNvSpPr>
            <p:nvPr/>
          </p:nvSpPr>
          <p:spPr bwMode="auto">
            <a:xfrm>
              <a:off x="3080532" y="2116662"/>
              <a:ext cx="15268" cy="106071"/>
            </a:xfrm>
            <a:prstGeom prst="rect">
              <a:avLst/>
            </a:pr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76" name="Freeform 2044">
              <a:extLst>
                <a:ext uri="{FF2B5EF4-FFF2-40B4-BE49-F238E27FC236}">
                  <a16:creationId xmlns:a16="http://schemas.microsoft.com/office/drawing/2014/main" id="{5A263C97-F037-47A6-A0A4-4ACC2018DE89}"/>
                </a:ext>
              </a:extLst>
            </p:cNvPr>
            <p:cNvSpPr>
              <a:spLocks noEditPoints="1"/>
            </p:cNvSpPr>
            <p:nvPr/>
          </p:nvSpPr>
          <p:spPr bwMode="auto">
            <a:xfrm>
              <a:off x="2974460" y="2070859"/>
              <a:ext cx="227410" cy="243482"/>
            </a:xfrm>
            <a:custGeom>
              <a:avLst/>
              <a:gdLst>
                <a:gd name="T0" fmla="*/ 60 w 120"/>
                <a:gd name="T1" fmla="*/ 128 h 128"/>
                <a:gd name="T2" fmla="*/ 58 w 120"/>
                <a:gd name="T3" fmla="*/ 127 h 128"/>
                <a:gd name="T4" fmla="*/ 0 w 120"/>
                <a:gd name="T5" fmla="*/ 48 h 128"/>
                <a:gd name="T6" fmla="*/ 0 w 120"/>
                <a:gd name="T7" fmla="*/ 16 h 128"/>
                <a:gd name="T8" fmla="*/ 4 w 120"/>
                <a:gd name="T9" fmla="*/ 16 h 128"/>
                <a:gd name="T10" fmla="*/ 38 w 120"/>
                <a:gd name="T11" fmla="*/ 7 h 128"/>
                <a:gd name="T12" fmla="*/ 60 w 120"/>
                <a:gd name="T13" fmla="*/ 0 h 128"/>
                <a:gd name="T14" fmla="*/ 83 w 120"/>
                <a:gd name="T15" fmla="*/ 7 h 128"/>
                <a:gd name="T16" fmla="*/ 116 w 120"/>
                <a:gd name="T17" fmla="*/ 16 h 128"/>
                <a:gd name="T18" fmla="*/ 120 w 120"/>
                <a:gd name="T19" fmla="*/ 16 h 128"/>
                <a:gd name="T20" fmla="*/ 120 w 120"/>
                <a:gd name="T21" fmla="*/ 48 h 128"/>
                <a:gd name="T22" fmla="*/ 62 w 120"/>
                <a:gd name="T23" fmla="*/ 127 h 128"/>
                <a:gd name="T24" fmla="*/ 60 w 120"/>
                <a:gd name="T25" fmla="*/ 128 h 128"/>
                <a:gd name="T26" fmla="*/ 8 w 120"/>
                <a:gd name="T27" fmla="*/ 24 h 128"/>
                <a:gd name="T28" fmla="*/ 8 w 120"/>
                <a:gd name="T29" fmla="*/ 48 h 128"/>
                <a:gd name="T30" fmla="*/ 60 w 120"/>
                <a:gd name="T31" fmla="*/ 119 h 128"/>
                <a:gd name="T32" fmla="*/ 112 w 120"/>
                <a:gd name="T33" fmla="*/ 48 h 128"/>
                <a:gd name="T34" fmla="*/ 112 w 120"/>
                <a:gd name="T35" fmla="*/ 24 h 128"/>
                <a:gd name="T36" fmla="*/ 78 w 120"/>
                <a:gd name="T37" fmla="*/ 14 h 128"/>
                <a:gd name="T38" fmla="*/ 60 w 120"/>
                <a:gd name="T39" fmla="*/ 8 h 128"/>
                <a:gd name="T40" fmla="*/ 43 w 120"/>
                <a:gd name="T41" fmla="*/ 14 h 128"/>
                <a:gd name="T42" fmla="*/ 8 w 120"/>
                <a:gd name="T4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128">
                  <a:moveTo>
                    <a:pt x="60" y="128"/>
                  </a:moveTo>
                  <a:cubicBezTo>
                    <a:pt x="58" y="127"/>
                    <a:pt x="58" y="127"/>
                    <a:pt x="58" y="127"/>
                  </a:cubicBezTo>
                  <a:cubicBezTo>
                    <a:pt x="21" y="106"/>
                    <a:pt x="0" y="78"/>
                    <a:pt x="0" y="48"/>
                  </a:cubicBezTo>
                  <a:cubicBezTo>
                    <a:pt x="0" y="16"/>
                    <a:pt x="0" y="16"/>
                    <a:pt x="0" y="16"/>
                  </a:cubicBezTo>
                  <a:cubicBezTo>
                    <a:pt x="4" y="16"/>
                    <a:pt x="4" y="16"/>
                    <a:pt x="4" y="16"/>
                  </a:cubicBezTo>
                  <a:cubicBezTo>
                    <a:pt x="17" y="16"/>
                    <a:pt x="29" y="13"/>
                    <a:pt x="38" y="7"/>
                  </a:cubicBezTo>
                  <a:cubicBezTo>
                    <a:pt x="44" y="3"/>
                    <a:pt x="52" y="0"/>
                    <a:pt x="60" y="0"/>
                  </a:cubicBezTo>
                  <a:cubicBezTo>
                    <a:pt x="69" y="0"/>
                    <a:pt x="77" y="3"/>
                    <a:pt x="83" y="7"/>
                  </a:cubicBezTo>
                  <a:cubicBezTo>
                    <a:pt x="91" y="13"/>
                    <a:pt x="103" y="16"/>
                    <a:pt x="116" y="16"/>
                  </a:cubicBezTo>
                  <a:cubicBezTo>
                    <a:pt x="120" y="16"/>
                    <a:pt x="120" y="16"/>
                    <a:pt x="120" y="16"/>
                  </a:cubicBezTo>
                  <a:cubicBezTo>
                    <a:pt x="120" y="48"/>
                    <a:pt x="120" y="48"/>
                    <a:pt x="120" y="48"/>
                  </a:cubicBezTo>
                  <a:cubicBezTo>
                    <a:pt x="120" y="78"/>
                    <a:pt x="100" y="106"/>
                    <a:pt x="62" y="127"/>
                  </a:cubicBezTo>
                  <a:lnTo>
                    <a:pt x="60" y="128"/>
                  </a:lnTo>
                  <a:close/>
                  <a:moveTo>
                    <a:pt x="8" y="24"/>
                  </a:moveTo>
                  <a:cubicBezTo>
                    <a:pt x="8" y="48"/>
                    <a:pt x="8" y="48"/>
                    <a:pt x="8" y="48"/>
                  </a:cubicBezTo>
                  <a:cubicBezTo>
                    <a:pt x="8" y="75"/>
                    <a:pt x="27" y="100"/>
                    <a:pt x="60" y="119"/>
                  </a:cubicBezTo>
                  <a:cubicBezTo>
                    <a:pt x="94" y="100"/>
                    <a:pt x="112" y="75"/>
                    <a:pt x="112" y="48"/>
                  </a:cubicBezTo>
                  <a:cubicBezTo>
                    <a:pt x="112" y="24"/>
                    <a:pt x="112" y="24"/>
                    <a:pt x="112" y="24"/>
                  </a:cubicBezTo>
                  <a:cubicBezTo>
                    <a:pt x="99" y="24"/>
                    <a:pt x="87" y="20"/>
                    <a:pt x="78" y="14"/>
                  </a:cubicBezTo>
                  <a:cubicBezTo>
                    <a:pt x="73" y="10"/>
                    <a:pt x="67" y="8"/>
                    <a:pt x="60" y="8"/>
                  </a:cubicBezTo>
                  <a:cubicBezTo>
                    <a:pt x="53" y="8"/>
                    <a:pt x="47" y="10"/>
                    <a:pt x="43" y="14"/>
                  </a:cubicBezTo>
                  <a:cubicBezTo>
                    <a:pt x="33" y="20"/>
                    <a:pt x="21" y="24"/>
                    <a:pt x="8" y="24"/>
                  </a:cubicBezTo>
                  <a:close/>
                </a:path>
              </a:pathLst>
            </a:cu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grpSp>
      <p:sp>
        <p:nvSpPr>
          <p:cNvPr id="44" name="Oval 43">
            <a:extLst>
              <a:ext uri="{FF2B5EF4-FFF2-40B4-BE49-F238E27FC236}">
                <a16:creationId xmlns:a16="http://schemas.microsoft.com/office/drawing/2014/main" id="{4585F3A1-8640-4F99-AB07-092B98561A75}"/>
              </a:ext>
            </a:extLst>
          </p:cNvPr>
          <p:cNvSpPr/>
          <p:nvPr/>
        </p:nvSpPr>
        <p:spPr bwMode="auto">
          <a:xfrm>
            <a:off x="3051075" y="1904476"/>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2" name="TextBox 41">
            <a:extLst>
              <a:ext uri="{FF2B5EF4-FFF2-40B4-BE49-F238E27FC236}">
                <a16:creationId xmlns:a16="http://schemas.microsoft.com/office/drawing/2014/main" id="{26E47206-9F04-49A8-A7B6-0B603B91E791}"/>
              </a:ext>
            </a:extLst>
          </p:cNvPr>
          <p:cNvSpPr txBox="1"/>
          <p:nvPr/>
        </p:nvSpPr>
        <p:spPr>
          <a:xfrm>
            <a:off x="2562306" y="2973735"/>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latin typeface="Segoe UI Semibold" panose="020B0702040204020203" pitchFamily="34" charset="0"/>
                <a:cs typeface="Segoe UI Semibold" panose="020B0702040204020203" pitchFamily="34" charset="0"/>
              </a:rPr>
              <a:t>Classify</a:t>
            </a:r>
          </a:p>
        </p:txBody>
      </p:sp>
      <p:sp>
        <p:nvSpPr>
          <p:cNvPr id="77" name="Freeform 14">
            <a:extLst>
              <a:ext uri="{FF2B5EF4-FFF2-40B4-BE49-F238E27FC236}">
                <a16:creationId xmlns:a16="http://schemas.microsoft.com/office/drawing/2014/main" id="{00096DFF-A89F-4B99-BAEF-574BC6EBE355}"/>
              </a:ext>
            </a:extLst>
          </p:cNvPr>
          <p:cNvSpPr>
            <a:spLocks noEditPoints="1"/>
          </p:cNvSpPr>
          <p:nvPr/>
        </p:nvSpPr>
        <p:spPr bwMode="auto">
          <a:xfrm>
            <a:off x="3305975" y="2198849"/>
            <a:ext cx="462386" cy="383441"/>
          </a:xfrm>
          <a:custGeom>
            <a:avLst/>
            <a:gdLst>
              <a:gd name="T0" fmla="*/ 200 w 246"/>
              <a:gd name="T1" fmla="*/ 38 h 204"/>
              <a:gd name="T2" fmla="*/ 219 w 246"/>
              <a:gd name="T3" fmla="*/ 50 h 204"/>
              <a:gd name="T4" fmla="*/ 233 w 246"/>
              <a:gd name="T5" fmla="*/ 67 h 204"/>
              <a:gd name="T6" fmla="*/ 243 w 246"/>
              <a:gd name="T7" fmla="*/ 87 h 204"/>
              <a:gd name="T8" fmla="*/ 246 w 246"/>
              <a:gd name="T9" fmla="*/ 110 h 204"/>
              <a:gd name="T10" fmla="*/ 240 w 246"/>
              <a:gd name="T11" fmla="*/ 141 h 204"/>
              <a:gd name="T12" fmla="*/ 224 w 246"/>
              <a:gd name="T13" fmla="*/ 165 h 204"/>
              <a:gd name="T14" fmla="*/ 199 w 246"/>
              <a:gd name="T15" fmla="*/ 182 h 204"/>
              <a:gd name="T16" fmla="*/ 169 w 246"/>
              <a:gd name="T17" fmla="*/ 188 h 204"/>
              <a:gd name="T18" fmla="*/ 145 w 246"/>
              <a:gd name="T19" fmla="*/ 184 h 204"/>
              <a:gd name="T20" fmla="*/ 123 w 246"/>
              <a:gd name="T21" fmla="*/ 173 h 204"/>
              <a:gd name="T22" fmla="*/ 93 w 246"/>
              <a:gd name="T23" fmla="*/ 204 h 204"/>
              <a:gd name="T24" fmla="*/ 0 w 246"/>
              <a:gd name="T25" fmla="*/ 110 h 204"/>
              <a:gd name="T26" fmla="*/ 108 w 246"/>
              <a:gd name="T27" fmla="*/ 0 h 204"/>
              <a:gd name="T28" fmla="*/ 200 w 246"/>
              <a:gd name="T29" fmla="*/ 0 h 204"/>
              <a:gd name="T30" fmla="*/ 200 w 246"/>
              <a:gd name="T31" fmla="*/ 38 h 204"/>
              <a:gd name="T32" fmla="*/ 93 w 246"/>
              <a:gd name="T33" fmla="*/ 182 h 204"/>
              <a:gd name="T34" fmla="*/ 185 w 246"/>
              <a:gd name="T35" fmla="*/ 88 h 204"/>
              <a:gd name="T36" fmla="*/ 185 w 246"/>
              <a:gd name="T37" fmla="*/ 49 h 204"/>
              <a:gd name="T38" fmla="*/ 179 w 246"/>
              <a:gd name="T39" fmla="*/ 49 h 204"/>
              <a:gd name="T40" fmla="*/ 173 w 246"/>
              <a:gd name="T41" fmla="*/ 48 h 204"/>
              <a:gd name="T42" fmla="*/ 166 w 246"/>
              <a:gd name="T43" fmla="*/ 48 h 204"/>
              <a:gd name="T44" fmla="*/ 160 w 246"/>
              <a:gd name="T45" fmla="*/ 46 h 204"/>
              <a:gd name="T46" fmla="*/ 156 w 246"/>
              <a:gd name="T47" fmla="*/ 44 h 204"/>
              <a:gd name="T48" fmla="*/ 154 w 246"/>
              <a:gd name="T49" fmla="*/ 39 h 204"/>
              <a:gd name="T50" fmla="*/ 156 w 246"/>
              <a:gd name="T51" fmla="*/ 34 h 204"/>
              <a:gd name="T52" fmla="*/ 162 w 246"/>
              <a:gd name="T53" fmla="*/ 32 h 204"/>
              <a:gd name="T54" fmla="*/ 173 w 246"/>
              <a:gd name="T55" fmla="*/ 32 h 204"/>
              <a:gd name="T56" fmla="*/ 185 w 246"/>
              <a:gd name="T57" fmla="*/ 33 h 204"/>
              <a:gd name="T58" fmla="*/ 185 w 246"/>
              <a:gd name="T59" fmla="*/ 16 h 204"/>
              <a:gd name="T60" fmla="*/ 114 w 246"/>
              <a:gd name="T61" fmla="*/ 16 h 204"/>
              <a:gd name="T62" fmla="*/ 22 w 246"/>
              <a:gd name="T63" fmla="*/ 110 h 204"/>
              <a:gd name="T64" fmla="*/ 93 w 246"/>
              <a:gd name="T65" fmla="*/ 182 h 204"/>
              <a:gd name="T66" fmla="*/ 169 w 246"/>
              <a:gd name="T67" fmla="*/ 173 h 204"/>
              <a:gd name="T68" fmla="*/ 193 w 246"/>
              <a:gd name="T69" fmla="*/ 168 h 204"/>
              <a:gd name="T70" fmla="*/ 213 w 246"/>
              <a:gd name="T71" fmla="*/ 154 h 204"/>
              <a:gd name="T72" fmla="*/ 226 w 246"/>
              <a:gd name="T73" fmla="*/ 134 h 204"/>
              <a:gd name="T74" fmla="*/ 231 w 246"/>
              <a:gd name="T75" fmla="*/ 110 h 204"/>
              <a:gd name="T76" fmla="*/ 228 w 246"/>
              <a:gd name="T77" fmla="*/ 94 h 204"/>
              <a:gd name="T78" fmla="*/ 222 w 246"/>
              <a:gd name="T79" fmla="*/ 79 h 204"/>
              <a:gd name="T80" fmla="*/ 213 w 246"/>
              <a:gd name="T81" fmla="*/ 66 h 204"/>
              <a:gd name="T82" fmla="*/ 200 w 246"/>
              <a:gd name="T83" fmla="*/ 56 h 204"/>
              <a:gd name="T84" fmla="*/ 200 w 246"/>
              <a:gd name="T85" fmla="*/ 94 h 204"/>
              <a:gd name="T86" fmla="*/ 134 w 246"/>
              <a:gd name="T87" fmla="*/ 161 h 204"/>
              <a:gd name="T88" fmla="*/ 151 w 246"/>
              <a:gd name="T89" fmla="*/ 170 h 204"/>
              <a:gd name="T90" fmla="*/ 169 w 246"/>
              <a:gd name="T91" fmla="*/ 17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04">
                <a:moveTo>
                  <a:pt x="200" y="38"/>
                </a:moveTo>
                <a:cubicBezTo>
                  <a:pt x="207" y="41"/>
                  <a:pt x="213" y="45"/>
                  <a:pt x="219" y="50"/>
                </a:cubicBezTo>
                <a:cubicBezTo>
                  <a:pt x="225" y="55"/>
                  <a:pt x="230" y="61"/>
                  <a:pt x="233" y="67"/>
                </a:cubicBezTo>
                <a:cubicBezTo>
                  <a:pt x="237" y="73"/>
                  <a:pt x="241" y="80"/>
                  <a:pt x="243" y="87"/>
                </a:cubicBezTo>
                <a:cubicBezTo>
                  <a:pt x="245" y="95"/>
                  <a:pt x="246" y="102"/>
                  <a:pt x="246" y="110"/>
                </a:cubicBezTo>
                <a:cubicBezTo>
                  <a:pt x="246" y="121"/>
                  <a:pt x="244" y="131"/>
                  <a:pt x="240" y="141"/>
                </a:cubicBezTo>
                <a:cubicBezTo>
                  <a:pt x="236" y="150"/>
                  <a:pt x="230" y="158"/>
                  <a:pt x="224" y="165"/>
                </a:cubicBezTo>
                <a:cubicBezTo>
                  <a:pt x="217" y="173"/>
                  <a:pt x="208" y="178"/>
                  <a:pt x="199" y="182"/>
                </a:cubicBezTo>
                <a:cubicBezTo>
                  <a:pt x="190" y="186"/>
                  <a:pt x="180" y="188"/>
                  <a:pt x="169" y="188"/>
                </a:cubicBezTo>
                <a:cubicBezTo>
                  <a:pt x="161" y="188"/>
                  <a:pt x="153" y="187"/>
                  <a:pt x="145" y="184"/>
                </a:cubicBezTo>
                <a:cubicBezTo>
                  <a:pt x="137" y="182"/>
                  <a:pt x="130" y="178"/>
                  <a:pt x="123" y="173"/>
                </a:cubicBezTo>
                <a:cubicBezTo>
                  <a:pt x="93" y="204"/>
                  <a:pt x="93" y="204"/>
                  <a:pt x="93" y="204"/>
                </a:cubicBezTo>
                <a:cubicBezTo>
                  <a:pt x="0" y="110"/>
                  <a:pt x="0" y="110"/>
                  <a:pt x="0" y="110"/>
                </a:cubicBezTo>
                <a:cubicBezTo>
                  <a:pt x="108" y="0"/>
                  <a:pt x="108" y="0"/>
                  <a:pt x="108" y="0"/>
                </a:cubicBezTo>
                <a:cubicBezTo>
                  <a:pt x="200" y="0"/>
                  <a:pt x="200" y="0"/>
                  <a:pt x="200" y="0"/>
                </a:cubicBezTo>
                <a:cubicBezTo>
                  <a:pt x="200" y="38"/>
                  <a:pt x="200" y="38"/>
                  <a:pt x="200" y="38"/>
                </a:cubicBezTo>
                <a:close/>
                <a:moveTo>
                  <a:pt x="93" y="182"/>
                </a:moveTo>
                <a:cubicBezTo>
                  <a:pt x="185" y="88"/>
                  <a:pt x="185" y="88"/>
                  <a:pt x="185" y="88"/>
                </a:cubicBezTo>
                <a:cubicBezTo>
                  <a:pt x="185" y="49"/>
                  <a:pt x="185" y="49"/>
                  <a:pt x="185" y="49"/>
                </a:cubicBezTo>
                <a:cubicBezTo>
                  <a:pt x="183" y="49"/>
                  <a:pt x="181" y="49"/>
                  <a:pt x="179" y="49"/>
                </a:cubicBezTo>
                <a:cubicBezTo>
                  <a:pt x="177" y="48"/>
                  <a:pt x="175" y="48"/>
                  <a:pt x="173" y="48"/>
                </a:cubicBezTo>
                <a:cubicBezTo>
                  <a:pt x="171" y="48"/>
                  <a:pt x="168" y="48"/>
                  <a:pt x="166" y="48"/>
                </a:cubicBezTo>
                <a:cubicBezTo>
                  <a:pt x="164" y="47"/>
                  <a:pt x="162" y="47"/>
                  <a:pt x="160" y="46"/>
                </a:cubicBezTo>
                <a:cubicBezTo>
                  <a:pt x="158" y="46"/>
                  <a:pt x="157" y="45"/>
                  <a:pt x="156" y="44"/>
                </a:cubicBezTo>
                <a:cubicBezTo>
                  <a:pt x="154" y="43"/>
                  <a:pt x="154" y="41"/>
                  <a:pt x="154" y="39"/>
                </a:cubicBezTo>
                <a:cubicBezTo>
                  <a:pt x="154" y="37"/>
                  <a:pt x="155" y="35"/>
                  <a:pt x="156" y="34"/>
                </a:cubicBezTo>
                <a:cubicBezTo>
                  <a:pt x="158" y="32"/>
                  <a:pt x="159" y="32"/>
                  <a:pt x="162" y="32"/>
                </a:cubicBezTo>
                <a:cubicBezTo>
                  <a:pt x="165" y="32"/>
                  <a:pt x="169" y="32"/>
                  <a:pt x="173" y="32"/>
                </a:cubicBezTo>
                <a:cubicBezTo>
                  <a:pt x="177" y="32"/>
                  <a:pt x="181" y="32"/>
                  <a:pt x="185" y="33"/>
                </a:cubicBezTo>
                <a:cubicBezTo>
                  <a:pt x="185" y="16"/>
                  <a:pt x="185" y="16"/>
                  <a:pt x="185" y="16"/>
                </a:cubicBezTo>
                <a:cubicBezTo>
                  <a:pt x="114" y="16"/>
                  <a:pt x="114" y="16"/>
                  <a:pt x="114" y="16"/>
                </a:cubicBezTo>
                <a:cubicBezTo>
                  <a:pt x="22" y="110"/>
                  <a:pt x="22" y="110"/>
                  <a:pt x="22" y="110"/>
                </a:cubicBezTo>
                <a:cubicBezTo>
                  <a:pt x="93" y="182"/>
                  <a:pt x="93" y="182"/>
                  <a:pt x="93" y="182"/>
                </a:cubicBezTo>
                <a:close/>
                <a:moveTo>
                  <a:pt x="169" y="173"/>
                </a:moveTo>
                <a:cubicBezTo>
                  <a:pt x="178" y="173"/>
                  <a:pt x="186" y="171"/>
                  <a:pt x="193" y="168"/>
                </a:cubicBezTo>
                <a:cubicBezTo>
                  <a:pt x="201" y="164"/>
                  <a:pt x="207" y="160"/>
                  <a:pt x="213" y="154"/>
                </a:cubicBezTo>
                <a:cubicBezTo>
                  <a:pt x="218" y="149"/>
                  <a:pt x="223" y="142"/>
                  <a:pt x="226" y="134"/>
                </a:cubicBezTo>
                <a:cubicBezTo>
                  <a:pt x="229" y="127"/>
                  <a:pt x="231" y="119"/>
                  <a:pt x="231" y="110"/>
                </a:cubicBezTo>
                <a:cubicBezTo>
                  <a:pt x="231" y="104"/>
                  <a:pt x="230" y="99"/>
                  <a:pt x="228" y="94"/>
                </a:cubicBezTo>
                <a:cubicBezTo>
                  <a:pt x="227" y="88"/>
                  <a:pt x="225" y="83"/>
                  <a:pt x="222" y="79"/>
                </a:cubicBezTo>
                <a:cubicBezTo>
                  <a:pt x="220" y="74"/>
                  <a:pt x="216" y="70"/>
                  <a:pt x="213" y="66"/>
                </a:cubicBezTo>
                <a:cubicBezTo>
                  <a:pt x="209" y="62"/>
                  <a:pt x="205" y="58"/>
                  <a:pt x="200" y="56"/>
                </a:cubicBezTo>
                <a:cubicBezTo>
                  <a:pt x="200" y="94"/>
                  <a:pt x="200" y="94"/>
                  <a:pt x="200" y="94"/>
                </a:cubicBezTo>
                <a:cubicBezTo>
                  <a:pt x="134" y="161"/>
                  <a:pt x="134" y="161"/>
                  <a:pt x="134" y="161"/>
                </a:cubicBezTo>
                <a:cubicBezTo>
                  <a:pt x="139" y="165"/>
                  <a:pt x="145" y="168"/>
                  <a:pt x="151" y="170"/>
                </a:cubicBezTo>
                <a:cubicBezTo>
                  <a:pt x="157" y="172"/>
                  <a:pt x="163" y="173"/>
                  <a:pt x="169" y="173"/>
                </a:cubicBezTo>
                <a:close/>
              </a:path>
            </a:pathLst>
          </a:custGeom>
          <a:solidFill>
            <a:schemeClr val="bg1"/>
          </a:solidFill>
          <a:ln>
            <a:noFill/>
          </a:ln>
          <a:extLst/>
        </p:spPr>
        <p:txBody>
          <a:bodyPr vert="horz" wrap="square" lIns="65893" tIns="32947" rIns="65893" bIns="32947" numCol="1" anchor="t" anchorCtr="0" compatLnSpc="1">
            <a:prstTxWarp prst="textNoShape">
              <a:avLst/>
            </a:prstTxWarp>
          </a:bodyPr>
          <a:lstStyle/>
          <a:p>
            <a:pPr defTabSz="685775">
              <a:defRPr/>
            </a:pPr>
            <a:endParaRPr lang="en-US" sz="1297">
              <a:solidFill>
                <a:srgbClr val="505050"/>
              </a:solidFill>
              <a:latin typeface="Segoe UI"/>
            </a:endParaRPr>
          </a:p>
        </p:txBody>
      </p:sp>
      <p:sp>
        <p:nvSpPr>
          <p:cNvPr id="57" name="Oval 56">
            <a:extLst>
              <a:ext uri="{FF2B5EF4-FFF2-40B4-BE49-F238E27FC236}">
                <a16:creationId xmlns:a16="http://schemas.microsoft.com/office/drawing/2014/main" id="{8382AAD8-825B-474E-B455-0E1C47E8C545}"/>
              </a:ext>
            </a:extLst>
          </p:cNvPr>
          <p:cNvSpPr/>
          <p:nvPr/>
        </p:nvSpPr>
        <p:spPr bwMode="auto">
          <a:xfrm>
            <a:off x="7190405" y="1904476"/>
            <a:ext cx="972186" cy="97218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802" tIns="105442" rIns="131802" bIns="105442" numCol="1" spcCol="0" rtlCol="0" fromWordArt="0" anchor="t" anchorCtr="0" forceAA="0" compatLnSpc="1">
            <a:prstTxWarp prst="textNoShape">
              <a:avLst/>
            </a:prstTxWarp>
            <a:noAutofit/>
          </a:bodyPr>
          <a:lstStyle/>
          <a:p>
            <a:pPr algn="ctr" defTabSz="671942" fontAlgn="base">
              <a:lnSpc>
                <a:spcPct val="90000"/>
              </a:lnSpc>
              <a:spcBef>
                <a:spcPct val="0"/>
              </a:spcBef>
              <a:spcAft>
                <a:spcPct val="0"/>
              </a:spcAft>
              <a:defRPr/>
            </a:pPr>
            <a:endParaRPr lang="en-US" sz="397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5" name="TextBox 54">
            <a:extLst>
              <a:ext uri="{FF2B5EF4-FFF2-40B4-BE49-F238E27FC236}">
                <a16:creationId xmlns:a16="http://schemas.microsoft.com/office/drawing/2014/main" id="{BE26B524-5E80-4166-87FA-3E876EDDC470}"/>
              </a:ext>
            </a:extLst>
          </p:cNvPr>
          <p:cNvSpPr txBox="1"/>
          <p:nvPr/>
        </p:nvSpPr>
        <p:spPr>
          <a:xfrm>
            <a:off x="6701636" y="2973735"/>
            <a:ext cx="1949724" cy="537855"/>
          </a:xfrm>
          <a:prstGeom prst="rect">
            <a:avLst/>
          </a:prstGeom>
          <a:noFill/>
        </p:spPr>
        <p:txBody>
          <a:bodyPr wrap="square" lIns="67232" tIns="107570" rIns="67232" bIns="107570" rtlCol="0">
            <a:noAutofit/>
          </a:bodyPr>
          <a:lstStyle/>
          <a:p>
            <a:pPr algn="ctr" defTabSz="685775">
              <a:lnSpc>
                <a:spcPct val="90000"/>
              </a:lnSpc>
              <a:spcAft>
                <a:spcPts val="441"/>
              </a:spcAft>
              <a:defRPr/>
            </a:pPr>
            <a:r>
              <a:rPr lang="en-US" sz="1471" dirty="0">
                <a:latin typeface="Segoe UI Semibold" panose="020B0702040204020203" pitchFamily="34" charset="0"/>
                <a:cs typeface="Segoe UI Semibold" panose="020B0702040204020203" pitchFamily="34" charset="0"/>
              </a:rPr>
              <a:t>Monitor</a:t>
            </a:r>
          </a:p>
        </p:txBody>
      </p:sp>
      <p:grpSp>
        <p:nvGrpSpPr>
          <p:cNvPr id="84" name="Group 83">
            <a:extLst>
              <a:ext uri="{FF2B5EF4-FFF2-40B4-BE49-F238E27FC236}">
                <a16:creationId xmlns:a16="http://schemas.microsoft.com/office/drawing/2014/main" id="{88568FE3-2145-43CC-80FC-18A9871B4C59}"/>
              </a:ext>
            </a:extLst>
          </p:cNvPr>
          <p:cNvGrpSpPr/>
          <p:nvPr/>
        </p:nvGrpSpPr>
        <p:grpSpPr>
          <a:xfrm>
            <a:off x="7466203" y="2169071"/>
            <a:ext cx="419273" cy="430990"/>
            <a:chOff x="5208587" y="2477355"/>
            <a:chExt cx="511175" cy="525463"/>
          </a:xfrm>
        </p:grpSpPr>
        <p:sp>
          <p:nvSpPr>
            <p:cNvPr id="85" name="Line 46">
              <a:extLst>
                <a:ext uri="{FF2B5EF4-FFF2-40B4-BE49-F238E27FC236}">
                  <a16:creationId xmlns:a16="http://schemas.microsoft.com/office/drawing/2014/main" id="{F1C68340-B4BC-4871-B946-E4F2244A7B2E}"/>
                </a:ext>
              </a:extLst>
            </p:cNvPr>
            <p:cNvSpPr>
              <a:spLocks noChangeShapeType="1"/>
            </p:cNvSpPr>
            <p:nvPr/>
          </p:nvSpPr>
          <p:spPr bwMode="auto">
            <a:xfrm flipH="1">
              <a:off x="5284787" y="2601180"/>
              <a:ext cx="47625" cy="49213"/>
            </a:xfrm>
            <a:prstGeom prst="lin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6" name="Line 47">
              <a:extLst>
                <a:ext uri="{FF2B5EF4-FFF2-40B4-BE49-F238E27FC236}">
                  <a16:creationId xmlns:a16="http://schemas.microsoft.com/office/drawing/2014/main" id="{58D9B4F9-6D87-489A-A413-983408742DFD}"/>
                </a:ext>
              </a:extLst>
            </p:cNvPr>
            <p:cNvSpPr>
              <a:spLocks noChangeShapeType="1"/>
            </p:cNvSpPr>
            <p:nvPr/>
          </p:nvSpPr>
          <p:spPr bwMode="auto">
            <a:xfrm flipH="1" flipV="1">
              <a:off x="5381624" y="2601180"/>
              <a:ext cx="71438" cy="71438"/>
            </a:xfrm>
            <a:prstGeom prst="lin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7" name="Line 48">
              <a:extLst>
                <a:ext uri="{FF2B5EF4-FFF2-40B4-BE49-F238E27FC236}">
                  <a16:creationId xmlns:a16="http://schemas.microsoft.com/office/drawing/2014/main" id="{F85B50AE-1BA5-4D8D-9E13-5EB8BD9685AC}"/>
                </a:ext>
              </a:extLst>
            </p:cNvPr>
            <p:cNvSpPr>
              <a:spLocks noChangeShapeType="1"/>
            </p:cNvSpPr>
            <p:nvPr/>
          </p:nvSpPr>
          <p:spPr bwMode="auto">
            <a:xfrm flipH="1">
              <a:off x="5521324" y="2548792"/>
              <a:ext cx="119063" cy="123825"/>
            </a:xfrm>
            <a:prstGeom prst="lin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8" name="Freeform 49">
              <a:extLst>
                <a:ext uri="{FF2B5EF4-FFF2-40B4-BE49-F238E27FC236}">
                  <a16:creationId xmlns:a16="http://schemas.microsoft.com/office/drawing/2014/main" id="{85E780CA-997A-4CC3-8828-420DD58A03C9}"/>
                </a:ext>
              </a:extLst>
            </p:cNvPr>
            <p:cNvSpPr>
              <a:spLocks/>
            </p:cNvSpPr>
            <p:nvPr/>
          </p:nvSpPr>
          <p:spPr bwMode="auto">
            <a:xfrm>
              <a:off x="5265737" y="2744055"/>
              <a:ext cx="130175" cy="258763"/>
            </a:xfrm>
            <a:custGeom>
              <a:avLst/>
              <a:gdLst>
                <a:gd name="T0" fmla="*/ 54 w 82"/>
                <a:gd name="T1" fmla="*/ 0 h 163"/>
                <a:gd name="T2" fmla="*/ 0 w 82"/>
                <a:gd name="T3" fmla="*/ 55 h 163"/>
                <a:gd name="T4" fmla="*/ 0 w 82"/>
                <a:gd name="T5" fmla="*/ 163 h 163"/>
                <a:gd name="T6" fmla="*/ 82 w 82"/>
                <a:gd name="T7" fmla="*/ 163 h 163"/>
                <a:gd name="T8" fmla="*/ 82 w 82"/>
                <a:gd name="T9" fmla="*/ 28 h 163"/>
                <a:gd name="T10" fmla="*/ 54 w 82"/>
                <a:gd name="T11" fmla="*/ 0 h 163"/>
              </a:gdLst>
              <a:ahLst/>
              <a:cxnLst>
                <a:cxn ang="0">
                  <a:pos x="T0" y="T1"/>
                </a:cxn>
                <a:cxn ang="0">
                  <a:pos x="T2" y="T3"/>
                </a:cxn>
                <a:cxn ang="0">
                  <a:pos x="T4" y="T5"/>
                </a:cxn>
                <a:cxn ang="0">
                  <a:pos x="T6" y="T7"/>
                </a:cxn>
                <a:cxn ang="0">
                  <a:pos x="T8" y="T9"/>
                </a:cxn>
                <a:cxn ang="0">
                  <a:pos x="T10" y="T11"/>
                </a:cxn>
              </a:cxnLst>
              <a:rect l="0" t="0" r="r" b="b"/>
              <a:pathLst>
                <a:path w="82" h="163">
                  <a:moveTo>
                    <a:pt x="54" y="0"/>
                  </a:moveTo>
                  <a:lnTo>
                    <a:pt x="0" y="55"/>
                  </a:lnTo>
                  <a:lnTo>
                    <a:pt x="0" y="163"/>
                  </a:lnTo>
                  <a:lnTo>
                    <a:pt x="82" y="163"/>
                  </a:lnTo>
                  <a:lnTo>
                    <a:pt x="82" y="28"/>
                  </a:lnTo>
                  <a:lnTo>
                    <a:pt x="54" y="0"/>
                  </a:lnTo>
                  <a:close/>
                </a:path>
              </a:pathLst>
            </a:cu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89" name="Freeform 50">
              <a:extLst>
                <a:ext uri="{FF2B5EF4-FFF2-40B4-BE49-F238E27FC236}">
                  <a16:creationId xmlns:a16="http://schemas.microsoft.com/office/drawing/2014/main" id="{5A91F3AC-BD52-4AC5-93F8-85D0164111AF}"/>
                </a:ext>
              </a:extLst>
            </p:cNvPr>
            <p:cNvSpPr>
              <a:spLocks/>
            </p:cNvSpPr>
            <p:nvPr/>
          </p:nvSpPr>
          <p:spPr bwMode="auto">
            <a:xfrm>
              <a:off x="5395912" y="2788505"/>
              <a:ext cx="131763" cy="214313"/>
            </a:xfrm>
            <a:custGeom>
              <a:avLst/>
              <a:gdLst>
                <a:gd name="T0" fmla="*/ 53 w 83"/>
                <a:gd name="T1" fmla="*/ 53 h 135"/>
                <a:gd name="T2" fmla="*/ 0 w 83"/>
                <a:gd name="T3" fmla="*/ 0 h 135"/>
                <a:gd name="T4" fmla="*/ 0 w 83"/>
                <a:gd name="T5" fmla="*/ 135 h 135"/>
                <a:gd name="T6" fmla="*/ 83 w 83"/>
                <a:gd name="T7" fmla="*/ 135 h 135"/>
                <a:gd name="T8" fmla="*/ 83 w 83"/>
                <a:gd name="T9" fmla="*/ 19 h 135"/>
                <a:gd name="T10" fmla="*/ 53 w 83"/>
                <a:gd name="T11" fmla="*/ 53 h 135"/>
              </a:gdLst>
              <a:ahLst/>
              <a:cxnLst>
                <a:cxn ang="0">
                  <a:pos x="T0" y="T1"/>
                </a:cxn>
                <a:cxn ang="0">
                  <a:pos x="T2" y="T3"/>
                </a:cxn>
                <a:cxn ang="0">
                  <a:pos x="T4" y="T5"/>
                </a:cxn>
                <a:cxn ang="0">
                  <a:pos x="T6" y="T7"/>
                </a:cxn>
                <a:cxn ang="0">
                  <a:pos x="T8" y="T9"/>
                </a:cxn>
                <a:cxn ang="0">
                  <a:pos x="T10" y="T11"/>
                </a:cxn>
              </a:cxnLst>
              <a:rect l="0" t="0" r="r" b="b"/>
              <a:pathLst>
                <a:path w="83" h="135">
                  <a:moveTo>
                    <a:pt x="53" y="53"/>
                  </a:moveTo>
                  <a:lnTo>
                    <a:pt x="0" y="0"/>
                  </a:lnTo>
                  <a:lnTo>
                    <a:pt x="0" y="135"/>
                  </a:lnTo>
                  <a:lnTo>
                    <a:pt x="83" y="135"/>
                  </a:lnTo>
                  <a:lnTo>
                    <a:pt x="83" y="19"/>
                  </a:lnTo>
                  <a:lnTo>
                    <a:pt x="53" y="53"/>
                  </a:lnTo>
                  <a:close/>
                </a:path>
              </a:pathLst>
            </a:cu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0" name="Freeform 51">
              <a:extLst>
                <a:ext uri="{FF2B5EF4-FFF2-40B4-BE49-F238E27FC236}">
                  <a16:creationId xmlns:a16="http://schemas.microsoft.com/office/drawing/2014/main" id="{93887948-8BB9-4288-808F-00B7F960F379}"/>
                </a:ext>
              </a:extLst>
            </p:cNvPr>
            <p:cNvSpPr>
              <a:spLocks/>
            </p:cNvSpPr>
            <p:nvPr/>
          </p:nvSpPr>
          <p:spPr bwMode="auto">
            <a:xfrm>
              <a:off x="5527674" y="2688492"/>
              <a:ext cx="134938" cy="314325"/>
            </a:xfrm>
            <a:custGeom>
              <a:avLst/>
              <a:gdLst>
                <a:gd name="T0" fmla="*/ 0 w 85"/>
                <a:gd name="T1" fmla="*/ 82 h 198"/>
                <a:gd name="T2" fmla="*/ 0 w 85"/>
                <a:gd name="T3" fmla="*/ 198 h 198"/>
                <a:gd name="T4" fmla="*/ 85 w 85"/>
                <a:gd name="T5" fmla="*/ 198 h 198"/>
                <a:gd name="T6" fmla="*/ 85 w 85"/>
                <a:gd name="T7" fmla="*/ 0 h 198"/>
                <a:gd name="T8" fmla="*/ 0 w 85"/>
                <a:gd name="T9" fmla="*/ 82 h 198"/>
              </a:gdLst>
              <a:ahLst/>
              <a:cxnLst>
                <a:cxn ang="0">
                  <a:pos x="T0" y="T1"/>
                </a:cxn>
                <a:cxn ang="0">
                  <a:pos x="T2" y="T3"/>
                </a:cxn>
                <a:cxn ang="0">
                  <a:pos x="T4" y="T5"/>
                </a:cxn>
                <a:cxn ang="0">
                  <a:pos x="T6" y="T7"/>
                </a:cxn>
                <a:cxn ang="0">
                  <a:pos x="T8" y="T9"/>
                </a:cxn>
              </a:cxnLst>
              <a:rect l="0" t="0" r="r" b="b"/>
              <a:pathLst>
                <a:path w="85" h="198">
                  <a:moveTo>
                    <a:pt x="0" y="82"/>
                  </a:moveTo>
                  <a:lnTo>
                    <a:pt x="0" y="198"/>
                  </a:lnTo>
                  <a:lnTo>
                    <a:pt x="85" y="198"/>
                  </a:lnTo>
                  <a:lnTo>
                    <a:pt x="85" y="0"/>
                  </a:lnTo>
                  <a:lnTo>
                    <a:pt x="0" y="82"/>
                  </a:lnTo>
                  <a:close/>
                </a:path>
              </a:pathLst>
            </a:cu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2" name="Oval 53">
              <a:extLst>
                <a:ext uri="{FF2B5EF4-FFF2-40B4-BE49-F238E27FC236}">
                  <a16:creationId xmlns:a16="http://schemas.microsoft.com/office/drawing/2014/main" id="{0853F138-AEAF-40CD-834D-102BC0DC319F}"/>
                </a:ext>
              </a:extLst>
            </p:cNvPr>
            <p:cNvSpPr>
              <a:spLocks noChangeArrowheads="1"/>
            </p:cNvSpPr>
            <p:nvPr/>
          </p:nvSpPr>
          <p:spPr bwMode="auto">
            <a:xfrm>
              <a:off x="5208587" y="2639280"/>
              <a:ext cx="90488" cy="85725"/>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3" name="Oval 54">
              <a:extLst>
                <a:ext uri="{FF2B5EF4-FFF2-40B4-BE49-F238E27FC236}">
                  <a16:creationId xmlns:a16="http://schemas.microsoft.com/office/drawing/2014/main" id="{7301FED8-8758-444E-AC48-9FBB0B5C681E}"/>
                </a:ext>
              </a:extLst>
            </p:cNvPr>
            <p:cNvSpPr>
              <a:spLocks noChangeArrowheads="1"/>
            </p:cNvSpPr>
            <p:nvPr/>
          </p:nvSpPr>
          <p:spPr bwMode="auto">
            <a:xfrm>
              <a:off x="5632449" y="2477355"/>
              <a:ext cx="87313" cy="85725"/>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4" name="Oval 55">
              <a:extLst>
                <a:ext uri="{FF2B5EF4-FFF2-40B4-BE49-F238E27FC236}">
                  <a16:creationId xmlns:a16="http://schemas.microsoft.com/office/drawing/2014/main" id="{86D15AE4-48A8-4324-8B33-54477DCFD98C}"/>
                </a:ext>
              </a:extLst>
            </p:cNvPr>
            <p:cNvSpPr>
              <a:spLocks noChangeArrowheads="1"/>
            </p:cNvSpPr>
            <p:nvPr/>
          </p:nvSpPr>
          <p:spPr bwMode="auto">
            <a:xfrm>
              <a:off x="5441949" y="2658330"/>
              <a:ext cx="90488" cy="85725"/>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sp>
          <p:nvSpPr>
            <p:cNvPr id="95" name="Oval 56">
              <a:extLst>
                <a:ext uri="{FF2B5EF4-FFF2-40B4-BE49-F238E27FC236}">
                  <a16:creationId xmlns:a16="http://schemas.microsoft.com/office/drawing/2014/main" id="{BC231FE4-A0C7-4919-87FF-53883894C228}"/>
                </a:ext>
              </a:extLst>
            </p:cNvPr>
            <p:cNvSpPr>
              <a:spLocks noChangeArrowheads="1"/>
            </p:cNvSpPr>
            <p:nvPr/>
          </p:nvSpPr>
          <p:spPr bwMode="auto">
            <a:xfrm>
              <a:off x="5310187" y="2518630"/>
              <a:ext cx="90488" cy="90488"/>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72290">
                <a:defRPr/>
              </a:pPr>
              <a:endParaRPr lang="en-US" sz="1324" kern="0">
                <a:solidFill>
                  <a:sysClr val="windowText" lastClr="000000"/>
                </a:solidFill>
                <a:latin typeface="Segoe UI"/>
              </a:endParaRPr>
            </a:p>
          </p:txBody>
        </p:sp>
      </p:grpSp>
      <p:sp>
        <p:nvSpPr>
          <p:cNvPr id="2" name="Rectangle 1">
            <a:extLst>
              <a:ext uri="{FF2B5EF4-FFF2-40B4-BE49-F238E27FC236}">
                <a16:creationId xmlns:a16="http://schemas.microsoft.com/office/drawing/2014/main" id="{6AAB745C-6EE4-4AA2-9454-14B479A720F9}"/>
              </a:ext>
            </a:extLst>
          </p:cNvPr>
          <p:cNvSpPr/>
          <p:nvPr/>
        </p:nvSpPr>
        <p:spPr bwMode="auto">
          <a:xfrm>
            <a:off x="305575" y="1685587"/>
            <a:ext cx="8471681" cy="273503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8D4D45A3-C5D3-4F3A-B425-F4ACA6546B2F}"/>
              </a:ext>
            </a:extLst>
          </p:cNvPr>
          <p:cNvGrpSpPr/>
          <p:nvPr/>
        </p:nvGrpSpPr>
        <p:grpSpPr>
          <a:xfrm>
            <a:off x="3632074" y="3788536"/>
            <a:ext cx="1879853" cy="779423"/>
            <a:chOff x="4939872" y="5005622"/>
            <a:chExt cx="2556731" cy="1060069"/>
          </a:xfrm>
        </p:grpSpPr>
        <p:sp>
          <p:nvSpPr>
            <p:cNvPr id="41" name="TextBox 40">
              <a:extLst>
                <a:ext uri="{FF2B5EF4-FFF2-40B4-BE49-F238E27FC236}">
                  <a16:creationId xmlns:a16="http://schemas.microsoft.com/office/drawing/2014/main" id="{0C779350-0258-41AA-8C3C-BE251B4EAF10}"/>
                </a:ext>
              </a:extLst>
            </p:cNvPr>
            <p:cNvSpPr txBox="1"/>
            <p:nvPr/>
          </p:nvSpPr>
          <p:spPr>
            <a:xfrm>
              <a:off x="4939872" y="5079825"/>
              <a:ext cx="2556731" cy="985866"/>
            </a:xfrm>
            <a:prstGeom prst="rect">
              <a:avLst/>
            </a:prstGeom>
            <a:solidFill>
              <a:srgbClr val="F8F8F8"/>
            </a:solidFill>
          </p:spPr>
          <p:txBody>
            <a:bodyPr wrap="square" lIns="0" tIns="109713" rIns="0" bIns="109713" rtlCol="0" anchor="b">
              <a:noAutofit/>
            </a:bodyPr>
            <a:lstStyle/>
            <a:p>
              <a:pPr algn="ctr" defTabSz="685775">
                <a:lnSpc>
                  <a:spcPct val="90000"/>
                </a:lnSpc>
                <a:spcAft>
                  <a:spcPts val="441"/>
                </a:spcAft>
                <a:defRPr/>
              </a:pPr>
              <a:r>
                <a:rPr lang="en-US" sz="1176" cap="all" spc="221">
                  <a:solidFill>
                    <a:srgbClr val="505050"/>
                  </a:solidFill>
                  <a:latin typeface="Segoe UI Semibold" panose="020B0702040204020203" pitchFamily="34" charset="0"/>
                  <a:cs typeface="Segoe UI Semibold" panose="020B0702040204020203" pitchFamily="34" charset="0"/>
                </a:rPr>
                <a:t>cloud</a:t>
              </a:r>
            </a:p>
          </p:txBody>
        </p:sp>
        <p:sp>
          <p:nvSpPr>
            <p:cNvPr id="48" name="Freeform 1907">
              <a:extLst>
                <a:ext uri="{FF2B5EF4-FFF2-40B4-BE49-F238E27FC236}">
                  <a16:creationId xmlns:a16="http://schemas.microsoft.com/office/drawing/2014/main" id="{24F55734-1A2B-4B25-86E5-A37BA422E827}"/>
                </a:ext>
              </a:extLst>
            </p:cNvPr>
            <p:cNvSpPr>
              <a:spLocks noEditPoints="1"/>
            </p:cNvSpPr>
            <p:nvPr/>
          </p:nvSpPr>
          <p:spPr bwMode="auto">
            <a:xfrm>
              <a:off x="5812853" y="5005622"/>
              <a:ext cx="810765" cy="508336"/>
            </a:xfrm>
            <a:custGeom>
              <a:avLst/>
              <a:gdLst>
                <a:gd name="T0" fmla="*/ 85 w 160"/>
                <a:gd name="T1" fmla="*/ 10 h 100"/>
                <a:gd name="T2" fmla="*/ 109 w 160"/>
                <a:gd name="T3" fmla="*/ 33 h 100"/>
                <a:gd name="T4" fmla="*/ 120 w 160"/>
                <a:gd name="T5" fmla="*/ 30 h 100"/>
                <a:gd name="T6" fmla="*/ 140 w 160"/>
                <a:gd name="T7" fmla="*/ 50 h 100"/>
                <a:gd name="T8" fmla="*/ 139 w 160"/>
                <a:gd name="T9" fmla="*/ 56 h 100"/>
                <a:gd name="T10" fmla="*/ 150 w 160"/>
                <a:gd name="T11" fmla="*/ 72 h 100"/>
                <a:gd name="T12" fmla="*/ 132 w 160"/>
                <a:gd name="T13" fmla="*/ 90 h 100"/>
                <a:gd name="T14" fmla="*/ 130 w 160"/>
                <a:gd name="T15" fmla="*/ 90 h 100"/>
                <a:gd name="T16" fmla="*/ 130 w 160"/>
                <a:gd name="T17" fmla="*/ 90 h 100"/>
                <a:gd name="T18" fmla="*/ 30 w 160"/>
                <a:gd name="T19" fmla="*/ 90 h 100"/>
                <a:gd name="T20" fmla="*/ 10 w 160"/>
                <a:gd name="T21" fmla="*/ 70 h 100"/>
                <a:gd name="T22" fmla="*/ 30 w 160"/>
                <a:gd name="T23" fmla="*/ 50 h 100"/>
                <a:gd name="T24" fmla="*/ 33 w 160"/>
                <a:gd name="T25" fmla="*/ 50 h 100"/>
                <a:gd name="T26" fmla="*/ 51 w 160"/>
                <a:gd name="T27" fmla="*/ 40 h 100"/>
                <a:gd name="T28" fmla="*/ 61 w 160"/>
                <a:gd name="T29" fmla="*/ 42 h 100"/>
                <a:gd name="T30" fmla="*/ 60 w 160"/>
                <a:gd name="T31" fmla="*/ 35 h 100"/>
                <a:gd name="T32" fmla="*/ 85 w 160"/>
                <a:gd name="T33" fmla="*/ 10 h 100"/>
                <a:gd name="T34" fmla="*/ 85 w 160"/>
                <a:gd name="T35" fmla="*/ 0 h 100"/>
                <a:gd name="T36" fmla="*/ 50 w 160"/>
                <a:gd name="T37" fmla="*/ 30 h 100"/>
                <a:gd name="T38" fmla="*/ 28 w 160"/>
                <a:gd name="T39" fmla="*/ 40 h 100"/>
                <a:gd name="T40" fmla="*/ 0 w 160"/>
                <a:gd name="T41" fmla="*/ 70 h 100"/>
                <a:gd name="T42" fmla="*/ 30 w 160"/>
                <a:gd name="T43" fmla="*/ 100 h 100"/>
                <a:gd name="T44" fmla="*/ 130 w 160"/>
                <a:gd name="T45" fmla="*/ 100 h 100"/>
                <a:gd name="T46" fmla="*/ 132 w 160"/>
                <a:gd name="T47" fmla="*/ 100 h 100"/>
                <a:gd name="T48" fmla="*/ 160 w 160"/>
                <a:gd name="T49" fmla="*/ 72 h 100"/>
                <a:gd name="T50" fmla="*/ 150 w 160"/>
                <a:gd name="T51" fmla="*/ 51 h 100"/>
                <a:gd name="T52" fmla="*/ 150 w 160"/>
                <a:gd name="T53" fmla="*/ 50 h 100"/>
                <a:gd name="T54" fmla="*/ 120 w 160"/>
                <a:gd name="T55" fmla="*/ 20 h 100"/>
                <a:gd name="T56" fmla="*/ 116 w 160"/>
                <a:gd name="T57" fmla="*/ 20 h 100"/>
                <a:gd name="T58" fmla="*/ 85 w 160"/>
                <a:gd name="T5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00">
                  <a:moveTo>
                    <a:pt x="85" y="10"/>
                  </a:moveTo>
                  <a:cubicBezTo>
                    <a:pt x="98" y="10"/>
                    <a:pt x="108" y="20"/>
                    <a:pt x="109" y="33"/>
                  </a:cubicBezTo>
                  <a:cubicBezTo>
                    <a:pt x="112" y="31"/>
                    <a:pt x="116" y="30"/>
                    <a:pt x="120" y="30"/>
                  </a:cubicBezTo>
                  <a:cubicBezTo>
                    <a:pt x="131" y="30"/>
                    <a:pt x="140" y="39"/>
                    <a:pt x="140" y="50"/>
                  </a:cubicBezTo>
                  <a:cubicBezTo>
                    <a:pt x="140" y="52"/>
                    <a:pt x="139" y="54"/>
                    <a:pt x="139" y="56"/>
                  </a:cubicBezTo>
                  <a:cubicBezTo>
                    <a:pt x="145" y="59"/>
                    <a:pt x="150" y="65"/>
                    <a:pt x="150" y="72"/>
                  </a:cubicBezTo>
                  <a:cubicBezTo>
                    <a:pt x="150" y="82"/>
                    <a:pt x="142" y="90"/>
                    <a:pt x="132" y="90"/>
                  </a:cubicBezTo>
                  <a:cubicBezTo>
                    <a:pt x="130" y="90"/>
                    <a:pt x="130" y="90"/>
                    <a:pt x="130" y="90"/>
                  </a:cubicBezTo>
                  <a:cubicBezTo>
                    <a:pt x="130" y="90"/>
                    <a:pt x="130" y="90"/>
                    <a:pt x="130" y="90"/>
                  </a:cubicBezTo>
                  <a:cubicBezTo>
                    <a:pt x="30" y="90"/>
                    <a:pt x="30" y="90"/>
                    <a:pt x="30" y="90"/>
                  </a:cubicBezTo>
                  <a:cubicBezTo>
                    <a:pt x="19" y="90"/>
                    <a:pt x="10" y="81"/>
                    <a:pt x="10" y="70"/>
                  </a:cubicBezTo>
                  <a:cubicBezTo>
                    <a:pt x="10" y="59"/>
                    <a:pt x="19" y="50"/>
                    <a:pt x="30" y="50"/>
                  </a:cubicBezTo>
                  <a:cubicBezTo>
                    <a:pt x="31" y="50"/>
                    <a:pt x="32" y="50"/>
                    <a:pt x="33" y="50"/>
                  </a:cubicBezTo>
                  <a:cubicBezTo>
                    <a:pt x="37" y="44"/>
                    <a:pt x="43" y="40"/>
                    <a:pt x="51" y="40"/>
                  </a:cubicBezTo>
                  <a:cubicBezTo>
                    <a:pt x="55" y="40"/>
                    <a:pt x="58" y="41"/>
                    <a:pt x="61" y="42"/>
                  </a:cubicBezTo>
                  <a:cubicBezTo>
                    <a:pt x="60" y="40"/>
                    <a:pt x="60" y="37"/>
                    <a:pt x="60" y="35"/>
                  </a:cubicBezTo>
                  <a:cubicBezTo>
                    <a:pt x="60" y="21"/>
                    <a:pt x="71" y="10"/>
                    <a:pt x="85" y="10"/>
                  </a:cubicBezTo>
                  <a:moveTo>
                    <a:pt x="85" y="0"/>
                  </a:moveTo>
                  <a:cubicBezTo>
                    <a:pt x="67" y="0"/>
                    <a:pt x="52" y="13"/>
                    <a:pt x="50" y="30"/>
                  </a:cubicBezTo>
                  <a:cubicBezTo>
                    <a:pt x="42" y="30"/>
                    <a:pt x="34" y="34"/>
                    <a:pt x="28" y="40"/>
                  </a:cubicBezTo>
                  <a:cubicBezTo>
                    <a:pt x="12" y="41"/>
                    <a:pt x="0" y="54"/>
                    <a:pt x="0" y="70"/>
                  </a:cubicBezTo>
                  <a:cubicBezTo>
                    <a:pt x="0" y="86"/>
                    <a:pt x="13" y="100"/>
                    <a:pt x="30" y="100"/>
                  </a:cubicBezTo>
                  <a:cubicBezTo>
                    <a:pt x="130" y="100"/>
                    <a:pt x="130" y="100"/>
                    <a:pt x="130" y="100"/>
                  </a:cubicBezTo>
                  <a:cubicBezTo>
                    <a:pt x="132" y="100"/>
                    <a:pt x="132" y="100"/>
                    <a:pt x="132" y="100"/>
                  </a:cubicBezTo>
                  <a:cubicBezTo>
                    <a:pt x="148" y="100"/>
                    <a:pt x="160" y="88"/>
                    <a:pt x="160" y="72"/>
                  </a:cubicBezTo>
                  <a:cubicBezTo>
                    <a:pt x="160" y="64"/>
                    <a:pt x="156" y="56"/>
                    <a:pt x="150" y="51"/>
                  </a:cubicBezTo>
                  <a:cubicBezTo>
                    <a:pt x="150" y="51"/>
                    <a:pt x="150" y="50"/>
                    <a:pt x="150" y="50"/>
                  </a:cubicBezTo>
                  <a:cubicBezTo>
                    <a:pt x="150" y="33"/>
                    <a:pt x="136" y="20"/>
                    <a:pt x="120" y="20"/>
                  </a:cubicBezTo>
                  <a:cubicBezTo>
                    <a:pt x="119" y="20"/>
                    <a:pt x="117" y="20"/>
                    <a:pt x="116" y="20"/>
                  </a:cubicBezTo>
                  <a:cubicBezTo>
                    <a:pt x="111" y="8"/>
                    <a:pt x="99" y="0"/>
                    <a:pt x="85" y="0"/>
                  </a:cubicBezTo>
                </a:path>
              </a:pathLst>
            </a:custGeom>
            <a:solidFill>
              <a:schemeClr val="accent1"/>
            </a:solid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grpSp>
      <p:grpSp>
        <p:nvGrpSpPr>
          <p:cNvPr id="9" name="Group 8">
            <a:extLst>
              <a:ext uri="{FF2B5EF4-FFF2-40B4-BE49-F238E27FC236}">
                <a16:creationId xmlns:a16="http://schemas.microsoft.com/office/drawing/2014/main" id="{75F3F633-2D55-473B-8640-0A7540E856F3}"/>
              </a:ext>
            </a:extLst>
          </p:cNvPr>
          <p:cNvGrpSpPr/>
          <p:nvPr/>
        </p:nvGrpSpPr>
        <p:grpSpPr>
          <a:xfrm>
            <a:off x="1576909" y="3748307"/>
            <a:ext cx="1879853" cy="819651"/>
            <a:chOff x="2144704" y="4950909"/>
            <a:chExt cx="2556731" cy="1114782"/>
          </a:xfrm>
        </p:grpSpPr>
        <p:sp>
          <p:nvSpPr>
            <p:cNvPr id="40" name="TextBox 39">
              <a:extLst>
                <a:ext uri="{FF2B5EF4-FFF2-40B4-BE49-F238E27FC236}">
                  <a16:creationId xmlns:a16="http://schemas.microsoft.com/office/drawing/2014/main" id="{5A433ADE-2A45-4E53-8045-FCA69A8E159C}"/>
                </a:ext>
              </a:extLst>
            </p:cNvPr>
            <p:cNvSpPr txBox="1"/>
            <p:nvPr/>
          </p:nvSpPr>
          <p:spPr>
            <a:xfrm>
              <a:off x="2144704" y="5079825"/>
              <a:ext cx="2556731" cy="985866"/>
            </a:xfrm>
            <a:prstGeom prst="rect">
              <a:avLst/>
            </a:prstGeom>
            <a:solidFill>
              <a:srgbClr val="F8F8F8"/>
            </a:solidFill>
          </p:spPr>
          <p:txBody>
            <a:bodyPr wrap="square" lIns="0" tIns="109713" rIns="0" bIns="109713" rtlCol="0" anchor="b">
              <a:noAutofit/>
            </a:bodyPr>
            <a:lstStyle/>
            <a:p>
              <a:pPr algn="ctr" defTabSz="685775">
                <a:lnSpc>
                  <a:spcPct val="90000"/>
                </a:lnSpc>
                <a:spcAft>
                  <a:spcPts val="441"/>
                </a:spcAft>
                <a:defRPr/>
              </a:pPr>
              <a:r>
                <a:rPr lang="en-US" sz="1176" cap="all" spc="221">
                  <a:solidFill>
                    <a:srgbClr val="505050"/>
                  </a:solidFill>
                  <a:latin typeface="Segoe UI Semibold" panose="020B0702040204020203" pitchFamily="34" charset="0"/>
                  <a:cs typeface="Segoe UI Semibold" panose="020B0702040204020203" pitchFamily="34" charset="0"/>
                </a:rPr>
                <a:t>Devices</a:t>
              </a:r>
            </a:p>
          </p:txBody>
        </p:sp>
        <p:grpSp>
          <p:nvGrpSpPr>
            <p:cNvPr id="52" name="Group 51">
              <a:extLst>
                <a:ext uri="{FF2B5EF4-FFF2-40B4-BE49-F238E27FC236}">
                  <a16:creationId xmlns:a16="http://schemas.microsoft.com/office/drawing/2014/main" id="{4A9C4C95-F212-4734-83C7-743E26BD8486}"/>
                </a:ext>
              </a:extLst>
            </p:cNvPr>
            <p:cNvGrpSpPr/>
            <p:nvPr/>
          </p:nvGrpSpPr>
          <p:grpSpPr>
            <a:xfrm>
              <a:off x="2996843" y="4950909"/>
              <a:ext cx="852451" cy="563049"/>
              <a:chOff x="9627677" y="1273017"/>
              <a:chExt cx="390357" cy="257833"/>
            </a:xfrm>
            <a:solidFill>
              <a:schemeClr val="accent1"/>
            </a:solidFill>
          </p:grpSpPr>
          <p:sp>
            <p:nvSpPr>
              <p:cNvPr id="53" name="Rectangle 1760">
                <a:extLst>
                  <a:ext uri="{FF2B5EF4-FFF2-40B4-BE49-F238E27FC236}">
                    <a16:creationId xmlns:a16="http://schemas.microsoft.com/office/drawing/2014/main" id="{6595BB5C-A523-4962-8AB0-4195AB1AAE1B}"/>
                  </a:ext>
                </a:extLst>
              </p:cNvPr>
              <p:cNvSpPr>
                <a:spLocks noChangeArrowheads="1"/>
              </p:cNvSpPr>
              <p:nvPr/>
            </p:nvSpPr>
            <p:spPr bwMode="auto">
              <a:xfrm>
                <a:off x="9772821" y="1438896"/>
                <a:ext cx="17129" cy="34258"/>
              </a:xfrm>
              <a:prstGeom prst="rect">
                <a:avLst/>
              </a:pr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54" name="Rectangle 1761">
                <a:extLst>
                  <a:ext uri="{FF2B5EF4-FFF2-40B4-BE49-F238E27FC236}">
                    <a16:creationId xmlns:a16="http://schemas.microsoft.com/office/drawing/2014/main" id="{AF49F917-3AE1-4546-A3C8-CA376D546CC7}"/>
                  </a:ext>
                </a:extLst>
              </p:cNvPr>
              <p:cNvSpPr>
                <a:spLocks noChangeArrowheads="1"/>
              </p:cNvSpPr>
              <p:nvPr/>
            </p:nvSpPr>
            <p:spPr bwMode="auto">
              <a:xfrm>
                <a:off x="9738564" y="1460532"/>
                <a:ext cx="84742" cy="17129"/>
              </a:xfrm>
              <a:prstGeom prst="rect">
                <a:avLst/>
              </a:pr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58" name="Freeform 1762">
                <a:extLst>
                  <a:ext uri="{FF2B5EF4-FFF2-40B4-BE49-F238E27FC236}">
                    <a16:creationId xmlns:a16="http://schemas.microsoft.com/office/drawing/2014/main" id="{1D5A11CB-F946-4695-8C68-AE907BBEA930}"/>
                  </a:ext>
                </a:extLst>
              </p:cNvPr>
              <p:cNvSpPr>
                <a:spLocks/>
              </p:cNvSpPr>
              <p:nvPr/>
            </p:nvSpPr>
            <p:spPr bwMode="auto">
              <a:xfrm>
                <a:off x="9644806" y="1273017"/>
                <a:ext cx="272258" cy="128015"/>
              </a:xfrm>
              <a:custGeom>
                <a:avLst/>
                <a:gdLst>
                  <a:gd name="T0" fmla="*/ 19 w 302"/>
                  <a:gd name="T1" fmla="*/ 142 h 142"/>
                  <a:gd name="T2" fmla="*/ 0 w 302"/>
                  <a:gd name="T3" fmla="*/ 142 h 142"/>
                  <a:gd name="T4" fmla="*/ 0 w 302"/>
                  <a:gd name="T5" fmla="*/ 0 h 142"/>
                  <a:gd name="T6" fmla="*/ 302 w 302"/>
                  <a:gd name="T7" fmla="*/ 0 h 142"/>
                  <a:gd name="T8" fmla="*/ 302 w 302"/>
                  <a:gd name="T9" fmla="*/ 104 h 142"/>
                  <a:gd name="T10" fmla="*/ 284 w 302"/>
                  <a:gd name="T11" fmla="*/ 104 h 142"/>
                  <a:gd name="T12" fmla="*/ 284 w 302"/>
                  <a:gd name="T13" fmla="*/ 19 h 142"/>
                  <a:gd name="T14" fmla="*/ 19 w 302"/>
                  <a:gd name="T15" fmla="*/ 19 h 142"/>
                  <a:gd name="T16" fmla="*/ 19 w 302"/>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42">
                    <a:moveTo>
                      <a:pt x="19" y="142"/>
                    </a:moveTo>
                    <a:lnTo>
                      <a:pt x="0" y="142"/>
                    </a:lnTo>
                    <a:lnTo>
                      <a:pt x="0" y="0"/>
                    </a:lnTo>
                    <a:lnTo>
                      <a:pt x="302" y="0"/>
                    </a:lnTo>
                    <a:lnTo>
                      <a:pt x="302" y="104"/>
                    </a:lnTo>
                    <a:lnTo>
                      <a:pt x="284" y="104"/>
                    </a:lnTo>
                    <a:lnTo>
                      <a:pt x="284" y="19"/>
                    </a:lnTo>
                    <a:lnTo>
                      <a:pt x="19" y="19"/>
                    </a:lnTo>
                    <a:lnTo>
                      <a:pt x="19" y="142"/>
                    </a:lnTo>
                    <a:close/>
                  </a:path>
                </a:pathLst>
              </a:cu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63" name="Rectangle 1763">
                <a:extLst>
                  <a:ext uri="{FF2B5EF4-FFF2-40B4-BE49-F238E27FC236}">
                    <a16:creationId xmlns:a16="http://schemas.microsoft.com/office/drawing/2014/main" id="{3C30C7DC-9F7A-4929-81C2-A18EF3C91F8A}"/>
                  </a:ext>
                </a:extLst>
              </p:cNvPr>
              <p:cNvSpPr>
                <a:spLocks noChangeArrowheads="1"/>
              </p:cNvSpPr>
              <p:nvPr/>
            </p:nvSpPr>
            <p:spPr bwMode="auto">
              <a:xfrm>
                <a:off x="9706109" y="1426275"/>
                <a:ext cx="113591" cy="17129"/>
              </a:xfrm>
              <a:prstGeom prst="rect">
                <a:avLst/>
              </a:pr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64" name="Freeform 1764">
                <a:extLst>
                  <a:ext uri="{FF2B5EF4-FFF2-40B4-BE49-F238E27FC236}">
                    <a16:creationId xmlns:a16="http://schemas.microsoft.com/office/drawing/2014/main" id="{1D218BBA-8584-41D4-8C61-D6CEF4813B26}"/>
                  </a:ext>
                </a:extLst>
              </p:cNvPr>
              <p:cNvSpPr>
                <a:spLocks noEditPoints="1"/>
              </p:cNvSpPr>
              <p:nvPr/>
            </p:nvSpPr>
            <p:spPr bwMode="auto">
              <a:xfrm>
                <a:off x="9627677" y="1392017"/>
                <a:ext cx="87447" cy="138833"/>
              </a:xfrm>
              <a:custGeom>
                <a:avLst/>
                <a:gdLst>
                  <a:gd name="T0" fmla="*/ 36 w 41"/>
                  <a:gd name="T1" fmla="*/ 65 h 65"/>
                  <a:gd name="T2" fmla="*/ 5 w 41"/>
                  <a:gd name="T3" fmla="*/ 65 h 65"/>
                  <a:gd name="T4" fmla="*/ 0 w 41"/>
                  <a:gd name="T5" fmla="*/ 60 h 65"/>
                  <a:gd name="T6" fmla="*/ 0 w 41"/>
                  <a:gd name="T7" fmla="*/ 5 h 65"/>
                  <a:gd name="T8" fmla="*/ 5 w 41"/>
                  <a:gd name="T9" fmla="*/ 0 h 65"/>
                  <a:gd name="T10" fmla="*/ 36 w 41"/>
                  <a:gd name="T11" fmla="*/ 0 h 65"/>
                  <a:gd name="T12" fmla="*/ 41 w 41"/>
                  <a:gd name="T13" fmla="*/ 5 h 65"/>
                  <a:gd name="T14" fmla="*/ 41 w 41"/>
                  <a:gd name="T15" fmla="*/ 60 h 65"/>
                  <a:gd name="T16" fmla="*/ 36 w 41"/>
                  <a:gd name="T17" fmla="*/ 65 h 65"/>
                  <a:gd name="T18" fmla="*/ 6 w 41"/>
                  <a:gd name="T19" fmla="*/ 59 h 65"/>
                  <a:gd name="T20" fmla="*/ 35 w 41"/>
                  <a:gd name="T21" fmla="*/ 59 h 65"/>
                  <a:gd name="T22" fmla="*/ 35 w 41"/>
                  <a:gd name="T23" fmla="*/ 6 h 65"/>
                  <a:gd name="T24" fmla="*/ 6 w 41"/>
                  <a:gd name="T25" fmla="*/ 6 h 65"/>
                  <a:gd name="T26" fmla="*/ 6 w 41"/>
                  <a:gd name="T2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65">
                    <a:moveTo>
                      <a:pt x="36" y="65"/>
                    </a:moveTo>
                    <a:cubicBezTo>
                      <a:pt x="5" y="65"/>
                      <a:pt x="5" y="65"/>
                      <a:pt x="5" y="65"/>
                    </a:cubicBezTo>
                    <a:cubicBezTo>
                      <a:pt x="3" y="65"/>
                      <a:pt x="0" y="62"/>
                      <a:pt x="0" y="60"/>
                    </a:cubicBezTo>
                    <a:cubicBezTo>
                      <a:pt x="0" y="5"/>
                      <a:pt x="0" y="5"/>
                      <a:pt x="0" y="5"/>
                    </a:cubicBezTo>
                    <a:cubicBezTo>
                      <a:pt x="0" y="2"/>
                      <a:pt x="3" y="0"/>
                      <a:pt x="5" y="0"/>
                    </a:cubicBezTo>
                    <a:cubicBezTo>
                      <a:pt x="36" y="0"/>
                      <a:pt x="36" y="0"/>
                      <a:pt x="36" y="0"/>
                    </a:cubicBezTo>
                    <a:cubicBezTo>
                      <a:pt x="39" y="0"/>
                      <a:pt x="41" y="2"/>
                      <a:pt x="41" y="5"/>
                    </a:cubicBezTo>
                    <a:cubicBezTo>
                      <a:pt x="41" y="60"/>
                      <a:pt x="41" y="60"/>
                      <a:pt x="41" y="60"/>
                    </a:cubicBezTo>
                    <a:cubicBezTo>
                      <a:pt x="41" y="62"/>
                      <a:pt x="39" y="65"/>
                      <a:pt x="36" y="65"/>
                    </a:cubicBezTo>
                    <a:close/>
                    <a:moveTo>
                      <a:pt x="6" y="59"/>
                    </a:moveTo>
                    <a:cubicBezTo>
                      <a:pt x="35" y="59"/>
                      <a:pt x="35" y="59"/>
                      <a:pt x="35" y="59"/>
                    </a:cubicBezTo>
                    <a:cubicBezTo>
                      <a:pt x="35" y="6"/>
                      <a:pt x="35" y="6"/>
                      <a:pt x="35" y="6"/>
                    </a:cubicBezTo>
                    <a:cubicBezTo>
                      <a:pt x="6" y="6"/>
                      <a:pt x="6" y="6"/>
                      <a:pt x="6" y="6"/>
                    </a:cubicBezTo>
                    <a:lnTo>
                      <a:pt x="6" y="59"/>
                    </a:lnTo>
                    <a:close/>
                  </a:path>
                </a:pathLst>
              </a:cu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65" name="Rectangle 1765">
                <a:extLst>
                  <a:ext uri="{FF2B5EF4-FFF2-40B4-BE49-F238E27FC236}">
                    <a16:creationId xmlns:a16="http://schemas.microsoft.com/office/drawing/2014/main" id="{4EA556BD-0608-4859-B99C-ACBC12C0384B}"/>
                  </a:ext>
                </a:extLst>
              </p:cNvPr>
              <p:cNvSpPr>
                <a:spLocks noChangeArrowheads="1"/>
              </p:cNvSpPr>
              <p:nvPr/>
            </p:nvSpPr>
            <p:spPr bwMode="auto">
              <a:xfrm>
                <a:off x="9663738" y="1494790"/>
                <a:ext cx="17129" cy="8114"/>
              </a:xfrm>
              <a:prstGeom prst="rect">
                <a:avLst/>
              </a:pr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66" name="Freeform 1766">
                <a:extLst>
                  <a:ext uri="{FF2B5EF4-FFF2-40B4-BE49-F238E27FC236}">
                    <a16:creationId xmlns:a16="http://schemas.microsoft.com/office/drawing/2014/main" id="{D1BAAD23-C122-497A-951A-FE964A1624AD}"/>
                  </a:ext>
                </a:extLst>
              </p:cNvPr>
              <p:cNvSpPr>
                <a:spLocks noEditPoints="1"/>
              </p:cNvSpPr>
              <p:nvPr/>
            </p:nvSpPr>
            <p:spPr bwMode="auto">
              <a:xfrm>
                <a:off x="9813390" y="1360464"/>
                <a:ext cx="204644" cy="155061"/>
              </a:xfrm>
              <a:custGeom>
                <a:avLst/>
                <a:gdLst>
                  <a:gd name="T0" fmla="*/ 87 w 96"/>
                  <a:gd name="T1" fmla="*/ 73 h 73"/>
                  <a:gd name="T2" fmla="*/ 9 w 96"/>
                  <a:gd name="T3" fmla="*/ 73 h 73"/>
                  <a:gd name="T4" fmla="*/ 0 w 96"/>
                  <a:gd name="T5" fmla="*/ 64 h 73"/>
                  <a:gd name="T6" fmla="*/ 0 w 96"/>
                  <a:gd name="T7" fmla="*/ 9 h 73"/>
                  <a:gd name="T8" fmla="*/ 9 w 96"/>
                  <a:gd name="T9" fmla="*/ 0 h 73"/>
                  <a:gd name="T10" fmla="*/ 87 w 96"/>
                  <a:gd name="T11" fmla="*/ 0 h 73"/>
                  <a:gd name="T12" fmla="*/ 96 w 96"/>
                  <a:gd name="T13" fmla="*/ 9 h 73"/>
                  <a:gd name="T14" fmla="*/ 96 w 96"/>
                  <a:gd name="T15" fmla="*/ 64 h 73"/>
                  <a:gd name="T16" fmla="*/ 87 w 96"/>
                  <a:gd name="T17" fmla="*/ 73 h 73"/>
                  <a:gd name="T18" fmla="*/ 9 w 96"/>
                  <a:gd name="T19" fmla="*/ 8 h 73"/>
                  <a:gd name="T20" fmla="*/ 8 w 96"/>
                  <a:gd name="T21" fmla="*/ 9 h 73"/>
                  <a:gd name="T22" fmla="*/ 8 w 96"/>
                  <a:gd name="T23" fmla="*/ 64 h 73"/>
                  <a:gd name="T24" fmla="*/ 9 w 96"/>
                  <a:gd name="T25" fmla="*/ 65 h 73"/>
                  <a:gd name="T26" fmla="*/ 87 w 96"/>
                  <a:gd name="T27" fmla="*/ 65 h 73"/>
                  <a:gd name="T28" fmla="*/ 88 w 96"/>
                  <a:gd name="T29" fmla="*/ 64 h 73"/>
                  <a:gd name="T30" fmla="*/ 88 w 96"/>
                  <a:gd name="T31" fmla="*/ 9 h 73"/>
                  <a:gd name="T32" fmla="*/ 87 w 96"/>
                  <a:gd name="T33" fmla="*/ 8 h 73"/>
                  <a:gd name="T34" fmla="*/ 9 w 96"/>
                  <a:gd name="T35"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73">
                    <a:moveTo>
                      <a:pt x="87" y="73"/>
                    </a:moveTo>
                    <a:cubicBezTo>
                      <a:pt x="9" y="73"/>
                      <a:pt x="9" y="73"/>
                      <a:pt x="9" y="73"/>
                    </a:cubicBezTo>
                    <a:cubicBezTo>
                      <a:pt x="4" y="73"/>
                      <a:pt x="0" y="69"/>
                      <a:pt x="0" y="64"/>
                    </a:cubicBezTo>
                    <a:cubicBezTo>
                      <a:pt x="0" y="9"/>
                      <a:pt x="0" y="9"/>
                      <a:pt x="0" y="9"/>
                    </a:cubicBezTo>
                    <a:cubicBezTo>
                      <a:pt x="0" y="4"/>
                      <a:pt x="4" y="0"/>
                      <a:pt x="9" y="0"/>
                    </a:cubicBezTo>
                    <a:cubicBezTo>
                      <a:pt x="87" y="0"/>
                      <a:pt x="87" y="0"/>
                      <a:pt x="87" y="0"/>
                    </a:cubicBezTo>
                    <a:cubicBezTo>
                      <a:pt x="92" y="0"/>
                      <a:pt x="96" y="4"/>
                      <a:pt x="96" y="9"/>
                    </a:cubicBezTo>
                    <a:cubicBezTo>
                      <a:pt x="96" y="64"/>
                      <a:pt x="96" y="64"/>
                      <a:pt x="96" y="64"/>
                    </a:cubicBezTo>
                    <a:cubicBezTo>
                      <a:pt x="96" y="69"/>
                      <a:pt x="92" y="73"/>
                      <a:pt x="87" y="73"/>
                    </a:cubicBezTo>
                    <a:close/>
                    <a:moveTo>
                      <a:pt x="9" y="8"/>
                    </a:moveTo>
                    <a:cubicBezTo>
                      <a:pt x="8" y="8"/>
                      <a:pt x="8" y="9"/>
                      <a:pt x="8" y="9"/>
                    </a:cubicBezTo>
                    <a:cubicBezTo>
                      <a:pt x="8" y="64"/>
                      <a:pt x="8" y="64"/>
                      <a:pt x="8" y="64"/>
                    </a:cubicBezTo>
                    <a:cubicBezTo>
                      <a:pt x="8" y="64"/>
                      <a:pt x="8" y="65"/>
                      <a:pt x="9" y="65"/>
                    </a:cubicBezTo>
                    <a:cubicBezTo>
                      <a:pt x="87" y="65"/>
                      <a:pt x="87" y="65"/>
                      <a:pt x="87" y="65"/>
                    </a:cubicBezTo>
                    <a:cubicBezTo>
                      <a:pt x="87" y="65"/>
                      <a:pt x="88" y="64"/>
                      <a:pt x="88" y="64"/>
                    </a:cubicBezTo>
                    <a:cubicBezTo>
                      <a:pt x="88" y="9"/>
                      <a:pt x="88" y="9"/>
                      <a:pt x="88" y="9"/>
                    </a:cubicBezTo>
                    <a:cubicBezTo>
                      <a:pt x="88" y="9"/>
                      <a:pt x="87" y="8"/>
                      <a:pt x="87" y="8"/>
                    </a:cubicBezTo>
                    <a:lnTo>
                      <a:pt x="9" y="8"/>
                    </a:lnTo>
                    <a:close/>
                  </a:path>
                </a:pathLst>
              </a:cu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sp>
            <p:nvSpPr>
              <p:cNvPr id="67" name="Rectangle 1767">
                <a:extLst>
                  <a:ext uri="{FF2B5EF4-FFF2-40B4-BE49-F238E27FC236}">
                    <a16:creationId xmlns:a16="http://schemas.microsoft.com/office/drawing/2014/main" id="{F180AF8C-966F-4A5A-9A16-E56B8685C98C}"/>
                  </a:ext>
                </a:extLst>
              </p:cNvPr>
              <p:cNvSpPr>
                <a:spLocks noChangeArrowheads="1"/>
              </p:cNvSpPr>
              <p:nvPr/>
            </p:nvSpPr>
            <p:spPr bwMode="auto">
              <a:xfrm>
                <a:off x="9902639" y="1473154"/>
                <a:ext cx="25242" cy="17129"/>
              </a:xfrm>
              <a:prstGeom prst="rect">
                <a:avLst/>
              </a:prstGeom>
              <a:grpFill/>
              <a:ln>
                <a:noFill/>
              </a:ln>
            </p:spPr>
            <p:txBody>
              <a:bodyPr vert="horz" wrap="square" lIns="67232" tIns="33616" rIns="67232" bIns="33616" numCol="1" anchor="t" anchorCtr="0" compatLnSpc="1">
                <a:prstTxWarp prst="textNoShape">
                  <a:avLst/>
                </a:prstTxWarp>
              </a:bodyPr>
              <a:lstStyle/>
              <a:p>
                <a:pPr defTabSz="685775">
                  <a:defRPr/>
                </a:pPr>
                <a:endParaRPr lang="en-US" sz="1324">
                  <a:solidFill>
                    <a:srgbClr val="505050"/>
                  </a:solidFill>
                  <a:latin typeface="Segoe UI"/>
                </a:endParaRPr>
              </a:p>
            </p:txBody>
          </p:sp>
        </p:grpSp>
      </p:grpSp>
      <p:grpSp>
        <p:nvGrpSpPr>
          <p:cNvPr id="11" name="Group 10">
            <a:extLst>
              <a:ext uri="{FF2B5EF4-FFF2-40B4-BE49-F238E27FC236}">
                <a16:creationId xmlns:a16="http://schemas.microsoft.com/office/drawing/2014/main" id="{58F6A782-8C79-428B-AD29-5F1A8F474C5E}"/>
              </a:ext>
            </a:extLst>
          </p:cNvPr>
          <p:cNvGrpSpPr/>
          <p:nvPr/>
        </p:nvGrpSpPr>
        <p:grpSpPr>
          <a:xfrm>
            <a:off x="5687240" y="3780400"/>
            <a:ext cx="1879853" cy="787559"/>
            <a:chOff x="7735040" y="4994556"/>
            <a:chExt cx="2556731" cy="1071135"/>
          </a:xfrm>
        </p:grpSpPr>
        <p:sp>
          <p:nvSpPr>
            <p:cNvPr id="45" name="TextBox 44">
              <a:extLst>
                <a:ext uri="{FF2B5EF4-FFF2-40B4-BE49-F238E27FC236}">
                  <a16:creationId xmlns:a16="http://schemas.microsoft.com/office/drawing/2014/main" id="{4AFED740-CB0D-458F-AB63-FE8C04C743F0}"/>
                </a:ext>
              </a:extLst>
            </p:cNvPr>
            <p:cNvSpPr txBox="1"/>
            <p:nvPr/>
          </p:nvSpPr>
          <p:spPr>
            <a:xfrm>
              <a:off x="7735040" y="5079825"/>
              <a:ext cx="2556731" cy="985866"/>
            </a:xfrm>
            <a:prstGeom prst="rect">
              <a:avLst/>
            </a:prstGeom>
            <a:solidFill>
              <a:srgbClr val="F8F8F8"/>
            </a:solidFill>
          </p:spPr>
          <p:txBody>
            <a:bodyPr wrap="square" lIns="0" tIns="109713" rIns="0" bIns="109713" rtlCol="0" anchor="b">
              <a:noAutofit/>
            </a:bodyPr>
            <a:lstStyle/>
            <a:p>
              <a:pPr algn="ctr" defTabSz="685775">
                <a:lnSpc>
                  <a:spcPct val="90000"/>
                </a:lnSpc>
                <a:spcAft>
                  <a:spcPts val="441"/>
                </a:spcAft>
                <a:defRPr/>
              </a:pPr>
              <a:r>
                <a:rPr lang="en-US" sz="1176" cap="all" spc="221">
                  <a:solidFill>
                    <a:srgbClr val="505050"/>
                  </a:solidFill>
                  <a:latin typeface="Segoe UI Semibold" panose="020B0702040204020203" pitchFamily="34" charset="0"/>
                  <a:cs typeface="Segoe UI Semibold" panose="020B0702040204020203" pitchFamily="34" charset="0"/>
                </a:rPr>
                <a:t>On premises</a:t>
              </a:r>
            </a:p>
          </p:txBody>
        </p:sp>
        <p:grpSp>
          <p:nvGrpSpPr>
            <p:cNvPr id="5" name="Group 4">
              <a:extLst>
                <a:ext uri="{FF2B5EF4-FFF2-40B4-BE49-F238E27FC236}">
                  <a16:creationId xmlns:a16="http://schemas.microsoft.com/office/drawing/2014/main" id="{C84BAC79-A603-4FC4-9E70-6D9EF932B712}"/>
                </a:ext>
              </a:extLst>
            </p:cNvPr>
            <p:cNvGrpSpPr/>
            <p:nvPr/>
          </p:nvGrpSpPr>
          <p:grpSpPr>
            <a:xfrm>
              <a:off x="8647078" y="4994556"/>
              <a:ext cx="732653" cy="485935"/>
              <a:chOff x="8444427" y="5483977"/>
              <a:chExt cx="732653" cy="485935"/>
            </a:xfrm>
            <a:solidFill>
              <a:schemeClr val="accent1"/>
            </a:solidFill>
          </p:grpSpPr>
          <p:sp>
            <p:nvSpPr>
              <p:cNvPr id="68" name="Freeform 11">
                <a:extLst>
                  <a:ext uri="{FF2B5EF4-FFF2-40B4-BE49-F238E27FC236}">
                    <a16:creationId xmlns:a16="http://schemas.microsoft.com/office/drawing/2014/main" id="{C616D9F4-B7DA-49A5-965E-4A23C7C453A5}"/>
                  </a:ext>
                </a:extLst>
              </p:cNvPr>
              <p:cNvSpPr>
                <a:spLocks noEditPoints="1"/>
              </p:cNvSpPr>
              <p:nvPr/>
            </p:nvSpPr>
            <p:spPr bwMode="auto">
              <a:xfrm>
                <a:off x="8444427" y="5483977"/>
                <a:ext cx="732653" cy="22931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solidFill>
                    <a:srgbClr val="505050"/>
                  </a:solidFill>
                  <a:latin typeface="Segoe UI"/>
                </a:endParaRPr>
              </a:p>
            </p:txBody>
          </p:sp>
          <p:sp>
            <p:nvSpPr>
              <p:cNvPr id="70" name="Freeform 11">
                <a:extLst>
                  <a:ext uri="{FF2B5EF4-FFF2-40B4-BE49-F238E27FC236}">
                    <a16:creationId xmlns:a16="http://schemas.microsoft.com/office/drawing/2014/main" id="{C7889D31-7D42-4F1D-8DAB-C81172281F84}"/>
                  </a:ext>
                </a:extLst>
              </p:cNvPr>
              <p:cNvSpPr>
                <a:spLocks noEditPoints="1"/>
              </p:cNvSpPr>
              <p:nvPr/>
            </p:nvSpPr>
            <p:spPr bwMode="auto">
              <a:xfrm>
                <a:off x="8444427" y="5740594"/>
                <a:ext cx="732653" cy="22931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solidFill>
                    <a:srgbClr val="505050"/>
                  </a:solidFill>
                  <a:latin typeface="Segoe UI"/>
                </a:endParaRPr>
              </a:p>
            </p:txBody>
          </p:sp>
        </p:grpSp>
      </p:grpSp>
      <p:sp>
        <p:nvSpPr>
          <p:cNvPr id="6" name="Rectangle 5">
            <a:extLst>
              <a:ext uri="{FF2B5EF4-FFF2-40B4-BE49-F238E27FC236}">
                <a16:creationId xmlns:a16="http://schemas.microsoft.com/office/drawing/2014/main" id="{DD63D891-991A-4C29-A59A-BABA208BBF49}"/>
              </a:ext>
            </a:extLst>
          </p:cNvPr>
          <p:cNvSpPr/>
          <p:nvPr/>
        </p:nvSpPr>
        <p:spPr>
          <a:xfrm>
            <a:off x="299226" y="704598"/>
            <a:ext cx="7106791" cy="545021"/>
          </a:xfrm>
          <a:prstGeom prst="rect">
            <a:avLst/>
          </a:prstGeom>
        </p:spPr>
        <p:txBody>
          <a:bodyPr wrap="square">
            <a:spAutoFit/>
          </a:bodyPr>
          <a:lstStyle/>
          <a:p>
            <a:pPr defTabSz="685775">
              <a:defRPr/>
            </a:pPr>
            <a:r>
              <a:rPr lang="en-US" sz="1471" dirty="0">
                <a:latin typeface="Segoe UI"/>
              </a:rPr>
              <a:t>Comprehensive protection of sensitive data throughout the lifecycle – inside and outside the organization</a:t>
            </a:r>
          </a:p>
        </p:txBody>
      </p:sp>
      <p:sp>
        <p:nvSpPr>
          <p:cNvPr id="17" name="Rectangle 16">
            <a:extLst>
              <a:ext uri="{FF2B5EF4-FFF2-40B4-BE49-F238E27FC236}">
                <a16:creationId xmlns:a16="http://schemas.microsoft.com/office/drawing/2014/main" id="{89E4FB98-9CE6-4B05-91A1-04C51207B4AF}"/>
              </a:ext>
            </a:extLst>
          </p:cNvPr>
          <p:cNvSpPr/>
          <p:nvPr/>
        </p:nvSpPr>
        <p:spPr bwMode="auto">
          <a:xfrm>
            <a:off x="1" y="4480277"/>
            <a:ext cx="9144000" cy="662860"/>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TextBox 55">
            <a:extLst/>
          </p:cNvPr>
          <p:cNvSpPr txBox="1"/>
          <p:nvPr/>
        </p:nvSpPr>
        <p:spPr>
          <a:xfrm>
            <a:off x="438895" y="3288518"/>
            <a:ext cx="1949724" cy="542971"/>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latin typeface="Segoe UI"/>
              </a:rPr>
              <a:t>Scan &amp; detect sensitive data based on policy</a:t>
            </a:r>
          </a:p>
        </p:txBody>
      </p:sp>
      <p:sp>
        <p:nvSpPr>
          <p:cNvPr id="71" name="TextBox 70">
            <a:extLst/>
          </p:cNvPr>
          <p:cNvSpPr txBox="1"/>
          <p:nvPr/>
        </p:nvSpPr>
        <p:spPr>
          <a:xfrm>
            <a:off x="2490155" y="3288518"/>
            <a:ext cx="1949724" cy="542971"/>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latin typeface="Segoe UI"/>
              </a:rPr>
              <a:t>Classify data and apply labels based on sensitivity</a:t>
            </a:r>
          </a:p>
        </p:txBody>
      </p:sp>
      <p:sp>
        <p:nvSpPr>
          <p:cNvPr id="72" name="TextBox 71">
            <a:extLst/>
          </p:cNvPr>
          <p:cNvSpPr txBox="1"/>
          <p:nvPr/>
        </p:nvSpPr>
        <p:spPr>
          <a:xfrm>
            <a:off x="4541415" y="3288518"/>
            <a:ext cx="1949724" cy="705836"/>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latin typeface="Segoe UI"/>
              </a:rPr>
              <a:t>Apply protection actions, including encryption, access restrictions</a:t>
            </a:r>
          </a:p>
        </p:txBody>
      </p:sp>
      <p:sp>
        <p:nvSpPr>
          <p:cNvPr id="73" name="TextBox 72">
            <a:extLst/>
          </p:cNvPr>
          <p:cNvSpPr txBox="1"/>
          <p:nvPr/>
        </p:nvSpPr>
        <p:spPr>
          <a:xfrm>
            <a:off x="6592675" y="3288518"/>
            <a:ext cx="2060154" cy="542971"/>
          </a:xfrm>
          <a:prstGeom prst="rect">
            <a:avLst/>
          </a:prstGeom>
          <a:noFill/>
        </p:spPr>
        <p:txBody>
          <a:bodyPr wrap="square" lIns="67232" tIns="107570" rIns="67232" bIns="107570" rtlCol="0">
            <a:spAutoFit/>
          </a:bodyPr>
          <a:lstStyle/>
          <a:p>
            <a:pPr algn="ctr" defTabSz="685775">
              <a:lnSpc>
                <a:spcPct val="90000"/>
              </a:lnSpc>
              <a:spcAft>
                <a:spcPts val="441"/>
              </a:spcAft>
              <a:defRPr/>
            </a:pPr>
            <a:r>
              <a:rPr lang="en-US" sz="1176" dirty="0">
                <a:latin typeface="Segoe UI"/>
              </a:rPr>
              <a:t>Reporting, alerts, remediation</a:t>
            </a:r>
          </a:p>
        </p:txBody>
      </p:sp>
    </p:spTree>
    <p:extLst>
      <p:ext uri="{BB962C8B-B14F-4D97-AF65-F5344CB8AC3E}">
        <p14:creationId xmlns:p14="http://schemas.microsoft.com/office/powerpoint/2010/main" val="74360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 presetClass="entr" presetSubtype="4" decel="10000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961018" y="2831829"/>
            <a:ext cx="1479101" cy="336159"/>
          </a:xfrm>
          <a:prstGeom prst="rect">
            <a:avLst/>
          </a:prstGeom>
          <a:noFill/>
        </p:spPr>
        <p:txBody>
          <a:bodyPr wrap="square" lIns="0" tIns="0" rIns="0" bIns="0" rtlCol="0">
            <a:noAutofit/>
          </a:bodyPr>
          <a:lstStyle/>
          <a:p>
            <a:pPr algn="ctr" defTabSz="685669">
              <a:lnSpc>
                <a:spcPct val="90000"/>
              </a:lnSpc>
              <a:defRPr/>
            </a:pPr>
            <a:r>
              <a:rPr lang="en-US" sz="735" kern="0" dirty="0">
                <a:solidFill>
                  <a:srgbClr val="3D3D3C"/>
                </a:solidFill>
                <a:latin typeface="Segoe UI Semibold" panose="020B0702040204020203" pitchFamily="34" charset="0"/>
                <a:cs typeface="Segoe UI Semibold" panose="020B0702040204020203" pitchFamily="34" charset="0"/>
              </a:rPr>
              <a:t>PCs, tablets, mobile</a:t>
            </a:r>
          </a:p>
        </p:txBody>
      </p:sp>
      <p:sp>
        <p:nvSpPr>
          <p:cNvPr id="110" name="Rectangle 109"/>
          <p:cNvSpPr/>
          <p:nvPr/>
        </p:nvSpPr>
        <p:spPr bwMode="auto">
          <a:xfrm>
            <a:off x="3207592" y="3296099"/>
            <a:ext cx="2728817" cy="336159"/>
          </a:xfrm>
          <a:prstGeom prst="rect">
            <a:avLst/>
          </a:prstGeom>
          <a:noFill/>
          <a:ln w="12700" cap="flat" cmpd="sng" algn="ctr">
            <a:solidFill>
              <a:schemeClr val="bg2">
                <a:lumMod val="50000"/>
              </a:schemeClr>
            </a:solidFill>
            <a:prstDash val="solid"/>
            <a:headEnd type="none" w="med" len="med"/>
            <a:tailEnd type="none" w="med" len="med"/>
          </a:ln>
          <a:effectLst/>
        </p:spPr>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fontAlgn="base">
              <a:lnSpc>
                <a:spcPct val="90000"/>
              </a:lnSpc>
              <a:spcBef>
                <a:spcPct val="0"/>
              </a:spcBef>
              <a:spcAft>
                <a:spcPct val="0"/>
              </a:spcAft>
              <a:defRPr/>
            </a:pPr>
            <a:r>
              <a:rPr lang="en-US" sz="1029" kern="0" dirty="0">
                <a:solidFill>
                  <a:srgbClr val="3D3D3C"/>
                </a:solidFill>
                <a:latin typeface="Segoe UI"/>
                <a:ea typeface="Segoe UI" pitchFamily="34" charset="0"/>
                <a:cs typeface="Segoe UI" pitchFamily="34" charset="0"/>
              </a:rPr>
              <a:t>Office 365 DLP</a:t>
            </a:r>
          </a:p>
        </p:txBody>
      </p:sp>
      <p:sp>
        <p:nvSpPr>
          <p:cNvPr id="111" name="Rectangle 110"/>
          <p:cNvSpPr/>
          <p:nvPr/>
        </p:nvSpPr>
        <p:spPr bwMode="auto">
          <a:xfrm>
            <a:off x="326521" y="3296099"/>
            <a:ext cx="2738455" cy="738714"/>
          </a:xfrm>
          <a:prstGeom prst="rect">
            <a:avLst/>
          </a:prstGeom>
          <a:noFill/>
          <a:ln w="12700" cap="flat" cmpd="sng" algn="ctr">
            <a:solidFill>
              <a:schemeClr val="bg2">
                <a:lumMod val="50000"/>
              </a:schemeClr>
            </a:solidFill>
            <a:prstDash val="solid"/>
            <a:headEnd type="none" w="med" len="med"/>
            <a:tailEnd type="none" w="med" len="med"/>
          </a:ln>
          <a:effectLst/>
        </p:spPr>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fontAlgn="base">
              <a:lnSpc>
                <a:spcPct val="90000"/>
              </a:lnSpc>
              <a:spcBef>
                <a:spcPts val="441"/>
              </a:spcBef>
              <a:spcAft>
                <a:spcPct val="0"/>
              </a:spcAft>
              <a:defRPr/>
            </a:pPr>
            <a:r>
              <a:rPr lang="en-US" sz="1029" kern="0" dirty="0">
                <a:solidFill>
                  <a:srgbClr val="3D3D3C"/>
                </a:solidFill>
                <a:latin typeface="Segoe UI"/>
                <a:ea typeface="Segoe UI" pitchFamily="34" charset="0"/>
                <a:cs typeface="Segoe UI" pitchFamily="34" charset="0"/>
              </a:rPr>
              <a:t>Windows Information Protection </a:t>
            </a:r>
            <a:br>
              <a:rPr lang="en-US" sz="1029" kern="0" dirty="0">
                <a:solidFill>
                  <a:srgbClr val="3D3D3C"/>
                </a:solidFill>
                <a:latin typeface="Segoe UI"/>
                <a:ea typeface="Segoe UI" pitchFamily="34" charset="0"/>
                <a:cs typeface="Segoe UI" pitchFamily="34" charset="0"/>
              </a:rPr>
            </a:br>
            <a:r>
              <a:rPr lang="en-US" sz="1029" kern="0" dirty="0">
                <a:solidFill>
                  <a:srgbClr val="3D3D3C"/>
                </a:solidFill>
                <a:latin typeface="Segoe UI"/>
                <a:ea typeface="Segoe UI" pitchFamily="34" charset="0"/>
                <a:cs typeface="Segoe UI" pitchFamily="34" charset="0"/>
              </a:rPr>
              <a:t>&amp; BitLocker for Windows 10</a:t>
            </a:r>
          </a:p>
        </p:txBody>
      </p:sp>
      <p:sp>
        <p:nvSpPr>
          <p:cNvPr id="112" name="Rectangle 111"/>
          <p:cNvSpPr/>
          <p:nvPr/>
        </p:nvSpPr>
        <p:spPr bwMode="auto">
          <a:xfrm>
            <a:off x="4572001" y="4101208"/>
            <a:ext cx="4235840" cy="336159"/>
          </a:xfrm>
          <a:prstGeom prst="rect">
            <a:avLst/>
          </a:prstGeom>
          <a:noFill/>
          <a:ln w="12700" cap="flat" cmpd="sng" algn="ctr">
            <a:solidFill>
              <a:schemeClr val="bg2">
                <a:lumMod val="50000"/>
              </a:schemeClr>
            </a:solidFill>
            <a:prstDash val="solid"/>
            <a:headEnd type="none" w="med" len="med"/>
            <a:tailEnd type="none" w="med" len="med"/>
          </a:ln>
          <a:effectLst/>
        </p:spPr>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fontAlgn="base">
              <a:lnSpc>
                <a:spcPct val="90000"/>
              </a:lnSpc>
              <a:spcBef>
                <a:spcPct val="0"/>
              </a:spcBef>
              <a:spcAft>
                <a:spcPct val="0"/>
              </a:spcAft>
              <a:defRPr/>
            </a:pPr>
            <a:r>
              <a:rPr lang="en-US" sz="1029" kern="0" dirty="0">
                <a:solidFill>
                  <a:srgbClr val="3D3D3C"/>
                </a:solidFill>
                <a:latin typeface="Segoe UI"/>
                <a:ea typeface="Segoe UI" pitchFamily="34" charset="0"/>
                <a:cs typeface="Segoe UI" pitchFamily="34" charset="0"/>
              </a:rPr>
              <a:t>Azure Information Protection</a:t>
            </a:r>
          </a:p>
        </p:txBody>
      </p:sp>
      <p:sp>
        <p:nvSpPr>
          <p:cNvPr id="78" name="TextBox 77"/>
          <p:cNvSpPr txBox="1"/>
          <p:nvPr/>
        </p:nvSpPr>
        <p:spPr>
          <a:xfrm>
            <a:off x="3390241" y="2831829"/>
            <a:ext cx="1305657" cy="336159"/>
          </a:xfrm>
          <a:prstGeom prst="rect">
            <a:avLst/>
          </a:prstGeom>
          <a:noFill/>
        </p:spPr>
        <p:txBody>
          <a:bodyPr wrap="square" lIns="0" tIns="0" rIns="0" bIns="0" rtlCol="0">
            <a:noAutofit/>
          </a:bodyPr>
          <a:lstStyle/>
          <a:p>
            <a:pPr algn="ctr" defTabSz="685669">
              <a:lnSpc>
                <a:spcPct val="90000"/>
              </a:lnSpc>
              <a:defRPr/>
            </a:pPr>
            <a:r>
              <a:rPr lang="en-US" sz="735" kern="0" dirty="0">
                <a:solidFill>
                  <a:srgbClr val="3D3D3C"/>
                </a:solidFill>
                <a:latin typeface="Segoe UI Semibold" panose="020B0702040204020203" pitchFamily="34" charset="0"/>
                <a:cs typeface="Segoe UI Semibold" panose="020B0702040204020203" pitchFamily="34" charset="0"/>
              </a:rPr>
              <a:t>Exchange Online, SharePoint Online &amp; OneDrive for Business</a:t>
            </a:r>
          </a:p>
        </p:txBody>
      </p:sp>
      <p:sp>
        <p:nvSpPr>
          <p:cNvPr id="121" name="TextBox 120"/>
          <p:cNvSpPr txBox="1"/>
          <p:nvPr/>
        </p:nvSpPr>
        <p:spPr>
          <a:xfrm>
            <a:off x="4918848" y="2831829"/>
            <a:ext cx="834914" cy="336159"/>
          </a:xfrm>
          <a:prstGeom prst="rect">
            <a:avLst/>
          </a:prstGeom>
          <a:noFill/>
        </p:spPr>
        <p:txBody>
          <a:bodyPr wrap="square" lIns="0" tIns="0" rIns="0" bIns="0" rtlCol="0">
            <a:noAutofit/>
          </a:bodyPr>
          <a:lstStyle/>
          <a:p>
            <a:pPr algn="ctr" defTabSz="685669">
              <a:lnSpc>
                <a:spcPct val="90000"/>
              </a:lnSpc>
              <a:defRPr/>
            </a:pPr>
            <a:r>
              <a:rPr lang="en-US" sz="735" kern="0" dirty="0">
                <a:solidFill>
                  <a:srgbClr val="3D3D3C"/>
                </a:solidFill>
                <a:latin typeface="Segoe UI Semibold" panose="020B0702040204020203" pitchFamily="34" charset="0"/>
                <a:cs typeface="Segoe UI Semibold" panose="020B0702040204020203" pitchFamily="34" charset="0"/>
              </a:rPr>
              <a:t>Highly regulated</a:t>
            </a:r>
          </a:p>
        </p:txBody>
      </p:sp>
      <p:sp>
        <p:nvSpPr>
          <p:cNvPr id="132" name="Rectangle 131"/>
          <p:cNvSpPr/>
          <p:nvPr/>
        </p:nvSpPr>
        <p:spPr bwMode="auto">
          <a:xfrm>
            <a:off x="326521" y="4101208"/>
            <a:ext cx="2738455" cy="336159"/>
          </a:xfrm>
          <a:prstGeom prst="rect">
            <a:avLst/>
          </a:prstGeom>
          <a:noFill/>
          <a:ln w="12700" cap="flat" cmpd="sng" algn="ctr">
            <a:solidFill>
              <a:schemeClr val="bg2">
                <a:lumMod val="50000"/>
              </a:schemeClr>
            </a:solidFill>
            <a:prstDash val="solid"/>
            <a:headEnd type="none" w="med" len="med"/>
            <a:tailEnd type="none" w="med" len="med"/>
          </a:ln>
          <a:effectLst/>
        </p:spPr>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fontAlgn="base">
              <a:lnSpc>
                <a:spcPct val="90000"/>
              </a:lnSpc>
              <a:spcBef>
                <a:spcPct val="0"/>
              </a:spcBef>
              <a:spcAft>
                <a:spcPct val="0"/>
              </a:spcAft>
              <a:defRPr/>
            </a:pPr>
            <a:r>
              <a:rPr lang="en-US" sz="1029" kern="0" dirty="0">
                <a:solidFill>
                  <a:srgbClr val="3D3D3C"/>
                </a:solidFill>
                <a:latin typeface="Segoe UI"/>
                <a:ea typeface="Segoe UI" pitchFamily="34" charset="0"/>
                <a:cs typeface="Segoe UI" pitchFamily="34" charset="0"/>
              </a:rPr>
              <a:t>Intune MDM &amp; MAM for </a:t>
            </a:r>
            <a:br>
              <a:rPr lang="en-US" sz="1029" kern="0" dirty="0">
                <a:solidFill>
                  <a:srgbClr val="3D3D3C"/>
                </a:solidFill>
                <a:latin typeface="Segoe UI"/>
                <a:ea typeface="Segoe UI" pitchFamily="34" charset="0"/>
                <a:cs typeface="Segoe UI" pitchFamily="34" charset="0"/>
              </a:rPr>
            </a:br>
            <a:r>
              <a:rPr lang="en-US" sz="1029" kern="0" dirty="0">
                <a:solidFill>
                  <a:srgbClr val="3D3D3C"/>
                </a:solidFill>
                <a:latin typeface="Segoe UI"/>
                <a:ea typeface="Segoe UI" pitchFamily="34" charset="0"/>
                <a:cs typeface="Segoe UI" pitchFamily="34" charset="0"/>
              </a:rPr>
              <a:t>iOS &amp; Android</a:t>
            </a:r>
          </a:p>
        </p:txBody>
      </p:sp>
      <p:sp>
        <p:nvSpPr>
          <p:cNvPr id="145" name="Rectangle 144">
            <a:extLst>
              <a:ext uri="{FF2B5EF4-FFF2-40B4-BE49-F238E27FC236}">
                <a16:creationId xmlns:a16="http://schemas.microsoft.com/office/drawing/2014/main" id="{F6B53DF1-CD32-42A8-9EA6-B1128EB6E9DD}"/>
              </a:ext>
            </a:extLst>
          </p:cNvPr>
          <p:cNvSpPr/>
          <p:nvPr/>
        </p:nvSpPr>
        <p:spPr bwMode="auto">
          <a:xfrm>
            <a:off x="4572002" y="4503762"/>
            <a:ext cx="3045606" cy="336159"/>
          </a:xfrm>
          <a:prstGeom prst="rect">
            <a:avLst/>
          </a:prstGeom>
          <a:noFill/>
          <a:ln w="12700" cap="flat" cmpd="sng" algn="ctr">
            <a:solidFill>
              <a:schemeClr val="bg2">
                <a:lumMod val="50000"/>
              </a:schemeClr>
            </a:solidFill>
            <a:prstDash val="solid"/>
            <a:headEnd type="none" w="med" len="med"/>
            <a:tailEnd type="none" w="med" len="med"/>
          </a:ln>
          <a:effectLst/>
        </p:spPr>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fontAlgn="base">
              <a:lnSpc>
                <a:spcPct val="90000"/>
              </a:lnSpc>
              <a:spcBef>
                <a:spcPct val="0"/>
              </a:spcBef>
              <a:spcAft>
                <a:spcPct val="0"/>
              </a:spcAft>
              <a:defRPr/>
            </a:pPr>
            <a:r>
              <a:rPr lang="en-US" sz="1029" kern="0" dirty="0">
                <a:solidFill>
                  <a:srgbClr val="3D3D3C"/>
                </a:solidFill>
                <a:latin typeface="Segoe UI"/>
                <a:ea typeface="Segoe UI" pitchFamily="34" charset="0"/>
                <a:cs typeface="Segoe UI" pitchFamily="34" charset="0"/>
              </a:rPr>
              <a:t>Microsoft Cloud App Security</a:t>
            </a:r>
          </a:p>
        </p:txBody>
      </p:sp>
      <p:sp>
        <p:nvSpPr>
          <p:cNvPr id="146" name="Rectangle 145">
            <a:extLst>
              <a:ext uri="{FF2B5EF4-FFF2-40B4-BE49-F238E27FC236}">
                <a16:creationId xmlns:a16="http://schemas.microsoft.com/office/drawing/2014/main" id="{26ACA5CA-70CA-4DB2-85A7-74A65AD2D839}"/>
              </a:ext>
            </a:extLst>
          </p:cNvPr>
          <p:cNvSpPr/>
          <p:nvPr/>
        </p:nvSpPr>
        <p:spPr bwMode="auto">
          <a:xfrm>
            <a:off x="3207592" y="3698654"/>
            <a:ext cx="2728817" cy="336159"/>
          </a:xfrm>
          <a:prstGeom prst="rect">
            <a:avLst/>
          </a:prstGeom>
          <a:noFill/>
          <a:ln w="12700" cap="flat" cmpd="sng" algn="ctr">
            <a:solidFill>
              <a:schemeClr val="bg2">
                <a:lumMod val="50000"/>
              </a:schemeClr>
            </a:solidFill>
            <a:prstDash val="solid"/>
            <a:headEnd type="none" w="med" len="med"/>
            <a:tailEnd type="none" w="med" len="med"/>
          </a:ln>
          <a:effectLst/>
        </p:spPr>
        <p:txBody>
          <a:bodyPr rot="0" spcFirstLastPara="0" vertOverflow="overflow" horzOverflow="overflow" vert="horz" wrap="square" lIns="68570" tIns="68570" rIns="68570" bIns="68570" numCol="1" spcCol="0" rtlCol="0" fromWordArt="0" anchor="ctr" anchorCtr="0" forceAA="0" compatLnSpc="1">
            <a:prstTxWarp prst="textNoShape">
              <a:avLst/>
            </a:prstTxWarp>
            <a:noAutofit/>
          </a:bodyPr>
          <a:lstStyle/>
          <a:p>
            <a:pPr algn="ctr" defTabSz="699220" fontAlgn="base">
              <a:lnSpc>
                <a:spcPct val="90000"/>
              </a:lnSpc>
              <a:spcBef>
                <a:spcPct val="0"/>
              </a:spcBef>
              <a:spcAft>
                <a:spcPct val="0"/>
              </a:spcAft>
              <a:defRPr/>
            </a:pPr>
            <a:br>
              <a:rPr lang="en-US" sz="1029" b="1" kern="0" dirty="0">
                <a:solidFill>
                  <a:srgbClr val="3D3D3C"/>
                </a:solidFill>
                <a:latin typeface="Segoe UI"/>
                <a:ea typeface="Segoe UI" pitchFamily="34" charset="0"/>
                <a:cs typeface="Segoe UI" pitchFamily="34" charset="0"/>
              </a:rPr>
            </a:br>
            <a:r>
              <a:rPr lang="en-US" sz="1029" kern="0" dirty="0">
                <a:solidFill>
                  <a:srgbClr val="3D3D3C"/>
                </a:solidFill>
                <a:latin typeface="Segoe UI"/>
                <a:ea typeface="Segoe UI" pitchFamily="34" charset="0"/>
                <a:cs typeface="Segoe UI" pitchFamily="34" charset="0"/>
              </a:rPr>
              <a:t>Office 365 Advanced Data Governance</a:t>
            </a:r>
          </a:p>
          <a:p>
            <a:pPr algn="ctr" defTabSz="699220" fontAlgn="base">
              <a:lnSpc>
                <a:spcPct val="90000"/>
              </a:lnSpc>
              <a:spcBef>
                <a:spcPct val="0"/>
              </a:spcBef>
              <a:spcAft>
                <a:spcPct val="0"/>
              </a:spcAft>
              <a:defRPr/>
            </a:pPr>
            <a:endParaRPr lang="en-US" sz="1029" kern="0" dirty="0">
              <a:solidFill>
                <a:srgbClr val="3D3D3C"/>
              </a:solidFill>
              <a:latin typeface="Segoe UI"/>
              <a:ea typeface="Segoe UI" pitchFamily="34" charset="0"/>
              <a:cs typeface="Segoe UI" pitchFamily="34" charset="0"/>
            </a:endParaRPr>
          </a:p>
        </p:txBody>
      </p:sp>
      <p:sp>
        <p:nvSpPr>
          <p:cNvPr id="108" name="TextBox 107"/>
          <p:cNvSpPr txBox="1"/>
          <p:nvPr/>
        </p:nvSpPr>
        <p:spPr>
          <a:xfrm>
            <a:off x="7840782" y="2831829"/>
            <a:ext cx="918405" cy="336159"/>
          </a:xfrm>
          <a:prstGeom prst="rect">
            <a:avLst/>
          </a:prstGeom>
          <a:noFill/>
        </p:spPr>
        <p:txBody>
          <a:bodyPr wrap="square" lIns="0" tIns="0" rIns="0" bIns="0" rtlCol="0">
            <a:noAutofit/>
          </a:bodyPr>
          <a:lstStyle/>
          <a:p>
            <a:pPr algn="ctr" defTabSz="685669">
              <a:lnSpc>
                <a:spcPct val="90000"/>
              </a:lnSpc>
              <a:defRPr/>
            </a:pPr>
            <a:r>
              <a:rPr lang="en-US" sz="735" kern="0" dirty="0">
                <a:solidFill>
                  <a:srgbClr val="3D3D3C"/>
                </a:solidFill>
                <a:latin typeface="Segoe UI Semibold" panose="020B0702040204020203" pitchFamily="34" charset="0"/>
                <a:cs typeface="Segoe UI Semibold" panose="020B0702040204020203" pitchFamily="34" charset="0"/>
              </a:rPr>
              <a:t>Datacenters, file shares</a:t>
            </a:r>
          </a:p>
        </p:txBody>
      </p:sp>
      <p:sp>
        <p:nvSpPr>
          <p:cNvPr id="109" name="TextBox 108"/>
          <p:cNvSpPr txBox="1"/>
          <p:nvPr/>
        </p:nvSpPr>
        <p:spPr>
          <a:xfrm>
            <a:off x="6030641" y="2831829"/>
            <a:ext cx="918405" cy="336159"/>
          </a:xfrm>
          <a:prstGeom prst="rect">
            <a:avLst/>
          </a:prstGeom>
          <a:noFill/>
        </p:spPr>
        <p:txBody>
          <a:bodyPr wrap="square" lIns="0" tIns="0" rIns="0" bIns="0" rtlCol="0">
            <a:noAutofit/>
          </a:bodyPr>
          <a:lstStyle/>
          <a:p>
            <a:pPr algn="ctr" defTabSz="685669">
              <a:lnSpc>
                <a:spcPct val="90000"/>
              </a:lnSpc>
              <a:defRPr/>
            </a:pPr>
            <a:r>
              <a:rPr lang="en-US" sz="735" kern="0" dirty="0">
                <a:solidFill>
                  <a:srgbClr val="3D3D3C"/>
                </a:solidFill>
                <a:latin typeface="Segoe UI Semibold" panose="020B0702040204020203" pitchFamily="34" charset="0"/>
                <a:cs typeface="Segoe UI Semibold" panose="020B0702040204020203" pitchFamily="34" charset="0"/>
              </a:rPr>
              <a:t>Azure</a:t>
            </a:r>
          </a:p>
        </p:txBody>
      </p:sp>
      <p:sp>
        <p:nvSpPr>
          <p:cNvPr id="67" name="TextBox 66">
            <a:extLst>
              <a:ext uri="{FF2B5EF4-FFF2-40B4-BE49-F238E27FC236}">
                <a16:creationId xmlns:a16="http://schemas.microsoft.com/office/drawing/2014/main" id="{5A669B1E-690F-424A-94A7-8F85C089E831}"/>
              </a:ext>
            </a:extLst>
          </p:cNvPr>
          <p:cNvSpPr txBox="1"/>
          <p:nvPr/>
        </p:nvSpPr>
        <p:spPr>
          <a:xfrm>
            <a:off x="6935711" y="2831829"/>
            <a:ext cx="918405" cy="336159"/>
          </a:xfrm>
          <a:prstGeom prst="rect">
            <a:avLst/>
          </a:prstGeom>
          <a:noFill/>
        </p:spPr>
        <p:txBody>
          <a:bodyPr wrap="square" lIns="0" tIns="0" rIns="0" bIns="0" rtlCol="0">
            <a:noAutofit/>
          </a:bodyPr>
          <a:lstStyle/>
          <a:p>
            <a:pPr algn="ctr" defTabSz="685669">
              <a:lnSpc>
                <a:spcPct val="90000"/>
              </a:lnSpc>
              <a:defRPr/>
            </a:pPr>
            <a:r>
              <a:rPr lang="en-US" sz="735" kern="0" dirty="0">
                <a:solidFill>
                  <a:srgbClr val="3D3D3C"/>
                </a:solidFill>
                <a:latin typeface="Segoe UI Semibold" panose="020B0702040204020203" pitchFamily="34" charset="0"/>
                <a:cs typeface="Segoe UI Semibold" panose="020B0702040204020203" pitchFamily="34" charset="0"/>
              </a:rPr>
              <a:t>3</a:t>
            </a:r>
            <a:r>
              <a:rPr lang="en-US" sz="735" kern="0" baseline="30000" dirty="0">
                <a:solidFill>
                  <a:srgbClr val="3D3D3C"/>
                </a:solidFill>
                <a:latin typeface="Segoe UI Semibold" panose="020B0702040204020203" pitchFamily="34" charset="0"/>
                <a:cs typeface="Segoe UI Semibold" panose="020B0702040204020203" pitchFamily="34" charset="0"/>
              </a:rPr>
              <a:t>rd</a:t>
            </a:r>
            <a:r>
              <a:rPr lang="en-US" sz="735" kern="0" dirty="0">
                <a:solidFill>
                  <a:srgbClr val="3D3D3C"/>
                </a:solidFill>
                <a:latin typeface="Segoe UI Semibold" panose="020B0702040204020203" pitchFamily="34" charset="0"/>
                <a:cs typeface="Segoe UI Semibold" panose="020B0702040204020203" pitchFamily="34" charset="0"/>
              </a:rPr>
              <a:t>-Party SaaS</a:t>
            </a:r>
          </a:p>
        </p:txBody>
      </p:sp>
      <p:sp>
        <p:nvSpPr>
          <p:cNvPr id="77" name="Title 1">
            <a:extLst>
              <a:ext uri="{FF2B5EF4-FFF2-40B4-BE49-F238E27FC236}">
                <a16:creationId xmlns:a16="http://schemas.microsoft.com/office/drawing/2014/main" id="{455360DA-34A4-46D6-985A-A780072C590B}"/>
              </a:ext>
            </a:extLst>
          </p:cNvPr>
          <p:cNvSpPr txBox="1">
            <a:spLocks/>
          </p:cNvSpPr>
          <p:nvPr/>
        </p:nvSpPr>
        <p:spPr>
          <a:xfrm>
            <a:off x="336160" y="250750"/>
            <a:ext cx="8471681" cy="413216"/>
          </a:xfrm>
          <a:prstGeom prst="rect">
            <a:avLst/>
          </a:prstGeom>
          <a:noFill/>
          <a:ln>
            <a:noFill/>
          </a:ln>
        </p:spPr>
        <p:txBody>
          <a:bodyPr vert="horz" wrap="square" lIns="0" tIns="67232" rIns="0" bIns="67232" anchor="ctr" anchorCtr="0" compatLnSpc="1">
            <a:noAutofit/>
          </a:bodyPr>
          <a:lstStyle>
            <a:lvl1pPr marL="0" marR="0" lvl="0" indent="0" algn="l" defTabSz="932742" rtl="0" fontAlgn="auto" hangingPunct="1">
              <a:lnSpc>
                <a:spcPct val="90000"/>
              </a:lnSpc>
              <a:spcBef>
                <a:spcPts val="0"/>
              </a:spcBef>
              <a:spcAft>
                <a:spcPts val="0"/>
              </a:spcAft>
              <a:buNone/>
              <a:tabLst/>
              <a:defRPr lang="en-US" sz="3200" b="0" i="0" u="none" strike="noStrike" kern="0" cap="all" spc="120" baseline="0">
                <a:solidFill>
                  <a:srgbClr val="000000"/>
                </a:solidFill>
                <a:uFillTx/>
                <a:latin typeface="Segoe UI"/>
                <a:ea typeface="Segoe UI Black" pitchFamily="34"/>
                <a:cs typeface="Segoe UI Black" pitchFamily="34"/>
              </a:defRPr>
            </a:lvl1pPr>
          </a:lstStyle>
          <a:p>
            <a:pPr defTabSz="685775">
              <a:defRPr/>
            </a:pPr>
            <a:r>
              <a:rPr lang="en-US" sz="2059" spc="89" dirty="0">
                <a:solidFill>
                  <a:srgbClr val="3D3D3C"/>
                </a:solidFill>
              </a:rPr>
              <a:t>Microsoft’s information</a:t>
            </a:r>
          </a:p>
          <a:p>
            <a:pPr defTabSz="685775">
              <a:defRPr/>
            </a:pPr>
            <a:r>
              <a:rPr lang="en-US" sz="2059" b="1" spc="89" dirty="0">
                <a:solidFill>
                  <a:srgbClr val="3D3D3C"/>
                </a:solidFill>
              </a:rPr>
              <a:t>protection solutions</a:t>
            </a:r>
          </a:p>
        </p:txBody>
      </p:sp>
      <p:sp>
        <p:nvSpPr>
          <p:cNvPr id="91" name="Rectangle 90">
            <a:extLst>
              <a:ext uri="{FF2B5EF4-FFF2-40B4-BE49-F238E27FC236}">
                <a16:creationId xmlns:a16="http://schemas.microsoft.com/office/drawing/2014/main" id="{B2C4D01C-E2F5-4F98-8839-E558326890F5}"/>
              </a:ext>
            </a:extLst>
          </p:cNvPr>
          <p:cNvSpPr/>
          <p:nvPr/>
        </p:nvSpPr>
        <p:spPr>
          <a:xfrm>
            <a:off x="299226" y="715068"/>
            <a:ext cx="7106791" cy="545021"/>
          </a:xfrm>
          <a:prstGeom prst="rect">
            <a:avLst/>
          </a:prstGeom>
        </p:spPr>
        <p:txBody>
          <a:bodyPr wrap="square">
            <a:spAutoFit/>
          </a:bodyPr>
          <a:lstStyle/>
          <a:p>
            <a:pPr defTabSz="672290">
              <a:defRPr/>
            </a:pPr>
            <a:r>
              <a:rPr lang="en-US" sz="1471" dirty="0">
                <a:solidFill>
                  <a:srgbClr val="3D3D3C"/>
                </a:solidFill>
                <a:latin typeface="Segoe UI"/>
              </a:rPr>
              <a:t>Comprehensive protection of sensitive data across devices, cloud services and on-premises environments</a:t>
            </a:r>
          </a:p>
        </p:txBody>
      </p:sp>
      <p:sp>
        <p:nvSpPr>
          <p:cNvPr id="93" name="TextBox 92">
            <a:extLst>
              <a:ext uri="{FF2B5EF4-FFF2-40B4-BE49-F238E27FC236}">
                <a16:creationId xmlns:a16="http://schemas.microsoft.com/office/drawing/2014/main" id="{7C397A85-C74C-406A-8FBF-C3EB76DEABFD}"/>
              </a:ext>
            </a:extLst>
          </p:cNvPr>
          <p:cNvSpPr txBox="1"/>
          <p:nvPr/>
        </p:nvSpPr>
        <p:spPr>
          <a:xfrm>
            <a:off x="3434690" y="1500934"/>
            <a:ext cx="2274622" cy="401034"/>
          </a:xfrm>
          <a:prstGeom prst="rect">
            <a:avLst/>
          </a:prstGeom>
          <a:solidFill>
            <a:srgbClr val="F8F8F8"/>
          </a:solidFill>
        </p:spPr>
        <p:txBody>
          <a:bodyPr wrap="square" lIns="0" tIns="109713" rIns="0" bIns="109713" rtlCol="0" anchor="t">
            <a:noAutofit/>
          </a:bodyPr>
          <a:lstStyle/>
          <a:p>
            <a:pPr algn="ctr" defTabSz="685775">
              <a:lnSpc>
                <a:spcPct val="90000"/>
              </a:lnSpc>
              <a:spcAft>
                <a:spcPts val="441"/>
              </a:spcAft>
              <a:defRPr/>
            </a:pPr>
            <a:r>
              <a:rPr lang="en-US" sz="1176" cap="all" spc="221">
                <a:solidFill>
                  <a:srgbClr val="505050"/>
                </a:solidFill>
                <a:latin typeface="Segoe UI Semibold" panose="020B0702040204020203" pitchFamily="34" charset="0"/>
                <a:cs typeface="Segoe UI Semibold" panose="020B0702040204020203" pitchFamily="34" charset="0"/>
              </a:rPr>
              <a:t>OFFICE 365</a:t>
            </a:r>
          </a:p>
        </p:txBody>
      </p:sp>
      <p:sp>
        <p:nvSpPr>
          <p:cNvPr id="101" name="TextBox 100">
            <a:extLst>
              <a:ext uri="{FF2B5EF4-FFF2-40B4-BE49-F238E27FC236}">
                <a16:creationId xmlns:a16="http://schemas.microsoft.com/office/drawing/2014/main" id="{BB88077B-6D64-4A74-B6FE-E31B02D7195A}"/>
              </a:ext>
            </a:extLst>
          </p:cNvPr>
          <p:cNvSpPr txBox="1"/>
          <p:nvPr/>
        </p:nvSpPr>
        <p:spPr>
          <a:xfrm>
            <a:off x="563257" y="1500934"/>
            <a:ext cx="2274622" cy="401034"/>
          </a:xfrm>
          <a:prstGeom prst="rect">
            <a:avLst/>
          </a:prstGeom>
          <a:solidFill>
            <a:srgbClr val="F8F8F8"/>
          </a:solidFill>
        </p:spPr>
        <p:txBody>
          <a:bodyPr wrap="square" lIns="0" tIns="109713" rIns="0" bIns="109713" rtlCol="0" anchor="t">
            <a:noAutofit/>
          </a:bodyPr>
          <a:lstStyle/>
          <a:p>
            <a:pPr algn="ctr" defTabSz="685775">
              <a:lnSpc>
                <a:spcPct val="90000"/>
              </a:lnSpc>
              <a:spcAft>
                <a:spcPts val="441"/>
              </a:spcAft>
              <a:defRPr/>
            </a:pPr>
            <a:r>
              <a:rPr lang="en-US" sz="1176" cap="all" spc="221">
                <a:solidFill>
                  <a:srgbClr val="505050"/>
                </a:solidFill>
                <a:latin typeface="Segoe UI Semibold" panose="020B0702040204020203" pitchFamily="34" charset="0"/>
                <a:cs typeface="Segoe UI Semibold" panose="020B0702040204020203" pitchFamily="34" charset="0"/>
              </a:rPr>
              <a:t>Devices</a:t>
            </a:r>
          </a:p>
        </p:txBody>
      </p:sp>
      <p:sp>
        <p:nvSpPr>
          <p:cNvPr id="150" name="TextBox 149">
            <a:extLst>
              <a:ext uri="{FF2B5EF4-FFF2-40B4-BE49-F238E27FC236}">
                <a16:creationId xmlns:a16="http://schemas.microsoft.com/office/drawing/2014/main" id="{FC95D1E6-656B-4848-BC58-B5F968679660}"/>
              </a:ext>
            </a:extLst>
          </p:cNvPr>
          <p:cNvSpPr txBox="1"/>
          <p:nvPr/>
        </p:nvSpPr>
        <p:spPr>
          <a:xfrm>
            <a:off x="6306122" y="1500934"/>
            <a:ext cx="2274622" cy="401034"/>
          </a:xfrm>
          <a:prstGeom prst="rect">
            <a:avLst/>
          </a:prstGeom>
          <a:solidFill>
            <a:srgbClr val="F8F8F8"/>
          </a:solidFill>
        </p:spPr>
        <p:txBody>
          <a:bodyPr wrap="square" lIns="0" tIns="109713" rIns="0" bIns="109713" rtlCol="0" anchor="t">
            <a:noAutofit/>
          </a:bodyPr>
          <a:lstStyle/>
          <a:p>
            <a:pPr algn="ctr" defTabSz="685775">
              <a:lnSpc>
                <a:spcPct val="90000"/>
              </a:lnSpc>
              <a:spcAft>
                <a:spcPts val="441"/>
              </a:spcAft>
              <a:defRPr/>
            </a:pPr>
            <a:r>
              <a:rPr lang="fr-FR" sz="1176" cap="all" spc="221">
                <a:solidFill>
                  <a:srgbClr val="505050"/>
                </a:solidFill>
                <a:latin typeface="Segoe UI Semibold" panose="020B0702040204020203" pitchFamily="34" charset="0"/>
                <a:cs typeface="Segoe UI Semibold" panose="020B0702040204020203" pitchFamily="34" charset="0"/>
              </a:rPr>
              <a:t>CLOUD SERVICES, SaaS </a:t>
            </a:r>
            <a:r>
              <a:rPr lang="fr-FR" sz="1176" cap="all" spc="221" err="1">
                <a:solidFill>
                  <a:srgbClr val="505050"/>
                </a:solidFill>
                <a:latin typeface="Segoe UI Semibold" panose="020B0702040204020203" pitchFamily="34" charset="0"/>
                <a:cs typeface="Segoe UI Semibold" panose="020B0702040204020203" pitchFamily="34" charset="0"/>
              </a:rPr>
              <a:t>APPs</a:t>
            </a:r>
            <a:r>
              <a:rPr lang="fr-FR" sz="1176" cap="all" spc="221">
                <a:solidFill>
                  <a:srgbClr val="505050"/>
                </a:solidFill>
                <a:latin typeface="Segoe UI Semibold" panose="020B0702040204020203" pitchFamily="34" charset="0"/>
                <a:cs typeface="Segoe UI Semibold" panose="020B0702040204020203" pitchFamily="34" charset="0"/>
              </a:rPr>
              <a:t> &amp; ON-PREMISES</a:t>
            </a:r>
          </a:p>
        </p:txBody>
      </p:sp>
      <p:sp>
        <p:nvSpPr>
          <p:cNvPr id="2" name="Rectangle 1">
            <a:extLst>
              <a:ext uri="{FF2B5EF4-FFF2-40B4-BE49-F238E27FC236}">
                <a16:creationId xmlns:a16="http://schemas.microsoft.com/office/drawing/2014/main" id="{17DB9CD2-F76F-44D8-94BD-0ECF8BC6A6B2}"/>
              </a:ext>
            </a:extLst>
          </p:cNvPr>
          <p:cNvSpPr/>
          <p:nvPr/>
        </p:nvSpPr>
        <p:spPr bwMode="auto">
          <a:xfrm>
            <a:off x="3207592" y="1500934"/>
            <a:ext cx="2728817" cy="1725940"/>
          </a:xfrm>
          <a:prstGeom prst="rect">
            <a:avLst/>
          </a:prstGeom>
          <a:noFill/>
          <a:ln w="34925">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4" name="Rectangle 153">
            <a:extLst>
              <a:ext uri="{FF2B5EF4-FFF2-40B4-BE49-F238E27FC236}">
                <a16:creationId xmlns:a16="http://schemas.microsoft.com/office/drawing/2014/main" id="{085EF276-7BBC-4BEF-8416-D7AC7C9D409A}"/>
              </a:ext>
            </a:extLst>
          </p:cNvPr>
          <p:cNvSpPr/>
          <p:nvPr/>
        </p:nvSpPr>
        <p:spPr bwMode="auto">
          <a:xfrm>
            <a:off x="336160" y="1500934"/>
            <a:ext cx="2728817" cy="1725940"/>
          </a:xfrm>
          <a:prstGeom prst="rect">
            <a:avLst/>
          </a:prstGeom>
          <a:noFill/>
          <a:ln w="34925">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5" name="Rectangle 154">
            <a:extLst>
              <a:ext uri="{FF2B5EF4-FFF2-40B4-BE49-F238E27FC236}">
                <a16:creationId xmlns:a16="http://schemas.microsoft.com/office/drawing/2014/main" id="{1E92AAE9-14B7-4290-9C7D-3B165ED6DFFF}"/>
              </a:ext>
            </a:extLst>
          </p:cNvPr>
          <p:cNvSpPr/>
          <p:nvPr/>
        </p:nvSpPr>
        <p:spPr bwMode="auto">
          <a:xfrm>
            <a:off x="6079024" y="1500934"/>
            <a:ext cx="2728817" cy="1725940"/>
          </a:xfrm>
          <a:prstGeom prst="rect">
            <a:avLst/>
          </a:prstGeom>
          <a:noFill/>
          <a:ln w="34925">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5" name="Group 234">
            <a:extLst>
              <a:ext uri="{FF2B5EF4-FFF2-40B4-BE49-F238E27FC236}">
                <a16:creationId xmlns:a16="http://schemas.microsoft.com/office/drawing/2014/main" id="{5F6F97D9-5451-4E0C-8D96-A16AB466FC13}"/>
              </a:ext>
            </a:extLst>
          </p:cNvPr>
          <p:cNvGrpSpPr/>
          <p:nvPr/>
        </p:nvGrpSpPr>
        <p:grpSpPr>
          <a:xfrm>
            <a:off x="1321658" y="2169363"/>
            <a:ext cx="757822" cy="325241"/>
            <a:chOff x="1886664" y="2738534"/>
            <a:chExt cx="1323379" cy="567965"/>
          </a:xfrm>
        </p:grpSpPr>
        <p:grpSp>
          <p:nvGrpSpPr>
            <p:cNvPr id="157" name="Group 156">
              <a:extLst>
                <a:ext uri="{FF2B5EF4-FFF2-40B4-BE49-F238E27FC236}">
                  <a16:creationId xmlns:a16="http://schemas.microsoft.com/office/drawing/2014/main" id="{E2467EC7-41FD-4567-9E02-E3C727A95583}"/>
                </a:ext>
              </a:extLst>
            </p:cNvPr>
            <p:cNvGrpSpPr/>
            <p:nvPr/>
          </p:nvGrpSpPr>
          <p:grpSpPr>
            <a:xfrm>
              <a:off x="2808284" y="2738534"/>
              <a:ext cx="401759" cy="534498"/>
              <a:chOff x="7574899" y="4412501"/>
              <a:chExt cx="182410" cy="242678"/>
            </a:xfrm>
            <a:solidFill>
              <a:schemeClr val="tx2"/>
            </a:solidFill>
          </p:grpSpPr>
          <p:sp>
            <p:nvSpPr>
              <p:cNvPr id="158" name="Freeform 2080">
                <a:extLst>
                  <a:ext uri="{FF2B5EF4-FFF2-40B4-BE49-F238E27FC236}">
                    <a16:creationId xmlns:a16="http://schemas.microsoft.com/office/drawing/2014/main" id="{145F60A2-5862-4978-A83F-37C46EB37B50}"/>
                  </a:ext>
                </a:extLst>
              </p:cNvPr>
              <p:cNvSpPr>
                <a:spLocks noEditPoints="1"/>
              </p:cNvSpPr>
              <p:nvPr/>
            </p:nvSpPr>
            <p:spPr bwMode="auto">
              <a:xfrm>
                <a:off x="7574899" y="4412501"/>
                <a:ext cx="182410" cy="242678"/>
              </a:xfrm>
              <a:custGeom>
                <a:avLst/>
                <a:gdLst>
                  <a:gd name="T0" fmla="*/ 227 w 227"/>
                  <a:gd name="T1" fmla="*/ 302 h 302"/>
                  <a:gd name="T2" fmla="*/ 0 w 227"/>
                  <a:gd name="T3" fmla="*/ 302 h 302"/>
                  <a:gd name="T4" fmla="*/ 0 w 227"/>
                  <a:gd name="T5" fmla="*/ 0 h 302"/>
                  <a:gd name="T6" fmla="*/ 128 w 227"/>
                  <a:gd name="T7" fmla="*/ 0 h 302"/>
                  <a:gd name="T8" fmla="*/ 227 w 227"/>
                  <a:gd name="T9" fmla="*/ 99 h 302"/>
                  <a:gd name="T10" fmla="*/ 227 w 227"/>
                  <a:gd name="T11" fmla="*/ 302 h 302"/>
                  <a:gd name="T12" fmla="*/ 19 w 227"/>
                  <a:gd name="T13" fmla="*/ 284 h 302"/>
                  <a:gd name="T14" fmla="*/ 208 w 227"/>
                  <a:gd name="T15" fmla="*/ 284 h 302"/>
                  <a:gd name="T16" fmla="*/ 208 w 227"/>
                  <a:gd name="T17" fmla="*/ 106 h 302"/>
                  <a:gd name="T18" fmla="*/ 121 w 227"/>
                  <a:gd name="T19" fmla="*/ 19 h 302"/>
                  <a:gd name="T20" fmla="*/ 19 w 227"/>
                  <a:gd name="T21" fmla="*/ 19 h 302"/>
                  <a:gd name="T22" fmla="*/ 19 w 227"/>
                  <a:gd name="T23"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02">
                    <a:moveTo>
                      <a:pt x="227" y="302"/>
                    </a:moveTo>
                    <a:lnTo>
                      <a:pt x="0" y="302"/>
                    </a:lnTo>
                    <a:lnTo>
                      <a:pt x="0" y="0"/>
                    </a:lnTo>
                    <a:lnTo>
                      <a:pt x="128" y="0"/>
                    </a:lnTo>
                    <a:lnTo>
                      <a:pt x="227" y="99"/>
                    </a:lnTo>
                    <a:lnTo>
                      <a:pt x="227" y="302"/>
                    </a:lnTo>
                    <a:close/>
                    <a:moveTo>
                      <a:pt x="19" y="284"/>
                    </a:moveTo>
                    <a:lnTo>
                      <a:pt x="208" y="284"/>
                    </a:lnTo>
                    <a:lnTo>
                      <a:pt x="208" y="106"/>
                    </a:lnTo>
                    <a:lnTo>
                      <a:pt x="121" y="19"/>
                    </a:lnTo>
                    <a:lnTo>
                      <a:pt x="19" y="19"/>
                    </a:lnTo>
                    <a:lnTo>
                      <a:pt x="19" y="28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59" name="Freeform 2081">
                <a:extLst>
                  <a:ext uri="{FF2B5EF4-FFF2-40B4-BE49-F238E27FC236}">
                    <a16:creationId xmlns:a16="http://schemas.microsoft.com/office/drawing/2014/main" id="{D66ACB0C-935F-4E6E-9F52-FD57E10CA755}"/>
                  </a:ext>
                </a:extLst>
              </p:cNvPr>
              <p:cNvSpPr>
                <a:spLocks/>
              </p:cNvSpPr>
              <p:nvPr/>
            </p:nvSpPr>
            <p:spPr bwMode="auto">
              <a:xfrm>
                <a:off x="7666506" y="4419733"/>
                <a:ext cx="83571" cy="83571"/>
              </a:xfrm>
              <a:custGeom>
                <a:avLst/>
                <a:gdLst>
                  <a:gd name="T0" fmla="*/ 104 w 104"/>
                  <a:gd name="T1" fmla="*/ 104 h 104"/>
                  <a:gd name="T2" fmla="*/ 0 w 104"/>
                  <a:gd name="T3" fmla="*/ 104 h 104"/>
                  <a:gd name="T4" fmla="*/ 0 w 104"/>
                  <a:gd name="T5" fmla="*/ 0 h 104"/>
                  <a:gd name="T6" fmla="*/ 18 w 104"/>
                  <a:gd name="T7" fmla="*/ 0 h 104"/>
                  <a:gd name="T8" fmla="*/ 18 w 104"/>
                  <a:gd name="T9" fmla="*/ 85 h 104"/>
                  <a:gd name="T10" fmla="*/ 104 w 104"/>
                  <a:gd name="T11" fmla="*/ 85 h 104"/>
                  <a:gd name="T12" fmla="*/ 104 w 10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104" y="104"/>
                    </a:moveTo>
                    <a:lnTo>
                      <a:pt x="0" y="104"/>
                    </a:lnTo>
                    <a:lnTo>
                      <a:pt x="0" y="0"/>
                    </a:lnTo>
                    <a:lnTo>
                      <a:pt x="18" y="0"/>
                    </a:lnTo>
                    <a:lnTo>
                      <a:pt x="18" y="85"/>
                    </a:lnTo>
                    <a:lnTo>
                      <a:pt x="104" y="85"/>
                    </a:lnTo>
                    <a:lnTo>
                      <a:pt x="104" y="10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nvGrpSpPr>
            <p:cNvPr id="7" name="Group 6">
              <a:extLst>
                <a:ext uri="{FF2B5EF4-FFF2-40B4-BE49-F238E27FC236}">
                  <a16:creationId xmlns:a16="http://schemas.microsoft.com/office/drawing/2014/main" id="{F5C2A4BE-D690-4FDC-8653-4C4D4B36BBDC}"/>
                </a:ext>
              </a:extLst>
            </p:cNvPr>
            <p:cNvGrpSpPr/>
            <p:nvPr/>
          </p:nvGrpSpPr>
          <p:grpSpPr>
            <a:xfrm>
              <a:off x="1886664" y="2743450"/>
              <a:ext cx="852451" cy="563049"/>
              <a:chOff x="1886664" y="2743450"/>
              <a:chExt cx="852451" cy="563049"/>
            </a:xfrm>
          </p:grpSpPr>
          <p:sp>
            <p:nvSpPr>
              <p:cNvPr id="6" name="Rectangle 5">
                <a:extLst>
                  <a:ext uri="{FF2B5EF4-FFF2-40B4-BE49-F238E27FC236}">
                    <a16:creationId xmlns:a16="http://schemas.microsoft.com/office/drawing/2014/main" id="{85978221-B34F-4D80-ABE0-53813BF06EC2}"/>
                  </a:ext>
                </a:extLst>
              </p:cNvPr>
              <p:cNvSpPr/>
              <p:nvPr/>
            </p:nvSpPr>
            <p:spPr bwMode="auto">
              <a:xfrm>
                <a:off x="2330607" y="2969301"/>
                <a:ext cx="376025" cy="267947"/>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29" name="Group 128">
                <a:extLst>
                  <a:ext uri="{FF2B5EF4-FFF2-40B4-BE49-F238E27FC236}">
                    <a16:creationId xmlns:a16="http://schemas.microsoft.com/office/drawing/2014/main" id="{A6271DF9-C804-4F5D-9899-FFA8F98E08BA}"/>
                  </a:ext>
                </a:extLst>
              </p:cNvPr>
              <p:cNvGrpSpPr/>
              <p:nvPr/>
            </p:nvGrpSpPr>
            <p:grpSpPr>
              <a:xfrm>
                <a:off x="1886664" y="2743450"/>
                <a:ext cx="852451" cy="563049"/>
                <a:chOff x="9627677" y="1273017"/>
                <a:chExt cx="390357" cy="257833"/>
              </a:xfrm>
              <a:solidFill>
                <a:schemeClr val="accent1"/>
              </a:solidFill>
            </p:grpSpPr>
            <p:sp>
              <p:nvSpPr>
                <p:cNvPr id="134" name="Rectangle 1760">
                  <a:extLst>
                    <a:ext uri="{FF2B5EF4-FFF2-40B4-BE49-F238E27FC236}">
                      <a16:creationId xmlns:a16="http://schemas.microsoft.com/office/drawing/2014/main" id="{F3FB759D-94E6-49FC-87FA-F8687E344125}"/>
                    </a:ext>
                  </a:extLst>
                </p:cNvPr>
                <p:cNvSpPr>
                  <a:spLocks noChangeArrowheads="1"/>
                </p:cNvSpPr>
                <p:nvPr/>
              </p:nvSpPr>
              <p:spPr bwMode="auto">
                <a:xfrm>
                  <a:off x="9772821" y="1438896"/>
                  <a:ext cx="17129" cy="34258"/>
                </a:xfrm>
                <a:prstGeom prst="rect">
                  <a:avLst/>
                </a:pr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35" name="Rectangle 1761">
                  <a:extLst>
                    <a:ext uri="{FF2B5EF4-FFF2-40B4-BE49-F238E27FC236}">
                      <a16:creationId xmlns:a16="http://schemas.microsoft.com/office/drawing/2014/main" id="{5C300D18-CE7B-4DDE-BD0E-E379A9EF8249}"/>
                    </a:ext>
                  </a:extLst>
                </p:cNvPr>
                <p:cNvSpPr>
                  <a:spLocks noChangeArrowheads="1"/>
                </p:cNvSpPr>
                <p:nvPr/>
              </p:nvSpPr>
              <p:spPr bwMode="auto">
                <a:xfrm>
                  <a:off x="9738564" y="1460532"/>
                  <a:ext cx="84742" cy="17129"/>
                </a:xfrm>
                <a:prstGeom prst="rect">
                  <a:avLst/>
                </a:pr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38" name="Freeform 1762">
                  <a:extLst>
                    <a:ext uri="{FF2B5EF4-FFF2-40B4-BE49-F238E27FC236}">
                      <a16:creationId xmlns:a16="http://schemas.microsoft.com/office/drawing/2014/main" id="{92D40CFF-91DD-4A29-9446-94C92F69B5EC}"/>
                    </a:ext>
                  </a:extLst>
                </p:cNvPr>
                <p:cNvSpPr>
                  <a:spLocks/>
                </p:cNvSpPr>
                <p:nvPr/>
              </p:nvSpPr>
              <p:spPr bwMode="auto">
                <a:xfrm>
                  <a:off x="9644806" y="1273017"/>
                  <a:ext cx="272258" cy="128015"/>
                </a:xfrm>
                <a:custGeom>
                  <a:avLst/>
                  <a:gdLst>
                    <a:gd name="T0" fmla="*/ 19 w 302"/>
                    <a:gd name="T1" fmla="*/ 142 h 142"/>
                    <a:gd name="T2" fmla="*/ 0 w 302"/>
                    <a:gd name="T3" fmla="*/ 142 h 142"/>
                    <a:gd name="T4" fmla="*/ 0 w 302"/>
                    <a:gd name="T5" fmla="*/ 0 h 142"/>
                    <a:gd name="T6" fmla="*/ 302 w 302"/>
                    <a:gd name="T7" fmla="*/ 0 h 142"/>
                    <a:gd name="T8" fmla="*/ 302 w 302"/>
                    <a:gd name="T9" fmla="*/ 104 h 142"/>
                    <a:gd name="T10" fmla="*/ 284 w 302"/>
                    <a:gd name="T11" fmla="*/ 104 h 142"/>
                    <a:gd name="T12" fmla="*/ 284 w 302"/>
                    <a:gd name="T13" fmla="*/ 19 h 142"/>
                    <a:gd name="T14" fmla="*/ 19 w 302"/>
                    <a:gd name="T15" fmla="*/ 19 h 142"/>
                    <a:gd name="T16" fmla="*/ 19 w 302"/>
                    <a:gd name="T17"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42">
                      <a:moveTo>
                        <a:pt x="19" y="142"/>
                      </a:moveTo>
                      <a:lnTo>
                        <a:pt x="0" y="142"/>
                      </a:lnTo>
                      <a:lnTo>
                        <a:pt x="0" y="0"/>
                      </a:lnTo>
                      <a:lnTo>
                        <a:pt x="302" y="0"/>
                      </a:lnTo>
                      <a:lnTo>
                        <a:pt x="302" y="104"/>
                      </a:lnTo>
                      <a:lnTo>
                        <a:pt x="284" y="104"/>
                      </a:lnTo>
                      <a:lnTo>
                        <a:pt x="284" y="19"/>
                      </a:lnTo>
                      <a:lnTo>
                        <a:pt x="19" y="19"/>
                      </a:lnTo>
                      <a:lnTo>
                        <a:pt x="19" y="142"/>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40" name="Rectangle 1763">
                  <a:extLst>
                    <a:ext uri="{FF2B5EF4-FFF2-40B4-BE49-F238E27FC236}">
                      <a16:creationId xmlns:a16="http://schemas.microsoft.com/office/drawing/2014/main" id="{C558594F-829C-40AA-85DF-DF47C69059E2}"/>
                    </a:ext>
                  </a:extLst>
                </p:cNvPr>
                <p:cNvSpPr>
                  <a:spLocks noChangeArrowheads="1"/>
                </p:cNvSpPr>
                <p:nvPr/>
              </p:nvSpPr>
              <p:spPr bwMode="auto">
                <a:xfrm>
                  <a:off x="9706109" y="1426275"/>
                  <a:ext cx="113591" cy="17129"/>
                </a:xfrm>
                <a:prstGeom prst="rect">
                  <a:avLst/>
                </a:pr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41" name="Freeform 1764">
                  <a:extLst>
                    <a:ext uri="{FF2B5EF4-FFF2-40B4-BE49-F238E27FC236}">
                      <a16:creationId xmlns:a16="http://schemas.microsoft.com/office/drawing/2014/main" id="{43A7DCF4-C1A6-4805-A127-D00450C127F2}"/>
                    </a:ext>
                  </a:extLst>
                </p:cNvPr>
                <p:cNvSpPr>
                  <a:spLocks noEditPoints="1"/>
                </p:cNvSpPr>
                <p:nvPr/>
              </p:nvSpPr>
              <p:spPr bwMode="auto">
                <a:xfrm>
                  <a:off x="9627677" y="1392017"/>
                  <a:ext cx="87447" cy="138833"/>
                </a:xfrm>
                <a:custGeom>
                  <a:avLst/>
                  <a:gdLst>
                    <a:gd name="T0" fmla="*/ 36 w 41"/>
                    <a:gd name="T1" fmla="*/ 65 h 65"/>
                    <a:gd name="T2" fmla="*/ 5 w 41"/>
                    <a:gd name="T3" fmla="*/ 65 h 65"/>
                    <a:gd name="T4" fmla="*/ 0 w 41"/>
                    <a:gd name="T5" fmla="*/ 60 h 65"/>
                    <a:gd name="T6" fmla="*/ 0 w 41"/>
                    <a:gd name="T7" fmla="*/ 5 h 65"/>
                    <a:gd name="T8" fmla="*/ 5 w 41"/>
                    <a:gd name="T9" fmla="*/ 0 h 65"/>
                    <a:gd name="T10" fmla="*/ 36 w 41"/>
                    <a:gd name="T11" fmla="*/ 0 h 65"/>
                    <a:gd name="T12" fmla="*/ 41 w 41"/>
                    <a:gd name="T13" fmla="*/ 5 h 65"/>
                    <a:gd name="T14" fmla="*/ 41 w 41"/>
                    <a:gd name="T15" fmla="*/ 60 h 65"/>
                    <a:gd name="T16" fmla="*/ 36 w 41"/>
                    <a:gd name="T17" fmla="*/ 65 h 65"/>
                    <a:gd name="T18" fmla="*/ 6 w 41"/>
                    <a:gd name="T19" fmla="*/ 59 h 65"/>
                    <a:gd name="T20" fmla="*/ 35 w 41"/>
                    <a:gd name="T21" fmla="*/ 59 h 65"/>
                    <a:gd name="T22" fmla="*/ 35 w 41"/>
                    <a:gd name="T23" fmla="*/ 6 h 65"/>
                    <a:gd name="T24" fmla="*/ 6 w 41"/>
                    <a:gd name="T25" fmla="*/ 6 h 65"/>
                    <a:gd name="T26" fmla="*/ 6 w 41"/>
                    <a:gd name="T27"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65">
                      <a:moveTo>
                        <a:pt x="36" y="65"/>
                      </a:moveTo>
                      <a:cubicBezTo>
                        <a:pt x="5" y="65"/>
                        <a:pt x="5" y="65"/>
                        <a:pt x="5" y="65"/>
                      </a:cubicBezTo>
                      <a:cubicBezTo>
                        <a:pt x="3" y="65"/>
                        <a:pt x="0" y="62"/>
                        <a:pt x="0" y="60"/>
                      </a:cubicBezTo>
                      <a:cubicBezTo>
                        <a:pt x="0" y="5"/>
                        <a:pt x="0" y="5"/>
                        <a:pt x="0" y="5"/>
                      </a:cubicBezTo>
                      <a:cubicBezTo>
                        <a:pt x="0" y="2"/>
                        <a:pt x="3" y="0"/>
                        <a:pt x="5" y="0"/>
                      </a:cubicBezTo>
                      <a:cubicBezTo>
                        <a:pt x="36" y="0"/>
                        <a:pt x="36" y="0"/>
                        <a:pt x="36" y="0"/>
                      </a:cubicBezTo>
                      <a:cubicBezTo>
                        <a:pt x="39" y="0"/>
                        <a:pt x="41" y="2"/>
                        <a:pt x="41" y="5"/>
                      </a:cubicBezTo>
                      <a:cubicBezTo>
                        <a:pt x="41" y="60"/>
                        <a:pt x="41" y="60"/>
                        <a:pt x="41" y="60"/>
                      </a:cubicBezTo>
                      <a:cubicBezTo>
                        <a:pt x="41" y="62"/>
                        <a:pt x="39" y="65"/>
                        <a:pt x="36" y="65"/>
                      </a:cubicBezTo>
                      <a:close/>
                      <a:moveTo>
                        <a:pt x="6" y="59"/>
                      </a:moveTo>
                      <a:cubicBezTo>
                        <a:pt x="35" y="59"/>
                        <a:pt x="35" y="59"/>
                        <a:pt x="35" y="59"/>
                      </a:cubicBezTo>
                      <a:cubicBezTo>
                        <a:pt x="35" y="6"/>
                        <a:pt x="35" y="6"/>
                        <a:pt x="35" y="6"/>
                      </a:cubicBezTo>
                      <a:cubicBezTo>
                        <a:pt x="6" y="6"/>
                        <a:pt x="6" y="6"/>
                        <a:pt x="6" y="6"/>
                      </a:cubicBezTo>
                      <a:lnTo>
                        <a:pt x="6" y="59"/>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44" name="Rectangle 1765">
                  <a:extLst>
                    <a:ext uri="{FF2B5EF4-FFF2-40B4-BE49-F238E27FC236}">
                      <a16:creationId xmlns:a16="http://schemas.microsoft.com/office/drawing/2014/main" id="{44EC75AB-ADA1-4B32-B06A-844B939D35CA}"/>
                    </a:ext>
                  </a:extLst>
                </p:cNvPr>
                <p:cNvSpPr>
                  <a:spLocks noChangeArrowheads="1"/>
                </p:cNvSpPr>
                <p:nvPr/>
              </p:nvSpPr>
              <p:spPr bwMode="auto">
                <a:xfrm>
                  <a:off x="9663738" y="1494790"/>
                  <a:ext cx="17129" cy="8114"/>
                </a:xfrm>
                <a:prstGeom prst="rect">
                  <a:avLst/>
                </a:pr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47" name="Freeform 1766">
                  <a:extLst>
                    <a:ext uri="{FF2B5EF4-FFF2-40B4-BE49-F238E27FC236}">
                      <a16:creationId xmlns:a16="http://schemas.microsoft.com/office/drawing/2014/main" id="{7B9B7E2D-1E2B-4123-B6EC-CAEF3A43BC89}"/>
                    </a:ext>
                  </a:extLst>
                </p:cNvPr>
                <p:cNvSpPr>
                  <a:spLocks noEditPoints="1"/>
                </p:cNvSpPr>
                <p:nvPr/>
              </p:nvSpPr>
              <p:spPr bwMode="auto">
                <a:xfrm>
                  <a:off x="9813390" y="1360464"/>
                  <a:ext cx="204644" cy="155061"/>
                </a:xfrm>
                <a:custGeom>
                  <a:avLst/>
                  <a:gdLst>
                    <a:gd name="T0" fmla="*/ 87 w 96"/>
                    <a:gd name="T1" fmla="*/ 73 h 73"/>
                    <a:gd name="T2" fmla="*/ 9 w 96"/>
                    <a:gd name="T3" fmla="*/ 73 h 73"/>
                    <a:gd name="T4" fmla="*/ 0 w 96"/>
                    <a:gd name="T5" fmla="*/ 64 h 73"/>
                    <a:gd name="T6" fmla="*/ 0 w 96"/>
                    <a:gd name="T7" fmla="*/ 9 h 73"/>
                    <a:gd name="T8" fmla="*/ 9 w 96"/>
                    <a:gd name="T9" fmla="*/ 0 h 73"/>
                    <a:gd name="T10" fmla="*/ 87 w 96"/>
                    <a:gd name="T11" fmla="*/ 0 h 73"/>
                    <a:gd name="T12" fmla="*/ 96 w 96"/>
                    <a:gd name="T13" fmla="*/ 9 h 73"/>
                    <a:gd name="T14" fmla="*/ 96 w 96"/>
                    <a:gd name="T15" fmla="*/ 64 h 73"/>
                    <a:gd name="T16" fmla="*/ 87 w 96"/>
                    <a:gd name="T17" fmla="*/ 73 h 73"/>
                    <a:gd name="T18" fmla="*/ 9 w 96"/>
                    <a:gd name="T19" fmla="*/ 8 h 73"/>
                    <a:gd name="T20" fmla="*/ 8 w 96"/>
                    <a:gd name="T21" fmla="*/ 9 h 73"/>
                    <a:gd name="T22" fmla="*/ 8 w 96"/>
                    <a:gd name="T23" fmla="*/ 64 h 73"/>
                    <a:gd name="T24" fmla="*/ 9 w 96"/>
                    <a:gd name="T25" fmla="*/ 65 h 73"/>
                    <a:gd name="T26" fmla="*/ 87 w 96"/>
                    <a:gd name="T27" fmla="*/ 65 h 73"/>
                    <a:gd name="T28" fmla="*/ 88 w 96"/>
                    <a:gd name="T29" fmla="*/ 64 h 73"/>
                    <a:gd name="T30" fmla="*/ 88 w 96"/>
                    <a:gd name="T31" fmla="*/ 9 h 73"/>
                    <a:gd name="T32" fmla="*/ 87 w 96"/>
                    <a:gd name="T33" fmla="*/ 8 h 73"/>
                    <a:gd name="T34" fmla="*/ 9 w 96"/>
                    <a:gd name="T35"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73">
                      <a:moveTo>
                        <a:pt x="87" y="73"/>
                      </a:moveTo>
                      <a:cubicBezTo>
                        <a:pt x="9" y="73"/>
                        <a:pt x="9" y="73"/>
                        <a:pt x="9" y="73"/>
                      </a:cubicBezTo>
                      <a:cubicBezTo>
                        <a:pt x="4" y="73"/>
                        <a:pt x="0" y="69"/>
                        <a:pt x="0" y="64"/>
                      </a:cubicBezTo>
                      <a:cubicBezTo>
                        <a:pt x="0" y="9"/>
                        <a:pt x="0" y="9"/>
                        <a:pt x="0" y="9"/>
                      </a:cubicBezTo>
                      <a:cubicBezTo>
                        <a:pt x="0" y="4"/>
                        <a:pt x="4" y="0"/>
                        <a:pt x="9" y="0"/>
                      </a:cubicBezTo>
                      <a:cubicBezTo>
                        <a:pt x="87" y="0"/>
                        <a:pt x="87" y="0"/>
                        <a:pt x="87" y="0"/>
                      </a:cubicBezTo>
                      <a:cubicBezTo>
                        <a:pt x="92" y="0"/>
                        <a:pt x="96" y="4"/>
                        <a:pt x="96" y="9"/>
                      </a:cubicBezTo>
                      <a:cubicBezTo>
                        <a:pt x="96" y="64"/>
                        <a:pt x="96" y="64"/>
                        <a:pt x="96" y="64"/>
                      </a:cubicBezTo>
                      <a:cubicBezTo>
                        <a:pt x="96" y="69"/>
                        <a:pt x="92" y="73"/>
                        <a:pt x="87" y="73"/>
                      </a:cubicBezTo>
                      <a:close/>
                      <a:moveTo>
                        <a:pt x="9" y="8"/>
                      </a:moveTo>
                      <a:cubicBezTo>
                        <a:pt x="8" y="8"/>
                        <a:pt x="8" y="9"/>
                        <a:pt x="8" y="9"/>
                      </a:cubicBezTo>
                      <a:cubicBezTo>
                        <a:pt x="8" y="64"/>
                        <a:pt x="8" y="64"/>
                        <a:pt x="8" y="64"/>
                      </a:cubicBezTo>
                      <a:cubicBezTo>
                        <a:pt x="8" y="64"/>
                        <a:pt x="8" y="65"/>
                        <a:pt x="9" y="65"/>
                      </a:cubicBezTo>
                      <a:cubicBezTo>
                        <a:pt x="87" y="65"/>
                        <a:pt x="87" y="65"/>
                        <a:pt x="87" y="65"/>
                      </a:cubicBezTo>
                      <a:cubicBezTo>
                        <a:pt x="87" y="65"/>
                        <a:pt x="88" y="64"/>
                        <a:pt x="88" y="64"/>
                      </a:cubicBezTo>
                      <a:cubicBezTo>
                        <a:pt x="88" y="9"/>
                        <a:pt x="88" y="9"/>
                        <a:pt x="88" y="9"/>
                      </a:cubicBezTo>
                      <a:cubicBezTo>
                        <a:pt x="88" y="9"/>
                        <a:pt x="87" y="8"/>
                        <a:pt x="87" y="8"/>
                      </a:cubicBezTo>
                      <a:lnTo>
                        <a:pt x="9" y="8"/>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48" name="Rectangle 1767">
                  <a:extLst>
                    <a:ext uri="{FF2B5EF4-FFF2-40B4-BE49-F238E27FC236}">
                      <a16:creationId xmlns:a16="http://schemas.microsoft.com/office/drawing/2014/main" id="{176E2651-91AB-4B9F-8620-7ABC0648FD51}"/>
                    </a:ext>
                  </a:extLst>
                </p:cNvPr>
                <p:cNvSpPr>
                  <a:spLocks noChangeArrowheads="1"/>
                </p:cNvSpPr>
                <p:nvPr/>
              </p:nvSpPr>
              <p:spPr bwMode="auto">
                <a:xfrm>
                  <a:off x="9902639" y="1473154"/>
                  <a:ext cx="25242" cy="17129"/>
                </a:xfrm>
                <a:prstGeom prst="rect">
                  <a:avLst/>
                </a:pr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grpSp>
      <p:grpSp>
        <p:nvGrpSpPr>
          <p:cNvPr id="16" name="Group 15">
            <a:extLst>
              <a:ext uri="{FF2B5EF4-FFF2-40B4-BE49-F238E27FC236}">
                <a16:creationId xmlns:a16="http://schemas.microsoft.com/office/drawing/2014/main" id="{C841F28E-977B-4FB7-83B3-B1580169685B}"/>
              </a:ext>
            </a:extLst>
          </p:cNvPr>
          <p:cNvGrpSpPr/>
          <p:nvPr/>
        </p:nvGrpSpPr>
        <p:grpSpPr>
          <a:xfrm>
            <a:off x="7172219" y="2178945"/>
            <a:ext cx="445388" cy="306076"/>
            <a:chOff x="5645081" y="4860906"/>
            <a:chExt cx="777778" cy="534498"/>
          </a:xfrm>
        </p:grpSpPr>
        <p:grpSp>
          <p:nvGrpSpPr>
            <p:cNvPr id="9" name="Group 8">
              <a:extLst>
                <a:ext uri="{FF2B5EF4-FFF2-40B4-BE49-F238E27FC236}">
                  <a16:creationId xmlns:a16="http://schemas.microsoft.com/office/drawing/2014/main" id="{CEEE6CE6-1CBF-421A-B020-0C362491F99E}"/>
                </a:ext>
              </a:extLst>
            </p:cNvPr>
            <p:cNvGrpSpPr/>
            <p:nvPr/>
          </p:nvGrpSpPr>
          <p:grpSpPr>
            <a:xfrm>
              <a:off x="5645081" y="4860906"/>
              <a:ext cx="401759" cy="534498"/>
              <a:chOff x="5645081" y="4860906"/>
              <a:chExt cx="401759" cy="534498"/>
            </a:xfrm>
          </p:grpSpPr>
          <p:sp>
            <p:nvSpPr>
              <p:cNvPr id="164" name="Freeform 2080">
                <a:extLst>
                  <a:ext uri="{FF2B5EF4-FFF2-40B4-BE49-F238E27FC236}">
                    <a16:creationId xmlns:a16="http://schemas.microsoft.com/office/drawing/2014/main" id="{C65AFA1A-0674-4814-8C93-6493B92BC4D3}"/>
                  </a:ext>
                </a:extLst>
              </p:cNvPr>
              <p:cNvSpPr>
                <a:spLocks noEditPoints="1"/>
              </p:cNvSpPr>
              <p:nvPr/>
            </p:nvSpPr>
            <p:spPr bwMode="auto">
              <a:xfrm>
                <a:off x="5645081" y="4860906"/>
                <a:ext cx="401759" cy="534498"/>
              </a:xfrm>
              <a:custGeom>
                <a:avLst/>
                <a:gdLst>
                  <a:gd name="T0" fmla="*/ 227 w 227"/>
                  <a:gd name="T1" fmla="*/ 302 h 302"/>
                  <a:gd name="T2" fmla="*/ 0 w 227"/>
                  <a:gd name="T3" fmla="*/ 302 h 302"/>
                  <a:gd name="T4" fmla="*/ 0 w 227"/>
                  <a:gd name="T5" fmla="*/ 0 h 302"/>
                  <a:gd name="T6" fmla="*/ 128 w 227"/>
                  <a:gd name="T7" fmla="*/ 0 h 302"/>
                  <a:gd name="T8" fmla="*/ 227 w 227"/>
                  <a:gd name="T9" fmla="*/ 99 h 302"/>
                  <a:gd name="T10" fmla="*/ 227 w 227"/>
                  <a:gd name="T11" fmla="*/ 302 h 302"/>
                  <a:gd name="T12" fmla="*/ 19 w 227"/>
                  <a:gd name="T13" fmla="*/ 284 h 302"/>
                  <a:gd name="T14" fmla="*/ 208 w 227"/>
                  <a:gd name="T15" fmla="*/ 284 h 302"/>
                  <a:gd name="T16" fmla="*/ 208 w 227"/>
                  <a:gd name="T17" fmla="*/ 106 h 302"/>
                  <a:gd name="T18" fmla="*/ 121 w 227"/>
                  <a:gd name="T19" fmla="*/ 19 h 302"/>
                  <a:gd name="T20" fmla="*/ 19 w 227"/>
                  <a:gd name="T21" fmla="*/ 19 h 302"/>
                  <a:gd name="T22" fmla="*/ 19 w 227"/>
                  <a:gd name="T23"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02">
                    <a:moveTo>
                      <a:pt x="227" y="302"/>
                    </a:moveTo>
                    <a:lnTo>
                      <a:pt x="0" y="302"/>
                    </a:lnTo>
                    <a:lnTo>
                      <a:pt x="0" y="0"/>
                    </a:lnTo>
                    <a:lnTo>
                      <a:pt x="128" y="0"/>
                    </a:lnTo>
                    <a:lnTo>
                      <a:pt x="227" y="99"/>
                    </a:lnTo>
                    <a:lnTo>
                      <a:pt x="227" y="302"/>
                    </a:lnTo>
                    <a:close/>
                    <a:moveTo>
                      <a:pt x="19" y="284"/>
                    </a:moveTo>
                    <a:lnTo>
                      <a:pt x="208" y="284"/>
                    </a:lnTo>
                    <a:lnTo>
                      <a:pt x="208" y="106"/>
                    </a:lnTo>
                    <a:lnTo>
                      <a:pt x="121" y="19"/>
                    </a:lnTo>
                    <a:lnTo>
                      <a:pt x="19" y="19"/>
                    </a:lnTo>
                    <a:lnTo>
                      <a:pt x="19" y="284"/>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65" name="Freeform 2081">
                <a:extLst>
                  <a:ext uri="{FF2B5EF4-FFF2-40B4-BE49-F238E27FC236}">
                    <a16:creationId xmlns:a16="http://schemas.microsoft.com/office/drawing/2014/main" id="{36710DD8-18A5-401B-9259-1BE56DCED19B}"/>
                  </a:ext>
                </a:extLst>
              </p:cNvPr>
              <p:cNvSpPr>
                <a:spLocks/>
              </p:cNvSpPr>
              <p:nvPr/>
            </p:nvSpPr>
            <p:spPr bwMode="auto">
              <a:xfrm>
                <a:off x="5846846" y="4876834"/>
                <a:ext cx="184066" cy="184065"/>
              </a:xfrm>
              <a:custGeom>
                <a:avLst/>
                <a:gdLst>
                  <a:gd name="T0" fmla="*/ 104 w 104"/>
                  <a:gd name="T1" fmla="*/ 104 h 104"/>
                  <a:gd name="T2" fmla="*/ 0 w 104"/>
                  <a:gd name="T3" fmla="*/ 104 h 104"/>
                  <a:gd name="T4" fmla="*/ 0 w 104"/>
                  <a:gd name="T5" fmla="*/ 0 h 104"/>
                  <a:gd name="T6" fmla="*/ 18 w 104"/>
                  <a:gd name="T7" fmla="*/ 0 h 104"/>
                  <a:gd name="T8" fmla="*/ 18 w 104"/>
                  <a:gd name="T9" fmla="*/ 85 h 104"/>
                  <a:gd name="T10" fmla="*/ 104 w 104"/>
                  <a:gd name="T11" fmla="*/ 85 h 104"/>
                  <a:gd name="T12" fmla="*/ 104 w 10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104" y="104"/>
                    </a:moveTo>
                    <a:lnTo>
                      <a:pt x="0" y="104"/>
                    </a:lnTo>
                    <a:lnTo>
                      <a:pt x="0" y="0"/>
                    </a:lnTo>
                    <a:lnTo>
                      <a:pt x="18" y="0"/>
                    </a:lnTo>
                    <a:lnTo>
                      <a:pt x="18" y="85"/>
                    </a:lnTo>
                    <a:lnTo>
                      <a:pt x="104" y="85"/>
                    </a:lnTo>
                    <a:lnTo>
                      <a:pt x="104" y="104"/>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nvGrpSpPr>
            <p:cNvPr id="15" name="Group 14">
              <a:extLst>
                <a:ext uri="{FF2B5EF4-FFF2-40B4-BE49-F238E27FC236}">
                  <a16:creationId xmlns:a16="http://schemas.microsoft.com/office/drawing/2014/main" id="{1792EDFA-6A46-4E22-863F-DC0B2E243A49}"/>
                </a:ext>
              </a:extLst>
            </p:cNvPr>
            <p:cNvGrpSpPr/>
            <p:nvPr/>
          </p:nvGrpSpPr>
          <p:grpSpPr>
            <a:xfrm>
              <a:off x="5795949" y="5002342"/>
              <a:ext cx="626910" cy="393062"/>
              <a:chOff x="5815927" y="5002342"/>
              <a:chExt cx="626910" cy="393062"/>
            </a:xfrm>
          </p:grpSpPr>
          <p:grpSp>
            <p:nvGrpSpPr>
              <p:cNvPr id="13" name="Group 12">
                <a:extLst>
                  <a:ext uri="{FF2B5EF4-FFF2-40B4-BE49-F238E27FC236}">
                    <a16:creationId xmlns:a16="http://schemas.microsoft.com/office/drawing/2014/main" id="{BBAC07A9-FBB9-4D97-AFDC-A8A4A462F231}"/>
                  </a:ext>
                </a:extLst>
              </p:cNvPr>
              <p:cNvGrpSpPr/>
              <p:nvPr/>
            </p:nvGrpSpPr>
            <p:grpSpPr>
              <a:xfrm>
                <a:off x="5938879" y="5045125"/>
                <a:ext cx="304596" cy="312183"/>
                <a:chOff x="5938879" y="5045125"/>
                <a:chExt cx="304596" cy="312183"/>
              </a:xfrm>
            </p:grpSpPr>
            <p:sp>
              <p:nvSpPr>
                <p:cNvPr id="11" name="Oval 10">
                  <a:extLst>
                    <a:ext uri="{FF2B5EF4-FFF2-40B4-BE49-F238E27FC236}">
                      <a16:creationId xmlns:a16="http://schemas.microsoft.com/office/drawing/2014/main" id="{9FE9264B-BF8C-4825-8D7D-605892D38FC5}"/>
                    </a:ext>
                  </a:extLst>
                </p:cNvPr>
                <p:cNvSpPr/>
                <p:nvPr/>
              </p:nvSpPr>
              <p:spPr bwMode="auto">
                <a:xfrm>
                  <a:off x="5938879" y="5155050"/>
                  <a:ext cx="144231" cy="144231"/>
                </a:xfrm>
                <a:prstGeom prst="ellips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0BD19145-9149-43AB-85EE-CF0CC727C8B1}"/>
                    </a:ext>
                  </a:extLst>
                </p:cNvPr>
                <p:cNvSpPr/>
                <p:nvPr/>
              </p:nvSpPr>
              <p:spPr bwMode="auto">
                <a:xfrm>
                  <a:off x="5938879" y="5278931"/>
                  <a:ext cx="144231" cy="78377"/>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7" name="Oval 166">
                  <a:extLst>
                    <a:ext uri="{FF2B5EF4-FFF2-40B4-BE49-F238E27FC236}">
                      <a16:creationId xmlns:a16="http://schemas.microsoft.com/office/drawing/2014/main" id="{2055CF0B-E4DE-41AA-9344-7F90D84DC023}"/>
                    </a:ext>
                  </a:extLst>
                </p:cNvPr>
                <p:cNvSpPr/>
                <p:nvPr/>
              </p:nvSpPr>
              <p:spPr bwMode="auto">
                <a:xfrm>
                  <a:off x="6046944" y="5045125"/>
                  <a:ext cx="196531" cy="196531"/>
                </a:xfrm>
                <a:prstGeom prst="ellips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4" name="Freeform 1907">
                <a:extLst>
                  <a:ext uri="{FF2B5EF4-FFF2-40B4-BE49-F238E27FC236}">
                    <a16:creationId xmlns:a16="http://schemas.microsoft.com/office/drawing/2014/main" id="{D85DD5A6-6FC9-470E-AF5D-2CFEF3FA3586}"/>
                  </a:ext>
                </a:extLst>
              </p:cNvPr>
              <p:cNvSpPr>
                <a:spLocks noEditPoints="1"/>
              </p:cNvSpPr>
              <p:nvPr/>
            </p:nvSpPr>
            <p:spPr bwMode="auto">
              <a:xfrm>
                <a:off x="5815927" y="5002342"/>
                <a:ext cx="626910" cy="393062"/>
              </a:xfrm>
              <a:custGeom>
                <a:avLst/>
                <a:gdLst>
                  <a:gd name="T0" fmla="*/ 85 w 160"/>
                  <a:gd name="T1" fmla="*/ 10 h 100"/>
                  <a:gd name="T2" fmla="*/ 109 w 160"/>
                  <a:gd name="T3" fmla="*/ 33 h 100"/>
                  <a:gd name="T4" fmla="*/ 120 w 160"/>
                  <a:gd name="T5" fmla="*/ 30 h 100"/>
                  <a:gd name="T6" fmla="*/ 140 w 160"/>
                  <a:gd name="T7" fmla="*/ 50 h 100"/>
                  <a:gd name="T8" fmla="*/ 139 w 160"/>
                  <a:gd name="T9" fmla="*/ 56 h 100"/>
                  <a:gd name="T10" fmla="*/ 150 w 160"/>
                  <a:gd name="T11" fmla="*/ 72 h 100"/>
                  <a:gd name="T12" fmla="*/ 132 w 160"/>
                  <a:gd name="T13" fmla="*/ 90 h 100"/>
                  <a:gd name="T14" fmla="*/ 130 w 160"/>
                  <a:gd name="T15" fmla="*/ 90 h 100"/>
                  <a:gd name="T16" fmla="*/ 130 w 160"/>
                  <a:gd name="T17" fmla="*/ 90 h 100"/>
                  <a:gd name="T18" fmla="*/ 30 w 160"/>
                  <a:gd name="T19" fmla="*/ 90 h 100"/>
                  <a:gd name="T20" fmla="*/ 10 w 160"/>
                  <a:gd name="T21" fmla="*/ 70 h 100"/>
                  <a:gd name="T22" fmla="*/ 30 w 160"/>
                  <a:gd name="T23" fmla="*/ 50 h 100"/>
                  <a:gd name="T24" fmla="*/ 33 w 160"/>
                  <a:gd name="T25" fmla="*/ 50 h 100"/>
                  <a:gd name="T26" fmla="*/ 51 w 160"/>
                  <a:gd name="T27" fmla="*/ 40 h 100"/>
                  <a:gd name="T28" fmla="*/ 61 w 160"/>
                  <a:gd name="T29" fmla="*/ 42 h 100"/>
                  <a:gd name="T30" fmla="*/ 60 w 160"/>
                  <a:gd name="T31" fmla="*/ 35 h 100"/>
                  <a:gd name="T32" fmla="*/ 85 w 160"/>
                  <a:gd name="T33" fmla="*/ 10 h 100"/>
                  <a:gd name="T34" fmla="*/ 85 w 160"/>
                  <a:gd name="T35" fmla="*/ 0 h 100"/>
                  <a:gd name="T36" fmla="*/ 50 w 160"/>
                  <a:gd name="T37" fmla="*/ 30 h 100"/>
                  <a:gd name="T38" fmla="*/ 28 w 160"/>
                  <a:gd name="T39" fmla="*/ 40 h 100"/>
                  <a:gd name="T40" fmla="*/ 0 w 160"/>
                  <a:gd name="T41" fmla="*/ 70 h 100"/>
                  <a:gd name="T42" fmla="*/ 30 w 160"/>
                  <a:gd name="T43" fmla="*/ 100 h 100"/>
                  <a:gd name="T44" fmla="*/ 130 w 160"/>
                  <a:gd name="T45" fmla="*/ 100 h 100"/>
                  <a:gd name="T46" fmla="*/ 132 w 160"/>
                  <a:gd name="T47" fmla="*/ 100 h 100"/>
                  <a:gd name="T48" fmla="*/ 160 w 160"/>
                  <a:gd name="T49" fmla="*/ 72 h 100"/>
                  <a:gd name="T50" fmla="*/ 150 w 160"/>
                  <a:gd name="T51" fmla="*/ 51 h 100"/>
                  <a:gd name="T52" fmla="*/ 150 w 160"/>
                  <a:gd name="T53" fmla="*/ 50 h 100"/>
                  <a:gd name="T54" fmla="*/ 120 w 160"/>
                  <a:gd name="T55" fmla="*/ 20 h 100"/>
                  <a:gd name="T56" fmla="*/ 116 w 160"/>
                  <a:gd name="T57" fmla="*/ 20 h 100"/>
                  <a:gd name="T58" fmla="*/ 85 w 160"/>
                  <a:gd name="T5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00">
                    <a:moveTo>
                      <a:pt x="85" y="10"/>
                    </a:moveTo>
                    <a:cubicBezTo>
                      <a:pt x="98" y="10"/>
                      <a:pt x="108" y="20"/>
                      <a:pt x="109" y="33"/>
                    </a:cubicBezTo>
                    <a:cubicBezTo>
                      <a:pt x="112" y="31"/>
                      <a:pt x="116" y="30"/>
                      <a:pt x="120" y="30"/>
                    </a:cubicBezTo>
                    <a:cubicBezTo>
                      <a:pt x="131" y="30"/>
                      <a:pt x="140" y="39"/>
                      <a:pt x="140" y="50"/>
                    </a:cubicBezTo>
                    <a:cubicBezTo>
                      <a:pt x="140" y="52"/>
                      <a:pt x="139" y="54"/>
                      <a:pt x="139" y="56"/>
                    </a:cubicBezTo>
                    <a:cubicBezTo>
                      <a:pt x="145" y="59"/>
                      <a:pt x="150" y="65"/>
                      <a:pt x="150" y="72"/>
                    </a:cubicBezTo>
                    <a:cubicBezTo>
                      <a:pt x="150" y="82"/>
                      <a:pt x="142" y="90"/>
                      <a:pt x="132" y="90"/>
                    </a:cubicBezTo>
                    <a:cubicBezTo>
                      <a:pt x="130" y="90"/>
                      <a:pt x="130" y="90"/>
                      <a:pt x="130" y="90"/>
                    </a:cubicBezTo>
                    <a:cubicBezTo>
                      <a:pt x="130" y="90"/>
                      <a:pt x="130" y="90"/>
                      <a:pt x="130" y="90"/>
                    </a:cubicBezTo>
                    <a:cubicBezTo>
                      <a:pt x="30" y="90"/>
                      <a:pt x="30" y="90"/>
                      <a:pt x="30" y="90"/>
                    </a:cubicBezTo>
                    <a:cubicBezTo>
                      <a:pt x="19" y="90"/>
                      <a:pt x="10" y="81"/>
                      <a:pt x="10" y="70"/>
                    </a:cubicBezTo>
                    <a:cubicBezTo>
                      <a:pt x="10" y="59"/>
                      <a:pt x="19" y="50"/>
                      <a:pt x="30" y="50"/>
                    </a:cubicBezTo>
                    <a:cubicBezTo>
                      <a:pt x="31" y="50"/>
                      <a:pt x="32" y="50"/>
                      <a:pt x="33" y="50"/>
                    </a:cubicBezTo>
                    <a:cubicBezTo>
                      <a:pt x="37" y="44"/>
                      <a:pt x="43" y="40"/>
                      <a:pt x="51" y="40"/>
                    </a:cubicBezTo>
                    <a:cubicBezTo>
                      <a:pt x="55" y="40"/>
                      <a:pt x="58" y="41"/>
                      <a:pt x="61" y="42"/>
                    </a:cubicBezTo>
                    <a:cubicBezTo>
                      <a:pt x="60" y="40"/>
                      <a:pt x="60" y="37"/>
                      <a:pt x="60" y="35"/>
                    </a:cubicBezTo>
                    <a:cubicBezTo>
                      <a:pt x="60" y="21"/>
                      <a:pt x="71" y="10"/>
                      <a:pt x="85" y="10"/>
                    </a:cubicBezTo>
                    <a:moveTo>
                      <a:pt x="85" y="0"/>
                    </a:moveTo>
                    <a:cubicBezTo>
                      <a:pt x="67" y="0"/>
                      <a:pt x="52" y="13"/>
                      <a:pt x="50" y="30"/>
                    </a:cubicBezTo>
                    <a:cubicBezTo>
                      <a:pt x="42" y="30"/>
                      <a:pt x="34" y="34"/>
                      <a:pt x="28" y="40"/>
                    </a:cubicBezTo>
                    <a:cubicBezTo>
                      <a:pt x="12" y="41"/>
                      <a:pt x="0" y="54"/>
                      <a:pt x="0" y="70"/>
                    </a:cubicBezTo>
                    <a:cubicBezTo>
                      <a:pt x="0" y="86"/>
                      <a:pt x="13" y="100"/>
                      <a:pt x="30" y="100"/>
                    </a:cubicBezTo>
                    <a:cubicBezTo>
                      <a:pt x="130" y="100"/>
                      <a:pt x="130" y="100"/>
                      <a:pt x="130" y="100"/>
                    </a:cubicBezTo>
                    <a:cubicBezTo>
                      <a:pt x="132" y="100"/>
                      <a:pt x="132" y="100"/>
                      <a:pt x="132" y="100"/>
                    </a:cubicBezTo>
                    <a:cubicBezTo>
                      <a:pt x="148" y="100"/>
                      <a:pt x="160" y="88"/>
                      <a:pt x="160" y="72"/>
                    </a:cubicBezTo>
                    <a:cubicBezTo>
                      <a:pt x="160" y="64"/>
                      <a:pt x="156" y="56"/>
                      <a:pt x="150" y="51"/>
                    </a:cubicBezTo>
                    <a:cubicBezTo>
                      <a:pt x="150" y="51"/>
                      <a:pt x="150" y="50"/>
                      <a:pt x="150" y="50"/>
                    </a:cubicBezTo>
                    <a:cubicBezTo>
                      <a:pt x="150" y="33"/>
                      <a:pt x="136" y="20"/>
                      <a:pt x="120" y="20"/>
                    </a:cubicBezTo>
                    <a:cubicBezTo>
                      <a:pt x="119" y="20"/>
                      <a:pt x="117" y="20"/>
                      <a:pt x="116" y="20"/>
                    </a:cubicBezTo>
                    <a:cubicBezTo>
                      <a:pt x="111" y="8"/>
                      <a:pt x="99" y="0"/>
                      <a:pt x="85" y="0"/>
                    </a:cubicBezTo>
                  </a:path>
                </a:pathLst>
              </a:custGeom>
              <a:solidFill>
                <a:schemeClr val="accent1"/>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grpSp>
        <p:nvGrpSpPr>
          <p:cNvPr id="168" name="Group 167">
            <a:extLst>
              <a:ext uri="{FF2B5EF4-FFF2-40B4-BE49-F238E27FC236}">
                <a16:creationId xmlns:a16="http://schemas.microsoft.com/office/drawing/2014/main" id="{A617A4F7-F906-4762-B670-5F06ABD4EB53}"/>
              </a:ext>
            </a:extLst>
          </p:cNvPr>
          <p:cNvGrpSpPr/>
          <p:nvPr/>
        </p:nvGrpSpPr>
        <p:grpSpPr>
          <a:xfrm>
            <a:off x="6267148" y="2178945"/>
            <a:ext cx="445388" cy="306076"/>
            <a:chOff x="5645081" y="4860906"/>
            <a:chExt cx="777778" cy="534498"/>
          </a:xfrm>
        </p:grpSpPr>
        <p:grpSp>
          <p:nvGrpSpPr>
            <p:cNvPr id="169" name="Group 168">
              <a:extLst>
                <a:ext uri="{FF2B5EF4-FFF2-40B4-BE49-F238E27FC236}">
                  <a16:creationId xmlns:a16="http://schemas.microsoft.com/office/drawing/2014/main" id="{431A2448-BB22-47B9-8D2D-B8D9050AC43F}"/>
                </a:ext>
              </a:extLst>
            </p:cNvPr>
            <p:cNvGrpSpPr/>
            <p:nvPr/>
          </p:nvGrpSpPr>
          <p:grpSpPr>
            <a:xfrm>
              <a:off x="5645081" y="4860906"/>
              <a:ext cx="401759" cy="534498"/>
              <a:chOff x="5645081" y="4860906"/>
              <a:chExt cx="401759" cy="534498"/>
            </a:xfrm>
          </p:grpSpPr>
          <p:sp>
            <p:nvSpPr>
              <p:cNvPr id="176" name="Freeform 2080">
                <a:extLst>
                  <a:ext uri="{FF2B5EF4-FFF2-40B4-BE49-F238E27FC236}">
                    <a16:creationId xmlns:a16="http://schemas.microsoft.com/office/drawing/2014/main" id="{E9710164-4E87-4468-9944-D69D7C30FE0A}"/>
                  </a:ext>
                </a:extLst>
              </p:cNvPr>
              <p:cNvSpPr>
                <a:spLocks noEditPoints="1"/>
              </p:cNvSpPr>
              <p:nvPr/>
            </p:nvSpPr>
            <p:spPr bwMode="auto">
              <a:xfrm>
                <a:off x="5645081" y="4860906"/>
                <a:ext cx="401759" cy="534498"/>
              </a:xfrm>
              <a:custGeom>
                <a:avLst/>
                <a:gdLst>
                  <a:gd name="T0" fmla="*/ 227 w 227"/>
                  <a:gd name="T1" fmla="*/ 302 h 302"/>
                  <a:gd name="T2" fmla="*/ 0 w 227"/>
                  <a:gd name="T3" fmla="*/ 302 h 302"/>
                  <a:gd name="T4" fmla="*/ 0 w 227"/>
                  <a:gd name="T5" fmla="*/ 0 h 302"/>
                  <a:gd name="T6" fmla="*/ 128 w 227"/>
                  <a:gd name="T7" fmla="*/ 0 h 302"/>
                  <a:gd name="T8" fmla="*/ 227 w 227"/>
                  <a:gd name="T9" fmla="*/ 99 h 302"/>
                  <a:gd name="T10" fmla="*/ 227 w 227"/>
                  <a:gd name="T11" fmla="*/ 302 h 302"/>
                  <a:gd name="T12" fmla="*/ 19 w 227"/>
                  <a:gd name="T13" fmla="*/ 284 h 302"/>
                  <a:gd name="T14" fmla="*/ 208 w 227"/>
                  <a:gd name="T15" fmla="*/ 284 h 302"/>
                  <a:gd name="T16" fmla="*/ 208 w 227"/>
                  <a:gd name="T17" fmla="*/ 106 h 302"/>
                  <a:gd name="T18" fmla="*/ 121 w 227"/>
                  <a:gd name="T19" fmla="*/ 19 h 302"/>
                  <a:gd name="T20" fmla="*/ 19 w 227"/>
                  <a:gd name="T21" fmla="*/ 19 h 302"/>
                  <a:gd name="T22" fmla="*/ 19 w 227"/>
                  <a:gd name="T23"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02">
                    <a:moveTo>
                      <a:pt x="227" y="302"/>
                    </a:moveTo>
                    <a:lnTo>
                      <a:pt x="0" y="302"/>
                    </a:lnTo>
                    <a:lnTo>
                      <a:pt x="0" y="0"/>
                    </a:lnTo>
                    <a:lnTo>
                      <a:pt x="128" y="0"/>
                    </a:lnTo>
                    <a:lnTo>
                      <a:pt x="227" y="99"/>
                    </a:lnTo>
                    <a:lnTo>
                      <a:pt x="227" y="302"/>
                    </a:lnTo>
                    <a:close/>
                    <a:moveTo>
                      <a:pt x="19" y="284"/>
                    </a:moveTo>
                    <a:lnTo>
                      <a:pt x="208" y="284"/>
                    </a:lnTo>
                    <a:lnTo>
                      <a:pt x="208" y="106"/>
                    </a:lnTo>
                    <a:lnTo>
                      <a:pt x="121" y="19"/>
                    </a:lnTo>
                    <a:lnTo>
                      <a:pt x="19" y="19"/>
                    </a:lnTo>
                    <a:lnTo>
                      <a:pt x="19" y="284"/>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77" name="Freeform 2081">
                <a:extLst>
                  <a:ext uri="{FF2B5EF4-FFF2-40B4-BE49-F238E27FC236}">
                    <a16:creationId xmlns:a16="http://schemas.microsoft.com/office/drawing/2014/main" id="{E3B5F44C-772A-4700-B024-F3D4EDFDFEC8}"/>
                  </a:ext>
                </a:extLst>
              </p:cNvPr>
              <p:cNvSpPr>
                <a:spLocks/>
              </p:cNvSpPr>
              <p:nvPr/>
            </p:nvSpPr>
            <p:spPr bwMode="auto">
              <a:xfrm>
                <a:off x="5846846" y="4876834"/>
                <a:ext cx="184066" cy="184065"/>
              </a:xfrm>
              <a:custGeom>
                <a:avLst/>
                <a:gdLst>
                  <a:gd name="T0" fmla="*/ 104 w 104"/>
                  <a:gd name="T1" fmla="*/ 104 h 104"/>
                  <a:gd name="T2" fmla="*/ 0 w 104"/>
                  <a:gd name="T3" fmla="*/ 104 h 104"/>
                  <a:gd name="T4" fmla="*/ 0 w 104"/>
                  <a:gd name="T5" fmla="*/ 0 h 104"/>
                  <a:gd name="T6" fmla="*/ 18 w 104"/>
                  <a:gd name="T7" fmla="*/ 0 h 104"/>
                  <a:gd name="T8" fmla="*/ 18 w 104"/>
                  <a:gd name="T9" fmla="*/ 85 h 104"/>
                  <a:gd name="T10" fmla="*/ 104 w 104"/>
                  <a:gd name="T11" fmla="*/ 85 h 104"/>
                  <a:gd name="T12" fmla="*/ 104 w 10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104" y="104"/>
                    </a:moveTo>
                    <a:lnTo>
                      <a:pt x="0" y="104"/>
                    </a:lnTo>
                    <a:lnTo>
                      <a:pt x="0" y="0"/>
                    </a:lnTo>
                    <a:lnTo>
                      <a:pt x="18" y="0"/>
                    </a:lnTo>
                    <a:lnTo>
                      <a:pt x="18" y="85"/>
                    </a:lnTo>
                    <a:lnTo>
                      <a:pt x="104" y="85"/>
                    </a:lnTo>
                    <a:lnTo>
                      <a:pt x="104" y="104"/>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nvGrpSpPr>
            <p:cNvPr id="170" name="Group 169">
              <a:extLst>
                <a:ext uri="{FF2B5EF4-FFF2-40B4-BE49-F238E27FC236}">
                  <a16:creationId xmlns:a16="http://schemas.microsoft.com/office/drawing/2014/main" id="{88C86981-6B70-4645-A0D8-88472170F935}"/>
                </a:ext>
              </a:extLst>
            </p:cNvPr>
            <p:cNvGrpSpPr/>
            <p:nvPr/>
          </p:nvGrpSpPr>
          <p:grpSpPr>
            <a:xfrm>
              <a:off x="5795949" y="5002342"/>
              <a:ext cx="626910" cy="393062"/>
              <a:chOff x="5815927" y="5002342"/>
              <a:chExt cx="626910" cy="393062"/>
            </a:xfrm>
          </p:grpSpPr>
          <p:grpSp>
            <p:nvGrpSpPr>
              <p:cNvPr id="171" name="Group 170">
                <a:extLst>
                  <a:ext uri="{FF2B5EF4-FFF2-40B4-BE49-F238E27FC236}">
                    <a16:creationId xmlns:a16="http://schemas.microsoft.com/office/drawing/2014/main" id="{90A6B6EA-15E5-4508-AB1F-0A2515A890E9}"/>
                  </a:ext>
                </a:extLst>
              </p:cNvPr>
              <p:cNvGrpSpPr/>
              <p:nvPr/>
            </p:nvGrpSpPr>
            <p:grpSpPr>
              <a:xfrm>
                <a:off x="5938879" y="5045125"/>
                <a:ext cx="304596" cy="312183"/>
                <a:chOff x="5938879" y="5045125"/>
                <a:chExt cx="304596" cy="312183"/>
              </a:xfrm>
            </p:grpSpPr>
            <p:sp>
              <p:nvSpPr>
                <p:cNvPr id="173" name="Oval 172">
                  <a:extLst>
                    <a:ext uri="{FF2B5EF4-FFF2-40B4-BE49-F238E27FC236}">
                      <a16:creationId xmlns:a16="http://schemas.microsoft.com/office/drawing/2014/main" id="{D9D7C4FF-2216-4BC1-AED4-D4AFE1977CE3}"/>
                    </a:ext>
                  </a:extLst>
                </p:cNvPr>
                <p:cNvSpPr/>
                <p:nvPr/>
              </p:nvSpPr>
              <p:spPr bwMode="auto">
                <a:xfrm>
                  <a:off x="5938879" y="5155050"/>
                  <a:ext cx="144231" cy="144231"/>
                </a:xfrm>
                <a:prstGeom prst="ellips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id="{AFA293BA-3EB6-4C39-8310-9B5217F8AD75}"/>
                    </a:ext>
                  </a:extLst>
                </p:cNvPr>
                <p:cNvSpPr/>
                <p:nvPr/>
              </p:nvSpPr>
              <p:spPr bwMode="auto">
                <a:xfrm>
                  <a:off x="5938879" y="5278931"/>
                  <a:ext cx="144231" cy="78377"/>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5" name="Oval 174">
                  <a:extLst>
                    <a:ext uri="{FF2B5EF4-FFF2-40B4-BE49-F238E27FC236}">
                      <a16:creationId xmlns:a16="http://schemas.microsoft.com/office/drawing/2014/main" id="{DB7566FE-D80F-4971-855B-4BEB8AA10540}"/>
                    </a:ext>
                  </a:extLst>
                </p:cNvPr>
                <p:cNvSpPr/>
                <p:nvPr/>
              </p:nvSpPr>
              <p:spPr bwMode="auto">
                <a:xfrm>
                  <a:off x="6046944" y="5045125"/>
                  <a:ext cx="196531" cy="196531"/>
                </a:xfrm>
                <a:prstGeom prst="ellips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72" name="Freeform 1907">
                <a:extLst>
                  <a:ext uri="{FF2B5EF4-FFF2-40B4-BE49-F238E27FC236}">
                    <a16:creationId xmlns:a16="http://schemas.microsoft.com/office/drawing/2014/main" id="{E211B484-C750-4999-9247-BAA50014A304}"/>
                  </a:ext>
                </a:extLst>
              </p:cNvPr>
              <p:cNvSpPr>
                <a:spLocks noEditPoints="1"/>
              </p:cNvSpPr>
              <p:nvPr/>
            </p:nvSpPr>
            <p:spPr bwMode="auto">
              <a:xfrm>
                <a:off x="5815927" y="5002342"/>
                <a:ext cx="626910" cy="393062"/>
              </a:xfrm>
              <a:custGeom>
                <a:avLst/>
                <a:gdLst>
                  <a:gd name="T0" fmla="*/ 85 w 160"/>
                  <a:gd name="T1" fmla="*/ 10 h 100"/>
                  <a:gd name="T2" fmla="*/ 109 w 160"/>
                  <a:gd name="T3" fmla="*/ 33 h 100"/>
                  <a:gd name="T4" fmla="*/ 120 w 160"/>
                  <a:gd name="T5" fmla="*/ 30 h 100"/>
                  <a:gd name="T6" fmla="*/ 140 w 160"/>
                  <a:gd name="T7" fmla="*/ 50 h 100"/>
                  <a:gd name="T8" fmla="*/ 139 w 160"/>
                  <a:gd name="T9" fmla="*/ 56 h 100"/>
                  <a:gd name="T10" fmla="*/ 150 w 160"/>
                  <a:gd name="T11" fmla="*/ 72 h 100"/>
                  <a:gd name="T12" fmla="*/ 132 w 160"/>
                  <a:gd name="T13" fmla="*/ 90 h 100"/>
                  <a:gd name="T14" fmla="*/ 130 w 160"/>
                  <a:gd name="T15" fmla="*/ 90 h 100"/>
                  <a:gd name="T16" fmla="*/ 130 w 160"/>
                  <a:gd name="T17" fmla="*/ 90 h 100"/>
                  <a:gd name="T18" fmla="*/ 30 w 160"/>
                  <a:gd name="T19" fmla="*/ 90 h 100"/>
                  <a:gd name="T20" fmla="*/ 10 w 160"/>
                  <a:gd name="T21" fmla="*/ 70 h 100"/>
                  <a:gd name="T22" fmla="*/ 30 w 160"/>
                  <a:gd name="T23" fmla="*/ 50 h 100"/>
                  <a:gd name="T24" fmla="*/ 33 w 160"/>
                  <a:gd name="T25" fmla="*/ 50 h 100"/>
                  <a:gd name="T26" fmla="*/ 51 w 160"/>
                  <a:gd name="T27" fmla="*/ 40 h 100"/>
                  <a:gd name="T28" fmla="*/ 61 w 160"/>
                  <a:gd name="T29" fmla="*/ 42 h 100"/>
                  <a:gd name="T30" fmla="*/ 60 w 160"/>
                  <a:gd name="T31" fmla="*/ 35 h 100"/>
                  <a:gd name="T32" fmla="*/ 85 w 160"/>
                  <a:gd name="T33" fmla="*/ 10 h 100"/>
                  <a:gd name="T34" fmla="*/ 85 w 160"/>
                  <a:gd name="T35" fmla="*/ 0 h 100"/>
                  <a:gd name="T36" fmla="*/ 50 w 160"/>
                  <a:gd name="T37" fmla="*/ 30 h 100"/>
                  <a:gd name="T38" fmla="*/ 28 w 160"/>
                  <a:gd name="T39" fmla="*/ 40 h 100"/>
                  <a:gd name="T40" fmla="*/ 0 w 160"/>
                  <a:gd name="T41" fmla="*/ 70 h 100"/>
                  <a:gd name="T42" fmla="*/ 30 w 160"/>
                  <a:gd name="T43" fmla="*/ 100 h 100"/>
                  <a:gd name="T44" fmla="*/ 130 w 160"/>
                  <a:gd name="T45" fmla="*/ 100 h 100"/>
                  <a:gd name="T46" fmla="*/ 132 w 160"/>
                  <a:gd name="T47" fmla="*/ 100 h 100"/>
                  <a:gd name="T48" fmla="*/ 160 w 160"/>
                  <a:gd name="T49" fmla="*/ 72 h 100"/>
                  <a:gd name="T50" fmla="*/ 150 w 160"/>
                  <a:gd name="T51" fmla="*/ 51 h 100"/>
                  <a:gd name="T52" fmla="*/ 150 w 160"/>
                  <a:gd name="T53" fmla="*/ 50 h 100"/>
                  <a:gd name="T54" fmla="*/ 120 w 160"/>
                  <a:gd name="T55" fmla="*/ 20 h 100"/>
                  <a:gd name="T56" fmla="*/ 116 w 160"/>
                  <a:gd name="T57" fmla="*/ 20 h 100"/>
                  <a:gd name="T58" fmla="*/ 85 w 160"/>
                  <a:gd name="T5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00">
                    <a:moveTo>
                      <a:pt x="85" y="10"/>
                    </a:moveTo>
                    <a:cubicBezTo>
                      <a:pt x="98" y="10"/>
                      <a:pt x="108" y="20"/>
                      <a:pt x="109" y="33"/>
                    </a:cubicBezTo>
                    <a:cubicBezTo>
                      <a:pt x="112" y="31"/>
                      <a:pt x="116" y="30"/>
                      <a:pt x="120" y="30"/>
                    </a:cubicBezTo>
                    <a:cubicBezTo>
                      <a:pt x="131" y="30"/>
                      <a:pt x="140" y="39"/>
                      <a:pt x="140" y="50"/>
                    </a:cubicBezTo>
                    <a:cubicBezTo>
                      <a:pt x="140" y="52"/>
                      <a:pt x="139" y="54"/>
                      <a:pt x="139" y="56"/>
                    </a:cubicBezTo>
                    <a:cubicBezTo>
                      <a:pt x="145" y="59"/>
                      <a:pt x="150" y="65"/>
                      <a:pt x="150" y="72"/>
                    </a:cubicBezTo>
                    <a:cubicBezTo>
                      <a:pt x="150" y="82"/>
                      <a:pt x="142" y="90"/>
                      <a:pt x="132" y="90"/>
                    </a:cubicBezTo>
                    <a:cubicBezTo>
                      <a:pt x="130" y="90"/>
                      <a:pt x="130" y="90"/>
                      <a:pt x="130" y="90"/>
                    </a:cubicBezTo>
                    <a:cubicBezTo>
                      <a:pt x="130" y="90"/>
                      <a:pt x="130" y="90"/>
                      <a:pt x="130" y="90"/>
                    </a:cubicBezTo>
                    <a:cubicBezTo>
                      <a:pt x="30" y="90"/>
                      <a:pt x="30" y="90"/>
                      <a:pt x="30" y="90"/>
                    </a:cubicBezTo>
                    <a:cubicBezTo>
                      <a:pt x="19" y="90"/>
                      <a:pt x="10" y="81"/>
                      <a:pt x="10" y="70"/>
                    </a:cubicBezTo>
                    <a:cubicBezTo>
                      <a:pt x="10" y="59"/>
                      <a:pt x="19" y="50"/>
                      <a:pt x="30" y="50"/>
                    </a:cubicBezTo>
                    <a:cubicBezTo>
                      <a:pt x="31" y="50"/>
                      <a:pt x="32" y="50"/>
                      <a:pt x="33" y="50"/>
                    </a:cubicBezTo>
                    <a:cubicBezTo>
                      <a:pt x="37" y="44"/>
                      <a:pt x="43" y="40"/>
                      <a:pt x="51" y="40"/>
                    </a:cubicBezTo>
                    <a:cubicBezTo>
                      <a:pt x="55" y="40"/>
                      <a:pt x="58" y="41"/>
                      <a:pt x="61" y="42"/>
                    </a:cubicBezTo>
                    <a:cubicBezTo>
                      <a:pt x="60" y="40"/>
                      <a:pt x="60" y="37"/>
                      <a:pt x="60" y="35"/>
                    </a:cubicBezTo>
                    <a:cubicBezTo>
                      <a:pt x="60" y="21"/>
                      <a:pt x="71" y="10"/>
                      <a:pt x="85" y="10"/>
                    </a:cubicBezTo>
                    <a:moveTo>
                      <a:pt x="85" y="0"/>
                    </a:moveTo>
                    <a:cubicBezTo>
                      <a:pt x="67" y="0"/>
                      <a:pt x="52" y="13"/>
                      <a:pt x="50" y="30"/>
                    </a:cubicBezTo>
                    <a:cubicBezTo>
                      <a:pt x="42" y="30"/>
                      <a:pt x="34" y="34"/>
                      <a:pt x="28" y="40"/>
                    </a:cubicBezTo>
                    <a:cubicBezTo>
                      <a:pt x="12" y="41"/>
                      <a:pt x="0" y="54"/>
                      <a:pt x="0" y="70"/>
                    </a:cubicBezTo>
                    <a:cubicBezTo>
                      <a:pt x="0" y="86"/>
                      <a:pt x="13" y="100"/>
                      <a:pt x="30" y="100"/>
                    </a:cubicBezTo>
                    <a:cubicBezTo>
                      <a:pt x="130" y="100"/>
                      <a:pt x="130" y="100"/>
                      <a:pt x="130" y="100"/>
                    </a:cubicBezTo>
                    <a:cubicBezTo>
                      <a:pt x="132" y="100"/>
                      <a:pt x="132" y="100"/>
                      <a:pt x="132" y="100"/>
                    </a:cubicBezTo>
                    <a:cubicBezTo>
                      <a:pt x="148" y="100"/>
                      <a:pt x="160" y="88"/>
                      <a:pt x="160" y="72"/>
                    </a:cubicBezTo>
                    <a:cubicBezTo>
                      <a:pt x="160" y="64"/>
                      <a:pt x="156" y="56"/>
                      <a:pt x="150" y="51"/>
                    </a:cubicBezTo>
                    <a:cubicBezTo>
                      <a:pt x="150" y="51"/>
                      <a:pt x="150" y="50"/>
                      <a:pt x="150" y="50"/>
                    </a:cubicBezTo>
                    <a:cubicBezTo>
                      <a:pt x="150" y="33"/>
                      <a:pt x="136" y="20"/>
                      <a:pt x="120" y="20"/>
                    </a:cubicBezTo>
                    <a:cubicBezTo>
                      <a:pt x="119" y="20"/>
                      <a:pt x="117" y="20"/>
                      <a:pt x="116" y="20"/>
                    </a:cubicBezTo>
                    <a:cubicBezTo>
                      <a:pt x="111" y="8"/>
                      <a:pt x="99" y="0"/>
                      <a:pt x="85" y="0"/>
                    </a:cubicBezTo>
                  </a:path>
                </a:pathLst>
              </a:custGeom>
              <a:solidFill>
                <a:schemeClr val="accent1"/>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grpSp>
        <p:nvGrpSpPr>
          <p:cNvPr id="27" name="Group 26">
            <a:extLst>
              <a:ext uri="{FF2B5EF4-FFF2-40B4-BE49-F238E27FC236}">
                <a16:creationId xmlns:a16="http://schemas.microsoft.com/office/drawing/2014/main" id="{A2DC8547-8F0A-4FFB-A794-DD5C48A7EAAB}"/>
              </a:ext>
            </a:extLst>
          </p:cNvPr>
          <p:cNvGrpSpPr/>
          <p:nvPr/>
        </p:nvGrpSpPr>
        <p:grpSpPr>
          <a:xfrm>
            <a:off x="8070799" y="2178945"/>
            <a:ext cx="458372" cy="306076"/>
            <a:chOff x="10971826" y="2964666"/>
            <a:chExt cx="800452" cy="534498"/>
          </a:xfrm>
        </p:grpSpPr>
        <p:grpSp>
          <p:nvGrpSpPr>
            <p:cNvPr id="178" name="Group 177">
              <a:extLst>
                <a:ext uri="{FF2B5EF4-FFF2-40B4-BE49-F238E27FC236}">
                  <a16:creationId xmlns:a16="http://schemas.microsoft.com/office/drawing/2014/main" id="{4A1A6E96-A695-4FF8-B6DA-946B7421FD92}"/>
                </a:ext>
              </a:extLst>
            </p:cNvPr>
            <p:cNvGrpSpPr/>
            <p:nvPr/>
          </p:nvGrpSpPr>
          <p:grpSpPr>
            <a:xfrm>
              <a:off x="11370519" y="2964666"/>
              <a:ext cx="401759" cy="534498"/>
              <a:chOff x="7574899" y="4412501"/>
              <a:chExt cx="182410" cy="242678"/>
            </a:xfrm>
            <a:solidFill>
              <a:schemeClr val="tx2"/>
            </a:solidFill>
          </p:grpSpPr>
          <p:sp>
            <p:nvSpPr>
              <p:cNvPr id="179" name="Freeform 2080">
                <a:extLst>
                  <a:ext uri="{FF2B5EF4-FFF2-40B4-BE49-F238E27FC236}">
                    <a16:creationId xmlns:a16="http://schemas.microsoft.com/office/drawing/2014/main" id="{737A7892-9156-411A-BC48-7BE22E29D0FB}"/>
                  </a:ext>
                </a:extLst>
              </p:cNvPr>
              <p:cNvSpPr>
                <a:spLocks noEditPoints="1"/>
              </p:cNvSpPr>
              <p:nvPr/>
            </p:nvSpPr>
            <p:spPr bwMode="auto">
              <a:xfrm>
                <a:off x="7574899" y="4412501"/>
                <a:ext cx="182410" cy="242678"/>
              </a:xfrm>
              <a:custGeom>
                <a:avLst/>
                <a:gdLst>
                  <a:gd name="T0" fmla="*/ 227 w 227"/>
                  <a:gd name="T1" fmla="*/ 302 h 302"/>
                  <a:gd name="T2" fmla="*/ 0 w 227"/>
                  <a:gd name="T3" fmla="*/ 302 h 302"/>
                  <a:gd name="T4" fmla="*/ 0 w 227"/>
                  <a:gd name="T5" fmla="*/ 0 h 302"/>
                  <a:gd name="T6" fmla="*/ 128 w 227"/>
                  <a:gd name="T7" fmla="*/ 0 h 302"/>
                  <a:gd name="T8" fmla="*/ 227 w 227"/>
                  <a:gd name="T9" fmla="*/ 99 h 302"/>
                  <a:gd name="T10" fmla="*/ 227 w 227"/>
                  <a:gd name="T11" fmla="*/ 302 h 302"/>
                  <a:gd name="T12" fmla="*/ 19 w 227"/>
                  <a:gd name="T13" fmla="*/ 284 h 302"/>
                  <a:gd name="T14" fmla="*/ 208 w 227"/>
                  <a:gd name="T15" fmla="*/ 284 h 302"/>
                  <a:gd name="T16" fmla="*/ 208 w 227"/>
                  <a:gd name="T17" fmla="*/ 106 h 302"/>
                  <a:gd name="T18" fmla="*/ 121 w 227"/>
                  <a:gd name="T19" fmla="*/ 19 h 302"/>
                  <a:gd name="T20" fmla="*/ 19 w 227"/>
                  <a:gd name="T21" fmla="*/ 19 h 302"/>
                  <a:gd name="T22" fmla="*/ 19 w 227"/>
                  <a:gd name="T23"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02">
                    <a:moveTo>
                      <a:pt x="227" y="302"/>
                    </a:moveTo>
                    <a:lnTo>
                      <a:pt x="0" y="302"/>
                    </a:lnTo>
                    <a:lnTo>
                      <a:pt x="0" y="0"/>
                    </a:lnTo>
                    <a:lnTo>
                      <a:pt x="128" y="0"/>
                    </a:lnTo>
                    <a:lnTo>
                      <a:pt x="227" y="99"/>
                    </a:lnTo>
                    <a:lnTo>
                      <a:pt x="227" y="302"/>
                    </a:lnTo>
                    <a:close/>
                    <a:moveTo>
                      <a:pt x="19" y="284"/>
                    </a:moveTo>
                    <a:lnTo>
                      <a:pt x="208" y="284"/>
                    </a:lnTo>
                    <a:lnTo>
                      <a:pt x="208" y="106"/>
                    </a:lnTo>
                    <a:lnTo>
                      <a:pt x="121" y="19"/>
                    </a:lnTo>
                    <a:lnTo>
                      <a:pt x="19" y="19"/>
                    </a:lnTo>
                    <a:lnTo>
                      <a:pt x="19" y="28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80" name="Freeform 2081">
                <a:extLst>
                  <a:ext uri="{FF2B5EF4-FFF2-40B4-BE49-F238E27FC236}">
                    <a16:creationId xmlns:a16="http://schemas.microsoft.com/office/drawing/2014/main" id="{30C3DB70-A82A-47C9-9D37-4E225E99B474}"/>
                  </a:ext>
                </a:extLst>
              </p:cNvPr>
              <p:cNvSpPr>
                <a:spLocks/>
              </p:cNvSpPr>
              <p:nvPr/>
            </p:nvSpPr>
            <p:spPr bwMode="auto">
              <a:xfrm>
                <a:off x="7666506" y="4419733"/>
                <a:ext cx="83571" cy="83571"/>
              </a:xfrm>
              <a:custGeom>
                <a:avLst/>
                <a:gdLst>
                  <a:gd name="T0" fmla="*/ 104 w 104"/>
                  <a:gd name="T1" fmla="*/ 104 h 104"/>
                  <a:gd name="T2" fmla="*/ 0 w 104"/>
                  <a:gd name="T3" fmla="*/ 104 h 104"/>
                  <a:gd name="T4" fmla="*/ 0 w 104"/>
                  <a:gd name="T5" fmla="*/ 0 h 104"/>
                  <a:gd name="T6" fmla="*/ 18 w 104"/>
                  <a:gd name="T7" fmla="*/ 0 h 104"/>
                  <a:gd name="T8" fmla="*/ 18 w 104"/>
                  <a:gd name="T9" fmla="*/ 85 h 104"/>
                  <a:gd name="T10" fmla="*/ 104 w 104"/>
                  <a:gd name="T11" fmla="*/ 85 h 104"/>
                  <a:gd name="T12" fmla="*/ 104 w 10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104" y="104"/>
                    </a:moveTo>
                    <a:lnTo>
                      <a:pt x="0" y="104"/>
                    </a:lnTo>
                    <a:lnTo>
                      <a:pt x="0" y="0"/>
                    </a:lnTo>
                    <a:lnTo>
                      <a:pt x="18" y="0"/>
                    </a:lnTo>
                    <a:lnTo>
                      <a:pt x="18" y="85"/>
                    </a:lnTo>
                    <a:lnTo>
                      <a:pt x="104" y="85"/>
                    </a:lnTo>
                    <a:lnTo>
                      <a:pt x="104" y="10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nvGrpSpPr>
            <p:cNvPr id="22" name="Group 21">
              <a:extLst>
                <a:ext uri="{FF2B5EF4-FFF2-40B4-BE49-F238E27FC236}">
                  <a16:creationId xmlns:a16="http://schemas.microsoft.com/office/drawing/2014/main" id="{C342FD98-932A-42C0-80E0-F1546721BC0E}"/>
                </a:ext>
              </a:extLst>
            </p:cNvPr>
            <p:cNvGrpSpPr/>
            <p:nvPr/>
          </p:nvGrpSpPr>
          <p:grpSpPr>
            <a:xfrm>
              <a:off x="10971826" y="3123990"/>
              <a:ext cx="565657" cy="375174"/>
              <a:chOff x="10747381" y="3013229"/>
              <a:chExt cx="732653" cy="485935"/>
            </a:xfrm>
          </p:grpSpPr>
          <p:grpSp>
            <p:nvGrpSpPr>
              <p:cNvPr id="20" name="Group 19">
                <a:extLst>
                  <a:ext uri="{FF2B5EF4-FFF2-40B4-BE49-F238E27FC236}">
                    <a16:creationId xmlns:a16="http://schemas.microsoft.com/office/drawing/2014/main" id="{BF4BA34D-AE97-4DB2-81AB-FB1327927ED9}"/>
                  </a:ext>
                </a:extLst>
              </p:cNvPr>
              <p:cNvGrpSpPr/>
              <p:nvPr/>
            </p:nvGrpSpPr>
            <p:grpSpPr>
              <a:xfrm>
                <a:off x="11182244" y="3065018"/>
                <a:ext cx="274149" cy="404620"/>
                <a:chOff x="11182244" y="3065018"/>
                <a:chExt cx="274149" cy="404620"/>
              </a:xfrm>
            </p:grpSpPr>
            <p:sp>
              <p:nvSpPr>
                <p:cNvPr id="19" name="Rectangle 18">
                  <a:extLst>
                    <a:ext uri="{FF2B5EF4-FFF2-40B4-BE49-F238E27FC236}">
                      <a16:creationId xmlns:a16="http://schemas.microsoft.com/office/drawing/2014/main" id="{A3247752-E179-4DCA-A5F3-E48260823C47}"/>
                    </a:ext>
                  </a:extLst>
                </p:cNvPr>
                <p:cNvSpPr/>
                <p:nvPr/>
              </p:nvSpPr>
              <p:spPr bwMode="auto">
                <a:xfrm>
                  <a:off x="11182244" y="3065018"/>
                  <a:ext cx="274149" cy="171593"/>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1" name="Rectangle 180">
                  <a:extLst>
                    <a:ext uri="{FF2B5EF4-FFF2-40B4-BE49-F238E27FC236}">
                      <a16:creationId xmlns:a16="http://schemas.microsoft.com/office/drawing/2014/main" id="{1A317A89-F58E-4118-A2F4-05A8A4766CE5}"/>
                    </a:ext>
                  </a:extLst>
                </p:cNvPr>
                <p:cNvSpPr/>
                <p:nvPr/>
              </p:nvSpPr>
              <p:spPr bwMode="auto">
                <a:xfrm>
                  <a:off x="11182244" y="3298045"/>
                  <a:ext cx="274149" cy="171593"/>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1" name="Group 150">
                <a:extLst>
                  <a:ext uri="{FF2B5EF4-FFF2-40B4-BE49-F238E27FC236}">
                    <a16:creationId xmlns:a16="http://schemas.microsoft.com/office/drawing/2014/main" id="{43AED123-F77E-4B7F-95CA-8A9EC01A4005}"/>
                  </a:ext>
                </a:extLst>
              </p:cNvPr>
              <p:cNvGrpSpPr/>
              <p:nvPr/>
            </p:nvGrpSpPr>
            <p:grpSpPr>
              <a:xfrm>
                <a:off x="10747381" y="3013229"/>
                <a:ext cx="732653" cy="485935"/>
                <a:chOff x="8444427" y="5483977"/>
                <a:chExt cx="732653" cy="485935"/>
              </a:xfrm>
              <a:solidFill>
                <a:schemeClr val="accent1"/>
              </a:solidFill>
            </p:grpSpPr>
            <p:sp>
              <p:nvSpPr>
                <p:cNvPr id="152" name="Freeform 11">
                  <a:extLst>
                    <a:ext uri="{FF2B5EF4-FFF2-40B4-BE49-F238E27FC236}">
                      <a16:creationId xmlns:a16="http://schemas.microsoft.com/office/drawing/2014/main" id="{9F070C99-FEF4-4CE5-8118-A473D8219FC9}"/>
                    </a:ext>
                  </a:extLst>
                </p:cNvPr>
                <p:cNvSpPr>
                  <a:spLocks noEditPoints="1"/>
                </p:cNvSpPr>
                <p:nvPr/>
              </p:nvSpPr>
              <p:spPr bwMode="auto">
                <a:xfrm>
                  <a:off x="8444427" y="5483977"/>
                  <a:ext cx="732653" cy="22931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solidFill>
                      <a:srgbClr val="505050"/>
                    </a:solidFill>
                    <a:latin typeface="Segoe UI"/>
                  </a:endParaRPr>
                </a:p>
              </p:txBody>
            </p:sp>
            <p:sp>
              <p:nvSpPr>
                <p:cNvPr id="153" name="Freeform 11">
                  <a:extLst>
                    <a:ext uri="{FF2B5EF4-FFF2-40B4-BE49-F238E27FC236}">
                      <a16:creationId xmlns:a16="http://schemas.microsoft.com/office/drawing/2014/main" id="{DC6B3363-B731-461F-AF96-710BA51D37D8}"/>
                    </a:ext>
                  </a:extLst>
                </p:cNvPr>
                <p:cNvSpPr>
                  <a:spLocks noEditPoints="1"/>
                </p:cNvSpPr>
                <p:nvPr/>
              </p:nvSpPr>
              <p:spPr bwMode="auto">
                <a:xfrm>
                  <a:off x="8444427" y="5740594"/>
                  <a:ext cx="732653" cy="22931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grpFill/>
                <a:ln w="0">
                  <a:noFill/>
                  <a:prstDash val="solid"/>
                  <a:round/>
                  <a:headEnd/>
                  <a:tailEnd/>
                </a:ln>
              </p:spPr>
              <p:txBody>
                <a:bodyPr vert="horz" wrap="square" lIns="68570" tIns="34285" rIns="68570" bIns="34285" numCol="1" anchor="t" anchorCtr="0" compatLnSpc="1">
                  <a:prstTxWarp prst="textNoShape">
                    <a:avLst/>
                  </a:prstTxWarp>
                </a:bodyPr>
                <a:lstStyle/>
                <a:p>
                  <a:pPr defTabSz="685669">
                    <a:defRPr/>
                  </a:pPr>
                  <a:endParaRPr lang="en-US" sz="1350" kern="0">
                    <a:solidFill>
                      <a:srgbClr val="505050"/>
                    </a:solidFill>
                    <a:latin typeface="Segoe UI"/>
                  </a:endParaRPr>
                </a:p>
              </p:txBody>
            </p:sp>
          </p:grpSp>
        </p:grpSp>
      </p:grpSp>
      <p:grpSp>
        <p:nvGrpSpPr>
          <p:cNvPr id="234" name="Group 233">
            <a:extLst>
              <a:ext uri="{FF2B5EF4-FFF2-40B4-BE49-F238E27FC236}">
                <a16:creationId xmlns:a16="http://schemas.microsoft.com/office/drawing/2014/main" id="{905D981D-1539-4AA9-9BD2-B85B057585D0}"/>
              </a:ext>
            </a:extLst>
          </p:cNvPr>
          <p:cNvGrpSpPr/>
          <p:nvPr/>
        </p:nvGrpSpPr>
        <p:grpSpPr>
          <a:xfrm>
            <a:off x="3873806" y="2125303"/>
            <a:ext cx="377510" cy="413360"/>
            <a:chOff x="5195742" y="2770680"/>
            <a:chExt cx="659241" cy="721845"/>
          </a:xfrm>
        </p:grpSpPr>
        <p:grpSp>
          <p:nvGrpSpPr>
            <p:cNvPr id="217" name="Group 216">
              <a:extLst>
                <a:ext uri="{FF2B5EF4-FFF2-40B4-BE49-F238E27FC236}">
                  <a16:creationId xmlns:a16="http://schemas.microsoft.com/office/drawing/2014/main" id="{84DC530C-AEB3-4736-A67C-E26041EEF181}"/>
                </a:ext>
              </a:extLst>
            </p:cNvPr>
            <p:cNvGrpSpPr/>
            <p:nvPr/>
          </p:nvGrpSpPr>
          <p:grpSpPr>
            <a:xfrm>
              <a:off x="5195742" y="2770680"/>
              <a:ext cx="560114" cy="574288"/>
              <a:chOff x="6920672" y="4626315"/>
              <a:chExt cx="560114" cy="574288"/>
            </a:xfrm>
          </p:grpSpPr>
          <p:sp>
            <p:nvSpPr>
              <p:cNvPr id="202" name="Freeform 2167">
                <a:extLst>
                  <a:ext uri="{FF2B5EF4-FFF2-40B4-BE49-F238E27FC236}">
                    <a16:creationId xmlns:a16="http://schemas.microsoft.com/office/drawing/2014/main" id="{B09331C0-F6C6-47EE-B946-7EC75FE07B4D}"/>
                  </a:ext>
                </a:extLst>
              </p:cNvPr>
              <p:cNvSpPr>
                <a:spLocks/>
              </p:cNvSpPr>
              <p:nvPr/>
            </p:nvSpPr>
            <p:spPr bwMode="auto">
              <a:xfrm>
                <a:off x="6929946" y="4853776"/>
                <a:ext cx="547131" cy="137246"/>
              </a:xfrm>
              <a:custGeom>
                <a:avLst/>
                <a:gdLst>
                  <a:gd name="T0" fmla="*/ 236 w 295"/>
                  <a:gd name="T1" fmla="*/ 74 h 74"/>
                  <a:gd name="T2" fmla="*/ 59 w 295"/>
                  <a:gd name="T3" fmla="*/ 74 h 74"/>
                  <a:gd name="T4" fmla="*/ 0 w 295"/>
                  <a:gd name="T5" fmla="*/ 15 h 74"/>
                  <a:gd name="T6" fmla="*/ 11 w 295"/>
                  <a:gd name="T7" fmla="*/ 0 h 74"/>
                  <a:gd name="T8" fmla="*/ 66 w 295"/>
                  <a:gd name="T9" fmla="*/ 55 h 74"/>
                  <a:gd name="T10" fmla="*/ 229 w 295"/>
                  <a:gd name="T11" fmla="*/ 55 h 74"/>
                  <a:gd name="T12" fmla="*/ 283 w 295"/>
                  <a:gd name="T13" fmla="*/ 0 h 74"/>
                  <a:gd name="T14" fmla="*/ 295 w 295"/>
                  <a:gd name="T15" fmla="*/ 15 h 74"/>
                  <a:gd name="T16" fmla="*/ 236 w 295"/>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74">
                    <a:moveTo>
                      <a:pt x="236" y="74"/>
                    </a:moveTo>
                    <a:lnTo>
                      <a:pt x="59" y="74"/>
                    </a:lnTo>
                    <a:lnTo>
                      <a:pt x="0" y="15"/>
                    </a:lnTo>
                    <a:lnTo>
                      <a:pt x="11" y="0"/>
                    </a:lnTo>
                    <a:lnTo>
                      <a:pt x="66" y="55"/>
                    </a:lnTo>
                    <a:lnTo>
                      <a:pt x="229" y="55"/>
                    </a:lnTo>
                    <a:lnTo>
                      <a:pt x="283" y="0"/>
                    </a:lnTo>
                    <a:lnTo>
                      <a:pt x="295" y="15"/>
                    </a:lnTo>
                    <a:lnTo>
                      <a:pt x="236" y="74"/>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200" name="Freeform 2165">
                <a:extLst>
                  <a:ext uri="{FF2B5EF4-FFF2-40B4-BE49-F238E27FC236}">
                    <a16:creationId xmlns:a16="http://schemas.microsoft.com/office/drawing/2014/main" id="{4F2AF25E-2E69-4885-8788-D1F206D8731B}"/>
                  </a:ext>
                </a:extLst>
              </p:cNvPr>
              <p:cNvSpPr>
                <a:spLocks/>
              </p:cNvSpPr>
              <p:nvPr/>
            </p:nvSpPr>
            <p:spPr bwMode="auto">
              <a:xfrm>
                <a:off x="6920672" y="4788862"/>
                <a:ext cx="560114" cy="411741"/>
              </a:xfrm>
              <a:custGeom>
                <a:avLst/>
                <a:gdLst>
                  <a:gd name="T0" fmla="*/ 302 w 302"/>
                  <a:gd name="T1" fmla="*/ 222 h 222"/>
                  <a:gd name="T2" fmla="*/ 0 w 302"/>
                  <a:gd name="T3" fmla="*/ 222 h 222"/>
                  <a:gd name="T4" fmla="*/ 0 w 302"/>
                  <a:gd name="T5" fmla="*/ 33 h 222"/>
                  <a:gd name="T6" fmla="*/ 45 w 302"/>
                  <a:gd name="T7" fmla="*/ 7 h 222"/>
                  <a:gd name="T8" fmla="*/ 54 w 302"/>
                  <a:gd name="T9" fmla="*/ 21 h 222"/>
                  <a:gd name="T10" fmla="*/ 19 w 302"/>
                  <a:gd name="T11" fmla="*/ 42 h 222"/>
                  <a:gd name="T12" fmla="*/ 19 w 302"/>
                  <a:gd name="T13" fmla="*/ 203 h 222"/>
                  <a:gd name="T14" fmla="*/ 283 w 302"/>
                  <a:gd name="T15" fmla="*/ 203 h 222"/>
                  <a:gd name="T16" fmla="*/ 283 w 302"/>
                  <a:gd name="T17" fmla="*/ 42 h 222"/>
                  <a:gd name="T18" fmla="*/ 243 w 302"/>
                  <a:gd name="T19" fmla="*/ 14 h 222"/>
                  <a:gd name="T20" fmla="*/ 253 w 302"/>
                  <a:gd name="T21" fmla="*/ 0 h 222"/>
                  <a:gd name="T22" fmla="*/ 302 w 302"/>
                  <a:gd name="T23" fmla="*/ 33 h 222"/>
                  <a:gd name="T24" fmla="*/ 302 w 302"/>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2" h="222">
                    <a:moveTo>
                      <a:pt x="302" y="222"/>
                    </a:moveTo>
                    <a:lnTo>
                      <a:pt x="0" y="222"/>
                    </a:lnTo>
                    <a:lnTo>
                      <a:pt x="0" y="33"/>
                    </a:lnTo>
                    <a:lnTo>
                      <a:pt x="45" y="7"/>
                    </a:lnTo>
                    <a:lnTo>
                      <a:pt x="54" y="21"/>
                    </a:lnTo>
                    <a:lnTo>
                      <a:pt x="19" y="42"/>
                    </a:lnTo>
                    <a:lnTo>
                      <a:pt x="19" y="203"/>
                    </a:lnTo>
                    <a:lnTo>
                      <a:pt x="283" y="203"/>
                    </a:lnTo>
                    <a:lnTo>
                      <a:pt x="283" y="42"/>
                    </a:lnTo>
                    <a:lnTo>
                      <a:pt x="243" y="14"/>
                    </a:lnTo>
                    <a:lnTo>
                      <a:pt x="253" y="0"/>
                    </a:lnTo>
                    <a:lnTo>
                      <a:pt x="302" y="33"/>
                    </a:lnTo>
                    <a:lnTo>
                      <a:pt x="302" y="222"/>
                    </a:lnTo>
                    <a:close/>
                  </a:path>
                </a:pathLst>
              </a:custGeom>
              <a:solidFill>
                <a:schemeClr val="tx2"/>
              </a:solid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nvGrpSpPr>
              <p:cNvPr id="208" name="Group 207">
                <a:extLst>
                  <a:ext uri="{FF2B5EF4-FFF2-40B4-BE49-F238E27FC236}">
                    <a16:creationId xmlns:a16="http://schemas.microsoft.com/office/drawing/2014/main" id="{337469E1-FC3A-42C4-BA15-669CD99CEB55}"/>
                  </a:ext>
                </a:extLst>
              </p:cNvPr>
              <p:cNvGrpSpPr/>
              <p:nvPr/>
            </p:nvGrpSpPr>
            <p:grpSpPr>
              <a:xfrm>
                <a:off x="7001129" y="4626315"/>
                <a:ext cx="401759" cy="534498"/>
                <a:chOff x="7574899" y="4412501"/>
                <a:chExt cx="182410" cy="242678"/>
              </a:xfrm>
              <a:solidFill>
                <a:schemeClr val="tx2"/>
              </a:solidFill>
            </p:grpSpPr>
            <p:sp>
              <p:nvSpPr>
                <p:cNvPr id="209" name="Freeform 2080">
                  <a:extLst>
                    <a:ext uri="{FF2B5EF4-FFF2-40B4-BE49-F238E27FC236}">
                      <a16:creationId xmlns:a16="http://schemas.microsoft.com/office/drawing/2014/main" id="{332B7C5C-0A12-4984-A046-6C589271C347}"/>
                    </a:ext>
                  </a:extLst>
                </p:cNvPr>
                <p:cNvSpPr>
                  <a:spLocks noEditPoints="1"/>
                </p:cNvSpPr>
                <p:nvPr/>
              </p:nvSpPr>
              <p:spPr bwMode="auto">
                <a:xfrm>
                  <a:off x="7574899" y="4412501"/>
                  <a:ext cx="182410" cy="242678"/>
                </a:xfrm>
                <a:custGeom>
                  <a:avLst/>
                  <a:gdLst>
                    <a:gd name="T0" fmla="*/ 227 w 227"/>
                    <a:gd name="T1" fmla="*/ 302 h 302"/>
                    <a:gd name="T2" fmla="*/ 0 w 227"/>
                    <a:gd name="T3" fmla="*/ 302 h 302"/>
                    <a:gd name="T4" fmla="*/ 0 w 227"/>
                    <a:gd name="T5" fmla="*/ 0 h 302"/>
                    <a:gd name="T6" fmla="*/ 128 w 227"/>
                    <a:gd name="T7" fmla="*/ 0 h 302"/>
                    <a:gd name="T8" fmla="*/ 227 w 227"/>
                    <a:gd name="T9" fmla="*/ 99 h 302"/>
                    <a:gd name="T10" fmla="*/ 227 w 227"/>
                    <a:gd name="T11" fmla="*/ 302 h 302"/>
                    <a:gd name="T12" fmla="*/ 19 w 227"/>
                    <a:gd name="T13" fmla="*/ 284 h 302"/>
                    <a:gd name="T14" fmla="*/ 208 w 227"/>
                    <a:gd name="T15" fmla="*/ 284 h 302"/>
                    <a:gd name="T16" fmla="*/ 208 w 227"/>
                    <a:gd name="T17" fmla="*/ 106 h 302"/>
                    <a:gd name="T18" fmla="*/ 121 w 227"/>
                    <a:gd name="T19" fmla="*/ 19 h 302"/>
                    <a:gd name="T20" fmla="*/ 19 w 227"/>
                    <a:gd name="T21" fmla="*/ 19 h 302"/>
                    <a:gd name="T22" fmla="*/ 19 w 227"/>
                    <a:gd name="T23"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02">
                      <a:moveTo>
                        <a:pt x="227" y="302"/>
                      </a:moveTo>
                      <a:lnTo>
                        <a:pt x="0" y="302"/>
                      </a:lnTo>
                      <a:lnTo>
                        <a:pt x="0" y="0"/>
                      </a:lnTo>
                      <a:lnTo>
                        <a:pt x="128" y="0"/>
                      </a:lnTo>
                      <a:lnTo>
                        <a:pt x="227" y="99"/>
                      </a:lnTo>
                      <a:lnTo>
                        <a:pt x="227" y="302"/>
                      </a:lnTo>
                      <a:close/>
                      <a:moveTo>
                        <a:pt x="19" y="284"/>
                      </a:moveTo>
                      <a:lnTo>
                        <a:pt x="208" y="284"/>
                      </a:lnTo>
                      <a:lnTo>
                        <a:pt x="208" y="106"/>
                      </a:lnTo>
                      <a:lnTo>
                        <a:pt x="121" y="19"/>
                      </a:lnTo>
                      <a:lnTo>
                        <a:pt x="19" y="19"/>
                      </a:lnTo>
                      <a:lnTo>
                        <a:pt x="19" y="28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210" name="Freeform 2081">
                  <a:extLst>
                    <a:ext uri="{FF2B5EF4-FFF2-40B4-BE49-F238E27FC236}">
                      <a16:creationId xmlns:a16="http://schemas.microsoft.com/office/drawing/2014/main" id="{AF79D338-F5DC-47DC-8BA2-44DD952BD41F}"/>
                    </a:ext>
                  </a:extLst>
                </p:cNvPr>
                <p:cNvSpPr>
                  <a:spLocks/>
                </p:cNvSpPr>
                <p:nvPr/>
              </p:nvSpPr>
              <p:spPr bwMode="auto">
                <a:xfrm>
                  <a:off x="7666506" y="4419733"/>
                  <a:ext cx="83571" cy="83571"/>
                </a:xfrm>
                <a:custGeom>
                  <a:avLst/>
                  <a:gdLst>
                    <a:gd name="T0" fmla="*/ 104 w 104"/>
                    <a:gd name="T1" fmla="*/ 104 h 104"/>
                    <a:gd name="T2" fmla="*/ 0 w 104"/>
                    <a:gd name="T3" fmla="*/ 104 h 104"/>
                    <a:gd name="T4" fmla="*/ 0 w 104"/>
                    <a:gd name="T5" fmla="*/ 0 h 104"/>
                    <a:gd name="T6" fmla="*/ 18 w 104"/>
                    <a:gd name="T7" fmla="*/ 0 h 104"/>
                    <a:gd name="T8" fmla="*/ 18 w 104"/>
                    <a:gd name="T9" fmla="*/ 85 h 104"/>
                    <a:gd name="T10" fmla="*/ 104 w 104"/>
                    <a:gd name="T11" fmla="*/ 85 h 104"/>
                    <a:gd name="T12" fmla="*/ 104 w 10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104" y="104"/>
                      </a:moveTo>
                      <a:lnTo>
                        <a:pt x="0" y="104"/>
                      </a:lnTo>
                      <a:lnTo>
                        <a:pt x="0" y="0"/>
                      </a:lnTo>
                      <a:lnTo>
                        <a:pt x="18" y="0"/>
                      </a:lnTo>
                      <a:lnTo>
                        <a:pt x="18" y="85"/>
                      </a:lnTo>
                      <a:lnTo>
                        <a:pt x="104" y="85"/>
                      </a:lnTo>
                      <a:lnTo>
                        <a:pt x="104" y="10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nvGrpSpPr>
              <p:cNvPr id="214" name="Group 213">
                <a:extLst>
                  <a:ext uri="{FF2B5EF4-FFF2-40B4-BE49-F238E27FC236}">
                    <a16:creationId xmlns:a16="http://schemas.microsoft.com/office/drawing/2014/main" id="{1A8CEA00-3BA1-414E-BB09-EB26C2EBDDE1}"/>
                  </a:ext>
                </a:extLst>
              </p:cNvPr>
              <p:cNvGrpSpPr/>
              <p:nvPr/>
            </p:nvGrpSpPr>
            <p:grpSpPr>
              <a:xfrm>
                <a:off x="6976431" y="4931807"/>
                <a:ext cx="451692" cy="229006"/>
                <a:chOff x="6976431" y="4931807"/>
                <a:chExt cx="451692" cy="229006"/>
              </a:xfrm>
            </p:grpSpPr>
            <p:sp>
              <p:nvSpPr>
                <p:cNvPr id="211" name="Rectangle 210">
                  <a:extLst>
                    <a:ext uri="{FF2B5EF4-FFF2-40B4-BE49-F238E27FC236}">
                      <a16:creationId xmlns:a16="http://schemas.microsoft.com/office/drawing/2014/main" id="{C8D389C2-631C-42DA-9F5D-69C8DC2E2DAC}"/>
                    </a:ext>
                  </a:extLst>
                </p:cNvPr>
                <p:cNvSpPr/>
                <p:nvPr/>
              </p:nvSpPr>
              <p:spPr bwMode="auto">
                <a:xfrm>
                  <a:off x="6976431" y="4991024"/>
                  <a:ext cx="451692" cy="169789"/>
                </a:xfrm>
                <a:prstGeom prst="rect">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2" name="Right Triangle 211">
                  <a:extLst>
                    <a:ext uri="{FF2B5EF4-FFF2-40B4-BE49-F238E27FC236}">
                      <a16:creationId xmlns:a16="http://schemas.microsoft.com/office/drawing/2014/main" id="{F7BA5A4A-E44A-4011-9DD2-321B2F319EC5}"/>
                    </a:ext>
                  </a:extLst>
                </p:cNvPr>
                <p:cNvSpPr/>
                <p:nvPr/>
              </p:nvSpPr>
              <p:spPr bwMode="auto">
                <a:xfrm>
                  <a:off x="6980096" y="4931807"/>
                  <a:ext cx="76048" cy="76048"/>
                </a:xfrm>
                <a:prstGeom prst="rtTriangl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3" name="Right Triangle 212">
                  <a:extLst>
                    <a:ext uri="{FF2B5EF4-FFF2-40B4-BE49-F238E27FC236}">
                      <a16:creationId xmlns:a16="http://schemas.microsoft.com/office/drawing/2014/main" id="{EAF0FDC8-CD29-43F4-B35C-50864EF738B2}"/>
                    </a:ext>
                  </a:extLst>
                </p:cNvPr>
                <p:cNvSpPr/>
                <p:nvPr/>
              </p:nvSpPr>
              <p:spPr bwMode="auto">
                <a:xfrm flipH="1">
                  <a:off x="7351609" y="4931807"/>
                  <a:ext cx="76048" cy="76048"/>
                </a:xfrm>
                <a:prstGeom prst="rtTriangle">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30" name="Group 29">
              <a:extLst>
                <a:ext uri="{FF2B5EF4-FFF2-40B4-BE49-F238E27FC236}">
                  <a16:creationId xmlns:a16="http://schemas.microsoft.com/office/drawing/2014/main" id="{4AA29C50-5A3A-433B-AB56-A24525A1AB91}"/>
                </a:ext>
              </a:extLst>
            </p:cNvPr>
            <p:cNvGrpSpPr/>
            <p:nvPr/>
          </p:nvGrpSpPr>
          <p:grpSpPr>
            <a:xfrm>
              <a:off x="5585881" y="3143082"/>
              <a:ext cx="269102" cy="349443"/>
              <a:chOff x="6955829" y="2716021"/>
              <a:chExt cx="269102" cy="349443"/>
            </a:xfrm>
          </p:grpSpPr>
          <p:sp>
            <p:nvSpPr>
              <p:cNvPr id="29" name="Oval 28">
                <a:extLst>
                  <a:ext uri="{FF2B5EF4-FFF2-40B4-BE49-F238E27FC236}">
                    <a16:creationId xmlns:a16="http://schemas.microsoft.com/office/drawing/2014/main" id="{2249744E-4D7A-4EFB-86FE-D6CCF0E743D9}"/>
                  </a:ext>
                </a:extLst>
              </p:cNvPr>
              <p:cNvSpPr/>
              <p:nvPr/>
            </p:nvSpPr>
            <p:spPr bwMode="auto">
              <a:xfrm>
                <a:off x="6955829" y="2716021"/>
                <a:ext cx="269102" cy="349443"/>
              </a:xfrm>
              <a:prstGeom prst="ellipse">
                <a:avLst/>
              </a:prstGeom>
              <a:solidFill>
                <a:srgbClr val="F8F8F8"/>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8" name="Group 27">
                <a:extLst>
                  <a:ext uri="{FF2B5EF4-FFF2-40B4-BE49-F238E27FC236}">
                    <a16:creationId xmlns:a16="http://schemas.microsoft.com/office/drawing/2014/main" id="{C92CA8FB-51F9-4727-BCC5-165302FA5193}"/>
                  </a:ext>
                </a:extLst>
              </p:cNvPr>
              <p:cNvGrpSpPr/>
              <p:nvPr/>
            </p:nvGrpSpPr>
            <p:grpSpPr>
              <a:xfrm>
                <a:off x="6976214" y="2730230"/>
                <a:ext cx="222002" cy="291583"/>
                <a:chOff x="4820503" y="5213967"/>
                <a:chExt cx="329422" cy="432671"/>
              </a:xfrm>
            </p:grpSpPr>
            <p:sp>
              <p:nvSpPr>
                <p:cNvPr id="186" name="Freeform 2106">
                  <a:extLst>
                    <a:ext uri="{FF2B5EF4-FFF2-40B4-BE49-F238E27FC236}">
                      <a16:creationId xmlns:a16="http://schemas.microsoft.com/office/drawing/2014/main" id="{1E057907-E15A-4986-B624-06B697527E2B}"/>
                    </a:ext>
                  </a:extLst>
                </p:cNvPr>
                <p:cNvSpPr>
                  <a:spLocks noEditPoints="1"/>
                </p:cNvSpPr>
                <p:nvPr/>
              </p:nvSpPr>
              <p:spPr bwMode="auto">
                <a:xfrm>
                  <a:off x="4820503" y="5399163"/>
                  <a:ext cx="329422" cy="247475"/>
                </a:xfrm>
                <a:custGeom>
                  <a:avLst/>
                  <a:gdLst>
                    <a:gd name="T0" fmla="*/ 201 w 201"/>
                    <a:gd name="T1" fmla="*/ 151 h 151"/>
                    <a:gd name="T2" fmla="*/ 0 w 201"/>
                    <a:gd name="T3" fmla="*/ 151 h 151"/>
                    <a:gd name="T4" fmla="*/ 0 w 201"/>
                    <a:gd name="T5" fmla="*/ 0 h 151"/>
                    <a:gd name="T6" fmla="*/ 201 w 201"/>
                    <a:gd name="T7" fmla="*/ 0 h 151"/>
                    <a:gd name="T8" fmla="*/ 201 w 201"/>
                    <a:gd name="T9" fmla="*/ 151 h 151"/>
                    <a:gd name="T10" fmla="*/ 19 w 201"/>
                    <a:gd name="T11" fmla="*/ 133 h 151"/>
                    <a:gd name="T12" fmla="*/ 182 w 201"/>
                    <a:gd name="T13" fmla="*/ 133 h 151"/>
                    <a:gd name="T14" fmla="*/ 182 w 201"/>
                    <a:gd name="T15" fmla="*/ 19 h 151"/>
                    <a:gd name="T16" fmla="*/ 19 w 201"/>
                    <a:gd name="T17" fmla="*/ 19 h 151"/>
                    <a:gd name="T18" fmla="*/ 19 w 201"/>
                    <a:gd name="T19" fmla="*/ 1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151">
                      <a:moveTo>
                        <a:pt x="201" y="151"/>
                      </a:moveTo>
                      <a:lnTo>
                        <a:pt x="0" y="151"/>
                      </a:lnTo>
                      <a:lnTo>
                        <a:pt x="0" y="0"/>
                      </a:lnTo>
                      <a:lnTo>
                        <a:pt x="201" y="0"/>
                      </a:lnTo>
                      <a:lnTo>
                        <a:pt x="201" y="151"/>
                      </a:lnTo>
                      <a:close/>
                      <a:moveTo>
                        <a:pt x="19" y="133"/>
                      </a:moveTo>
                      <a:lnTo>
                        <a:pt x="182" y="133"/>
                      </a:lnTo>
                      <a:lnTo>
                        <a:pt x="182" y="19"/>
                      </a:lnTo>
                      <a:lnTo>
                        <a:pt x="19" y="19"/>
                      </a:lnTo>
                      <a:lnTo>
                        <a:pt x="19" y="133"/>
                      </a:lnTo>
                      <a:close/>
                    </a:path>
                  </a:pathLst>
                </a:custGeom>
                <a:solidFill>
                  <a:schemeClr val="tx2"/>
                </a:solidFill>
                <a:ln w="9525">
                  <a:solidFill>
                    <a:schemeClr val="tx2"/>
                  </a:solid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187" name="Freeform 2107">
                  <a:extLst>
                    <a:ext uri="{FF2B5EF4-FFF2-40B4-BE49-F238E27FC236}">
                      <a16:creationId xmlns:a16="http://schemas.microsoft.com/office/drawing/2014/main" id="{A11AE4E4-9796-4105-A597-BC0BADC34DD4}"/>
                    </a:ext>
                  </a:extLst>
                </p:cNvPr>
                <p:cNvSpPr>
                  <a:spLocks/>
                </p:cNvSpPr>
                <p:nvPr/>
              </p:nvSpPr>
              <p:spPr bwMode="auto">
                <a:xfrm>
                  <a:off x="4874586" y="5213967"/>
                  <a:ext cx="221253" cy="190113"/>
                </a:xfrm>
                <a:custGeom>
                  <a:avLst/>
                  <a:gdLst>
                    <a:gd name="T0" fmla="*/ 57 w 57"/>
                    <a:gd name="T1" fmla="*/ 49 h 49"/>
                    <a:gd name="T2" fmla="*/ 49 w 57"/>
                    <a:gd name="T3" fmla="*/ 49 h 49"/>
                    <a:gd name="T4" fmla="*/ 49 w 57"/>
                    <a:gd name="T5" fmla="*/ 29 h 49"/>
                    <a:gd name="T6" fmla="*/ 28 w 57"/>
                    <a:gd name="T7" fmla="*/ 8 h 49"/>
                    <a:gd name="T8" fmla="*/ 8 w 57"/>
                    <a:gd name="T9" fmla="*/ 29 h 49"/>
                    <a:gd name="T10" fmla="*/ 8 w 57"/>
                    <a:gd name="T11" fmla="*/ 49 h 49"/>
                    <a:gd name="T12" fmla="*/ 0 w 57"/>
                    <a:gd name="T13" fmla="*/ 49 h 49"/>
                    <a:gd name="T14" fmla="*/ 0 w 57"/>
                    <a:gd name="T15" fmla="*/ 29 h 49"/>
                    <a:gd name="T16" fmla="*/ 28 w 57"/>
                    <a:gd name="T17" fmla="*/ 0 h 49"/>
                    <a:gd name="T18" fmla="*/ 57 w 57"/>
                    <a:gd name="T19" fmla="*/ 29 h 49"/>
                    <a:gd name="T20" fmla="*/ 57 w 57"/>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57" y="49"/>
                      </a:moveTo>
                      <a:cubicBezTo>
                        <a:pt x="49" y="49"/>
                        <a:pt x="49" y="49"/>
                        <a:pt x="49" y="49"/>
                      </a:cubicBezTo>
                      <a:cubicBezTo>
                        <a:pt x="49" y="29"/>
                        <a:pt x="49" y="29"/>
                        <a:pt x="49" y="29"/>
                      </a:cubicBezTo>
                      <a:cubicBezTo>
                        <a:pt x="49" y="17"/>
                        <a:pt x="40" y="8"/>
                        <a:pt x="28" y="8"/>
                      </a:cubicBezTo>
                      <a:cubicBezTo>
                        <a:pt x="17" y="8"/>
                        <a:pt x="8" y="17"/>
                        <a:pt x="8" y="29"/>
                      </a:cubicBezTo>
                      <a:cubicBezTo>
                        <a:pt x="8" y="49"/>
                        <a:pt x="8" y="49"/>
                        <a:pt x="8" y="49"/>
                      </a:cubicBezTo>
                      <a:cubicBezTo>
                        <a:pt x="0" y="49"/>
                        <a:pt x="0" y="49"/>
                        <a:pt x="0" y="49"/>
                      </a:cubicBezTo>
                      <a:cubicBezTo>
                        <a:pt x="0" y="29"/>
                        <a:pt x="0" y="29"/>
                        <a:pt x="0" y="29"/>
                      </a:cubicBezTo>
                      <a:cubicBezTo>
                        <a:pt x="0" y="12"/>
                        <a:pt x="13" y="0"/>
                        <a:pt x="28" y="0"/>
                      </a:cubicBezTo>
                      <a:cubicBezTo>
                        <a:pt x="44" y="0"/>
                        <a:pt x="57" y="12"/>
                        <a:pt x="57" y="29"/>
                      </a:cubicBezTo>
                      <a:lnTo>
                        <a:pt x="57" y="49"/>
                      </a:lnTo>
                      <a:close/>
                    </a:path>
                  </a:pathLst>
                </a:custGeom>
                <a:solidFill>
                  <a:schemeClr val="tx2"/>
                </a:solidFill>
                <a:ln>
                  <a:solidFill>
                    <a:schemeClr val="tx2"/>
                  </a:solid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grpSp>
      <p:grpSp>
        <p:nvGrpSpPr>
          <p:cNvPr id="233" name="Group 232">
            <a:extLst>
              <a:ext uri="{FF2B5EF4-FFF2-40B4-BE49-F238E27FC236}">
                <a16:creationId xmlns:a16="http://schemas.microsoft.com/office/drawing/2014/main" id="{1F9244F7-7FB4-4580-A7B4-A09BD3CFC9AD}"/>
              </a:ext>
            </a:extLst>
          </p:cNvPr>
          <p:cNvGrpSpPr/>
          <p:nvPr/>
        </p:nvGrpSpPr>
        <p:grpSpPr>
          <a:xfrm>
            <a:off x="5159423" y="2125794"/>
            <a:ext cx="353762" cy="412379"/>
            <a:chOff x="6886994" y="2772389"/>
            <a:chExt cx="617773" cy="720136"/>
          </a:xfrm>
        </p:grpSpPr>
        <p:grpSp>
          <p:nvGrpSpPr>
            <p:cNvPr id="232" name="Group 231">
              <a:extLst>
                <a:ext uri="{FF2B5EF4-FFF2-40B4-BE49-F238E27FC236}">
                  <a16:creationId xmlns:a16="http://schemas.microsoft.com/office/drawing/2014/main" id="{78802ECB-02CB-4F88-A1F6-A26FEE9640BA}"/>
                </a:ext>
              </a:extLst>
            </p:cNvPr>
            <p:cNvGrpSpPr/>
            <p:nvPr/>
          </p:nvGrpSpPr>
          <p:grpSpPr>
            <a:xfrm>
              <a:off x="6995261" y="2772389"/>
              <a:ext cx="509506" cy="645924"/>
              <a:chOff x="6995261" y="2772389"/>
              <a:chExt cx="509506" cy="645924"/>
            </a:xfrm>
          </p:grpSpPr>
          <p:grpSp>
            <p:nvGrpSpPr>
              <p:cNvPr id="219" name="Group 218">
                <a:extLst>
                  <a:ext uri="{FF2B5EF4-FFF2-40B4-BE49-F238E27FC236}">
                    <a16:creationId xmlns:a16="http://schemas.microsoft.com/office/drawing/2014/main" id="{6E297E28-7C1A-4C31-A0CF-C1EE5CB5CCB1}"/>
                  </a:ext>
                </a:extLst>
              </p:cNvPr>
              <p:cNvGrpSpPr/>
              <p:nvPr/>
            </p:nvGrpSpPr>
            <p:grpSpPr>
              <a:xfrm>
                <a:off x="7103008" y="2772389"/>
                <a:ext cx="401759" cy="534498"/>
                <a:chOff x="7574899" y="4412501"/>
                <a:chExt cx="182410" cy="242678"/>
              </a:xfrm>
              <a:solidFill>
                <a:schemeClr val="tx2"/>
              </a:solidFill>
            </p:grpSpPr>
            <p:sp>
              <p:nvSpPr>
                <p:cNvPr id="220" name="Freeform 2080">
                  <a:extLst>
                    <a:ext uri="{FF2B5EF4-FFF2-40B4-BE49-F238E27FC236}">
                      <a16:creationId xmlns:a16="http://schemas.microsoft.com/office/drawing/2014/main" id="{34C0A95C-88CF-4615-8A18-566C5205B8E5}"/>
                    </a:ext>
                  </a:extLst>
                </p:cNvPr>
                <p:cNvSpPr>
                  <a:spLocks noEditPoints="1"/>
                </p:cNvSpPr>
                <p:nvPr/>
              </p:nvSpPr>
              <p:spPr bwMode="auto">
                <a:xfrm>
                  <a:off x="7574899" y="4412501"/>
                  <a:ext cx="182410" cy="242678"/>
                </a:xfrm>
                <a:custGeom>
                  <a:avLst/>
                  <a:gdLst>
                    <a:gd name="T0" fmla="*/ 227 w 227"/>
                    <a:gd name="T1" fmla="*/ 302 h 302"/>
                    <a:gd name="T2" fmla="*/ 0 w 227"/>
                    <a:gd name="T3" fmla="*/ 302 h 302"/>
                    <a:gd name="T4" fmla="*/ 0 w 227"/>
                    <a:gd name="T5" fmla="*/ 0 h 302"/>
                    <a:gd name="T6" fmla="*/ 128 w 227"/>
                    <a:gd name="T7" fmla="*/ 0 h 302"/>
                    <a:gd name="T8" fmla="*/ 227 w 227"/>
                    <a:gd name="T9" fmla="*/ 99 h 302"/>
                    <a:gd name="T10" fmla="*/ 227 w 227"/>
                    <a:gd name="T11" fmla="*/ 302 h 302"/>
                    <a:gd name="T12" fmla="*/ 19 w 227"/>
                    <a:gd name="T13" fmla="*/ 284 h 302"/>
                    <a:gd name="T14" fmla="*/ 208 w 227"/>
                    <a:gd name="T15" fmla="*/ 284 h 302"/>
                    <a:gd name="T16" fmla="*/ 208 w 227"/>
                    <a:gd name="T17" fmla="*/ 106 h 302"/>
                    <a:gd name="T18" fmla="*/ 121 w 227"/>
                    <a:gd name="T19" fmla="*/ 19 h 302"/>
                    <a:gd name="T20" fmla="*/ 19 w 227"/>
                    <a:gd name="T21" fmla="*/ 19 h 302"/>
                    <a:gd name="T22" fmla="*/ 19 w 227"/>
                    <a:gd name="T23"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02">
                      <a:moveTo>
                        <a:pt x="227" y="302"/>
                      </a:moveTo>
                      <a:lnTo>
                        <a:pt x="0" y="302"/>
                      </a:lnTo>
                      <a:lnTo>
                        <a:pt x="0" y="0"/>
                      </a:lnTo>
                      <a:lnTo>
                        <a:pt x="128" y="0"/>
                      </a:lnTo>
                      <a:lnTo>
                        <a:pt x="227" y="99"/>
                      </a:lnTo>
                      <a:lnTo>
                        <a:pt x="227" y="302"/>
                      </a:lnTo>
                      <a:close/>
                      <a:moveTo>
                        <a:pt x="19" y="284"/>
                      </a:moveTo>
                      <a:lnTo>
                        <a:pt x="208" y="284"/>
                      </a:lnTo>
                      <a:lnTo>
                        <a:pt x="208" y="106"/>
                      </a:lnTo>
                      <a:lnTo>
                        <a:pt x="121" y="19"/>
                      </a:lnTo>
                      <a:lnTo>
                        <a:pt x="19" y="19"/>
                      </a:lnTo>
                      <a:lnTo>
                        <a:pt x="19" y="28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221" name="Freeform 2081">
                  <a:extLst>
                    <a:ext uri="{FF2B5EF4-FFF2-40B4-BE49-F238E27FC236}">
                      <a16:creationId xmlns:a16="http://schemas.microsoft.com/office/drawing/2014/main" id="{7B6AB203-1895-46AC-BD48-E3A92125FF2C}"/>
                    </a:ext>
                  </a:extLst>
                </p:cNvPr>
                <p:cNvSpPr>
                  <a:spLocks/>
                </p:cNvSpPr>
                <p:nvPr/>
              </p:nvSpPr>
              <p:spPr bwMode="auto">
                <a:xfrm>
                  <a:off x="7666506" y="4419733"/>
                  <a:ext cx="83571" cy="83571"/>
                </a:xfrm>
                <a:custGeom>
                  <a:avLst/>
                  <a:gdLst>
                    <a:gd name="T0" fmla="*/ 104 w 104"/>
                    <a:gd name="T1" fmla="*/ 104 h 104"/>
                    <a:gd name="T2" fmla="*/ 0 w 104"/>
                    <a:gd name="T3" fmla="*/ 104 h 104"/>
                    <a:gd name="T4" fmla="*/ 0 w 104"/>
                    <a:gd name="T5" fmla="*/ 0 h 104"/>
                    <a:gd name="T6" fmla="*/ 18 w 104"/>
                    <a:gd name="T7" fmla="*/ 0 h 104"/>
                    <a:gd name="T8" fmla="*/ 18 w 104"/>
                    <a:gd name="T9" fmla="*/ 85 h 104"/>
                    <a:gd name="T10" fmla="*/ 104 w 104"/>
                    <a:gd name="T11" fmla="*/ 85 h 104"/>
                    <a:gd name="T12" fmla="*/ 104 w 10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104" y="104"/>
                      </a:moveTo>
                      <a:lnTo>
                        <a:pt x="0" y="104"/>
                      </a:lnTo>
                      <a:lnTo>
                        <a:pt x="0" y="0"/>
                      </a:lnTo>
                      <a:lnTo>
                        <a:pt x="18" y="0"/>
                      </a:lnTo>
                      <a:lnTo>
                        <a:pt x="18" y="85"/>
                      </a:lnTo>
                      <a:lnTo>
                        <a:pt x="104" y="85"/>
                      </a:lnTo>
                      <a:lnTo>
                        <a:pt x="104" y="10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nvGrpSpPr>
              <p:cNvPr id="226" name="Group 225">
                <a:extLst>
                  <a:ext uri="{FF2B5EF4-FFF2-40B4-BE49-F238E27FC236}">
                    <a16:creationId xmlns:a16="http://schemas.microsoft.com/office/drawing/2014/main" id="{018FF2C4-5942-4572-AB33-123E068F3A7C}"/>
                  </a:ext>
                </a:extLst>
              </p:cNvPr>
              <p:cNvGrpSpPr/>
              <p:nvPr/>
            </p:nvGrpSpPr>
            <p:grpSpPr>
              <a:xfrm>
                <a:off x="6995261" y="2883815"/>
                <a:ext cx="401759" cy="534498"/>
                <a:chOff x="6995261" y="2883815"/>
                <a:chExt cx="401759" cy="534498"/>
              </a:xfrm>
            </p:grpSpPr>
            <p:sp>
              <p:nvSpPr>
                <p:cNvPr id="225" name="Rectangle: Top Corners One Rounded and One Snipped 224">
                  <a:extLst>
                    <a:ext uri="{FF2B5EF4-FFF2-40B4-BE49-F238E27FC236}">
                      <a16:creationId xmlns:a16="http://schemas.microsoft.com/office/drawing/2014/main" id="{70F37AF8-FB19-4356-B851-9BCADABEF9D4}"/>
                    </a:ext>
                  </a:extLst>
                </p:cNvPr>
                <p:cNvSpPr/>
                <p:nvPr/>
              </p:nvSpPr>
              <p:spPr bwMode="auto">
                <a:xfrm>
                  <a:off x="7018120" y="2906966"/>
                  <a:ext cx="343638" cy="483816"/>
                </a:xfrm>
                <a:prstGeom prst="snipRoundRect">
                  <a:avLst>
                    <a:gd name="adj1" fmla="val 0"/>
                    <a:gd name="adj2" fmla="val 34715"/>
                  </a:avLst>
                </a:prstGeom>
                <a:solidFill>
                  <a:srgbClr val="F8F8F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22" name="Group 221">
                  <a:extLst>
                    <a:ext uri="{FF2B5EF4-FFF2-40B4-BE49-F238E27FC236}">
                      <a16:creationId xmlns:a16="http://schemas.microsoft.com/office/drawing/2014/main" id="{D6D41C93-668B-4EDE-8EDD-0BE31201D1D6}"/>
                    </a:ext>
                  </a:extLst>
                </p:cNvPr>
                <p:cNvGrpSpPr/>
                <p:nvPr/>
              </p:nvGrpSpPr>
              <p:grpSpPr>
                <a:xfrm>
                  <a:off x="6995261" y="2883815"/>
                  <a:ext cx="401759" cy="534498"/>
                  <a:chOff x="7574899" y="4412501"/>
                  <a:chExt cx="182410" cy="242678"/>
                </a:xfrm>
                <a:solidFill>
                  <a:schemeClr val="tx2"/>
                </a:solidFill>
              </p:grpSpPr>
              <p:sp>
                <p:nvSpPr>
                  <p:cNvPr id="223" name="Freeform 2080">
                    <a:extLst>
                      <a:ext uri="{FF2B5EF4-FFF2-40B4-BE49-F238E27FC236}">
                        <a16:creationId xmlns:a16="http://schemas.microsoft.com/office/drawing/2014/main" id="{EE3EDB4C-9AAE-4B10-B3A2-F04A2C69F17C}"/>
                      </a:ext>
                    </a:extLst>
                  </p:cNvPr>
                  <p:cNvSpPr>
                    <a:spLocks noEditPoints="1"/>
                  </p:cNvSpPr>
                  <p:nvPr/>
                </p:nvSpPr>
                <p:spPr bwMode="auto">
                  <a:xfrm>
                    <a:off x="7574899" y="4412501"/>
                    <a:ext cx="182410" cy="242678"/>
                  </a:xfrm>
                  <a:custGeom>
                    <a:avLst/>
                    <a:gdLst>
                      <a:gd name="T0" fmla="*/ 227 w 227"/>
                      <a:gd name="T1" fmla="*/ 302 h 302"/>
                      <a:gd name="T2" fmla="*/ 0 w 227"/>
                      <a:gd name="T3" fmla="*/ 302 h 302"/>
                      <a:gd name="T4" fmla="*/ 0 w 227"/>
                      <a:gd name="T5" fmla="*/ 0 h 302"/>
                      <a:gd name="T6" fmla="*/ 128 w 227"/>
                      <a:gd name="T7" fmla="*/ 0 h 302"/>
                      <a:gd name="T8" fmla="*/ 227 w 227"/>
                      <a:gd name="T9" fmla="*/ 99 h 302"/>
                      <a:gd name="T10" fmla="*/ 227 w 227"/>
                      <a:gd name="T11" fmla="*/ 302 h 302"/>
                      <a:gd name="T12" fmla="*/ 19 w 227"/>
                      <a:gd name="T13" fmla="*/ 284 h 302"/>
                      <a:gd name="T14" fmla="*/ 208 w 227"/>
                      <a:gd name="T15" fmla="*/ 284 h 302"/>
                      <a:gd name="T16" fmla="*/ 208 w 227"/>
                      <a:gd name="T17" fmla="*/ 106 h 302"/>
                      <a:gd name="T18" fmla="*/ 121 w 227"/>
                      <a:gd name="T19" fmla="*/ 19 h 302"/>
                      <a:gd name="T20" fmla="*/ 19 w 227"/>
                      <a:gd name="T21" fmla="*/ 19 h 302"/>
                      <a:gd name="T22" fmla="*/ 19 w 227"/>
                      <a:gd name="T23"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02">
                        <a:moveTo>
                          <a:pt x="227" y="302"/>
                        </a:moveTo>
                        <a:lnTo>
                          <a:pt x="0" y="302"/>
                        </a:lnTo>
                        <a:lnTo>
                          <a:pt x="0" y="0"/>
                        </a:lnTo>
                        <a:lnTo>
                          <a:pt x="128" y="0"/>
                        </a:lnTo>
                        <a:lnTo>
                          <a:pt x="227" y="99"/>
                        </a:lnTo>
                        <a:lnTo>
                          <a:pt x="227" y="302"/>
                        </a:lnTo>
                        <a:close/>
                        <a:moveTo>
                          <a:pt x="19" y="284"/>
                        </a:moveTo>
                        <a:lnTo>
                          <a:pt x="208" y="284"/>
                        </a:lnTo>
                        <a:lnTo>
                          <a:pt x="208" y="106"/>
                        </a:lnTo>
                        <a:lnTo>
                          <a:pt x="121" y="19"/>
                        </a:lnTo>
                        <a:lnTo>
                          <a:pt x="19" y="19"/>
                        </a:lnTo>
                        <a:lnTo>
                          <a:pt x="19" y="28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224" name="Freeform 2081">
                    <a:extLst>
                      <a:ext uri="{FF2B5EF4-FFF2-40B4-BE49-F238E27FC236}">
                        <a16:creationId xmlns:a16="http://schemas.microsoft.com/office/drawing/2014/main" id="{DE6A589D-F132-4A4C-8860-0BC8FCD7F703}"/>
                      </a:ext>
                    </a:extLst>
                  </p:cNvPr>
                  <p:cNvSpPr>
                    <a:spLocks/>
                  </p:cNvSpPr>
                  <p:nvPr/>
                </p:nvSpPr>
                <p:spPr bwMode="auto">
                  <a:xfrm>
                    <a:off x="7666506" y="4419733"/>
                    <a:ext cx="83571" cy="83571"/>
                  </a:xfrm>
                  <a:custGeom>
                    <a:avLst/>
                    <a:gdLst>
                      <a:gd name="T0" fmla="*/ 104 w 104"/>
                      <a:gd name="T1" fmla="*/ 104 h 104"/>
                      <a:gd name="T2" fmla="*/ 0 w 104"/>
                      <a:gd name="T3" fmla="*/ 104 h 104"/>
                      <a:gd name="T4" fmla="*/ 0 w 104"/>
                      <a:gd name="T5" fmla="*/ 0 h 104"/>
                      <a:gd name="T6" fmla="*/ 18 w 104"/>
                      <a:gd name="T7" fmla="*/ 0 h 104"/>
                      <a:gd name="T8" fmla="*/ 18 w 104"/>
                      <a:gd name="T9" fmla="*/ 85 h 104"/>
                      <a:gd name="T10" fmla="*/ 104 w 104"/>
                      <a:gd name="T11" fmla="*/ 85 h 104"/>
                      <a:gd name="T12" fmla="*/ 104 w 104"/>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04" h="104">
                        <a:moveTo>
                          <a:pt x="104" y="104"/>
                        </a:moveTo>
                        <a:lnTo>
                          <a:pt x="0" y="104"/>
                        </a:lnTo>
                        <a:lnTo>
                          <a:pt x="0" y="0"/>
                        </a:lnTo>
                        <a:lnTo>
                          <a:pt x="18" y="0"/>
                        </a:lnTo>
                        <a:lnTo>
                          <a:pt x="18" y="85"/>
                        </a:lnTo>
                        <a:lnTo>
                          <a:pt x="104" y="85"/>
                        </a:lnTo>
                        <a:lnTo>
                          <a:pt x="104" y="104"/>
                        </a:lnTo>
                        <a:close/>
                      </a:path>
                    </a:pathLst>
                  </a:custGeom>
                  <a:grpFill/>
                  <a:ln>
                    <a:no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grpSp>
        <p:grpSp>
          <p:nvGrpSpPr>
            <p:cNvPr id="227" name="Group 226">
              <a:extLst>
                <a:ext uri="{FF2B5EF4-FFF2-40B4-BE49-F238E27FC236}">
                  <a16:creationId xmlns:a16="http://schemas.microsoft.com/office/drawing/2014/main" id="{18A9ADDF-4103-4D8C-AD34-2E3A86C3B75D}"/>
                </a:ext>
              </a:extLst>
            </p:cNvPr>
            <p:cNvGrpSpPr/>
            <p:nvPr/>
          </p:nvGrpSpPr>
          <p:grpSpPr>
            <a:xfrm>
              <a:off x="6886994" y="3143082"/>
              <a:ext cx="269102" cy="349443"/>
              <a:chOff x="6955829" y="2716021"/>
              <a:chExt cx="269102" cy="349443"/>
            </a:xfrm>
          </p:grpSpPr>
          <p:sp>
            <p:nvSpPr>
              <p:cNvPr id="228" name="Oval 227">
                <a:extLst>
                  <a:ext uri="{FF2B5EF4-FFF2-40B4-BE49-F238E27FC236}">
                    <a16:creationId xmlns:a16="http://schemas.microsoft.com/office/drawing/2014/main" id="{C9390331-3FC2-41F2-9ED4-DA8A46F8D00B}"/>
                  </a:ext>
                </a:extLst>
              </p:cNvPr>
              <p:cNvSpPr/>
              <p:nvPr/>
            </p:nvSpPr>
            <p:spPr bwMode="auto">
              <a:xfrm>
                <a:off x="6955829" y="2716021"/>
                <a:ext cx="269102" cy="349443"/>
              </a:xfrm>
              <a:prstGeom prst="ellipse">
                <a:avLst/>
              </a:prstGeom>
              <a:solidFill>
                <a:srgbClr val="F8F8F8"/>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29" name="Group 228">
                <a:extLst>
                  <a:ext uri="{FF2B5EF4-FFF2-40B4-BE49-F238E27FC236}">
                    <a16:creationId xmlns:a16="http://schemas.microsoft.com/office/drawing/2014/main" id="{FFE422E1-60BB-42DB-AAD8-5E50240AC03D}"/>
                  </a:ext>
                </a:extLst>
              </p:cNvPr>
              <p:cNvGrpSpPr/>
              <p:nvPr/>
            </p:nvGrpSpPr>
            <p:grpSpPr>
              <a:xfrm>
                <a:off x="6976214" y="2730230"/>
                <a:ext cx="222002" cy="291583"/>
                <a:chOff x="4820503" y="5213967"/>
                <a:chExt cx="329422" cy="432671"/>
              </a:xfrm>
            </p:grpSpPr>
            <p:sp>
              <p:nvSpPr>
                <p:cNvPr id="230" name="Freeform 2106">
                  <a:extLst>
                    <a:ext uri="{FF2B5EF4-FFF2-40B4-BE49-F238E27FC236}">
                      <a16:creationId xmlns:a16="http://schemas.microsoft.com/office/drawing/2014/main" id="{FBDD2087-A988-46D8-B109-21F4ACB2765E}"/>
                    </a:ext>
                  </a:extLst>
                </p:cNvPr>
                <p:cNvSpPr>
                  <a:spLocks noEditPoints="1"/>
                </p:cNvSpPr>
                <p:nvPr/>
              </p:nvSpPr>
              <p:spPr bwMode="auto">
                <a:xfrm>
                  <a:off x="4820503" y="5399163"/>
                  <a:ext cx="329422" cy="247475"/>
                </a:xfrm>
                <a:custGeom>
                  <a:avLst/>
                  <a:gdLst>
                    <a:gd name="T0" fmla="*/ 201 w 201"/>
                    <a:gd name="T1" fmla="*/ 151 h 151"/>
                    <a:gd name="T2" fmla="*/ 0 w 201"/>
                    <a:gd name="T3" fmla="*/ 151 h 151"/>
                    <a:gd name="T4" fmla="*/ 0 w 201"/>
                    <a:gd name="T5" fmla="*/ 0 h 151"/>
                    <a:gd name="T6" fmla="*/ 201 w 201"/>
                    <a:gd name="T7" fmla="*/ 0 h 151"/>
                    <a:gd name="T8" fmla="*/ 201 w 201"/>
                    <a:gd name="T9" fmla="*/ 151 h 151"/>
                    <a:gd name="T10" fmla="*/ 19 w 201"/>
                    <a:gd name="T11" fmla="*/ 133 h 151"/>
                    <a:gd name="T12" fmla="*/ 182 w 201"/>
                    <a:gd name="T13" fmla="*/ 133 h 151"/>
                    <a:gd name="T14" fmla="*/ 182 w 201"/>
                    <a:gd name="T15" fmla="*/ 19 h 151"/>
                    <a:gd name="T16" fmla="*/ 19 w 201"/>
                    <a:gd name="T17" fmla="*/ 19 h 151"/>
                    <a:gd name="T18" fmla="*/ 19 w 201"/>
                    <a:gd name="T19" fmla="*/ 1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151">
                      <a:moveTo>
                        <a:pt x="201" y="151"/>
                      </a:moveTo>
                      <a:lnTo>
                        <a:pt x="0" y="151"/>
                      </a:lnTo>
                      <a:lnTo>
                        <a:pt x="0" y="0"/>
                      </a:lnTo>
                      <a:lnTo>
                        <a:pt x="201" y="0"/>
                      </a:lnTo>
                      <a:lnTo>
                        <a:pt x="201" y="151"/>
                      </a:lnTo>
                      <a:close/>
                      <a:moveTo>
                        <a:pt x="19" y="133"/>
                      </a:moveTo>
                      <a:lnTo>
                        <a:pt x="182" y="133"/>
                      </a:lnTo>
                      <a:lnTo>
                        <a:pt x="182" y="19"/>
                      </a:lnTo>
                      <a:lnTo>
                        <a:pt x="19" y="19"/>
                      </a:lnTo>
                      <a:lnTo>
                        <a:pt x="19" y="133"/>
                      </a:lnTo>
                      <a:close/>
                    </a:path>
                  </a:pathLst>
                </a:custGeom>
                <a:solidFill>
                  <a:schemeClr val="tx2"/>
                </a:solidFill>
                <a:ln w="9525">
                  <a:solidFill>
                    <a:schemeClr val="tx2"/>
                  </a:solid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sp>
              <p:nvSpPr>
                <p:cNvPr id="231" name="Freeform 2107">
                  <a:extLst>
                    <a:ext uri="{FF2B5EF4-FFF2-40B4-BE49-F238E27FC236}">
                      <a16:creationId xmlns:a16="http://schemas.microsoft.com/office/drawing/2014/main" id="{BFAC4248-3520-412C-A71E-B4DF898735D8}"/>
                    </a:ext>
                  </a:extLst>
                </p:cNvPr>
                <p:cNvSpPr>
                  <a:spLocks/>
                </p:cNvSpPr>
                <p:nvPr/>
              </p:nvSpPr>
              <p:spPr bwMode="auto">
                <a:xfrm>
                  <a:off x="4874586" y="5213967"/>
                  <a:ext cx="221253" cy="190113"/>
                </a:xfrm>
                <a:custGeom>
                  <a:avLst/>
                  <a:gdLst>
                    <a:gd name="T0" fmla="*/ 57 w 57"/>
                    <a:gd name="T1" fmla="*/ 49 h 49"/>
                    <a:gd name="T2" fmla="*/ 49 w 57"/>
                    <a:gd name="T3" fmla="*/ 49 h 49"/>
                    <a:gd name="T4" fmla="*/ 49 w 57"/>
                    <a:gd name="T5" fmla="*/ 29 h 49"/>
                    <a:gd name="T6" fmla="*/ 28 w 57"/>
                    <a:gd name="T7" fmla="*/ 8 h 49"/>
                    <a:gd name="T8" fmla="*/ 8 w 57"/>
                    <a:gd name="T9" fmla="*/ 29 h 49"/>
                    <a:gd name="T10" fmla="*/ 8 w 57"/>
                    <a:gd name="T11" fmla="*/ 49 h 49"/>
                    <a:gd name="T12" fmla="*/ 0 w 57"/>
                    <a:gd name="T13" fmla="*/ 49 h 49"/>
                    <a:gd name="T14" fmla="*/ 0 w 57"/>
                    <a:gd name="T15" fmla="*/ 29 h 49"/>
                    <a:gd name="T16" fmla="*/ 28 w 57"/>
                    <a:gd name="T17" fmla="*/ 0 h 49"/>
                    <a:gd name="T18" fmla="*/ 57 w 57"/>
                    <a:gd name="T19" fmla="*/ 29 h 49"/>
                    <a:gd name="T20" fmla="*/ 57 w 57"/>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57" y="49"/>
                      </a:moveTo>
                      <a:cubicBezTo>
                        <a:pt x="49" y="49"/>
                        <a:pt x="49" y="49"/>
                        <a:pt x="49" y="49"/>
                      </a:cubicBezTo>
                      <a:cubicBezTo>
                        <a:pt x="49" y="29"/>
                        <a:pt x="49" y="29"/>
                        <a:pt x="49" y="29"/>
                      </a:cubicBezTo>
                      <a:cubicBezTo>
                        <a:pt x="49" y="17"/>
                        <a:pt x="40" y="8"/>
                        <a:pt x="28" y="8"/>
                      </a:cubicBezTo>
                      <a:cubicBezTo>
                        <a:pt x="17" y="8"/>
                        <a:pt x="8" y="17"/>
                        <a:pt x="8" y="29"/>
                      </a:cubicBezTo>
                      <a:cubicBezTo>
                        <a:pt x="8" y="49"/>
                        <a:pt x="8" y="49"/>
                        <a:pt x="8" y="49"/>
                      </a:cubicBezTo>
                      <a:cubicBezTo>
                        <a:pt x="0" y="49"/>
                        <a:pt x="0" y="49"/>
                        <a:pt x="0" y="49"/>
                      </a:cubicBezTo>
                      <a:cubicBezTo>
                        <a:pt x="0" y="29"/>
                        <a:pt x="0" y="29"/>
                        <a:pt x="0" y="29"/>
                      </a:cubicBezTo>
                      <a:cubicBezTo>
                        <a:pt x="0" y="12"/>
                        <a:pt x="13" y="0"/>
                        <a:pt x="28" y="0"/>
                      </a:cubicBezTo>
                      <a:cubicBezTo>
                        <a:pt x="44" y="0"/>
                        <a:pt x="57" y="12"/>
                        <a:pt x="57" y="29"/>
                      </a:cubicBezTo>
                      <a:lnTo>
                        <a:pt x="57" y="49"/>
                      </a:lnTo>
                      <a:close/>
                    </a:path>
                  </a:pathLst>
                </a:custGeom>
                <a:solidFill>
                  <a:schemeClr val="tx2"/>
                </a:solidFill>
                <a:ln>
                  <a:solidFill>
                    <a:schemeClr val="tx2"/>
                  </a:solidFill>
                </a:ln>
              </p:spPr>
              <p:txBody>
                <a:bodyPr vert="horz" wrap="square" lIns="67232" tIns="33616" rIns="67232" bIns="33616" numCol="1" anchor="t" anchorCtr="0" compatLnSpc="1">
                  <a:prstTxWarp prst="textNoShape">
                    <a:avLst/>
                  </a:prstTxWarp>
                </a:bodyPr>
                <a:lstStyle/>
                <a:p>
                  <a:pPr defTabSz="672290">
                    <a:defRPr/>
                  </a:pPr>
                  <a:endParaRPr lang="en-US" sz="1324">
                    <a:solidFill>
                      <a:srgbClr val="505050"/>
                    </a:solidFill>
                    <a:latin typeface="Segoe UI"/>
                  </a:endParaRPr>
                </a:p>
              </p:txBody>
            </p:sp>
          </p:grpSp>
        </p:grpSp>
      </p:grpSp>
    </p:spTree>
    <p:extLst>
      <p:ext uri="{BB962C8B-B14F-4D97-AF65-F5344CB8AC3E}">
        <p14:creationId xmlns:p14="http://schemas.microsoft.com/office/powerpoint/2010/main" val="11666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750" fill="hold"/>
                                        <p:tgtEl>
                                          <p:spTgt spid="111"/>
                                        </p:tgtEl>
                                        <p:attrNameLst>
                                          <p:attrName>ppt_x</p:attrName>
                                        </p:attrNameLst>
                                      </p:cBhvr>
                                      <p:tavLst>
                                        <p:tav tm="0">
                                          <p:val>
                                            <p:strVal val="#ppt_x"/>
                                          </p:val>
                                        </p:tav>
                                        <p:tav tm="100000">
                                          <p:val>
                                            <p:strVal val="#ppt_x"/>
                                          </p:val>
                                        </p:tav>
                                      </p:tavLst>
                                    </p:anim>
                                    <p:anim calcmode="lin" valueType="num">
                                      <p:cBhvr additive="base">
                                        <p:cTn id="8" dur="750" fill="hold"/>
                                        <p:tgtEl>
                                          <p:spTgt spid="1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10"/>
                                        </p:tgtEl>
                                        <p:attrNameLst>
                                          <p:attrName>style.visibility</p:attrName>
                                        </p:attrNameLst>
                                      </p:cBhvr>
                                      <p:to>
                                        <p:strVal val="visible"/>
                                      </p:to>
                                    </p:set>
                                    <p:anim calcmode="lin" valueType="num">
                                      <p:cBhvr additive="base">
                                        <p:cTn id="11" dur="750" fill="hold"/>
                                        <p:tgtEl>
                                          <p:spTgt spid="110"/>
                                        </p:tgtEl>
                                        <p:attrNameLst>
                                          <p:attrName>ppt_x</p:attrName>
                                        </p:attrNameLst>
                                      </p:cBhvr>
                                      <p:tavLst>
                                        <p:tav tm="0">
                                          <p:val>
                                            <p:strVal val="#ppt_x"/>
                                          </p:val>
                                        </p:tav>
                                        <p:tav tm="100000">
                                          <p:val>
                                            <p:strVal val="#ppt_x"/>
                                          </p:val>
                                        </p:tav>
                                      </p:tavLst>
                                    </p:anim>
                                    <p:anim calcmode="lin" valueType="num">
                                      <p:cBhvr additive="base">
                                        <p:cTn id="12" dur="750" fill="hold"/>
                                        <p:tgtEl>
                                          <p:spTgt spid="1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46"/>
                                        </p:tgtEl>
                                        <p:attrNameLst>
                                          <p:attrName>style.visibility</p:attrName>
                                        </p:attrNameLst>
                                      </p:cBhvr>
                                      <p:to>
                                        <p:strVal val="visible"/>
                                      </p:to>
                                    </p:set>
                                    <p:anim calcmode="lin" valueType="num">
                                      <p:cBhvr additive="base">
                                        <p:cTn id="15" dur="750" fill="hold"/>
                                        <p:tgtEl>
                                          <p:spTgt spid="146"/>
                                        </p:tgtEl>
                                        <p:attrNameLst>
                                          <p:attrName>ppt_x</p:attrName>
                                        </p:attrNameLst>
                                      </p:cBhvr>
                                      <p:tavLst>
                                        <p:tav tm="0">
                                          <p:val>
                                            <p:strVal val="#ppt_x"/>
                                          </p:val>
                                        </p:tav>
                                        <p:tav tm="100000">
                                          <p:val>
                                            <p:strVal val="#ppt_x"/>
                                          </p:val>
                                        </p:tav>
                                      </p:tavLst>
                                    </p:anim>
                                    <p:anim calcmode="lin" valueType="num">
                                      <p:cBhvr additive="base">
                                        <p:cTn id="16" dur="750" fill="hold"/>
                                        <p:tgtEl>
                                          <p:spTgt spid="14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32"/>
                                        </p:tgtEl>
                                        <p:attrNameLst>
                                          <p:attrName>style.visibility</p:attrName>
                                        </p:attrNameLst>
                                      </p:cBhvr>
                                      <p:to>
                                        <p:strVal val="visible"/>
                                      </p:to>
                                    </p:set>
                                    <p:anim calcmode="lin" valueType="num">
                                      <p:cBhvr additive="base">
                                        <p:cTn id="19" dur="750" fill="hold"/>
                                        <p:tgtEl>
                                          <p:spTgt spid="132"/>
                                        </p:tgtEl>
                                        <p:attrNameLst>
                                          <p:attrName>ppt_x</p:attrName>
                                        </p:attrNameLst>
                                      </p:cBhvr>
                                      <p:tavLst>
                                        <p:tav tm="0">
                                          <p:val>
                                            <p:strVal val="#ppt_x"/>
                                          </p:val>
                                        </p:tav>
                                        <p:tav tm="100000">
                                          <p:val>
                                            <p:strVal val="#ppt_x"/>
                                          </p:val>
                                        </p:tav>
                                      </p:tavLst>
                                    </p:anim>
                                    <p:anim calcmode="lin" valueType="num">
                                      <p:cBhvr additive="base">
                                        <p:cTn id="20" dur="750" fill="hold"/>
                                        <p:tgtEl>
                                          <p:spTgt spid="13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12"/>
                                        </p:tgtEl>
                                        <p:attrNameLst>
                                          <p:attrName>style.visibility</p:attrName>
                                        </p:attrNameLst>
                                      </p:cBhvr>
                                      <p:to>
                                        <p:strVal val="visible"/>
                                      </p:to>
                                    </p:set>
                                    <p:anim calcmode="lin" valueType="num">
                                      <p:cBhvr additive="base">
                                        <p:cTn id="23" dur="750" fill="hold"/>
                                        <p:tgtEl>
                                          <p:spTgt spid="112"/>
                                        </p:tgtEl>
                                        <p:attrNameLst>
                                          <p:attrName>ppt_x</p:attrName>
                                        </p:attrNameLst>
                                      </p:cBhvr>
                                      <p:tavLst>
                                        <p:tav tm="0">
                                          <p:val>
                                            <p:strVal val="#ppt_x"/>
                                          </p:val>
                                        </p:tav>
                                        <p:tav tm="100000">
                                          <p:val>
                                            <p:strVal val="#ppt_x"/>
                                          </p:val>
                                        </p:tav>
                                      </p:tavLst>
                                    </p:anim>
                                    <p:anim calcmode="lin" valueType="num">
                                      <p:cBhvr additive="base">
                                        <p:cTn id="24" dur="750" fill="hold"/>
                                        <p:tgtEl>
                                          <p:spTgt spid="1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145"/>
                                        </p:tgtEl>
                                        <p:attrNameLst>
                                          <p:attrName>style.visibility</p:attrName>
                                        </p:attrNameLst>
                                      </p:cBhvr>
                                      <p:to>
                                        <p:strVal val="visible"/>
                                      </p:to>
                                    </p:set>
                                    <p:anim calcmode="lin" valueType="num">
                                      <p:cBhvr additive="base">
                                        <p:cTn id="27" dur="750" fill="hold"/>
                                        <p:tgtEl>
                                          <p:spTgt spid="145"/>
                                        </p:tgtEl>
                                        <p:attrNameLst>
                                          <p:attrName>ppt_x</p:attrName>
                                        </p:attrNameLst>
                                      </p:cBhvr>
                                      <p:tavLst>
                                        <p:tav tm="0">
                                          <p:val>
                                            <p:strVal val="#ppt_x"/>
                                          </p:val>
                                        </p:tav>
                                        <p:tav tm="100000">
                                          <p:val>
                                            <p:strVal val="#ppt_x"/>
                                          </p:val>
                                        </p:tav>
                                      </p:tavLst>
                                    </p:anim>
                                    <p:anim calcmode="lin" valueType="num">
                                      <p:cBhvr additive="base">
                                        <p:cTn id="28" dur="750" fill="hold"/>
                                        <p:tgtEl>
                                          <p:spTgt spid="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32" grpId="0" animBg="1"/>
      <p:bldP spid="145" grpId="0" animBg="1"/>
      <p:bldP spid="1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383E6CFF-BC86-4A0C-8202-060EFA04018A}"/>
              </a:ext>
            </a:extLst>
          </p:cNvPr>
          <p:cNvSpPr txBox="1">
            <a:spLocks/>
          </p:cNvSpPr>
          <p:nvPr/>
        </p:nvSpPr>
        <p:spPr>
          <a:xfrm>
            <a:off x="336761" y="251080"/>
            <a:ext cx="7496751" cy="413158"/>
          </a:xfrm>
          <a:prstGeom prst="rect">
            <a:avLst/>
          </a:prstGeom>
          <a:noFill/>
          <a:ln>
            <a:noFill/>
          </a:ln>
        </p:spPr>
        <p:txBody>
          <a:bodyPr vert="horz" wrap="square" lIns="0" tIns="67223" rIns="0" bIns="67223" anchor="ctr" anchorCtr="0" compatLnSpc="1">
            <a:noAutofit/>
          </a:bodyPr>
          <a:lstStyle>
            <a:lvl1pPr marL="0" marR="0" lvl="0" indent="0" algn="l" defTabSz="932742" rtl="0" fontAlgn="auto" hangingPunct="1">
              <a:lnSpc>
                <a:spcPct val="90000"/>
              </a:lnSpc>
              <a:spcBef>
                <a:spcPts val="0"/>
              </a:spcBef>
              <a:spcAft>
                <a:spcPts val="0"/>
              </a:spcAft>
              <a:buNone/>
              <a:tabLst/>
              <a:defRPr lang="en-US" sz="3200" b="0" i="0" u="none" strike="noStrike" kern="0" cap="all" spc="120" baseline="0">
                <a:solidFill>
                  <a:srgbClr val="000000"/>
                </a:solidFill>
                <a:uFillTx/>
                <a:latin typeface="Segoe UI"/>
                <a:ea typeface="Segoe UI Black" pitchFamily="34"/>
                <a:cs typeface="Segoe UI Black" pitchFamily="34"/>
              </a:defRPr>
            </a:lvl1pPr>
          </a:lstStyle>
          <a:p>
            <a:pPr defTabSz="685644">
              <a:defRPr/>
            </a:pPr>
            <a:endParaRPr lang="en-US" sz="2059" b="1" dirty="0">
              <a:solidFill>
                <a:schemeClr val="tx1"/>
              </a:solidFill>
              <a:latin typeface="+mj-lt"/>
            </a:endParaRPr>
          </a:p>
        </p:txBody>
      </p:sp>
      <p:grpSp>
        <p:nvGrpSpPr>
          <p:cNvPr id="21" name="Group 20">
            <a:extLst>
              <a:ext uri="{FF2B5EF4-FFF2-40B4-BE49-F238E27FC236}">
                <a16:creationId xmlns:a16="http://schemas.microsoft.com/office/drawing/2014/main" id="{FEFA08AA-ABF0-4EB1-8EF1-89F72E41EA6D}"/>
              </a:ext>
            </a:extLst>
          </p:cNvPr>
          <p:cNvGrpSpPr/>
          <p:nvPr/>
        </p:nvGrpSpPr>
        <p:grpSpPr>
          <a:xfrm>
            <a:off x="336762" y="1045472"/>
            <a:ext cx="1988414" cy="2869984"/>
            <a:chOff x="457200" y="1421122"/>
            <a:chExt cx="2704765" cy="3903931"/>
          </a:xfrm>
        </p:grpSpPr>
        <p:sp>
          <p:nvSpPr>
            <p:cNvPr id="39" name="Rectangle: Rounded Corners 38">
              <a:extLst>
                <a:ext uri="{FF2B5EF4-FFF2-40B4-BE49-F238E27FC236}">
                  <a16:creationId xmlns:a16="http://schemas.microsoft.com/office/drawing/2014/main" id="{929DAF0A-6777-4D17-B1B9-72CEAA2EF618}"/>
                </a:ext>
              </a:extLst>
            </p:cNvPr>
            <p:cNvSpPr/>
            <p:nvPr/>
          </p:nvSpPr>
          <p:spPr bwMode="auto">
            <a:xfrm>
              <a:off x="457200" y="1421122"/>
              <a:ext cx="2704765" cy="2815211"/>
            </a:xfrm>
            <a:prstGeom prst="roundRect">
              <a:avLst>
                <a:gd name="adj" fmla="val 9567"/>
              </a:avLst>
            </a:prstGeom>
            <a:solidFill>
              <a:schemeClr val="tx1">
                <a:lumMod val="20000"/>
                <a:lumOff val="80000"/>
                <a:alpha val="43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67" rIns="0" bIns="34967" numCol="1" rtlCol="0" anchor="ctr" anchorCtr="0" compatLnSpc="1">
              <a:prstTxWarp prst="textNoShape">
                <a:avLst/>
              </a:prstTxWarp>
            </a:bodyPr>
            <a:lstStyle/>
            <a:p>
              <a:pPr algn="ctr" defTabSz="699086" fontAlgn="base">
                <a:spcBef>
                  <a:spcPct val="0"/>
                </a:spcBef>
                <a:spcAft>
                  <a:spcPct val="0"/>
                </a:spcAft>
                <a:defRPr/>
              </a:pPr>
              <a:endParaRPr lang="en-US" sz="1500">
                <a:solidFill>
                  <a:schemeClr val="tx1"/>
                </a:solidFill>
                <a:latin typeface="Segoe UI"/>
              </a:endParaRPr>
            </a:p>
          </p:txBody>
        </p:sp>
        <p:grpSp>
          <p:nvGrpSpPr>
            <p:cNvPr id="15" name="Group 14">
              <a:extLst>
                <a:ext uri="{FF2B5EF4-FFF2-40B4-BE49-F238E27FC236}">
                  <a16:creationId xmlns:a16="http://schemas.microsoft.com/office/drawing/2014/main" id="{D640FF2E-1A53-4619-A478-C98E9CC3F0B5}"/>
                </a:ext>
              </a:extLst>
            </p:cNvPr>
            <p:cNvGrpSpPr/>
            <p:nvPr/>
          </p:nvGrpSpPr>
          <p:grpSpPr>
            <a:xfrm>
              <a:off x="552334" y="1633639"/>
              <a:ext cx="2489817" cy="2244629"/>
              <a:chOff x="552334" y="1633639"/>
              <a:chExt cx="2489817" cy="2244629"/>
            </a:xfrm>
          </p:grpSpPr>
          <p:sp>
            <p:nvSpPr>
              <p:cNvPr id="291" name="Freeform 48">
                <a:extLst>
                  <a:ext uri="{FF2B5EF4-FFF2-40B4-BE49-F238E27FC236}">
                    <a16:creationId xmlns:a16="http://schemas.microsoft.com/office/drawing/2014/main" id="{7EEC6F06-105F-4A1F-9918-F2DF61994265}"/>
                  </a:ext>
                </a:extLst>
              </p:cNvPr>
              <p:cNvSpPr>
                <a:spLocks noEditPoints="1"/>
              </p:cNvSpPr>
              <p:nvPr/>
            </p:nvSpPr>
            <p:spPr bwMode="auto">
              <a:xfrm>
                <a:off x="1648287" y="3342460"/>
                <a:ext cx="949810" cy="527093"/>
              </a:xfrm>
              <a:custGeom>
                <a:avLst/>
                <a:gdLst>
                  <a:gd name="T0" fmla="*/ 2312 w 2543"/>
                  <a:gd name="T1" fmla="*/ 1316 h 1410"/>
                  <a:gd name="T2" fmla="*/ 2268 w 2543"/>
                  <a:gd name="T3" fmla="*/ 463 h 1410"/>
                  <a:gd name="T4" fmla="*/ 1595 w 2543"/>
                  <a:gd name="T5" fmla="*/ 49 h 1410"/>
                  <a:gd name="T6" fmla="*/ 230 w 2543"/>
                  <a:gd name="T7" fmla="*/ 0 h 1410"/>
                  <a:gd name="T8" fmla="*/ 185 w 2543"/>
                  <a:gd name="T9" fmla="*/ 393 h 1410"/>
                  <a:gd name="T10" fmla="*/ 0 w 2543"/>
                  <a:gd name="T11" fmla="*/ 426 h 1410"/>
                  <a:gd name="T12" fmla="*/ 31 w 2543"/>
                  <a:gd name="T13" fmla="*/ 1249 h 1410"/>
                  <a:gd name="T14" fmla="*/ 485 w 2543"/>
                  <a:gd name="T15" fmla="*/ 1216 h 1410"/>
                  <a:gd name="T16" fmla="*/ 948 w 2543"/>
                  <a:gd name="T17" fmla="*/ 902 h 1410"/>
                  <a:gd name="T18" fmla="*/ 957 w 2543"/>
                  <a:gd name="T19" fmla="*/ 1342 h 1410"/>
                  <a:gd name="T20" fmla="*/ 716 w 2543"/>
                  <a:gd name="T21" fmla="*/ 1362 h 1410"/>
                  <a:gd name="T22" fmla="*/ 716 w 2543"/>
                  <a:gd name="T23" fmla="*/ 1370 h 1410"/>
                  <a:gd name="T24" fmla="*/ 751 w 2543"/>
                  <a:gd name="T25" fmla="*/ 1410 h 1410"/>
                  <a:gd name="T26" fmla="*/ 2543 w 2543"/>
                  <a:gd name="T27" fmla="*/ 1378 h 1410"/>
                  <a:gd name="T28" fmla="*/ 2543 w 2543"/>
                  <a:gd name="T29" fmla="*/ 1342 h 1410"/>
                  <a:gd name="T30" fmla="*/ 312 w 2543"/>
                  <a:gd name="T31" fmla="*/ 1179 h 1410"/>
                  <a:gd name="T32" fmla="*/ 162 w 2543"/>
                  <a:gd name="T33" fmla="*/ 1166 h 1410"/>
                  <a:gd name="T34" fmla="*/ 312 w 2543"/>
                  <a:gd name="T35" fmla="*/ 1156 h 1410"/>
                  <a:gd name="T36" fmla="*/ 312 w 2543"/>
                  <a:gd name="T37" fmla="*/ 1179 h 1410"/>
                  <a:gd name="T38" fmla="*/ 439 w 2543"/>
                  <a:gd name="T39" fmla="*/ 902 h 1410"/>
                  <a:gd name="T40" fmla="*/ 46 w 2543"/>
                  <a:gd name="T41" fmla="*/ 1110 h 1410"/>
                  <a:gd name="T42" fmla="*/ 185 w 2543"/>
                  <a:gd name="T43" fmla="*/ 439 h 1410"/>
                  <a:gd name="T44" fmla="*/ 439 w 2543"/>
                  <a:gd name="T45" fmla="*/ 439 h 1410"/>
                  <a:gd name="T46" fmla="*/ 948 w 2543"/>
                  <a:gd name="T47" fmla="*/ 809 h 1410"/>
                  <a:gd name="T48" fmla="*/ 485 w 2543"/>
                  <a:gd name="T49" fmla="*/ 426 h 1410"/>
                  <a:gd name="T50" fmla="*/ 254 w 2543"/>
                  <a:gd name="T51" fmla="*/ 393 h 1410"/>
                  <a:gd name="T52" fmla="*/ 1526 w 2543"/>
                  <a:gd name="T53" fmla="*/ 62 h 1410"/>
                  <a:gd name="T54" fmla="*/ 1526 w 2543"/>
                  <a:gd name="T55" fmla="*/ 532 h 1410"/>
                  <a:gd name="T56" fmla="*/ 1017 w 2543"/>
                  <a:gd name="T57" fmla="*/ 809 h 1410"/>
                  <a:gd name="T58" fmla="*/ 2229 w 2543"/>
                  <a:gd name="T59" fmla="*/ 1295 h 1410"/>
                  <a:gd name="T60" fmla="*/ 1035 w 2543"/>
                  <a:gd name="T61" fmla="*/ 902 h 1410"/>
                  <a:gd name="T62" fmla="*/ 1588 w 2543"/>
                  <a:gd name="T63" fmla="*/ 853 h 1410"/>
                  <a:gd name="T64" fmla="*/ 2229 w 2543"/>
                  <a:gd name="T65" fmla="*/ 53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3" h="1410">
                    <a:moveTo>
                      <a:pt x="2305" y="1342"/>
                    </a:moveTo>
                    <a:cubicBezTo>
                      <a:pt x="2309" y="1335"/>
                      <a:pt x="2312" y="1326"/>
                      <a:pt x="2312" y="1316"/>
                    </a:cubicBezTo>
                    <a:cubicBezTo>
                      <a:pt x="2312" y="511"/>
                      <a:pt x="2312" y="511"/>
                      <a:pt x="2312" y="511"/>
                    </a:cubicBezTo>
                    <a:cubicBezTo>
                      <a:pt x="2312" y="482"/>
                      <a:pt x="2296" y="463"/>
                      <a:pt x="2268" y="463"/>
                    </a:cubicBezTo>
                    <a:cubicBezTo>
                      <a:pt x="1985" y="463"/>
                      <a:pt x="1766" y="463"/>
                      <a:pt x="1595" y="463"/>
                    </a:cubicBezTo>
                    <a:cubicBezTo>
                      <a:pt x="1595" y="49"/>
                      <a:pt x="1595" y="49"/>
                      <a:pt x="1595" y="49"/>
                    </a:cubicBezTo>
                    <a:cubicBezTo>
                      <a:pt x="1595" y="20"/>
                      <a:pt x="1579" y="0"/>
                      <a:pt x="1549" y="0"/>
                    </a:cubicBezTo>
                    <a:cubicBezTo>
                      <a:pt x="230" y="0"/>
                      <a:pt x="230" y="0"/>
                      <a:pt x="230" y="0"/>
                    </a:cubicBezTo>
                    <a:cubicBezTo>
                      <a:pt x="208" y="0"/>
                      <a:pt x="185" y="20"/>
                      <a:pt x="185" y="49"/>
                    </a:cubicBezTo>
                    <a:cubicBezTo>
                      <a:pt x="185" y="186"/>
                      <a:pt x="185" y="299"/>
                      <a:pt x="185" y="393"/>
                    </a:cubicBezTo>
                    <a:cubicBezTo>
                      <a:pt x="32" y="393"/>
                      <a:pt x="31" y="393"/>
                      <a:pt x="31" y="393"/>
                    </a:cubicBezTo>
                    <a:cubicBezTo>
                      <a:pt x="16" y="393"/>
                      <a:pt x="0" y="407"/>
                      <a:pt x="0" y="426"/>
                    </a:cubicBezTo>
                    <a:cubicBezTo>
                      <a:pt x="0" y="1216"/>
                      <a:pt x="0" y="1216"/>
                      <a:pt x="0" y="1216"/>
                    </a:cubicBezTo>
                    <a:cubicBezTo>
                      <a:pt x="0" y="1232"/>
                      <a:pt x="16" y="1249"/>
                      <a:pt x="31" y="1249"/>
                    </a:cubicBezTo>
                    <a:cubicBezTo>
                      <a:pt x="454" y="1249"/>
                      <a:pt x="454" y="1249"/>
                      <a:pt x="454" y="1249"/>
                    </a:cubicBezTo>
                    <a:cubicBezTo>
                      <a:pt x="469" y="1249"/>
                      <a:pt x="485" y="1232"/>
                      <a:pt x="485" y="1216"/>
                    </a:cubicBezTo>
                    <a:cubicBezTo>
                      <a:pt x="485" y="1093"/>
                      <a:pt x="485" y="989"/>
                      <a:pt x="485" y="902"/>
                    </a:cubicBezTo>
                    <a:cubicBezTo>
                      <a:pt x="669" y="902"/>
                      <a:pt x="822" y="902"/>
                      <a:pt x="948" y="902"/>
                    </a:cubicBezTo>
                    <a:cubicBezTo>
                      <a:pt x="948" y="1315"/>
                      <a:pt x="948" y="1316"/>
                      <a:pt x="948" y="1316"/>
                    </a:cubicBezTo>
                    <a:cubicBezTo>
                      <a:pt x="948" y="1326"/>
                      <a:pt x="952" y="1335"/>
                      <a:pt x="957" y="1342"/>
                    </a:cubicBezTo>
                    <a:cubicBezTo>
                      <a:pt x="716" y="1342"/>
                      <a:pt x="716" y="1342"/>
                      <a:pt x="716" y="1342"/>
                    </a:cubicBezTo>
                    <a:cubicBezTo>
                      <a:pt x="716" y="1352"/>
                      <a:pt x="716" y="1358"/>
                      <a:pt x="716" y="1362"/>
                    </a:cubicBezTo>
                    <a:cubicBezTo>
                      <a:pt x="716" y="1364"/>
                      <a:pt x="716" y="1365"/>
                      <a:pt x="716" y="1366"/>
                    </a:cubicBezTo>
                    <a:cubicBezTo>
                      <a:pt x="716" y="1370"/>
                      <a:pt x="716" y="1371"/>
                      <a:pt x="716" y="1370"/>
                    </a:cubicBezTo>
                    <a:cubicBezTo>
                      <a:pt x="716" y="1374"/>
                      <a:pt x="716" y="1374"/>
                      <a:pt x="716" y="1374"/>
                    </a:cubicBezTo>
                    <a:cubicBezTo>
                      <a:pt x="716" y="1394"/>
                      <a:pt x="735" y="1410"/>
                      <a:pt x="751" y="1410"/>
                    </a:cubicBezTo>
                    <a:cubicBezTo>
                      <a:pt x="2505" y="1410"/>
                      <a:pt x="2505" y="1410"/>
                      <a:pt x="2505" y="1410"/>
                    </a:cubicBezTo>
                    <a:cubicBezTo>
                      <a:pt x="2524" y="1410"/>
                      <a:pt x="2537" y="1398"/>
                      <a:pt x="2543" y="1378"/>
                    </a:cubicBezTo>
                    <a:cubicBezTo>
                      <a:pt x="2543" y="1374"/>
                      <a:pt x="2543" y="1374"/>
                      <a:pt x="2543" y="1374"/>
                    </a:cubicBezTo>
                    <a:cubicBezTo>
                      <a:pt x="2543" y="1356"/>
                      <a:pt x="2543" y="1347"/>
                      <a:pt x="2543" y="1342"/>
                    </a:cubicBezTo>
                    <a:lnTo>
                      <a:pt x="2305" y="1342"/>
                    </a:lnTo>
                    <a:close/>
                    <a:moveTo>
                      <a:pt x="312" y="1179"/>
                    </a:moveTo>
                    <a:cubicBezTo>
                      <a:pt x="173" y="1179"/>
                      <a:pt x="173" y="1179"/>
                      <a:pt x="173" y="1179"/>
                    </a:cubicBezTo>
                    <a:cubicBezTo>
                      <a:pt x="167" y="1179"/>
                      <a:pt x="162" y="1173"/>
                      <a:pt x="162" y="1166"/>
                    </a:cubicBezTo>
                    <a:cubicBezTo>
                      <a:pt x="162" y="1159"/>
                      <a:pt x="167" y="1156"/>
                      <a:pt x="173" y="1156"/>
                    </a:cubicBezTo>
                    <a:cubicBezTo>
                      <a:pt x="312" y="1156"/>
                      <a:pt x="312" y="1156"/>
                      <a:pt x="312" y="1156"/>
                    </a:cubicBezTo>
                    <a:cubicBezTo>
                      <a:pt x="318" y="1156"/>
                      <a:pt x="323" y="1159"/>
                      <a:pt x="323" y="1166"/>
                    </a:cubicBezTo>
                    <a:cubicBezTo>
                      <a:pt x="323" y="1173"/>
                      <a:pt x="318" y="1179"/>
                      <a:pt x="312" y="1179"/>
                    </a:cubicBezTo>
                    <a:close/>
                    <a:moveTo>
                      <a:pt x="439" y="809"/>
                    </a:moveTo>
                    <a:cubicBezTo>
                      <a:pt x="439" y="902"/>
                      <a:pt x="439" y="902"/>
                      <a:pt x="439" y="902"/>
                    </a:cubicBezTo>
                    <a:cubicBezTo>
                      <a:pt x="439" y="1110"/>
                      <a:pt x="439" y="1110"/>
                      <a:pt x="439" y="1110"/>
                    </a:cubicBezTo>
                    <a:cubicBezTo>
                      <a:pt x="46" y="1110"/>
                      <a:pt x="46" y="1110"/>
                      <a:pt x="46" y="1110"/>
                    </a:cubicBezTo>
                    <a:cubicBezTo>
                      <a:pt x="46" y="439"/>
                      <a:pt x="46" y="439"/>
                      <a:pt x="46" y="439"/>
                    </a:cubicBezTo>
                    <a:cubicBezTo>
                      <a:pt x="185" y="439"/>
                      <a:pt x="185" y="439"/>
                      <a:pt x="185" y="439"/>
                    </a:cubicBezTo>
                    <a:cubicBezTo>
                      <a:pt x="254" y="439"/>
                      <a:pt x="254" y="439"/>
                      <a:pt x="254" y="439"/>
                    </a:cubicBezTo>
                    <a:cubicBezTo>
                      <a:pt x="439" y="439"/>
                      <a:pt x="439" y="439"/>
                      <a:pt x="439" y="439"/>
                    </a:cubicBezTo>
                    <a:lnTo>
                      <a:pt x="439" y="809"/>
                    </a:lnTo>
                    <a:close/>
                    <a:moveTo>
                      <a:pt x="948" y="809"/>
                    </a:moveTo>
                    <a:cubicBezTo>
                      <a:pt x="735" y="809"/>
                      <a:pt x="587" y="809"/>
                      <a:pt x="485" y="809"/>
                    </a:cubicBezTo>
                    <a:cubicBezTo>
                      <a:pt x="485" y="426"/>
                      <a:pt x="485" y="426"/>
                      <a:pt x="485" y="426"/>
                    </a:cubicBezTo>
                    <a:cubicBezTo>
                      <a:pt x="485" y="407"/>
                      <a:pt x="469" y="393"/>
                      <a:pt x="454" y="393"/>
                    </a:cubicBezTo>
                    <a:cubicBezTo>
                      <a:pt x="372" y="393"/>
                      <a:pt x="307" y="393"/>
                      <a:pt x="254" y="393"/>
                    </a:cubicBezTo>
                    <a:cubicBezTo>
                      <a:pt x="254" y="100"/>
                      <a:pt x="254" y="65"/>
                      <a:pt x="254" y="62"/>
                    </a:cubicBezTo>
                    <a:cubicBezTo>
                      <a:pt x="1526" y="62"/>
                      <a:pt x="1526" y="62"/>
                      <a:pt x="1526" y="62"/>
                    </a:cubicBezTo>
                    <a:cubicBezTo>
                      <a:pt x="1526" y="223"/>
                      <a:pt x="1526" y="356"/>
                      <a:pt x="1526" y="463"/>
                    </a:cubicBezTo>
                    <a:cubicBezTo>
                      <a:pt x="1526" y="487"/>
                      <a:pt x="1526" y="510"/>
                      <a:pt x="1526" y="532"/>
                    </a:cubicBezTo>
                    <a:cubicBezTo>
                      <a:pt x="1526" y="722"/>
                      <a:pt x="1526" y="809"/>
                      <a:pt x="1526" y="809"/>
                    </a:cubicBezTo>
                    <a:cubicBezTo>
                      <a:pt x="1327" y="809"/>
                      <a:pt x="1159" y="809"/>
                      <a:pt x="1017" y="809"/>
                    </a:cubicBezTo>
                    <a:cubicBezTo>
                      <a:pt x="993" y="809"/>
                      <a:pt x="970" y="809"/>
                      <a:pt x="948" y="809"/>
                    </a:cubicBezTo>
                    <a:close/>
                    <a:moveTo>
                      <a:pt x="2229" y="1295"/>
                    </a:moveTo>
                    <a:cubicBezTo>
                      <a:pt x="1035" y="1295"/>
                      <a:pt x="1035" y="1295"/>
                      <a:pt x="1035" y="1295"/>
                    </a:cubicBezTo>
                    <a:cubicBezTo>
                      <a:pt x="1035" y="1131"/>
                      <a:pt x="1035" y="1003"/>
                      <a:pt x="1035" y="902"/>
                    </a:cubicBezTo>
                    <a:cubicBezTo>
                      <a:pt x="1544" y="902"/>
                      <a:pt x="1544" y="902"/>
                      <a:pt x="1544" y="902"/>
                    </a:cubicBezTo>
                    <a:cubicBezTo>
                      <a:pt x="1572" y="902"/>
                      <a:pt x="1588" y="882"/>
                      <a:pt x="1588" y="853"/>
                    </a:cubicBezTo>
                    <a:cubicBezTo>
                      <a:pt x="1588" y="727"/>
                      <a:pt x="1588" y="621"/>
                      <a:pt x="1588" y="532"/>
                    </a:cubicBezTo>
                    <a:cubicBezTo>
                      <a:pt x="2229" y="532"/>
                      <a:pt x="2229" y="532"/>
                      <a:pt x="2229" y="532"/>
                    </a:cubicBezTo>
                    <a:cubicBezTo>
                      <a:pt x="2229" y="1295"/>
                      <a:pt x="2229" y="1295"/>
                      <a:pt x="2229" y="1295"/>
                    </a:cubicBezTo>
                    <a:close/>
                  </a:path>
                </a:pathLst>
              </a:custGeom>
              <a:solidFill>
                <a:schemeClr val="tx1"/>
              </a:solidFill>
              <a:ln>
                <a:noFill/>
              </a:ln>
              <a:extLst/>
            </p:spPr>
            <p:txBody>
              <a:bodyPr vert="horz" wrap="square" lIns="68561" tIns="34280" rIns="68561" bIns="34280" numCol="1" anchor="t" anchorCtr="0" compatLnSpc="1">
                <a:prstTxWarp prst="textNoShape">
                  <a:avLst/>
                </a:prstTxWarp>
              </a:bodyPr>
              <a:lstStyle/>
              <a:p>
                <a:pPr defTabSz="685537">
                  <a:defRPr/>
                </a:pPr>
                <a:endParaRPr lang="en-US" kern="0" dirty="0">
                  <a:latin typeface="Segoe UI"/>
                </a:endParaRPr>
              </a:p>
            </p:txBody>
          </p:sp>
          <p:grpSp>
            <p:nvGrpSpPr>
              <p:cNvPr id="14" name="Group 13">
                <a:extLst>
                  <a:ext uri="{FF2B5EF4-FFF2-40B4-BE49-F238E27FC236}">
                    <a16:creationId xmlns:a16="http://schemas.microsoft.com/office/drawing/2014/main" id="{F7E8DC4C-2236-4972-BC75-F28F99CD4DDF}"/>
                  </a:ext>
                </a:extLst>
              </p:cNvPr>
              <p:cNvGrpSpPr/>
              <p:nvPr/>
            </p:nvGrpSpPr>
            <p:grpSpPr>
              <a:xfrm>
                <a:off x="826144" y="3509219"/>
                <a:ext cx="527784" cy="369049"/>
                <a:chOff x="826144" y="3403086"/>
                <a:chExt cx="527784" cy="369049"/>
              </a:xfrm>
            </p:grpSpPr>
            <p:sp>
              <p:nvSpPr>
                <p:cNvPr id="292" name="Freeform 11">
                  <a:extLst>
                    <a:ext uri="{FF2B5EF4-FFF2-40B4-BE49-F238E27FC236}">
                      <a16:creationId xmlns:a16="http://schemas.microsoft.com/office/drawing/2014/main" id="{BCC47DA7-AE25-4560-8F8D-E650547FF4E4}"/>
                    </a:ext>
                  </a:extLst>
                </p:cNvPr>
                <p:cNvSpPr>
                  <a:spLocks noEditPoints="1"/>
                </p:cNvSpPr>
                <p:nvPr/>
              </p:nvSpPr>
              <p:spPr bwMode="auto">
                <a:xfrm>
                  <a:off x="826144" y="3403086"/>
                  <a:ext cx="527784" cy="165194"/>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bg2">
                    <a:lumMod val="65000"/>
                  </a:schemeClr>
                </a:solidFill>
                <a:ln w="0">
                  <a:noFill/>
                  <a:prstDash val="solid"/>
                  <a:round/>
                  <a:headEnd/>
                  <a:tailEnd/>
                </a:ln>
              </p:spPr>
              <p:txBody>
                <a:bodyPr vert="horz" wrap="square" lIns="68561" tIns="34280" rIns="68561" bIns="34280" numCol="1" anchor="t" anchorCtr="0" compatLnSpc="1">
                  <a:prstTxWarp prst="textNoShape">
                    <a:avLst/>
                  </a:prstTxWarp>
                </a:bodyPr>
                <a:lstStyle/>
                <a:p>
                  <a:pPr defTabSz="685537">
                    <a:defRPr/>
                  </a:pPr>
                  <a:endParaRPr lang="en-US" sz="1350">
                    <a:latin typeface="Segoe UI"/>
                  </a:endParaRPr>
                </a:p>
              </p:txBody>
            </p:sp>
            <p:sp>
              <p:nvSpPr>
                <p:cNvPr id="293" name="Freeform 11">
                  <a:extLst>
                    <a:ext uri="{FF2B5EF4-FFF2-40B4-BE49-F238E27FC236}">
                      <a16:creationId xmlns:a16="http://schemas.microsoft.com/office/drawing/2014/main" id="{0D4164BD-AC7D-4A81-BCC2-6246D38A3DDB}"/>
                    </a:ext>
                  </a:extLst>
                </p:cNvPr>
                <p:cNvSpPr>
                  <a:spLocks noEditPoints="1"/>
                </p:cNvSpPr>
                <p:nvPr/>
              </p:nvSpPr>
              <p:spPr bwMode="auto">
                <a:xfrm>
                  <a:off x="826144" y="3606941"/>
                  <a:ext cx="527784" cy="165194"/>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bg2">
                    <a:lumMod val="65000"/>
                  </a:schemeClr>
                </a:solidFill>
                <a:ln w="0">
                  <a:noFill/>
                  <a:prstDash val="solid"/>
                  <a:round/>
                  <a:headEnd/>
                  <a:tailEnd/>
                </a:ln>
              </p:spPr>
              <p:txBody>
                <a:bodyPr vert="horz" wrap="square" lIns="68561" tIns="34280" rIns="68561" bIns="34280" numCol="1" anchor="t" anchorCtr="0" compatLnSpc="1">
                  <a:prstTxWarp prst="textNoShape">
                    <a:avLst/>
                  </a:prstTxWarp>
                </a:bodyPr>
                <a:lstStyle/>
                <a:p>
                  <a:pPr defTabSz="685537">
                    <a:defRPr/>
                  </a:pPr>
                  <a:endParaRPr lang="en-US" sz="1350">
                    <a:latin typeface="Segoe UI"/>
                  </a:endParaRPr>
                </a:p>
              </p:txBody>
            </p:sp>
          </p:grpSp>
          <p:grpSp>
            <p:nvGrpSpPr>
              <p:cNvPr id="13" name="Group 12">
                <a:extLst>
                  <a:ext uri="{FF2B5EF4-FFF2-40B4-BE49-F238E27FC236}">
                    <a16:creationId xmlns:a16="http://schemas.microsoft.com/office/drawing/2014/main" id="{FA445E69-7E47-4A11-AAC0-55F14EC1CA3A}"/>
                  </a:ext>
                </a:extLst>
              </p:cNvPr>
              <p:cNvGrpSpPr/>
              <p:nvPr/>
            </p:nvGrpSpPr>
            <p:grpSpPr>
              <a:xfrm>
                <a:off x="552334" y="1633639"/>
                <a:ext cx="2489817" cy="1375412"/>
                <a:chOff x="552334" y="1633639"/>
                <a:chExt cx="2489817" cy="1375412"/>
              </a:xfrm>
            </p:grpSpPr>
            <p:sp>
              <p:nvSpPr>
                <p:cNvPr id="287" name="Freeform 18">
                  <a:extLst>
                    <a:ext uri="{FF2B5EF4-FFF2-40B4-BE49-F238E27FC236}">
                      <a16:creationId xmlns:a16="http://schemas.microsoft.com/office/drawing/2014/main" id="{7C594D10-6ED9-48D5-BBA8-F69518AD52D8}"/>
                    </a:ext>
                  </a:extLst>
                </p:cNvPr>
                <p:cNvSpPr>
                  <a:spLocks noChangeAspect="1"/>
                </p:cNvSpPr>
                <p:nvPr/>
              </p:nvSpPr>
              <p:spPr bwMode="white">
                <a:xfrm>
                  <a:off x="552334" y="1633639"/>
                  <a:ext cx="2489817" cy="137541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12700">
                  <a:noFill/>
                </a:ln>
                <a:extLst/>
              </p:spPr>
              <p:txBody>
                <a:bodyPr vert="horz" wrap="square" lIns="139851" tIns="139851" rIns="69925" bIns="34962" numCol="1"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699151">
                    <a:defRPr/>
                  </a:pPr>
                  <a:endParaRPr lang="en-US" sz="1050" kern="0">
                    <a:latin typeface="Segoe UI"/>
                  </a:endParaRPr>
                </a:p>
              </p:txBody>
            </p:sp>
            <p:pic>
              <p:nvPicPr>
                <p:cNvPr id="288" name="Picture 287">
                  <a:extLst>
                    <a:ext uri="{FF2B5EF4-FFF2-40B4-BE49-F238E27FC236}">
                      <a16:creationId xmlns:a16="http://schemas.microsoft.com/office/drawing/2014/main" id="{1811E0B6-E1FF-412D-8FED-5ED2B80ACF7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7347" y="2692284"/>
                  <a:ext cx="880940" cy="185461"/>
                </a:xfrm>
                <a:prstGeom prst="rect">
                  <a:avLst/>
                </a:prstGeom>
              </p:spPr>
            </p:pic>
            <p:pic>
              <p:nvPicPr>
                <p:cNvPr id="289" name="Picture 288">
                  <a:extLst>
                    <a:ext uri="{FF2B5EF4-FFF2-40B4-BE49-F238E27FC236}">
                      <a16:creationId xmlns:a16="http://schemas.microsoft.com/office/drawing/2014/main" id="{66CA0E8B-0405-435F-BB71-066DA59D5F9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7423" y="2299655"/>
                  <a:ext cx="328336" cy="306854"/>
                </a:xfrm>
                <a:prstGeom prst="rect">
                  <a:avLst/>
                </a:prstGeom>
              </p:spPr>
            </p:pic>
            <p:pic>
              <p:nvPicPr>
                <p:cNvPr id="290" name="Picture 289">
                  <a:extLst>
                    <a:ext uri="{FF2B5EF4-FFF2-40B4-BE49-F238E27FC236}">
                      <a16:creationId xmlns:a16="http://schemas.microsoft.com/office/drawing/2014/main" id="{7E75DD3A-2CE8-4547-B933-604D5842175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97242" y="2494141"/>
                  <a:ext cx="591460" cy="371304"/>
                </a:xfrm>
                <a:prstGeom prst="rect">
                  <a:avLst/>
                </a:prstGeom>
              </p:spPr>
            </p:pic>
            <p:pic>
              <p:nvPicPr>
                <p:cNvPr id="294" name="Picture 293">
                  <a:extLst>
                    <a:ext uri="{FF2B5EF4-FFF2-40B4-BE49-F238E27FC236}">
                      <a16:creationId xmlns:a16="http://schemas.microsoft.com/office/drawing/2014/main" id="{CF32243E-2830-4258-B53B-ACDB611EFEA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365759" y="1795903"/>
                  <a:ext cx="263618" cy="263618"/>
                </a:xfrm>
                <a:prstGeom prst="rect">
                  <a:avLst/>
                </a:prstGeom>
              </p:spPr>
            </p:pic>
            <p:pic>
              <p:nvPicPr>
                <p:cNvPr id="295" name="Picture 34" descr="https://az495088.vo.msecnd.net/app-logo/workday_215.png">
                  <a:extLst>
                    <a:ext uri="{FF2B5EF4-FFF2-40B4-BE49-F238E27FC236}">
                      <a16:creationId xmlns:a16="http://schemas.microsoft.com/office/drawing/2014/main" id="{00B6A695-D029-47D2-9A12-91968F5E9633}"/>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1629377" y="2142768"/>
                  <a:ext cx="290157" cy="290157"/>
                </a:xfrm>
                <a:prstGeom prst="ellipse">
                  <a:avLst/>
                </a:prstGeom>
                <a:noFill/>
                <a:extLst>
                  <a:ext uri="{909E8E84-426E-40DD-AFC4-6F175D3DCCD1}">
                    <a14:hiddenFill xmlns:a14="http://schemas.microsoft.com/office/drawing/2010/main">
                      <a:solidFill>
                        <a:srgbClr val="FFFFFF"/>
                      </a:solidFill>
                    </a14:hiddenFill>
                  </a:ext>
                </a:extLst>
              </p:spPr>
            </p:pic>
            <p:pic>
              <p:nvPicPr>
                <p:cNvPr id="296" name="Picture 295" descr="https://az495088.vo.msecnd.net/app-logo/servicenow_215.png">
                  <a:extLst>
                    <a:ext uri="{FF2B5EF4-FFF2-40B4-BE49-F238E27FC236}">
                      <a16:creationId xmlns:a16="http://schemas.microsoft.com/office/drawing/2014/main" id="{4CD1AEF6-9123-4D44-B238-299C84585D4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tretch>
                  <a:fillRect/>
                </a:stretch>
              </p:blipFill>
              <p:spPr bwMode="auto">
                <a:xfrm>
                  <a:off x="2186477" y="2059521"/>
                  <a:ext cx="312116" cy="312116"/>
                </a:xfrm>
                <a:prstGeom prst="ellipse">
                  <a:avLst/>
                </a:prstGeom>
                <a:extLst>
                  <a:ext uri="{909E8E84-426E-40DD-AFC4-6F175D3DCCD1}">
                    <a14:hiddenFill xmlns:a14="http://schemas.microsoft.com/office/drawing/2010/main">
                      <a:solidFill>
                        <a:srgbClr val="FFFFFF"/>
                      </a:solidFill>
                    </a14:hiddenFill>
                  </a:ext>
                </a:extLst>
              </p:spPr>
            </p:pic>
            <p:pic>
              <p:nvPicPr>
                <p:cNvPr id="297" name="Picture 296">
                  <a:extLst>
                    <a:ext uri="{FF2B5EF4-FFF2-40B4-BE49-F238E27FC236}">
                      <a16:creationId xmlns:a16="http://schemas.microsoft.com/office/drawing/2014/main" id="{909FADD1-DDCF-4AAC-B811-A88961DE2012}"/>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446743" y="2392524"/>
                  <a:ext cx="378794" cy="378794"/>
                </a:xfrm>
                <a:prstGeom prst="ellipse">
                  <a:avLst/>
                </a:prstGeom>
              </p:spPr>
            </p:pic>
          </p:grpSp>
        </p:grpSp>
        <p:sp>
          <p:nvSpPr>
            <p:cNvPr id="316" name="Rectangle 315">
              <a:extLst>
                <a:ext uri="{FF2B5EF4-FFF2-40B4-BE49-F238E27FC236}">
                  <a16:creationId xmlns:a16="http://schemas.microsoft.com/office/drawing/2014/main" id="{B544A3C0-1325-4501-B31A-8838B10E2427}"/>
                </a:ext>
              </a:extLst>
            </p:cNvPr>
            <p:cNvSpPr/>
            <p:nvPr/>
          </p:nvSpPr>
          <p:spPr>
            <a:xfrm>
              <a:off x="469943" y="4319213"/>
              <a:ext cx="2692022" cy="1005840"/>
            </a:xfrm>
            <a:prstGeom prst="rect">
              <a:avLst/>
            </a:prstGeom>
          </p:spPr>
          <p:txBody>
            <a:bodyPr wrap="square">
              <a:noAutofit/>
            </a:bodyPr>
            <a:lstStyle/>
            <a:p>
              <a:pPr algn="ctr" defTabSz="672032">
                <a:defRPr/>
              </a:pPr>
              <a:r>
                <a:rPr lang="en-US" sz="900" b="1" kern="0" dirty="0">
                  <a:solidFill>
                    <a:srgbClr val="3D3D3C"/>
                  </a:solidFill>
                  <a:latin typeface="Segoe UI"/>
                  <a:ea typeface="Segoe UI" pitchFamily="34" charset="0"/>
                  <a:cs typeface="Segoe UI" pitchFamily="34" charset="0"/>
                </a:rPr>
                <a:t>Data is created, imported, </a:t>
              </a:r>
              <a:br>
                <a:rPr lang="en-US" sz="900" b="1" kern="0" dirty="0">
                  <a:solidFill>
                    <a:srgbClr val="3D3D3C"/>
                  </a:solidFill>
                  <a:latin typeface="Segoe UI"/>
                  <a:ea typeface="Segoe UI" pitchFamily="34" charset="0"/>
                  <a:cs typeface="Segoe UI" pitchFamily="34" charset="0"/>
                </a:rPr>
              </a:br>
              <a:r>
                <a:rPr lang="en-US" sz="900" b="1" kern="0" dirty="0">
                  <a:solidFill>
                    <a:srgbClr val="3D3D3C"/>
                  </a:solidFill>
                  <a:latin typeface="Segoe UI"/>
                  <a:ea typeface="Segoe UI" pitchFamily="34" charset="0"/>
                  <a:cs typeface="Segoe UI" pitchFamily="34" charset="0"/>
                </a:rPr>
                <a:t>&amp; modified across </a:t>
              </a:r>
              <a:br>
                <a:rPr lang="en-US" sz="900" b="1" kern="0" dirty="0">
                  <a:solidFill>
                    <a:srgbClr val="3D3D3C"/>
                  </a:solidFill>
                  <a:latin typeface="Segoe UI"/>
                  <a:ea typeface="Segoe UI" pitchFamily="34" charset="0"/>
                  <a:cs typeface="Segoe UI" pitchFamily="34" charset="0"/>
                </a:rPr>
              </a:br>
              <a:r>
                <a:rPr lang="en-US" sz="900" b="1" kern="0" dirty="0">
                  <a:solidFill>
                    <a:srgbClr val="3D3D3C"/>
                  </a:solidFill>
                  <a:latin typeface="Segoe UI"/>
                  <a:ea typeface="Segoe UI" pitchFamily="34" charset="0"/>
                  <a:cs typeface="Segoe UI" pitchFamily="34" charset="0"/>
                </a:rPr>
                <a:t>various locations</a:t>
              </a:r>
              <a:endParaRPr lang="en-US" sz="900" b="1" kern="0" dirty="0">
                <a:solidFill>
                  <a:srgbClr val="3D3D3C"/>
                </a:solidFill>
                <a:latin typeface="Segoe UI"/>
              </a:endParaRPr>
            </a:p>
          </p:txBody>
        </p:sp>
      </p:grpSp>
      <p:grpSp>
        <p:nvGrpSpPr>
          <p:cNvPr id="22" name="Group 21">
            <a:extLst>
              <a:ext uri="{FF2B5EF4-FFF2-40B4-BE49-F238E27FC236}">
                <a16:creationId xmlns:a16="http://schemas.microsoft.com/office/drawing/2014/main" id="{B7F6C07C-3F2E-4C54-89C3-480119F90359}"/>
              </a:ext>
            </a:extLst>
          </p:cNvPr>
          <p:cNvGrpSpPr/>
          <p:nvPr/>
        </p:nvGrpSpPr>
        <p:grpSpPr>
          <a:xfrm>
            <a:off x="2412253" y="1056147"/>
            <a:ext cx="1454315" cy="1737056"/>
            <a:chOff x="3280412" y="1435644"/>
            <a:chExt cx="1978249" cy="2362851"/>
          </a:xfrm>
        </p:grpSpPr>
        <p:sp>
          <p:nvSpPr>
            <p:cNvPr id="198" name="Oval 197">
              <a:extLst>
                <a:ext uri="{FF2B5EF4-FFF2-40B4-BE49-F238E27FC236}">
                  <a16:creationId xmlns:a16="http://schemas.microsoft.com/office/drawing/2014/main" id="{20241066-AF95-4B30-B7E3-124D2F1C901B}"/>
                </a:ext>
              </a:extLst>
            </p:cNvPr>
            <p:cNvSpPr/>
            <p:nvPr/>
          </p:nvSpPr>
          <p:spPr bwMode="auto">
            <a:xfrm>
              <a:off x="3701259" y="1435644"/>
              <a:ext cx="1322240" cy="1322240"/>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783" tIns="105427" rIns="131783" bIns="105427" numCol="1" spcCol="0" rtlCol="0" fromWordArt="0" anchor="t" anchorCtr="0" forceAA="0" compatLnSpc="1">
              <a:prstTxWarp prst="textNoShape">
                <a:avLst/>
              </a:prstTxWarp>
              <a:noAutofit/>
            </a:bodyPr>
            <a:lstStyle/>
            <a:p>
              <a:pPr algn="ctr" defTabSz="671813" fontAlgn="base">
                <a:lnSpc>
                  <a:spcPct val="90000"/>
                </a:lnSpc>
                <a:spcBef>
                  <a:spcPct val="0"/>
                </a:spcBef>
                <a:spcAft>
                  <a:spcPct val="0"/>
                </a:spcAft>
                <a:defRPr/>
              </a:pPr>
              <a:endParaRPr lang="en-US" sz="3969" dirty="0" err="1">
                <a:latin typeface="Segoe UI Semilight"/>
                <a:ea typeface="Segoe UI" pitchFamily="34" charset="0"/>
                <a:cs typeface="Segoe UI" pitchFamily="34" charset="0"/>
              </a:endParaRPr>
            </a:p>
          </p:txBody>
        </p:sp>
        <p:grpSp>
          <p:nvGrpSpPr>
            <p:cNvPr id="2" name="Group 1">
              <a:extLst>
                <a:ext uri="{FF2B5EF4-FFF2-40B4-BE49-F238E27FC236}">
                  <a16:creationId xmlns:a16="http://schemas.microsoft.com/office/drawing/2014/main" id="{5D4ED4B5-BC06-4472-97CD-A4C6512B2793}"/>
                </a:ext>
              </a:extLst>
            </p:cNvPr>
            <p:cNvGrpSpPr/>
            <p:nvPr/>
          </p:nvGrpSpPr>
          <p:grpSpPr>
            <a:xfrm>
              <a:off x="4272937" y="1633639"/>
              <a:ext cx="501622" cy="664512"/>
              <a:chOff x="4126258" y="1625320"/>
              <a:chExt cx="572651" cy="758606"/>
            </a:xfrm>
          </p:grpSpPr>
          <p:sp>
            <p:nvSpPr>
              <p:cNvPr id="54" name="Freeform 29">
                <a:extLst>
                  <a:ext uri="{FF2B5EF4-FFF2-40B4-BE49-F238E27FC236}">
                    <a16:creationId xmlns:a16="http://schemas.microsoft.com/office/drawing/2014/main" id="{F707CD24-C3A3-4C79-9965-ABAAAED34A36}"/>
                  </a:ext>
                </a:extLst>
              </p:cNvPr>
              <p:cNvSpPr>
                <a:spLocks/>
              </p:cNvSpPr>
              <p:nvPr/>
            </p:nvSpPr>
            <p:spPr bwMode="auto">
              <a:xfrm>
                <a:off x="4126258" y="1625320"/>
                <a:ext cx="572651" cy="75860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9050" cap="flat">
                <a:solidFill>
                  <a:schemeClr val="bg1"/>
                </a:solidFill>
                <a:prstDash val="solid"/>
                <a:miter lim="800000"/>
                <a:headEnd/>
                <a:tailEnd/>
              </a:ln>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58" name="Freeform 30">
                <a:extLst>
                  <a:ext uri="{FF2B5EF4-FFF2-40B4-BE49-F238E27FC236}">
                    <a16:creationId xmlns:a16="http://schemas.microsoft.com/office/drawing/2014/main" id="{FC97E1F7-5BEB-403D-9EB4-81E4A087909F}"/>
                  </a:ext>
                </a:extLst>
              </p:cNvPr>
              <p:cNvSpPr>
                <a:spLocks/>
              </p:cNvSpPr>
              <p:nvPr/>
            </p:nvSpPr>
            <p:spPr bwMode="auto">
              <a:xfrm>
                <a:off x="4493198" y="1625322"/>
                <a:ext cx="195980" cy="193835"/>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63" name="Rectangle 31">
                <a:extLst>
                  <a:ext uri="{FF2B5EF4-FFF2-40B4-BE49-F238E27FC236}">
                    <a16:creationId xmlns:a16="http://schemas.microsoft.com/office/drawing/2014/main" id="{CCFE854D-7CF5-4EE3-9B4C-A121A8A656D3}"/>
                  </a:ext>
                </a:extLst>
              </p:cNvPr>
              <p:cNvSpPr>
                <a:spLocks noChangeArrowheads="1"/>
              </p:cNvSpPr>
              <p:nvPr/>
            </p:nvSpPr>
            <p:spPr bwMode="auto">
              <a:xfrm>
                <a:off x="4206869" y="1819157"/>
                <a:ext cx="88955" cy="22172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64" name="Rectangle 32">
                <a:extLst>
                  <a:ext uri="{FF2B5EF4-FFF2-40B4-BE49-F238E27FC236}">
                    <a16:creationId xmlns:a16="http://schemas.microsoft.com/office/drawing/2014/main" id="{C75EE4B1-946F-417A-93A4-F5F07286AD98}"/>
                  </a:ext>
                </a:extLst>
              </p:cNvPr>
              <p:cNvSpPr>
                <a:spLocks noChangeArrowheads="1"/>
              </p:cNvSpPr>
              <p:nvPr/>
            </p:nvSpPr>
            <p:spPr bwMode="auto">
              <a:xfrm>
                <a:off x="4343082" y="1884698"/>
                <a:ext cx="66716" cy="15618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65" name="Rectangle 33">
                <a:extLst>
                  <a:ext uri="{FF2B5EF4-FFF2-40B4-BE49-F238E27FC236}">
                    <a16:creationId xmlns:a16="http://schemas.microsoft.com/office/drawing/2014/main" id="{03239314-9EEC-45F3-B96A-B3CA9207F288}"/>
                  </a:ext>
                </a:extLst>
              </p:cNvPr>
              <p:cNvSpPr>
                <a:spLocks noChangeArrowheads="1"/>
              </p:cNvSpPr>
              <p:nvPr/>
            </p:nvSpPr>
            <p:spPr bwMode="auto">
              <a:xfrm>
                <a:off x="4455666" y="1932112"/>
                <a:ext cx="56987" cy="108772"/>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66" name="Freeform 34">
                <a:extLst>
                  <a:ext uri="{FF2B5EF4-FFF2-40B4-BE49-F238E27FC236}">
                    <a16:creationId xmlns:a16="http://schemas.microsoft.com/office/drawing/2014/main" id="{0173AF38-E4FB-45BA-851A-02FE051B1F50}"/>
                  </a:ext>
                </a:extLst>
              </p:cNvPr>
              <p:cNvSpPr>
                <a:spLocks/>
              </p:cNvSpPr>
              <p:nvPr/>
            </p:nvSpPr>
            <p:spPr bwMode="auto">
              <a:xfrm>
                <a:off x="4558522" y="1997653"/>
                <a:ext cx="54208" cy="43230"/>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67" name="Line 35">
                <a:extLst>
                  <a:ext uri="{FF2B5EF4-FFF2-40B4-BE49-F238E27FC236}">
                    <a16:creationId xmlns:a16="http://schemas.microsoft.com/office/drawing/2014/main" id="{9F897512-D821-4609-ABC8-7CFB8AAD55A9}"/>
                  </a:ext>
                </a:extLst>
              </p:cNvPr>
              <p:cNvSpPr>
                <a:spLocks noChangeShapeType="1"/>
              </p:cNvSpPr>
              <p:nvPr/>
            </p:nvSpPr>
            <p:spPr bwMode="auto">
              <a:xfrm flipH="1">
                <a:off x="4206869"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68" name="Line 36">
                <a:extLst>
                  <a:ext uri="{FF2B5EF4-FFF2-40B4-BE49-F238E27FC236}">
                    <a16:creationId xmlns:a16="http://schemas.microsoft.com/office/drawing/2014/main" id="{ECA4BFCE-83A7-4E86-A4E2-68157596F184}"/>
                  </a:ext>
                </a:extLst>
              </p:cNvPr>
              <p:cNvSpPr>
                <a:spLocks noChangeShapeType="1"/>
              </p:cNvSpPr>
              <p:nvPr/>
            </p:nvSpPr>
            <p:spPr bwMode="auto">
              <a:xfrm flipH="1">
                <a:off x="4206869" y="2204040"/>
                <a:ext cx="115364"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70" name="Line 37">
                <a:extLst>
                  <a:ext uri="{FF2B5EF4-FFF2-40B4-BE49-F238E27FC236}">
                    <a16:creationId xmlns:a16="http://schemas.microsoft.com/office/drawing/2014/main" id="{03674F5B-4389-49AF-996D-91590B3424EF}"/>
                  </a:ext>
                </a:extLst>
              </p:cNvPr>
              <p:cNvSpPr>
                <a:spLocks noChangeShapeType="1"/>
              </p:cNvSpPr>
              <p:nvPr/>
            </p:nvSpPr>
            <p:spPr bwMode="auto">
              <a:xfrm flipH="1">
                <a:off x="4206869"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71" name="Line 38">
                <a:extLst>
                  <a:ext uri="{FF2B5EF4-FFF2-40B4-BE49-F238E27FC236}">
                    <a16:creationId xmlns:a16="http://schemas.microsoft.com/office/drawing/2014/main" id="{FF1932EA-EA3B-4B01-AE8B-534656A2101B}"/>
                  </a:ext>
                </a:extLst>
              </p:cNvPr>
              <p:cNvSpPr>
                <a:spLocks noChangeShapeType="1"/>
              </p:cNvSpPr>
              <p:nvPr/>
            </p:nvSpPr>
            <p:spPr bwMode="auto">
              <a:xfrm flipH="1">
                <a:off x="4462616"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72" name="Line 39">
                <a:extLst>
                  <a:ext uri="{FF2B5EF4-FFF2-40B4-BE49-F238E27FC236}">
                    <a16:creationId xmlns:a16="http://schemas.microsoft.com/office/drawing/2014/main" id="{A1D466A2-5CF7-4FAF-AC1A-001380B21FC5}"/>
                  </a:ext>
                </a:extLst>
              </p:cNvPr>
              <p:cNvSpPr>
                <a:spLocks noChangeShapeType="1"/>
              </p:cNvSpPr>
              <p:nvPr/>
            </p:nvSpPr>
            <p:spPr bwMode="auto">
              <a:xfrm flipH="1">
                <a:off x="4462616" y="2204040"/>
                <a:ext cx="116755"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73" name="Line 40">
                <a:extLst>
                  <a:ext uri="{FF2B5EF4-FFF2-40B4-BE49-F238E27FC236}">
                    <a16:creationId xmlns:a16="http://schemas.microsoft.com/office/drawing/2014/main" id="{454A7479-42B1-4F0C-8448-71D47FDD7D59}"/>
                  </a:ext>
                </a:extLst>
              </p:cNvPr>
              <p:cNvSpPr>
                <a:spLocks noChangeShapeType="1"/>
              </p:cNvSpPr>
              <p:nvPr/>
            </p:nvSpPr>
            <p:spPr bwMode="auto">
              <a:xfrm flipH="1">
                <a:off x="4462616"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grpSp>
        <p:sp>
          <p:nvSpPr>
            <p:cNvPr id="221" name="Oval 220">
              <a:extLst>
                <a:ext uri="{FF2B5EF4-FFF2-40B4-BE49-F238E27FC236}">
                  <a16:creationId xmlns:a16="http://schemas.microsoft.com/office/drawing/2014/main" id="{D5FAD88C-DDCB-4E1F-AD13-43525E4489AD}"/>
                </a:ext>
              </a:extLst>
            </p:cNvPr>
            <p:cNvSpPr/>
            <p:nvPr/>
          </p:nvSpPr>
          <p:spPr bwMode="auto">
            <a:xfrm>
              <a:off x="4132212" y="1944784"/>
              <a:ext cx="431256" cy="431256"/>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783" tIns="105427" rIns="131783" bIns="105427" numCol="1" spcCol="0" rtlCol="0" fromWordArt="0" anchor="t" anchorCtr="0" forceAA="0" compatLnSpc="1">
              <a:prstTxWarp prst="textNoShape">
                <a:avLst/>
              </a:prstTxWarp>
              <a:noAutofit/>
            </a:bodyPr>
            <a:lstStyle/>
            <a:p>
              <a:pPr algn="ctr" defTabSz="671813" fontAlgn="base">
                <a:lnSpc>
                  <a:spcPct val="90000"/>
                </a:lnSpc>
                <a:spcBef>
                  <a:spcPct val="0"/>
                </a:spcBef>
                <a:spcAft>
                  <a:spcPct val="0"/>
                </a:spcAft>
                <a:defRPr/>
              </a:pPr>
              <a:endParaRPr lang="en-US" sz="3969" dirty="0" err="1">
                <a:latin typeface="Segoe UI Semilight"/>
                <a:ea typeface="Segoe UI" pitchFamily="34" charset="0"/>
                <a:cs typeface="Segoe UI" pitchFamily="34" charset="0"/>
              </a:endParaRPr>
            </a:p>
          </p:txBody>
        </p:sp>
        <p:grpSp>
          <p:nvGrpSpPr>
            <p:cNvPr id="202" name="Group 201">
              <a:extLst>
                <a:ext uri="{FF2B5EF4-FFF2-40B4-BE49-F238E27FC236}">
                  <a16:creationId xmlns:a16="http://schemas.microsoft.com/office/drawing/2014/main" id="{33774598-F5C8-4616-8F84-DB3D6E5BD4DA}"/>
                </a:ext>
              </a:extLst>
            </p:cNvPr>
            <p:cNvGrpSpPr/>
            <p:nvPr/>
          </p:nvGrpSpPr>
          <p:grpSpPr>
            <a:xfrm flipH="1">
              <a:off x="3916037" y="1928582"/>
              <a:ext cx="657792" cy="512345"/>
              <a:chOff x="1790537" y="4477537"/>
              <a:chExt cx="957883" cy="746082"/>
            </a:xfrm>
            <a:solidFill>
              <a:schemeClr val="bg1"/>
            </a:solidFill>
          </p:grpSpPr>
          <p:sp>
            <p:nvSpPr>
              <p:cNvPr id="203" name="Freeform 1">
                <a:extLst>
                  <a:ext uri="{FF2B5EF4-FFF2-40B4-BE49-F238E27FC236}">
                    <a16:creationId xmlns:a16="http://schemas.microsoft.com/office/drawing/2014/main" id="{483EEC3F-F696-4416-9814-E82974FCA9BA}"/>
                  </a:ext>
                </a:extLst>
              </p:cNvPr>
              <p:cNvSpPr>
                <a:spLocks noChangeArrowheads="1"/>
              </p:cNvSpPr>
              <p:nvPr/>
            </p:nvSpPr>
            <p:spPr bwMode="auto">
              <a:xfrm rot="18640519">
                <a:off x="1789441" y="4478633"/>
                <a:ext cx="675186" cy="672993"/>
              </a:xfrm>
              <a:custGeom>
                <a:avLst/>
                <a:gdLst>
                  <a:gd name="T0" fmla="*/ 680 w 1361"/>
                  <a:gd name="T1" fmla="*/ 1358 h 1359"/>
                  <a:gd name="T2" fmla="*/ 0 w 1361"/>
                  <a:gd name="T3" fmla="*/ 679 h 1359"/>
                  <a:gd name="T4" fmla="*/ 680 w 1361"/>
                  <a:gd name="T5" fmla="*/ 0 h 1359"/>
                  <a:gd name="T6" fmla="*/ 1360 w 1361"/>
                  <a:gd name="T7" fmla="*/ 679 h 1359"/>
                  <a:gd name="T8" fmla="*/ 680 w 1361"/>
                  <a:gd name="T9" fmla="*/ 1358 h 1359"/>
                  <a:gd name="T10" fmla="*/ 680 w 1361"/>
                  <a:gd name="T11" fmla="*/ 87 h 1359"/>
                  <a:gd name="T12" fmla="*/ 85 w 1361"/>
                  <a:gd name="T13" fmla="*/ 682 h 1359"/>
                  <a:gd name="T14" fmla="*/ 680 w 1361"/>
                  <a:gd name="T15" fmla="*/ 1277 h 1359"/>
                  <a:gd name="T16" fmla="*/ 1276 w 1361"/>
                  <a:gd name="T17" fmla="*/ 682 h 1359"/>
                  <a:gd name="T18" fmla="*/ 680 w 1361"/>
                  <a:gd name="T19" fmla="*/ 87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1" h="1359">
                    <a:moveTo>
                      <a:pt x="680" y="1358"/>
                    </a:moveTo>
                    <a:cubicBezTo>
                      <a:pt x="305" y="1358"/>
                      <a:pt x="0" y="1054"/>
                      <a:pt x="0" y="679"/>
                    </a:cubicBezTo>
                    <a:cubicBezTo>
                      <a:pt x="0" y="303"/>
                      <a:pt x="305" y="0"/>
                      <a:pt x="680" y="0"/>
                    </a:cubicBezTo>
                    <a:cubicBezTo>
                      <a:pt x="1056" y="0"/>
                      <a:pt x="1360" y="303"/>
                      <a:pt x="1360" y="679"/>
                    </a:cubicBezTo>
                    <a:cubicBezTo>
                      <a:pt x="1360" y="1054"/>
                      <a:pt x="1056" y="1358"/>
                      <a:pt x="680" y="1358"/>
                    </a:cubicBezTo>
                    <a:close/>
                    <a:moveTo>
                      <a:pt x="680" y="87"/>
                    </a:moveTo>
                    <a:cubicBezTo>
                      <a:pt x="353" y="87"/>
                      <a:pt x="85" y="354"/>
                      <a:pt x="85" y="682"/>
                    </a:cubicBezTo>
                    <a:cubicBezTo>
                      <a:pt x="85" y="1009"/>
                      <a:pt x="353" y="1277"/>
                      <a:pt x="680" y="1277"/>
                    </a:cubicBezTo>
                    <a:cubicBezTo>
                      <a:pt x="1008" y="1277"/>
                      <a:pt x="1276" y="1009"/>
                      <a:pt x="1276" y="682"/>
                    </a:cubicBezTo>
                    <a:cubicBezTo>
                      <a:pt x="1276" y="354"/>
                      <a:pt x="1011" y="87"/>
                      <a:pt x="680" y="87"/>
                    </a:cubicBezTo>
                    <a:close/>
                  </a:path>
                </a:pathLst>
              </a:custGeom>
              <a:grpFill/>
              <a:ln>
                <a:noFill/>
              </a:ln>
              <a:effectLst/>
              <a:extLst/>
            </p:spPr>
            <p:txBody>
              <a:bodyPr wrap="none" anchor="ctr"/>
              <a:lstStyle/>
              <a:p>
                <a:pPr defTabSz="699179">
                  <a:defRPr/>
                </a:pPr>
                <a:endParaRPr lang="en-US" sz="1377" kern="0">
                  <a:latin typeface="Segoe UI"/>
                </a:endParaRPr>
              </a:p>
            </p:txBody>
          </p:sp>
          <p:sp>
            <p:nvSpPr>
              <p:cNvPr id="204" name="Freeform 2">
                <a:extLst>
                  <a:ext uri="{FF2B5EF4-FFF2-40B4-BE49-F238E27FC236}">
                    <a16:creationId xmlns:a16="http://schemas.microsoft.com/office/drawing/2014/main" id="{98A0E800-8BC5-42CB-9A5B-91D538DECF71}"/>
                  </a:ext>
                </a:extLst>
              </p:cNvPr>
              <p:cNvSpPr>
                <a:spLocks noChangeArrowheads="1"/>
              </p:cNvSpPr>
              <p:nvPr/>
            </p:nvSpPr>
            <p:spPr bwMode="auto">
              <a:xfrm rot="18640519">
                <a:off x="2453440" y="4928638"/>
                <a:ext cx="137658" cy="452303"/>
              </a:xfrm>
              <a:custGeom>
                <a:avLst/>
                <a:gdLst>
                  <a:gd name="T0" fmla="*/ 138 w 280"/>
                  <a:gd name="T1" fmla="*/ 914 h 915"/>
                  <a:gd name="T2" fmla="*/ 0 w 280"/>
                  <a:gd name="T3" fmla="*/ 776 h 915"/>
                  <a:gd name="T4" fmla="*/ 0 w 280"/>
                  <a:gd name="T5" fmla="*/ 42 h 915"/>
                  <a:gd name="T6" fmla="*/ 42 w 280"/>
                  <a:gd name="T7" fmla="*/ 0 h 915"/>
                  <a:gd name="T8" fmla="*/ 85 w 280"/>
                  <a:gd name="T9" fmla="*/ 42 h 915"/>
                  <a:gd name="T10" fmla="*/ 85 w 280"/>
                  <a:gd name="T11" fmla="*/ 776 h 915"/>
                  <a:gd name="T12" fmla="*/ 138 w 280"/>
                  <a:gd name="T13" fmla="*/ 829 h 915"/>
                  <a:gd name="T14" fmla="*/ 192 w 280"/>
                  <a:gd name="T15" fmla="*/ 776 h 915"/>
                  <a:gd name="T16" fmla="*/ 192 w 280"/>
                  <a:gd name="T17" fmla="*/ 42 h 915"/>
                  <a:gd name="T18" fmla="*/ 234 w 280"/>
                  <a:gd name="T19" fmla="*/ 0 h 915"/>
                  <a:gd name="T20" fmla="*/ 277 w 280"/>
                  <a:gd name="T21" fmla="*/ 42 h 915"/>
                  <a:gd name="T22" fmla="*/ 277 w 280"/>
                  <a:gd name="T23" fmla="*/ 776 h 915"/>
                  <a:gd name="T24" fmla="*/ 138 w 280"/>
                  <a:gd name="T25" fmla="*/ 914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0" h="915">
                    <a:moveTo>
                      <a:pt x="138" y="914"/>
                    </a:moveTo>
                    <a:cubicBezTo>
                      <a:pt x="62" y="914"/>
                      <a:pt x="0" y="852"/>
                      <a:pt x="0" y="776"/>
                    </a:cubicBezTo>
                    <a:lnTo>
                      <a:pt x="0" y="42"/>
                    </a:lnTo>
                    <a:cubicBezTo>
                      <a:pt x="0" y="19"/>
                      <a:pt x="20" y="0"/>
                      <a:pt x="42" y="0"/>
                    </a:cubicBezTo>
                    <a:cubicBezTo>
                      <a:pt x="65" y="0"/>
                      <a:pt x="85" y="19"/>
                      <a:pt x="85" y="42"/>
                    </a:cubicBezTo>
                    <a:lnTo>
                      <a:pt x="85" y="776"/>
                    </a:lnTo>
                    <a:cubicBezTo>
                      <a:pt x="85" y="807"/>
                      <a:pt x="110" y="829"/>
                      <a:pt x="138" y="829"/>
                    </a:cubicBezTo>
                    <a:cubicBezTo>
                      <a:pt x="167" y="829"/>
                      <a:pt x="192" y="804"/>
                      <a:pt x="192" y="776"/>
                    </a:cubicBezTo>
                    <a:lnTo>
                      <a:pt x="192" y="42"/>
                    </a:lnTo>
                    <a:cubicBezTo>
                      <a:pt x="192" y="19"/>
                      <a:pt x="212" y="0"/>
                      <a:pt x="234" y="0"/>
                    </a:cubicBezTo>
                    <a:cubicBezTo>
                      <a:pt x="257" y="0"/>
                      <a:pt x="277" y="19"/>
                      <a:pt x="277" y="42"/>
                    </a:cubicBezTo>
                    <a:lnTo>
                      <a:pt x="277" y="776"/>
                    </a:lnTo>
                    <a:cubicBezTo>
                      <a:pt x="279" y="849"/>
                      <a:pt x="215" y="914"/>
                      <a:pt x="138" y="914"/>
                    </a:cubicBezTo>
                  </a:path>
                </a:pathLst>
              </a:custGeom>
              <a:grpFill/>
              <a:ln>
                <a:noFill/>
              </a:ln>
              <a:effectLst/>
              <a:extLst/>
            </p:spPr>
            <p:txBody>
              <a:bodyPr wrap="none" anchor="ctr"/>
              <a:lstStyle/>
              <a:p>
                <a:pPr defTabSz="699179">
                  <a:defRPr/>
                </a:pPr>
                <a:endParaRPr lang="en-US" sz="1377" kern="0">
                  <a:latin typeface="Segoe UI"/>
                </a:endParaRPr>
              </a:p>
            </p:txBody>
          </p:sp>
        </p:grpSp>
        <p:sp>
          <p:nvSpPr>
            <p:cNvPr id="315" name="Rectangle 314">
              <a:extLst>
                <a:ext uri="{FF2B5EF4-FFF2-40B4-BE49-F238E27FC236}">
                  <a16:creationId xmlns:a16="http://schemas.microsoft.com/office/drawing/2014/main" id="{9F0108BD-60EB-4F54-B352-53FD00DFC7CC}"/>
                </a:ext>
              </a:extLst>
            </p:cNvPr>
            <p:cNvSpPr/>
            <p:nvPr/>
          </p:nvSpPr>
          <p:spPr>
            <a:xfrm>
              <a:off x="3521301" y="2792655"/>
              <a:ext cx="1737360" cy="1005840"/>
            </a:xfrm>
            <a:prstGeom prst="rect">
              <a:avLst/>
            </a:prstGeom>
          </p:spPr>
          <p:txBody>
            <a:bodyPr wrap="square">
              <a:noAutofit/>
            </a:bodyPr>
            <a:lstStyle/>
            <a:p>
              <a:pPr algn="ctr" defTabSz="672032">
                <a:defRPr/>
              </a:pPr>
              <a:r>
                <a:rPr lang="en-US" sz="881" b="1" kern="0" dirty="0">
                  <a:solidFill>
                    <a:srgbClr val="3D3D3C"/>
                  </a:solidFill>
                  <a:latin typeface="Segoe UI"/>
                  <a:ea typeface="Segoe UI" pitchFamily="34" charset="0"/>
                  <a:cs typeface="Segoe UI" pitchFamily="34" charset="0"/>
                </a:rPr>
                <a:t>Data is detected</a:t>
              </a:r>
              <a:endParaRPr lang="en-US" sz="881" b="1" kern="0" dirty="0">
                <a:solidFill>
                  <a:srgbClr val="3D3D3C"/>
                </a:solidFill>
                <a:latin typeface="Segoe UI"/>
              </a:endParaRPr>
            </a:p>
            <a:p>
              <a:pPr algn="ctr" defTabSz="672032">
                <a:defRPr/>
              </a:pPr>
              <a:r>
                <a:rPr lang="en-US" sz="881" kern="0" dirty="0">
                  <a:solidFill>
                    <a:srgbClr val="3D3D3C"/>
                  </a:solidFill>
                  <a:latin typeface="Segoe UI"/>
                  <a:cs typeface="Segoe UI" pitchFamily="34" charset="0"/>
                </a:rPr>
                <a:t>Across devices, cloud services, on-</a:t>
              </a:r>
              <a:r>
                <a:rPr lang="en-US" sz="881" kern="0" dirty="0" err="1">
                  <a:solidFill>
                    <a:srgbClr val="3D3D3C"/>
                  </a:solidFill>
                  <a:latin typeface="Segoe UI"/>
                  <a:cs typeface="Segoe UI" pitchFamily="34" charset="0"/>
                </a:rPr>
                <a:t>prem</a:t>
              </a:r>
              <a:r>
                <a:rPr lang="en-US" sz="881" kern="0" dirty="0">
                  <a:solidFill>
                    <a:srgbClr val="3D3D3C"/>
                  </a:solidFill>
                  <a:latin typeface="Segoe UI"/>
                  <a:cs typeface="Segoe UI" pitchFamily="34" charset="0"/>
                </a:rPr>
                <a:t> environments</a:t>
              </a:r>
            </a:p>
          </p:txBody>
        </p:sp>
        <p:cxnSp>
          <p:nvCxnSpPr>
            <p:cNvPr id="322" name="Straight Arrow Connector 321">
              <a:extLst>
                <a:ext uri="{FF2B5EF4-FFF2-40B4-BE49-F238E27FC236}">
                  <a16:creationId xmlns:a16="http://schemas.microsoft.com/office/drawing/2014/main" id="{BFB76A13-C82A-4420-9068-2D5CF8A7C43D}"/>
                </a:ext>
              </a:extLst>
            </p:cNvPr>
            <p:cNvCxnSpPr>
              <a:cxnSpLocks/>
            </p:cNvCxnSpPr>
            <p:nvPr/>
          </p:nvCxnSpPr>
          <p:spPr>
            <a:xfrm>
              <a:off x="3280412" y="2084644"/>
              <a:ext cx="342941" cy="0"/>
            </a:xfrm>
            <a:prstGeom prst="straightConnector1">
              <a:avLst/>
            </a:prstGeom>
            <a:noFill/>
            <a:ln w="19050" cap="flat" cmpd="sng" algn="ctr">
              <a:solidFill>
                <a:srgbClr val="0078D7"/>
              </a:solidFill>
              <a:prstDash val="solid"/>
              <a:miter lim="800000"/>
              <a:tailEnd type="stealth"/>
            </a:ln>
            <a:effectLst/>
          </p:spPr>
        </p:cxnSp>
      </p:grpSp>
      <p:grpSp>
        <p:nvGrpSpPr>
          <p:cNvPr id="23" name="Group 22">
            <a:extLst>
              <a:ext uri="{FF2B5EF4-FFF2-40B4-BE49-F238E27FC236}">
                <a16:creationId xmlns:a16="http://schemas.microsoft.com/office/drawing/2014/main" id="{BED51D6B-CDA4-4DE2-9750-BAF4B4649392}"/>
              </a:ext>
            </a:extLst>
          </p:cNvPr>
          <p:cNvGrpSpPr/>
          <p:nvPr/>
        </p:nvGrpSpPr>
        <p:grpSpPr>
          <a:xfrm>
            <a:off x="2589342" y="2670213"/>
            <a:ext cx="1277224" cy="2054626"/>
            <a:chOff x="3521301" y="3631196"/>
            <a:chExt cx="1737360" cy="2794831"/>
          </a:xfrm>
        </p:grpSpPr>
        <p:sp>
          <p:nvSpPr>
            <p:cNvPr id="199" name="Oval 198">
              <a:extLst>
                <a:ext uri="{FF2B5EF4-FFF2-40B4-BE49-F238E27FC236}">
                  <a16:creationId xmlns:a16="http://schemas.microsoft.com/office/drawing/2014/main" id="{346F811B-6CD4-474A-A08D-A7CA25064FD4}"/>
                </a:ext>
              </a:extLst>
            </p:cNvPr>
            <p:cNvSpPr/>
            <p:nvPr/>
          </p:nvSpPr>
          <p:spPr bwMode="auto">
            <a:xfrm>
              <a:off x="3689873" y="4030690"/>
              <a:ext cx="1322240" cy="1322240"/>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783" tIns="105427" rIns="131783" bIns="105427" numCol="1" spcCol="0" rtlCol="0" fromWordArt="0" anchor="t" anchorCtr="0" forceAA="0" compatLnSpc="1">
              <a:prstTxWarp prst="textNoShape">
                <a:avLst/>
              </a:prstTxWarp>
              <a:noAutofit/>
            </a:bodyPr>
            <a:lstStyle/>
            <a:p>
              <a:pPr algn="ctr" defTabSz="671813" fontAlgn="base">
                <a:lnSpc>
                  <a:spcPct val="90000"/>
                </a:lnSpc>
                <a:spcBef>
                  <a:spcPct val="0"/>
                </a:spcBef>
                <a:spcAft>
                  <a:spcPct val="0"/>
                </a:spcAft>
                <a:defRPr/>
              </a:pPr>
              <a:endParaRPr lang="en-US" sz="3969" dirty="0" err="1">
                <a:latin typeface="Segoe UI Semilight"/>
                <a:ea typeface="Segoe UI" pitchFamily="34" charset="0"/>
                <a:cs typeface="Segoe UI" pitchFamily="34" charset="0"/>
              </a:endParaRPr>
            </a:p>
          </p:txBody>
        </p:sp>
        <p:grpSp>
          <p:nvGrpSpPr>
            <p:cNvPr id="236" name="Group 235">
              <a:extLst>
                <a:ext uri="{FF2B5EF4-FFF2-40B4-BE49-F238E27FC236}">
                  <a16:creationId xmlns:a16="http://schemas.microsoft.com/office/drawing/2014/main" id="{4222C660-0326-40F1-A038-8A317172B6FD}"/>
                </a:ext>
              </a:extLst>
            </p:cNvPr>
            <p:cNvGrpSpPr/>
            <p:nvPr/>
          </p:nvGrpSpPr>
          <p:grpSpPr>
            <a:xfrm>
              <a:off x="4202325" y="4288051"/>
              <a:ext cx="501622" cy="664512"/>
              <a:chOff x="4126258" y="1625320"/>
              <a:chExt cx="572651" cy="758606"/>
            </a:xfrm>
          </p:grpSpPr>
          <p:sp>
            <p:nvSpPr>
              <p:cNvPr id="237" name="Freeform 29">
                <a:extLst>
                  <a:ext uri="{FF2B5EF4-FFF2-40B4-BE49-F238E27FC236}">
                    <a16:creationId xmlns:a16="http://schemas.microsoft.com/office/drawing/2014/main" id="{D878A102-01B4-4F5F-927D-42867E4FACBA}"/>
                  </a:ext>
                </a:extLst>
              </p:cNvPr>
              <p:cNvSpPr>
                <a:spLocks/>
              </p:cNvSpPr>
              <p:nvPr/>
            </p:nvSpPr>
            <p:spPr bwMode="auto">
              <a:xfrm>
                <a:off x="4126258" y="1625320"/>
                <a:ext cx="572651" cy="75860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9050" cap="flat">
                <a:solidFill>
                  <a:schemeClr val="bg1"/>
                </a:solidFill>
                <a:prstDash val="solid"/>
                <a:miter lim="800000"/>
                <a:headEnd/>
                <a:tailEnd/>
              </a:ln>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38" name="Freeform 30">
                <a:extLst>
                  <a:ext uri="{FF2B5EF4-FFF2-40B4-BE49-F238E27FC236}">
                    <a16:creationId xmlns:a16="http://schemas.microsoft.com/office/drawing/2014/main" id="{B8CD550C-160E-41EC-BC38-4649CE69CB4F}"/>
                  </a:ext>
                </a:extLst>
              </p:cNvPr>
              <p:cNvSpPr>
                <a:spLocks/>
              </p:cNvSpPr>
              <p:nvPr/>
            </p:nvSpPr>
            <p:spPr bwMode="auto">
              <a:xfrm>
                <a:off x="4493198" y="1625322"/>
                <a:ext cx="195980" cy="193835"/>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39" name="Rectangle 31">
                <a:extLst>
                  <a:ext uri="{FF2B5EF4-FFF2-40B4-BE49-F238E27FC236}">
                    <a16:creationId xmlns:a16="http://schemas.microsoft.com/office/drawing/2014/main" id="{87EF4AFB-F5E9-48F7-8EE5-056FD03AA534}"/>
                  </a:ext>
                </a:extLst>
              </p:cNvPr>
              <p:cNvSpPr>
                <a:spLocks noChangeArrowheads="1"/>
              </p:cNvSpPr>
              <p:nvPr/>
            </p:nvSpPr>
            <p:spPr bwMode="auto">
              <a:xfrm>
                <a:off x="4206869" y="1819157"/>
                <a:ext cx="88955" cy="22172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0" name="Rectangle 32">
                <a:extLst>
                  <a:ext uri="{FF2B5EF4-FFF2-40B4-BE49-F238E27FC236}">
                    <a16:creationId xmlns:a16="http://schemas.microsoft.com/office/drawing/2014/main" id="{B13D8B91-7E47-47C8-BFC7-E503B9CA708F}"/>
                  </a:ext>
                </a:extLst>
              </p:cNvPr>
              <p:cNvSpPr>
                <a:spLocks noChangeArrowheads="1"/>
              </p:cNvSpPr>
              <p:nvPr/>
            </p:nvSpPr>
            <p:spPr bwMode="auto">
              <a:xfrm>
                <a:off x="4343082" y="1884698"/>
                <a:ext cx="66716" cy="15618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1" name="Rectangle 33">
                <a:extLst>
                  <a:ext uri="{FF2B5EF4-FFF2-40B4-BE49-F238E27FC236}">
                    <a16:creationId xmlns:a16="http://schemas.microsoft.com/office/drawing/2014/main" id="{7C20D62D-16E1-4262-AA09-6F4D6D881B0B}"/>
                  </a:ext>
                </a:extLst>
              </p:cNvPr>
              <p:cNvSpPr>
                <a:spLocks noChangeArrowheads="1"/>
              </p:cNvSpPr>
              <p:nvPr/>
            </p:nvSpPr>
            <p:spPr bwMode="auto">
              <a:xfrm>
                <a:off x="4455666" y="1932112"/>
                <a:ext cx="56987" cy="108772"/>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2" name="Freeform 34">
                <a:extLst>
                  <a:ext uri="{FF2B5EF4-FFF2-40B4-BE49-F238E27FC236}">
                    <a16:creationId xmlns:a16="http://schemas.microsoft.com/office/drawing/2014/main" id="{7BC87FAA-DAA3-439F-BEF9-3EE157BC5FC0}"/>
                  </a:ext>
                </a:extLst>
              </p:cNvPr>
              <p:cNvSpPr>
                <a:spLocks/>
              </p:cNvSpPr>
              <p:nvPr/>
            </p:nvSpPr>
            <p:spPr bwMode="auto">
              <a:xfrm>
                <a:off x="4558522" y="1997653"/>
                <a:ext cx="54208" cy="43230"/>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3" name="Line 35">
                <a:extLst>
                  <a:ext uri="{FF2B5EF4-FFF2-40B4-BE49-F238E27FC236}">
                    <a16:creationId xmlns:a16="http://schemas.microsoft.com/office/drawing/2014/main" id="{ECFE33BF-BB0C-4916-BDB9-47138D113EAB}"/>
                  </a:ext>
                </a:extLst>
              </p:cNvPr>
              <p:cNvSpPr>
                <a:spLocks noChangeShapeType="1"/>
              </p:cNvSpPr>
              <p:nvPr/>
            </p:nvSpPr>
            <p:spPr bwMode="auto">
              <a:xfrm flipH="1">
                <a:off x="4206869"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4" name="Line 36">
                <a:extLst>
                  <a:ext uri="{FF2B5EF4-FFF2-40B4-BE49-F238E27FC236}">
                    <a16:creationId xmlns:a16="http://schemas.microsoft.com/office/drawing/2014/main" id="{01A51477-DD90-4EF1-9803-B90EE8068779}"/>
                  </a:ext>
                </a:extLst>
              </p:cNvPr>
              <p:cNvSpPr>
                <a:spLocks noChangeShapeType="1"/>
              </p:cNvSpPr>
              <p:nvPr/>
            </p:nvSpPr>
            <p:spPr bwMode="auto">
              <a:xfrm flipH="1">
                <a:off x="4206869" y="2204040"/>
                <a:ext cx="115364"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5" name="Line 37">
                <a:extLst>
                  <a:ext uri="{FF2B5EF4-FFF2-40B4-BE49-F238E27FC236}">
                    <a16:creationId xmlns:a16="http://schemas.microsoft.com/office/drawing/2014/main" id="{B0F1ED71-BBFE-443A-AEE6-DEF43E811D33}"/>
                  </a:ext>
                </a:extLst>
              </p:cNvPr>
              <p:cNvSpPr>
                <a:spLocks noChangeShapeType="1"/>
              </p:cNvSpPr>
              <p:nvPr/>
            </p:nvSpPr>
            <p:spPr bwMode="auto">
              <a:xfrm flipH="1">
                <a:off x="4206869"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6" name="Line 38">
                <a:extLst>
                  <a:ext uri="{FF2B5EF4-FFF2-40B4-BE49-F238E27FC236}">
                    <a16:creationId xmlns:a16="http://schemas.microsoft.com/office/drawing/2014/main" id="{A6EDCB5E-C36A-430F-838B-31912F44F89F}"/>
                  </a:ext>
                </a:extLst>
              </p:cNvPr>
              <p:cNvSpPr>
                <a:spLocks noChangeShapeType="1"/>
              </p:cNvSpPr>
              <p:nvPr/>
            </p:nvSpPr>
            <p:spPr bwMode="auto">
              <a:xfrm flipH="1">
                <a:off x="4462616"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7" name="Line 39">
                <a:extLst>
                  <a:ext uri="{FF2B5EF4-FFF2-40B4-BE49-F238E27FC236}">
                    <a16:creationId xmlns:a16="http://schemas.microsoft.com/office/drawing/2014/main" id="{DB94CFAD-250A-44FD-801E-3C45FC6F41E9}"/>
                  </a:ext>
                </a:extLst>
              </p:cNvPr>
              <p:cNvSpPr>
                <a:spLocks noChangeShapeType="1"/>
              </p:cNvSpPr>
              <p:nvPr/>
            </p:nvSpPr>
            <p:spPr bwMode="auto">
              <a:xfrm flipH="1">
                <a:off x="4462616" y="2204040"/>
                <a:ext cx="116755"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48" name="Line 40">
                <a:extLst>
                  <a:ext uri="{FF2B5EF4-FFF2-40B4-BE49-F238E27FC236}">
                    <a16:creationId xmlns:a16="http://schemas.microsoft.com/office/drawing/2014/main" id="{97472CA5-1C66-4AC7-86F6-BABFB517EC19}"/>
                  </a:ext>
                </a:extLst>
              </p:cNvPr>
              <p:cNvSpPr>
                <a:spLocks noChangeShapeType="1"/>
              </p:cNvSpPr>
              <p:nvPr/>
            </p:nvSpPr>
            <p:spPr bwMode="auto">
              <a:xfrm flipH="1">
                <a:off x="4462616"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grpSp>
        <p:sp>
          <p:nvSpPr>
            <p:cNvPr id="5" name="Rectangle 4">
              <a:extLst>
                <a:ext uri="{FF2B5EF4-FFF2-40B4-BE49-F238E27FC236}">
                  <a16:creationId xmlns:a16="http://schemas.microsoft.com/office/drawing/2014/main" id="{F6101E87-CE7F-4628-92E8-DD98A2068DA1}"/>
                </a:ext>
              </a:extLst>
            </p:cNvPr>
            <p:cNvSpPr/>
            <p:nvPr/>
          </p:nvSpPr>
          <p:spPr bwMode="auto">
            <a:xfrm>
              <a:off x="4105974" y="4622125"/>
              <a:ext cx="220615" cy="426571"/>
            </a:xfrm>
            <a:custGeom>
              <a:avLst/>
              <a:gdLst>
                <a:gd name="connsiteX0" fmla="*/ 0 w 216805"/>
                <a:gd name="connsiteY0" fmla="*/ 0 h 222736"/>
                <a:gd name="connsiteX1" fmla="*/ 216805 w 216805"/>
                <a:gd name="connsiteY1" fmla="*/ 0 h 222736"/>
                <a:gd name="connsiteX2" fmla="*/ 216805 w 216805"/>
                <a:gd name="connsiteY2" fmla="*/ 222736 h 222736"/>
                <a:gd name="connsiteX3" fmla="*/ 0 w 216805"/>
                <a:gd name="connsiteY3" fmla="*/ 222736 h 222736"/>
                <a:gd name="connsiteX4" fmla="*/ 0 w 216805"/>
                <a:gd name="connsiteY4" fmla="*/ 0 h 222736"/>
                <a:gd name="connsiteX0" fmla="*/ 3810 w 220615"/>
                <a:gd name="connsiteY0" fmla="*/ 0 h 426571"/>
                <a:gd name="connsiteX1" fmla="*/ 220615 w 220615"/>
                <a:gd name="connsiteY1" fmla="*/ 0 h 426571"/>
                <a:gd name="connsiteX2" fmla="*/ 220615 w 220615"/>
                <a:gd name="connsiteY2" fmla="*/ 222736 h 426571"/>
                <a:gd name="connsiteX3" fmla="*/ 0 w 220615"/>
                <a:gd name="connsiteY3" fmla="*/ 426571 h 426571"/>
                <a:gd name="connsiteX4" fmla="*/ 3810 w 220615"/>
                <a:gd name="connsiteY4" fmla="*/ 0 h 426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615" h="426571">
                  <a:moveTo>
                    <a:pt x="3810" y="0"/>
                  </a:moveTo>
                  <a:lnTo>
                    <a:pt x="220615" y="0"/>
                  </a:lnTo>
                  <a:lnTo>
                    <a:pt x="220615" y="222736"/>
                  </a:lnTo>
                  <a:lnTo>
                    <a:pt x="0" y="426571"/>
                  </a:lnTo>
                  <a:lnTo>
                    <a:pt x="381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err="1">
                <a:solidFill>
                  <a:schemeClr val="tx1"/>
                </a:solidFill>
                <a:latin typeface="Segoe UI"/>
                <a:ea typeface="Segoe UI" pitchFamily="34" charset="0"/>
                <a:cs typeface="Segoe UI" pitchFamily="34" charset="0"/>
              </a:endParaRPr>
            </a:p>
          </p:txBody>
        </p:sp>
        <p:sp>
          <p:nvSpPr>
            <p:cNvPr id="209" name="Freeform 14">
              <a:extLst>
                <a:ext uri="{FF2B5EF4-FFF2-40B4-BE49-F238E27FC236}">
                  <a16:creationId xmlns:a16="http://schemas.microsoft.com/office/drawing/2014/main" id="{FB7D345F-EC53-4B17-AFB1-628211776DFD}"/>
                </a:ext>
              </a:extLst>
            </p:cNvPr>
            <p:cNvSpPr>
              <a:spLocks noEditPoints="1"/>
            </p:cNvSpPr>
            <p:nvPr/>
          </p:nvSpPr>
          <p:spPr bwMode="auto">
            <a:xfrm>
              <a:off x="3834237" y="4604430"/>
              <a:ext cx="628876" cy="521507"/>
            </a:xfrm>
            <a:custGeom>
              <a:avLst/>
              <a:gdLst>
                <a:gd name="T0" fmla="*/ 200 w 246"/>
                <a:gd name="T1" fmla="*/ 38 h 204"/>
                <a:gd name="T2" fmla="*/ 219 w 246"/>
                <a:gd name="T3" fmla="*/ 50 h 204"/>
                <a:gd name="T4" fmla="*/ 233 w 246"/>
                <a:gd name="T5" fmla="*/ 67 h 204"/>
                <a:gd name="T6" fmla="*/ 243 w 246"/>
                <a:gd name="T7" fmla="*/ 87 h 204"/>
                <a:gd name="T8" fmla="*/ 246 w 246"/>
                <a:gd name="T9" fmla="*/ 110 h 204"/>
                <a:gd name="T10" fmla="*/ 240 w 246"/>
                <a:gd name="T11" fmla="*/ 141 h 204"/>
                <a:gd name="T12" fmla="*/ 224 w 246"/>
                <a:gd name="T13" fmla="*/ 165 h 204"/>
                <a:gd name="T14" fmla="*/ 199 w 246"/>
                <a:gd name="T15" fmla="*/ 182 h 204"/>
                <a:gd name="T16" fmla="*/ 169 w 246"/>
                <a:gd name="T17" fmla="*/ 188 h 204"/>
                <a:gd name="T18" fmla="*/ 145 w 246"/>
                <a:gd name="T19" fmla="*/ 184 h 204"/>
                <a:gd name="T20" fmla="*/ 123 w 246"/>
                <a:gd name="T21" fmla="*/ 173 h 204"/>
                <a:gd name="T22" fmla="*/ 93 w 246"/>
                <a:gd name="T23" fmla="*/ 204 h 204"/>
                <a:gd name="T24" fmla="*/ 0 w 246"/>
                <a:gd name="T25" fmla="*/ 110 h 204"/>
                <a:gd name="T26" fmla="*/ 108 w 246"/>
                <a:gd name="T27" fmla="*/ 0 h 204"/>
                <a:gd name="T28" fmla="*/ 200 w 246"/>
                <a:gd name="T29" fmla="*/ 0 h 204"/>
                <a:gd name="T30" fmla="*/ 200 w 246"/>
                <a:gd name="T31" fmla="*/ 38 h 204"/>
                <a:gd name="T32" fmla="*/ 93 w 246"/>
                <a:gd name="T33" fmla="*/ 182 h 204"/>
                <a:gd name="T34" fmla="*/ 185 w 246"/>
                <a:gd name="T35" fmla="*/ 88 h 204"/>
                <a:gd name="T36" fmla="*/ 185 w 246"/>
                <a:gd name="T37" fmla="*/ 49 h 204"/>
                <a:gd name="T38" fmla="*/ 179 w 246"/>
                <a:gd name="T39" fmla="*/ 49 h 204"/>
                <a:gd name="T40" fmla="*/ 173 w 246"/>
                <a:gd name="T41" fmla="*/ 48 h 204"/>
                <a:gd name="T42" fmla="*/ 166 w 246"/>
                <a:gd name="T43" fmla="*/ 48 h 204"/>
                <a:gd name="T44" fmla="*/ 160 w 246"/>
                <a:gd name="T45" fmla="*/ 46 h 204"/>
                <a:gd name="T46" fmla="*/ 156 w 246"/>
                <a:gd name="T47" fmla="*/ 44 h 204"/>
                <a:gd name="T48" fmla="*/ 154 w 246"/>
                <a:gd name="T49" fmla="*/ 39 h 204"/>
                <a:gd name="T50" fmla="*/ 156 w 246"/>
                <a:gd name="T51" fmla="*/ 34 h 204"/>
                <a:gd name="T52" fmla="*/ 162 w 246"/>
                <a:gd name="T53" fmla="*/ 32 h 204"/>
                <a:gd name="T54" fmla="*/ 173 w 246"/>
                <a:gd name="T55" fmla="*/ 32 h 204"/>
                <a:gd name="T56" fmla="*/ 185 w 246"/>
                <a:gd name="T57" fmla="*/ 33 h 204"/>
                <a:gd name="T58" fmla="*/ 185 w 246"/>
                <a:gd name="T59" fmla="*/ 16 h 204"/>
                <a:gd name="T60" fmla="*/ 114 w 246"/>
                <a:gd name="T61" fmla="*/ 16 h 204"/>
                <a:gd name="T62" fmla="*/ 22 w 246"/>
                <a:gd name="T63" fmla="*/ 110 h 204"/>
                <a:gd name="T64" fmla="*/ 93 w 246"/>
                <a:gd name="T65" fmla="*/ 182 h 204"/>
                <a:gd name="T66" fmla="*/ 169 w 246"/>
                <a:gd name="T67" fmla="*/ 173 h 204"/>
                <a:gd name="T68" fmla="*/ 193 w 246"/>
                <a:gd name="T69" fmla="*/ 168 h 204"/>
                <a:gd name="T70" fmla="*/ 213 w 246"/>
                <a:gd name="T71" fmla="*/ 154 h 204"/>
                <a:gd name="T72" fmla="*/ 226 w 246"/>
                <a:gd name="T73" fmla="*/ 134 h 204"/>
                <a:gd name="T74" fmla="*/ 231 w 246"/>
                <a:gd name="T75" fmla="*/ 110 h 204"/>
                <a:gd name="T76" fmla="*/ 228 w 246"/>
                <a:gd name="T77" fmla="*/ 94 h 204"/>
                <a:gd name="T78" fmla="*/ 222 w 246"/>
                <a:gd name="T79" fmla="*/ 79 h 204"/>
                <a:gd name="T80" fmla="*/ 213 w 246"/>
                <a:gd name="T81" fmla="*/ 66 h 204"/>
                <a:gd name="T82" fmla="*/ 200 w 246"/>
                <a:gd name="T83" fmla="*/ 56 h 204"/>
                <a:gd name="T84" fmla="*/ 200 w 246"/>
                <a:gd name="T85" fmla="*/ 94 h 204"/>
                <a:gd name="T86" fmla="*/ 134 w 246"/>
                <a:gd name="T87" fmla="*/ 161 h 204"/>
                <a:gd name="T88" fmla="*/ 151 w 246"/>
                <a:gd name="T89" fmla="*/ 170 h 204"/>
                <a:gd name="T90" fmla="*/ 169 w 246"/>
                <a:gd name="T91" fmla="*/ 17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04">
                  <a:moveTo>
                    <a:pt x="200" y="38"/>
                  </a:moveTo>
                  <a:cubicBezTo>
                    <a:pt x="207" y="41"/>
                    <a:pt x="213" y="45"/>
                    <a:pt x="219" y="50"/>
                  </a:cubicBezTo>
                  <a:cubicBezTo>
                    <a:pt x="225" y="55"/>
                    <a:pt x="230" y="61"/>
                    <a:pt x="233" y="67"/>
                  </a:cubicBezTo>
                  <a:cubicBezTo>
                    <a:pt x="237" y="73"/>
                    <a:pt x="241" y="80"/>
                    <a:pt x="243" y="87"/>
                  </a:cubicBezTo>
                  <a:cubicBezTo>
                    <a:pt x="245" y="95"/>
                    <a:pt x="246" y="102"/>
                    <a:pt x="246" y="110"/>
                  </a:cubicBezTo>
                  <a:cubicBezTo>
                    <a:pt x="246" y="121"/>
                    <a:pt x="244" y="131"/>
                    <a:pt x="240" y="141"/>
                  </a:cubicBezTo>
                  <a:cubicBezTo>
                    <a:pt x="236" y="150"/>
                    <a:pt x="230" y="158"/>
                    <a:pt x="224" y="165"/>
                  </a:cubicBezTo>
                  <a:cubicBezTo>
                    <a:pt x="217" y="173"/>
                    <a:pt x="208" y="178"/>
                    <a:pt x="199" y="182"/>
                  </a:cubicBezTo>
                  <a:cubicBezTo>
                    <a:pt x="190" y="186"/>
                    <a:pt x="180" y="188"/>
                    <a:pt x="169" y="188"/>
                  </a:cubicBezTo>
                  <a:cubicBezTo>
                    <a:pt x="161" y="188"/>
                    <a:pt x="153" y="187"/>
                    <a:pt x="145" y="184"/>
                  </a:cubicBezTo>
                  <a:cubicBezTo>
                    <a:pt x="137" y="182"/>
                    <a:pt x="130" y="178"/>
                    <a:pt x="123" y="173"/>
                  </a:cubicBezTo>
                  <a:cubicBezTo>
                    <a:pt x="93" y="204"/>
                    <a:pt x="93" y="204"/>
                    <a:pt x="93" y="204"/>
                  </a:cubicBezTo>
                  <a:cubicBezTo>
                    <a:pt x="0" y="110"/>
                    <a:pt x="0" y="110"/>
                    <a:pt x="0" y="110"/>
                  </a:cubicBezTo>
                  <a:cubicBezTo>
                    <a:pt x="108" y="0"/>
                    <a:pt x="108" y="0"/>
                    <a:pt x="108" y="0"/>
                  </a:cubicBezTo>
                  <a:cubicBezTo>
                    <a:pt x="200" y="0"/>
                    <a:pt x="200" y="0"/>
                    <a:pt x="200" y="0"/>
                  </a:cubicBezTo>
                  <a:cubicBezTo>
                    <a:pt x="200" y="38"/>
                    <a:pt x="200" y="38"/>
                    <a:pt x="200" y="38"/>
                  </a:cubicBezTo>
                  <a:close/>
                  <a:moveTo>
                    <a:pt x="93" y="182"/>
                  </a:moveTo>
                  <a:cubicBezTo>
                    <a:pt x="185" y="88"/>
                    <a:pt x="185" y="88"/>
                    <a:pt x="185" y="88"/>
                  </a:cubicBezTo>
                  <a:cubicBezTo>
                    <a:pt x="185" y="49"/>
                    <a:pt x="185" y="49"/>
                    <a:pt x="185" y="49"/>
                  </a:cubicBezTo>
                  <a:cubicBezTo>
                    <a:pt x="183" y="49"/>
                    <a:pt x="181" y="49"/>
                    <a:pt x="179" y="49"/>
                  </a:cubicBezTo>
                  <a:cubicBezTo>
                    <a:pt x="177" y="48"/>
                    <a:pt x="175" y="48"/>
                    <a:pt x="173" y="48"/>
                  </a:cubicBezTo>
                  <a:cubicBezTo>
                    <a:pt x="171" y="48"/>
                    <a:pt x="168" y="48"/>
                    <a:pt x="166" y="48"/>
                  </a:cubicBezTo>
                  <a:cubicBezTo>
                    <a:pt x="164" y="47"/>
                    <a:pt x="162" y="47"/>
                    <a:pt x="160" y="46"/>
                  </a:cubicBezTo>
                  <a:cubicBezTo>
                    <a:pt x="158" y="46"/>
                    <a:pt x="157" y="45"/>
                    <a:pt x="156" y="44"/>
                  </a:cubicBezTo>
                  <a:cubicBezTo>
                    <a:pt x="154" y="43"/>
                    <a:pt x="154" y="41"/>
                    <a:pt x="154" y="39"/>
                  </a:cubicBezTo>
                  <a:cubicBezTo>
                    <a:pt x="154" y="37"/>
                    <a:pt x="155" y="35"/>
                    <a:pt x="156" y="34"/>
                  </a:cubicBezTo>
                  <a:cubicBezTo>
                    <a:pt x="158" y="32"/>
                    <a:pt x="159" y="32"/>
                    <a:pt x="162" y="32"/>
                  </a:cubicBezTo>
                  <a:cubicBezTo>
                    <a:pt x="165" y="32"/>
                    <a:pt x="169" y="32"/>
                    <a:pt x="173" y="32"/>
                  </a:cubicBezTo>
                  <a:cubicBezTo>
                    <a:pt x="177" y="32"/>
                    <a:pt x="181" y="32"/>
                    <a:pt x="185" y="33"/>
                  </a:cubicBezTo>
                  <a:cubicBezTo>
                    <a:pt x="185" y="16"/>
                    <a:pt x="185" y="16"/>
                    <a:pt x="185" y="16"/>
                  </a:cubicBezTo>
                  <a:cubicBezTo>
                    <a:pt x="114" y="16"/>
                    <a:pt x="114" y="16"/>
                    <a:pt x="114" y="16"/>
                  </a:cubicBezTo>
                  <a:cubicBezTo>
                    <a:pt x="22" y="110"/>
                    <a:pt x="22" y="110"/>
                    <a:pt x="22" y="110"/>
                  </a:cubicBezTo>
                  <a:cubicBezTo>
                    <a:pt x="93" y="182"/>
                    <a:pt x="93" y="182"/>
                    <a:pt x="93" y="182"/>
                  </a:cubicBezTo>
                  <a:close/>
                  <a:moveTo>
                    <a:pt x="169" y="173"/>
                  </a:moveTo>
                  <a:cubicBezTo>
                    <a:pt x="178" y="173"/>
                    <a:pt x="186" y="171"/>
                    <a:pt x="193" y="168"/>
                  </a:cubicBezTo>
                  <a:cubicBezTo>
                    <a:pt x="201" y="164"/>
                    <a:pt x="207" y="160"/>
                    <a:pt x="213" y="154"/>
                  </a:cubicBezTo>
                  <a:cubicBezTo>
                    <a:pt x="218" y="149"/>
                    <a:pt x="223" y="142"/>
                    <a:pt x="226" y="134"/>
                  </a:cubicBezTo>
                  <a:cubicBezTo>
                    <a:pt x="229" y="127"/>
                    <a:pt x="231" y="119"/>
                    <a:pt x="231" y="110"/>
                  </a:cubicBezTo>
                  <a:cubicBezTo>
                    <a:pt x="231" y="104"/>
                    <a:pt x="230" y="99"/>
                    <a:pt x="228" y="94"/>
                  </a:cubicBezTo>
                  <a:cubicBezTo>
                    <a:pt x="227" y="88"/>
                    <a:pt x="225" y="83"/>
                    <a:pt x="222" y="79"/>
                  </a:cubicBezTo>
                  <a:cubicBezTo>
                    <a:pt x="220" y="74"/>
                    <a:pt x="216" y="70"/>
                    <a:pt x="213" y="66"/>
                  </a:cubicBezTo>
                  <a:cubicBezTo>
                    <a:pt x="209" y="62"/>
                    <a:pt x="205" y="58"/>
                    <a:pt x="200" y="56"/>
                  </a:cubicBezTo>
                  <a:cubicBezTo>
                    <a:pt x="200" y="94"/>
                    <a:pt x="200" y="94"/>
                    <a:pt x="200" y="94"/>
                  </a:cubicBezTo>
                  <a:cubicBezTo>
                    <a:pt x="134" y="161"/>
                    <a:pt x="134" y="161"/>
                    <a:pt x="134" y="161"/>
                  </a:cubicBezTo>
                  <a:cubicBezTo>
                    <a:pt x="139" y="165"/>
                    <a:pt x="145" y="168"/>
                    <a:pt x="151" y="170"/>
                  </a:cubicBezTo>
                  <a:cubicBezTo>
                    <a:pt x="157" y="172"/>
                    <a:pt x="163" y="173"/>
                    <a:pt x="169" y="173"/>
                  </a:cubicBezTo>
                  <a:close/>
                </a:path>
              </a:pathLst>
            </a:custGeom>
            <a:solidFill>
              <a:schemeClr val="bg1"/>
            </a:solidFill>
            <a:ln>
              <a:noFill/>
            </a:ln>
            <a:extLst/>
          </p:spPr>
          <p:txBody>
            <a:bodyPr vert="horz" wrap="square" lIns="65884" tIns="32942" rIns="65884" bIns="32942" numCol="1" anchor="t" anchorCtr="0" compatLnSpc="1">
              <a:prstTxWarp prst="textNoShape">
                <a:avLst/>
              </a:prstTxWarp>
            </a:bodyPr>
            <a:lstStyle/>
            <a:p>
              <a:pPr defTabSz="672161">
                <a:defRPr/>
              </a:pPr>
              <a:endParaRPr lang="en-US" sz="1296">
                <a:latin typeface="Segoe UI"/>
              </a:endParaRPr>
            </a:p>
          </p:txBody>
        </p:sp>
        <p:sp>
          <p:nvSpPr>
            <p:cNvPr id="317" name="Rectangle 316">
              <a:extLst>
                <a:ext uri="{FF2B5EF4-FFF2-40B4-BE49-F238E27FC236}">
                  <a16:creationId xmlns:a16="http://schemas.microsoft.com/office/drawing/2014/main" id="{AA806247-CDA8-47BE-BAFD-447823455A5B}"/>
                </a:ext>
              </a:extLst>
            </p:cNvPr>
            <p:cNvSpPr/>
            <p:nvPr/>
          </p:nvSpPr>
          <p:spPr>
            <a:xfrm>
              <a:off x="3521301" y="5420187"/>
              <a:ext cx="1737360" cy="1005840"/>
            </a:xfrm>
            <a:prstGeom prst="rect">
              <a:avLst/>
            </a:prstGeom>
          </p:spPr>
          <p:txBody>
            <a:bodyPr wrap="square">
              <a:noAutofit/>
            </a:bodyPr>
            <a:lstStyle/>
            <a:p>
              <a:pPr algn="ctr" defTabSz="672032">
                <a:defRPr/>
              </a:pPr>
              <a:r>
                <a:rPr lang="en-US" sz="881" b="1" kern="0" dirty="0">
                  <a:solidFill>
                    <a:srgbClr val="3D3D3C"/>
                  </a:solidFill>
                  <a:latin typeface="Segoe UI"/>
                  <a:ea typeface="Segoe UI" pitchFamily="34" charset="0"/>
                  <a:cs typeface="Segoe UI" pitchFamily="34" charset="0"/>
                </a:rPr>
                <a:t>Sensitive data is classified &amp; labeled</a:t>
              </a:r>
              <a:endParaRPr lang="en-US" sz="881" kern="0" dirty="0">
                <a:solidFill>
                  <a:srgbClr val="3D3D3C"/>
                </a:solidFill>
                <a:latin typeface="Segoe UI"/>
                <a:cs typeface="Segoe UI" pitchFamily="34" charset="0"/>
              </a:endParaRPr>
            </a:p>
            <a:p>
              <a:pPr algn="ctr" defTabSz="672032">
                <a:defRPr/>
              </a:pPr>
              <a:r>
                <a:rPr lang="en-US" sz="881" kern="0" dirty="0">
                  <a:solidFill>
                    <a:srgbClr val="3D3D3C"/>
                  </a:solidFill>
                  <a:latin typeface="Segoe UI"/>
                  <a:cs typeface="Segoe UI" pitchFamily="34" charset="0"/>
                </a:rPr>
                <a:t>Based on sensitivity; used for either protection policies or retention policies</a:t>
              </a:r>
            </a:p>
          </p:txBody>
        </p:sp>
        <p:cxnSp>
          <p:nvCxnSpPr>
            <p:cNvPr id="323" name="Straight Arrow Connector 322">
              <a:extLst>
                <a:ext uri="{FF2B5EF4-FFF2-40B4-BE49-F238E27FC236}">
                  <a16:creationId xmlns:a16="http://schemas.microsoft.com/office/drawing/2014/main" id="{052ADA22-D200-4F56-B992-5005C3114DCC}"/>
                </a:ext>
              </a:extLst>
            </p:cNvPr>
            <p:cNvCxnSpPr>
              <a:cxnSpLocks/>
            </p:cNvCxnSpPr>
            <p:nvPr/>
          </p:nvCxnSpPr>
          <p:spPr>
            <a:xfrm rot="5400000">
              <a:off x="4172078" y="3802667"/>
              <a:ext cx="342941" cy="0"/>
            </a:xfrm>
            <a:prstGeom prst="straightConnector1">
              <a:avLst/>
            </a:prstGeom>
            <a:noFill/>
            <a:ln w="19050" cap="flat" cmpd="sng" algn="ctr">
              <a:solidFill>
                <a:srgbClr val="0078D7"/>
              </a:solidFill>
              <a:prstDash val="solid"/>
              <a:miter lim="800000"/>
              <a:tailEnd type="stealth"/>
            </a:ln>
            <a:effectLst/>
          </p:spPr>
        </p:cxnSp>
      </p:grpSp>
      <p:grpSp>
        <p:nvGrpSpPr>
          <p:cNvPr id="24" name="Group 23">
            <a:extLst>
              <a:ext uri="{FF2B5EF4-FFF2-40B4-BE49-F238E27FC236}">
                <a16:creationId xmlns:a16="http://schemas.microsoft.com/office/drawing/2014/main" id="{8ABD7BB0-5674-4D04-B5DD-D32C1E9E864E}"/>
              </a:ext>
            </a:extLst>
          </p:cNvPr>
          <p:cNvGrpSpPr/>
          <p:nvPr/>
        </p:nvGrpSpPr>
        <p:grpSpPr>
          <a:xfrm>
            <a:off x="3665985" y="1960954"/>
            <a:ext cx="1625032" cy="1767248"/>
            <a:chOff x="4985819" y="2666418"/>
            <a:chExt cx="2210469" cy="2403921"/>
          </a:xfrm>
        </p:grpSpPr>
        <p:sp>
          <p:nvSpPr>
            <p:cNvPr id="200" name="Oval 199">
              <a:extLst>
                <a:ext uri="{FF2B5EF4-FFF2-40B4-BE49-F238E27FC236}">
                  <a16:creationId xmlns:a16="http://schemas.microsoft.com/office/drawing/2014/main" id="{BE2288B9-EADA-44EB-B31C-F8F6A463D215}"/>
                </a:ext>
              </a:extLst>
            </p:cNvPr>
            <p:cNvSpPr/>
            <p:nvPr/>
          </p:nvSpPr>
          <p:spPr bwMode="auto">
            <a:xfrm>
              <a:off x="5562793" y="2666418"/>
              <a:ext cx="1322240" cy="1322240"/>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783" tIns="105427" rIns="131783" bIns="105427" numCol="1" spcCol="0" rtlCol="0" fromWordArt="0" anchor="t" anchorCtr="0" forceAA="0" compatLnSpc="1">
              <a:prstTxWarp prst="textNoShape">
                <a:avLst/>
              </a:prstTxWarp>
              <a:noAutofit/>
            </a:bodyPr>
            <a:lstStyle/>
            <a:p>
              <a:pPr algn="ctr" defTabSz="671813" fontAlgn="base">
                <a:lnSpc>
                  <a:spcPct val="90000"/>
                </a:lnSpc>
                <a:spcBef>
                  <a:spcPct val="0"/>
                </a:spcBef>
                <a:spcAft>
                  <a:spcPct val="0"/>
                </a:spcAft>
                <a:defRPr/>
              </a:pPr>
              <a:endParaRPr lang="en-US" sz="3969" dirty="0" err="1">
                <a:latin typeface="Segoe UI Semilight"/>
                <a:ea typeface="Segoe UI" pitchFamily="34" charset="0"/>
                <a:cs typeface="Segoe UI" pitchFamily="34" charset="0"/>
              </a:endParaRPr>
            </a:p>
          </p:txBody>
        </p:sp>
        <p:grpSp>
          <p:nvGrpSpPr>
            <p:cNvPr id="222" name="Group 221">
              <a:extLst>
                <a:ext uri="{FF2B5EF4-FFF2-40B4-BE49-F238E27FC236}">
                  <a16:creationId xmlns:a16="http://schemas.microsoft.com/office/drawing/2014/main" id="{D7F8336B-4B74-4247-8685-A2A0458FBB25}"/>
                </a:ext>
              </a:extLst>
            </p:cNvPr>
            <p:cNvGrpSpPr/>
            <p:nvPr/>
          </p:nvGrpSpPr>
          <p:grpSpPr>
            <a:xfrm>
              <a:off x="6110788" y="2922670"/>
              <a:ext cx="501622" cy="664512"/>
              <a:chOff x="4126258" y="1625320"/>
              <a:chExt cx="572651" cy="758606"/>
            </a:xfrm>
          </p:grpSpPr>
          <p:sp>
            <p:nvSpPr>
              <p:cNvPr id="223" name="Freeform 29">
                <a:extLst>
                  <a:ext uri="{FF2B5EF4-FFF2-40B4-BE49-F238E27FC236}">
                    <a16:creationId xmlns:a16="http://schemas.microsoft.com/office/drawing/2014/main" id="{31FC063C-B381-4492-96E1-F3CD4C0DBD0B}"/>
                  </a:ext>
                </a:extLst>
              </p:cNvPr>
              <p:cNvSpPr>
                <a:spLocks/>
              </p:cNvSpPr>
              <p:nvPr/>
            </p:nvSpPr>
            <p:spPr bwMode="auto">
              <a:xfrm>
                <a:off x="4126258" y="1625320"/>
                <a:ext cx="572651" cy="75860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9050" cap="flat">
                <a:solidFill>
                  <a:schemeClr val="bg1"/>
                </a:solidFill>
                <a:prstDash val="solid"/>
                <a:miter lim="800000"/>
                <a:headEnd/>
                <a:tailEnd/>
              </a:ln>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24" name="Freeform 30">
                <a:extLst>
                  <a:ext uri="{FF2B5EF4-FFF2-40B4-BE49-F238E27FC236}">
                    <a16:creationId xmlns:a16="http://schemas.microsoft.com/office/drawing/2014/main" id="{358C03E1-07F0-4E39-B2D7-972A3DAC1760}"/>
                  </a:ext>
                </a:extLst>
              </p:cNvPr>
              <p:cNvSpPr>
                <a:spLocks/>
              </p:cNvSpPr>
              <p:nvPr/>
            </p:nvSpPr>
            <p:spPr bwMode="auto">
              <a:xfrm>
                <a:off x="4493198" y="1625322"/>
                <a:ext cx="195980" cy="193835"/>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25" name="Rectangle 31">
                <a:extLst>
                  <a:ext uri="{FF2B5EF4-FFF2-40B4-BE49-F238E27FC236}">
                    <a16:creationId xmlns:a16="http://schemas.microsoft.com/office/drawing/2014/main" id="{799FD9AE-5CCA-4FE8-8964-9201D759FD87}"/>
                  </a:ext>
                </a:extLst>
              </p:cNvPr>
              <p:cNvSpPr>
                <a:spLocks noChangeArrowheads="1"/>
              </p:cNvSpPr>
              <p:nvPr/>
            </p:nvSpPr>
            <p:spPr bwMode="auto">
              <a:xfrm>
                <a:off x="4206869" y="1819157"/>
                <a:ext cx="88955" cy="22172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26" name="Rectangle 32">
                <a:extLst>
                  <a:ext uri="{FF2B5EF4-FFF2-40B4-BE49-F238E27FC236}">
                    <a16:creationId xmlns:a16="http://schemas.microsoft.com/office/drawing/2014/main" id="{F247D393-F6D6-473B-819A-1FBA73A40EB0}"/>
                  </a:ext>
                </a:extLst>
              </p:cNvPr>
              <p:cNvSpPr>
                <a:spLocks noChangeArrowheads="1"/>
              </p:cNvSpPr>
              <p:nvPr/>
            </p:nvSpPr>
            <p:spPr bwMode="auto">
              <a:xfrm>
                <a:off x="4343082" y="1884698"/>
                <a:ext cx="66716" cy="15618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27" name="Rectangle 33">
                <a:extLst>
                  <a:ext uri="{FF2B5EF4-FFF2-40B4-BE49-F238E27FC236}">
                    <a16:creationId xmlns:a16="http://schemas.microsoft.com/office/drawing/2014/main" id="{4D37332D-5394-4CBD-B176-057E65BC9306}"/>
                  </a:ext>
                </a:extLst>
              </p:cNvPr>
              <p:cNvSpPr>
                <a:spLocks noChangeArrowheads="1"/>
              </p:cNvSpPr>
              <p:nvPr/>
            </p:nvSpPr>
            <p:spPr bwMode="auto">
              <a:xfrm>
                <a:off x="4455666" y="1932112"/>
                <a:ext cx="56987" cy="108772"/>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28" name="Freeform 34">
                <a:extLst>
                  <a:ext uri="{FF2B5EF4-FFF2-40B4-BE49-F238E27FC236}">
                    <a16:creationId xmlns:a16="http://schemas.microsoft.com/office/drawing/2014/main" id="{47BE454F-24CD-447B-9464-2C22F9A61B2B}"/>
                  </a:ext>
                </a:extLst>
              </p:cNvPr>
              <p:cNvSpPr>
                <a:spLocks/>
              </p:cNvSpPr>
              <p:nvPr/>
            </p:nvSpPr>
            <p:spPr bwMode="auto">
              <a:xfrm>
                <a:off x="4558522" y="1997653"/>
                <a:ext cx="54208" cy="43230"/>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29" name="Line 35">
                <a:extLst>
                  <a:ext uri="{FF2B5EF4-FFF2-40B4-BE49-F238E27FC236}">
                    <a16:creationId xmlns:a16="http://schemas.microsoft.com/office/drawing/2014/main" id="{2AB5BB44-6D19-431A-9721-BAFA02ECF68C}"/>
                  </a:ext>
                </a:extLst>
              </p:cNvPr>
              <p:cNvSpPr>
                <a:spLocks noChangeShapeType="1"/>
              </p:cNvSpPr>
              <p:nvPr/>
            </p:nvSpPr>
            <p:spPr bwMode="auto">
              <a:xfrm flipH="1">
                <a:off x="4206869"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30" name="Line 36">
                <a:extLst>
                  <a:ext uri="{FF2B5EF4-FFF2-40B4-BE49-F238E27FC236}">
                    <a16:creationId xmlns:a16="http://schemas.microsoft.com/office/drawing/2014/main" id="{B9E0C8E7-3523-46B9-A0D9-0DC0EB5ADF93}"/>
                  </a:ext>
                </a:extLst>
              </p:cNvPr>
              <p:cNvSpPr>
                <a:spLocks noChangeShapeType="1"/>
              </p:cNvSpPr>
              <p:nvPr/>
            </p:nvSpPr>
            <p:spPr bwMode="auto">
              <a:xfrm flipH="1">
                <a:off x="4206869" y="2204040"/>
                <a:ext cx="115364"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31" name="Line 37">
                <a:extLst>
                  <a:ext uri="{FF2B5EF4-FFF2-40B4-BE49-F238E27FC236}">
                    <a16:creationId xmlns:a16="http://schemas.microsoft.com/office/drawing/2014/main" id="{BB5A49EC-199C-4B4F-9FB4-841F91D96AAB}"/>
                  </a:ext>
                </a:extLst>
              </p:cNvPr>
              <p:cNvSpPr>
                <a:spLocks noChangeShapeType="1"/>
              </p:cNvSpPr>
              <p:nvPr/>
            </p:nvSpPr>
            <p:spPr bwMode="auto">
              <a:xfrm flipH="1">
                <a:off x="4206869"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32" name="Line 38">
                <a:extLst>
                  <a:ext uri="{FF2B5EF4-FFF2-40B4-BE49-F238E27FC236}">
                    <a16:creationId xmlns:a16="http://schemas.microsoft.com/office/drawing/2014/main" id="{7EA263B9-20B0-4764-960E-FEFE9C636859}"/>
                  </a:ext>
                </a:extLst>
              </p:cNvPr>
              <p:cNvSpPr>
                <a:spLocks noChangeShapeType="1"/>
              </p:cNvSpPr>
              <p:nvPr/>
            </p:nvSpPr>
            <p:spPr bwMode="auto">
              <a:xfrm flipH="1">
                <a:off x="4462616"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33" name="Line 39">
                <a:extLst>
                  <a:ext uri="{FF2B5EF4-FFF2-40B4-BE49-F238E27FC236}">
                    <a16:creationId xmlns:a16="http://schemas.microsoft.com/office/drawing/2014/main" id="{C9F1ED3B-170B-47CA-9F07-E7E9A7B16E83}"/>
                  </a:ext>
                </a:extLst>
              </p:cNvPr>
              <p:cNvSpPr>
                <a:spLocks noChangeShapeType="1"/>
              </p:cNvSpPr>
              <p:nvPr/>
            </p:nvSpPr>
            <p:spPr bwMode="auto">
              <a:xfrm flipH="1">
                <a:off x="4462616" y="2204040"/>
                <a:ext cx="116755"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34" name="Line 40">
                <a:extLst>
                  <a:ext uri="{FF2B5EF4-FFF2-40B4-BE49-F238E27FC236}">
                    <a16:creationId xmlns:a16="http://schemas.microsoft.com/office/drawing/2014/main" id="{6D8FADE4-5F9B-41D5-95FC-2A4B0E32F7DD}"/>
                  </a:ext>
                </a:extLst>
              </p:cNvPr>
              <p:cNvSpPr>
                <a:spLocks noChangeShapeType="1"/>
              </p:cNvSpPr>
              <p:nvPr/>
            </p:nvSpPr>
            <p:spPr bwMode="auto">
              <a:xfrm flipH="1">
                <a:off x="4462616"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grpSp>
        <p:sp>
          <p:nvSpPr>
            <p:cNvPr id="235" name="Flowchart: Off-page Connector 234">
              <a:extLst>
                <a:ext uri="{FF2B5EF4-FFF2-40B4-BE49-F238E27FC236}">
                  <a16:creationId xmlns:a16="http://schemas.microsoft.com/office/drawing/2014/main" id="{14DD3BAF-BE0B-43FB-BAC2-FC178D5DD862}"/>
                </a:ext>
              </a:extLst>
            </p:cNvPr>
            <p:cNvSpPr/>
            <p:nvPr/>
          </p:nvSpPr>
          <p:spPr bwMode="auto">
            <a:xfrm>
              <a:off x="5871665" y="3263892"/>
              <a:ext cx="403735" cy="444508"/>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10000"/>
                <a:gd name="connsiteX1" fmla="*/ 4975 w 10000"/>
                <a:gd name="connsiteY1" fmla="*/ 9 h 10000"/>
                <a:gd name="connsiteX2" fmla="*/ 10000 w 10000"/>
                <a:gd name="connsiteY2" fmla="*/ 0 h 10000"/>
                <a:gd name="connsiteX3" fmla="*/ 10000 w 10000"/>
                <a:gd name="connsiteY3" fmla="*/ 8000 h 10000"/>
                <a:gd name="connsiteX4" fmla="*/ 5000 w 10000"/>
                <a:gd name="connsiteY4" fmla="*/ 10000 h 10000"/>
                <a:gd name="connsiteX5" fmla="*/ 0 w 10000"/>
                <a:gd name="connsiteY5" fmla="*/ 8000 h 10000"/>
                <a:gd name="connsiteX6" fmla="*/ 0 w 10000"/>
                <a:gd name="connsiteY6" fmla="*/ 0 h 10000"/>
                <a:gd name="connsiteX0" fmla="*/ 0 w 10000"/>
                <a:gd name="connsiteY0" fmla="*/ 1137 h 11137"/>
                <a:gd name="connsiteX1" fmla="*/ 3981 w 10000"/>
                <a:gd name="connsiteY1" fmla="*/ 0 h 11137"/>
                <a:gd name="connsiteX2" fmla="*/ 10000 w 10000"/>
                <a:gd name="connsiteY2" fmla="*/ 1137 h 11137"/>
                <a:gd name="connsiteX3" fmla="*/ 10000 w 10000"/>
                <a:gd name="connsiteY3" fmla="*/ 9137 h 11137"/>
                <a:gd name="connsiteX4" fmla="*/ 5000 w 10000"/>
                <a:gd name="connsiteY4" fmla="*/ 11137 h 11137"/>
                <a:gd name="connsiteX5" fmla="*/ 0 w 10000"/>
                <a:gd name="connsiteY5" fmla="*/ 9137 h 11137"/>
                <a:gd name="connsiteX6" fmla="*/ 0 w 10000"/>
                <a:gd name="connsiteY6" fmla="*/ 1137 h 11137"/>
                <a:gd name="connsiteX0" fmla="*/ 0 w 10000"/>
                <a:gd name="connsiteY0" fmla="*/ 1137 h 11137"/>
                <a:gd name="connsiteX1" fmla="*/ 3981 w 10000"/>
                <a:gd name="connsiteY1" fmla="*/ 0 h 11137"/>
                <a:gd name="connsiteX2" fmla="*/ 10000 w 10000"/>
                <a:gd name="connsiteY2" fmla="*/ 1137 h 11137"/>
                <a:gd name="connsiteX3" fmla="*/ 9192 w 10000"/>
                <a:gd name="connsiteY3" fmla="*/ 8055 h 11137"/>
                <a:gd name="connsiteX4" fmla="*/ 5000 w 10000"/>
                <a:gd name="connsiteY4" fmla="*/ 11137 h 11137"/>
                <a:gd name="connsiteX5" fmla="*/ 0 w 10000"/>
                <a:gd name="connsiteY5" fmla="*/ 9137 h 11137"/>
                <a:gd name="connsiteX6" fmla="*/ 0 w 10000"/>
                <a:gd name="connsiteY6" fmla="*/ 1137 h 11137"/>
                <a:gd name="connsiteX0" fmla="*/ 0 w 10000"/>
                <a:gd name="connsiteY0" fmla="*/ 1137 h 11137"/>
                <a:gd name="connsiteX1" fmla="*/ 3981 w 10000"/>
                <a:gd name="connsiteY1" fmla="*/ 0 h 11137"/>
                <a:gd name="connsiteX2" fmla="*/ 10000 w 10000"/>
                <a:gd name="connsiteY2" fmla="*/ 1137 h 11137"/>
                <a:gd name="connsiteX3" fmla="*/ 9192 w 10000"/>
                <a:gd name="connsiteY3" fmla="*/ 8055 h 11137"/>
                <a:gd name="connsiteX4" fmla="*/ 5000 w 10000"/>
                <a:gd name="connsiteY4" fmla="*/ 11137 h 11137"/>
                <a:gd name="connsiteX5" fmla="*/ 0 w 10000"/>
                <a:gd name="connsiteY5" fmla="*/ 9137 h 11137"/>
                <a:gd name="connsiteX6" fmla="*/ 0 w 10000"/>
                <a:gd name="connsiteY6" fmla="*/ 1137 h 11137"/>
                <a:gd name="connsiteX0" fmla="*/ 0 w 9876"/>
                <a:gd name="connsiteY0" fmla="*/ 1137 h 11137"/>
                <a:gd name="connsiteX1" fmla="*/ 3981 w 9876"/>
                <a:gd name="connsiteY1" fmla="*/ 0 h 11137"/>
                <a:gd name="connsiteX2" fmla="*/ 9876 w 9876"/>
                <a:gd name="connsiteY2" fmla="*/ 1773 h 11137"/>
                <a:gd name="connsiteX3" fmla="*/ 9192 w 9876"/>
                <a:gd name="connsiteY3" fmla="*/ 8055 h 11137"/>
                <a:gd name="connsiteX4" fmla="*/ 5000 w 9876"/>
                <a:gd name="connsiteY4" fmla="*/ 11137 h 11137"/>
                <a:gd name="connsiteX5" fmla="*/ 0 w 9876"/>
                <a:gd name="connsiteY5" fmla="*/ 9137 h 11137"/>
                <a:gd name="connsiteX6" fmla="*/ 0 w 9876"/>
                <a:gd name="connsiteY6" fmla="*/ 1137 h 1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6" h="11137">
                  <a:moveTo>
                    <a:pt x="0" y="1137"/>
                  </a:moveTo>
                  <a:lnTo>
                    <a:pt x="3981" y="0"/>
                  </a:lnTo>
                  <a:lnTo>
                    <a:pt x="9876" y="1773"/>
                  </a:lnTo>
                  <a:cubicBezTo>
                    <a:pt x="9607" y="4079"/>
                    <a:pt x="10144" y="5940"/>
                    <a:pt x="9192" y="8055"/>
                  </a:cubicBezTo>
                  <a:lnTo>
                    <a:pt x="5000" y="11137"/>
                  </a:lnTo>
                  <a:lnTo>
                    <a:pt x="0" y="9137"/>
                  </a:lnTo>
                  <a:lnTo>
                    <a:pt x="0" y="1137"/>
                  </a:lnTo>
                  <a:close/>
                </a:path>
              </a:pathLst>
            </a:cu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783" tIns="105427" rIns="131783" bIns="105427" numCol="1" spcCol="0" rtlCol="0" fromWordArt="0" anchor="t" anchorCtr="0" forceAA="0" compatLnSpc="1">
              <a:prstTxWarp prst="textNoShape">
                <a:avLst/>
              </a:prstTxWarp>
              <a:noAutofit/>
            </a:bodyPr>
            <a:lstStyle/>
            <a:p>
              <a:pPr algn="ctr" defTabSz="671813" fontAlgn="base">
                <a:lnSpc>
                  <a:spcPct val="90000"/>
                </a:lnSpc>
                <a:spcBef>
                  <a:spcPct val="0"/>
                </a:spcBef>
                <a:spcAft>
                  <a:spcPct val="0"/>
                </a:spcAft>
                <a:defRPr/>
              </a:pPr>
              <a:endParaRPr lang="en-US" sz="3969" dirty="0" err="1">
                <a:latin typeface="Segoe UI Semilight"/>
                <a:ea typeface="Segoe UI" pitchFamily="34" charset="0"/>
                <a:cs typeface="Segoe UI" pitchFamily="34" charset="0"/>
              </a:endParaRPr>
            </a:p>
          </p:txBody>
        </p:sp>
        <p:grpSp>
          <p:nvGrpSpPr>
            <p:cNvPr id="205" name="Group 204">
              <a:extLst>
                <a:ext uri="{FF2B5EF4-FFF2-40B4-BE49-F238E27FC236}">
                  <a16:creationId xmlns:a16="http://schemas.microsoft.com/office/drawing/2014/main" id="{A3078D71-2145-44A2-85CC-59313AB010C8}"/>
                </a:ext>
              </a:extLst>
            </p:cNvPr>
            <p:cNvGrpSpPr/>
            <p:nvPr/>
          </p:nvGrpSpPr>
          <p:grpSpPr>
            <a:xfrm>
              <a:off x="5804305" y="3245179"/>
              <a:ext cx="493222" cy="528080"/>
              <a:chOff x="2974460" y="2070859"/>
              <a:chExt cx="227410" cy="243482"/>
            </a:xfrm>
            <a:solidFill>
              <a:schemeClr val="bg1"/>
            </a:solidFill>
          </p:grpSpPr>
          <p:sp>
            <p:nvSpPr>
              <p:cNvPr id="206" name="Rectangle 2042">
                <a:extLst>
                  <a:ext uri="{FF2B5EF4-FFF2-40B4-BE49-F238E27FC236}">
                    <a16:creationId xmlns:a16="http://schemas.microsoft.com/office/drawing/2014/main" id="{6EC9DCD5-155F-4569-B816-4BFBCE96CD41}"/>
                  </a:ext>
                </a:extLst>
              </p:cNvPr>
              <p:cNvSpPr>
                <a:spLocks noChangeArrowheads="1"/>
              </p:cNvSpPr>
              <p:nvPr/>
            </p:nvSpPr>
            <p:spPr bwMode="auto">
              <a:xfrm>
                <a:off x="3080532" y="2238001"/>
                <a:ext cx="15268" cy="15268"/>
              </a:xfrm>
              <a:prstGeom prst="rect">
                <a:avLst/>
              </a:prstGeom>
              <a:grpFill/>
              <a:ln>
                <a:noFill/>
              </a:ln>
            </p:spPr>
            <p:txBody>
              <a:bodyPr vert="horz" wrap="square" lIns="67223" tIns="33611" rIns="67223" bIns="33611" numCol="1" anchor="t" anchorCtr="0" compatLnSpc="1">
                <a:prstTxWarp prst="textNoShape">
                  <a:avLst/>
                </a:prstTxWarp>
              </a:bodyPr>
              <a:lstStyle/>
              <a:p>
                <a:pPr defTabSz="672161">
                  <a:defRPr/>
                </a:pPr>
                <a:endParaRPr lang="en-US" sz="1324">
                  <a:latin typeface="Segoe UI"/>
                </a:endParaRPr>
              </a:p>
            </p:txBody>
          </p:sp>
          <p:sp>
            <p:nvSpPr>
              <p:cNvPr id="207" name="Rectangle 2043">
                <a:extLst>
                  <a:ext uri="{FF2B5EF4-FFF2-40B4-BE49-F238E27FC236}">
                    <a16:creationId xmlns:a16="http://schemas.microsoft.com/office/drawing/2014/main" id="{C0D3DE49-430A-45AC-AFE6-495FFB75F0EF}"/>
                  </a:ext>
                </a:extLst>
              </p:cNvPr>
              <p:cNvSpPr>
                <a:spLocks noChangeArrowheads="1"/>
              </p:cNvSpPr>
              <p:nvPr/>
            </p:nvSpPr>
            <p:spPr bwMode="auto">
              <a:xfrm>
                <a:off x="3080532" y="2116662"/>
                <a:ext cx="15268" cy="106071"/>
              </a:xfrm>
              <a:prstGeom prst="rect">
                <a:avLst/>
              </a:prstGeom>
              <a:grpFill/>
              <a:ln>
                <a:noFill/>
              </a:ln>
            </p:spPr>
            <p:txBody>
              <a:bodyPr vert="horz" wrap="square" lIns="67223" tIns="33611" rIns="67223" bIns="33611" numCol="1" anchor="t" anchorCtr="0" compatLnSpc="1">
                <a:prstTxWarp prst="textNoShape">
                  <a:avLst/>
                </a:prstTxWarp>
              </a:bodyPr>
              <a:lstStyle/>
              <a:p>
                <a:pPr defTabSz="672161">
                  <a:defRPr/>
                </a:pPr>
                <a:endParaRPr lang="en-US" sz="1324">
                  <a:latin typeface="Segoe UI"/>
                </a:endParaRPr>
              </a:p>
            </p:txBody>
          </p:sp>
          <p:sp>
            <p:nvSpPr>
              <p:cNvPr id="208" name="Freeform 2044">
                <a:extLst>
                  <a:ext uri="{FF2B5EF4-FFF2-40B4-BE49-F238E27FC236}">
                    <a16:creationId xmlns:a16="http://schemas.microsoft.com/office/drawing/2014/main" id="{EBCB8DAA-445C-45A7-8C69-EBB18EC6FC38}"/>
                  </a:ext>
                </a:extLst>
              </p:cNvPr>
              <p:cNvSpPr>
                <a:spLocks noEditPoints="1"/>
              </p:cNvSpPr>
              <p:nvPr/>
            </p:nvSpPr>
            <p:spPr bwMode="auto">
              <a:xfrm>
                <a:off x="2974460" y="2070859"/>
                <a:ext cx="227410" cy="243482"/>
              </a:xfrm>
              <a:custGeom>
                <a:avLst/>
                <a:gdLst>
                  <a:gd name="T0" fmla="*/ 60 w 120"/>
                  <a:gd name="T1" fmla="*/ 128 h 128"/>
                  <a:gd name="T2" fmla="*/ 58 w 120"/>
                  <a:gd name="T3" fmla="*/ 127 h 128"/>
                  <a:gd name="T4" fmla="*/ 0 w 120"/>
                  <a:gd name="T5" fmla="*/ 48 h 128"/>
                  <a:gd name="T6" fmla="*/ 0 w 120"/>
                  <a:gd name="T7" fmla="*/ 16 h 128"/>
                  <a:gd name="T8" fmla="*/ 4 w 120"/>
                  <a:gd name="T9" fmla="*/ 16 h 128"/>
                  <a:gd name="T10" fmla="*/ 38 w 120"/>
                  <a:gd name="T11" fmla="*/ 7 h 128"/>
                  <a:gd name="T12" fmla="*/ 60 w 120"/>
                  <a:gd name="T13" fmla="*/ 0 h 128"/>
                  <a:gd name="T14" fmla="*/ 83 w 120"/>
                  <a:gd name="T15" fmla="*/ 7 h 128"/>
                  <a:gd name="T16" fmla="*/ 116 w 120"/>
                  <a:gd name="T17" fmla="*/ 16 h 128"/>
                  <a:gd name="T18" fmla="*/ 120 w 120"/>
                  <a:gd name="T19" fmla="*/ 16 h 128"/>
                  <a:gd name="T20" fmla="*/ 120 w 120"/>
                  <a:gd name="T21" fmla="*/ 48 h 128"/>
                  <a:gd name="T22" fmla="*/ 62 w 120"/>
                  <a:gd name="T23" fmla="*/ 127 h 128"/>
                  <a:gd name="T24" fmla="*/ 60 w 120"/>
                  <a:gd name="T25" fmla="*/ 128 h 128"/>
                  <a:gd name="T26" fmla="*/ 8 w 120"/>
                  <a:gd name="T27" fmla="*/ 24 h 128"/>
                  <a:gd name="T28" fmla="*/ 8 w 120"/>
                  <a:gd name="T29" fmla="*/ 48 h 128"/>
                  <a:gd name="T30" fmla="*/ 60 w 120"/>
                  <a:gd name="T31" fmla="*/ 119 h 128"/>
                  <a:gd name="T32" fmla="*/ 112 w 120"/>
                  <a:gd name="T33" fmla="*/ 48 h 128"/>
                  <a:gd name="T34" fmla="*/ 112 w 120"/>
                  <a:gd name="T35" fmla="*/ 24 h 128"/>
                  <a:gd name="T36" fmla="*/ 78 w 120"/>
                  <a:gd name="T37" fmla="*/ 14 h 128"/>
                  <a:gd name="T38" fmla="*/ 60 w 120"/>
                  <a:gd name="T39" fmla="*/ 8 h 128"/>
                  <a:gd name="T40" fmla="*/ 43 w 120"/>
                  <a:gd name="T41" fmla="*/ 14 h 128"/>
                  <a:gd name="T42" fmla="*/ 8 w 120"/>
                  <a:gd name="T4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128">
                    <a:moveTo>
                      <a:pt x="60" y="128"/>
                    </a:moveTo>
                    <a:cubicBezTo>
                      <a:pt x="58" y="127"/>
                      <a:pt x="58" y="127"/>
                      <a:pt x="58" y="127"/>
                    </a:cubicBezTo>
                    <a:cubicBezTo>
                      <a:pt x="21" y="106"/>
                      <a:pt x="0" y="78"/>
                      <a:pt x="0" y="48"/>
                    </a:cubicBezTo>
                    <a:cubicBezTo>
                      <a:pt x="0" y="16"/>
                      <a:pt x="0" y="16"/>
                      <a:pt x="0" y="16"/>
                    </a:cubicBezTo>
                    <a:cubicBezTo>
                      <a:pt x="4" y="16"/>
                      <a:pt x="4" y="16"/>
                      <a:pt x="4" y="16"/>
                    </a:cubicBezTo>
                    <a:cubicBezTo>
                      <a:pt x="17" y="16"/>
                      <a:pt x="29" y="13"/>
                      <a:pt x="38" y="7"/>
                    </a:cubicBezTo>
                    <a:cubicBezTo>
                      <a:pt x="44" y="3"/>
                      <a:pt x="52" y="0"/>
                      <a:pt x="60" y="0"/>
                    </a:cubicBezTo>
                    <a:cubicBezTo>
                      <a:pt x="69" y="0"/>
                      <a:pt x="77" y="3"/>
                      <a:pt x="83" y="7"/>
                    </a:cubicBezTo>
                    <a:cubicBezTo>
                      <a:pt x="91" y="13"/>
                      <a:pt x="103" y="16"/>
                      <a:pt x="116" y="16"/>
                    </a:cubicBezTo>
                    <a:cubicBezTo>
                      <a:pt x="120" y="16"/>
                      <a:pt x="120" y="16"/>
                      <a:pt x="120" y="16"/>
                    </a:cubicBezTo>
                    <a:cubicBezTo>
                      <a:pt x="120" y="48"/>
                      <a:pt x="120" y="48"/>
                      <a:pt x="120" y="48"/>
                    </a:cubicBezTo>
                    <a:cubicBezTo>
                      <a:pt x="120" y="78"/>
                      <a:pt x="100" y="106"/>
                      <a:pt x="62" y="127"/>
                    </a:cubicBezTo>
                    <a:lnTo>
                      <a:pt x="60" y="128"/>
                    </a:lnTo>
                    <a:close/>
                    <a:moveTo>
                      <a:pt x="8" y="24"/>
                    </a:moveTo>
                    <a:cubicBezTo>
                      <a:pt x="8" y="48"/>
                      <a:pt x="8" y="48"/>
                      <a:pt x="8" y="48"/>
                    </a:cubicBezTo>
                    <a:cubicBezTo>
                      <a:pt x="8" y="75"/>
                      <a:pt x="27" y="100"/>
                      <a:pt x="60" y="119"/>
                    </a:cubicBezTo>
                    <a:cubicBezTo>
                      <a:pt x="94" y="100"/>
                      <a:pt x="112" y="75"/>
                      <a:pt x="112" y="48"/>
                    </a:cubicBezTo>
                    <a:cubicBezTo>
                      <a:pt x="112" y="24"/>
                      <a:pt x="112" y="24"/>
                      <a:pt x="112" y="24"/>
                    </a:cubicBezTo>
                    <a:cubicBezTo>
                      <a:pt x="99" y="24"/>
                      <a:pt x="87" y="20"/>
                      <a:pt x="78" y="14"/>
                    </a:cubicBezTo>
                    <a:cubicBezTo>
                      <a:pt x="73" y="10"/>
                      <a:pt x="67" y="8"/>
                      <a:pt x="60" y="8"/>
                    </a:cubicBezTo>
                    <a:cubicBezTo>
                      <a:pt x="53" y="8"/>
                      <a:pt x="47" y="10"/>
                      <a:pt x="43" y="14"/>
                    </a:cubicBezTo>
                    <a:cubicBezTo>
                      <a:pt x="33" y="20"/>
                      <a:pt x="21" y="24"/>
                      <a:pt x="8" y="24"/>
                    </a:cubicBezTo>
                    <a:close/>
                  </a:path>
                </a:pathLst>
              </a:custGeom>
              <a:grpFill/>
              <a:ln>
                <a:noFill/>
              </a:ln>
            </p:spPr>
            <p:txBody>
              <a:bodyPr vert="horz" wrap="square" lIns="67223" tIns="33611" rIns="67223" bIns="33611" numCol="1" anchor="t" anchorCtr="0" compatLnSpc="1">
                <a:prstTxWarp prst="textNoShape">
                  <a:avLst/>
                </a:prstTxWarp>
              </a:bodyPr>
              <a:lstStyle/>
              <a:p>
                <a:pPr defTabSz="672161">
                  <a:defRPr/>
                </a:pPr>
                <a:endParaRPr lang="en-US" sz="1324">
                  <a:latin typeface="Segoe UI"/>
                </a:endParaRPr>
              </a:p>
            </p:txBody>
          </p:sp>
        </p:grpSp>
        <p:sp>
          <p:nvSpPr>
            <p:cNvPr id="318" name="Rectangle 317">
              <a:extLst>
                <a:ext uri="{FF2B5EF4-FFF2-40B4-BE49-F238E27FC236}">
                  <a16:creationId xmlns:a16="http://schemas.microsoft.com/office/drawing/2014/main" id="{ECEF20CA-2295-4FF7-B9DC-AD554163B86A}"/>
                </a:ext>
              </a:extLst>
            </p:cNvPr>
            <p:cNvSpPr/>
            <p:nvPr/>
          </p:nvSpPr>
          <p:spPr>
            <a:xfrm>
              <a:off x="5333539" y="4064499"/>
              <a:ext cx="1862749" cy="1005840"/>
            </a:xfrm>
            <a:prstGeom prst="rect">
              <a:avLst/>
            </a:prstGeom>
          </p:spPr>
          <p:txBody>
            <a:bodyPr wrap="square">
              <a:noAutofit/>
            </a:bodyPr>
            <a:lstStyle/>
            <a:p>
              <a:pPr algn="ctr" defTabSz="672032">
                <a:defRPr/>
              </a:pPr>
              <a:r>
                <a:rPr lang="en-US" sz="881" b="1" kern="0" dirty="0">
                  <a:solidFill>
                    <a:srgbClr val="3D3D3C"/>
                  </a:solidFill>
                  <a:latin typeface="Segoe UI"/>
                  <a:cs typeface="Segoe UI" pitchFamily="34" charset="0"/>
                </a:rPr>
                <a:t>Data is protected based on policy</a:t>
              </a:r>
              <a:endParaRPr lang="en-US" sz="881" b="1" kern="0" dirty="0">
                <a:solidFill>
                  <a:srgbClr val="3D3D3C"/>
                </a:solidFill>
                <a:latin typeface="Segoe UI"/>
              </a:endParaRPr>
            </a:p>
            <a:p>
              <a:pPr algn="ctr" defTabSz="672032">
                <a:defRPr/>
              </a:pPr>
              <a:r>
                <a:rPr lang="en-US" sz="881" kern="0" dirty="0">
                  <a:solidFill>
                    <a:srgbClr val="3D3D3C"/>
                  </a:solidFill>
                  <a:latin typeface="Segoe UI"/>
                  <a:cs typeface="Segoe UI" pitchFamily="34" charset="0"/>
                </a:rPr>
                <a:t>Protection may in the form of encryption, permissions, visual markings, retention, deletion, or a DLP action such as blocking sharing </a:t>
              </a:r>
            </a:p>
          </p:txBody>
        </p:sp>
        <p:cxnSp>
          <p:nvCxnSpPr>
            <p:cNvPr id="324" name="Straight Arrow Connector 323">
              <a:extLst>
                <a:ext uri="{FF2B5EF4-FFF2-40B4-BE49-F238E27FC236}">
                  <a16:creationId xmlns:a16="http://schemas.microsoft.com/office/drawing/2014/main" id="{D53C1B6B-E77E-4C8F-B59B-3667A9ACF191}"/>
                </a:ext>
              </a:extLst>
            </p:cNvPr>
            <p:cNvCxnSpPr>
              <a:cxnSpLocks/>
            </p:cNvCxnSpPr>
            <p:nvPr/>
          </p:nvCxnSpPr>
          <p:spPr>
            <a:xfrm flipV="1">
              <a:off x="4985819" y="3631198"/>
              <a:ext cx="501383" cy="531182"/>
            </a:xfrm>
            <a:prstGeom prst="straightConnector1">
              <a:avLst/>
            </a:prstGeom>
            <a:noFill/>
            <a:ln w="19050" cap="flat" cmpd="sng" algn="ctr">
              <a:solidFill>
                <a:srgbClr val="0078D7"/>
              </a:solidFill>
              <a:prstDash val="solid"/>
              <a:miter lim="800000"/>
              <a:tailEnd type="stealth"/>
            </a:ln>
            <a:effectLst/>
          </p:spPr>
        </p:cxnSp>
      </p:grpSp>
      <p:grpSp>
        <p:nvGrpSpPr>
          <p:cNvPr id="25" name="Group 24">
            <a:extLst>
              <a:ext uri="{FF2B5EF4-FFF2-40B4-BE49-F238E27FC236}">
                <a16:creationId xmlns:a16="http://schemas.microsoft.com/office/drawing/2014/main" id="{C481CA51-97BE-4878-BE2F-DAEC3979A734}"/>
              </a:ext>
            </a:extLst>
          </p:cNvPr>
          <p:cNvGrpSpPr/>
          <p:nvPr/>
        </p:nvGrpSpPr>
        <p:grpSpPr>
          <a:xfrm>
            <a:off x="5131349" y="883022"/>
            <a:ext cx="2307382" cy="3032433"/>
            <a:chOff x="6979097" y="1200149"/>
            <a:chExt cx="3138644" cy="4124904"/>
          </a:xfrm>
        </p:grpSpPr>
        <p:sp>
          <p:nvSpPr>
            <p:cNvPr id="46" name="Rectangle: Rounded Corners 45">
              <a:extLst>
                <a:ext uri="{FF2B5EF4-FFF2-40B4-BE49-F238E27FC236}">
                  <a16:creationId xmlns:a16="http://schemas.microsoft.com/office/drawing/2014/main" id="{0CA5870C-1BAD-466A-8CE3-499944B5DD82}"/>
                </a:ext>
              </a:extLst>
            </p:cNvPr>
            <p:cNvSpPr/>
            <p:nvPr/>
          </p:nvSpPr>
          <p:spPr bwMode="auto">
            <a:xfrm>
              <a:off x="7412976" y="1200149"/>
              <a:ext cx="2704765" cy="3036183"/>
            </a:xfrm>
            <a:prstGeom prst="roundRect">
              <a:avLst>
                <a:gd name="adj" fmla="val 9567"/>
              </a:avLst>
            </a:prstGeom>
            <a:solidFill>
              <a:schemeClr val="tx1">
                <a:lumMod val="20000"/>
                <a:lumOff val="80000"/>
                <a:alpha val="43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67" rIns="0" bIns="34967" numCol="1" rtlCol="0" anchor="ctr" anchorCtr="0" compatLnSpc="1">
              <a:prstTxWarp prst="textNoShape">
                <a:avLst/>
              </a:prstTxWarp>
            </a:bodyPr>
            <a:lstStyle/>
            <a:p>
              <a:pPr algn="ctr" defTabSz="699086" fontAlgn="base">
                <a:spcBef>
                  <a:spcPct val="0"/>
                </a:spcBef>
                <a:spcAft>
                  <a:spcPct val="0"/>
                </a:spcAft>
                <a:defRPr/>
              </a:pPr>
              <a:endParaRPr lang="en-US" sz="1500">
                <a:solidFill>
                  <a:schemeClr val="tx1"/>
                </a:solidFill>
                <a:latin typeface="Segoe UI"/>
              </a:endParaRPr>
            </a:p>
          </p:txBody>
        </p:sp>
        <p:sp>
          <p:nvSpPr>
            <p:cNvPr id="312" name="Oval 311">
              <a:extLst>
                <a:ext uri="{FF2B5EF4-FFF2-40B4-BE49-F238E27FC236}">
                  <a16:creationId xmlns:a16="http://schemas.microsoft.com/office/drawing/2014/main" id="{82D713DA-2F48-4EC1-AD87-25B3C3D09262}"/>
                </a:ext>
              </a:extLst>
            </p:cNvPr>
            <p:cNvSpPr/>
            <p:nvPr/>
          </p:nvSpPr>
          <p:spPr bwMode="auto">
            <a:xfrm>
              <a:off x="7804451" y="1554399"/>
              <a:ext cx="1895378" cy="2419737"/>
            </a:xfrm>
            <a:prstGeom prst="ellipse">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err="1">
                <a:solidFill>
                  <a:schemeClr val="tx1"/>
                </a:solidFill>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CD22B9DE-A984-47E3-A1F0-D97E75998E79}"/>
                </a:ext>
              </a:extLst>
            </p:cNvPr>
            <p:cNvGrpSpPr/>
            <p:nvPr/>
          </p:nvGrpSpPr>
          <p:grpSpPr>
            <a:xfrm>
              <a:off x="8524469" y="1319233"/>
              <a:ext cx="501101" cy="383972"/>
              <a:chOff x="8522844" y="1348757"/>
              <a:chExt cx="501101" cy="383972"/>
            </a:xfrm>
          </p:grpSpPr>
          <p:sp>
            <p:nvSpPr>
              <p:cNvPr id="313" name="Freeform 10">
                <a:extLst>
                  <a:ext uri="{FF2B5EF4-FFF2-40B4-BE49-F238E27FC236}">
                    <a16:creationId xmlns:a16="http://schemas.microsoft.com/office/drawing/2014/main" id="{186983CD-0A05-4214-967E-3AC1E3216816}"/>
                  </a:ext>
                </a:extLst>
              </p:cNvPr>
              <p:cNvSpPr>
                <a:spLocks/>
              </p:cNvSpPr>
              <p:nvPr/>
            </p:nvSpPr>
            <p:spPr bwMode="auto">
              <a:xfrm>
                <a:off x="8522844" y="1348757"/>
                <a:ext cx="318092" cy="3056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accent1"/>
              </a:solidFill>
              <a:ln>
                <a:noFill/>
              </a:ln>
            </p:spPr>
            <p:txBody>
              <a:bodyPr vert="horz" wrap="square" lIns="68561" tIns="34280" rIns="68561" bIns="34280" numCol="1" anchor="t" anchorCtr="0" compatLnSpc="1">
                <a:prstTxWarp prst="textNoShape">
                  <a:avLst/>
                </a:prstTxWarp>
              </a:bodyPr>
              <a:lstStyle/>
              <a:p>
                <a:pPr defTabSz="685537">
                  <a:defRPr/>
                </a:pPr>
                <a:endParaRPr lang="en-US" sz="1350" kern="0">
                  <a:latin typeface="Segoe UI"/>
                </a:endParaRPr>
              </a:p>
            </p:txBody>
          </p:sp>
          <p:sp>
            <p:nvSpPr>
              <p:cNvPr id="314" name="Freeform 10">
                <a:extLst>
                  <a:ext uri="{FF2B5EF4-FFF2-40B4-BE49-F238E27FC236}">
                    <a16:creationId xmlns:a16="http://schemas.microsoft.com/office/drawing/2014/main" id="{DF31D075-9BE3-4D0C-B1CE-8D0C33C089F4}"/>
                  </a:ext>
                </a:extLst>
              </p:cNvPr>
              <p:cNvSpPr>
                <a:spLocks/>
              </p:cNvSpPr>
              <p:nvPr/>
            </p:nvSpPr>
            <p:spPr bwMode="auto">
              <a:xfrm>
                <a:off x="8705853" y="1427128"/>
                <a:ext cx="318092" cy="305601"/>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chemeClr val="accent1"/>
              </a:solidFill>
              <a:ln>
                <a:noFill/>
              </a:ln>
            </p:spPr>
            <p:txBody>
              <a:bodyPr vert="horz" wrap="square" lIns="68561" tIns="34280" rIns="68561" bIns="34280" numCol="1" anchor="t" anchorCtr="0" compatLnSpc="1">
                <a:prstTxWarp prst="textNoShape">
                  <a:avLst/>
                </a:prstTxWarp>
              </a:bodyPr>
              <a:lstStyle/>
              <a:p>
                <a:pPr defTabSz="685537">
                  <a:defRPr/>
                </a:pPr>
                <a:endParaRPr lang="en-US" sz="1350" kern="0">
                  <a:latin typeface="Segoe UI"/>
                </a:endParaRPr>
              </a:p>
            </p:txBody>
          </p:sp>
        </p:grpSp>
        <p:grpSp>
          <p:nvGrpSpPr>
            <p:cNvPr id="300" name="Group 299">
              <a:extLst>
                <a:ext uri="{FF2B5EF4-FFF2-40B4-BE49-F238E27FC236}">
                  <a16:creationId xmlns:a16="http://schemas.microsoft.com/office/drawing/2014/main" id="{86D19CC3-6480-489D-AC73-C3686235A34D}"/>
                </a:ext>
              </a:extLst>
            </p:cNvPr>
            <p:cNvGrpSpPr/>
            <p:nvPr/>
          </p:nvGrpSpPr>
          <p:grpSpPr>
            <a:xfrm>
              <a:off x="7797718" y="3653294"/>
              <a:ext cx="527784" cy="369049"/>
              <a:chOff x="826144" y="3403086"/>
              <a:chExt cx="527784" cy="369049"/>
            </a:xfrm>
          </p:grpSpPr>
          <p:sp>
            <p:nvSpPr>
              <p:cNvPr id="310" name="Freeform 11">
                <a:extLst>
                  <a:ext uri="{FF2B5EF4-FFF2-40B4-BE49-F238E27FC236}">
                    <a16:creationId xmlns:a16="http://schemas.microsoft.com/office/drawing/2014/main" id="{25E1CE31-9EBE-4370-BCB4-EC321E272FC9}"/>
                  </a:ext>
                </a:extLst>
              </p:cNvPr>
              <p:cNvSpPr>
                <a:spLocks noEditPoints="1"/>
              </p:cNvSpPr>
              <p:nvPr/>
            </p:nvSpPr>
            <p:spPr bwMode="auto">
              <a:xfrm>
                <a:off x="826144" y="3403086"/>
                <a:ext cx="527784" cy="165194"/>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bg2">
                  <a:lumMod val="65000"/>
                </a:schemeClr>
              </a:solidFill>
              <a:ln w="0">
                <a:noFill/>
                <a:prstDash val="solid"/>
                <a:round/>
                <a:headEnd/>
                <a:tailEnd/>
              </a:ln>
            </p:spPr>
            <p:txBody>
              <a:bodyPr vert="horz" wrap="square" lIns="68561" tIns="34280" rIns="68561" bIns="34280" numCol="1" anchor="t" anchorCtr="0" compatLnSpc="1">
                <a:prstTxWarp prst="textNoShape">
                  <a:avLst/>
                </a:prstTxWarp>
              </a:bodyPr>
              <a:lstStyle/>
              <a:p>
                <a:pPr defTabSz="685537">
                  <a:defRPr/>
                </a:pPr>
                <a:endParaRPr lang="en-US" sz="1350">
                  <a:latin typeface="Segoe UI"/>
                </a:endParaRPr>
              </a:p>
            </p:txBody>
          </p:sp>
          <p:sp>
            <p:nvSpPr>
              <p:cNvPr id="311" name="Freeform 11">
                <a:extLst>
                  <a:ext uri="{FF2B5EF4-FFF2-40B4-BE49-F238E27FC236}">
                    <a16:creationId xmlns:a16="http://schemas.microsoft.com/office/drawing/2014/main" id="{928C4529-97CC-48F5-A4BD-13613FCE412D}"/>
                  </a:ext>
                </a:extLst>
              </p:cNvPr>
              <p:cNvSpPr>
                <a:spLocks noEditPoints="1"/>
              </p:cNvSpPr>
              <p:nvPr/>
            </p:nvSpPr>
            <p:spPr bwMode="auto">
              <a:xfrm>
                <a:off x="826144" y="3606941"/>
                <a:ext cx="527784" cy="165194"/>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bg2">
                  <a:lumMod val="65000"/>
                </a:schemeClr>
              </a:solidFill>
              <a:ln w="0">
                <a:noFill/>
                <a:prstDash val="solid"/>
                <a:round/>
                <a:headEnd/>
                <a:tailEnd/>
              </a:ln>
            </p:spPr>
            <p:txBody>
              <a:bodyPr vert="horz" wrap="square" lIns="68561" tIns="34280" rIns="68561" bIns="34280" numCol="1" anchor="t" anchorCtr="0" compatLnSpc="1">
                <a:prstTxWarp prst="textNoShape">
                  <a:avLst/>
                </a:prstTxWarp>
              </a:bodyPr>
              <a:lstStyle/>
              <a:p>
                <a:pPr defTabSz="685537">
                  <a:defRPr/>
                </a:pPr>
                <a:endParaRPr lang="en-US" sz="1350">
                  <a:latin typeface="Segoe UI"/>
                </a:endParaRPr>
              </a:p>
            </p:txBody>
          </p:sp>
        </p:grpSp>
        <p:grpSp>
          <p:nvGrpSpPr>
            <p:cNvPr id="301" name="Group 300">
              <a:extLst>
                <a:ext uri="{FF2B5EF4-FFF2-40B4-BE49-F238E27FC236}">
                  <a16:creationId xmlns:a16="http://schemas.microsoft.com/office/drawing/2014/main" id="{AB4A00EC-935D-482F-81A2-2EE797375FF3}"/>
                </a:ext>
              </a:extLst>
            </p:cNvPr>
            <p:cNvGrpSpPr/>
            <p:nvPr/>
          </p:nvGrpSpPr>
          <p:grpSpPr>
            <a:xfrm>
              <a:off x="7523908" y="1777714"/>
              <a:ext cx="2489817" cy="1375412"/>
              <a:chOff x="552334" y="1633639"/>
              <a:chExt cx="2489817" cy="1375412"/>
            </a:xfrm>
          </p:grpSpPr>
          <p:sp>
            <p:nvSpPr>
              <p:cNvPr id="302" name="Freeform 18">
                <a:extLst>
                  <a:ext uri="{FF2B5EF4-FFF2-40B4-BE49-F238E27FC236}">
                    <a16:creationId xmlns:a16="http://schemas.microsoft.com/office/drawing/2014/main" id="{6E566F06-998A-4CAC-8130-8930A88A9084}"/>
                  </a:ext>
                </a:extLst>
              </p:cNvPr>
              <p:cNvSpPr>
                <a:spLocks noChangeAspect="1"/>
              </p:cNvSpPr>
              <p:nvPr/>
            </p:nvSpPr>
            <p:spPr bwMode="white">
              <a:xfrm>
                <a:off x="552334" y="1633639"/>
                <a:ext cx="2489817" cy="137541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12700">
                <a:noFill/>
              </a:ln>
              <a:extLst/>
            </p:spPr>
            <p:txBody>
              <a:bodyPr vert="horz" wrap="square" lIns="139851" tIns="139851" rIns="69925" bIns="34962" numCol="1"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699151">
                  <a:defRPr/>
                </a:pPr>
                <a:endParaRPr lang="en-US" sz="1050" kern="0">
                  <a:latin typeface="Segoe UI"/>
                </a:endParaRPr>
              </a:p>
            </p:txBody>
          </p:sp>
          <p:pic>
            <p:nvPicPr>
              <p:cNvPr id="303" name="Picture 302">
                <a:extLst>
                  <a:ext uri="{FF2B5EF4-FFF2-40B4-BE49-F238E27FC236}">
                    <a16:creationId xmlns:a16="http://schemas.microsoft.com/office/drawing/2014/main" id="{47BAACAA-188C-4892-A9E5-598C483CD2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7347" y="2692284"/>
                <a:ext cx="880940" cy="185461"/>
              </a:xfrm>
              <a:prstGeom prst="rect">
                <a:avLst/>
              </a:prstGeom>
            </p:spPr>
          </p:pic>
          <p:pic>
            <p:nvPicPr>
              <p:cNvPr id="304" name="Picture 303">
                <a:extLst>
                  <a:ext uri="{FF2B5EF4-FFF2-40B4-BE49-F238E27FC236}">
                    <a16:creationId xmlns:a16="http://schemas.microsoft.com/office/drawing/2014/main" id="{A8D6BBB1-1AED-4A82-AC7F-DEDDD618213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7423" y="2299655"/>
                <a:ext cx="328336" cy="306854"/>
              </a:xfrm>
              <a:prstGeom prst="rect">
                <a:avLst/>
              </a:prstGeom>
            </p:spPr>
          </p:pic>
          <p:pic>
            <p:nvPicPr>
              <p:cNvPr id="305" name="Picture 304">
                <a:extLst>
                  <a:ext uri="{FF2B5EF4-FFF2-40B4-BE49-F238E27FC236}">
                    <a16:creationId xmlns:a16="http://schemas.microsoft.com/office/drawing/2014/main" id="{BD64F263-83AF-464A-883D-C79D5E4AEF0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97242" y="2494141"/>
                <a:ext cx="591460" cy="371304"/>
              </a:xfrm>
              <a:prstGeom prst="rect">
                <a:avLst/>
              </a:prstGeom>
            </p:spPr>
          </p:pic>
          <p:pic>
            <p:nvPicPr>
              <p:cNvPr id="306" name="Picture 305">
                <a:extLst>
                  <a:ext uri="{FF2B5EF4-FFF2-40B4-BE49-F238E27FC236}">
                    <a16:creationId xmlns:a16="http://schemas.microsoft.com/office/drawing/2014/main" id="{FDC961EB-C906-4664-BE6C-48CD925FF1E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365759" y="1795903"/>
                <a:ext cx="263618" cy="263618"/>
              </a:xfrm>
              <a:prstGeom prst="rect">
                <a:avLst/>
              </a:prstGeom>
            </p:spPr>
          </p:pic>
          <p:pic>
            <p:nvPicPr>
              <p:cNvPr id="307" name="Picture 34" descr="https://az495088.vo.msecnd.net/app-logo/workday_215.png">
                <a:extLst>
                  <a:ext uri="{FF2B5EF4-FFF2-40B4-BE49-F238E27FC236}">
                    <a16:creationId xmlns:a16="http://schemas.microsoft.com/office/drawing/2014/main" id="{619727D5-4FB8-46C0-B636-5E8076B439CB}"/>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1629377" y="2142768"/>
                <a:ext cx="290157" cy="290157"/>
              </a:xfrm>
              <a:prstGeom prst="ellipse">
                <a:avLst/>
              </a:prstGeom>
              <a:noFill/>
              <a:extLst>
                <a:ext uri="{909E8E84-426E-40DD-AFC4-6F175D3DCCD1}">
                  <a14:hiddenFill xmlns:a14="http://schemas.microsoft.com/office/drawing/2010/main">
                    <a:solidFill>
                      <a:srgbClr val="FFFFFF"/>
                    </a:solidFill>
                  </a14:hiddenFill>
                </a:ext>
              </a:extLst>
            </p:spPr>
          </p:pic>
          <p:pic>
            <p:nvPicPr>
              <p:cNvPr id="308" name="Picture 307" descr="https://az495088.vo.msecnd.net/app-logo/servicenow_215.png">
                <a:extLst>
                  <a:ext uri="{FF2B5EF4-FFF2-40B4-BE49-F238E27FC236}">
                    <a16:creationId xmlns:a16="http://schemas.microsoft.com/office/drawing/2014/main" id="{07FC3558-C459-40D2-A4EC-7261687CE002}"/>
                  </a:ext>
                </a:extLst>
              </p:cNvPr>
              <p:cNvPicPr>
                <a:picLocks noChangeAspect="1" noChangeArrowheads="1"/>
              </p:cNvPicPr>
              <p:nvPr/>
            </p:nvPicPr>
            <p:blipFill>
              <a:blip r:embed="rId8" cstate="email">
                <a:extLst>
                  <a:ext uri="{28A0092B-C50C-407E-A947-70E740481C1C}">
                    <a14:useLocalDpi xmlns:a14="http://schemas.microsoft.com/office/drawing/2010/main"/>
                  </a:ext>
                </a:extLst>
              </a:blip>
              <a:stretch>
                <a:fillRect/>
              </a:stretch>
            </p:blipFill>
            <p:spPr bwMode="auto">
              <a:xfrm>
                <a:off x="2186477" y="2059521"/>
                <a:ext cx="312116" cy="312116"/>
              </a:xfrm>
              <a:prstGeom prst="ellipse">
                <a:avLst/>
              </a:prstGeom>
              <a:extLst>
                <a:ext uri="{909E8E84-426E-40DD-AFC4-6F175D3DCCD1}">
                  <a14:hiddenFill xmlns:a14="http://schemas.microsoft.com/office/drawing/2010/main">
                    <a:solidFill>
                      <a:srgbClr val="FFFFFF"/>
                    </a:solidFill>
                  </a14:hiddenFill>
                </a:ext>
              </a:extLst>
            </p:spPr>
          </p:pic>
          <p:pic>
            <p:nvPicPr>
              <p:cNvPr id="309" name="Picture 308">
                <a:extLst>
                  <a:ext uri="{FF2B5EF4-FFF2-40B4-BE49-F238E27FC236}">
                    <a16:creationId xmlns:a16="http://schemas.microsoft.com/office/drawing/2014/main" id="{0256EAD8-4FBA-41EF-806C-DED8CE52618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446743" y="2392524"/>
                <a:ext cx="378794" cy="378794"/>
              </a:xfrm>
              <a:prstGeom prst="ellipse">
                <a:avLst/>
              </a:prstGeom>
            </p:spPr>
          </p:pic>
        </p:grpSp>
        <p:sp>
          <p:nvSpPr>
            <p:cNvPr id="18" name="Rectangle 17">
              <a:extLst>
                <a:ext uri="{FF2B5EF4-FFF2-40B4-BE49-F238E27FC236}">
                  <a16:creationId xmlns:a16="http://schemas.microsoft.com/office/drawing/2014/main" id="{FF2F713A-849A-4044-9473-E75AA925033A}"/>
                </a:ext>
              </a:extLst>
            </p:cNvPr>
            <p:cNvSpPr/>
            <p:nvPr/>
          </p:nvSpPr>
          <p:spPr bwMode="auto">
            <a:xfrm>
              <a:off x="9001887" y="3662255"/>
              <a:ext cx="468280" cy="320975"/>
            </a:xfrm>
            <a:prstGeom prst="rect">
              <a:avLst/>
            </a:prstGeom>
            <a:solidFill>
              <a:srgbClr val="ECECE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err="1">
                <a:solidFill>
                  <a:schemeClr val="tx1"/>
                </a:solidFill>
                <a:latin typeface="Segoe UI"/>
                <a:ea typeface="Segoe UI" pitchFamily="34" charset="0"/>
                <a:cs typeface="Segoe UI" pitchFamily="34" charset="0"/>
              </a:endParaRPr>
            </a:p>
          </p:txBody>
        </p:sp>
        <p:sp>
          <p:nvSpPr>
            <p:cNvPr id="299" name="Freeform 48">
              <a:extLst>
                <a:ext uri="{FF2B5EF4-FFF2-40B4-BE49-F238E27FC236}">
                  <a16:creationId xmlns:a16="http://schemas.microsoft.com/office/drawing/2014/main" id="{74A2E483-1820-4AF7-A35D-13EC0B8FAFAB}"/>
                </a:ext>
              </a:extLst>
            </p:cNvPr>
            <p:cNvSpPr>
              <a:spLocks noEditPoints="1"/>
            </p:cNvSpPr>
            <p:nvPr/>
          </p:nvSpPr>
          <p:spPr bwMode="auto">
            <a:xfrm>
              <a:off x="8619861" y="3486535"/>
              <a:ext cx="949810" cy="527093"/>
            </a:xfrm>
            <a:custGeom>
              <a:avLst/>
              <a:gdLst>
                <a:gd name="T0" fmla="*/ 2312 w 2543"/>
                <a:gd name="T1" fmla="*/ 1316 h 1410"/>
                <a:gd name="T2" fmla="*/ 2268 w 2543"/>
                <a:gd name="T3" fmla="*/ 463 h 1410"/>
                <a:gd name="T4" fmla="*/ 1595 w 2543"/>
                <a:gd name="T5" fmla="*/ 49 h 1410"/>
                <a:gd name="T6" fmla="*/ 230 w 2543"/>
                <a:gd name="T7" fmla="*/ 0 h 1410"/>
                <a:gd name="T8" fmla="*/ 185 w 2543"/>
                <a:gd name="T9" fmla="*/ 393 h 1410"/>
                <a:gd name="T10" fmla="*/ 0 w 2543"/>
                <a:gd name="T11" fmla="*/ 426 h 1410"/>
                <a:gd name="T12" fmla="*/ 31 w 2543"/>
                <a:gd name="T13" fmla="*/ 1249 h 1410"/>
                <a:gd name="T14" fmla="*/ 485 w 2543"/>
                <a:gd name="T15" fmla="*/ 1216 h 1410"/>
                <a:gd name="T16" fmla="*/ 948 w 2543"/>
                <a:gd name="T17" fmla="*/ 902 h 1410"/>
                <a:gd name="T18" fmla="*/ 957 w 2543"/>
                <a:gd name="T19" fmla="*/ 1342 h 1410"/>
                <a:gd name="T20" fmla="*/ 716 w 2543"/>
                <a:gd name="T21" fmla="*/ 1362 h 1410"/>
                <a:gd name="T22" fmla="*/ 716 w 2543"/>
                <a:gd name="T23" fmla="*/ 1370 h 1410"/>
                <a:gd name="T24" fmla="*/ 751 w 2543"/>
                <a:gd name="T25" fmla="*/ 1410 h 1410"/>
                <a:gd name="T26" fmla="*/ 2543 w 2543"/>
                <a:gd name="T27" fmla="*/ 1378 h 1410"/>
                <a:gd name="T28" fmla="*/ 2543 w 2543"/>
                <a:gd name="T29" fmla="*/ 1342 h 1410"/>
                <a:gd name="T30" fmla="*/ 312 w 2543"/>
                <a:gd name="T31" fmla="*/ 1179 h 1410"/>
                <a:gd name="T32" fmla="*/ 162 w 2543"/>
                <a:gd name="T33" fmla="*/ 1166 h 1410"/>
                <a:gd name="T34" fmla="*/ 312 w 2543"/>
                <a:gd name="T35" fmla="*/ 1156 h 1410"/>
                <a:gd name="T36" fmla="*/ 312 w 2543"/>
                <a:gd name="T37" fmla="*/ 1179 h 1410"/>
                <a:gd name="T38" fmla="*/ 439 w 2543"/>
                <a:gd name="T39" fmla="*/ 902 h 1410"/>
                <a:gd name="T40" fmla="*/ 46 w 2543"/>
                <a:gd name="T41" fmla="*/ 1110 h 1410"/>
                <a:gd name="T42" fmla="*/ 185 w 2543"/>
                <a:gd name="T43" fmla="*/ 439 h 1410"/>
                <a:gd name="T44" fmla="*/ 439 w 2543"/>
                <a:gd name="T45" fmla="*/ 439 h 1410"/>
                <a:gd name="T46" fmla="*/ 948 w 2543"/>
                <a:gd name="T47" fmla="*/ 809 h 1410"/>
                <a:gd name="T48" fmla="*/ 485 w 2543"/>
                <a:gd name="T49" fmla="*/ 426 h 1410"/>
                <a:gd name="T50" fmla="*/ 254 w 2543"/>
                <a:gd name="T51" fmla="*/ 393 h 1410"/>
                <a:gd name="T52" fmla="*/ 1526 w 2543"/>
                <a:gd name="T53" fmla="*/ 62 h 1410"/>
                <a:gd name="T54" fmla="*/ 1526 w 2543"/>
                <a:gd name="T55" fmla="*/ 532 h 1410"/>
                <a:gd name="T56" fmla="*/ 1017 w 2543"/>
                <a:gd name="T57" fmla="*/ 809 h 1410"/>
                <a:gd name="T58" fmla="*/ 2229 w 2543"/>
                <a:gd name="T59" fmla="*/ 1295 h 1410"/>
                <a:gd name="T60" fmla="*/ 1035 w 2543"/>
                <a:gd name="T61" fmla="*/ 902 h 1410"/>
                <a:gd name="T62" fmla="*/ 1588 w 2543"/>
                <a:gd name="T63" fmla="*/ 853 h 1410"/>
                <a:gd name="T64" fmla="*/ 2229 w 2543"/>
                <a:gd name="T65" fmla="*/ 53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43" h="1410">
                  <a:moveTo>
                    <a:pt x="2305" y="1342"/>
                  </a:moveTo>
                  <a:cubicBezTo>
                    <a:pt x="2309" y="1335"/>
                    <a:pt x="2312" y="1326"/>
                    <a:pt x="2312" y="1316"/>
                  </a:cubicBezTo>
                  <a:cubicBezTo>
                    <a:pt x="2312" y="511"/>
                    <a:pt x="2312" y="511"/>
                    <a:pt x="2312" y="511"/>
                  </a:cubicBezTo>
                  <a:cubicBezTo>
                    <a:pt x="2312" y="482"/>
                    <a:pt x="2296" y="463"/>
                    <a:pt x="2268" y="463"/>
                  </a:cubicBezTo>
                  <a:cubicBezTo>
                    <a:pt x="1985" y="463"/>
                    <a:pt x="1766" y="463"/>
                    <a:pt x="1595" y="463"/>
                  </a:cubicBezTo>
                  <a:cubicBezTo>
                    <a:pt x="1595" y="49"/>
                    <a:pt x="1595" y="49"/>
                    <a:pt x="1595" y="49"/>
                  </a:cubicBezTo>
                  <a:cubicBezTo>
                    <a:pt x="1595" y="20"/>
                    <a:pt x="1579" y="0"/>
                    <a:pt x="1549" y="0"/>
                  </a:cubicBezTo>
                  <a:cubicBezTo>
                    <a:pt x="230" y="0"/>
                    <a:pt x="230" y="0"/>
                    <a:pt x="230" y="0"/>
                  </a:cubicBezTo>
                  <a:cubicBezTo>
                    <a:pt x="208" y="0"/>
                    <a:pt x="185" y="20"/>
                    <a:pt x="185" y="49"/>
                  </a:cubicBezTo>
                  <a:cubicBezTo>
                    <a:pt x="185" y="186"/>
                    <a:pt x="185" y="299"/>
                    <a:pt x="185" y="393"/>
                  </a:cubicBezTo>
                  <a:cubicBezTo>
                    <a:pt x="32" y="393"/>
                    <a:pt x="31" y="393"/>
                    <a:pt x="31" y="393"/>
                  </a:cubicBezTo>
                  <a:cubicBezTo>
                    <a:pt x="16" y="393"/>
                    <a:pt x="0" y="407"/>
                    <a:pt x="0" y="426"/>
                  </a:cubicBezTo>
                  <a:cubicBezTo>
                    <a:pt x="0" y="1216"/>
                    <a:pt x="0" y="1216"/>
                    <a:pt x="0" y="1216"/>
                  </a:cubicBezTo>
                  <a:cubicBezTo>
                    <a:pt x="0" y="1232"/>
                    <a:pt x="16" y="1249"/>
                    <a:pt x="31" y="1249"/>
                  </a:cubicBezTo>
                  <a:cubicBezTo>
                    <a:pt x="454" y="1249"/>
                    <a:pt x="454" y="1249"/>
                    <a:pt x="454" y="1249"/>
                  </a:cubicBezTo>
                  <a:cubicBezTo>
                    <a:pt x="469" y="1249"/>
                    <a:pt x="485" y="1232"/>
                    <a:pt x="485" y="1216"/>
                  </a:cubicBezTo>
                  <a:cubicBezTo>
                    <a:pt x="485" y="1093"/>
                    <a:pt x="485" y="989"/>
                    <a:pt x="485" y="902"/>
                  </a:cubicBezTo>
                  <a:cubicBezTo>
                    <a:pt x="669" y="902"/>
                    <a:pt x="822" y="902"/>
                    <a:pt x="948" y="902"/>
                  </a:cubicBezTo>
                  <a:cubicBezTo>
                    <a:pt x="948" y="1315"/>
                    <a:pt x="948" y="1316"/>
                    <a:pt x="948" y="1316"/>
                  </a:cubicBezTo>
                  <a:cubicBezTo>
                    <a:pt x="948" y="1326"/>
                    <a:pt x="952" y="1335"/>
                    <a:pt x="957" y="1342"/>
                  </a:cubicBezTo>
                  <a:cubicBezTo>
                    <a:pt x="716" y="1342"/>
                    <a:pt x="716" y="1342"/>
                    <a:pt x="716" y="1342"/>
                  </a:cubicBezTo>
                  <a:cubicBezTo>
                    <a:pt x="716" y="1352"/>
                    <a:pt x="716" y="1358"/>
                    <a:pt x="716" y="1362"/>
                  </a:cubicBezTo>
                  <a:cubicBezTo>
                    <a:pt x="716" y="1364"/>
                    <a:pt x="716" y="1365"/>
                    <a:pt x="716" y="1366"/>
                  </a:cubicBezTo>
                  <a:cubicBezTo>
                    <a:pt x="716" y="1370"/>
                    <a:pt x="716" y="1371"/>
                    <a:pt x="716" y="1370"/>
                  </a:cubicBezTo>
                  <a:cubicBezTo>
                    <a:pt x="716" y="1374"/>
                    <a:pt x="716" y="1374"/>
                    <a:pt x="716" y="1374"/>
                  </a:cubicBezTo>
                  <a:cubicBezTo>
                    <a:pt x="716" y="1394"/>
                    <a:pt x="735" y="1410"/>
                    <a:pt x="751" y="1410"/>
                  </a:cubicBezTo>
                  <a:cubicBezTo>
                    <a:pt x="2505" y="1410"/>
                    <a:pt x="2505" y="1410"/>
                    <a:pt x="2505" y="1410"/>
                  </a:cubicBezTo>
                  <a:cubicBezTo>
                    <a:pt x="2524" y="1410"/>
                    <a:pt x="2537" y="1398"/>
                    <a:pt x="2543" y="1378"/>
                  </a:cubicBezTo>
                  <a:cubicBezTo>
                    <a:pt x="2543" y="1374"/>
                    <a:pt x="2543" y="1374"/>
                    <a:pt x="2543" y="1374"/>
                  </a:cubicBezTo>
                  <a:cubicBezTo>
                    <a:pt x="2543" y="1356"/>
                    <a:pt x="2543" y="1347"/>
                    <a:pt x="2543" y="1342"/>
                  </a:cubicBezTo>
                  <a:lnTo>
                    <a:pt x="2305" y="1342"/>
                  </a:lnTo>
                  <a:close/>
                  <a:moveTo>
                    <a:pt x="312" y="1179"/>
                  </a:moveTo>
                  <a:cubicBezTo>
                    <a:pt x="173" y="1179"/>
                    <a:pt x="173" y="1179"/>
                    <a:pt x="173" y="1179"/>
                  </a:cubicBezTo>
                  <a:cubicBezTo>
                    <a:pt x="167" y="1179"/>
                    <a:pt x="162" y="1173"/>
                    <a:pt x="162" y="1166"/>
                  </a:cubicBezTo>
                  <a:cubicBezTo>
                    <a:pt x="162" y="1159"/>
                    <a:pt x="167" y="1156"/>
                    <a:pt x="173" y="1156"/>
                  </a:cubicBezTo>
                  <a:cubicBezTo>
                    <a:pt x="312" y="1156"/>
                    <a:pt x="312" y="1156"/>
                    <a:pt x="312" y="1156"/>
                  </a:cubicBezTo>
                  <a:cubicBezTo>
                    <a:pt x="318" y="1156"/>
                    <a:pt x="323" y="1159"/>
                    <a:pt x="323" y="1166"/>
                  </a:cubicBezTo>
                  <a:cubicBezTo>
                    <a:pt x="323" y="1173"/>
                    <a:pt x="318" y="1179"/>
                    <a:pt x="312" y="1179"/>
                  </a:cubicBezTo>
                  <a:close/>
                  <a:moveTo>
                    <a:pt x="439" y="809"/>
                  </a:moveTo>
                  <a:cubicBezTo>
                    <a:pt x="439" y="902"/>
                    <a:pt x="439" y="902"/>
                    <a:pt x="439" y="902"/>
                  </a:cubicBezTo>
                  <a:cubicBezTo>
                    <a:pt x="439" y="1110"/>
                    <a:pt x="439" y="1110"/>
                    <a:pt x="439" y="1110"/>
                  </a:cubicBezTo>
                  <a:cubicBezTo>
                    <a:pt x="46" y="1110"/>
                    <a:pt x="46" y="1110"/>
                    <a:pt x="46" y="1110"/>
                  </a:cubicBezTo>
                  <a:cubicBezTo>
                    <a:pt x="46" y="439"/>
                    <a:pt x="46" y="439"/>
                    <a:pt x="46" y="439"/>
                  </a:cubicBezTo>
                  <a:cubicBezTo>
                    <a:pt x="185" y="439"/>
                    <a:pt x="185" y="439"/>
                    <a:pt x="185" y="439"/>
                  </a:cubicBezTo>
                  <a:cubicBezTo>
                    <a:pt x="254" y="439"/>
                    <a:pt x="254" y="439"/>
                    <a:pt x="254" y="439"/>
                  </a:cubicBezTo>
                  <a:cubicBezTo>
                    <a:pt x="439" y="439"/>
                    <a:pt x="439" y="439"/>
                    <a:pt x="439" y="439"/>
                  </a:cubicBezTo>
                  <a:lnTo>
                    <a:pt x="439" y="809"/>
                  </a:lnTo>
                  <a:close/>
                  <a:moveTo>
                    <a:pt x="948" y="809"/>
                  </a:moveTo>
                  <a:cubicBezTo>
                    <a:pt x="735" y="809"/>
                    <a:pt x="587" y="809"/>
                    <a:pt x="485" y="809"/>
                  </a:cubicBezTo>
                  <a:cubicBezTo>
                    <a:pt x="485" y="426"/>
                    <a:pt x="485" y="426"/>
                    <a:pt x="485" y="426"/>
                  </a:cubicBezTo>
                  <a:cubicBezTo>
                    <a:pt x="485" y="407"/>
                    <a:pt x="469" y="393"/>
                    <a:pt x="454" y="393"/>
                  </a:cubicBezTo>
                  <a:cubicBezTo>
                    <a:pt x="372" y="393"/>
                    <a:pt x="307" y="393"/>
                    <a:pt x="254" y="393"/>
                  </a:cubicBezTo>
                  <a:cubicBezTo>
                    <a:pt x="254" y="100"/>
                    <a:pt x="254" y="65"/>
                    <a:pt x="254" y="62"/>
                  </a:cubicBezTo>
                  <a:cubicBezTo>
                    <a:pt x="1526" y="62"/>
                    <a:pt x="1526" y="62"/>
                    <a:pt x="1526" y="62"/>
                  </a:cubicBezTo>
                  <a:cubicBezTo>
                    <a:pt x="1526" y="223"/>
                    <a:pt x="1526" y="356"/>
                    <a:pt x="1526" y="463"/>
                  </a:cubicBezTo>
                  <a:cubicBezTo>
                    <a:pt x="1526" y="487"/>
                    <a:pt x="1526" y="510"/>
                    <a:pt x="1526" y="532"/>
                  </a:cubicBezTo>
                  <a:cubicBezTo>
                    <a:pt x="1526" y="722"/>
                    <a:pt x="1526" y="809"/>
                    <a:pt x="1526" y="809"/>
                  </a:cubicBezTo>
                  <a:cubicBezTo>
                    <a:pt x="1327" y="809"/>
                    <a:pt x="1159" y="809"/>
                    <a:pt x="1017" y="809"/>
                  </a:cubicBezTo>
                  <a:cubicBezTo>
                    <a:pt x="993" y="809"/>
                    <a:pt x="970" y="809"/>
                    <a:pt x="948" y="809"/>
                  </a:cubicBezTo>
                  <a:close/>
                  <a:moveTo>
                    <a:pt x="2229" y="1295"/>
                  </a:moveTo>
                  <a:cubicBezTo>
                    <a:pt x="1035" y="1295"/>
                    <a:pt x="1035" y="1295"/>
                    <a:pt x="1035" y="1295"/>
                  </a:cubicBezTo>
                  <a:cubicBezTo>
                    <a:pt x="1035" y="1131"/>
                    <a:pt x="1035" y="1003"/>
                    <a:pt x="1035" y="902"/>
                  </a:cubicBezTo>
                  <a:cubicBezTo>
                    <a:pt x="1544" y="902"/>
                    <a:pt x="1544" y="902"/>
                    <a:pt x="1544" y="902"/>
                  </a:cubicBezTo>
                  <a:cubicBezTo>
                    <a:pt x="1572" y="902"/>
                    <a:pt x="1588" y="882"/>
                    <a:pt x="1588" y="853"/>
                  </a:cubicBezTo>
                  <a:cubicBezTo>
                    <a:pt x="1588" y="727"/>
                    <a:pt x="1588" y="621"/>
                    <a:pt x="1588" y="532"/>
                  </a:cubicBezTo>
                  <a:cubicBezTo>
                    <a:pt x="2229" y="532"/>
                    <a:pt x="2229" y="532"/>
                    <a:pt x="2229" y="532"/>
                  </a:cubicBezTo>
                  <a:cubicBezTo>
                    <a:pt x="2229" y="1295"/>
                    <a:pt x="2229" y="1295"/>
                    <a:pt x="2229" y="1295"/>
                  </a:cubicBezTo>
                  <a:close/>
                </a:path>
              </a:pathLst>
            </a:custGeom>
            <a:solidFill>
              <a:schemeClr val="tx1"/>
            </a:solidFill>
            <a:ln>
              <a:noFill/>
            </a:ln>
            <a:extLst/>
          </p:spPr>
          <p:txBody>
            <a:bodyPr vert="horz" wrap="square" lIns="68561" tIns="34280" rIns="68561" bIns="34280" numCol="1" anchor="t" anchorCtr="0" compatLnSpc="1">
              <a:prstTxWarp prst="textNoShape">
                <a:avLst/>
              </a:prstTxWarp>
            </a:bodyPr>
            <a:lstStyle/>
            <a:p>
              <a:pPr defTabSz="685537">
                <a:defRPr/>
              </a:pPr>
              <a:endParaRPr lang="en-US" kern="0" dirty="0">
                <a:latin typeface="Segoe UI"/>
              </a:endParaRPr>
            </a:p>
          </p:txBody>
        </p:sp>
        <p:sp>
          <p:nvSpPr>
            <p:cNvPr id="320" name="Rectangle 319">
              <a:extLst>
                <a:ext uri="{FF2B5EF4-FFF2-40B4-BE49-F238E27FC236}">
                  <a16:creationId xmlns:a16="http://schemas.microsoft.com/office/drawing/2014/main" id="{084451CC-56A4-4A46-8DA5-75B788FF9996}"/>
                </a:ext>
              </a:extLst>
            </p:cNvPr>
            <p:cNvSpPr/>
            <p:nvPr/>
          </p:nvSpPr>
          <p:spPr>
            <a:xfrm>
              <a:off x="7424526" y="4319213"/>
              <a:ext cx="2682873" cy="1005840"/>
            </a:xfrm>
            <a:prstGeom prst="rect">
              <a:avLst/>
            </a:prstGeom>
          </p:spPr>
          <p:txBody>
            <a:bodyPr wrap="square">
              <a:noAutofit/>
            </a:bodyPr>
            <a:lstStyle/>
            <a:p>
              <a:pPr algn="ctr" defTabSz="672032">
                <a:defRPr/>
              </a:pPr>
              <a:r>
                <a:rPr lang="en-US" sz="900" b="1" kern="0" dirty="0">
                  <a:solidFill>
                    <a:srgbClr val="3D3D3C"/>
                  </a:solidFill>
                  <a:latin typeface="Segoe UI"/>
                  <a:cs typeface="Segoe UI" pitchFamily="34" charset="0"/>
                </a:rPr>
                <a:t>Data travels across </a:t>
              </a:r>
              <a:br>
                <a:rPr lang="en-US" sz="900" b="1" kern="0" dirty="0">
                  <a:solidFill>
                    <a:srgbClr val="3D3D3C"/>
                  </a:solidFill>
                  <a:latin typeface="Segoe UI"/>
                  <a:cs typeface="Segoe UI" pitchFamily="34" charset="0"/>
                </a:rPr>
              </a:br>
              <a:r>
                <a:rPr lang="en-US" sz="900" b="1" kern="0" dirty="0">
                  <a:solidFill>
                    <a:srgbClr val="3D3D3C"/>
                  </a:solidFill>
                  <a:latin typeface="Segoe UI"/>
                  <a:cs typeface="Segoe UI" pitchFamily="34" charset="0"/>
                </a:rPr>
                <a:t>various locations, shared</a:t>
              </a:r>
              <a:endParaRPr lang="en-US" sz="900" b="1" kern="0" dirty="0">
                <a:solidFill>
                  <a:srgbClr val="3D3D3C"/>
                </a:solidFill>
                <a:latin typeface="Segoe UI"/>
              </a:endParaRPr>
            </a:p>
            <a:p>
              <a:pPr algn="ctr" defTabSz="672032">
                <a:defRPr/>
              </a:pPr>
              <a:r>
                <a:rPr lang="en-US" sz="900" kern="0" dirty="0">
                  <a:solidFill>
                    <a:srgbClr val="3D3D3C"/>
                  </a:solidFill>
                  <a:latin typeface="Segoe UI"/>
                  <a:cs typeface="Segoe UI" pitchFamily="34" charset="0"/>
                </a:rPr>
                <a:t>Protection is persistent, </a:t>
              </a:r>
              <a:br>
                <a:rPr lang="en-US" sz="900" kern="0" dirty="0">
                  <a:solidFill>
                    <a:srgbClr val="3D3D3C"/>
                  </a:solidFill>
                  <a:latin typeface="Segoe UI"/>
                  <a:cs typeface="Segoe UI" pitchFamily="34" charset="0"/>
                </a:rPr>
              </a:br>
              <a:r>
                <a:rPr lang="en-US" sz="900" kern="0" dirty="0">
                  <a:solidFill>
                    <a:srgbClr val="3D3D3C"/>
                  </a:solidFill>
                  <a:latin typeface="Segoe UI"/>
                  <a:cs typeface="Segoe UI" pitchFamily="34" charset="0"/>
                </a:rPr>
                <a:t>travels with the data </a:t>
              </a:r>
            </a:p>
          </p:txBody>
        </p:sp>
        <p:cxnSp>
          <p:nvCxnSpPr>
            <p:cNvPr id="325" name="Straight Arrow Connector 324">
              <a:extLst>
                <a:ext uri="{FF2B5EF4-FFF2-40B4-BE49-F238E27FC236}">
                  <a16:creationId xmlns:a16="http://schemas.microsoft.com/office/drawing/2014/main" id="{92E31D73-1D07-44D4-B6C6-A63E5FA211C1}"/>
                </a:ext>
              </a:extLst>
            </p:cNvPr>
            <p:cNvCxnSpPr>
              <a:cxnSpLocks/>
            </p:cNvCxnSpPr>
            <p:nvPr/>
          </p:nvCxnSpPr>
          <p:spPr>
            <a:xfrm>
              <a:off x="6979097" y="3283451"/>
              <a:ext cx="342941" cy="0"/>
            </a:xfrm>
            <a:prstGeom prst="straightConnector1">
              <a:avLst/>
            </a:prstGeom>
            <a:noFill/>
            <a:ln w="19050" cap="flat" cmpd="sng" algn="ctr">
              <a:solidFill>
                <a:srgbClr val="0078D7"/>
              </a:solidFill>
              <a:prstDash val="solid"/>
              <a:miter lim="800000"/>
              <a:tailEnd type="stealth"/>
            </a:ln>
            <a:effectLst/>
          </p:spPr>
        </p:cxnSp>
      </p:grpSp>
      <p:grpSp>
        <p:nvGrpSpPr>
          <p:cNvPr id="26" name="Group 2">
            <a:extLst>
              <a:ext uri="{FF2B5EF4-FFF2-40B4-BE49-F238E27FC236}">
                <a16:creationId xmlns:a16="http://schemas.microsoft.com/office/drawing/2014/main" id="{188E544D-AFF4-4037-8F63-522956467962}"/>
              </a:ext>
            </a:extLst>
          </p:cNvPr>
          <p:cNvGrpSpPr/>
          <p:nvPr/>
        </p:nvGrpSpPr>
        <p:grpSpPr>
          <a:xfrm>
            <a:off x="7490715" y="988907"/>
            <a:ext cx="1418482" cy="1763533"/>
            <a:chOff x="10188455" y="1344178"/>
            <a:chExt cx="1929508" cy="2398868"/>
          </a:xfrm>
        </p:grpSpPr>
        <p:sp>
          <p:nvSpPr>
            <p:cNvPr id="201" name="Oval 3">
              <a:extLst>
                <a:ext uri="{FF2B5EF4-FFF2-40B4-BE49-F238E27FC236}">
                  <a16:creationId xmlns:a16="http://schemas.microsoft.com/office/drawing/2014/main" id="{F84F887E-C7FB-4816-BD27-41CE014FB318}"/>
                </a:ext>
              </a:extLst>
            </p:cNvPr>
            <p:cNvSpPr/>
            <p:nvPr/>
          </p:nvSpPr>
          <p:spPr bwMode="auto">
            <a:xfrm>
              <a:off x="10588163" y="1344178"/>
              <a:ext cx="1322240" cy="1322240"/>
            </a:xfrm>
            <a:prstGeom prst="ellipse">
              <a:avLst/>
            </a:prstGeom>
            <a:solidFill>
              <a:schemeClr val="tx2"/>
            </a:solidFill>
            <a:ln w="762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1783" tIns="105427" rIns="131783" bIns="105427" numCol="1" spcCol="0" rtlCol="0" fromWordArt="0" anchor="t" anchorCtr="0" forceAA="0" compatLnSpc="1">
              <a:prstTxWarp prst="textNoShape">
                <a:avLst/>
              </a:prstTxWarp>
              <a:noAutofit/>
            </a:bodyPr>
            <a:lstStyle/>
            <a:p>
              <a:pPr algn="ctr" defTabSz="671813" fontAlgn="base">
                <a:lnSpc>
                  <a:spcPct val="90000"/>
                </a:lnSpc>
                <a:spcBef>
                  <a:spcPct val="0"/>
                </a:spcBef>
                <a:spcAft>
                  <a:spcPct val="0"/>
                </a:spcAft>
                <a:defRPr/>
              </a:pPr>
              <a:endParaRPr lang="en-US" sz="3969" dirty="0" err="1">
                <a:latin typeface="Segoe UI Semilight"/>
                <a:ea typeface="Segoe UI" pitchFamily="34" charset="0"/>
                <a:cs typeface="Segoe UI" pitchFamily="34" charset="0"/>
              </a:endParaRPr>
            </a:p>
          </p:txBody>
        </p:sp>
        <p:grpSp>
          <p:nvGrpSpPr>
            <p:cNvPr id="249" name="Group 6">
              <a:extLst>
                <a:ext uri="{FF2B5EF4-FFF2-40B4-BE49-F238E27FC236}">
                  <a16:creationId xmlns:a16="http://schemas.microsoft.com/office/drawing/2014/main" id="{B6DA6C93-2E6B-4F78-A242-E1BCB892163F}"/>
                </a:ext>
              </a:extLst>
            </p:cNvPr>
            <p:cNvGrpSpPr/>
            <p:nvPr/>
          </p:nvGrpSpPr>
          <p:grpSpPr>
            <a:xfrm>
              <a:off x="11106807" y="1619849"/>
              <a:ext cx="501622" cy="664512"/>
              <a:chOff x="4126258" y="1625320"/>
              <a:chExt cx="572651" cy="758606"/>
            </a:xfrm>
          </p:grpSpPr>
          <p:sp>
            <p:nvSpPr>
              <p:cNvPr id="250" name="Freeform 29">
                <a:extLst>
                  <a:ext uri="{FF2B5EF4-FFF2-40B4-BE49-F238E27FC236}">
                    <a16:creationId xmlns:a16="http://schemas.microsoft.com/office/drawing/2014/main" id="{7960862C-14B1-48A3-AB2A-9F2220922917}"/>
                  </a:ext>
                </a:extLst>
              </p:cNvPr>
              <p:cNvSpPr>
                <a:spLocks/>
              </p:cNvSpPr>
              <p:nvPr/>
            </p:nvSpPr>
            <p:spPr bwMode="auto">
              <a:xfrm>
                <a:off x="4126258" y="1625320"/>
                <a:ext cx="572651" cy="75860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9050" cap="flat">
                <a:solidFill>
                  <a:schemeClr val="bg1"/>
                </a:solidFill>
                <a:prstDash val="solid"/>
                <a:miter lim="800000"/>
                <a:headEnd/>
                <a:tailEnd/>
              </a:ln>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1" name="Freeform 30">
                <a:extLst>
                  <a:ext uri="{FF2B5EF4-FFF2-40B4-BE49-F238E27FC236}">
                    <a16:creationId xmlns:a16="http://schemas.microsoft.com/office/drawing/2014/main" id="{98A92F81-1319-4C49-B375-F57B5640D7C4}"/>
                  </a:ext>
                </a:extLst>
              </p:cNvPr>
              <p:cNvSpPr>
                <a:spLocks/>
              </p:cNvSpPr>
              <p:nvPr/>
            </p:nvSpPr>
            <p:spPr bwMode="auto">
              <a:xfrm>
                <a:off x="4493198" y="1625322"/>
                <a:ext cx="195980" cy="193835"/>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2" name="Rectangle 31">
                <a:extLst>
                  <a:ext uri="{FF2B5EF4-FFF2-40B4-BE49-F238E27FC236}">
                    <a16:creationId xmlns:a16="http://schemas.microsoft.com/office/drawing/2014/main" id="{F58540E0-AE55-4805-A036-C2A331D3CD5D}"/>
                  </a:ext>
                </a:extLst>
              </p:cNvPr>
              <p:cNvSpPr>
                <a:spLocks noChangeArrowheads="1"/>
              </p:cNvSpPr>
              <p:nvPr/>
            </p:nvSpPr>
            <p:spPr bwMode="auto">
              <a:xfrm>
                <a:off x="4206869" y="1819157"/>
                <a:ext cx="88955" cy="22172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3" name="Rectangle 32">
                <a:extLst>
                  <a:ext uri="{FF2B5EF4-FFF2-40B4-BE49-F238E27FC236}">
                    <a16:creationId xmlns:a16="http://schemas.microsoft.com/office/drawing/2014/main" id="{043FB7EB-F588-4E33-88D1-0C6C87E9861C}"/>
                  </a:ext>
                </a:extLst>
              </p:cNvPr>
              <p:cNvSpPr>
                <a:spLocks noChangeArrowheads="1"/>
              </p:cNvSpPr>
              <p:nvPr/>
            </p:nvSpPr>
            <p:spPr bwMode="auto">
              <a:xfrm>
                <a:off x="4343082" y="1884698"/>
                <a:ext cx="66716" cy="15618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4" name="Rectangle 33">
                <a:extLst>
                  <a:ext uri="{FF2B5EF4-FFF2-40B4-BE49-F238E27FC236}">
                    <a16:creationId xmlns:a16="http://schemas.microsoft.com/office/drawing/2014/main" id="{7FF9AFA3-A468-4FC6-8C3E-153C3994037B}"/>
                  </a:ext>
                </a:extLst>
              </p:cNvPr>
              <p:cNvSpPr>
                <a:spLocks noChangeArrowheads="1"/>
              </p:cNvSpPr>
              <p:nvPr/>
            </p:nvSpPr>
            <p:spPr bwMode="auto">
              <a:xfrm>
                <a:off x="4455666" y="1932112"/>
                <a:ext cx="56987" cy="108772"/>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5" name="Freeform 34">
                <a:extLst>
                  <a:ext uri="{FF2B5EF4-FFF2-40B4-BE49-F238E27FC236}">
                    <a16:creationId xmlns:a16="http://schemas.microsoft.com/office/drawing/2014/main" id="{C3C3124C-1346-4F3E-9C48-02B577FE20E4}"/>
                  </a:ext>
                </a:extLst>
              </p:cNvPr>
              <p:cNvSpPr>
                <a:spLocks/>
              </p:cNvSpPr>
              <p:nvPr/>
            </p:nvSpPr>
            <p:spPr bwMode="auto">
              <a:xfrm>
                <a:off x="4558522" y="1997653"/>
                <a:ext cx="54208" cy="43230"/>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6" name="Line 35">
                <a:extLst>
                  <a:ext uri="{FF2B5EF4-FFF2-40B4-BE49-F238E27FC236}">
                    <a16:creationId xmlns:a16="http://schemas.microsoft.com/office/drawing/2014/main" id="{272C4104-1C25-4139-A24F-9079781A805D}"/>
                  </a:ext>
                </a:extLst>
              </p:cNvPr>
              <p:cNvSpPr>
                <a:spLocks noChangeShapeType="1"/>
              </p:cNvSpPr>
              <p:nvPr/>
            </p:nvSpPr>
            <p:spPr bwMode="auto">
              <a:xfrm flipH="1">
                <a:off x="4206869"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7" name="Line 36">
                <a:extLst>
                  <a:ext uri="{FF2B5EF4-FFF2-40B4-BE49-F238E27FC236}">
                    <a16:creationId xmlns:a16="http://schemas.microsoft.com/office/drawing/2014/main" id="{237FD256-DF61-40C7-A827-9D1A904FE927}"/>
                  </a:ext>
                </a:extLst>
              </p:cNvPr>
              <p:cNvSpPr>
                <a:spLocks noChangeShapeType="1"/>
              </p:cNvSpPr>
              <p:nvPr/>
            </p:nvSpPr>
            <p:spPr bwMode="auto">
              <a:xfrm flipH="1">
                <a:off x="4206869" y="2204040"/>
                <a:ext cx="115364"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8" name="Line 37">
                <a:extLst>
                  <a:ext uri="{FF2B5EF4-FFF2-40B4-BE49-F238E27FC236}">
                    <a16:creationId xmlns:a16="http://schemas.microsoft.com/office/drawing/2014/main" id="{DA42D7A9-29EA-45B1-B423-4F2C0943042B}"/>
                  </a:ext>
                </a:extLst>
              </p:cNvPr>
              <p:cNvSpPr>
                <a:spLocks noChangeShapeType="1"/>
              </p:cNvSpPr>
              <p:nvPr/>
            </p:nvSpPr>
            <p:spPr bwMode="auto">
              <a:xfrm flipH="1">
                <a:off x="4206869"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59" name="Line 38">
                <a:extLst>
                  <a:ext uri="{FF2B5EF4-FFF2-40B4-BE49-F238E27FC236}">
                    <a16:creationId xmlns:a16="http://schemas.microsoft.com/office/drawing/2014/main" id="{A029BFD1-E315-449D-874C-C284FA890976}"/>
                  </a:ext>
                </a:extLst>
              </p:cNvPr>
              <p:cNvSpPr>
                <a:spLocks noChangeShapeType="1"/>
              </p:cNvSpPr>
              <p:nvPr/>
            </p:nvSpPr>
            <p:spPr bwMode="auto">
              <a:xfrm flipH="1">
                <a:off x="4462616"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60" name="Line 39">
                <a:extLst>
                  <a:ext uri="{FF2B5EF4-FFF2-40B4-BE49-F238E27FC236}">
                    <a16:creationId xmlns:a16="http://schemas.microsoft.com/office/drawing/2014/main" id="{3F096E45-FCAF-46F4-9984-45B0502CA85C}"/>
                  </a:ext>
                </a:extLst>
              </p:cNvPr>
              <p:cNvSpPr>
                <a:spLocks noChangeShapeType="1"/>
              </p:cNvSpPr>
              <p:nvPr/>
            </p:nvSpPr>
            <p:spPr bwMode="auto">
              <a:xfrm flipH="1">
                <a:off x="4462616" y="2204040"/>
                <a:ext cx="116755"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61" name="Line 40">
                <a:extLst>
                  <a:ext uri="{FF2B5EF4-FFF2-40B4-BE49-F238E27FC236}">
                    <a16:creationId xmlns:a16="http://schemas.microsoft.com/office/drawing/2014/main" id="{8821E564-6760-459C-AD80-A62DB9E58F3E}"/>
                  </a:ext>
                </a:extLst>
              </p:cNvPr>
              <p:cNvSpPr>
                <a:spLocks noChangeShapeType="1"/>
              </p:cNvSpPr>
              <p:nvPr/>
            </p:nvSpPr>
            <p:spPr bwMode="auto">
              <a:xfrm flipH="1">
                <a:off x="4462616"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grpSp>
        <p:grpSp>
          <p:nvGrpSpPr>
            <p:cNvPr id="11" name="Group 7">
              <a:extLst>
                <a:ext uri="{FF2B5EF4-FFF2-40B4-BE49-F238E27FC236}">
                  <a16:creationId xmlns:a16="http://schemas.microsoft.com/office/drawing/2014/main" id="{4B487E59-A933-4F54-8575-BFBB5E1D3C0B}"/>
                </a:ext>
              </a:extLst>
            </p:cNvPr>
            <p:cNvGrpSpPr/>
            <p:nvPr/>
          </p:nvGrpSpPr>
          <p:grpSpPr>
            <a:xfrm>
              <a:off x="11087565" y="1842158"/>
              <a:ext cx="155983" cy="490926"/>
              <a:chOff x="11198876" y="3149876"/>
              <a:chExt cx="155983" cy="490926"/>
            </a:xfrm>
          </p:grpSpPr>
          <p:sp>
            <p:nvSpPr>
              <p:cNvPr id="6" name="Oval 36">
                <a:extLst>
                  <a:ext uri="{FF2B5EF4-FFF2-40B4-BE49-F238E27FC236}">
                    <a16:creationId xmlns:a16="http://schemas.microsoft.com/office/drawing/2014/main" id="{E2F02571-EFE8-49EB-8908-10A6372A2907}"/>
                  </a:ext>
                </a:extLst>
              </p:cNvPr>
              <p:cNvSpPr/>
              <p:nvPr/>
            </p:nvSpPr>
            <p:spPr bwMode="auto">
              <a:xfrm>
                <a:off x="11265686" y="3149876"/>
                <a:ext cx="89173" cy="8917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err="1">
                  <a:solidFill>
                    <a:schemeClr val="tx1"/>
                  </a:soli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078893AC-8C69-4645-8DE6-286CEDA68377}"/>
                  </a:ext>
                </a:extLst>
              </p:cNvPr>
              <p:cNvSpPr/>
              <p:nvPr/>
            </p:nvSpPr>
            <p:spPr bwMode="auto">
              <a:xfrm>
                <a:off x="11198876" y="3349098"/>
                <a:ext cx="100258" cy="291704"/>
              </a:xfrm>
              <a:custGeom>
                <a:avLst/>
                <a:gdLst>
                  <a:gd name="connsiteX0" fmla="*/ 0 w 99891"/>
                  <a:gd name="connsiteY0" fmla="*/ 0 h 278369"/>
                  <a:gd name="connsiteX1" fmla="*/ 99891 w 99891"/>
                  <a:gd name="connsiteY1" fmla="*/ 0 h 278369"/>
                  <a:gd name="connsiteX2" fmla="*/ 99891 w 99891"/>
                  <a:gd name="connsiteY2" fmla="*/ 278369 h 278369"/>
                  <a:gd name="connsiteX3" fmla="*/ 0 w 99891"/>
                  <a:gd name="connsiteY3" fmla="*/ 278369 h 278369"/>
                  <a:gd name="connsiteX4" fmla="*/ 0 w 99891"/>
                  <a:gd name="connsiteY4" fmla="*/ 0 h 278369"/>
                  <a:gd name="connsiteX0" fmla="*/ 45719 w 99891"/>
                  <a:gd name="connsiteY0" fmla="*/ 53232 h 278369"/>
                  <a:gd name="connsiteX1" fmla="*/ 99891 w 99891"/>
                  <a:gd name="connsiteY1" fmla="*/ 0 h 278369"/>
                  <a:gd name="connsiteX2" fmla="*/ 99891 w 99891"/>
                  <a:gd name="connsiteY2" fmla="*/ 278369 h 278369"/>
                  <a:gd name="connsiteX3" fmla="*/ 0 w 99891"/>
                  <a:gd name="connsiteY3" fmla="*/ 278369 h 278369"/>
                  <a:gd name="connsiteX4" fmla="*/ 45719 w 99891"/>
                  <a:gd name="connsiteY4" fmla="*/ 53232 h 278369"/>
                  <a:gd name="connsiteX0" fmla="*/ 45719 w 99891"/>
                  <a:gd name="connsiteY0" fmla="*/ 45719 h 278369"/>
                  <a:gd name="connsiteX1" fmla="*/ 99891 w 99891"/>
                  <a:gd name="connsiteY1" fmla="*/ 0 h 278369"/>
                  <a:gd name="connsiteX2" fmla="*/ 99891 w 99891"/>
                  <a:gd name="connsiteY2" fmla="*/ 278369 h 278369"/>
                  <a:gd name="connsiteX3" fmla="*/ 0 w 99891"/>
                  <a:gd name="connsiteY3" fmla="*/ 278369 h 278369"/>
                  <a:gd name="connsiteX4" fmla="*/ 45719 w 99891"/>
                  <a:gd name="connsiteY4" fmla="*/ 45719 h 278369"/>
                  <a:gd name="connsiteX0" fmla="*/ 3809 w 99891"/>
                  <a:gd name="connsiteY0" fmla="*/ 62864 h 278369"/>
                  <a:gd name="connsiteX1" fmla="*/ 99891 w 99891"/>
                  <a:gd name="connsiteY1" fmla="*/ 0 h 278369"/>
                  <a:gd name="connsiteX2" fmla="*/ 99891 w 99891"/>
                  <a:gd name="connsiteY2" fmla="*/ 278369 h 278369"/>
                  <a:gd name="connsiteX3" fmla="*/ 0 w 99891"/>
                  <a:gd name="connsiteY3" fmla="*/ 278369 h 278369"/>
                  <a:gd name="connsiteX4" fmla="*/ 3809 w 99891"/>
                  <a:gd name="connsiteY4" fmla="*/ 62864 h 278369"/>
                  <a:gd name="connsiteX0" fmla="*/ 366 w 100258"/>
                  <a:gd name="connsiteY0" fmla="*/ 81914 h 278369"/>
                  <a:gd name="connsiteX1" fmla="*/ 100258 w 100258"/>
                  <a:gd name="connsiteY1" fmla="*/ 0 h 278369"/>
                  <a:gd name="connsiteX2" fmla="*/ 100258 w 100258"/>
                  <a:gd name="connsiteY2" fmla="*/ 278369 h 278369"/>
                  <a:gd name="connsiteX3" fmla="*/ 367 w 100258"/>
                  <a:gd name="connsiteY3" fmla="*/ 278369 h 278369"/>
                  <a:gd name="connsiteX4" fmla="*/ 366 w 100258"/>
                  <a:gd name="connsiteY4" fmla="*/ 81914 h 278369"/>
                  <a:gd name="connsiteX0" fmla="*/ 366 w 100258"/>
                  <a:gd name="connsiteY0" fmla="*/ 95249 h 291704"/>
                  <a:gd name="connsiteX1" fmla="*/ 94543 w 100258"/>
                  <a:gd name="connsiteY1" fmla="*/ 0 h 291704"/>
                  <a:gd name="connsiteX2" fmla="*/ 100258 w 100258"/>
                  <a:gd name="connsiteY2" fmla="*/ 291704 h 291704"/>
                  <a:gd name="connsiteX3" fmla="*/ 367 w 100258"/>
                  <a:gd name="connsiteY3" fmla="*/ 291704 h 291704"/>
                  <a:gd name="connsiteX4" fmla="*/ 366 w 100258"/>
                  <a:gd name="connsiteY4" fmla="*/ 95249 h 291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8" h="291704">
                    <a:moveTo>
                      <a:pt x="366" y="95249"/>
                    </a:moveTo>
                    <a:lnTo>
                      <a:pt x="94543" y="0"/>
                    </a:lnTo>
                    <a:lnTo>
                      <a:pt x="100258" y="291704"/>
                    </a:lnTo>
                    <a:lnTo>
                      <a:pt x="367" y="291704"/>
                    </a:lnTo>
                    <a:cubicBezTo>
                      <a:pt x="1637" y="219869"/>
                      <a:pt x="-904" y="167084"/>
                      <a:pt x="366" y="95249"/>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err="1">
                  <a:solidFill>
                    <a:schemeClr val="tx1"/>
                  </a:solidFill>
                  <a:latin typeface="Segoe UI"/>
                  <a:ea typeface="Segoe UI" pitchFamily="34" charset="0"/>
                  <a:cs typeface="Segoe UI" pitchFamily="34" charset="0"/>
                </a:endParaRPr>
              </a:p>
            </p:txBody>
          </p:sp>
        </p:grpSp>
        <p:grpSp>
          <p:nvGrpSpPr>
            <p:cNvPr id="262" name="Group 9">
              <a:extLst>
                <a:ext uri="{FF2B5EF4-FFF2-40B4-BE49-F238E27FC236}">
                  <a16:creationId xmlns:a16="http://schemas.microsoft.com/office/drawing/2014/main" id="{04E64D83-E3E8-4D17-86D6-39586C09C473}"/>
                </a:ext>
              </a:extLst>
            </p:cNvPr>
            <p:cNvGrpSpPr/>
            <p:nvPr/>
          </p:nvGrpSpPr>
          <p:grpSpPr>
            <a:xfrm>
              <a:off x="10769617" y="1842154"/>
              <a:ext cx="470785" cy="483948"/>
              <a:chOff x="5208587" y="2477355"/>
              <a:chExt cx="511175" cy="525463"/>
            </a:xfrm>
          </p:grpSpPr>
          <p:sp>
            <p:nvSpPr>
              <p:cNvPr id="263" name="Line 46">
                <a:extLst>
                  <a:ext uri="{FF2B5EF4-FFF2-40B4-BE49-F238E27FC236}">
                    <a16:creationId xmlns:a16="http://schemas.microsoft.com/office/drawing/2014/main" id="{3EEE4EB6-55DE-4A1C-853D-9682619752BE}"/>
                  </a:ext>
                </a:extLst>
              </p:cNvPr>
              <p:cNvSpPr>
                <a:spLocks noChangeShapeType="1"/>
              </p:cNvSpPr>
              <p:nvPr/>
            </p:nvSpPr>
            <p:spPr bwMode="auto">
              <a:xfrm flipH="1">
                <a:off x="5284787" y="2601180"/>
                <a:ext cx="47625" cy="49213"/>
              </a:xfrm>
              <a:prstGeom prst="lin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64" name="Line 47">
                <a:extLst>
                  <a:ext uri="{FF2B5EF4-FFF2-40B4-BE49-F238E27FC236}">
                    <a16:creationId xmlns:a16="http://schemas.microsoft.com/office/drawing/2014/main" id="{BC521842-BEEA-4792-89AE-77354BEFC445}"/>
                  </a:ext>
                </a:extLst>
              </p:cNvPr>
              <p:cNvSpPr>
                <a:spLocks noChangeShapeType="1"/>
              </p:cNvSpPr>
              <p:nvPr/>
            </p:nvSpPr>
            <p:spPr bwMode="auto">
              <a:xfrm flipH="1" flipV="1">
                <a:off x="5381624" y="2601180"/>
                <a:ext cx="71438" cy="71438"/>
              </a:xfrm>
              <a:prstGeom prst="lin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65" name="Line 48">
                <a:extLst>
                  <a:ext uri="{FF2B5EF4-FFF2-40B4-BE49-F238E27FC236}">
                    <a16:creationId xmlns:a16="http://schemas.microsoft.com/office/drawing/2014/main" id="{69861866-B6E0-4957-94FA-675CF3A402DA}"/>
                  </a:ext>
                </a:extLst>
              </p:cNvPr>
              <p:cNvSpPr>
                <a:spLocks noChangeShapeType="1"/>
              </p:cNvSpPr>
              <p:nvPr/>
            </p:nvSpPr>
            <p:spPr bwMode="auto">
              <a:xfrm flipH="1">
                <a:off x="5521324" y="2548792"/>
                <a:ext cx="119063" cy="123825"/>
              </a:xfrm>
              <a:prstGeom prst="lin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66" name="Freeform 49">
                <a:extLst>
                  <a:ext uri="{FF2B5EF4-FFF2-40B4-BE49-F238E27FC236}">
                    <a16:creationId xmlns:a16="http://schemas.microsoft.com/office/drawing/2014/main" id="{0308884C-D818-49FC-8953-9E605756A1CA}"/>
                  </a:ext>
                </a:extLst>
              </p:cNvPr>
              <p:cNvSpPr>
                <a:spLocks/>
              </p:cNvSpPr>
              <p:nvPr/>
            </p:nvSpPr>
            <p:spPr bwMode="auto">
              <a:xfrm>
                <a:off x="5265737" y="2744055"/>
                <a:ext cx="130175" cy="258763"/>
              </a:xfrm>
              <a:custGeom>
                <a:avLst/>
                <a:gdLst>
                  <a:gd name="T0" fmla="*/ 54 w 82"/>
                  <a:gd name="T1" fmla="*/ 0 h 163"/>
                  <a:gd name="T2" fmla="*/ 0 w 82"/>
                  <a:gd name="T3" fmla="*/ 55 h 163"/>
                  <a:gd name="T4" fmla="*/ 0 w 82"/>
                  <a:gd name="T5" fmla="*/ 163 h 163"/>
                  <a:gd name="T6" fmla="*/ 82 w 82"/>
                  <a:gd name="T7" fmla="*/ 163 h 163"/>
                  <a:gd name="T8" fmla="*/ 82 w 82"/>
                  <a:gd name="T9" fmla="*/ 28 h 163"/>
                  <a:gd name="T10" fmla="*/ 54 w 82"/>
                  <a:gd name="T11" fmla="*/ 0 h 163"/>
                </a:gdLst>
                <a:ahLst/>
                <a:cxnLst>
                  <a:cxn ang="0">
                    <a:pos x="T0" y="T1"/>
                  </a:cxn>
                  <a:cxn ang="0">
                    <a:pos x="T2" y="T3"/>
                  </a:cxn>
                  <a:cxn ang="0">
                    <a:pos x="T4" y="T5"/>
                  </a:cxn>
                  <a:cxn ang="0">
                    <a:pos x="T6" y="T7"/>
                  </a:cxn>
                  <a:cxn ang="0">
                    <a:pos x="T8" y="T9"/>
                  </a:cxn>
                  <a:cxn ang="0">
                    <a:pos x="T10" y="T11"/>
                  </a:cxn>
                </a:cxnLst>
                <a:rect l="0" t="0" r="r" b="b"/>
                <a:pathLst>
                  <a:path w="82" h="163">
                    <a:moveTo>
                      <a:pt x="54" y="0"/>
                    </a:moveTo>
                    <a:lnTo>
                      <a:pt x="0" y="55"/>
                    </a:lnTo>
                    <a:lnTo>
                      <a:pt x="0" y="163"/>
                    </a:lnTo>
                    <a:lnTo>
                      <a:pt x="82" y="163"/>
                    </a:lnTo>
                    <a:lnTo>
                      <a:pt x="82" y="28"/>
                    </a:lnTo>
                    <a:lnTo>
                      <a:pt x="54" y="0"/>
                    </a:lnTo>
                    <a:close/>
                  </a:path>
                </a:pathLst>
              </a:cu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67" name="Freeform 50">
                <a:extLst>
                  <a:ext uri="{FF2B5EF4-FFF2-40B4-BE49-F238E27FC236}">
                    <a16:creationId xmlns:a16="http://schemas.microsoft.com/office/drawing/2014/main" id="{5FEBA6DF-6E4A-42A1-ACEC-4C7E3DEF122E}"/>
                  </a:ext>
                </a:extLst>
              </p:cNvPr>
              <p:cNvSpPr>
                <a:spLocks/>
              </p:cNvSpPr>
              <p:nvPr/>
            </p:nvSpPr>
            <p:spPr bwMode="auto">
              <a:xfrm>
                <a:off x="5395912" y="2788505"/>
                <a:ext cx="131763" cy="214313"/>
              </a:xfrm>
              <a:custGeom>
                <a:avLst/>
                <a:gdLst>
                  <a:gd name="T0" fmla="*/ 53 w 83"/>
                  <a:gd name="T1" fmla="*/ 53 h 135"/>
                  <a:gd name="T2" fmla="*/ 0 w 83"/>
                  <a:gd name="T3" fmla="*/ 0 h 135"/>
                  <a:gd name="T4" fmla="*/ 0 w 83"/>
                  <a:gd name="T5" fmla="*/ 135 h 135"/>
                  <a:gd name="T6" fmla="*/ 83 w 83"/>
                  <a:gd name="T7" fmla="*/ 135 h 135"/>
                  <a:gd name="T8" fmla="*/ 83 w 83"/>
                  <a:gd name="T9" fmla="*/ 19 h 135"/>
                  <a:gd name="T10" fmla="*/ 53 w 83"/>
                  <a:gd name="T11" fmla="*/ 53 h 135"/>
                </a:gdLst>
                <a:ahLst/>
                <a:cxnLst>
                  <a:cxn ang="0">
                    <a:pos x="T0" y="T1"/>
                  </a:cxn>
                  <a:cxn ang="0">
                    <a:pos x="T2" y="T3"/>
                  </a:cxn>
                  <a:cxn ang="0">
                    <a:pos x="T4" y="T5"/>
                  </a:cxn>
                  <a:cxn ang="0">
                    <a:pos x="T6" y="T7"/>
                  </a:cxn>
                  <a:cxn ang="0">
                    <a:pos x="T8" y="T9"/>
                  </a:cxn>
                  <a:cxn ang="0">
                    <a:pos x="T10" y="T11"/>
                  </a:cxn>
                </a:cxnLst>
                <a:rect l="0" t="0" r="r" b="b"/>
                <a:pathLst>
                  <a:path w="83" h="135">
                    <a:moveTo>
                      <a:pt x="53" y="53"/>
                    </a:moveTo>
                    <a:lnTo>
                      <a:pt x="0" y="0"/>
                    </a:lnTo>
                    <a:lnTo>
                      <a:pt x="0" y="135"/>
                    </a:lnTo>
                    <a:lnTo>
                      <a:pt x="83" y="135"/>
                    </a:lnTo>
                    <a:lnTo>
                      <a:pt x="83" y="19"/>
                    </a:lnTo>
                    <a:lnTo>
                      <a:pt x="53" y="53"/>
                    </a:lnTo>
                    <a:close/>
                  </a:path>
                </a:pathLst>
              </a:cu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68" name="Freeform 51">
                <a:extLst>
                  <a:ext uri="{FF2B5EF4-FFF2-40B4-BE49-F238E27FC236}">
                    <a16:creationId xmlns:a16="http://schemas.microsoft.com/office/drawing/2014/main" id="{02E2051E-93A8-4157-A968-7E9E3E7DF316}"/>
                  </a:ext>
                </a:extLst>
              </p:cNvPr>
              <p:cNvSpPr>
                <a:spLocks/>
              </p:cNvSpPr>
              <p:nvPr/>
            </p:nvSpPr>
            <p:spPr bwMode="auto">
              <a:xfrm>
                <a:off x="5527674" y="2688492"/>
                <a:ext cx="134938" cy="314325"/>
              </a:xfrm>
              <a:custGeom>
                <a:avLst/>
                <a:gdLst>
                  <a:gd name="T0" fmla="*/ 0 w 85"/>
                  <a:gd name="T1" fmla="*/ 82 h 198"/>
                  <a:gd name="T2" fmla="*/ 0 w 85"/>
                  <a:gd name="T3" fmla="*/ 198 h 198"/>
                  <a:gd name="T4" fmla="*/ 85 w 85"/>
                  <a:gd name="T5" fmla="*/ 198 h 198"/>
                  <a:gd name="T6" fmla="*/ 85 w 85"/>
                  <a:gd name="T7" fmla="*/ 0 h 198"/>
                  <a:gd name="T8" fmla="*/ 0 w 85"/>
                  <a:gd name="T9" fmla="*/ 82 h 198"/>
                </a:gdLst>
                <a:ahLst/>
                <a:cxnLst>
                  <a:cxn ang="0">
                    <a:pos x="T0" y="T1"/>
                  </a:cxn>
                  <a:cxn ang="0">
                    <a:pos x="T2" y="T3"/>
                  </a:cxn>
                  <a:cxn ang="0">
                    <a:pos x="T4" y="T5"/>
                  </a:cxn>
                  <a:cxn ang="0">
                    <a:pos x="T6" y="T7"/>
                  </a:cxn>
                  <a:cxn ang="0">
                    <a:pos x="T8" y="T9"/>
                  </a:cxn>
                </a:cxnLst>
                <a:rect l="0" t="0" r="r" b="b"/>
                <a:pathLst>
                  <a:path w="85" h="198">
                    <a:moveTo>
                      <a:pt x="0" y="82"/>
                    </a:moveTo>
                    <a:lnTo>
                      <a:pt x="0" y="198"/>
                    </a:lnTo>
                    <a:lnTo>
                      <a:pt x="85" y="198"/>
                    </a:lnTo>
                    <a:lnTo>
                      <a:pt x="85" y="0"/>
                    </a:lnTo>
                    <a:lnTo>
                      <a:pt x="0" y="82"/>
                    </a:lnTo>
                    <a:close/>
                  </a:path>
                </a:pathLst>
              </a:cu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69" name="Oval 53">
                <a:extLst>
                  <a:ext uri="{FF2B5EF4-FFF2-40B4-BE49-F238E27FC236}">
                    <a16:creationId xmlns:a16="http://schemas.microsoft.com/office/drawing/2014/main" id="{7F0FBFE6-A262-43BA-B915-BF4D8BD50750}"/>
                  </a:ext>
                </a:extLst>
              </p:cNvPr>
              <p:cNvSpPr>
                <a:spLocks noChangeArrowheads="1"/>
              </p:cNvSpPr>
              <p:nvPr/>
            </p:nvSpPr>
            <p:spPr bwMode="auto">
              <a:xfrm>
                <a:off x="5208587" y="2639280"/>
                <a:ext cx="90488" cy="85725"/>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70" name="Oval 54">
                <a:extLst>
                  <a:ext uri="{FF2B5EF4-FFF2-40B4-BE49-F238E27FC236}">
                    <a16:creationId xmlns:a16="http://schemas.microsoft.com/office/drawing/2014/main" id="{0E381C13-2E0C-481B-848B-EC46F15F3F31}"/>
                  </a:ext>
                </a:extLst>
              </p:cNvPr>
              <p:cNvSpPr>
                <a:spLocks noChangeArrowheads="1"/>
              </p:cNvSpPr>
              <p:nvPr/>
            </p:nvSpPr>
            <p:spPr bwMode="auto">
              <a:xfrm>
                <a:off x="5632449" y="2477355"/>
                <a:ext cx="87313" cy="85725"/>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71" name="Oval 55">
                <a:extLst>
                  <a:ext uri="{FF2B5EF4-FFF2-40B4-BE49-F238E27FC236}">
                    <a16:creationId xmlns:a16="http://schemas.microsoft.com/office/drawing/2014/main" id="{9DEBA3F6-59B7-46F4-A781-DFE12CF17BAD}"/>
                  </a:ext>
                </a:extLst>
              </p:cNvPr>
              <p:cNvSpPr>
                <a:spLocks noChangeArrowheads="1"/>
              </p:cNvSpPr>
              <p:nvPr/>
            </p:nvSpPr>
            <p:spPr bwMode="auto">
              <a:xfrm>
                <a:off x="5441949" y="2658330"/>
                <a:ext cx="90488" cy="85725"/>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sp>
            <p:nvSpPr>
              <p:cNvPr id="272" name="Oval 56">
                <a:extLst>
                  <a:ext uri="{FF2B5EF4-FFF2-40B4-BE49-F238E27FC236}">
                    <a16:creationId xmlns:a16="http://schemas.microsoft.com/office/drawing/2014/main" id="{8C9FCD43-2CD6-466F-891C-335DD95FD2E7}"/>
                  </a:ext>
                </a:extLst>
              </p:cNvPr>
              <p:cNvSpPr>
                <a:spLocks noChangeArrowheads="1"/>
              </p:cNvSpPr>
              <p:nvPr/>
            </p:nvSpPr>
            <p:spPr bwMode="auto">
              <a:xfrm>
                <a:off x="5310187" y="2518630"/>
                <a:ext cx="90488" cy="90488"/>
              </a:xfrm>
              <a:prstGeom prst="ellipse">
                <a:avLst/>
              </a:prstGeom>
              <a:noFill/>
              <a:ln w="25400" cap="rnd">
                <a:solidFill>
                  <a:schemeClr val="bg1"/>
                </a:solidFill>
                <a:prstDash val="solid"/>
                <a:round/>
                <a:headEnd/>
                <a:tailEnd/>
              </a:ln>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72161">
                  <a:defRPr/>
                </a:pPr>
                <a:endParaRPr lang="en-US" sz="1324" kern="0">
                  <a:latin typeface="Segoe UI"/>
                </a:endParaRPr>
              </a:p>
            </p:txBody>
          </p:sp>
        </p:grpSp>
        <p:sp>
          <p:nvSpPr>
            <p:cNvPr id="319" name="Rectangle 15">
              <a:extLst>
                <a:ext uri="{FF2B5EF4-FFF2-40B4-BE49-F238E27FC236}">
                  <a16:creationId xmlns:a16="http://schemas.microsoft.com/office/drawing/2014/main" id="{EA69E36A-3A25-49D9-8BBB-A1B8A80F3865}"/>
                </a:ext>
              </a:extLst>
            </p:cNvPr>
            <p:cNvSpPr/>
            <p:nvPr/>
          </p:nvSpPr>
          <p:spPr>
            <a:xfrm>
              <a:off x="10380603" y="2737206"/>
              <a:ext cx="1737360" cy="1005840"/>
            </a:xfrm>
            <a:prstGeom prst="rect">
              <a:avLst/>
            </a:prstGeom>
          </p:spPr>
          <p:txBody>
            <a:bodyPr wrap="square">
              <a:noAutofit/>
            </a:bodyPr>
            <a:lstStyle/>
            <a:p>
              <a:pPr algn="ctr" defTabSz="672032">
                <a:defRPr/>
              </a:pPr>
              <a:r>
                <a:rPr lang="en-US" sz="881" b="1" kern="0" dirty="0">
                  <a:solidFill>
                    <a:srgbClr val="3D3D3C"/>
                  </a:solidFill>
                  <a:latin typeface="Segoe UI"/>
                  <a:ea typeface="Segoe UI" pitchFamily="34" charset="0"/>
                  <a:cs typeface="Segoe UI" pitchFamily="34" charset="0"/>
                </a:rPr>
                <a:t>Data is monitored</a:t>
              </a:r>
              <a:endParaRPr lang="en-US" sz="881" kern="0" dirty="0">
                <a:solidFill>
                  <a:srgbClr val="3D3D3C"/>
                </a:solidFill>
                <a:latin typeface="Segoe UI"/>
                <a:cs typeface="Segoe UI" pitchFamily="34" charset="0"/>
              </a:endParaRPr>
            </a:p>
            <a:p>
              <a:pPr algn="ctr" defTabSz="672032">
                <a:defRPr/>
              </a:pPr>
              <a:r>
                <a:rPr lang="en-US" sz="881" kern="0" dirty="0">
                  <a:solidFill>
                    <a:srgbClr val="3D3D3C"/>
                  </a:solidFill>
                  <a:latin typeface="Segoe UI"/>
                  <a:cs typeface="Segoe UI" pitchFamily="34" charset="0"/>
                </a:rPr>
                <a:t>Reporting on data sharing, usage, potential abuse; take action &amp; remediate</a:t>
              </a:r>
            </a:p>
          </p:txBody>
        </p:sp>
        <p:cxnSp>
          <p:nvCxnSpPr>
            <p:cNvPr id="326" name="Straight Arrow Connector 18">
              <a:extLst>
                <a:ext uri="{FF2B5EF4-FFF2-40B4-BE49-F238E27FC236}">
                  <a16:creationId xmlns:a16="http://schemas.microsoft.com/office/drawing/2014/main" id="{4D7E15CA-976D-4FDF-BB7C-0D138B3DC80B}"/>
                </a:ext>
              </a:extLst>
            </p:cNvPr>
            <p:cNvCxnSpPr>
              <a:cxnSpLocks/>
            </p:cNvCxnSpPr>
            <p:nvPr/>
          </p:nvCxnSpPr>
          <p:spPr>
            <a:xfrm>
              <a:off x="10188455" y="2084644"/>
              <a:ext cx="342941" cy="0"/>
            </a:xfrm>
            <a:prstGeom prst="straightConnector1">
              <a:avLst/>
            </a:prstGeom>
            <a:noFill/>
            <a:ln w="19050" cap="flat" cmpd="sng" algn="ctr">
              <a:solidFill>
                <a:srgbClr val="0078D7"/>
              </a:solidFill>
              <a:prstDash val="solid"/>
              <a:miter lim="800000"/>
              <a:tailEnd type="stealth"/>
            </a:ln>
            <a:effectLst/>
          </p:spPr>
        </p:cxnSp>
      </p:grpSp>
      <p:grpSp>
        <p:nvGrpSpPr>
          <p:cNvPr id="27" name="Group 26">
            <a:extLst>
              <a:ext uri="{FF2B5EF4-FFF2-40B4-BE49-F238E27FC236}">
                <a16:creationId xmlns:a16="http://schemas.microsoft.com/office/drawing/2014/main" id="{EB3D5FC8-7C14-47BC-8CE5-C566F58D7CBD}"/>
              </a:ext>
            </a:extLst>
          </p:cNvPr>
          <p:cNvGrpSpPr/>
          <p:nvPr/>
        </p:nvGrpSpPr>
        <p:grpSpPr>
          <a:xfrm>
            <a:off x="7704292" y="2739885"/>
            <a:ext cx="1132586" cy="1742956"/>
            <a:chOff x="10478976" y="3725968"/>
            <a:chExt cx="1540613" cy="2370877"/>
          </a:xfrm>
        </p:grpSpPr>
        <p:sp>
          <p:nvSpPr>
            <p:cNvPr id="52" name="Oval 51">
              <a:extLst>
                <a:ext uri="{FF2B5EF4-FFF2-40B4-BE49-F238E27FC236}">
                  <a16:creationId xmlns:a16="http://schemas.microsoft.com/office/drawing/2014/main" id="{867563F5-E438-4ACB-B8B4-67D8B949E363}"/>
                </a:ext>
              </a:extLst>
            </p:cNvPr>
            <p:cNvSpPr/>
            <p:nvPr/>
          </p:nvSpPr>
          <p:spPr bwMode="auto">
            <a:xfrm>
              <a:off x="10582488" y="4122203"/>
              <a:ext cx="1333591" cy="1336762"/>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67" rIns="0" bIns="34967" numCol="1" rtlCol="0" anchor="ctr" anchorCtr="0" compatLnSpc="1">
              <a:prstTxWarp prst="textNoShape">
                <a:avLst/>
              </a:prstTxWarp>
            </a:bodyPr>
            <a:lstStyle/>
            <a:p>
              <a:pPr algn="ctr" defTabSz="699086" fontAlgn="base">
                <a:spcBef>
                  <a:spcPct val="0"/>
                </a:spcBef>
                <a:spcAft>
                  <a:spcPct val="0"/>
                </a:spcAft>
                <a:defRPr/>
              </a:pPr>
              <a:endParaRPr lang="en-US" sz="1500">
                <a:solidFill>
                  <a:schemeClr val="tx1"/>
                </a:solidFill>
                <a:latin typeface="Segoe UI"/>
              </a:endParaRPr>
            </a:p>
          </p:txBody>
        </p:sp>
        <p:grpSp>
          <p:nvGrpSpPr>
            <p:cNvPr id="273" name="Group 272">
              <a:extLst>
                <a:ext uri="{FF2B5EF4-FFF2-40B4-BE49-F238E27FC236}">
                  <a16:creationId xmlns:a16="http://schemas.microsoft.com/office/drawing/2014/main" id="{5E85887C-D2C2-4307-87CE-D2B1BF7ABF5B}"/>
                </a:ext>
              </a:extLst>
            </p:cNvPr>
            <p:cNvGrpSpPr/>
            <p:nvPr/>
          </p:nvGrpSpPr>
          <p:grpSpPr>
            <a:xfrm>
              <a:off x="11111707" y="4417353"/>
              <a:ext cx="501622" cy="664512"/>
              <a:chOff x="4126258" y="1625320"/>
              <a:chExt cx="572651" cy="758606"/>
            </a:xfrm>
          </p:grpSpPr>
          <p:sp>
            <p:nvSpPr>
              <p:cNvPr id="274" name="Freeform 29">
                <a:extLst>
                  <a:ext uri="{FF2B5EF4-FFF2-40B4-BE49-F238E27FC236}">
                    <a16:creationId xmlns:a16="http://schemas.microsoft.com/office/drawing/2014/main" id="{1F451FF9-CDC6-4B4C-A89F-D53F1B4E6066}"/>
                  </a:ext>
                </a:extLst>
              </p:cNvPr>
              <p:cNvSpPr>
                <a:spLocks/>
              </p:cNvSpPr>
              <p:nvPr/>
            </p:nvSpPr>
            <p:spPr bwMode="auto">
              <a:xfrm>
                <a:off x="4126258" y="1625320"/>
                <a:ext cx="572651" cy="75860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noFill/>
              <a:ln w="19050" cap="flat">
                <a:solidFill>
                  <a:schemeClr val="bg1"/>
                </a:solidFill>
                <a:prstDash val="solid"/>
                <a:miter lim="800000"/>
                <a:headEnd/>
                <a:tailEnd/>
              </a:ln>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75" name="Freeform 30">
                <a:extLst>
                  <a:ext uri="{FF2B5EF4-FFF2-40B4-BE49-F238E27FC236}">
                    <a16:creationId xmlns:a16="http://schemas.microsoft.com/office/drawing/2014/main" id="{CCDAD608-F958-483F-B186-105313406960}"/>
                  </a:ext>
                </a:extLst>
              </p:cNvPr>
              <p:cNvSpPr>
                <a:spLocks/>
              </p:cNvSpPr>
              <p:nvPr/>
            </p:nvSpPr>
            <p:spPr bwMode="auto">
              <a:xfrm>
                <a:off x="4493198" y="1625322"/>
                <a:ext cx="195980" cy="193835"/>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76" name="Rectangle 31">
                <a:extLst>
                  <a:ext uri="{FF2B5EF4-FFF2-40B4-BE49-F238E27FC236}">
                    <a16:creationId xmlns:a16="http://schemas.microsoft.com/office/drawing/2014/main" id="{180EB0C2-3FE4-4CC7-8C52-5CBC85222D7A}"/>
                  </a:ext>
                </a:extLst>
              </p:cNvPr>
              <p:cNvSpPr>
                <a:spLocks noChangeArrowheads="1"/>
              </p:cNvSpPr>
              <p:nvPr/>
            </p:nvSpPr>
            <p:spPr bwMode="auto">
              <a:xfrm>
                <a:off x="4206869" y="1819157"/>
                <a:ext cx="88955" cy="22172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77" name="Rectangle 32">
                <a:extLst>
                  <a:ext uri="{FF2B5EF4-FFF2-40B4-BE49-F238E27FC236}">
                    <a16:creationId xmlns:a16="http://schemas.microsoft.com/office/drawing/2014/main" id="{ACF509CB-0721-4ACA-A2A2-108133A5635C}"/>
                  </a:ext>
                </a:extLst>
              </p:cNvPr>
              <p:cNvSpPr>
                <a:spLocks noChangeArrowheads="1"/>
              </p:cNvSpPr>
              <p:nvPr/>
            </p:nvSpPr>
            <p:spPr bwMode="auto">
              <a:xfrm>
                <a:off x="4343082" y="1884698"/>
                <a:ext cx="66716" cy="156185"/>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78" name="Rectangle 33">
                <a:extLst>
                  <a:ext uri="{FF2B5EF4-FFF2-40B4-BE49-F238E27FC236}">
                    <a16:creationId xmlns:a16="http://schemas.microsoft.com/office/drawing/2014/main" id="{58C940C6-1CC5-4416-84F8-7DAEB6239C5F}"/>
                  </a:ext>
                </a:extLst>
              </p:cNvPr>
              <p:cNvSpPr>
                <a:spLocks noChangeArrowheads="1"/>
              </p:cNvSpPr>
              <p:nvPr/>
            </p:nvSpPr>
            <p:spPr bwMode="auto">
              <a:xfrm>
                <a:off x="4455666" y="1932112"/>
                <a:ext cx="56987" cy="108772"/>
              </a:xfrm>
              <a:prstGeom prst="rect">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79" name="Freeform 34">
                <a:extLst>
                  <a:ext uri="{FF2B5EF4-FFF2-40B4-BE49-F238E27FC236}">
                    <a16:creationId xmlns:a16="http://schemas.microsoft.com/office/drawing/2014/main" id="{1E9B7C12-A4F6-45D9-94AA-C528C7F5DB83}"/>
                  </a:ext>
                </a:extLst>
              </p:cNvPr>
              <p:cNvSpPr>
                <a:spLocks/>
              </p:cNvSpPr>
              <p:nvPr/>
            </p:nvSpPr>
            <p:spPr bwMode="auto">
              <a:xfrm>
                <a:off x="4558522" y="1997653"/>
                <a:ext cx="54208" cy="43230"/>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80" name="Line 35">
                <a:extLst>
                  <a:ext uri="{FF2B5EF4-FFF2-40B4-BE49-F238E27FC236}">
                    <a16:creationId xmlns:a16="http://schemas.microsoft.com/office/drawing/2014/main" id="{DDD59B87-0FE5-4697-AC29-16553206F469}"/>
                  </a:ext>
                </a:extLst>
              </p:cNvPr>
              <p:cNvSpPr>
                <a:spLocks noChangeShapeType="1"/>
              </p:cNvSpPr>
              <p:nvPr/>
            </p:nvSpPr>
            <p:spPr bwMode="auto">
              <a:xfrm flipH="1">
                <a:off x="4206869"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81" name="Line 36">
                <a:extLst>
                  <a:ext uri="{FF2B5EF4-FFF2-40B4-BE49-F238E27FC236}">
                    <a16:creationId xmlns:a16="http://schemas.microsoft.com/office/drawing/2014/main" id="{BABB7640-1C62-4342-921B-BFD7F5F17EDB}"/>
                  </a:ext>
                </a:extLst>
              </p:cNvPr>
              <p:cNvSpPr>
                <a:spLocks noChangeShapeType="1"/>
              </p:cNvSpPr>
              <p:nvPr/>
            </p:nvSpPr>
            <p:spPr bwMode="auto">
              <a:xfrm flipH="1">
                <a:off x="4206869" y="2204040"/>
                <a:ext cx="115364"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82" name="Line 37">
                <a:extLst>
                  <a:ext uri="{FF2B5EF4-FFF2-40B4-BE49-F238E27FC236}">
                    <a16:creationId xmlns:a16="http://schemas.microsoft.com/office/drawing/2014/main" id="{4E9469DE-0EBB-46FE-9CFE-4C6ADBED5199}"/>
                  </a:ext>
                </a:extLst>
              </p:cNvPr>
              <p:cNvSpPr>
                <a:spLocks noChangeShapeType="1"/>
              </p:cNvSpPr>
              <p:nvPr/>
            </p:nvSpPr>
            <p:spPr bwMode="auto">
              <a:xfrm flipH="1">
                <a:off x="4206869"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83" name="Line 38">
                <a:extLst>
                  <a:ext uri="{FF2B5EF4-FFF2-40B4-BE49-F238E27FC236}">
                    <a16:creationId xmlns:a16="http://schemas.microsoft.com/office/drawing/2014/main" id="{861237F0-B678-482A-9946-2FB4246034BC}"/>
                  </a:ext>
                </a:extLst>
              </p:cNvPr>
              <p:cNvSpPr>
                <a:spLocks noChangeShapeType="1"/>
              </p:cNvSpPr>
              <p:nvPr/>
            </p:nvSpPr>
            <p:spPr bwMode="auto">
              <a:xfrm flipH="1">
                <a:off x="4462616" y="2121762"/>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84" name="Line 39">
                <a:extLst>
                  <a:ext uri="{FF2B5EF4-FFF2-40B4-BE49-F238E27FC236}">
                    <a16:creationId xmlns:a16="http://schemas.microsoft.com/office/drawing/2014/main" id="{710356FB-2DCB-4D11-8E83-5443B6EE2D72}"/>
                  </a:ext>
                </a:extLst>
              </p:cNvPr>
              <p:cNvSpPr>
                <a:spLocks noChangeShapeType="1"/>
              </p:cNvSpPr>
              <p:nvPr/>
            </p:nvSpPr>
            <p:spPr bwMode="auto">
              <a:xfrm flipH="1">
                <a:off x="4462616" y="2204040"/>
                <a:ext cx="116755"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sp>
            <p:nvSpPr>
              <p:cNvPr id="285" name="Line 40">
                <a:extLst>
                  <a:ext uri="{FF2B5EF4-FFF2-40B4-BE49-F238E27FC236}">
                    <a16:creationId xmlns:a16="http://schemas.microsoft.com/office/drawing/2014/main" id="{47C062CE-C7C4-4D3B-AE25-06DA44FFD752}"/>
                  </a:ext>
                </a:extLst>
              </p:cNvPr>
              <p:cNvSpPr>
                <a:spLocks noChangeShapeType="1"/>
              </p:cNvSpPr>
              <p:nvPr/>
            </p:nvSpPr>
            <p:spPr bwMode="auto">
              <a:xfrm flipH="1">
                <a:off x="4462616" y="2280737"/>
                <a:ext cx="152893"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7223" tIns="33611" rIns="67223" bIns="33611" numCol="1" anchor="t" anchorCtr="0" compatLnSpc="1">
                <a:prstTxWarp prst="textNoShape">
                  <a:avLst/>
                </a:prstTxWarp>
              </a:bodyPr>
              <a:lstStyle/>
              <a:p>
                <a:pPr algn="ctr" defTabSz="672161">
                  <a:defRPr/>
                </a:pPr>
                <a:endParaRPr lang="en-US" sz="1324" b="1" kern="0">
                  <a:latin typeface="Segoe UI"/>
                </a:endParaRPr>
              </a:p>
            </p:txBody>
          </p:sp>
        </p:grpSp>
        <p:sp>
          <p:nvSpPr>
            <p:cNvPr id="12" name="Rectangle 11">
              <a:extLst>
                <a:ext uri="{FF2B5EF4-FFF2-40B4-BE49-F238E27FC236}">
                  <a16:creationId xmlns:a16="http://schemas.microsoft.com/office/drawing/2014/main" id="{8857D1FE-27F8-4E59-B2CC-E3D8B90033CB}"/>
                </a:ext>
              </a:extLst>
            </p:cNvPr>
            <p:cNvSpPr/>
            <p:nvPr/>
          </p:nvSpPr>
          <p:spPr bwMode="auto">
            <a:xfrm>
              <a:off x="11044897" y="4790584"/>
              <a:ext cx="88779" cy="3772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err="1">
                <a:solidFill>
                  <a:schemeClr val="tx1"/>
                </a:solidFill>
                <a:latin typeface="Segoe UI"/>
                <a:ea typeface="Segoe UI" pitchFamily="34" charset="0"/>
                <a:cs typeface="Segoe UI" pitchFamily="34" charset="0"/>
              </a:endParaRPr>
            </a:p>
          </p:txBody>
        </p:sp>
        <p:sp>
          <p:nvSpPr>
            <p:cNvPr id="286" name="Freeform 94">
              <a:extLst>
                <a:ext uri="{FF2B5EF4-FFF2-40B4-BE49-F238E27FC236}">
                  <a16:creationId xmlns:a16="http://schemas.microsoft.com/office/drawing/2014/main" id="{A42F2896-5EC9-4681-A4A2-6A1EE8905F90}"/>
                </a:ext>
              </a:extLst>
            </p:cNvPr>
            <p:cNvSpPr>
              <a:spLocks noEditPoints="1"/>
            </p:cNvSpPr>
            <p:nvPr/>
          </p:nvSpPr>
          <p:spPr bwMode="black">
            <a:xfrm>
              <a:off x="10790272" y="4639061"/>
              <a:ext cx="404107" cy="548100"/>
            </a:xfrm>
            <a:custGeom>
              <a:avLst/>
              <a:gdLst>
                <a:gd name="T0" fmla="*/ 50 w 53"/>
                <a:gd name="T1" fmla="*/ 15 h 71"/>
                <a:gd name="T2" fmla="*/ 50 w 53"/>
                <a:gd name="T3" fmla="*/ 15 h 71"/>
                <a:gd name="T4" fmla="*/ 3 w 53"/>
                <a:gd name="T5" fmla="*/ 15 h 71"/>
                <a:gd name="T6" fmla="*/ 0 w 53"/>
                <a:gd name="T7" fmla="*/ 11 h 71"/>
                <a:gd name="T8" fmla="*/ 3 w 53"/>
                <a:gd name="T9" fmla="*/ 8 h 71"/>
                <a:gd name="T10" fmla="*/ 3 w 53"/>
                <a:gd name="T11" fmla="*/ 8 h 71"/>
                <a:gd name="T12" fmla="*/ 50 w 53"/>
                <a:gd name="T13" fmla="*/ 8 h 71"/>
                <a:gd name="T14" fmla="*/ 53 w 53"/>
                <a:gd name="T15" fmla="*/ 11 h 71"/>
                <a:gd name="T16" fmla="*/ 50 w 53"/>
                <a:gd name="T17" fmla="*/ 15 h 71"/>
                <a:gd name="T18" fmla="*/ 34 w 53"/>
                <a:gd name="T19" fmla="*/ 3 h 71"/>
                <a:gd name="T20" fmla="*/ 32 w 53"/>
                <a:gd name="T21" fmla="*/ 0 h 71"/>
                <a:gd name="T22" fmla="*/ 21 w 53"/>
                <a:gd name="T23" fmla="*/ 0 h 71"/>
                <a:gd name="T24" fmla="*/ 21 w 53"/>
                <a:gd name="T25" fmla="*/ 0 h 71"/>
                <a:gd name="T26" fmla="*/ 19 w 53"/>
                <a:gd name="T27" fmla="*/ 3 h 71"/>
                <a:gd name="T28" fmla="*/ 21 w 53"/>
                <a:gd name="T29" fmla="*/ 5 h 71"/>
                <a:gd name="T30" fmla="*/ 32 w 53"/>
                <a:gd name="T31" fmla="*/ 5 h 71"/>
                <a:gd name="T32" fmla="*/ 32 w 53"/>
                <a:gd name="T33" fmla="*/ 5 h 71"/>
                <a:gd name="T34" fmla="*/ 34 w 53"/>
                <a:gd name="T35" fmla="*/ 3 h 71"/>
                <a:gd name="T36" fmla="*/ 49 w 53"/>
                <a:gd name="T37" fmla="*/ 24 h 71"/>
                <a:gd name="T38" fmla="*/ 47 w 53"/>
                <a:gd name="T39" fmla="*/ 65 h 71"/>
                <a:gd name="T40" fmla="*/ 42 w 53"/>
                <a:gd name="T41" fmla="*/ 71 h 71"/>
                <a:gd name="T42" fmla="*/ 12 w 53"/>
                <a:gd name="T43" fmla="*/ 71 h 71"/>
                <a:gd name="T44" fmla="*/ 6 w 53"/>
                <a:gd name="T45" fmla="*/ 65 h 71"/>
                <a:gd name="T46" fmla="*/ 4 w 53"/>
                <a:gd name="T47" fmla="*/ 24 h 71"/>
                <a:gd name="T48" fmla="*/ 9 w 53"/>
                <a:gd name="T49" fmla="*/ 19 h 71"/>
                <a:gd name="T50" fmla="*/ 44 w 53"/>
                <a:gd name="T51" fmla="*/ 19 h 71"/>
                <a:gd name="T52" fmla="*/ 49 w 53"/>
                <a:gd name="T53" fmla="*/ 24 h 71"/>
                <a:gd name="T54" fmla="*/ 17 w 53"/>
                <a:gd name="T55" fmla="*/ 62 h 71"/>
                <a:gd name="T56" fmla="*/ 16 w 53"/>
                <a:gd name="T57" fmla="*/ 27 h 71"/>
                <a:gd name="T58" fmla="*/ 13 w 53"/>
                <a:gd name="T59" fmla="*/ 25 h 71"/>
                <a:gd name="T60" fmla="*/ 11 w 53"/>
                <a:gd name="T61" fmla="*/ 27 h 71"/>
                <a:gd name="T62" fmla="*/ 12 w 53"/>
                <a:gd name="T63" fmla="*/ 63 h 71"/>
                <a:gd name="T64" fmla="*/ 14 w 53"/>
                <a:gd name="T65" fmla="*/ 65 h 71"/>
                <a:gd name="T66" fmla="*/ 14 w 53"/>
                <a:gd name="T67" fmla="*/ 65 h 71"/>
                <a:gd name="T68" fmla="*/ 17 w 53"/>
                <a:gd name="T69" fmla="*/ 62 h 71"/>
                <a:gd name="T70" fmla="*/ 29 w 53"/>
                <a:gd name="T71" fmla="*/ 27 h 71"/>
                <a:gd name="T72" fmla="*/ 27 w 53"/>
                <a:gd name="T73" fmla="*/ 25 h 71"/>
                <a:gd name="T74" fmla="*/ 27 w 53"/>
                <a:gd name="T75" fmla="*/ 25 h 71"/>
                <a:gd name="T76" fmla="*/ 24 w 53"/>
                <a:gd name="T77" fmla="*/ 27 h 71"/>
                <a:gd name="T78" fmla="*/ 24 w 53"/>
                <a:gd name="T79" fmla="*/ 62 h 71"/>
                <a:gd name="T80" fmla="*/ 26 w 53"/>
                <a:gd name="T81" fmla="*/ 65 h 71"/>
                <a:gd name="T82" fmla="*/ 26 w 53"/>
                <a:gd name="T83" fmla="*/ 65 h 71"/>
                <a:gd name="T84" fmla="*/ 29 w 53"/>
                <a:gd name="T85" fmla="*/ 62 h 71"/>
                <a:gd name="T86" fmla="*/ 29 w 53"/>
                <a:gd name="T87" fmla="*/ 27 h 71"/>
                <a:gd name="T88" fmla="*/ 43 w 53"/>
                <a:gd name="T89" fmla="*/ 27 h 71"/>
                <a:gd name="T90" fmla="*/ 40 w 53"/>
                <a:gd name="T91" fmla="*/ 25 h 71"/>
                <a:gd name="T92" fmla="*/ 38 w 53"/>
                <a:gd name="T93" fmla="*/ 27 h 71"/>
                <a:gd name="T94" fmla="*/ 36 w 53"/>
                <a:gd name="T95" fmla="*/ 62 h 71"/>
                <a:gd name="T96" fmla="*/ 39 w 53"/>
                <a:gd name="T97" fmla="*/ 65 h 71"/>
                <a:gd name="T98" fmla="*/ 39 w 53"/>
                <a:gd name="T99" fmla="*/ 65 h 71"/>
                <a:gd name="T100" fmla="*/ 41 w 53"/>
                <a:gd name="T101" fmla="*/ 63 h 71"/>
                <a:gd name="T102" fmla="*/ 43 w 53"/>
                <a:gd name="T103"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71">
                  <a:moveTo>
                    <a:pt x="50" y="15"/>
                  </a:moveTo>
                  <a:cubicBezTo>
                    <a:pt x="50" y="15"/>
                    <a:pt x="50" y="15"/>
                    <a:pt x="50" y="15"/>
                  </a:cubicBezTo>
                  <a:cubicBezTo>
                    <a:pt x="3" y="15"/>
                    <a:pt x="3" y="15"/>
                    <a:pt x="3" y="15"/>
                  </a:cubicBezTo>
                  <a:cubicBezTo>
                    <a:pt x="1" y="15"/>
                    <a:pt x="0" y="13"/>
                    <a:pt x="0" y="11"/>
                  </a:cubicBezTo>
                  <a:cubicBezTo>
                    <a:pt x="0" y="9"/>
                    <a:pt x="1" y="8"/>
                    <a:pt x="3" y="8"/>
                  </a:cubicBezTo>
                  <a:cubicBezTo>
                    <a:pt x="3" y="8"/>
                    <a:pt x="3" y="8"/>
                    <a:pt x="3" y="8"/>
                  </a:cubicBezTo>
                  <a:cubicBezTo>
                    <a:pt x="50" y="8"/>
                    <a:pt x="50" y="8"/>
                    <a:pt x="50" y="8"/>
                  </a:cubicBezTo>
                  <a:cubicBezTo>
                    <a:pt x="52" y="8"/>
                    <a:pt x="53" y="9"/>
                    <a:pt x="53" y="11"/>
                  </a:cubicBezTo>
                  <a:cubicBezTo>
                    <a:pt x="53" y="14"/>
                    <a:pt x="52" y="15"/>
                    <a:pt x="50" y="15"/>
                  </a:cubicBezTo>
                  <a:close/>
                  <a:moveTo>
                    <a:pt x="34" y="3"/>
                  </a:moveTo>
                  <a:cubicBezTo>
                    <a:pt x="34" y="1"/>
                    <a:pt x="33" y="0"/>
                    <a:pt x="32" y="0"/>
                  </a:cubicBezTo>
                  <a:cubicBezTo>
                    <a:pt x="21" y="0"/>
                    <a:pt x="21" y="0"/>
                    <a:pt x="21" y="0"/>
                  </a:cubicBezTo>
                  <a:cubicBezTo>
                    <a:pt x="21" y="0"/>
                    <a:pt x="21" y="0"/>
                    <a:pt x="21" y="0"/>
                  </a:cubicBezTo>
                  <a:cubicBezTo>
                    <a:pt x="20" y="0"/>
                    <a:pt x="19" y="1"/>
                    <a:pt x="19" y="3"/>
                  </a:cubicBezTo>
                  <a:cubicBezTo>
                    <a:pt x="19" y="4"/>
                    <a:pt x="20" y="5"/>
                    <a:pt x="21" y="5"/>
                  </a:cubicBezTo>
                  <a:cubicBezTo>
                    <a:pt x="32" y="5"/>
                    <a:pt x="32" y="5"/>
                    <a:pt x="32" y="5"/>
                  </a:cubicBezTo>
                  <a:cubicBezTo>
                    <a:pt x="32" y="5"/>
                    <a:pt x="32" y="5"/>
                    <a:pt x="32" y="5"/>
                  </a:cubicBezTo>
                  <a:cubicBezTo>
                    <a:pt x="33" y="5"/>
                    <a:pt x="34" y="4"/>
                    <a:pt x="34" y="3"/>
                  </a:cubicBezTo>
                  <a:close/>
                  <a:moveTo>
                    <a:pt x="49" y="24"/>
                  </a:moveTo>
                  <a:cubicBezTo>
                    <a:pt x="47" y="65"/>
                    <a:pt x="47" y="65"/>
                    <a:pt x="47" y="65"/>
                  </a:cubicBezTo>
                  <a:cubicBezTo>
                    <a:pt x="47" y="68"/>
                    <a:pt x="45" y="71"/>
                    <a:pt x="42" y="71"/>
                  </a:cubicBezTo>
                  <a:cubicBezTo>
                    <a:pt x="12" y="71"/>
                    <a:pt x="12" y="71"/>
                    <a:pt x="12" y="71"/>
                  </a:cubicBezTo>
                  <a:cubicBezTo>
                    <a:pt x="9" y="71"/>
                    <a:pt x="6" y="68"/>
                    <a:pt x="6" y="65"/>
                  </a:cubicBezTo>
                  <a:cubicBezTo>
                    <a:pt x="4" y="24"/>
                    <a:pt x="4" y="24"/>
                    <a:pt x="4" y="24"/>
                  </a:cubicBezTo>
                  <a:cubicBezTo>
                    <a:pt x="4" y="21"/>
                    <a:pt x="6" y="19"/>
                    <a:pt x="9" y="19"/>
                  </a:cubicBezTo>
                  <a:cubicBezTo>
                    <a:pt x="44" y="19"/>
                    <a:pt x="44" y="19"/>
                    <a:pt x="44" y="19"/>
                  </a:cubicBezTo>
                  <a:cubicBezTo>
                    <a:pt x="47" y="19"/>
                    <a:pt x="50" y="21"/>
                    <a:pt x="49" y="24"/>
                  </a:cubicBezTo>
                  <a:close/>
                  <a:moveTo>
                    <a:pt x="17" y="62"/>
                  </a:moveTo>
                  <a:cubicBezTo>
                    <a:pt x="16" y="27"/>
                    <a:pt x="16" y="27"/>
                    <a:pt x="16" y="27"/>
                  </a:cubicBezTo>
                  <a:cubicBezTo>
                    <a:pt x="16" y="26"/>
                    <a:pt x="14" y="25"/>
                    <a:pt x="13" y="25"/>
                  </a:cubicBezTo>
                  <a:cubicBezTo>
                    <a:pt x="12" y="25"/>
                    <a:pt x="10" y="26"/>
                    <a:pt x="11" y="27"/>
                  </a:cubicBezTo>
                  <a:cubicBezTo>
                    <a:pt x="12" y="63"/>
                    <a:pt x="12" y="63"/>
                    <a:pt x="12" y="63"/>
                  </a:cubicBezTo>
                  <a:cubicBezTo>
                    <a:pt x="12" y="64"/>
                    <a:pt x="13" y="65"/>
                    <a:pt x="14" y="65"/>
                  </a:cubicBezTo>
                  <a:cubicBezTo>
                    <a:pt x="14" y="65"/>
                    <a:pt x="14" y="65"/>
                    <a:pt x="14" y="65"/>
                  </a:cubicBezTo>
                  <a:cubicBezTo>
                    <a:pt x="16" y="65"/>
                    <a:pt x="17" y="64"/>
                    <a:pt x="17" y="62"/>
                  </a:cubicBezTo>
                  <a:close/>
                  <a:moveTo>
                    <a:pt x="29" y="27"/>
                  </a:moveTo>
                  <a:cubicBezTo>
                    <a:pt x="29" y="26"/>
                    <a:pt x="28" y="25"/>
                    <a:pt x="27" y="25"/>
                  </a:cubicBezTo>
                  <a:cubicBezTo>
                    <a:pt x="27" y="25"/>
                    <a:pt x="27" y="25"/>
                    <a:pt x="27" y="25"/>
                  </a:cubicBezTo>
                  <a:cubicBezTo>
                    <a:pt x="25" y="25"/>
                    <a:pt x="24" y="26"/>
                    <a:pt x="24" y="27"/>
                  </a:cubicBezTo>
                  <a:cubicBezTo>
                    <a:pt x="24" y="62"/>
                    <a:pt x="24" y="62"/>
                    <a:pt x="24" y="62"/>
                  </a:cubicBezTo>
                  <a:cubicBezTo>
                    <a:pt x="24" y="64"/>
                    <a:pt x="25" y="65"/>
                    <a:pt x="26" y="65"/>
                  </a:cubicBezTo>
                  <a:cubicBezTo>
                    <a:pt x="26" y="65"/>
                    <a:pt x="26" y="65"/>
                    <a:pt x="26" y="65"/>
                  </a:cubicBezTo>
                  <a:cubicBezTo>
                    <a:pt x="28" y="65"/>
                    <a:pt x="29" y="64"/>
                    <a:pt x="29" y="62"/>
                  </a:cubicBezTo>
                  <a:lnTo>
                    <a:pt x="29" y="27"/>
                  </a:lnTo>
                  <a:close/>
                  <a:moveTo>
                    <a:pt x="43" y="27"/>
                  </a:moveTo>
                  <a:cubicBezTo>
                    <a:pt x="43" y="26"/>
                    <a:pt x="42" y="25"/>
                    <a:pt x="40" y="25"/>
                  </a:cubicBezTo>
                  <a:cubicBezTo>
                    <a:pt x="39" y="25"/>
                    <a:pt x="38" y="26"/>
                    <a:pt x="38" y="27"/>
                  </a:cubicBezTo>
                  <a:cubicBezTo>
                    <a:pt x="36" y="62"/>
                    <a:pt x="36" y="62"/>
                    <a:pt x="36" y="62"/>
                  </a:cubicBezTo>
                  <a:cubicBezTo>
                    <a:pt x="36" y="64"/>
                    <a:pt x="37" y="65"/>
                    <a:pt x="39" y="65"/>
                  </a:cubicBezTo>
                  <a:cubicBezTo>
                    <a:pt x="39" y="65"/>
                    <a:pt x="39" y="65"/>
                    <a:pt x="39" y="65"/>
                  </a:cubicBezTo>
                  <a:cubicBezTo>
                    <a:pt x="40" y="65"/>
                    <a:pt x="41" y="64"/>
                    <a:pt x="41" y="63"/>
                  </a:cubicBezTo>
                  <a:lnTo>
                    <a:pt x="43" y="27"/>
                  </a:lnTo>
                  <a:close/>
                </a:path>
              </a:pathLst>
            </a:custGeom>
            <a:solidFill>
              <a:schemeClr val="bg1"/>
            </a:solidFill>
            <a:ln>
              <a:noFill/>
            </a:ln>
            <a:extLst/>
          </p:spPr>
          <p:txBody>
            <a:bodyPr vert="horz" wrap="square" lIns="69939" tIns="34969" rIns="69939" bIns="34969" numCol="1" anchor="t" anchorCtr="0" compatLnSpc="1">
              <a:prstTxWarp prst="textNoShape">
                <a:avLst/>
              </a:prstTxWarp>
            </a:bodyPr>
            <a:lstStyle/>
            <a:p>
              <a:pPr defTabSz="685537">
                <a:defRPr/>
              </a:pPr>
              <a:endParaRPr lang="en-US" sz="1350">
                <a:latin typeface="Segoe UI"/>
              </a:endParaRPr>
            </a:p>
          </p:txBody>
        </p:sp>
        <p:sp>
          <p:nvSpPr>
            <p:cNvPr id="321" name="Rectangle 320">
              <a:extLst>
                <a:ext uri="{FF2B5EF4-FFF2-40B4-BE49-F238E27FC236}">
                  <a16:creationId xmlns:a16="http://schemas.microsoft.com/office/drawing/2014/main" id="{F87EF715-FAE1-4E1A-8401-C7E648903B2D}"/>
                </a:ext>
              </a:extLst>
            </p:cNvPr>
            <p:cNvSpPr/>
            <p:nvPr/>
          </p:nvSpPr>
          <p:spPr>
            <a:xfrm>
              <a:off x="10478976" y="5549103"/>
              <a:ext cx="1540613" cy="547742"/>
            </a:xfrm>
            <a:prstGeom prst="rect">
              <a:avLst/>
            </a:prstGeom>
          </p:spPr>
          <p:txBody>
            <a:bodyPr wrap="square">
              <a:noAutofit/>
            </a:bodyPr>
            <a:lstStyle/>
            <a:p>
              <a:pPr algn="ctr" defTabSz="672032">
                <a:defRPr/>
              </a:pPr>
              <a:r>
                <a:rPr lang="en-US" sz="881" b="1" kern="0" dirty="0">
                  <a:solidFill>
                    <a:srgbClr val="3D3D3C"/>
                  </a:solidFill>
                  <a:latin typeface="Segoe UI"/>
                  <a:cs typeface="Segoe UI" pitchFamily="34" charset="0"/>
                </a:rPr>
                <a:t>Retain, expire, delete data</a:t>
              </a:r>
              <a:endParaRPr lang="en-US" sz="881" b="1" kern="0" dirty="0">
                <a:solidFill>
                  <a:srgbClr val="3D3D3C"/>
                </a:solidFill>
                <a:latin typeface="Segoe UI"/>
              </a:endParaRPr>
            </a:p>
            <a:p>
              <a:pPr algn="ctr" defTabSz="672032">
                <a:defRPr/>
              </a:pPr>
              <a:r>
                <a:rPr lang="en-US" sz="881" kern="0" dirty="0">
                  <a:solidFill>
                    <a:srgbClr val="3D3D3C"/>
                  </a:solidFill>
                  <a:latin typeface="Segoe UI"/>
                  <a:cs typeface="Segoe UI" pitchFamily="34" charset="0"/>
                </a:rPr>
                <a:t>Via data governance policies </a:t>
              </a:r>
            </a:p>
          </p:txBody>
        </p:sp>
        <p:cxnSp>
          <p:nvCxnSpPr>
            <p:cNvPr id="327" name="Straight Arrow Connector 326">
              <a:extLst>
                <a:ext uri="{FF2B5EF4-FFF2-40B4-BE49-F238E27FC236}">
                  <a16:creationId xmlns:a16="http://schemas.microsoft.com/office/drawing/2014/main" id="{E6205911-F92D-4258-8FC3-5BF25ABFFE49}"/>
                </a:ext>
              </a:extLst>
            </p:cNvPr>
            <p:cNvCxnSpPr>
              <a:cxnSpLocks/>
            </p:cNvCxnSpPr>
            <p:nvPr/>
          </p:nvCxnSpPr>
          <p:spPr>
            <a:xfrm rot="5400000">
              <a:off x="11125267" y="3897439"/>
              <a:ext cx="342941" cy="0"/>
            </a:xfrm>
            <a:prstGeom prst="straightConnector1">
              <a:avLst/>
            </a:prstGeom>
            <a:noFill/>
            <a:ln w="19050" cap="flat" cmpd="sng" algn="ctr">
              <a:solidFill>
                <a:srgbClr val="0078D7"/>
              </a:solidFill>
              <a:prstDash val="solid"/>
              <a:miter lim="800000"/>
              <a:tailEnd type="stealth"/>
            </a:ln>
            <a:effectLst/>
          </p:spPr>
        </p:cxnSp>
      </p:grpSp>
      <p:sp>
        <p:nvSpPr>
          <p:cNvPr id="154" name="Title 1"/>
          <p:cNvSpPr txBox="1">
            <a:spLocks/>
          </p:cNvSpPr>
          <p:nvPr/>
        </p:nvSpPr>
        <p:spPr>
          <a:xfrm>
            <a:off x="195273" y="265841"/>
            <a:ext cx="7388327" cy="73716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29" dirty="0"/>
              <a:t>The lifecycle of a sensitive file</a:t>
            </a:r>
          </a:p>
        </p:txBody>
      </p:sp>
    </p:spTree>
    <p:extLst>
      <p:ext uri="{BB962C8B-B14F-4D97-AF65-F5344CB8AC3E}">
        <p14:creationId xmlns:p14="http://schemas.microsoft.com/office/powerpoint/2010/main" val="209503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0" y="2688445"/>
            <a:ext cx="9144000" cy="2454692"/>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3" name="Content Placeholder 2">
            <a:extLst>
              <a:ext uri="{FF2B5EF4-FFF2-40B4-BE49-F238E27FC236}">
                <a16:creationId xmlns:a16="http://schemas.microsoft.com/office/drawing/2014/main" id="{EB4988A7-473F-40B1-AAC7-1632BEEAA354}"/>
              </a:ext>
            </a:extLst>
          </p:cNvPr>
          <p:cNvSpPr>
            <a:spLocks noGrp="1"/>
          </p:cNvSpPr>
          <p:nvPr>
            <p:ph sz="quarter" idx="14"/>
          </p:nvPr>
        </p:nvSpPr>
        <p:spPr/>
        <p:txBody>
          <a:bodyPr/>
          <a:lstStyle/>
          <a:p>
            <a:endParaRPr lang="de-AT"/>
          </a:p>
        </p:txBody>
      </p:sp>
      <p:sp>
        <p:nvSpPr>
          <p:cNvPr id="2" name="Title 1"/>
          <p:cNvSpPr>
            <a:spLocks noGrp="1"/>
          </p:cNvSpPr>
          <p:nvPr>
            <p:ph type="title" idx="4294967295"/>
          </p:nvPr>
        </p:nvSpPr>
        <p:spPr>
          <a:xfrm>
            <a:off x="81955" y="102990"/>
            <a:ext cx="7387829" cy="736997"/>
          </a:xfrm>
        </p:spPr>
        <p:txBody>
          <a:bodyPr>
            <a:normAutofit fontScale="90000"/>
          </a:bodyPr>
          <a:lstStyle/>
          <a:p>
            <a:pPr algn="l"/>
            <a:r>
              <a:rPr lang="en-US" dirty="0">
                <a:solidFill>
                  <a:schemeClr val="tx1"/>
                </a:solidFill>
              </a:rPr>
              <a:t>Information protection for cloud apps</a:t>
            </a:r>
          </a:p>
        </p:txBody>
      </p:sp>
      <p:sp>
        <p:nvSpPr>
          <p:cNvPr id="31" name="TextBox 30"/>
          <p:cNvSpPr txBox="1"/>
          <p:nvPr/>
        </p:nvSpPr>
        <p:spPr>
          <a:xfrm>
            <a:off x="6490719" y="2926355"/>
            <a:ext cx="2250040" cy="1279010"/>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Identify policy violations</a:t>
            </a:r>
          </a:p>
          <a:p>
            <a:pPr defTabSz="685537">
              <a:lnSpc>
                <a:spcPct val="90000"/>
              </a:lnSpc>
              <a:spcBef>
                <a:spcPts val="450"/>
              </a:spcBef>
              <a:spcAft>
                <a:spcPts val="441"/>
              </a:spcAft>
              <a:defRPr/>
            </a:pPr>
            <a:r>
              <a:rPr lang="en-US" sz="1200" dirty="0"/>
              <a:t>Investigate incidents and related activities</a:t>
            </a:r>
          </a:p>
          <a:p>
            <a:pPr defTabSz="685537">
              <a:lnSpc>
                <a:spcPct val="90000"/>
              </a:lnSpc>
              <a:spcBef>
                <a:spcPts val="450"/>
              </a:spcBef>
              <a:spcAft>
                <a:spcPts val="441"/>
              </a:spcAft>
              <a:defRPr/>
            </a:pPr>
            <a:r>
              <a:rPr lang="en-US" sz="1200" dirty="0"/>
              <a:t>Quarantine and permissions removal</a:t>
            </a:r>
          </a:p>
        </p:txBody>
      </p:sp>
      <p:sp>
        <p:nvSpPr>
          <p:cNvPr id="24" name="TextBox 23"/>
          <p:cNvSpPr txBox="1"/>
          <p:nvPr/>
        </p:nvSpPr>
        <p:spPr>
          <a:xfrm>
            <a:off x="7317302" y="1117136"/>
            <a:ext cx="1960929" cy="706032"/>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Monitor &amp; investigate</a:t>
            </a:r>
          </a:p>
        </p:txBody>
      </p:sp>
      <p:sp>
        <p:nvSpPr>
          <p:cNvPr id="25" name="TextBox 24"/>
          <p:cNvSpPr txBox="1"/>
          <p:nvPr/>
        </p:nvSpPr>
        <p:spPr>
          <a:xfrm>
            <a:off x="336634" y="2907910"/>
            <a:ext cx="2445859" cy="1445209"/>
          </a:xfrm>
          <a:prstGeom prst="rect">
            <a:avLst/>
          </a:prstGeom>
          <a:noFill/>
        </p:spPr>
        <p:txBody>
          <a:bodyPr wrap="square" lIns="80989" tIns="107540" rIns="80989" bIns="107540" rtlCol="0">
            <a:spAutoFit/>
          </a:bodyPr>
          <a:lstStyle/>
          <a:p>
            <a:pPr defTabSz="685537">
              <a:lnSpc>
                <a:spcPct val="90000"/>
              </a:lnSpc>
              <a:spcBef>
                <a:spcPts val="450"/>
              </a:spcBef>
              <a:spcAft>
                <a:spcPts val="441"/>
              </a:spcAft>
              <a:defRPr/>
            </a:pPr>
            <a:r>
              <a:rPr lang="en-US" sz="1200" dirty="0"/>
              <a:t>Visibility to sharing level and classification labels</a:t>
            </a:r>
          </a:p>
          <a:p>
            <a:pPr defTabSz="685537">
              <a:lnSpc>
                <a:spcPct val="90000"/>
              </a:lnSpc>
              <a:spcBef>
                <a:spcPts val="450"/>
              </a:spcBef>
              <a:spcAft>
                <a:spcPts val="441"/>
              </a:spcAft>
              <a:defRPr/>
            </a:pPr>
            <a:r>
              <a:rPr lang="en-US" sz="1200" dirty="0"/>
              <a:t>Quantify over-sharing exposure and compliance risks</a:t>
            </a:r>
          </a:p>
          <a:p>
            <a:pPr defTabSz="685537">
              <a:lnSpc>
                <a:spcPct val="90000"/>
              </a:lnSpc>
              <a:spcBef>
                <a:spcPts val="450"/>
              </a:spcBef>
              <a:spcAft>
                <a:spcPts val="441"/>
              </a:spcAft>
              <a:defRPr/>
            </a:pPr>
            <a:r>
              <a:rPr lang="en-US" sz="1200" dirty="0"/>
              <a:t>Detect and manage 3</a:t>
            </a:r>
            <a:r>
              <a:rPr lang="en-US" sz="1200" baseline="30000" dirty="0"/>
              <a:t>rd</a:t>
            </a:r>
            <a:r>
              <a:rPr lang="en-US" sz="1200" dirty="0"/>
              <a:t> apps access</a:t>
            </a:r>
          </a:p>
        </p:txBody>
      </p:sp>
      <p:sp>
        <p:nvSpPr>
          <p:cNvPr id="34" name="TextBox 33"/>
          <p:cNvSpPr txBox="1"/>
          <p:nvPr/>
        </p:nvSpPr>
        <p:spPr>
          <a:xfrm>
            <a:off x="1210408" y="1117135"/>
            <a:ext cx="1601003" cy="950458"/>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Gain visibility into data and sharing</a:t>
            </a:r>
          </a:p>
        </p:txBody>
      </p:sp>
      <p:sp>
        <p:nvSpPr>
          <p:cNvPr id="43" name="TextBox 42"/>
          <p:cNvSpPr txBox="1"/>
          <p:nvPr/>
        </p:nvSpPr>
        <p:spPr>
          <a:xfrm>
            <a:off x="4130271" y="1117136"/>
            <a:ext cx="2203185" cy="706032"/>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Classify, label and protect</a:t>
            </a:r>
          </a:p>
        </p:txBody>
      </p:sp>
      <p:sp>
        <p:nvSpPr>
          <p:cNvPr id="44" name="TextBox 43"/>
          <p:cNvSpPr txBox="1"/>
          <p:nvPr/>
        </p:nvSpPr>
        <p:spPr>
          <a:xfrm>
            <a:off x="3283390" y="2926355"/>
            <a:ext cx="2883273" cy="1611408"/>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Govern data in the cloud with granular DLP policies</a:t>
            </a:r>
          </a:p>
          <a:p>
            <a:pPr defTabSz="685537">
              <a:lnSpc>
                <a:spcPct val="90000"/>
              </a:lnSpc>
              <a:spcBef>
                <a:spcPts val="450"/>
              </a:spcBef>
              <a:spcAft>
                <a:spcPts val="441"/>
              </a:spcAft>
              <a:defRPr/>
            </a:pPr>
            <a:r>
              <a:rPr lang="en-US" sz="1200" dirty="0"/>
              <a:t>Leverage Microsoft’s Information Protection capabilities for classification</a:t>
            </a:r>
          </a:p>
          <a:p>
            <a:pPr defTabSz="685537">
              <a:lnSpc>
                <a:spcPct val="90000"/>
              </a:lnSpc>
              <a:spcBef>
                <a:spcPts val="450"/>
              </a:spcBef>
              <a:spcAft>
                <a:spcPts val="441"/>
              </a:spcAft>
              <a:defRPr/>
            </a:pPr>
            <a:r>
              <a:rPr lang="en-US" sz="1200" dirty="0"/>
              <a:t>Automatically protect and encrypt your data using Azure Information Protection</a:t>
            </a:r>
          </a:p>
        </p:txBody>
      </p:sp>
      <p:sp>
        <p:nvSpPr>
          <p:cNvPr id="4" name="Rectangle 3"/>
          <p:cNvSpPr/>
          <p:nvPr/>
        </p:nvSpPr>
        <p:spPr>
          <a:xfrm>
            <a:off x="3186302" y="2435974"/>
            <a:ext cx="226344" cy="296107"/>
          </a:xfrm>
          <a:prstGeom prst="rect">
            <a:avLst/>
          </a:prstGeom>
        </p:spPr>
        <p:txBody>
          <a:bodyPr wrap="none">
            <a:spAutoFit/>
          </a:bodyPr>
          <a:lstStyle/>
          <a:p>
            <a:r>
              <a:rPr lang="en-US" sz="1324" dirty="0">
                <a:solidFill>
                  <a:srgbClr val="000000"/>
                </a:solidFill>
                <a:latin typeface="Times" charset="0"/>
              </a:rPr>
              <a:t> </a:t>
            </a:r>
            <a:endParaRPr lang="en-US" sz="1324" dirty="0"/>
          </a:p>
        </p:txBody>
      </p:sp>
      <p:sp>
        <p:nvSpPr>
          <p:cNvPr id="6" name="Rectangle 5"/>
          <p:cNvSpPr/>
          <p:nvPr/>
        </p:nvSpPr>
        <p:spPr bwMode="auto">
          <a:xfrm>
            <a:off x="-1" y="4551920"/>
            <a:ext cx="9144000" cy="59705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pic>
        <p:nvPicPr>
          <p:cNvPr id="29" name="Picture 28"/>
          <p:cNvPicPr>
            <a:picLocks noChangeAspect="1"/>
          </p:cNvPicPr>
          <p:nvPr/>
        </p:nvPicPr>
        <p:blipFill rotWithShape="1">
          <a:blip r:embed="rId3" cstate="email">
            <a:extLst>
              <a:ext uri="{28A0092B-C50C-407E-A947-70E740481C1C}">
                <a14:useLocalDpi xmlns:a14="http://schemas.microsoft.com/office/drawing/2010/main"/>
              </a:ext>
            </a:extLst>
          </a:blip>
          <a:srcRect l="-13053" t="13514" r="-13053" b="13514"/>
          <a:stretch/>
        </p:blipFill>
        <p:spPr>
          <a:xfrm>
            <a:off x="282138" y="4551920"/>
            <a:ext cx="1062139" cy="597052"/>
          </a:xfrm>
          <a:prstGeom prst="rect">
            <a:avLst/>
          </a:prstGeom>
        </p:spPr>
      </p:pic>
      <p:sp>
        <p:nvSpPr>
          <p:cNvPr id="28" name="TextBox 27"/>
          <p:cNvSpPr txBox="1"/>
          <p:nvPr/>
        </p:nvSpPr>
        <p:spPr>
          <a:xfrm>
            <a:off x="1356233" y="4565119"/>
            <a:ext cx="1426260" cy="359720"/>
          </a:xfrm>
          <a:prstGeom prst="rect">
            <a:avLst/>
          </a:prstGeom>
          <a:noFill/>
        </p:spPr>
        <p:txBody>
          <a:bodyPr wrap="square" lIns="80989" tIns="107540" rIns="80989" bIns="107540" rtlCol="0">
            <a:spAutoFit/>
          </a:bodyPr>
          <a:lstStyle/>
          <a:p>
            <a:pPr defTabSz="685537">
              <a:lnSpc>
                <a:spcPct val="90000"/>
              </a:lnSpc>
              <a:spcAft>
                <a:spcPts val="441"/>
              </a:spcAft>
              <a:defRPr/>
            </a:pPr>
            <a:r>
              <a:rPr lang="en-US" sz="1029">
                <a:solidFill>
                  <a:schemeClr val="bg1"/>
                </a:solidFill>
                <a:latin typeface="Segoe UI Light"/>
              </a:rPr>
              <a:t>Integrates with</a:t>
            </a:r>
            <a:endParaRPr lang="en-US" sz="1029" dirty="0">
              <a:solidFill>
                <a:schemeClr val="bg1"/>
              </a:solidFill>
              <a:latin typeface="Segoe UI Light"/>
            </a:endParaRPr>
          </a:p>
        </p:txBody>
      </p:sp>
      <p:sp>
        <p:nvSpPr>
          <p:cNvPr id="26" name="TextBox 25"/>
          <p:cNvSpPr txBox="1"/>
          <p:nvPr/>
        </p:nvSpPr>
        <p:spPr>
          <a:xfrm>
            <a:off x="1300205" y="4744862"/>
            <a:ext cx="6073122" cy="424930"/>
          </a:xfrm>
          <a:prstGeom prst="rect">
            <a:avLst/>
          </a:prstGeom>
          <a:noFill/>
        </p:spPr>
        <p:txBody>
          <a:bodyPr wrap="square" lIns="134426" tIns="107540" rIns="134426" bIns="107540" rtlCol="0">
            <a:spAutoFit/>
          </a:bodyPr>
          <a:lstStyle/>
          <a:p>
            <a:pPr defTabSz="685537">
              <a:spcAft>
                <a:spcPts val="450"/>
              </a:spcAft>
              <a:defRPr/>
            </a:pPr>
            <a:r>
              <a:rPr lang="en-US" sz="1350" dirty="0">
                <a:solidFill>
                  <a:schemeClr val="bg1"/>
                </a:solidFill>
                <a:latin typeface="Segoe UI Light"/>
              </a:rPr>
              <a:t>Azure Information Protection, Office 365, External DLP solutions</a:t>
            </a:r>
          </a:p>
        </p:txBody>
      </p:sp>
      <p:cxnSp>
        <p:nvCxnSpPr>
          <p:cNvPr id="9" name="Straight Connector 8"/>
          <p:cNvCxnSpPr/>
          <p:nvPr/>
        </p:nvCxnSpPr>
        <p:spPr>
          <a:xfrm>
            <a:off x="3003257" y="3056587"/>
            <a:ext cx="0" cy="1139934"/>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96770" y="3056587"/>
            <a:ext cx="0" cy="1139934"/>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320800" y="1114739"/>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sp>
        <p:nvSpPr>
          <p:cNvPr id="37" name="Oval 36"/>
          <p:cNvSpPr/>
          <p:nvPr/>
        </p:nvSpPr>
        <p:spPr bwMode="auto">
          <a:xfrm>
            <a:off x="3228059" y="1091014"/>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6869089" y="1966444"/>
            <a:ext cx="0" cy="959912"/>
          </a:xfrm>
          <a:prstGeom prst="line">
            <a:avLst/>
          </a:prstGeom>
          <a:noFill/>
          <a:ln w="38100" cap="flat" cmpd="sng" algn="ctr">
            <a:solidFill>
              <a:schemeClr val="tx2"/>
            </a:solidFill>
            <a:prstDash val="solid"/>
            <a:headEnd type="none" w="med" len="med"/>
            <a:tailEnd type="none" w="med" len="med"/>
          </a:ln>
          <a:effectLst/>
        </p:spPr>
      </p:cxnSp>
      <p:sp>
        <p:nvSpPr>
          <p:cNvPr id="40" name="Oval 39"/>
          <p:cNvSpPr/>
          <p:nvPr/>
        </p:nvSpPr>
        <p:spPr bwMode="auto">
          <a:xfrm>
            <a:off x="6435268" y="1091014"/>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41" name="Straight Connector 40"/>
          <p:cNvCxnSpPr/>
          <p:nvPr/>
        </p:nvCxnSpPr>
        <p:spPr>
          <a:xfrm>
            <a:off x="3665773" y="1966444"/>
            <a:ext cx="0" cy="959912"/>
          </a:xfrm>
          <a:prstGeom prst="line">
            <a:avLst/>
          </a:prstGeom>
          <a:noFill/>
          <a:ln w="38100" cap="flat" cmpd="sng" algn="ctr">
            <a:solidFill>
              <a:schemeClr val="tx2"/>
            </a:solidFill>
            <a:prstDash val="solid"/>
            <a:headEnd type="none" w="med" len="med"/>
            <a:tailEnd type="none" w="med" len="med"/>
          </a:ln>
          <a:effectLst/>
        </p:spPr>
      </p:cxnSp>
      <p:cxnSp>
        <p:nvCxnSpPr>
          <p:cNvPr id="42" name="Straight Connector 41"/>
          <p:cNvCxnSpPr/>
          <p:nvPr/>
        </p:nvCxnSpPr>
        <p:spPr>
          <a:xfrm>
            <a:off x="748696" y="1990168"/>
            <a:ext cx="0" cy="959912"/>
          </a:xfrm>
          <a:prstGeom prst="line">
            <a:avLst/>
          </a:prstGeom>
          <a:noFill/>
          <a:ln w="38100" cap="flat" cmpd="sng" algn="ctr">
            <a:solidFill>
              <a:schemeClr val="tx2"/>
            </a:solidFill>
            <a:prstDash val="solid"/>
            <a:headEnd type="none" w="med" len="med"/>
            <a:tailEnd type="none" w="med" len="med"/>
          </a:ln>
          <a:effectLst/>
        </p:spPr>
      </p:cxnSp>
      <p:grpSp>
        <p:nvGrpSpPr>
          <p:cNvPr id="30" name="Group 29"/>
          <p:cNvGrpSpPr/>
          <p:nvPr/>
        </p:nvGrpSpPr>
        <p:grpSpPr>
          <a:xfrm>
            <a:off x="474980" y="1281497"/>
            <a:ext cx="567068" cy="514556"/>
            <a:chOff x="1394835" y="2847529"/>
            <a:chExt cx="1434656" cy="1435896"/>
          </a:xfrm>
        </p:grpSpPr>
        <p:pic>
          <p:nvPicPr>
            <p:cNvPr id="32" name="Picture 3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94835" y="2847529"/>
              <a:ext cx="1434656" cy="1435896"/>
            </a:xfrm>
            <a:prstGeom prst="rect">
              <a:avLst/>
            </a:prstGeom>
          </p:spPr>
        </p:pic>
        <p:sp>
          <p:nvSpPr>
            <p:cNvPr id="36" name="Oval 35"/>
            <p:cNvSpPr/>
            <p:nvPr/>
          </p:nvSpPr>
          <p:spPr bwMode="auto">
            <a:xfrm>
              <a:off x="1861729" y="3351971"/>
              <a:ext cx="536024" cy="536024"/>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46" name="Picture 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43044" y="3558209"/>
              <a:ext cx="377188" cy="177484"/>
            </a:xfrm>
            <a:prstGeom prst="rect">
              <a:avLst/>
            </a:prstGeom>
          </p:spPr>
        </p:pic>
      </p:grpSp>
      <p:grpSp>
        <p:nvGrpSpPr>
          <p:cNvPr id="47" name="Group 2"/>
          <p:cNvGrpSpPr/>
          <p:nvPr/>
        </p:nvGrpSpPr>
        <p:grpSpPr>
          <a:xfrm>
            <a:off x="3347044" y="1281497"/>
            <a:ext cx="594736" cy="587102"/>
            <a:chOff x="5150080" y="2804657"/>
            <a:chExt cx="1997560" cy="1910198"/>
          </a:xfrm>
        </p:grpSpPr>
        <p:grpSp>
          <p:nvGrpSpPr>
            <p:cNvPr id="48" name="Group 6"/>
            <p:cNvGrpSpPr/>
            <p:nvPr/>
          </p:nvGrpSpPr>
          <p:grpSpPr>
            <a:xfrm>
              <a:off x="5150080" y="2804657"/>
              <a:ext cx="1997560" cy="1347676"/>
              <a:chOff x="5242136" y="2804657"/>
              <a:chExt cx="1997560" cy="1347676"/>
            </a:xfrm>
          </p:grpSpPr>
          <p:pic>
            <p:nvPicPr>
              <p:cNvPr id="5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242136" y="2804657"/>
                <a:ext cx="1997560" cy="1347676"/>
              </a:xfrm>
              <a:prstGeom prst="rect">
                <a:avLst/>
              </a:prstGeom>
            </p:spPr>
          </p:pic>
          <p:grpSp>
            <p:nvGrpSpPr>
              <p:cNvPr id="51" name="Group 10"/>
              <p:cNvGrpSpPr/>
              <p:nvPr/>
            </p:nvGrpSpPr>
            <p:grpSpPr>
              <a:xfrm>
                <a:off x="5748788" y="3071196"/>
                <a:ext cx="979561" cy="600627"/>
                <a:chOff x="-1668373" y="4139273"/>
                <a:chExt cx="1463037" cy="897076"/>
              </a:xfrm>
            </p:grpSpPr>
            <p:pic>
              <p:nvPicPr>
                <p:cNvPr id="5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668373" y="4344424"/>
                  <a:ext cx="691925" cy="691925"/>
                </a:xfrm>
                <a:prstGeom prst="rect">
                  <a:avLst/>
                </a:prstGeom>
              </p:spPr>
            </p:pic>
            <p:grpSp>
              <p:nvGrpSpPr>
                <p:cNvPr id="53" name="Group 12"/>
                <p:cNvGrpSpPr/>
                <p:nvPr/>
              </p:nvGrpSpPr>
              <p:grpSpPr>
                <a:xfrm>
                  <a:off x="-748321" y="4601680"/>
                  <a:ext cx="542985" cy="351341"/>
                  <a:chOff x="5380358" y="3439881"/>
                  <a:chExt cx="774701" cy="510811"/>
                </a:xfrm>
              </p:grpSpPr>
              <p:sp>
                <p:nvSpPr>
                  <p:cNvPr id="59" name="Rectangle 19"/>
                  <p:cNvSpPr>
                    <a:spLocks noChangeArrowheads="1"/>
                  </p:cNvSpPr>
                  <p:nvPr/>
                </p:nvSpPr>
                <p:spPr bwMode="auto">
                  <a:xfrm>
                    <a:off x="5380358" y="3439882"/>
                    <a:ext cx="774699" cy="510806"/>
                  </a:xfrm>
                  <a:prstGeom prst="rect">
                    <a:avLst/>
                  </a:prstGeom>
                  <a:solidFill>
                    <a:schemeClr val="bg1">
                      <a:lumMod val="95000"/>
                    </a:schemeClr>
                  </a:solidFill>
                  <a:ln>
                    <a:noFill/>
                  </a:ln>
                </p:spPr>
                <p:txBody>
                  <a:bodyPr vert="horz" wrap="square" lIns="68561" tIns="34280" rIns="68561" bIns="34280" numCol="1" anchor="t" anchorCtr="0" compatLnSpc="1">
                    <a:prstTxWarp prst="textNoShape">
                      <a:avLst/>
                    </a:prstTxWarp>
                  </a:bodyPr>
                  <a:lstStyle/>
                  <a:p>
                    <a:endParaRPr lang="en-US" sz="1350"/>
                  </a:p>
                </p:txBody>
              </p:sp>
              <p:sp>
                <p:nvSpPr>
                  <p:cNvPr id="60" name="Freeform 20"/>
                  <p:cNvSpPr>
                    <a:spLocks/>
                  </p:cNvSpPr>
                  <p:nvPr/>
                </p:nvSpPr>
                <p:spPr bwMode="auto">
                  <a:xfrm>
                    <a:off x="5380360" y="3622782"/>
                    <a:ext cx="774699" cy="327910"/>
                  </a:xfrm>
                  <a:custGeom>
                    <a:avLst/>
                    <a:gdLst>
                      <a:gd name="T0" fmla="*/ 296 w 593"/>
                      <a:gd name="T1" fmla="*/ 0 h 251"/>
                      <a:gd name="T2" fmla="*/ 0 w 593"/>
                      <a:gd name="T3" fmla="*/ 251 h 251"/>
                      <a:gd name="T4" fmla="*/ 593 w 593"/>
                      <a:gd name="T5" fmla="*/ 251 h 251"/>
                      <a:gd name="T6" fmla="*/ 296 w 593"/>
                      <a:gd name="T7" fmla="*/ 0 h 251"/>
                    </a:gdLst>
                    <a:ahLst/>
                    <a:cxnLst>
                      <a:cxn ang="0">
                        <a:pos x="T0" y="T1"/>
                      </a:cxn>
                      <a:cxn ang="0">
                        <a:pos x="T2" y="T3"/>
                      </a:cxn>
                      <a:cxn ang="0">
                        <a:pos x="T4" y="T5"/>
                      </a:cxn>
                      <a:cxn ang="0">
                        <a:pos x="T6" y="T7"/>
                      </a:cxn>
                    </a:cxnLst>
                    <a:rect l="0" t="0" r="r" b="b"/>
                    <a:pathLst>
                      <a:path w="593" h="251">
                        <a:moveTo>
                          <a:pt x="296" y="0"/>
                        </a:moveTo>
                        <a:lnTo>
                          <a:pt x="0" y="251"/>
                        </a:lnTo>
                        <a:lnTo>
                          <a:pt x="593" y="251"/>
                        </a:lnTo>
                        <a:lnTo>
                          <a:pt x="296" y="0"/>
                        </a:lnTo>
                        <a:close/>
                      </a:path>
                    </a:pathLst>
                  </a:custGeom>
                  <a:solidFill>
                    <a:schemeClr val="bg1">
                      <a:lumMod val="85000"/>
                    </a:schemeClr>
                  </a:solidFill>
                  <a:ln>
                    <a:noFill/>
                  </a:ln>
                </p:spPr>
                <p:txBody>
                  <a:bodyPr vert="horz" wrap="square" lIns="68561" tIns="34280" rIns="68561" bIns="34280" numCol="1" anchor="t" anchorCtr="0" compatLnSpc="1">
                    <a:prstTxWarp prst="textNoShape">
                      <a:avLst/>
                    </a:prstTxWarp>
                  </a:bodyPr>
                  <a:lstStyle/>
                  <a:p>
                    <a:endParaRPr lang="en-US" sz="1350" dirty="0"/>
                  </a:p>
                </p:txBody>
              </p:sp>
              <p:sp>
                <p:nvSpPr>
                  <p:cNvPr id="61" name="Freeform 21"/>
                  <p:cNvSpPr>
                    <a:spLocks/>
                  </p:cNvSpPr>
                  <p:nvPr/>
                </p:nvSpPr>
                <p:spPr bwMode="auto">
                  <a:xfrm>
                    <a:off x="5380358" y="3439882"/>
                    <a:ext cx="774699" cy="386794"/>
                  </a:xfrm>
                  <a:custGeom>
                    <a:avLst/>
                    <a:gdLst>
                      <a:gd name="T0" fmla="*/ 296 w 593"/>
                      <a:gd name="T1" fmla="*/ 255 h 255"/>
                      <a:gd name="T2" fmla="*/ 0 w 593"/>
                      <a:gd name="T3" fmla="*/ 0 h 255"/>
                      <a:gd name="T4" fmla="*/ 593 w 593"/>
                      <a:gd name="T5" fmla="*/ 0 h 255"/>
                      <a:gd name="T6" fmla="*/ 296 w 593"/>
                      <a:gd name="T7" fmla="*/ 255 h 255"/>
                    </a:gdLst>
                    <a:ahLst/>
                    <a:cxnLst>
                      <a:cxn ang="0">
                        <a:pos x="T0" y="T1"/>
                      </a:cxn>
                      <a:cxn ang="0">
                        <a:pos x="T2" y="T3"/>
                      </a:cxn>
                      <a:cxn ang="0">
                        <a:pos x="T4" y="T5"/>
                      </a:cxn>
                      <a:cxn ang="0">
                        <a:pos x="T6" y="T7"/>
                      </a:cxn>
                    </a:cxnLst>
                    <a:rect l="0" t="0" r="r" b="b"/>
                    <a:pathLst>
                      <a:path w="593" h="255">
                        <a:moveTo>
                          <a:pt x="296" y="255"/>
                        </a:moveTo>
                        <a:lnTo>
                          <a:pt x="0" y="0"/>
                        </a:lnTo>
                        <a:lnTo>
                          <a:pt x="593" y="0"/>
                        </a:lnTo>
                        <a:lnTo>
                          <a:pt x="296" y="255"/>
                        </a:lnTo>
                        <a:close/>
                      </a:path>
                    </a:pathLst>
                  </a:custGeom>
                  <a:solidFill>
                    <a:schemeClr val="bg1">
                      <a:lumMod val="75000"/>
                    </a:schemeClr>
                  </a:solidFill>
                  <a:ln>
                    <a:noFill/>
                  </a:ln>
                </p:spPr>
                <p:txBody>
                  <a:bodyPr vert="horz" wrap="square" lIns="68561" tIns="34280" rIns="68561" bIns="34280" numCol="1" anchor="t" anchorCtr="0" compatLnSpc="1">
                    <a:prstTxWarp prst="textNoShape">
                      <a:avLst/>
                    </a:prstTxWarp>
                  </a:bodyPr>
                  <a:lstStyle/>
                  <a:p>
                    <a:endParaRPr lang="en-US" sz="1350">
                      <a:ln>
                        <a:solidFill>
                          <a:sysClr val="windowText" lastClr="000000"/>
                        </a:solidFill>
                      </a:ln>
                    </a:endParaRPr>
                  </a:p>
                </p:txBody>
              </p:sp>
              <p:sp>
                <p:nvSpPr>
                  <p:cNvPr id="62" name="Freeform 21"/>
                  <p:cNvSpPr>
                    <a:spLocks/>
                  </p:cNvSpPr>
                  <p:nvPr/>
                </p:nvSpPr>
                <p:spPr bwMode="auto">
                  <a:xfrm>
                    <a:off x="5380358" y="3439881"/>
                    <a:ext cx="774699" cy="315081"/>
                  </a:xfrm>
                  <a:custGeom>
                    <a:avLst/>
                    <a:gdLst>
                      <a:gd name="T0" fmla="*/ 296 w 593"/>
                      <a:gd name="T1" fmla="*/ 255 h 255"/>
                      <a:gd name="T2" fmla="*/ 0 w 593"/>
                      <a:gd name="T3" fmla="*/ 0 h 255"/>
                      <a:gd name="T4" fmla="*/ 593 w 593"/>
                      <a:gd name="T5" fmla="*/ 0 h 255"/>
                      <a:gd name="T6" fmla="*/ 296 w 593"/>
                      <a:gd name="T7" fmla="*/ 255 h 255"/>
                    </a:gdLst>
                    <a:ahLst/>
                    <a:cxnLst>
                      <a:cxn ang="0">
                        <a:pos x="T0" y="T1"/>
                      </a:cxn>
                      <a:cxn ang="0">
                        <a:pos x="T2" y="T3"/>
                      </a:cxn>
                      <a:cxn ang="0">
                        <a:pos x="T4" y="T5"/>
                      </a:cxn>
                      <a:cxn ang="0">
                        <a:pos x="T6" y="T7"/>
                      </a:cxn>
                    </a:cxnLst>
                    <a:rect l="0" t="0" r="r" b="b"/>
                    <a:pathLst>
                      <a:path w="593" h="255">
                        <a:moveTo>
                          <a:pt x="296" y="255"/>
                        </a:moveTo>
                        <a:lnTo>
                          <a:pt x="0" y="0"/>
                        </a:lnTo>
                        <a:lnTo>
                          <a:pt x="593" y="0"/>
                        </a:lnTo>
                        <a:lnTo>
                          <a:pt x="296" y="255"/>
                        </a:lnTo>
                        <a:close/>
                      </a:path>
                    </a:pathLst>
                  </a:custGeom>
                  <a:solidFill>
                    <a:schemeClr val="bg1">
                      <a:lumMod val="85000"/>
                    </a:schemeClr>
                  </a:solidFill>
                  <a:ln>
                    <a:noFill/>
                  </a:ln>
                </p:spPr>
                <p:txBody>
                  <a:bodyPr vert="horz" wrap="square" lIns="68561" tIns="34280" rIns="68561" bIns="34280" numCol="1" anchor="t" anchorCtr="0" compatLnSpc="1">
                    <a:prstTxWarp prst="textNoShape">
                      <a:avLst/>
                    </a:prstTxWarp>
                  </a:bodyPr>
                  <a:lstStyle/>
                  <a:p>
                    <a:endParaRPr lang="en-US" sz="1350"/>
                  </a:p>
                </p:txBody>
              </p:sp>
            </p:grpSp>
            <p:grpSp>
              <p:nvGrpSpPr>
                <p:cNvPr id="54" name="Group 13"/>
                <p:cNvGrpSpPr/>
                <p:nvPr/>
              </p:nvGrpSpPr>
              <p:grpSpPr>
                <a:xfrm>
                  <a:off x="-1210611" y="4139273"/>
                  <a:ext cx="409465" cy="410301"/>
                  <a:chOff x="7866116" y="3280888"/>
                  <a:chExt cx="924253" cy="924253"/>
                </a:xfrm>
              </p:grpSpPr>
              <p:sp>
                <p:nvSpPr>
                  <p:cNvPr id="55" name="Freeform 30"/>
                  <p:cNvSpPr>
                    <a:spLocks/>
                  </p:cNvSpPr>
                  <p:nvPr/>
                </p:nvSpPr>
                <p:spPr bwMode="auto">
                  <a:xfrm>
                    <a:off x="8131188" y="3280888"/>
                    <a:ext cx="506435" cy="462127"/>
                  </a:xfrm>
                  <a:custGeom>
                    <a:avLst/>
                    <a:gdLst>
                      <a:gd name="T0" fmla="*/ 550 w 550"/>
                      <a:gd name="T1" fmla="*/ 130 h 502"/>
                      <a:gd name="T2" fmla="*/ 214 w 550"/>
                      <a:gd name="T3" fmla="*/ 0 h 502"/>
                      <a:gd name="T4" fmla="*/ 0 w 550"/>
                      <a:gd name="T5" fmla="*/ 48 h 502"/>
                      <a:gd name="T6" fmla="*/ 214 w 550"/>
                      <a:gd name="T7" fmla="*/ 502 h 502"/>
                      <a:gd name="T8" fmla="*/ 550 w 550"/>
                      <a:gd name="T9" fmla="*/ 130 h 502"/>
                    </a:gdLst>
                    <a:ahLst/>
                    <a:cxnLst>
                      <a:cxn ang="0">
                        <a:pos x="T0" y="T1"/>
                      </a:cxn>
                      <a:cxn ang="0">
                        <a:pos x="T2" y="T3"/>
                      </a:cxn>
                      <a:cxn ang="0">
                        <a:pos x="T4" y="T5"/>
                      </a:cxn>
                      <a:cxn ang="0">
                        <a:pos x="T6" y="T7"/>
                      </a:cxn>
                      <a:cxn ang="0">
                        <a:pos x="T8" y="T9"/>
                      </a:cxn>
                    </a:cxnLst>
                    <a:rect l="0" t="0" r="r" b="b"/>
                    <a:pathLst>
                      <a:path w="550" h="502">
                        <a:moveTo>
                          <a:pt x="550" y="130"/>
                        </a:moveTo>
                        <a:cubicBezTo>
                          <a:pt x="461" y="49"/>
                          <a:pt x="343" y="0"/>
                          <a:pt x="214" y="0"/>
                        </a:cubicBezTo>
                        <a:cubicBezTo>
                          <a:pt x="137" y="0"/>
                          <a:pt x="65" y="17"/>
                          <a:pt x="0" y="48"/>
                        </a:cubicBezTo>
                        <a:cubicBezTo>
                          <a:pt x="214" y="502"/>
                          <a:pt x="214" y="502"/>
                          <a:pt x="214" y="502"/>
                        </a:cubicBezTo>
                        <a:lnTo>
                          <a:pt x="550" y="130"/>
                        </a:lnTo>
                        <a:close/>
                      </a:path>
                    </a:pathLst>
                  </a:custGeom>
                  <a:solidFill>
                    <a:srgbClr val="FFA537"/>
                  </a:solidFill>
                  <a:ln>
                    <a:noFill/>
                  </a:ln>
                </p:spPr>
                <p:txBody>
                  <a:bodyPr vert="horz" wrap="square" lIns="68561" tIns="34280" rIns="68561" bIns="34280" numCol="1" anchor="t" anchorCtr="0" compatLnSpc="1">
                    <a:prstTxWarp prst="textNoShape">
                      <a:avLst/>
                    </a:prstTxWarp>
                  </a:bodyPr>
                  <a:lstStyle/>
                  <a:p>
                    <a:endParaRPr lang="en-US" sz="1350"/>
                  </a:p>
                </p:txBody>
              </p:sp>
              <p:sp>
                <p:nvSpPr>
                  <p:cNvPr id="56" name="Freeform 31"/>
                  <p:cNvSpPr>
                    <a:spLocks/>
                  </p:cNvSpPr>
                  <p:nvPr/>
                </p:nvSpPr>
                <p:spPr bwMode="auto">
                  <a:xfrm>
                    <a:off x="8328243" y="3400598"/>
                    <a:ext cx="427146" cy="342417"/>
                  </a:xfrm>
                  <a:custGeom>
                    <a:avLst/>
                    <a:gdLst>
                      <a:gd name="T0" fmla="*/ 464 w 464"/>
                      <a:gd name="T1" fmla="*/ 181 h 372"/>
                      <a:gd name="T2" fmla="*/ 336 w 464"/>
                      <a:gd name="T3" fmla="*/ 0 h 372"/>
                      <a:gd name="T4" fmla="*/ 0 w 464"/>
                      <a:gd name="T5" fmla="*/ 372 h 372"/>
                      <a:gd name="T6" fmla="*/ 464 w 464"/>
                      <a:gd name="T7" fmla="*/ 181 h 372"/>
                    </a:gdLst>
                    <a:ahLst/>
                    <a:cxnLst>
                      <a:cxn ang="0">
                        <a:pos x="T0" y="T1"/>
                      </a:cxn>
                      <a:cxn ang="0">
                        <a:pos x="T2" y="T3"/>
                      </a:cxn>
                      <a:cxn ang="0">
                        <a:pos x="T4" y="T5"/>
                      </a:cxn>
                      <a:cxn ang="0">
                        <a:pos x="T6" y="T7"/>
                      </a:cxn>
                    </a:cxnLst>
                    <a:rect l="0" t="0" r="r" b="b"/>
                    <a:pathLst>
                      <a:path w="464" h="372">
                        <a:moveTo>
                          <a:pt x="464" y="181"/>
                        </a:moveTo>
                        <a:cubicBezTo>
                          <a:pt x="436" y="112"/>
                          <a:pt x="392" y="49"/>
                          <a:pt x="336" y="0"/>
                        </a:cubicBezTo>
                        <a:cubicBezTo>
                          <a:pt x="0" y="372"/>
                          <a:pt x="0" y="372"/>
                          <a:pt x="0" y="372"/>
                        </a:cubicBezTo>
                        <a:lnTo>
                          <a:pt x="464" y="181"/>
                        </a:lnTo>
                        <a:close/>
                      </a:path>
                    </a:pathLst>
                  </a:custGeom>
                  <a:solidFill>
                    <a:srgbClr val="00BDF3"/>
                  </a:solidFill>
                  <a:ln>
                    <a:noFill/>
                  </a:ln>
                </p:spPr>
                <p:txBody>
                  <a:bodyPr vert="horz" wrap="square" lIns="68561" tIns="34280" rIns="68561" bIns="34280" numCol="1" anchor="t" anchorCtr="0" compatLnSpc="1">
                    <a:prstTxWarp prst="textNoShape">
                      <a:avLst/>
                    </a:prstTxWarp>
                  </a:bodyPr>
                  <a:lstStyle/>
                  <a:p>
                    <a:endParaRPr lang="en-US" sz="1350"/>
                  </a:p>
                </p:txBody>
              </p:sp>
              <p:sp>
                <p:nvSpPr>
                  <p:cNvPr id="57" name="Freeform 32"/>
                  <p:cNvSpPr>
                    <a:spLocks/>
                  </p:cNvSpPr>
                  <p:nvPr/>
                </p:nvSpPr>
                <p:spPr bwMode="auto">
                  <a:xfrm>
                    <a:off x="7866116" y="3324807"/>
                    <a:ext cx="462127" cy="742356"/>
                  </a:xfrm>
                  <a:custGeom>
                    <a:avLst/>
                    <a:gdLst>
                      <a:gd name="T0" fmla="*/ 288 w 502"/>
                      <a:gd name="T1" fmla="*/ 0 h 806"/>
                      <a:gd name="T2" fmla="*/ 0 w 502"/>
                      <a:gd name="T3" fmla="*/ 454 h 806"/>
                      <a:gd name="T4" fmla="*/ 144 w 502"/>
                      <a:gd name="T5" fmla="*/ 806 h 806"/>
                      <a:gd name="T6" fmla="*/ 502 w 502"/>
                      <a:gd name="T7" fmla="*/ 454 h 806"/>
                      <a:gd name="T8" fmla="*/ 288 w 502"/>
                      <a:gd name="T9" fmla="*/ 0 h 806"/>
                    </a:gdLst>
                    <a:ahLst/>
                    <a:cxnLst>
                      <a:cxn ang="0">
                        <a:pos x="T0" y="T1"/>
                      </a:cxn>
                      <a:cxn ang="0">
                        <a:pos x="T2" y="T3"/>
                      </a:cxn>
                      <a:cxn ang="0">
                        <a:pos x="T4" y="T5"/>
                      </a:cxn>
                      <a:cxn ang="0">
                        <a:pos x="T6" y="T7"/>
                      </a:cxn>
                      <a:cxn ang="0">
                        <a:pos x="T8" y="T9"/>
                      </a:cxn>
                    </a:cxnLst>
                    <a:rect l="0" t="0" r="r" b="b"/>
                    <a:pathLst>
                      <a:path w="502" h="806">
                        <a:moveTo>
                          <a:pt x="288" y="0"/>
                        </a:moveTo>
                        <a:cubicBezTo>
                          <a:pt x="118" y="80"/>
                          <a:pt x="0" y="253"/>
                          <a:pt x="0" y="454"/>
                        </a:cubicBezTo>
                        <a:cubicBezTo>
                          <a:pt x="0" y="591"/>
                          <a:pt x="55" y="715"/>
                          <a:pt x="144" y="806"/>
                        </a:cubicBezTo>
                        <a:cubicBezTo>
                          <a:pt x="502" y="454"/>
                          <a:pt x="502" y="454"/>
                          <a:pt x="502" y="454"/>
                        </a:cubicBezTo>
                        <a:lnTo>
                          <a:pt x="288" y="0"/>
                        </a:lnTo>
                        <a:close/>
                      </a:path>
                    </a:pathLst>
                  </a:custGeom>
                  <a:solidFill>
                    <a:srgbClr val="BFBFBF"/>
                  </a:solidFill>
                  <a:ln>
                    <a:noFill/>
                  </a:ln>
                  <a:extLst>
                    <a:ext uri="{91240B29-F687-4f45-9708-019B960494DF}">
                      <a14:hiddenLine xmlns="" xmlns:p14="http://schemas.microsoft.com/office/powerpoint/2010/main" xmlns:mc="http://schemas.openxmlformats.org/markup-compatibility/2006"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endParaRPr lang="en-US" sz="1350"/>
                  </a:p>
                </p:txBody>
              </p:sp>
              <p:sp>
                <p:nvSpPr>
                  <p:cNvPr id="58" name="Freeform 33"/>
                  <p:cNvSpPr>
                    <a:spLocks/>
                  </p:cNvSpPr>
                  <p:nvPr/>
                </p:nvSpPr>
                <p:spPr bwMode="auto">
                  <a:xfrm>
                    <a:off x="7998652" y="3566948"/>
                    <a:ext cx="791717" cy="638193"/>
                  </a:xfrm>
                  <a:custGeom>
                    <a:avLst/>
                    <a:gdLst>
                      <a:gd name="T0" fmla="*/ 822 w 860"/>
                      <a:gd name="T1" fmla="*/ 0 h 693"/>
                      <a:gd name="T2" fmla="*/ 358 w 860"/>
                      <a:gd name="T3" fmla="*/ 191 h 693"/>
                      <a:gd name="T4" fmla="*/ 0 w 860"/>
                      <a:gd name="T5" fmla="*/ 543 h 693"/>
                      <a:gd name="T6" fmla="*/ 131 w 860"/>
                      <a:gd name="T7" fmla="*/ 638 h 693"/>
                      <a:gd name="T8" fmla="*/ 358 w 860"/>
                      <a:gd name="T9" fmla="*/ 693 h 693"/>
                      <a:gd name="T10" fmla="*/ 860 w 860"/>
                      <a:gd name="T11" fmla="*/ 191 h 693"/>
                      <a:gd name="T12" fmla="*/ 822 w 860"/>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860" h="693">
                        <a:moveTo>
                          <a:pt x="822" y="0"/>
                        </a:moveTo>
                        <a:cubicBezTo>
                          <a:pt x="358" y="191"/>
                          <a:pt x="358" y="191"/>
                          <a:pt x="358" y="191"/>
                        </a:cubicBezTo>
                        <a:cubicBezTo>
                          <a:pt x="0" y="543"/>
                          <a:pt x="0" y="543"/>
                          <a:pt x="0" y="543"/>
                        </a:cubicBezTo>
                        <a:cubicBezTo>
                          <a:pt x="38" y="581"/>
                          <a:pt x="82" y="614"/>
                          <a:pt x="131" y="638"/>
                        </a:cubicBezTo>
                        <a:cubicBezTo>
                          <a:pt x="199" y="673"/>
                          <a:pt x="276" y="693"/>
                          <a:pt x="358" y="693"/>
                        </a:cubicBezTo>
                        <a:cubicBezTo>
                          <a:pt x="635" y="693"/>
                          <a:pt x="860" y="468"/>
                          <a:pt x="860" y="191"/>
                        </a:cubicBezTo>
                        <a:cubicBezTo>
                          <a:pt x="860" y="123"/>
                          <a:pt x="846" y="59"/>
                          <a:pt x="822" y="0"/>
                        </a:cubicBezTo>
                        <a:close/>
                      </a:path>
                    </a:pathLst>
                  </a:custGeom>
                  <a:solidFill>
                    <a:srgbClr val="0078D7"/>
                  </a:solidFill>
                  <a:ln>
                    <a:noFill/>
                  </a:ln>
                  <a:extLst>
                    <a:ext uri="{91240B29-F687-4f45-9708-019B960494DF}">
                      <a14:hiddenLine xmlns="" xmlns:p14="http://schemas.microsoft.com/office/powerpoint/2010/main" xmlns:mc="http://schemas.openxmlformats.org/markup-compatibility/2006"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endParaRPr lang="en-US" sz="1350"/>
                  </a:p>
                </p:txBody>
              </p:sp>
            </p:grpSp>
          </p:grpSp>
        </p:grpSp>
        <p:pic>
          <p:nvPicPr>
            <p:cNvPr id="49"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76521" y="3345903"/>
              <a:ext cx="1368952" cy="1368952"/>
            </a:xfrm>
            <a:prstGeom prst="rect">
              <a:avLst/>
            </a:prstGeom>
          </p:spPr>
        </p:pic>
      </p:grpSp>
      <p:pic>
        <p:nvPicPr>
          <p:cNvPr id="63" name="Picture 6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610215" y="1233881"/>
            <a:ext cx="517748" cy="567436"/>
          </a:xfrm>
          <a:prstGeom prst="rect">
            <a:avLst/>
          </a:prstGeom>
        </p:spPr>
      </p:pic>
      <p:pic>
        <p:nvPicPr>
          <p:cNvPr id="45" name="Picture 4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068038" y="3404098"/>
            <a:ext cx="273680" cy="273680"/>
          </a:xfrm>
          <a:prstGeom prst="rect">
            <a:avLst/>
          </a:prstGeom>
        </p:spPr>
      </p:pic>
      <p:pic>
        <p:nvPicPr>
          <p:cNvPr id="64" name="Picture 6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068038" y="3862842"/>
            <a:ext cx="273680" cy="273680"/>
          </a:xfrm>
          <a:prstGeom prst="rect">
            <a:avLst/>
          </a:prstGeom>
        </p:spPr>
      </p:pic>
    </p:spTree>
    <p:extLst>
      <p:ext uri="{BB962C8B-B14F-4D97-AF65-F5344CB8AC3E}">
        <p14:creationId xmlns:p14="http://schemas.microsoft.com/office/powerpoint/2010/main" val="288784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up)">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81E75D-F73D-49AC-A4DC-AE3D2F1C7420}"/>
              </a:ext>
            </a:extLst>
          </p:cNvPr>
          <p:cNvSpPr>
            <a:spLocks noGrp="1"/>
          </p:cNvSpPr>
          <p:nvPr>
            <p:ph type="body" sz="quarter" idx="4294967295"/>
          </p:nvPr>
        </p:nvSpPr>
        <p:spPr>
          <a:xfrm>
            <a:off x="2631282" y="1027510"/>
            <a:ext cx="6512719" cy="3517106"/>
          </a:xfrm>
          <a:prstGeom prst="rect">
            <a:avLst/>
          </a:prstGeom>
        </p:spPr>
        <p:txBody>
          <a:bodyPr>
            <a:noAutofit/>
          </a:bodyPr>
          <a:lstStyle/>
          <a:p>
            <a:pPr marL="257175" indent="-257175">
              <a:buFont typeface="Arial" panose="020B0604020202020204" pitchFamily="34" charset="0"/>
              <a:buChar char="•"/>
            </a:pPr>
            <a:r>
              <a:rPr lang="en-US" sz="1800" dirty="0">
                <a:solidFill>
                  <a:srgbClr val="3D3D3C"/>
                </a:solidFill>
              </a:rPr>
              <a:t>Navigate to the Azure Portal on the AIP page</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Create a policy</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Show Client</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Protect a File</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Upload to BOX</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Share the File to everyone</a:t>
            </a:r>
          </a:p>
          <a:p>
            <a:endParaRPr lang="de-AT" sz="1800" dirty="0">
              <a:solidFill>
                <a:srgbClr val="3D3D3C"/>
              </a:solidFill>
            </a:endParaRPr>
          </a:p>
        </p:txBody>
      </p:sp>
      <p:sp>
        <p:nvSpPr>
          <p:cNvPr id="15" name="Title 2">
            <a:extLst>
              <a:ext uri="{FF2B5EF4-FFF2-40B4-BE49-F238E27FC236}">
                <a16:creationId xmlns:a16="http://schemas.microsoft.com/office/drawing/2014/main" id="{3BA7CBBC-758F-49BB-A315-5D0CAA2E8876}"/>
              </a:ext>
            </a:extLst>
          </p:cNvPr>
          <p:cNvSpPr txBox="1">
            <a:spLocks/>
          </p:cNvSpPr>
          <p:nvPr/>
        </p:nvSpPr>
        <p:spPr>
          <a:xfrm>
            <a:off x="804059" y="2198806"/>
            <a:ext cx="1120531" cy="314360"/>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765" dirty="0">
                <a:solidFill>
                  <a:srgbClr val="3D3D3C"/>
                </a:solidFill>
              </a:rPr>
              <a:t>Live demo</a:t>
            </a:r>
          </a:p>
        </p:txBody>
      </p:sp>
      <p:grpSp>
        <p:nvGrpSpPr>
          <p:cNvPr id="16" name="Group 15">
            <a:extLst>
              <a:ext uri="{FF2B5EF4-FFF2-40B4-BE49-F238E27FC236}">
                <a16:creationId xmlns:a16="http://schemas.microsoft.com/office/drawing/2014/main" id="{D6F5EE98-34C3-4AF2-914B-CA215361AB27}"/>
              </a:ext>
            </a:extLst>
          </p:cNvPr>
          <p:cNvGrpSpPr/>
          <p:nvPr/>
        </p:nvGrpSpPr>
        <p:grpSpPr>
          <a:xfrm>
            <a:off x="635978" y="2008927"/>
            <a:ext cx="1456691" cy="728345"/>
            <a:chOff x="934202" y="2852824"/>
            <a:chExt cx="1981200" cy="990600"/>
          </a:xfrm>
        </p:grpSpPr>
        <p:grpSp>
          <p:nvGrpSpPr>
            <p:cNvPr id="17" name="Group 16">
              <a:extLst>
                <a:ext uri="{FF2B5EF4-FFF2-40B4-BE49-F238E27FC236}">
                  <a16:creationId xmlns:a16="http://schemas.microsoft.com/office/drawing/2014/main" id="{2C15BBFE-D9B9-4101-AA64-314389CE9E4B}"/>
                </a:ext>
              </a:extLst>
            </p:cNvPr>
            <p:cNvGrpSpPr/>
            <p:nvPr/>
          </p:nvGrpSpPr>
          <p:grpSpPr>
            <a:xfrm>
              <a:off x="934202" y="2852824"/>
              <a:ext cx="990600" cy="990600"/>
              <a:chOff x="4168495" y="837920"/>
              <a:chExt cx="2125942" cy="2125942"/>
            </a:xfrm>
          </p:grpSpPr>
          <p:sp>
            <p:nvSpPr>
              <p:cNvPr id="21" name="Arc 20">
                <a:extLst>
                  <a:ext uri="{FF2B5EF4-FFF2-40B4-BE49-F238E27FC236}">
                    <a16:creationId xmlns:a16="http://schemas.microsoft.com/office/drawing/2014/main" id="{8F48B90F-7630-4638-B770-73FEB1D577CF}"/>
                  </a:ext>
                </a:extLst>
              </p:cNvPr>
              <p:cNvSpPr/>
              <p:nvPr/>
            </p:nvSpPr>
            <p:spPr>
              <a:xfrm rot="13500000">
                <a:off x="4490198" y="1242825"/>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2" name="Arc 21">
                <a:extLst>
                  <a:ext uri="{FF2B5EF4-FFF2-40B4-BE49-F238E27FC236}">
                    <a16:creationId xmlns:a16="http://schemas.microsoft.com/office/drawing/2014/main" id="{6D3AC486-C4A6-4BDA-9EBC-D37D463B76D0}"/>
                  </a:ext>
                </a:extLst>
              </p:cNvPr>
              <p:cNvSpPr/>
              <p:nvPr/>
            </p:nvSpPr>
            <p:spPr>
              <a:xfrm rot="13500000">
                <a:off x="4168495"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nvGrpSpPr>
            <p:cNvPr id="18" name="Group 17">
              <a:extLst>
                <a:ext uri="{FF2B5EF4-FFF2-40B4-BE49-F238E27FC236}">
                  <a16:creationId xmlns:a16="http://schemas.microsoft.com/office/drawing/2014/main" id="{6D641DE9-6739-4951-AD4E-BEE43F4F2638}"/>
                </a:ext>
              </a:extLst>
            </p:cNvPr>
            <p:cNvGrpSpPr/>
            <p:nvPr/>
          </p:nvGrpSpPr>
          <p:grpSpPr>
            <a:xfrm>
              <a:off x="1924802" y="2852824"/>
              <a:ext cx="990600" cy="990600"/>
              <a:chOff x="6142037" y="837920"/>
              <a:chExt cx="2125942" cy="2125942"/>
            </a:xfrm>
          </p:grpSpPr>
          <p:sp>
            <p:nvSpPr>
              <p:cNvPr id="19" name="Arc 18">
                <a:extLst>
                  <a:ext uri="{FF2B5EF4-FFF2-40B4-BE49-F238E27FC236}">
                    <a16:creationId xmlns:a16="http://schemas.microsoft.com/office/drawing/2014/main" id="{80F58B0C-3107-4A8A-B288-0F3D2BBAB52E}"/>
                  </a:ext>
                </a:extLst>
              </p:cNvPr>
              <p:cNvSpPr/>
              <p:nvPr/>
            </p:nvSpPr>
            <p:spPr>
              <a:xfrm rot="2700000">
                <a:off x="6574676" y="1187357"/>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0" name="Arc 19">
                <a:extLst>
                  <a:ext uri="{FF2B5EF4-FFF2-40B4-BE49-F238E27FC236}">
                    <a16:creationId xmlns:a16="http://schemas.microsoft.com/office/drawing/2014/main" id="{C312A0C2-35BB-404C-98C9-29DC26A930CB}"/>
                  </a:ext>
                </a:extLst>
              </p:cNvPr>
              <p:cNvSpPr/>
              <p:nvPr/>
            </p:nvSpPr>
            <p:spPr>
              <a:xfrm rot="2700000">
                <a:off x="6142037"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sp>
        <p:nvSpPr>
          <p:cNvPr id="13" name="Text Placeholder 3">
            <a:extLst>
              <a:ext uri="{FF2B5EF4-FFF2-40B4-BE49-F238E27FC236}">
                <a16:creationId xmlns:a16="http://schemas.microsoft.com/office/drawing/2014/main" id="{0E4561B3-4A0E-4FBC-B957-567A0C3E0D26}"/>
              </a:ext>
            </a:extLst>
          </p:cNvPr>
          <p:cNvSpPr txBox="1">
            <a:spLocks/>
          </p:cNvSpPr>
          <p:nvPr/>
        </p:nvSpPr>
        <p:spPr>
          <a:xfrm>
            <a:off x="227015" y="178426"/>
            <a:ext cx="6122987" cy="731044"/>
          </a:xfrm>
          <a:prstGeom prst="rect">
            <a:avLst/>
          </a:prstGeom>
        </p:spPr>
        <p:txBody>
          <a:bodyPr/>
          <a:lstStyle>
            <a:lvl1pPr marL="457200" indent="-457200" algn="l" defTabSz="457200" rtl="0" eaLnBrk="1" latinLnBrk="0" hangingPunct="1">
              <a:spcBef>
                <a:spcPct val="20000"/>
              </a:spcBef>
              <a:buClr>
                <a:srgbClr val="D40E14"/>
              </a:buClr>
              <a:buFont typeface="Wingdings" panose="05000000000000000000" pitchFamily="2" charset="2"/>
              <a:buChar char="§"/>
              <a:defRPr sz="2800" b="0" i="0" kern="1200">
                <a:solidFill>
                  <a:schemeClr val="bg1"/>
                </a:solidFill>
                <a:latin typeface="Klavika Regular" panose="02000506040000020004" pitchFamily="50" charset="0"/>
                <a:ea typeface="+mn-ea"/>
                <a:cs typeface="+mn-cs"/>
              </a:defRPr>
            </a:lvl1pPr>
            <a:lvl2pPr marL="800100" indent="-342900" algn="l" defTabSz="457200" rtl="0" eaLnBrk="1" latinLnBrk="0" hangingPunct="1">
              <a:spcBef>
                <a:spcPct val="20000"/>
              </a:spcBef>
              <a:buClr>
                <a:srgbClr val="D40E14"/>
              </a:buClr>
              <a:buFont typeface="Wingdings" panose="05000000000000000000" pitchFamily="2" charset="2"/>
              <a:buChar char="§"/>
              <a:defRPr sz="2400" b="0" i="0" kern="1200">
                <a:solidFill>
                  <a:schemeClr val="bg1"/>
                </a:solidFill>
                <a:latin typeface="Klavika Regular" panose="02000506040000020004" pitchFamily="50" charset="0"/>
                <a:ea typeface="+mn-ea"/>
                <a:cs typeface="+mn-cs"/>
              </a:defRPr>
            </a:lvl2pPr>
            <a:lvl3pPr marL="1257300" indent="-342900" algn="l" defTabSz="457200" rtl="0" eaLnBrk="1" latinLnBrk="0" hangingPunct="1">
              <a:spcBef>
                <a:spcPct val="20000"/>
              </a:spcBef>
              <a:buClr>
                <a:srgbClr val="D40E14"/>
              </a:buClr>
              <a:buFont typeface="Wingdings" panose="05000000000000000000" pitchFamily="2" charset="2"/>
              <a:buChar char="§"/>
              <a:defRPr sz="2000" b="0" i="0" kern="1200">
                <a:solidFill>
                  <a:schemeClr val="bg1"/>
                </a:solidFill>
                <a:latin typeface="Klavika Regular" panose="02000506040000020004" pitchFamily="50" charset="0"/>
                <a:ea typeface="+mn-ea"/>
                <a:cs typeface="+mn-cs"/>
              </a:defRPr>
            </a:lvl3pPr>
            <a:lvl4pPr marL="1657350" indent="-285750" algn="l" defTabSz="457200" rtl="0" eaLnBrk="1" latinLnBrk="0" hangingPunct="1">
              <a:spcBef>
                <a:spcPct val="20000"/>
              </a:spcBef>
              <a:buClr>
                <a:srgbClr val="D40E14"/>
              </a:buClr>
              <a:buFont typeface="Wingdings" panose="05000000000000000000" pitchFamily="2" charset="2"/>
              <a:buChar char="§"/>
              <a:defRPr sz="1800" b="0" i="0" kern="1200">
                <a:solidFill>
                  <a:schemeClr val="bg1"/>
                </a:solidFill>
                <a:latin typeface="Klavika Regular" panose="02000506040000020004" pitchFamily="50" charset="0"/>
                <a:ea typeface="+mn-ea"/>
                <a:cs typeface="+mn-cs"/>
              </a:defRPr>
            </a:lvl4pPr>
            <a:lvl5pPr marL="2114550" indent="-285750" algn="l" defTabSz="457200" rtl="0" eaLnBrk="1" latinLnBrk="0" hangingPunct="1">
              <a:spcBef>
                <a:spcPct val="20000"/>
              </a:spcBef>
              <a:buClr>
                <a:srgbClr val="D40E14"/>
              </a:buClr>
              <a:buFont typeface="Wingdings" panose="05000000000000000000" pitchFamily="2" charset="2"/>
              <a:buChar char="§"/>
              <a:defRPr sz="1600" b="0" i="0" kern="1200">
                <a:solidFill>
                  <a:schemeClr val="bg1"/>
                </a:solidFill>
                <a:latin typeface="Klavika Regular" panose="02000506040000020004"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dirty="0">
                <a:solidFill>
                  <a:srgbClr val="3D3D3C"/>
                </a:solidFill>
              </a:rPr>
              <a:t>Demo: Azure Information Protection</a:t>
            </a:r>
          </a:p>
          <a:p>
            <a:endParaRPr lang="en-US" sz="2100" dirty="0">
              <a:solidFill>
                <a:srgbClr val="3D3D3C"/>
              </a:solidFill>
            </a:endParaRPr>
          </a:p>
          <a:p>
            <a:endParaRPr lang="de-AT" sz="2100" dirty="0">
              <a:solidFill>
                <a:srgbClr val="3D3D3C"/>
              </a:solidFill>
            </a:endParaRPr>
          </a:p>
        </p:txBody>
      </p:sp>
    </p:spTree>
    <p:extLst>
      <p:ext uri="{BB962C8B-B14F-4D97-AF65-F5344CB8AC3E}">
        <p14:creationId xmlns:p14="http://schemas.microsoft.com/office/powerpoint/2010/main" val="322872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3000" tmFilter="0, 0; .2, .5; .8, .5; 1, 0"/>
                                        <p:tgtEl>
                                          <p:spTgt spid="16"/>
                                        </p:tgtEl>
                                      </p:cBhvr>
                                    </p:animEffect>
                                    <p:animScale>
                                      <p:cBhvr>
                                        <p:cTn id="7" dur="15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Title 1"/>
          <p:cNvSpPr>
            <a:spLocks noGrp="1"/>
          </p:cNvSpPr>
          <p:nvPr>
            <p:ph type="title"/>
          </p:nvPr>
        </p:nvSpPr>
        <p:spPr/>
        <p:txBody>
          <a:bodyPr/>
          <a:lstStyle/>
          <a:p>
            <a:endParaRPr lang="en-US" dirty="0">
              <a:solidFill>
                <a:schemeClr val="tx2"/>
              </a:solidFill>
            </a:endParaRPr>
          </a:p>
        </p:txBody>
      </p:sp>
      <p:sp>
        <p:nvSpPr>
          <p:cNvPr id="68" name="Rectangle 67"/>
          <p:cNvSpPr/>
          <p:nvPr/>
        </p:nvSpPr>
        <p:spPr bwMode="auto">
          <a:xfrm>
            <a:off x="3921958" y="1017557"/>
            <a:ext cx="4515875" cy="2734965"/>
          </a:xfrm>
          <a:prstGeom prst="rect">
            <a:avLst/>
          </a:prstGeom>
          <a:noFill/>
          <a:ln w="6350" cap="flat" cmpd="sng" algn="ctr">
            <a:solidFill>
              <a:schemeClr val="bg1">
                <a:lumMod val="75000"/>
              </a:schemeClr>
            </a:solidFill>
            <a:prstDash val="dash"/>
            <a:miter lim="800000"/>
            <a:headEnd type="none" w="med" len="med"/>
            <a:tailEnd type="none" w="med" len="med"/>
          </a:ln>
          <a:effectLst/>
        </p:spPr>
        <p:txBody>
          <a:bodyPr rot="0" spcFirstLastPara="0" vert="horz" wrap="square" lIns="68570" tIns="91400" rIns="182802" bIns="91400" numCol="1" spcCol="0" rtlCol="0" fromWordArt="0" anchor="t" anchorCtr="0" forceAA="0" compatLnSpc="1">
            <a:prstTxWarp prst="textNoShape">
              <a:avLst/>
            </a:prstTxWarp>
            <a:noAutofit/>
          </a:bodyPr>
          <a:lstStyle/>
          <a:p>
            <a:pPr algn="ctr" defTabSz="931860" fontAlgn="base">
              <a:spcBef>
                <a:spcPct val="0"/>
              </a:spcBef>
              <a:spcAft>
                <a:spcPct val="0"/>
              </a:spcAft>
            </a:pPr>
            <a:r>
              <a:rPr lang="en-US" sz="1176" kern="0" dirty="0">
                <a:gradFill>
                  <a:gsLst>
                    <a:gs pos="0">
                      <a:prstClr val="black"/>
                    </a:gs>
                    <a:gs pos="100000">
                      <a:prstClr val="black"/>
                    </a:gs>
                  </a:gsLst>
                  <a:lin ang="5400000" scaled="0"/>
                </a:gradFill>
              </a:rPr>
              <a:t>Microsoft Cloud App Security</a:t>
            </a:r>
          </a:p>
        </p:txBody>
      </p:sp>
      <p:sp>
        <p:nvSpPr>
          <p:cNvPr id="73" name="TextBox 137"/>
          <p:cNvSpPr txBox="1"/>
          <p:nvPr/>
        </p:nvSpPr>
        <p:spPr>
          <a:xfrm>
            <a:off x="6698279" y="4752681"/>
            <a:ext cx="1374275" cy="328521"/>
          </a:xfrm>
          <a:prstGeom prst="rect">
            <a:avLst/>
          </a:prstGeom>
          <a:noFill/>
        </p:spPr>
        <p:txBody>
          <a:bodyPr wrap="square" lIns="137141" tIns="109713" rIns="137141" bIns="10971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lnSpc>
                <a:spcPct val="90000"/>
              </a:lnSpc>
              <a:spcAft>
                <a:spcPts val="450"/>
              </a:spcAft>
              <a:defRPr/>
            </a:pPr>
            <a:r>
              <a:rPr lang="en-US" sz="772">
                <a:solidFill>
                  <a:schemeClr val="bg1">
                    <a:lumMod val="50000"/>
                  </a:schemeClr>
                </a:solidFill>
              </a:rPr>
              <a:t>SIEM connector (preview</a:t>
            </a:r>
            <a:r>
              <a:rPr lang="en-US" sz="772" dirty="0">
                <a:solidFill>
                  <a:schemeClr val="bg1">
                    <a:lumMod val="50000"/>
                  </a:schemeClr>
                </a:solidFill>
              </a:rPr>
              <a:t>)</a:t>
            </a:r>
          </a:p>
        </p:txBody>
      </p:sp>
      <p:grpSp>
        <p:nvGrpSpPr>
          <p:cNvPr id="74" name="Group 73"/>
          <p:cNvGrpSpPr/>
          <p:nvPr/>
        </p:nvGrpSpPr>
        <p:grpSpPr>
          <a:xfrm>
            <a:off x="201931" y="946981"/>
            <a:ext cx="2495876" cy="2495872"/>
            <a:chOff x="7700473" y="1287462"/>
            <a:chExt cx="3394564" cy="3394559"/>
          </a:xfrm>
        </p:grpSpPr>
        <p:grpSp>
          <p:nvGrpSpPr>
            <p:cNvPr id="75" name="Group 74"/>
            <p:cNvGrpSpPr/>
            <p:nvPr/>
          </p:nvGrpSpPr>
          <p:grpSpPr>
            <a:xfrm>
              <a:off x="8199437" y="3357277"/>
              <a:ext cx="673860" cy="990697"/>
              <a:chOff x="8678394" y="3275948"/>
              <a:chExt cx="673860" cy="990697"/>
            </a:xfrm>
          </p:grpSpPr>
          <p:sp>
            <p:nvSpPr>
              <p:cNvPr id="98" name="Oval 97"/>
              <p:cNvSpPr/>
              <p:nvPr/>
            </p:nvSpPr>
            <p:spPr bwMode="auto">
              <a:xfrm>
                <a:off x="8706632" y="3275948"/>
                <a:ext cx="645622" cy="645621"/>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01" name="TextBox 110"/>
              <p:cNvSpPr txBox="1"/>
              <p:nvPr/>
            </p:nvSpPr>
            <p:spPr>
              <a:xfrm>
                <a:off x="8678394" y="3819833"/>
                <a:ext cx="633949" cy="446812"/>
              </a:xfrm>
              <a:prstGeom prst="rect">
                <a:avLst/>
              </a:prstGeom>
              <a:noFill/>
            </p:spPr>
            <p:txBody>
              <a:bodyPr wrap="none" lIns="137141" tIns="109713" rIns="137141" bIns="10971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lnSpc>
                    <a:spcPct val="90000"/>
                  </a:lnSpc>
                  <a:spcAft>
                    <a:spcPts val="450"/>
                  </a:spcAft>
                  <a:defRPr/>
                </a:pPr>
                <a:r>
                  <a:rPr lang="en-US" sz="772" dirty="0">
                    <a:solidFill>
                      <a:schemeClr val="bg1">
                        <a:lumMod val="50000"/>
                      </a:schemeClr>
                    </a:solidFill>
                  </a:rPr>
                  <a:t>Files</a:t>
                </a:r>
              </a:p>
            </p:txBody>
          </p:sp>
        </p:grpSp>
        <p:grpSp>
          <p:nvGrpSpPr>
            <p:cNvPr id="76" name="Group 75"/>
            <p:cNvGrpSpPr/>
            <p:nvPr/>
          </p:nvGrpSpPr>
          <p:grpSpPr>
            <a:xfrm>
              <a:off x="8843471" y="3363888"/>
              <a:ext cx="1169435" cy="1126890"/>
              <a:chOff x="9191611" y="3586815"/>
              <a:chExt cx="1169435" cy="1126890"/>
            </a:xfrm>
          </p:grpSpPr>
          <p:sp>
            <p:nvSpPr>
              <p:cNvPr id="92" name="Oval 91"/>
              <p:cNvSpPr/>
              <p:nvPr/>
            </p:nvSpPr>
            <p:spPr bwMode="auto">
              <a:xfrm>
                <a:off x="9421153" y="3586815"/>
                <a:ext cx="645622" cy="645621"/>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7" name="TextBox 115"/>
              <p:cNvSpPr txBox="1"/>
              <p:nvPr/>
            </p:nvSpPr>
            <p:spPr>
              <a:xfrm>
                <a:off x="9191611" y="4121430"/>
                <a:ext cx="1169435" cy="592275"/>
              </a:xfrm>
              <a:prstGeom prst="rect">
                <a:avLst/>
              </a:prstGeom>
              <a:noFill/>
            </p:spPr>
            <p:txBody>
              <a:bodyPr wrap="square" lIns="137141" tIns="109713" rIns="137141" bIns="10971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22802">
                  <a:lnSpc>
                    <a:spcPct val="90000"/>
                  </a:lnSpc>
                  <a:spcAft>
                    <a:spcPts val="450"/>
                  </a:spcAft>
                  <a:defRPr/>
                </a:pPr>
                <a:r>
                  <a:rPr lang="en-US" sz="772">
                    <a:solidFill>
                      <a:schemeClr val="bg1">
                        <a:lumMod val="50000"/>
                      </a:schemeClr>
                    </a:solidFill>
                  </a:rPr>
                  <a:t>External </a:t>
                </a:r>
                <a:r>
                  <a:rPr lang="en-US" sz="772" dirty="0">
                    <a:solidFill>
                      <a:schemeClr val="bg1">
                        <a:lumMod val="50000"/>
                      </a:schemeClr>
                    </a:solidFill>
                  </a:rPr>
                  <a:t>collaborators</a:t>
                </a:r>
              </a:p>
            </p:txBody>
          </p:sp>
        </p:grpSp>
        <p:grpSp>
          <p:nvGrpSpPr>
            <p:cNvPr id="77" name="Group 76"/>
            <p:cNvGrpSpPr/>
            <p:nvPr/>
          </p:nvGrpSpPr>
          <p:grpSpPr>
            <a:xfrm>
              <a:off x="9853913" y="3359583"/>
              <a:ext cx="697174" cy="984296"/>
              <a:chOff x="10134778" y="3343063"/>
              <a:chExt cx="697174" cy="984296"/>
            </a:xfrm>
          </p:grpSpPr>
          <p:sp>
            <p:nvSpPr>
              <p:cNvPr id="89" name="Oval 88"/>
              <p:cNvSpPr/>
              <p:nvPr/>
            </p:nvSpPr>
            <p:spPr bwMode="auto">
              <a:xfrm>
                <a:off x="10186194" y="3343063"/>
                <a:ext cx="645622" cy="645620"/>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1" name="TextBox 120"/>
              <p:cNvSpPr txBox="1"/>
              <p:nvPr/>
            </p:nvSpPr>
            <p:spPr>
              <a:xfrm>
                <a:off x="10134778" y="3880548"/>
                <a:ext cx="697174" cy="446811"/>
              </a:xfrm>
              <a:prstGeom prst="rect">
                <a:avLst/>
              </a:prstGeom>
              <a:noFill/>
            </p:spPr>
            <p:txBody>
              <a:bodyPr wrap="none" lIns="137141" tIns="109713" rIns="137141" bIns="109713" rtlCol="0">
                <a:spAutoFit/>
              </a:bodyPr>
              <a:lstStyle>
                <a:defPPr>
                  <a:defRPr lang="en-US"/>
                </a:defPPr>
                <a:lvl1pPr defTabSz="1119116">
                  <a:lnSpc>
                    <a:spcPct val="90000"/>
                  </a:lnSpc>
                  <a:spcAft>
                    <a:spcPts val="612"/>
                  </a:spcAft>
                  <a:defRPr sz="1050">
                    <a:solidFill>
                      <a:schemeClr val="bg1">
                        <a:lumMod val="50000"/>
                      </a:schemeClr>
                    </a:solidFill>
                  </a:defRPr>
                </a:lvl1pPr>
              </a:lstStyle>
              <a:p>
                <a:r>
                  <a:rPr lang="en-US" sz="772"/>
                  <a:t>Users</a:t>
                </a:r>
                <a:endParaRPr lang="en-US" sz="772" dirty="0"/>
              </a:p>
            </p:txBody>
          </p:sp>
        </p:grpSp>
        <p:sp>
          <p:nvSpPr>
            <p:cNvPr id="78" name="TextBox 77"/>
            <p:cNvSpPr txBox="1"/>
            <p:nvPr/>
          </p:nvSpPr>
          <p:spPr>
            <a:xfrm>
              <a:off x="8193640" y="1669308"/>
              <a:ext cx="2460085" cy="521423"/>
            </a:xfrm>
            <a:prstGeom prst="rect">
              <a:avLst/>
            </a:prstGeom>
            <a:noFill/>
          </p:spPr>
          <p:txBody>
            <a:bodyPr wrap="square" lIns="134426" tIns="107540" rIns="134426" bIns="107540" rtlCol="0">
              <a:spAutoFit/>
            </a:bodyPr>
            <a:lstStyle/>
            <a:p>
              <a:pPr algn="ctr" defTabSz="685537">
                <a:lnSpc>
                  <a:spcPct val="90000"/>
                </a:lnSpc>
                <a:spcBef>
                  <a:spcPts val="450"/>
                </a:spcBef>
                <a:spcAft>
                  <a:spcPts val="441"/>
                </a:spcAft>
                <a:defRPr/>
              </a:pPr>
              <a:r>
                <a:rPr lang="en-US" sz="1200"/>
                <a:t>Protected cloud </a:t>
              </a:r>
              <a:r>
                <a:rPr lang="en-US" sz="1200" dirty="0"/>
                <a:t>apps</a:t>
              </a:r>
            </a:p>
          </p:txBody>
        </p:sp>
        <p:sp>
          <p:nvSpPr>
            <p:cNvPr id="82" name="Oval 81"/>
            <p:cNvSpPr/>
            <p:nvPr/>
          </p:nvSpPr>
          <p:spPr bwMode="auto">
            <a:xfrm>
              <a:off x="7700473" y="1287462"/>
              <a:ext cx="3394564" cy="3394559"/>
            </a:xfrm>
            <a:prstGeom prst="ellipse">
              <a:avLst/>
            </a:prstGeom>
            <a:noFill/>
            <a:ln w="6350" cap="flat" cmpd="sng" algn="ctr">
              <a:solidFill>
                <a:schemeClr val="bg1">
                  <a:lumMod val="75000"/>
                </a:schemeClr>
              </a:solidFill>
              <a:prstDash val="dash"/>
              <a:miter lim="800000"/>
              <a:headEnd type="none" w="med" len="med"/>
              <a:tailEnd type="none" w="med" len="med"/>
            </a:ln>
            <a:effectLst/>
          </p:spPr>
          <p:txBody>
            <a:bodyPr rot="0" spcFirstLastPara="0" vert="horz" wrap="square" lIns="68570" tIns="91400" rIns="182802" bIns="91400" numCol="1" spcCol="0" rtlCol="0" fromWordArt="0" anchor="t" anchorCtr="0" forceAA="0" compatLnSpc="1">
              <a:prstTxWarp prst="textNoShape">
                <a:avLst/>
              </a:prstTxWarp>
              <a:noAutofit/>
            </a:bodyPr>
            <a:lstStyle/>
            <a:p>
              <a:pPr algn="ctr" defTabSz="931860" fontAlgn="base">
                <a:spcBef>
                  <a:spcPct val="0"/>
                </a:spcBef>
                <a:spcAft>
                  <a:spcPct val="0"/>
                </a:spcAft>
              </a:pPr>
              <a:endParaRPr lang="en-US" sz="1471" kern="0" dirty="0">
                <a:gradFill>
                  <a:gsLst>
                    <a:gs pos="0">
                      <a:prstClr val="black"/>
                    </a:gs>
                    <a:gs pos="100000">
                      <a:prstClr val="black"/>
                    </a:gs>
                  </a:gsLst>
                  <a:lin ang="5400000" scaled="0"/>
                </a:gradFill>
              </a:endParaRPr>
            </a:p>
          </p:txBody>
        </p:sp>
        <p:pic>
          <p:nvPicPr>
            <p:cNvPr id="84" name="Picture 8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75637" y="2269106"/>
              <a:ext cx="394698" cy="496327"/>
            </a:xfrm>
            <a:prstGeom prst="rect">
              <a:avLst/>
            </a:prstGeom>
          </p:spPr>
        </p:pic>
        <p:pic>
          <p:nvPicPr>
            <p:cNvPr id="85" name="Picture 8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37405" y="2252232"/>
              <a:ext cx="448032" cy="563394"/>
            </a:xfrm>
            <a:prstGeom prst="rect">
              <a:avLst/>
            </a:prstGeom>
          </p:spPr>
        </p:pic>
        <p:pic>
          <p:nvPicPr>
            <p:cNvPr id="86" name="Picture 8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77732" y="2293031"/>
              <a:ext cx="730152" cy="918157"/>
            </a:xfrm>
            <a:prstGeom prst="rect">
              <a:avLst/>
            </a:prstGeom>
          </p:spPr>
        </p:pic>
        <p:pic>
          <p:nvPicPr>
            <p:cNvPr id="87" name="Picture 8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705248" y="2794955"/>
              <a:ext cx="272484" cy="342645"/>
            </a:xfrm>
            <a:prstGeom prst="rect">
              <a:avLst/>
            </a:prstGeom>
          </p:spPr>
        </p:pic>
        <p:pic>
          <p:nvPicPr>
            <p:cNvPr id="88" name="Picture 8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757305" y="2705821"/>
              <a:ext cx="223063" cy="280499"/>
            </a:xfrm>
            <a:prstGeom prst="rect">
              <a:avLst/>
            </a:prstGeom>
          </p:spPr>
        </p:pic>
      </p:grpSp>
      <p:grpSp>
        <p:nvGrpSpPr>
          <p:cNvPr id="102" name="Group 101"/>
          <p:cNvGrpSpPr/>
          <p:nvPr/>
        </p:nvGrpSpPr>
        <p:grpSpPr>
          <a:xfrm>
            <a:off x="2871922" y="1843406"/>
            <a:ext cx="915707" cy="536803"/>
            <a:chOff x="4947971" y="2834944"/>
            <a:chExt cx="1245424" cy="730089"/>
          </a:xfrm>
        </p:grpSpPr>
        <p:sp>
          <p:nvSpPr>
            <p:cNvPr id="103" name="Oval 102"/>
            <p:cNvSpPr/>
            <p:nvPr/>
          </p:nvSpPr>
          <p:spPr bwMode="auto">
            <a:xfrm>
              <a:off x="5050434" y="2834944"/>
              <a:ext cx="730089" cy="730089"/>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04" name="TextBox 137"/>
            <p:cNvSpPr txBox="1"/>
            <p:nvPr/>
          </p:nvSpPr>
          <p:spPr>
            <a:xfrm>
              <a:off x="4947971" y="2968522"/>
              <a:ext cx="931263" cy="462931"/>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r>
                <a:rPr lang="en-US" sz="772" dirty="0"/>
                <a:t>Activity API</a:t>
              </a:r>
            </a:p>
          </p:txBody>
        </p:sp>
        <p:cxnSp>
          <p:nvCxnSpPr>
            <p:cNvPr id="105" name="Straight Arrow Connector 104"/>
            <p:cNvCxnSpPr>
              <a:cxnSpLocks/>
            </p:cNvCxnSpPr>
            <p:nvPr/>
          </p:nvCxnSpPr>
          <p:spPr>
            <a:xfrm flipV="1">
              <a:off x="5859371" y="3199988"/>
              <a:ext cx="334024" cy="3732"/>
            </a:xfrm>
            <a:prstGeom prst="straightConnector1">
              <a:avLst/>
            </a:prstGeom>
            <a:noFill/>
            <a:ln w="12700" cap="flat" cmpd="sng" algn="ctr">
              <a:solidFill>
                <a:srgbClr val="D83B00"/>
              </a:solidFill>
              <a:prstDash val="solid"/>
              <a:miter lim="800000"/>
              <a:headEnd type="none" w="med" len="med"/>
              <a:tailEnd type="arrow" w="med" len="med"/>
            </a:ln>
            <a:effectLst/>
          </p:spPr>
        </p:cxnSp>
      </p:grpSp>
      <p:grpSp>
        <p:nvGrpSpPr>
          <p:cNvPr id="106" name="Group 105"/>
          <p:cNvGrpSpPr/>
          <p:nvPr/>
        </p:nvGrpSpPr>
        <p:grpSpPr>
          <a:xfrm>
            <a:off x="2956306" y="1227114"/>
            <a:ext cx="831323" cy="536803"/>
            <a:chOff x="5040604" y="1928973"/>
            <a:chExt cx="1130657" cy="730089"/>
          </a:xfrm>
        </p:grpSpPr>
        <p:sp>
          <p:nvSpPr>
            <p:cNvPr id="107" name="TextBox 137"/>
            <p:cNvSpPr txBox="1"/>
            <p:nvPr/>
          </p:nvSpPr>
          <p:spPr>
            <a:xfrm>
              <a:off x="5040604" y="2028083"/>
              <a:ext cx="732261" cy="531870"/>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r>
                <a:rPr lang="en-US" sz="772" dirty="0"/>
                <a:t>Files</a:t>
              </a:r>
              <a:br>
                <a:rPr lang="en-US" sz="772" dirty="0"/>
              </a:br>
              <a:r>
                <a:rPr lang="en-US" sz="772" dirty="0"/>
                <a:t>API</a:t>
              </a:r>
            </a:p>
          </p:txBody>
        </p:sp>
        <p:cxnSp>
          <p:nvCxnSpPr>
            <p:cNvPr id="108" name="Straight Arrow Connector 107"/>
            <p:cNvCxnSpPr>
              <a:cxnSpLocks/>
            </p:cNvCxnSpPr>
            <p:nvPr/>
          </p:nvCxnSpPr>
          <p:spPr>
            <a:xfrm flipV="1">
              <a:off x="5837237" y="2283673"/>
              <a:ext cx="334024" cy="3732"/>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109" name="Oval 108"/>
            <p:cNvSpPr/>
            <p:nvPr/>
          </p:nvSpPr>
          <p:spPr bwMode="auto">
            <a:xfrm>
              <a:off x="5047271" y="1928973"/>
              <a:ext cx="730089" cy="730089"/>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110" name="Group 109"/>
          <p:cNvGrpSpPr/>
          <p:nvPr/>
        </p:nvGrpSpPr>
        <p:grpSpPr>
          <a:xfrm>
            <a:off x="7364033" y="766773"/>
            <a:ext cx="785421" cy="516950"/>
            <a:chOff x="3977030" y="1045511"/>
            <a:chExt cx="1068227" cy="703088"/>
          </a:xfrm>
        </p:grpSpPr>
        <p:pic>
          <p:nvPicPr>
            <p:cNvPr id="111" name="Picture 1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77030" y="1045511"/>
              <a:ext cx="1068227" cy="703088"/>
            </a:xfrm>
            <a:prstGeom prst="rect">
              <a:avLst/>
            </a:prstGeom>
          </p:spPr>
        </p:pic>
        <p:sp>
          <p:nvSpPr>
            <p:cNvPr id="112" name="Content Placeholder 2"/>
            <p:cNvSpPr txBox="1">
              <a:spLocks/>
            </p:cNvSpPr>
            <p:nvPr/>
          </p:nvSpPr>
          <p:spPr>
            <a:xfrm>
              <a:off x="4023077" y="1255544"/>
              <a:ext cx="976133" cy="430453"/>
            </a:xfrm>
            <a:prstGeom prst="rect">
              <a:avLst/>
            </a:prstGeom>
          </p:spPr>
          <p:txBody>
            <a:bodyPr vert="horz" wrap="square" lIns="109713" tIns="68570" rIns="109713" bIns="68570" rtlCol="0">
              <a:noAutofit/>
            </a:bodyPr>
            <a:lstStyle>
              <a:defPPr>
                <a:defRPr lang="en-US"/>
              </a:defPPr>
              <a:lvl1pPr algn="ctr">
                <a:defRPr sz="1400">
                  <a:solidFill>
                    <a:schemeClr val="bg1">
                      <a:lumMod val="50000"/>
                    </a:schemeClr>
                  </a:solidFill>
                </a:defRPr>
              </a:lvl1pPr>
            </a:lstStyle>
            <a:p>
              <a:r>
                <a:rPr lang="en-US" sz="1029" dirty="0"/>
                <a:t>Azure</a:t>
              </a:r>
            </a:p>
          </p:txBody>
        </p:sp>
      </p:grpSp>
      <p:grpSp>
        <p:nvGrpSpPr>
          <p:cNvPr id="113" name="Group 112"/>
          <p:cNvGrpSpPr/>
          <p:nvPr/>
        </p:nvGrpSpPr>
        <p:grpSpPr>
          <a:xfrm>
            <a:off x="4591544" y="4051453"/>
            <a:ext cx="944018" cy="756131"/>
            <a:chOff x="3602037" y="3787044"/>
            <a:chExt cx="2201180" cy="1763081"/>
          </a:xfrm>
        </p:grpSpPr>
        <p:pic>
          <p:nvPicPr>
            <p:cNvPr id="114" name="Picture 1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602037" y="3787044"/>
              <a:ext cx="2201180" cy="1763081"/>
            </a:xfrm>
            <a:prstGeom prst="rect">
              <a:avLst/>
            </a:prstGeom>
          </p:spPr>
        </p:pic>
        <p:pic>
          <p:nvPicPr>
            <p:cNvPr id="115" name="Picture 11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750147" y="3934605"/>
              <a:ext cx="1900544" cy="1083019"/>
            </a:xfrm>
            <a:prstGeom prst="rect">
              <a:avLst/>
            </a:prstGeom>
          </p:spPr>
        </p:pic>
      </p:grpSp>
      <p:cxnSp>
        <p:nvCxnSpPr>
          <p:cNvPr id="116" name="Straight Arrow Connector 24"/>
          <p:cNvCxnSpPr>
            <a:cxnSpLocks/>
          </p:cNvCxnSpPr>
          <p:nvPr/>
        </p:nvCxnSpPr>
        <p:spPr>
          <a:xfrm>
            <a:off x="5052452" y="3843297"/>
            <a:ext cx="0" cy="175843"/>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117" name="Picture 11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650658" y="3939098"/>
            <a:ext cx="1137023" cy="1137023"/>
          </a:xfrm>
          <a:prstGeom prst="rect">
            <a:avLst/>
          </a:prstGeom>
        </p:spPr>
      </p:pic>
      <p:cxnSp>
        <p:nvCxnSpPr>
          <p:cNvPr id="118" name="Straight Arrow Connector 24"/>
          <p:cNvCxnSpPr>
            <a:cxnSpLocks/>
          </p:cNvCxnSpPr>
          <p:nvPr/>
        </p:nvCxnSpPr>
        <p:spPr>
          <a:xfrm>
            <a:off x="6552708" y="3850869"/>
            <a:ext cx="0" cy="271441"/>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19" name="Straight Arrow Connector 24"/>
          <p:cNvCxnSpPr>
            <a:cxnSpLocks/>
          </p:cNvCxnSpPr>
          <p:nvPr/>
        </p:nvCxnSpPr>
        <p:spPr>
          <a:xfrm>
            <a:off x="6866359" y="3850869"/>
            <a:ext cx="0" cy="271441"/>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120" name="Picture 11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975357" y="4244800"/>
            <a:ext cx="476526" cy="284621"/>
          </a:xfrm>
          <a:prstGeom prst="rect">
            <a:avLst/>
          </a:prstGeom>
        </p:spPr>
      </p:pic>
      <p:cxnSp>
        <p:nvCxnSpPr>
          <p:cNvPr id="121" name="Straight Arrow Connector 24"/>
          <p:cNvCxnSpPr>
            <a:cxnSpLocks/>
          </p:cNvCxnSpPr>
          <p:nvPr/>
        </p:nvCxnSpPr>
        <p:spPr>
          <a:xfrm>
            <a:off x="6250067" y="3843297"/>
            <a:ext cx="0" cy="279012"/>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124" name="Picture 12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295085" y="4334840"/>
            <a:ext cx="515248" cy="808296"/>
          </a:xfrm>
          <a:prstGeom prst="rect">
            <a:avLst/>
          </a:prstGeom>
        </p:spPr>
      </p:pic>
      <p:cxnSp>
        <p:nvCxnSpPr>
          <p:cNvPr id="125" name="Straight Arrow Connector 124"/>
          <p:cNvCxnSpPr>
            <a:cxnSpLocks/>
          </p:cNvCxnSpPr>
          <p:nvPr/>
        </p:nvCxnSpPr>
        <p:spPr>
          <a:xfrm>
            <a:off x="2744265" y="2108858"/>
            <a:ext cx="127658" cy="0"/>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26" name="Straight Arrow Connector 125"/>
          <p:cNvCxnSpPr>
            <a:cxnSpLocks/>
          </p:cNvCxnSpPr>
          <p:nvPr/>
        </p:nvCxnSpPr>
        <p:spPr>
          <a:xfrm>
            <a:off x="2744265" y="1489404"/>
            <a:ext cx="127658" cy="0"/>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128" name="Freeform 127"/>
          <p:cNvSpPr>
            <a:spLocks noChangeAspect="1"/>
          </p:cNvSpPr>
          <p:nvPr/>
        </p:nvSpPr>
        <p:spPr bwMode="auto">
          <a:xfrm>
            <a:off x="1938271" y="2610227"/>
            <a:ext cx="225689" cy="201615"/>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rgbClr val="D83B00"/>
          </a:solidFill>
          <a:ln>
            <a:noFill/>
          </a:ln>
          <a:extLst/>
        </p:spPr>
        <p:txBody>
          <a:bodyPr vert="horz" wrap="square" lIns="68570" tIns="34285" rIns="68570" bIns="3428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defRPr/>
            </a:pPr>
            <a:endParaRPr lang="en-US" sz="1620" kern="0" dirty="0">
              <a:solidFill>
                <a:schemeClr val="tx2"/>
              </a:solidFill>
              <a:latin typeface="Calibri" panose="020F0502020204030204"/>
            </a:endParaRPr>
          </a:p>
        </p:txBody>
      </p:sp>
      <p:pic>
        <p:nvPicPr>
          <p:cNvPr id="3" name="Picture 2"/>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33605" y="2580766"/>
            <a:ext cx="171520" cy="240128"/>
          </a:xfrm>
          <a:prstGeom prst="rect">
            <a:avLst/>
          </a:prstGeom>
        </p:spPr>
      </p:pic>
      <p:sp>
        <p:nvSpPr>
          <p:cNvPr id="131" name="Freeform 130"/>
          <p:cNvSpPr>
            <a:spLocks noChangeAspect="1" noEditPoints="1"/>
          </p:cNvSpPr>
          <p:nvPr/>
        </p:nvSpPr>
        <p:spPr bwMode="auto">
          <a:xfrm>
            <a:off x="1330311" y="2582046"/>
            <a:ext cx="236275" cy="239707"/>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solidFill>
            <a:srgbClr val="D83B00"/>
          </a:solidFill>
          <a:ln>
            <a:noFill/>
          </a:ln>
          <a:extLst/>
        </p:spPr>
        <p:txBody>
          <a:bodyPr vert="horz" wrap="square" lIns="68570" tIns="34285" rIns="68570" bIns="3428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defRPr/>
            </a:pPr>
            <a:endParaRPr lang="en-US" sz="1620" kern="0" dirty="0">
              <a:solidFill>
                <a:schemeClr val="tx2"/>
              </a:solidFill>
              <a:latin typeface="Calibri" panose="020F0502020204030204"/>
            </a:endParaRPr>
          </a:p>
        </p:txBody>
      </p:sp>
      <p:grpSp>
        <p:nvGrpSpPr>
          <p:cNvPr id="132" name="Group 131"/>
          <p:cNvGrpSpPr/>
          <p:nvPr/>
        </p:nvGrpSpPr>
        <p:grpSpPr>
          <a:xfrm rot="10800000">
            <a:off x="1472246" y="3302180"/>
            <a:ext cx="2054533" cy="536803"/>
            <a:chOff x="4947971" y="2688085"/>
            <a:chExt cx="2794307" cy="730089"/>
          </a:xfrm>
        </p:grpSpPr>
        <p:sp>
          <p:nvSpPr>
            <p:cNvPr id="133" name="Oval 132"/>
            <p:cNvSpPr/>
            <p:nvPr/>
          </p:nvSpPr>
          <p:spPr bwMode="auto">
            <a:xfrm>
              <a:off x="5050434" y="2688085"/>
              <a:ext cx="730089" cy="730089"/>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34" name="TextBox 137"/>
            <p:cNvSpPr txBox="1"/>
            <p:nvPr/>
          </p:nvSpPr>
          <p:spPr>
            <a:xfrm rot="10800000">
              <a:off x="4947971" y="2805680"/>
              <a:ext cx="931263" cy="462931"/>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r>
                <a:rPr lang="en-US" sz="588" dirty="0"/>
                <a:t>Remediation API</a:t>
              </a:r>
            </a:p>
          </p:txBody>
        </p:sp>
        <p:cxnSp>
          <p:nvCxnSpPr>
            <p:cNvPr id="138" name="Straight Arrow Connector 137"/>
            <p:cNvCxnSpPr>
              <a:cxnSpLocks/>
              <a:endCxn id="97" idx="2"/>
            </p:cNvCxnSpPr>
            <p:nvPr/>
          </p:nvCxnSpPr>
          <p:spPr>
            <a:xfrm>
              <a:off x="5866658" y="3061283"/>
              <a:ext cx="1875620" cy="356812"/>
            </a:xfrm>
            <a:prstGeom prst="bentConnector2">
              <a:avLst/>
            </a:prstGeom>
            <a:noFill/>
            <a:ln w="12700" cap="flat" cmpd="sng" algn="ctr">
              <a:solidFill>
                <a:srgbClr val="D83B00"/>
              </a:solidFill>
              <a:prstDash val="solid"/>
              <a:miter lim="800000"/>
              <a:headEnd type="none" w="med" len="med"/>
              <a:tailEnd type="arrow" w="med" len="med"/>
            </a:ln>
            <a:effectLst/>
          </p:spPr>
        </p:cxnSp>
      </p:grpSp>
      <p:cxnSp>
        <p:nvCxnSpPr>
          <p:cNvPr id="139" name="Straight Arrow Connector 138"/>
          <p:cNvCxnSpPr>
            <a:cxnSpLocks/>
          </p:cNvCxnSpPr>
          <p:nvPr/>
        </p:nvCxnSpPr>
        <p:spPr>
          <a:xfrm flipH="1">
            <a:off x="3511894" y="3573449"/>
            <a:ext cx="275735" cy="0"/>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140" name="Group 139"/>
          <p:cNvGrpSpPr/>
          <p:nvPr/>
        </p:nvGrpSpPr>
        <p:grpSpPr>
          <a:xfrm>
            <a:off x="4114216" y="1457740"/>
            <a:ext cx="1571450" cy="306724"/>
            <a:chOff x="3903407" y="1919784"/>
            <a:chExt cx="2033991" cy="417166"/>
          </a:xfrm>
        </p:grpSpPr>
        <p:sp>
          <p:nvSpPr>
            <p:cNvPr id="141" name="Rounded Rectangle 140"/>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42" name="Rectangle 141"/>
            <p:cNvSpPr/>
            <p:nvPr/>
          </p:nvSpPr>
          <p:spPr>
            <a:xfrm>
              <a:off x="4314357" y="1995985"/>
              <a:ext cx="1212117" cy="319442"/>
            </a:xfrm>
            <a:prstGeom prst="rect">
              <a:avLst/>
            </a:prstGeom>
          </p:spPr>
          <p:txBody>
            <a:bodyPr wrap="none">
              <a:spAutoFit/>
            </a:bodyPr>
            <a:lstStyle/>
            <a:p>
              <a:pPr algn="ctr">
                <a:lnSpc>
                  <a:spcPct val="90000"/>
                </a:lnSpc>
                <a:spcAft>
                  <a:spcPts val="450"/>
                </a:spcAft>
              </a:pPr>
              <a:r>
                <a:rPr lang="en-US" sz="1029" dirty="0">
                  <a:solidFill>
                    <a:schemeClr val="bg1"/>
                  </a:solidFill>
                </a:rPr>
                <a:t>File directory</a:t>
              </a:r>
            </a:p>
          </p:txBody>
        </p:sp>
      </p:grpSp>
      <p:grpSp>
        <p:nvGrpSpPr>
          <p:cNvPr id="143" name="Group 142"/>
          <p:cNvGrpSpPr/>
          <p:nvPr/>
        </p:nvGrpSpPr>
        <p:grpSpPr>
          <a:xfrm>
            <a:off x="5899164" y="1455301"/>
            <a:ext cx="1571450" cy="306724"/>
            <a:chOff x="3903407" y="1919784"/>
            <a:chExt cx="2033991" cy="417166"/>
          </a:xfrm>
        </p:grpSpPr>
        <p:sp>
          <p:nvSpPr>
            <p:cNvPr id="144" name="Rounded Rectangle 143"/>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45" name="Rectangle 144"/>
            <p:cNvSpPr/>
            <p:nvPr/>
          </p:nvSpPr>
          <p:spPr>
            <a:xfrm>
              <a:off x="4164974" y="1995985"/>
              <a:ext cx="1510892" cy="319442"/>
            </a:xfrm>
            <a:prstGeom prst="rect">
              <a:avLst/>
            </a:prstGeom>
          </p:spPr>
          <p:txBody>
            <a:bodyPr wrap="none">
              <a:spAutoFit/>
            </a:bodyPr>
            <a:lstStyle/>
            <a:p>
              <a:pPr algn="ctr">
                <a:lnSpc>
                  <a:spcPct val="90000"/>
                </a:lnSpc>
                <a:spcAft>
                  <a:spcPts val="450"/>
                </a:spcAft>
              </a:pPr>
              <a:r>
                <a:rPr lang="en-US" sz="1029" dirty="0">
                  <a:solidFill>
                    <a:schemeClr val="bg1"/>
                  </a:solidFill>
                </a:rPr>
                <a:t>Event processing</a:t>
              </a:r>
            </a:p>
          </p:txBody>
        </p:sp>
      </p:grpSp>
      <p:grpSp>
        <p:nvGrpSpPr>
          <p:cNvPr id="146" name="Group 145"/>
          <p:cNvGrpSpPr/>
          <p:nvPr/>
        </p:nvGrpSpPr>
        <p:grpSpPr>
          <a:xfrm>
            <a:off x="5021008" y="2182401"/>
            <a:ext cx="1571450" cy="306724"/>
            <a:chOff x="3903407" y="1919784"/>
            <a:chExt cx="2033991" cy="417166"/>
          </a:xfrm>
        </p:grpSpPr>
        <p:sp>
          <p:nvSpPr>
            <p:cNvPr id="148" name="Rounded Rectangle 147"/>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49" name="Rectangle 148"/>
            <p:cNvSpPr/>
            <p:nvPr/>
          </p:nvSpPr>
          <p:spPr>
            <a:xfrm>
              <a:off x="4363127" y="1995985"/>
              <a:ext cx="1114600" cy="319442"/>
            </a:xfrm>
            <a:prstGeom prst="rect">
              <a:avLst/>
            </a:prstGeom>
          </p:spPr>
          <p:txBody>
            <a:bodyPr wrap="none">
              <a:spAutoFit/>
            </a:bodyPr>
            <a:lstStyle/>
            <a:p>
              <a:pPr algn="ctr">
                <a:lnSpc>
                  <a:spcPct val="90000"/>
                </a:lnSpc>
                <a:spcAft>
                  <a:spcPts val="450"/>
                </a:spcAft>
              </a:pPr>
              <a:r>
                <a:rPr lang="en-US" sz="1029" dirty="0">
                  <a:solidFill>
                    <a:schemeClr val="bg1"/>
                  </a:solidFill>
                </a:rPr>
                <a:t>Scan queue</a:t>
              </a:r>
            </a:p>
          </p:txBody>
        </p:sp>
      </p:grpSp>
      <p:grpSp>
        <p:nvGrpSpPr>
          <p:cNvPr id="152" name="Group 151"/>
          <p:cNvGrpSpPr/>
          <p:nvPr/>
        </p:nvGrpSpPr>
        <p:grpSpPr>
          <a:xfrm>
            <a:off x="5029621" y="2744117"/>
            <a:ext cx="1571450" cy="306724"/>
            <a:chOff x="3903407" y="1919784"/>
            <a:chExt cx="2033991" cy="417166"/>
          </a:xfrm>
        </p:grpSpPr>
        <p:sp>
          <p:nvSpPr>
            <p:cNvPr id="156" name="Rounded Rectangle 155"/>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58" name="Rectangle 157"/>
            <p:cNvSpPr/>
            <p:nvPr/>
          </p:nvSpPr>
          <p:spPr>
            <a:xfrm>
              <a:off x="4024938" y="1995985"/>
              <a:ext cx="1790995" cy="319442"/>
            </a:xfrm>
            <a:prstGeom prst="rect">
              <a:avLst/>
            </a:prstGeom>
          </p:spPr>
          <p:txBody>
            <a:bodyPr wrap="none">
              <a:spAutoFit/>
            </a:bodyPr>
            <a:lstStyle/>
            <a:p>
              <a:pPr algn="ctr">
                <a:lnSpc>
                  <a:spcPct val="90000"/>
                </a:lnSpc>
                <a:spcAft>
                  <a:spcPts val="450"/>
                </a:spcAft>
              </a:pPr>
              <a:r>
                <a:rPr lang="en-US" sz="1029" dirty="0">
                  <a:solidFill>
                    <a:schemeClr val="bg1"/>
                  </a:solidFill>
                </a:rPr>
                <a:t>Content scan engine</a:t>
              </a:r>
            </a:p>
          </p:txBody>
        </p:sp>
      </p:grpSp>
      <p:sp>
        <p:nvSpPr>
          <p:cNvPr id="159" name="Content Placeholder 2"/>
          <p:cNvSpPr txBox="1">
            <a:spLocks/>
          </p:cNvSpPr>
          <p:nvPr/>
        </p:nvSpPr>
        <p:spPr>
          <a:xfrm>
            <a:off x="4122803" y="1762025"/>
            <a:ext cx="1429779" cy="373646"/>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pPr algn="l"/>
            <a:r>
              <a:rPr lang="en-US" sz="772" dirty="0"/>
              <a:t>Files for re-scan as part of the ongoing scan process</a:t>
            </a:r>
          </a:p>
        </p:txBody>
      </p:sp>
      <p:cxnSp>
        <p:nvCxnSpPr>
          <p:cNvPr id="160" name="Straight Arrow Connector 24"/>
          <p:cNvCxnSpPr>
            <a:cxnSpLocks/>
          </p:cNvCxnSpPr>
          <p:nvPr/>
        </p:nvCxnSpPr>
        <p:spPr>
          <a:xfrm>
            <a:off x="5549176" y="1837682"/>
            <a:ext cx="0" cy="297990"/>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161" name="Content Placeholder 2"/>
          <p:cNvSpPr txBox="1">
            <a:spLocks/>
          </p:cNvSpPr>
          <p:nvPr/>
        </p:nvSpPr>
        <p:spPr>
          <a:xfrm>
            <a:off x="6028691" y="1756903"/>
            <a:ext cx="1429779" cy="373646"/>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pPr algn="l"/>
            <a:r>
              <a:rPr lang="en-US" sz="772" dirty="0"/>
              <a:t>File notifications for new and updated files</a:t>
            </a:r>
          </a:p>
        </p:txBody>
      </p:sp>
      <p:cxnSp>
        <p:nvCxnSpPr>
          <p:cNvPr id="162" name="Straight Arrow Connector 24"/>
          <p:cNvCxnSpPr>
            <a:cxnSpLocks/>
          </p:cNvCxnSpPr>
          <p:nvPr/>
        </p:nvCxnSpPr>
        <p:spPr>
          <a:xfrm>
            <a:off x="6018431" y="1834004"/>
            <a:ext cx="0" cy="301667"/>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163" name="Content Placeholder 2"/>
          <p:cNvSpPr txBox="1">
            <a:spLocks/>
          </p:cNvSpPr>
          <p:nvPr/>
        </p:nvSpPr>
        <p:spPr>
          <a:xfrm>
            <a:off x="5270919" y="2459697"/>
            <a:ext cx="1429779" cy="373646"/>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pPr algn="l"/>
            <a:r>
              <a:rPr lang="en-US" sz="772"/>
              <a:t>Selected file for scan</a:t>
            </a:r>
          </a:p>
        </p:txBody>
      </p:sp>
      <p:sp>
        <p:nvSpPr>
          <p:cNvPr id="166" name="Content Placeholder 2"/>
          <p:cNvSpPr txBox="1">
            <a:spLocks/>
          </p:cNvSpPr>
          <p:nvPr/>
        </p:nvSpPr>
        <p:spPr>
          <a:xfrm>
            <a:off x="5221105" y="3019963"/>
            <a:ext cx="1429779" cy="373646"/>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pPr algn="l"/>
            <a:r>
              <a:rPr lang="en-US" sz="772" dirty="0"/>
              <a:t>Download file for scan</a:t>
            </a:r>
          </a:p>
        </p:txBody>
      </p:sp>
      <p:cxnSp>
        <p:nvCxnSpPr>
          <p:cNvPr id="167" name="Straight Arrow Connector 24"/>
          <p:cNvCxnSpPr>
            <a:cxnSpLocks/>
          </p:cNvCxnSpPr>
          <p:nvPr/>
        </p:nvCxnSpPr>
        <p:spPr>
          <a:xfrm>
            <a:off x="6420876" y="2518785"/>
            <a:ext cx="0" cy="176412"/>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168" name="Rectangle 167"/>
          <p:cNvSpPr/>
          <p:nvPr/>
        </p:nvSpPr>
        <p:spPr bwMode="auto">
          <a:xfrm rot="5400000">
            <a:off x="5972002" y="1290585"/>
            <a:ext cx="415787" cy="4515879"/>
          </a:xfrm>
          <a:prstGeom prst="rect">
            <a:avLst/>
          </a:prstGeom>
          <a:solidFill>
            <a:schemeClr val="tx1">
              <a:lumMod val="75000"/>
            </a:schemeClr>
          </a:solidFill>
          <a:ln>
            <a:noFill/>
          </a:ln>
        </p:spPr>
        <p:style>
          <a:lnRef idx="0">
            <a:scrgbClr r="0" g="0" b="0"/>
          </a:lnRef>
          <a:fillRef idx="0">
            <a:scrgbClr r="0" g="0" b="0"/>
          </a:fillRef>
          <a:effectRef idx="0">
            <a:scrgbClr r="0" g="0" b="0"/>
          </a:effectRef>
          <a:fontRef idx="minor">
            <a:schemeClr val="lt1"/>
          </a:fontRef>
        </p:style>
        <p:txBody>
          <a:bodyPr vert="vert270" wrap="square" lIns="0" tIns="34973" rIns="0" bIns="34973"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20" fontAlgn="base">
              <a:spcBef>
                <a:spcPct val="0"/>
              </a:spcBef>
              <a:spcAft>
                <a:spcPct val="0"/>
              </a:spcAft>
            </a:pPr>
            <a:r>
              <a:rPr lang="en-US" sz="1176" dirty="0">
                <a:gradFill>
                  <a:gsLst>
                    <a:gs pos="0">
                      <a:srgbClr val="FFFFFF"/>
                    </a:gs>
                    <a:gs pos="100000">
                      <a:srgbClr val="FFFFFF"/>
                    </a:gs>
                  </a:gsLst>
                  <a:lin ang="5400000" scaled="0"/>
                </a:gradFill>
              </a:rPr>
              <a:t>Violation remediation (e.g. quarantine) &amp; notification</a:t>
            </a:r>
          </a:p>
        </p:txBody>
      </p:sp>
      <p:cxnSp>
        <p:nvCxnSpPr>
          <p:cNvPr id="170" name="Straight Arrow Connector 24"/>
          <p:cNvCxnSpPr>
            <a:cxnSpLocks/>
          </p:cNvCxnSpPr>
          <p:nvPr/>
        </p:nvCxnSpPr>
        <p:spPr>
          <a:xfrm>
            <a:off x="6417908" y="3084473"/>
            <a:ext cx="0" cy="215623"/>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171" name="Group 170"/>
          <p:cNvGrpSpPr/>
          <p:nvPr/>
        </p:nvGrpSpPr>
        <p:grpSpPr>
          <a:xfrm>
            <a:off x="7281883" y="2745184"/>
            <a:ext cx="973487" cy="306724"/>
            <a:chOff x="3903407" y="1919784"/>
            <a:chExt cx="2033991" cy="417166"/>
          </a:xfrm>
        </p:grpSpPr>
        <p:sp>
          <p:nvSpPr>
            <p:cNvPr id="172" name="Rounded Rectangle 171"/>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74" name="Rectangle 173"/>
            <p:cNvSpPr/>
            <p:nvPr/>
          </p:nvSpPr>
          <p:spPr>
            <a:xfrm>
              <a:off x="4034219" y="1995985"/>
              <a:ext cx="1772446" cy="319442"/>
            </a:xfrm>
            <a:prstGeom prst="rect">
              <a:avLst/>
            </a:prstGeom>
          </p:spPr>
          <p:txBody>
            <a:bodyPr wrap="none">
              <a:spAutoFit/>
            </a:bodyPr>
            <a:lstStyle/>
            <a:p>
              <a:pPr algn="ctr">
                <a:lnSpc>
                  <a:spcPct val="90000"/>
                </a:lnSpc>
                <a:spcAft>
                  <a:spcPts val="450"/>
                </a:spcAft>
              </a:pPr>
              <a:r>
                <a:rPr lang="en-US" sz="1029" dirty="0">
                  <a:solidFill>
                    <a:schemeClr val="bg1"/>
                  </a:solidFill>
                </a:rPr>
                <a:t>DLP engine</a:t>
              </a:r>
            </a:p>
          </p:txBody>
        </p:sp>
      </p:grpSp>
      <p:sp>
        <p:nvSpPr>
          <p:cNvPr id="180" name="Content Placeholder 2"/>
          <p:cNvSpPr txBox="1">
            <a:spLocks/>
          </p:cNvSpPr>
          <p:nvPr/>
        </p:nvSpPr>
        <p:spPr>
          <a:xfrm>
            <a:off x="7385417" y="3021030"/>
            <a:ext cx="1429779" cy="373646"/>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pPr algn="l"/>
            <a:r>
              <a:rPr lang="en-US" sz="772" dirty="0"/>
              <a:t>Extracted text</a:t>
            </a:r>
          </a:p>
        </p:txBody>
      </p:sp>
      <p:cxnSp>
        <p:nvCxnSpPr>
          <p:cNvPr id="182" name="Straight Arrow Connector 181"/>
          <p:cNvCxnSpPr>
            <a:cxnSpLocks/>
          </p:cNvCxnSpPr>
          <p:nvPr/>
        </p:nvCxnSpPr>
        <p:spPr>
          <a:xfrm>
            <a:off x="6650884" y="2905370"/>
            <a:ext cx="554364" cy="0"/>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183" name="Group 182"/>
          <p:cNvGrpSpPr/>
          <p:nvPr/>
        </p:nvGrpSpPr>
        <p:grpSpPr>
          <a:xfrm>
            <a:off x="6938441" y="2185032"/>
            <a:ext cx="1374094" cy="306724"/>
            <a:chOff x="3094264" y="1919784"/>
            <a:chExt cx="3107263" cy="417166"/>
          </a:xfrm>
        </p:grpSpPr>
        <p:sp>
          <p:nvSpPr>
            <p:cNvPr id="184" name="Rounded Rectangle 183"/>
            <p:cNvSpPr/>
            <p:nvPr/>
          </p:nvSpPr>
          <p:spPr bwMode="auto">
            <a:xfrm>
              <a:off x="3171599" y="1919784"/>
              <a:ext cx="2953371" cy="417166"/>
            </a:xfrm>
            <a:prstGeom prst="roundRect">
              <a:avLst/>
            </a:prstGeom>
            <a:noFill/>
            <a:ln>
              <a:solidFill>
                <a:srgbClr val="D83B00"/>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85" name="Rectangle 184"/>
            <p:cNvSpPr/>
            <p:nvPr/>
          </p:nvSpPr>
          <p:spPr>
            <a:xfrm>
              <a:off x="3094264" y="1995985"/>
              <a:ext cx="3107263" cy="319442"/>
            </a:xfrm>
            <a:prstGeom prst="rect">
              <a:avLst/>
            </a:prstGeom>
          </p:spPr>
          <p:txBody>
            <a:bodyPr wrap="none">
              <a:spAutoFit/>
            </a:bodyPr>
            <a:lstStyle/>
            <a:p>
              <a:pPr algn="ctr">
                <a:lnSpc>
                  <a:spcPct val="90000"/>
                </a:lnSpc>
                <a:spcAft>
                  <a:spcPts val="450"/>
                </a:spcAft>
              </a:pPr>
              <a:r>
                <a:rPr lang="en-US" sz="1029" dirty="0">
                  <a:solidFill>
                    <a:srgbClr val="D83B00"/>
                  </a:solidFill>
                </a:rPr>
                <a:t>3</a:t>
              </a:r>
              <a:r>
                <a:rPr lang="en-US" sz="1029" baseline="30000" dirty="0">
                  <a:solidFill>
                    <a:srgbClr val="D83B00"/>
                  </a:solidFill>
                </a:rPr>
                <a:t>rd</a:t>
              </a:r>
              <a:r>
                <a:rPr lang="en-US" sz="1029" dirty="0">
                  <a:solidFill>
                    <a:srgbClr val="D83B00"/>
                  </a:solidFill>
                </a:rPr>
                <a:t> party DLP engine</a:t>
              </a:r>
            </a:p>
          </p:txBody>
        </p:sp>
      </p:grpSp>
      <p:cxnSp>
        <p:nvCxnSpPr>
          <p:cNvPr id="187" name="Straight Arrow Connector 186"/>
          <p:cNvCxnSpPr>
            <a:cxnSpLocks/>
          </p:cNvCxnSpPr>
          <p:nvPr/>
        </p:nvCxnSpPr>
        <p:spPr>
          <a:xfrm>
            <a:off x="6757036" y="2347644"/>
            <a:ext cx="127658" cy="0"/>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50" name="Straight Connector 49"/>
          <p:cNvCxnSpPr/>
          <p:nvPr/>
        </p:nvCxnSpPr>
        <p:spPr>
          <a:xfrm>
            <a:off x="6757036" y="2347645"/>
            <a:ext cx="0" cy="557726"/>
          </a:xfrm>
          <a:prstGeom prst="line">
            <a:avLst/>
          </a:prstGeom>
          <a:noFill/>
          <a:ln w="12700" cap="flat" cmpd="sng" algn="ctr">
            <a:solidFill>
              <a:srgbClr val="D83B00"/>
            </a:solidFill>
            <a:prstDash val="solid"/>
            <a:miter lim="800000"/>
            <a:headEnd type="none" w="med" len="med"/>
            <a:tailEnd type="none" w="med" len="med"/>
          </a:ln>
          <a:effectLst/>
        </p:spPr>
      </p:cxnSp>
      <p:grpSp>
        <p:nvGrpSpPr>
          <p:cNvPr id="90" name="Group 89"/>
          <p:cNvGrpSpPr/>
          <p:nvPr/>
        </p:nvGrpSpPr>
        <p:grpSpPr>
          <a:xfrm>
            <a:off x="2871922" y="2459696"/>
            <a:ext cx="915707" cy="536803"/>
            <a:chOff x="4947971" y="2834944"/>
            <a:chExt cx="1245424" cy="730089"/>
          </a:xfrm>
        </p:grpSpPr>
        <p:sp>
          <p:nvSpPr>
            <p:cNvPr id="93" name="Oval 92"/>
            <p:cNvSpPr/>
            <p:nvPr/>
          </p:nvSpPr>
          <p:spPr bwMode="auto">
            <a:xfrm>
              <a:off x="5050434" y="2834944"/>
              <a:ext cx="730089" cy="730089"/>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4" name="TextBox 137"/>
            <p:cNvSpPr txBox="1"/>
            <p:nvPr/>
          </p:nvSpPr>
          <p:spPr>
            <a:xfrm>
              <a:off x="4947971" y="2968522"/>
              <a:ext cx="931263" cy="462931"/>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r>
                <a:rPr lang="en-US" sz="772" dirty="0"/>
                <a:t>Proxy </a:t>
              </a:r>
            </a:p>
            <a:p>
              <a:r>
                <a:rPr lang="en-US" sz="772" dirty="0"/>
                <a:t>traffic</a:t>
              </a:r>
            </a:p>
          </p:txBody>
        </p:sp>
        <p:cxnSp>
          <p:nvCxnSpPr>
            <p:cNvPr id="95" name="Straight Arrow Connector 94"/>
            <p:cNvCxnSpPr>
              <a:cxnSpLocks/>
            </p:cNvCxnSpPr>
            <p:nvPr/>
          </p:nvCxnSpPr>
          <p:spPr>
            <a:xfrm flipV="1">
              <a:off x="5859371" y="3199988"/>
              <a:ext cx="334024" cy="3732"/>
            </a:xfrm>
            <a:prstGeom prst="straightConnector1">
              <a:avLst/>
            </a:prstGeom>
            <a:noFill/>
            <a:ln w="12700" cap="flat" cmpd="sng" algn="ctr">
              <a:solidFill>
                <a:srgbClr val="D83B00"/>
              </a:solidFill>
              <a:prstDash val="solid"/>
              <a:miter lim="800000"/>
              <a:headEnd type="none" w="med" len="med"/>
              <a:tailEnd type="arrow" w="med" len="med"/>
            </a:ln>
            <a:effectLst/>
          </p:spPr>
        </p:cxnSp>
      </p:grpSp>
      <p:cxnSp>
        <p:nvCxnSpPr>
          <p:cNvPr id="96" name="Straight Arrow Connector 95"/>
          <p:cNvCxnSpPr>
            <a:cxnSpLocks/>
          </p:cNvCxnSpPr>
          <p:nvPr/>
        </p:nvCxnSpPr>
        <p:spPr>
          <a:xfrm>
            <a:off x="2741841" y="2725148"/>
            <a:ext cx="127658" cy="0"/>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100" name="Title 1">
            <a:extLst>
              <a:ext uri="{FF2B5EF4-FFF2-40B4-BE49-F238E27FC236}">
                <a16:creationId xmlns:a16="http://schemas.microsoft.com/office/drawing/2014/main" id="{179F5FCA-270F-454F-83B4-AD2310A1327F}"/>
              </a:ext>
            </a:extLst>
          </p:cNvPr>
          <p:cNvSpPr txBox="1">
            <a:spLocks/>
          </p:cNvSpPr>
          <p:nvPr/>
        </p:nvSpPr>
        <p:spPr>
          <a:xfrm>
            <a:off x="109937" y="125733"/>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2"/>
                </a:solidFill>
              </a:rPr>
              <a:t>Files and Data Control Architecture</a:t>
            </a:r>
            <a:endParaRPr lang="en-US" sz="2100" dirty="0">
              <a:solidFill>
                <a:schemeClr val="tx1"/>
              </a:solidFill>
            </a:endParaRPr>
          </a:p>
        </p:txBody>
      </p:sp>
    </p:spTree>
    <p:extLst>
      <p:ext uri="{BB962C8B-B14F-4D97-AF65-F5344CB8AC3E}">
        <p14:creationId xmlns:p14="http://schemas.microsoft.com/office/powerpoint/2010/main" val="354335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p:cNvGrpSpPr/>
          <p:nvPr/>
        </p:nvGrpSpPr>
        <p:grpSpPr>
          <a:xfrm>
            <a:off x="7125795" y="1433724"/>
            <a:ext cx="1672886" cy="2677694"/>
            <a:chOff x="9735539" y="1982670"/>
            <a:chExt cx="2230830" cy="3570765"/>
          </a:xfrm>
        </p:grpSpPr>
        <p:grpSp>
          <p:nvGrpSpPr>
            <p:cNvPr id="156" name="Group 155"/>
            <p:cNvGrpSpPr/>
            <p:nvPr/>
          </p:nvGrpSpPr>
          <p:grpSpPr>
            <a:xfrm>
              <a:off x="9735539" y="1982670"/>
              <a:ext cx="2230830" cy="3570765"/>
              <a:chOff x="9619427" y="1968156"/>
              <a:chExt cx="2230830" cy="3570765"/>
            </a:xfrm>
          </p:grpSpPr>
          <p:sp>
            <p:nvSpPr>
              <p:cNvPr id="175" name="Rectangle 174"/>
              <p:cNvSpPr/>
              <p:nvPr/>
            </p:nvSpPr>
            <p:spPr bwMode="auto">
              <a:xfrm>
                <a:off x="9619427" y="1968156"/>
                <a:ext cx="2230830" cy="3570765"/>
              </a:xfrm>
              <a:prstGeom prst="rect">
                <a:avLst/>
              </a:prstGeom>
              <a:solidFill>
                <a:srgbClr val="D2D2D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200" dirty="0">
                  <a:gradFill>
                    <a:gsLst>
                      <a:gs pos="0">
                        <a:srgbClr val="FFFFFF"/>
                      </a:gs>
                      <a:gs pos="100000">
                        <a:srgbClr val="FFFFFF"/>
                      </a:gs>
                    </a:gsLst>
                    <a:lin ang="5400000" scaled="0"/>
                  </a:gradFill>
                  <a:latin typeface="Segoe UI"/>
                </a:endParaRPr>
              </a:p>
            </p:txBody>
          </p:sp>
          <p:sp>
            <p:nvSpPr>
              <p:cNvPr id="176" name="Rectangle 175"/>
              <p:cNvSpPr/>
              <p:nvPr/>
            </p:nvSpPr>
            <p:spPr>
              <a:xfrm>
                <a:off x="9746212" y="3733800"/>
                <a:ext cx="1977263" cy="1415973"/>
              </a:xfrm>
              <a:prstGeom prst="rect">
                <a:avLst/>
              </a:prstGeom>
            </p:spPr>
            <p:txBody>
              <a:bodyPr wrap="square">
                <a:spAutoFit/>
              </a:bodyPr>
              <a:lstStyle/>
              <a:p>
                <a:pPr defTabSz="685537">
                  <a:spcAft>
                    <a:spcPct val="0"/>
                  </a:spcAft>
                </a:pPr>
                <a:r>
                  <a:rPr lang="en-US" sz="1050" b="1" dirty="0">
                    <a:solidFill>
                      <a:srgbClr val="505050"/>
                    </a:solidFill>
                    <a:latin typeface="Segoe UI"/>
                  </a:rPr>
                  <a:t>Cloud App Security Session Proxy:</a:t>
                </a:r>
              </a:p>
              <a:p>
                <a:pPr defTabSz="685537">
                  <a:spcAft>
                    <a:spcPct val="0"/>
                  </a:spcAft>
                </a:pPr>
                <a:r>
                  <a:rPr lang="en-US" sz="1050" dirty="0">
                    <a:solidFill>
                      <a:srgbClr val="505050"/>
                    </a:solidFill>
                    <a:latin typeface="Segoe UI"/>
                  </a:rPr>
                  <a:t>Inline implementation to enforce device, data access and location restrictions</a:t>
                </a:r>
              </a:p>
            </p:txBody>
          </p:sp>
          <p:sp>
            <p:nvSpPr>
              <p:cNvPr id="177" name="Oval 176"/>
              <p:cNvSpPr/>
              <p:nvPr/>
            </p:nvSpPr>
            <p:spPr bwMode="auto">
              <a:xfrm>
                <a:off x="10081046" y="2209800"/>
                <a:ext cx="1307592" cy="1307592"/>
              </a:xfrm>
              <a:prstGeom prst="ellipse">
                <a:avLst/>
              </a:prstGeom>
              <a:solidFill>
                <a:schemeClr val="tx2"/>
              </a:solidFill>
              <a:ln w="57150">
                <a:solidFill>
                  <a:srgbClr val="F2F2F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35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57" name="Group 156"/>
            <p:cNvGrpSpPr/>
            <p:nvPr/>
          </p:nvGrpSpPr>
          <p:grpSpPr>
            <a:xfrm>
              <a:off x="10590046" y="2486208"/>
              <a:ext cx="521815" cy="691262"/>
              <a:chOff x="7063209" y="2163774"/>
              <a:chExt cx="658103" cy="834116"/>
            </a:xfrm>
            <a:noFill/>
          </p:grpSpPr>
          <p:sp>
            <p:nvSpPr>
              <p:cNvPr id="158" name="Freeform 29"/>
              <p:cNvSpPr>
                <a:spLocks/>
              </p:cNvSpPr>
              <p:nvPr/>
            </p:nvSpPr>
            <p:spPr bwMode="auto">
              <a:xfrm>
                <a:off x="7063209" y="2163774"/>
                <a:ext cx="658103" cy="834116"/>
              </a:xfrm>
              <a:custGeom>
                <a:avLst/>
                <a:gdLst>
                  <a:gd name="T0" fmla="*/ 13 w 172"/>
                  <a:gd name="T1" fmla="*/ 0 h 228"/>
                  <a:gd name="T2" fmla="*/ 0 w 172"/>
                  <a:gd name="T3" fmla="*/ 12 h 228"/>
                  <a:gd name="T4" fmla="*/ 0 w 172"/>
                  <a:gd name="T5" fmla="*/ 216 h 228"/>
                  <a:gd name="T6" fmla="*/ 13 w 172"/>
                  <a:gd name="T7" fmla="*/ 228 h 228"/>
                  <a:gd name="T8" fmla="*/ 159 w 172"/>
                  <a:gd name="T9" fmla="*/ 228 h 228"/>
                  <a:gd name="T10" fmla="*/ 172 w 172"/>
                  <a:gd name="T11" fmla="*/ 216 h 228"/>
                  <a:gd name="T12" fmla="*/ 172 w 172"/>
                  <a:gd name="T13" fmla="*/ 59 h 228"/>
                  <a:gd name="T14" fmla="*/ 110 w 172"/>
                  <a:gd name="T15" fmla="*/ 0 h 228"/>
                  <a:gd name="T16" fmla="*/ 13 w 172"/>
                  <a:gd name="T17"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228">
                    <a:moveTo>
                      <a:pt x="13" y="0"/>
                    </a:moveTo>
                    <a:cubicBezTo>
                      <a:pt x="6" y="0"/>
                      <a:pt x="0" y="5"/>
                      <a:pt x="0" y="12"/>
                    </a:cubicBezTo>
                    <a:cubicBezTo>
                      <a:pt x="0" y="216"/>
                      <a:pt x="0" y="216"/>
                      <a:pt x="0" y="216"/>
                    </a:cubicBezTo>
                    <a:cubicBezTo>
                      <a:pt x="0" y="223"/>
                      <a:pt x="6" y="228"/>
                      <a:pt x="13" y="228"/>
                    </a:cubicBezTo>
                    <a:cubicBezTo>
                      <a:pt x="159" y="228"/>
                      <a:pt x="159" y="228"/>
                      <a:pt x="159" y="228"/>
                    </a:cubicBezTo>
                    <a:cubicBezTo>
                      <a:pt x="166" y="228"/>
                      <a:pt x="172" y="223"/>
                      <a:pt x="172" y="216"/>
                    </a:cubicBezTo>
                    <a:cubicBezTo>
                      <a:pt x="172" y="59"/>
                      <a:pt x="172" y="59"/>
                      <a:pt x="172" y="59"/>
                    </a:cubicBezTo>
                    <a:cubicBezTo>
                      <a:pt x="110" y="0"/>
                      <a:pt x="110" y="0"/>
                      <a:pt x="110" y="0"/>
                    </a:cubicBezTo>
                    <a:lnTo>
                      <a:pt x="13" y="0"/>
                    </a:lnTo>
                    <a:close/>
                  </a:path>
                </a:pathLst>
              </a:cu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59" name="Freeform 30"/>
              <p:cNvSpPr>
                <a:spLocks/>
              </p:cNvSpPr>
              <p:nvPr/>
            </p:nvSpPr>
            <p:spPr bwMode="auto">
              <a:xfrm>
                <a:off x="7484904" y="2163776"/>
                <a:ext cx="225224" cy="213129"/>
              </a:xfrm>
              <a:custGeom>
                <a:avLst/>
                <a:gdLst>
                  <a:gd name="T0" fmla="*/ 59 w 59"/>
                  <a:gd name="T1" fmla="*/ 58 h 58"/>
                  <a:gd name="T2" fmla="*/ 13 w 59"/>
                  <a:gd name="T3" fmla="*/ 58 h 58"/>
                  <a:gd name="T4" fmla="*/ 0 w 59"/>
                  <a:gd name="T5" fmla="*/ 45 h 58"/>
                  <a:gd name="T6" fmla="*/ 0 w 59"/>
                  <a:gd name="T7" fmla="*/ 0 h 58"/>
                </a:gdLst>
                <a:ahLst/>
                <a:cxnLst>
                  <a:cxn ang="0">
                    <a:pos x="T0" y="T1"/>
                  </a:cxn>
                  <a:cxn ang="0">
                    <a:pos x="T2" y="T3"/>
                  </a:cxn>
                  <a:cxn ang="0">
                    <a:pos x="T4" y="T5"/>
                  </a:cxn>
                  <a:cxn ang="0">
                    <a:pos x="T6" y="T7"/>
                  </a:cxn>
                </a:cxnLst>
                <a:rect l="0" t="0" r="r" b="b"/>
                <a:pathLst>
                  <a:path w="59" h="58">
                    <a:moveTo>
                      <a:pt x="59" y="58"/>
                    </a:moveTo>
                    <a:cubicBezTo>
                      <a:pt x="13" y="58"/>
                      <a:pt x="13" y="58"/>
                      <a:pt x="13" y="58"/>
                    </a:cubicBezTo>
                    <a:cubicBezTo>
                      <a:pt x="6" y="58"/>
                      <a:pt x="0" y="52"/>
                      <a:pt x="0" y="45"/>
                    </a:cubicBezTo>
                    <a:cubicBezTo>
                      <a:pt x="0" y="0"/>
                      <a:pt x="0" y="0"/>
                      <a:pt x="0" y="0"/>
                    </a:cubicBezTo>
                  </a:path>
                </a:pathLst>
              </a:cu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dirty="0">
                  <a:solidFill>
                    <a:srgbClr val="505050"/>
                  </a:solidFill>
                  <a:latin typeface="Segoe UI"/>
                </a:endParaRPr>
              </a:p>
            </p:txBody>
          </p:sp>
          <p:sp>
            <p:nvSpPr>
              <p:cNvPr id="160" name="Rectangle 31"/>
              <p:cNvSpPr>
                <a:spLocks noChangeArrowheads="1"/>
              </p:cNvSpPr>
              <p:nvPr/>
            </p:nvSpPr>
            <p:spPr bwMode="auto">
              <a:xfrm>
                <a:off x="7155849" y="2376905"/>
                <a:ext cx="102229" cy="243795"/>
              </a:xfrm>
              <a:prstGeom prst="rect">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61" name="Rectangle 32"/>
              <p:cNvSpPr>
                <a:spLocks noChangeArrowheads="1"/>
              </p:cNvSpPr>
              <p:nvPr/>
            </p:nvSpPr>
            <p:spPr bwMode="auto">
              <a:xfrm>
                <a:off x="7312388" y="2448970"/>
                <a:ext cx="76671" cy="171731"/>
              </a:xfrm>
              <a:prstGeom prst="rect">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62" name="Rectangle 33"/>
              <p:cNvSpPr>
                <a:spLocks noChangeArrowheads="1"/>
              </p:cNvSpPr>
              <p:nvPr/>
            </p:nvSpPr>
            <p:spPr bwMode="auto">
              <a:xfrm>
                <a:off x="7441772" y="2501103"/>
                <a:ext cx="65491" cy="119599"/>
              </a:xfrm>
              <a:prstGeom prst="rect">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65" name="Freeform 34"/>
              <p:cNvSpPr>
                <a:spLocks/>
              </p:cNvSpPr>
              <p:nvPr/>
            </p:nvSpPr>
            <p:spPr bwMode="auto">
              <a:xfrm>
                <a:off x="7559976" y="2573168"/>
                <a:ext cx="62297" cy="47533"/>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67" name="Line 35"/>
              <p:cNvSpPr>
                <a:spLocks noChangeShapeType="1"/>
              </p:cNvSpPr>
              <p:nvPr/>
            </p:nvSpPr>
            <p:spPr bwMode="auto">
              <a:xfrm flipH="1">
                <a:off x="7155849" y="2709631"/>
                <a:ext cx="175708" cy="0"/>
              </a:xfrm>
              <a:prstGeom prst="line">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68" name="Line 36"/>
              <p:cNvSpPr>
                <a:spLocks noChangeShapeType="1"/>
              </p:cNvSpPr>
              <p:nvPr/>
            </p:nvSpPr>
            <p:spPr bwMode="auto">
              <a:xfrm flipH="1">
                <a:off x="7155849" y="2800098"/>
                <a:ext cx="132579" cy="0"/>
              </a:xfrm>
              <a:prstGeom prst="line">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69" name="Line 37"/>
              <p:cNvSpPr>
                <a:spLocks noChangeShapeType="1"/>
              </p:cNvSpPr>
              <p:nvPr/>
            </p:nvSpPr>
            <p:spPr bwMode="auto">
              <a:xfrm flipH="1">
                <a:off x="7155849" y="2884430"/>
                <a:ext cx="175708" cy="0"/>
              </a:xfrm>
              <a:prstGeom prst="line">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70" name="Line 38"/>
              <p:cNvSpPr>
                <a:spLocks noChangeShapeType="1"/>
              </p:cNvSpPr>
              <p:nvPr/>
            </p:nvSpPr>
            <p:spPr bwMode="auto">
              <a:xfrm flipH="1">
                <a:off x="7449759" y="2709631"/>
                <a:ext cx="175708" cy="0"/>
              </a:xfrm>
              <a:prstGeom prst="line">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71" name="Line 39"/>
              <p:cNvSpPr>
                <a:spLocks noChangeShapeType="1"/>
              </p:cNvSpPr>
              <p:nvPr/>
            </p:nvSpPr>
            <p:spPr bwMode="auto">
              <a:xfrm flipH="1">
                <a:off x="7449759" y="2800098"/>
                <a:ext cx="134177" cy="0"/>
              </a:xfrm>
              <a:prstGeom prst="line">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sp>
            <p:nvSpPr>
              <p:cNvPr id="174" name="Line 40"/>
              <p:cNvSpPr>
                <a:spLocks noChangeShapeType="1"/>
              </p:cNvSpPr>
              <p:nvPr/>
            </p:nvSpPr>
            <p:spPr bwMode="auto">
              <a:xfrm flipH="1">
                <a:off x="7449759" y="2884430"/>
                <a:ext cx="175708" cy="0"/>
              </a:xfrm>
              <a:prstGeom prst="line">
                <a:avLst/>
              </a:prstGeom>
              <a:grpFill/>
              <a:ln w="1270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grpSp>
      </p:grpSp>
      <p:sp>
        <p:nvSpPr>
          <p:cNvPr id="79" name="Freeform 18">
            <a:extLst>
              <a:ext uri="{FF2B5EF4-FFF2-40B4-BE49-F238E27FC236}">
                <a16:creationId xmlns:a16="http://schemas.microsoft.com/office/drawing/2014/main" id="{7C594D10-6ED9-48D5-BBA8-F69518AD52D8}"/>
              </a:ext>
            </a:extLst>
          </p:cNvPr>
          <p:cNvSpPr>
            <a:spLocks noChangeAspect="1"/>
          </p:cNvSpPr>
          <p:nvPr/>
        </p:nvSpPr>
        <p:spPr bwMode="white">
          <a:xfrm>
            <a:off x="7149222" y="610821"/>
            <a:ext cx="1687169" cy="9320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12700">
            <a:solidFill>
              <a:schemeClr val="accent1"/>
            </a:solidFill>
          </a:ln>
          <a:extLst/>
        </p:spPr>
        <p:txBody>
          <a:bodyPr vert="horz" wrap="square" lIns="139851" tIns="139851" rIns="69925" bIns="34962" numCol="1"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699151">
              <a:defRPr/>
            </a:pPr>
            <a:endParaRPr lang="en-US" sz="1050" kern="0">
              <a:latin typeface="Segoe UI"/>
            </a:endParaRPr>
          </a:p>
        </p:txBody>
      </p:sp>
      <p:sp>
        <p:nvSpPr>
          <p:cNvPr id="2" name="Title 1"/>
          <p:cNvSpPr>
            <a:spLocks noGrp="1"/>
          </p:cNvSpPr>
          <p:nvPr>
            <p:ph type="title" idx="4294967295"/>
          </p:nvPr>
        </p:nvSpPr>
        <p:spPr>
          <a:xfrm>
            <a:off x="1" y="326232"/>
            <a:ext cx="8432006" cy="667875"/>
          </a:xfrm>
          <a:noFill/>
        </p:spPr>
        <p:txBody>
          <a:bodyPr wrap="square">
            <a:spAutoFit/>
          </a:bodyPr>
          <a:lstStyle/>
          <a:p>
            <a:pPr defTabSz="685271">
              <a:lnSpc>
                <a:spcPct val="85000"/>
              </a:lnSpc>
              <a:spcAft>
                <a:spcPts val="881"/>
              </a:spcAft>
            </a:pPr>
            <a:r>
              <a:rPr lang="en-US" kern="0" dirty="0">
                <a:solidFill>
                  <a:srgbClr val="3D3D3C"/>
                </a:solidFill>
                <a:latin typeface="Segoe UI Light"/>
                <a:ea typeface="+mn-ea"/>
                <a:cs typeface="+mn-cs"/>
              </a:rPr>
              <a:t>Conditional Access </a:t>
            </a:r>
            <a:r>
              <a:rPr lang="en-US" kern="0" dirty="0">
                <a:solidFill>
                  <a:srgbClr val="3D3D3C"/>
                </a:solidFill>
              </a:rPr>
              <a:t>Capabilities</a:t>
            </a:r>
            <a:endParaRPr lang="en-US" kern="0" dirty="0">
              <a:solidFill>
                <a:srgbClr val="3D3D3C"/>
              </a:solidFill>
              <a:latin typeface="Segoe UI Light"/>
              <a:ea typeface="+mn-ea"/>
              <a:cs typeface="+mn-cs"/>
            </a:endParaRPr>
          </a:p>
        </p:txBody>
      </p:sp>
      <p:sp>
        <p:nvSpPr>
          <p:cNvPr id="77" name="Rectangle 76"/>
          <p:cNvSpPr/>
          <p:nvPr/>
        </p:nvSpPr>
        <p:spPr bwMode="auto">
          <a:xfrm>
            <a:off x="594116" y="4143087"/>
            <a:ext cx="8204566" cy="725752"/>
          </a:xfrm>
          <a:prstGeom prst="rect">
            <a:avLst/>
          </a:prstGeom>
          <a:solidFill>
            <a:schemeClr val="tx2"/>
          </a:solidFill>
          <a:ln w="10795" cap="flat" cmpd="sng" algn="ctr">
            <a:noFill/>
            <a:prstDash val="solid"/>
            <a:headEnd type="none" w="med" len="med"/>
            <a:tailEnd type="none" w="med" len="med"/>
          </a:ln>
          <a:effectLst/>
        </p:spPr>
        <p:txBody>
          <a:bodyPr vert="horz" wrap="square" lIns="69876" tIns="34940" rIns="69876" bIns="34940" numCol="1" rtlCol="0" anchor="ctr" anchorCtr="0" compatLnSpc="1">
            <a:prstTxWarp prst="textNoShape">
              <a:avLst/>
            </a:prstTxWarp>
          </a:bodyPr>
          <a:lstStyle/>
          <a:p>
            <a:pPr algn="ctr" defTabSz="698902" fontAlgn="base">
              <a:lnSpc>
                <a:spcPct val="90000"/>
              </a:lnSpc>
              <a:spcAft>
                <a:spcPts val="441"/>
              </a:spcAft>
            </a:pPr>
            <a:r>
              <a:rPr lang="en-US" sz="1500" spc="225" dirty="0">
                <a:ln w="3175">
                  <a:noFill/>
                </a:ln>
                <a:solidFill>
                  <a:schemeClr val="bg1"/>
                </a:solidFill>
                <a:latin typeface="Segoe UI Light"/>
                <a:ea typeface="ＭＳ Ｐゴシック" charset="0"/>
                <a:cs typeface="Segoe UI" pitchFamily="34" charset="0"/>
              </a:rPr>
              <a:t>EMS + Office 365</a:t>
            </a:r>
          </a:p>
        </p:txBody>
      </p:sp>
      <p:grpSp>
        <p:nvGrpSpPr>
          <p:cNvPr id="85" name="Group 84"/>
          <p:cNvGrpSpPr/>
          <p:nvPr/>
        </p:nvGrpSpPr>
        <p:grpSpPr>
          <a:xfrm>
            <a:off x="2771341" y="1439870"/>
            <a:ext cx="1672886" cy="2677694"/>
            <a:chOff x="4970654" y="1976352"/>
            <a:chExt cx="2230830" cy="3570765"/>
          </a:xfrm>
        </p:grpSpPr>
        <p:sp>
          <p:nvSpPr>
            <p:cNvPr id="87" name="Rectangle 86"/>
            <p:cNvSpPr/>
            <p:nvPr/>
          </p:nvSpPr>
          <p:spPr bwMode="auto">
            <a:xfrm>
              <a:off x="4970654" y="1976352"/>
              <a:ext cx="2230830" cy="3570765"/>
            </a:xfrm>
            <a:prstGeom prst="rect">
              <a:avLst/>
            </a:prstGeom>
            <a:solidFill>
              <a:srgbClr val="D2D2D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200" dirty="0">
                <a:gradFill>
                  <a:gsLst>
                    <a:gs pos="0">
                      <a:srgbClr val="FFFFFF"/>
                    </a:gs>
                    <a:gs pos="100000">
                      <a:srgbClr val="FFFFFF"/>
                    </a:gs>
                  </a:gsLst>
                  <a:lin ang="5400000" scaled="0"/>
                </a:gradFill>
                <a:latin typeface="Segoe UI"/>
              </a:endParaRPr>
            </a:p>
          </p:txBody>
        </p:sp>
        <p:sp>
          <p:nvSpPr>
            <p:cNvPr id="88" name="Rectangle 87"/>
            <p:cNvSpPr/>
            <p:nvPr/>
          </p:nvSpPr>
          <p:spPr>
            <a:xfrm>
              <a:off x="5026706" y="3733800"/>
              <a:ext cx="2118727" cy="1415973"/>
            </a:xfrm>
            <a:prstGeom prst="rect">
              <a:avLst/>
            </a:prstGeom>
          </p:spPr>
          <p:txBody>
            <a:bodyPr wrap="square">
              <a:spAutoFit/>
            </a:bodyPr>
            <a:lstStyle/>
            <a:p>
              <a:pPr defTabSz="685537">
                <a:spcAft>
                  <a:spcPct val="0"/>
                </a:spcAft>
              </a:pPr>
              <a:r>
                <a:rPr lang="en-US" sz="1050" b="1" dirty="0">
                  <a:solidFill>
                    <a:srgbClr val="505050"/>
                  </a:solidFill>
                  <a:latin typeface="Segoe UI"/>
                </a:rPr>
                <a:t>Cloud App Security Access Proxy (private preview)</a:t>
              </a:r>
              <a:endParaRPr lang="en-US" sz="1050" dirty="0">
                <a:solidFill>
                  <a:srgbClr val="505050"/>
                </a:solidFill>
                <a:latin typeface="Segoe UI"/>
              </a:endParaRPr>
            </a:p>
            <a:p>
              <a:pPr defTabSz="685537">
                <a:spcAft>
                  <a:spcPct val="0"/>
                </a:spcAft>
              </a:pPr>
              <a:r>
                <a:rPr lang="en-US" sz="1050" dirty="0">
                  <a:solidFill>
                    <a:srgbClr val="505050"/>
                  </a:solidFill>
                  <a:latin typeface="Segoe UI"/>
                </a:rPr>
                <a:t>Extends AAD Conditional Access to legacy SSO</a:t>
              </a:r>
            </a:p>
          </p:txBody>
        </p:sp>
        <p:grpSp>
          <p:nvGrpSpPr>
            <p:cNvPr id="89" name="Group 88"/>
            <p:cNvGrpSpPr/>
            <p:nvPr/>
          </p:nvGrpSpPr>
          <p:grpSpPr>
            <a:xfrm>
              <a:off x="5432274" y="2209800"/>
              <a:ext cx="1307591" cy="1307591"/>
              <a:chOff x="5226261" y="2545465"/>
              <a:chExt cx="1307591" cy="1307591"/>
            </a:xfrm>
          </p:grpSpPr>
          <p:sp>
            <p:nvSpPr>
              <p:cNvPr id="90" name="Oval 89"/>
              <p:cNvSpPr/>
              <p:nvPr/>
            </p:nvSpPr>
            <p:spPr bwMode="auto">
              <a:xfrm>
                <a:off x="5226261" y="2545465"/>
                <a:ext cx="1307591" cy="1307591"/>
              </a:xfrm>
              <a:prstGeom prst="ellipse">
                <a:avLst/>
              </a:prstGeom>
              <a:solidFill>
                <a:schemeClr val="tx2"/>
              </a:solidFill>
              <a:ln w="57150">
                <a:solidFill>
                  <a:srgbClr val="F2F2F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1" name="Freeform 5"/>
              <p:cNvSpPr>
                <a:spLocks noChangeAspect="1" noEditPoints="1"/>
              </p:cNvSpPr>
              <p:nvPr/>
            </p:nvSpPr>
            <p:spPr bwMode="black">
              <a:xfrm>
                <a:off x="5472395" y="2928484"/>
                <a:ext cx="815322" cy="507216"/>
              </a:xfrm>
              <a:custGeom>
                <a:avLst/>
                <a:gdLst>
                  <a:gd name="T0" fmla="*/ 997 w 1058"/>
                  <a:gd name="T1" fmla="*/ 289 h 657"/>
                  <a:gd name="T2" fmla="*/ 903 w 1058"/>
                  <a:gd name="T3" fmla="*/ 232 h 657"/>
                  <a:gd name="T4" fmla="*/ 903 w 1058"/>
                  <a:gd name="T5" fmla="*/ 216 h 657"/>
                  <a:gd name="T6" fmla="*/ 843 w 1058"/>
                  <a:gd name="T7" fmla="*/ 65 h 657"/>
                  <a:gd name="T8" fmla="*/ 693 w 1058"/>
                  <a:gd name="T9" fmla="*/ 0 h 657"/>
                  <a:gd name="T10" fmla="*/ 508 w 1058"/>
                  <a:gd name="T11" fmla="*/ 105 h 657"/>
                  <a:gd name="T12" fmla="*/ 425 w 1058"/>
                  <a:gd name="T13" fmla="*/ 89 h 657"/>
                  <a:gd name="T14" fmla="*/ 276 w 1058"/>
                  <a:gd name="T15" fmla="*/ 147 h 657"/>
                  <a:gd name="T16" fmla="*/ 224 w 1058"/>
                  <a:gd name="T17" fmla="*/ 224 h 657"/>
                  <a:gd name="T18" fmla="*/ 215 w 1058"/>
                  <a:gd name="T19" fmla="*/ 224 h 657"/>
                  <a:gd name="T20" fmla="*/ 64 w 1058"/>
                  <a:gd name="T21" fmla="*/ 288 h 657"/>
                  <a:gd name="T22" fmla="*/ 0 w 1058"/>
                  <a:gd name="T23" fmla="*/ 440 h 657"/>
                  <a:gd name="T24" fmla="*/ 64 w 1058"/>
                  <a:gd name="T25" fmla="*/ 592 h 657"/>
                  <a:gd name="T26" fmla="*/ 215 w 1058"/>
                  <a:gd name="T27" fmla="*/ 657 h 657"/>
                  <a:gd name="T28" fmla="*/ 843 w 1058"/>
                  <a:gd name="T29" fmla="*/ 657 h 657"/>
                  <a:gd name="T30" fmla="*/ 997 w 1058"/>
                  <a:gd name="T31" fmla="*/ 592 h 657"/>
                  <a:gd name="T32" fmla="*/ 1058 w 1058"/>
                  <a:gd name="T33" fmla="*/ 440 h 657"/>
                  <a:gd name="T34" fmla="*/ 997 w 1058"/>
                  <a:gd name="T35" fmla="*/ 289 h 657"/>
                  <a:gd name="T36" fmla="*/ 843 w 1058"/>
                  <a:gd name="T37" fmla="*/ 597 h 657"/>
                  <a:gd name="T38" fmla="*/ 692 w 1058"/>
                  <a:gd name="T39" fmla="*/ 597 h 657"/>
                  <a:gd name="T40" fmla="*/ 692 w 1058"/>
                  <a:gd name="T41" fmla="*/ 437 h 657"/>
                  <a:gd name="T42" fmla="*/ 777 w 1058"/>
                  <a:gd name="T43" fmla="*/ 437 h 657"/>
                  <a:gd name="T44" fmla="*/ 607 w 1058"/>
                  <a:gd name="T45" fmla="*/ 220 h 657"/>
                  <a:gd name="T46" fmla="*/ 438 w 1058"/>
                  <a:gd name="T47" fmla="*/ 437 h 657"/>
                  <a:gd name="T48" fmla="*/ 523 w 1058"/>
                  <a:gd name="T49" fmla="*/ 437 h 657"/>
                  <a:gd name="T50" fmla="*/ 523 w 1058"/>
                  <a:gd name="T51" fmla="*/ 597 h 657"/>
                  <a:gd name="T52" fmla="*/ 215 w 1058"/>
                  <a:gd name="T53" fmla="*/ 597 h 657"/>
                  <a:gd name="T54" fmla="*/ 60 w 1058"/>
                  <a:gd name="T55" fmla="*/ 440 h 657"/>
                  <a:gd name="T56" fmla="*/ 215 w 1058"/>
                  <a:gd name="T57" fmla="*/ 284 h 657"/>
                  <a:gd name="T58" fmla="*/ 270 w 1058"/>
                  <a:gd name="T59" fmla="*/ 297 h 657"/>
                  <a:gd name="T60" fmla="*/ 425 w 1058"/>
                  <a:gd name="T61" fmla="*/ 149 h 657"/>
                  <a:gd name="T62" fmla="*/ 538 w 1058"/>
                  <a:gd name="T63" fmla="*/ 199 h 657"/>
                  <a:gd name="T64" fmla="*/ 693 w 1058"/>
                  <a:gd name="T65" fmla="*/ 60 h 657"/>
                  <a:gd name="T66" fmla="*/ 843 w 1058"/>
                  <a:gd name="T67" fmla="*/ 216 h 657"/>
                  <a:gd name="T68" fmla="*/ 831 w 1058"/>
                  <a:gd name="T69" fmla="*/ 288 h 657"/>
                  <a:gd name="T70" fmla="*/ 843 w 1058"/>
                  <a:gd name="T71" fmla="*/ 284 h 657"/>
                  <a:gd name="T72" fmla="*/ 998 w 1058"/>
                  <a:gd name="T73" fmla="*/ 440 h 657"/>
                  <a:gd name="T74" fmla="*/ 843 w 1058"/>
                  <a:gd name="T75" fmla="*/ 59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8" h="657">
                    <a:moveTo>
                      <a:pt x="997" y="289"/>
                    </a:moveTo>
                    <a:cubicBezTo>
                      <a:pt x="970" y="261"/>
                      <a:pt x="938" y="242"/>
                      <a:pt x="903" y="232"/>
                    </a:cubicBezTo>
                    <a:cubicBezTo>
                      <a:pt x="903" y="227"/>
                      <a:pt x="903" y="222"/>
                      <a:pt x="903" y="216"/>
                    </a:cubicBezTo>
                    <a:cubicBezTo>
                      <a:pt x="903" y="160"/>
                      <a:pt x="882" y="106"/>
                      <a:pt x="843" y="65"/>
                    </a:cubicBezTo>
                    <a:cubicBezTo>
                      <a:pt x="803" y="23"/>
                      <a:pt x="749" y="0"/>
                      <a:pt x="693" y="0"/>
                    </a:cubicBezTo>
                    <a:cubicBezTo>
                      <a:pt x="616" y="0"/>
                      <a:pt x="547" y="42"/>
                      <a:pt x="508" y="105"/>
                    </a:cubicBezTo>
                    <a:cubicBezTo>
                      <a:pt x="483" y="94"/>
                      <a:pt x="454" y="89"/>
                      <a:pt x="425" y="89"/>
                    </a:cubicBezTo>
                    <a:cubicBezTo>
                      <a:pt x="368" y="89"/>
                      <a:pt x="316" y="110"/>
                      <a:pt x="276" y="147"/>
                    </a:cubicBezTo>
                    <a:cubicBezTo>
                      <a:pt x="253" y="169"/>
                      <a:pt x="236" y="195"/>
                      <a:pt x="224" y="224"/>
                    </a:cubicBezTo>
                    <a:cubicBezTo>
                      <a:pt x="221" y="224"/>
                      <a:pt x="218" y="224"/>
                      <a:pt x="215" y="224"/>
                    </a:cubicBezTo>
                    <a:cubicBezTo>
                      <a:pt x="159" y="224"/>
                      <a:pt x="105" y="247"/>
                      <a:pt x="64" y="288"/>
                    </a:cubicBezTo>
                    <a:cubicBezTo>
                      <a:pt x="23" y="329"/>
                      <a:pt x="0" y="383"/>
                      <a:pt x="0" y="440"/>
                    </a:cubicBezTo>
                    <a:cubicBezTo>
                      <a:pt x="0" y="497"/>
                      <a:pt x="23" y="551"/>
                      <a:pt x="64" y="592"/>
                    </a:cubicBezTo>
                    <a:cubicBezTo>
                      <a:pt x="105" y="634"/>
                      <a:pt x="159" y="657"/>
                      <a:pt x="215" y="657"/>
                    </a:cubicBezTo>
                    <a:cubicBezTo>
                      <a:pt x="843" y="657"/>
                      <a:pt x="843" y="657"/>
                      <a:pt x="843" y="657"/>
                    </a:cubicBezTo>
                    <a:cubicBezTo>
                      <a:pt x="902" y="657"/>
                      <a:pt x="956" y="634"/>
                      <a:pt x="997" y="592"/>
                    </a:cubicBezTo>
                    <a:cubicBezTo>
                      <a:pt x="1036" y="551"/>
                      <a:pt x="1058" y="497"/>
                      <a:pt x="1058" y="440"/>
                    </a:cubicBezTo>
                    <a:cubicBezTo>
                      <a:pt x="1058" y="383"/>
                      <a:pt x="1036" y="329"/>
                      <a:pt x="997" y="289"/>
                    </a:cubicBezTo>
                    <a:close/>
                    <a:moveTo>
                      <a:pt x="843" y="597"/>
                    </a:moveTo>
                    <a:cubicBezTo>
                      <a:pt x="843" y="597"/>
                      <a:pt x="843" y="597"/>
                      <a:pt x="692" y="597"/>
                    </a:cubicBezTo>
                    <a:cubicBezTo>
                      <a:pt x="692" y="437"/>
                      <a:pt x="692" y="437"/>
                      <a:pt x="692" y="437"/>
                    </a:cubicBezTo>
                    <a:cubicBezTo>
                      <a:pt x="777" y="437"/>
                      <a:pt x="777" y="437"/>
                      <a:pt x="777" y="437"/>
                    </a:cubicBezTo>
                    <a:cubicBezTo>
                      <a:pt x="607" y="220"/>
                      <a:pt x="607" y="220"/>
                      <a:pt x="607" y="220"/>
                    </a:cubicBezTo>
                    <a:cubicBezTo>
                      <a:pt x="438" y="437"/>
                      <a:pt x="438" y="437"/>
                      <a:pt x="438" y="437"/>
                    </a:cubicBezTo>
                    <a:cubicBezTo>
                      <a:pt x="523" y="437"/>
                      <a:pt x="523" y="437"/>
                      <a:pt x="523" y="437"/>
                    </a:cubicBezTo>
                    <a:cubicBezTo>
                      <a:pt x="523" y="597"/>
                      <a:pt x="523" y="597"/>
                      <a:pt x="523" y="597"/>
                    </a:cubicBezTo>
                    <a:cubicBezTo>
                      <a:pt x="442" y="597"/>
                      <a:pt x="341" y="597"/>
                      <a:pt x="215" y="597"/>
                    </a:cubicBezTo>
                    <a:cubicBezTo>
                      <a:pt x="131" y="597"/>
                      <a:pt x="60" y="525"/>
                      <a:pt x="60" y="440"/>
                    </a:cubicBezTo>
                    <a:cubicBezTo>
                      <a:pt x="60" y="356"/>
                      <a:pt x="131" y="284"/>
                      <a:pt x="215" y="284"/>
                    </a:cubicBezTo>
                    <a:cubicBezTo>
                      <a:pt x="236" y="284"/>
                      <a:pt x="253" y="288"/>
                      <a:pt x="270" y="297"/>
                    </a:cubicBezTo>
                    <a:cubicBezTo>
                      <a:pt x="274" y="212"/>
                      <a:pt x="341" y="149"/>
                      <a:pt x="425" y="149"/>
                    </a:cubicBezTo>
                    <a:cubicBezTo>
                      <a:pt x="471" y="149"/>
                      <a:pt x="508" y="166"/>
                      <a:pt x="538" y="199"/>
                    </a:cubicBezTo>
                    <a:cubicBezTo>
                      <a:pt x="546" y="123"/>
                      <a:pt x="613" y="60"/>
                      <a:pt x="693" y="60"/>
                    </a:cubicBezTo>
                    <a:cubicBezTo>
                      <a:pt x="776" y="60"/>
                      <a:pt x="843" y="132"/>
                      <a:pt x="843" y="216"/>
                    </a:cubicBezTo>
                    <a:cubicBezTo>
                      <a:pt x="843" y="242"/>
                      <a:pt x="839" y="267"/>
                      <a:pt x="831" y="288"/>
                    </a:cubicBezTo>
                    <a:cubicBezTo>
                      <a:pt x="835" y="284"/>
                      <a:pt x="839" y="284"/>
                      <a:pt x="843" y="284"/>
                    </a:cubicBezTo>
                    <a:cubicBezTo>
                      <a:pt x="931" y="284"/>
                      <a:pt x="998" y="356"/>
                      <a:pt x="998" y="440"/>
                    </a:cubicBezTo>
                    <a:cubicBezTo>
                      <a:pt x="998" y="525"/>
                      <a:pt x="931" y="597"/>
                      <a:pt x="843" y="597"/>
                    </a:cubicBezTo>
                    <a:close/>
                  </a:path>
                </a:pathLst>
              </a:custGeom>
              <a:noFill/>
              <a:ln>
                <a:solidFill>
                  <a:schemeClr val="bg1"/>
                </a:solidFill>
              </a:ln>
            </p:spPr>
            <p:txBody>
              <a:bodyPr vert="horz" wrap="square" lIns="26687" tIns="13343" rIns="26687" bIns="1334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272198"/>
                <a:endParaRPr lang="en-US" sz="375" dirty="0">
                  <a:solidFill>
                    <a:srgbClr val="505050"/>
                  </a:solidFill>
                  <a:latin typeface="Segoe UI"/>
                </a:endParaRPr>
              </a:p>
            </p:txBody>
          </p:sp>
        </p:grpSp>
      </p:grpSp>
      <p:grpSp>
        <p:nvGrpSpPr>
          <p:cNvPr id="92" name="Group 91"/>
          <p:cNvGrpSpPr/>
          <p:nvPr/>
        </p:nvGrpSpPr>
        <p:grpSpPr>
          <a:xfrm>
            <a:off x="4948569" y="1427578"/>
            <a:ext cx="1672886" cy="2715186"/>
            <a:chOff x="7360354" y="1974474"/>
            <a:chExt cx="2230830" cy="3620762"/>
          </a:xfrm>
        </p:grpSpPr>
        <p:sp>
          <p:nvSpPr>
            <p:cNvPr id="93" name="Rectangle 92"/>
            <p:cNvSpPr/>
            <p:nvPr/>
          </p:nvSpPr>
          <p:spPr bwMode="auto">
            <a:xfrm>
              <a:off x="7360354" y="1974474"/>
              <a:ext cx="2230830" cy="3570765"/>
            </a:xfrm>
            <a:prstGeom prst="rect">
              <a:avLst/>
            </a:prstGeom>
            <a:solidFill>
              <a:srgbClr val="D2D2D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200" dirty="0">
                <a:gradFill>
                  <a:gsLst>
                    <a:gs pos="0">
                      <a:srgbClr val="FFFFFF"/>
                    </a:gs>
                    <a:gs pos="100000">
                      <a:srgbClr val="FFFFFF"/>
                    </a:gs>
                  </a:gsLst>
                  <a:lin ang="5400000" scaled="0"/>
                </a:gradFill>
                <a:latin typeface="Segoe UI"/>
              </a:endParaRPr>
            </a:p>
          </p:txBody>
        </p:sp>
        <p:sp>
          <p:nvSpPr>
            <p:cNvPr id="94" name="Rectangle 93"/>
            <p:cNvSpPr/>
            <p:nvPr/>
          </p:nvSpPr>
          <p:spPr>
            <a:xfrm>
              <a:off x="7555595" y="3748314"/>
              <a:ext cx="1840349" cy="1846922"/>
            </a:xfrm>
            <a:prstGeom prst="rect">
              <a:avLst/>
            </a:prstGeom>
          </p:spPr>
          <p:txBody>
            <a:bodyPr wrap="square">
              <a:spAutoFit/>
            </a:bodyPr>
            <a:lstStyle/>
            <a:p>
              <a:pPr defTabSz="685537">
                <a:spcAft>
                  <a:spcPct val="0"/>
                </a:spcAft>
              </a:pPr>
              <a:r>
                <a:rPr lang="en-US" sz="1050" b="1" dirty="0">
                  <a:solidFill>
                    <a:srgbClr val="505050"/>
                  </a:solidFill>
                  <a:latin typeface="Segoe UI"/>
                </a:rPr>
                <a:t>Office 365 Conditional Access:</a:t>
              </a:r>
            </a:p>
            <a:p>
              <a:pPr defTabSz="685537">
                <a:spcAft>
                  <a:spcPct val="0"/>
                </a:spcAft>
              </a:pPr>
              <a:r>
                <a:rPr lang="en-US" sz="1050" dirty="0">
                  <a:solidFill>
                    <a:srgbClr val="505050"/>
                  </a:solidFill>
                  <a:latin typeface="Segoe UI"/>
                </a:rPr>
                <a:t>Application level implementation to enforce device, data access and location restrictions</a:t>
              </a:r>
            </a:p>
          </p:txBody>
        </p:sp>
        <p:grpSp>
          <p:nvGrpSpPr>
            <p:cNvPr id="95" name="Group 94"/>
            <p:cNvGrpSpPr/>
            <p:nvPr/>
          </p:nvGrpSpPr>
          <p:grpSpPr>
            <a:xfrm>
              <a:off x="7821973" y="2224314"/>
              <a:ext cx="1307592" cy="1307592"/>
              <a:chOff x="7821973" y="2224314"/>
              <a:chExt cx="1307592" cy="1307592"/>
            </a:xfrm>
          </p:grpSpPr>
          <p:sp>
            <p:nvSpPr>
              <p:cNvPr id="96" name="Oval 95"/>
              <p:cNvSpPr/>
              <p:nvPr/>
            </p:nvSpPr>
            <p:spPr bwMode="auto">
              <a:xfrm>
                <a:off x="7821973" y="2224314"/>
                <a:ext cx="1307592" cy="1307592"/>
              </a:xfrm>
              <a:prstGeom prst="ellipse">
                <a:avLst/>
              </a:prstGeom>
              <a:solidFill>
                <a:schemeClr val="tx2"/>
              </a:solidFill>
              <a:ln w="57150">
                <a:solidFill>
                  <a:srgbClr val="F2F2F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7" name="Group 96"/>
              <p:cNvGrpSpPr/>
              <p:nvPr/>
            </p:nvGrpSpPr>
            <p:grpSpPr>
              <a:xfrm>
                <a:off x="8152144" y="2524324"/>
                <a:ext cx="647248" cy="637976"/>
                <a:chOff x="9168011" y="5170684"/>
                <a:chExt cx="665163" cy="655637"/>
              </a:xfrm>
            </p:grpSpPr>
            <p:sp>
              <p:nvSpPr>
                <p:cNvPr id="98" name="Freeform 44"/>
                <p:cNvSpPr>
                  <a:spLocks/>
                </p:cNvSpPr>
                <p:nvPr/>
              </p:nvSpPr>
              <p:spPr bwMode="auto">
                <a:xfrm>
                  <a:off x="9168012" y="5170684"/>
                  <a:ext cx="244474" cy="266700"/>
                </a:xfrm>
                <a:custGeom>
                  <a:avLst/>
                  <a:gdLst>
                    <a:gd name="T0" fmla="*/ 82 w 82"/>
                    <a:gd name="T1" fmla="*/ 76 h 82"/>
                    <a:gd name="T2" fmla="*/ 76 w 82"/>
                    <a:gd name="T3" fmla="*/ 82 h 82"/>
                    <a:gd name="T4" fmla="*/ 6 w 82"/>
                    <a:gd name="T5" fmla="*/ 82 h 82"/>
                    <a:gd name="T6" fmla="*/ 0 w 82"/>
                    <a:gd name="T7" fmla="*/ 76 h 82"/>
                    <a:gd name="T8" fmla="*/ 0 w 82"/>
                    <a:gd name="T9" fmla="*/ 5 h 82"/>
                    <a:gd name="T10" fmla="*/ 6 w 82"/>
                    <a:gd name="T11" fmla="*/ 0 h 82"/>
                    <a:gd name="T12" fmla="*/ 76 w 82"/>
                    <a:gd name="T13" fmla="*/ 0 h 82"/>
                    <a:gd name="T14" fmla="*/ 82 w 82"/>
                    <a:gd name="T15" fmla="*/ 5 h 82"/>
                    <a:gd name="T16" fmla="*/ 82 w 82"/>
                    <a:gd name="T17"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82" y="76"/>
                      </a:moveTo>
                      <a:cubicBezTo>
                        <a:pt x="82" y="79"/>
                        <a:pt x="79" y="82"/>
                        <a:pt x="76" y="82"/>
                      </a:cubicBezTo>
                      <a:cubicBezTo>
                        <a:pt x="6" y="82"/>
                        <a:pt x="6" y="82"/>
                        <a:pt x="6" y="82"/>
                      </a:cubicBezTo>
                      <a:cubicBezTo>
                        <a:pt x="2" y="82"/>
                        <a:pt x="0" y="79"/>
                        <a:pt x="0" y="76"/>
                      </a:cubicBezTo>
                      <a:cubicBezTo>
                        <a:pt x="0" y="5"/>
                        <a:pt x="0" y="5"/>
                        <a:pt x="0" y="5"/>
                      </a:cubicBezTo>
                      <a:cubicBezTo>
                        <a:pt x="0" y="2"/>
                        <a:pt x="2" y="0"/>
                        <a:pt x="6" y="0"/>
                      </a:cubicBezTo>
                      <a:cubicBezTo>
                        <a:pt x="76" y="0"/>
                        <a:pt x="76" y="0"/>
                        <a:pt x="76" y="0"/>
                      </a:cubicBezTo>
                      <a:cubicBezTo>
                        <a:pt x="79" y="0"/>
                        <a:pt x="82" y="2"/>
                        <a:pt x="82" y="5"/>
                      </a:cubicBezTo>
                      <a:lnTo>
                        <a:pt x="82" y="76"/>
                      </a:lnTo>
                      <a:close/>
                    </a:path>
                  </a:pathLst>
                </a:custGeom>
                <a:solidFill>
                  <a:schemeClr val="bg1"/>
                </a:solidFill>
                <a:ln w="12700" cap="flat">
                  <a:solidFill>
                    <a:schemeClr val="bg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endParaRPr lang="en-US" sz="1050" dirty="0">
                    <a:ln w="12700">
                      <a:solidFill>
                        <a:srgbClr val="505050"/>
                      </a:solidFill>
                    </a:ln>
                    <a:solidFill>
                      <a:srgbClr val="002050"/>
                    </a:solidFill>
                    <a:latin typeface="Segoe UI"/>
                  </a:endParaRPr>
                </a:p>
              </p:txBody>
            </p:sp>
            <p:sp>
              <p:nvSpPr>
                <p:cNvPr id="99" name="Freeform 45"/>
                <p:cNvSpPr>
                  <a:spLocks/>
                </p:cNvSpPr>
                <p:nvPr/>
              </p:nvSpPr>
              <p:spPr bwMode="auto">
                <a:xfrm>
                  <a:off x="9168014" y="5481833"/>
                  <a:ext cx="244474" cy="133350"/>
                </a:xfrm>
                <a:custGeom>
                  <a:avLst/>
                  <a:gdLst>
                    <a:gd name="T0" fmla="*/ 82 w 82"/>
                    <a:gd name="T1" fmla="*/ 38 h 41"/>
                    <a:gd name="T2" fmla="*/ 76 w 82"/>
                    <a:gd name="T3" fmla="*/ 41 h 41"/>
                    <a:gd name="T4" fmla="*/ 6 w 82"/>
                    <a:gd name="T5" fmla="*/ 41 h 41"/>
                    <a:gd name="T6" fmla="*/ 0 w 82"/>
                    <a:gd name="T7" fmla="*/ 38 h 41"/>
                    <a:gd name="T8" fmla="*/ 0 w 82"/>
                    <a:gd name="T9" fmla="*/ 3 h 41"/>
                    <a:gd name="T10" fmla="*/ 6 w 82"/>
                    <a:gd name="T11" fmla="*/ 0 h 41"/>
                    <a:gd name="T12" fmla="*/ 76 w 82"/>
                    <a:gd name="T13" fmla="*/ 0 h 41"/>
                    <a:gd name="T14" fmla="*/ 82 w 82"/>
                    <a:gd name="T15" fmla="*/ 3 h 41"/>
                    <a:gd name="T16" fmla="*/ 82 w 82"/>
                    <a:gd name="T17"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41">
                      <a:moveTo>
                        <a:pt x="82" y="38"/>
                      </a:moveTo>
                      <a:cubicBezTo>
                        <a:pt x="82" y="39"/>
                        <a:pt x="79" y="41"/>
                        <a:pt x="76" y="41"/>
                      </a:cubicBezTo>
                      <a:cubicBezTo>
                        <a:pt x="6" y="41"/>
                        <a:pt x="6" y="41"/>
                        <a:pt x="6" y="41"/>
                      </a:cubicBezTo>
                      <a:cubicBezTo>
                        <a:pt x="2" y="41"/>
                        <a:pt x="0" y="39"/>
                        <a:pt x="0" y="38"/>
                      </a:cubicBezTo>
                      <a:cubicBezTo>
                        <a:pt x="0" y="3"/>
                        <a:pt x="0" y="3"/>
                        <a:pt x="0" y="3"/>
                      </a:cubicBezTo>
                      <a:cubicBezTo>
                        <a:pt x="0" y="1"/>
                        <a:pt x="2" y="0"/>
                        <a:pt x="6" y="0"/>
                      </a:cubicBezTo>
                      <a:cubicBezTo>
                        <a:pt x="76" y="0"/>
                        <a:pt x="76" y="0"/>
                        <a:pt x="76" y="0"/>
                      </a:cubicBezTo>
                      <a:cubicBezTo>
                        <a:pt x="79" y="0"/>
                        <a:pt x="82" y="1"/>
                        <a:pt x="82" y="3"/>
                      </a:cubicBezTo>
                      <a:lnTo>
                        <a:pt x="82" y="38"/>
                      </a:ln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endParaRPr lang="en-US" sz="1050">
                    <a:ln w="12700">
                      <a:solidFill>
                        <a:srgbClr val="505050"/>
                      </a:solidFill>
                    </a:ln>
                    <a:solidFill>
                      <a:srgbClr val="002050"/>
                    </a:solidFill>
                    <a:latin typeface="Segoe UI"/>
                  </a:endParaRPr>
                </a:p>
              </p:txBody>
            </p:sp>
            <p:sp>
              <p:nvSpPr>
                <p:cNvPr id="100" name="Freeform 46"/>
                <p:cNvSpPr>
                  <a:spLocks/>
                </p:cNvSpPr>
                <p:nvPr/>
              </p:nvSpPr>
              <p:spPr bwMode="auto">
                <a:xfrm>
                  <a:off x="9456935" y="5170684"/>
                  <a:ext cx="376238" cy="444499"/>
                </a:xfrm>
                <a:custGeom>
                  <a:avLst/>
                  <a:gdLst>
                    <a:gd name="T0" fmla="*/ 126 w 126"/>
                    <a:gd name="T1" fmla="*/ 127 h 137"/>
                    <a:gd name="T2" fmla="*/ 117 w 126"/>
                    <a:gd name="T3" fmla="*/ 137 h 137"/>
                    <a:gd name="T4" fmla="*/ 9 w 126"/>
                    <a:gd name="T5" fmla="*/ 137 h 137"/>
                    <a:gd name="T6" fmla="*/ 0 w 126"/>
                    <a:gd name="T7" fmla="*/ 127 h 137"/>
                    <a:gd name="T8" fmla="*/ 0 w 126"/>
                    <a:gd name="T9" fmla="*/ 9 h 137"/>
                    <a:gd name="T10" fmla="*/ 9 w 126"/>
                    <a:gd name="T11" fmla="*/ 0 h 137"/>
                    <a:gd name="T12" fmla="*/ 117 w 126"/>
                    <a:gd name="T13" fmla="*/ 0 h 137"/>
                    <a:gd name="T14" fmla="*/ 126 w 126"/>
                    <a:gd name="T15" fmla="*/ 9 h 137"/>
                    <a:gd name="T16" fmla="*/ 126 w 126"/>
                    <a:gd name="T17" fmla="*/ 12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37">
                      <a:moveTo>
                        <a:pt x="126" y="127"/>
                      </a:moveTo>
                      <a:cubicBezTo>
                        <a:pt x="126" y="133"/>
                        <a:pt x="122" y="137"/>
                        <a:pt x="117" y="137"/>
                      </a:cubicBezTo>
                      <a:cubicBezTo>
                        <a:pt x="9" y="137"/>
                        <a:pt x="9" y="137"/>
                        <a:pt x="9" y="137"/>
                      </a:cubicBezTo>
                      <a:cubicBezTo>
                        <a:pt x="4" y="137"/>
                        <a:pt x="0" y="133"/>
                        <a:pt x="0" y="127"/>
                      </a:cubicBezTo>
                      <a:cubicBezTo>
                        <a:pt x="0" y="9"/>
                        <a:pt x="0" y="9"/>
                        <a:pt x="0" y="9"/>
                      </a:cubicBezTo>
                      <a:cubicBezTo>
                        <a:pt x="0" y="4"/>
                        <a:pt x="4" y="0"/>
                        <a:pt x="9" y="0"/>
                      </a:cubicBezTo>
                      <a:cubicBezTo>
                        <a:pt x="117" y="0"/>
                        <a:pt x="117" y="0"/>
                        <a:pt x="117" y="0"/>
                      </a:cubicBezTo>
                      <a:cubicBezTo>
                        <a:pt x="122" y="0"/>
                        <a:pt x="126" y="4"/>
                        <a:pt x="126" y="9"/>
                      </a:cubicBezTo>
                      <a:lnTo>
                        <a:pt x="126" y="127"/>
                      </a:ln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endParaRPr lang="en-US" sz="1050" dirty="0">
                    <a:ln w="12700">
                      <a:solidFill>
                        <a:srgbClr val="505050"/>
                      </a:solidFill>
                    </a:ln>
                    <a:solidFill>
                      <a:srgbClr val="002050"/>
                    </a:solidFill>
                    <a:latin typeface="Segoe UI"/>
                  </a:endParaRPr>
                </a:p>
              </p:txBody>
            </p:sp>
            <p:sp>
              <p:nvSpPr>
                <p:cNvPr id="101" name="Freeform 47"/>
                <p:cNvSpPr>
                  <a:spLocks/>
                </p:cNvSpPr>
                <p:nvPr/>
              </p:nvSpPr>
              <p:spPr bwMode="auto">
                <a:xfrm>
                  <a:off x="9168011" y="5667570"/>
                  <a:ext cx="665163" cy="158751"/>
                </a:xfrm>
                <a:custGeom>
                  <a:avLst/>
                  <a:gdLst>
                    <a:gd name="T0" fmla="*/ 223 w 223"/>
                    <a:gd name="T1" fmla="*/ 46 h 49"/>
                    <a:gd name="T2" fmla="*/ 208 w 223"/>
                    <a:gd name="T3" fmla="*/ 49 h 49"/>
                    <a:gd name="T4" fmla="*/ 15 w 223"/>
                    <a:gd name="T5" fmla="*/ 49 h 49"/>
                    <a:gd name="T6" fmla="*/ 0 w 223"/>
                    <a:gd name="T7" fmla="*/ 46 h 49"/>
                    <a:gd name="T8" fmla="*/ 0 w 223"/>
                    <a:gd name="T9" fmla="*/ 3 h 49"/>
                    <a:gd name="T10" fmla="*/ 15 w 223"/>
                    <a:gd name="T11" fmla="*/ 0 h 49"/>
                    <a:gd name="T12" fmla="*/ 208 w 223"/>
                    <a:gd name="T13" fmla="*/ 0 h 49"/>
                    <a:gd name="T14" fmla="*/ 223 w 223"/>
                    <a:gd name="T15" fmla="*/ 3 h 49"/>
                    <a:gd name="T16" fmla="*/ 223 w 223"/>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49">
                      <a:moveTo>
                        <a:pt x="223" y="46"/>
                      </a:moveTo>
                      <a:cubicBezTo>
                        <a:pt x="223" y="48"/>
                        <a:pt x="216" y="49"/>
                        <a:pt x="208" y="49"/>
                      </a:cubicBezTo>
                      <a:cubicBezTo>
                        <a:pt x="15" y="49"/>
                        <a:pt x="15" y="49"/>
                        <a:pt x="15" y="49"/>
                      </a:cubicBezTo>
                      <a:cubicBezTo>
                        <a:pt x="7" y="49"/>
                        <a:pt x="0" y="48"/>
                        <a:pt x="0" y="46"/>
                      </a:cubicBezTo>
                      <a:cubicBezTo>
                        <a:pt x="0" y="3"/>
                        <a:pt x="0" y="3"/>
                        <a:pt x="0" y="3"/>
                      </a:cubicBezTo>
                      <a:cubicBezTo>
                        <a:pt x="0" y="1"/>
                        <a:pt x="7" y="0"/>
                        <a:pt x="15" y="0"/>
                      </a:cubicBezTo>
                      <a:cubicBezTo>
                        <a:pt x="208" y="0"/>
                        <a:pt x="208" y="0"/>
                        <a:pt x="208" y="0"/>
                      </a:cubicBezTo>
                      <a:cubicBezTo>
                        <a:pt x="216" y="0"/>
                        <a:pt x="223" y="1"/>
                        <a:pt x="223" y="3"/>
                      </a:cubicBezTo>
                      <a:lnTo>
                        <a:pt x="223" y="46"/>
                      </a:lnTo>
                      <a:close/>
                    </a:path>
                  </a:pathLst>
                </a:custGeom>
                <a:noFill/>
                <a:ln w="12700" cap="flat">
                  <a:solidFill>
                    <a:schemeClr val="bg1"/>
                  </a:solidFill>
                  <a:prstDash val="solid"/>
                  <a:miter lim="800000"/>
                  <a:headEnd/>
                  <a:tailEnd/>
                </a:ln>
              </p:spPr>
              <p:txBody>
                <a:bodyPr vert="horz" wrap="square" lIns="68570" tIns="34285" rIns="68570" bIns="34285" numCol="1" anchor="t" anchorCtr="0" compatLnSpc="1">
                  <a:prstTxWarp prst="textNoShape">
                    <a:avLst/>
                  </a:prstTxWarp>
                </a:bodyPr>
                <a:lstStyle/>
                <a:p>
                  <a:pPr defTabSz="685669"/>
                  <a:endParaRPr lang="en-US" sz="1050" dirty="0">
                    <a:ln w="12700">
                      <a:solidFill>
                        <a:srgbClr val="505050"/>
                      </a:solidFill>
                    </a:ln>
                    <a:solidFill>
                      <a:srgbClr val="002050"/>
                    </a:solidFill>
                    <a:latin typeface="Segoe UI"/>
                  </a:endParaRPr>
                </a:p>
              </p:txBody>
            </p:sp>
          </p:grpSp>
        </p:grpSp>
      </p:grpSp>
      <p:grpSp>
        <p:nvGrpSpPr>
          <p:cNvPr id="102" name="Group 101"/>
          <p:cNvGrpSpPr/>
          <p:nvPr/>
        </p:nvGrpSpPr>
        <p:grpSpPr>
          <a:xfrm>
            <a:off x="594115" y="1446016"/>
            <a:ext cx="1672886" cy="2677694"/>
            <a:chOff x="2609982" y="1999062"/>
            <a:chExt cx="2230830" cy="3570765"/>
          </a:xfrm>
        </p:grpSpPr>
        <p:grpSp>
          <p:nvGrpSpPr>
            <p:cNvPr id="103" name="Group 102"/>
            <p:cNvGrpSpPr/>
            <p:nvPr/>
          </p:nvGrpSpPr>
          <p:grpSpPr>
            <a:xfrm>
              <a:off x="2609982" y="1999062"/>
              <a:ext cx="2230830" cy="3570765"/>
              <a:chOff x="2609982" y="1999062"/>
              <a:chExt cx="2230830" cy="3570765"/>
            </a:xfrm>
          </p:grpSpPr>
          <p:sp>
            <p:nvSpPr>
              <p:cNvPr id="133" name="Rectangle 132"/>
              <p:cNvSpPr/>
              <p:nvPr/>
            </p:nvSpPr>
            <p:spPr bwMode="auto">
              <a:xfrm>
                <a:off x="2609982" y="1999062"/>
                <a:ext cx="2230830" cy="3570765"/>
              </a:xfrm>
              <a:prstGeom prst="rect">
                <a:avLst/>
              </a:prstGeom>
              <a:solidFill>
                <a:srgbClr val="D2D2D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200" dirty="0">
                  <a:gradFill>
                    <a:gsLst>
                      <a:gs pos="0">
                        <a:srgbClr val="FFFFFF"/>
                      </a:gs>
                      <a:gs pos="100000">
                        <a:srgbClr val="FFFFFF"/>
                      </a:gs>
                    </a:gsLst>
                    <a:lin ang="5400000" scaled="0"/>
                  </a:gradFill>
                  <a:latin typeface="Segoe UI"/>
                </a:endParaRPr>
              </a:p>
            </p:txBody>
          </p:sp>
          <p:sp>
            <p:nvSpPr>
              <p:cNvPr id="134" name="Rectangle 133"/>
              <p:cNvSpPr/>
              <p:nvPr/>
            </p:nvSpPr>
            <p:spPr>
              <a:xfrm>
                <a:off x="2735238" y="3748314"/>
                <a:ext cx="1980316" cy="1631447"/>
              </a:xfrm>
              <a:prstGeom prst="rect">
                <a:avLst/>
              </a:prstGeom>
            </p:spPr>
            <p:txBody>
              <a:bodyPr wrap="square">
                <a:spAutoFit/>
              </a:bodyPr>
              <a:lstStyle/>
              <a:p>
                <a:pPr defTabSz="685537">
                  <a:spcAft>
                    <a:spcPct val="0"/>
                  </a:spcAft>
                </a:pPr>
                <a:r>
                  <a:rPr lang="en-US" sz="1050" b="1" dirty="0">
                    <a:solidFill>
                      <a:srgbClr val="505050"/>
                    </a:solidFill>
                    <a:latin typeface="Segoe UI"/>
                  </a:rPr>
                  <a:t>Azure AD: </a:t>
                </a:r>
                <a:r>
                  <a:rPr lang="en-US" sz="1050" dirty="0">
                    <a:solidFill>
                      <a:srgbClr val="505050"/>
                    </a:solidFill>
                    <a:latin typeface="Segoe UI"/>
                  </a:rPr>
                  <a:t>Conditional access for any app with set of conditions</a:t>
                </a:r>
              </a:p>
              <a:p>
                <a:pPr defTabSz="685537">
                  <a:spcAft>
                    <a:spcPct val="0"/>
                  </a:spcAft>
                </a:pPr>
                <a:endParaRPr lang="en-US" sz="1050" b="1" dirty="0">
                  <a:solidFill>
                    <a:srgbClr val="505050"/>
                  </a:solidFill>
                  <a:latin typeface="Segoe UI"/>
                </a:endParaRPr>
              </a:p>
              <a:p>
                <a:pPr defTabSz="685537">
                  <a:spcAft>
                    <a:spcPct val="0"/>
                  </a:spcAft>
                </a:pPr>
                <a:r>
                  <a:rPr lang="en-US" sz="1050" b="1" dirty="0">
                    <a:solidFill>
                      <a:srgbClr val="505050"/>
                    </a:solidFill>
                    <a:latin typeface="Segoe UI"/>
                  </a:rPr>
                  <a:t>Intune: </a:t>
                </a:r>
                <a:r>
                  <a:rPr lang="en-US" sz="1050" dirty="0">
                    <a:solidFill>
                      <a:srgbClr val="505050"/>
                    </a:solidFill>
                    <a:latin typeface="Segoe UI"/>
                  </a:rPr>
                  <a:t>adds mobile device compliance</a:t>
                </a:r>
              </a:p>
            </p:txBody>
          </p:sp>
          <p:sp>
            <p:nvSpPr>
              <p:cNvPr id="136" name="Oval 135"/>
              <p:cNvSpPr/>
              <p:nvPr/>
            </p:nvSpPr>
            <p:spPr bwMode="auto">
              <a:xfrm>
                <a:off x="3070692" y="2224314"/>
                <a:ext cx="1309411" cy="1306690"/>
              </a:xfrm>
              <a:prstGeom prst="ellipse">
                <a:avLst/>
              </a:prstGeom>
              <a:solidFill>
                <a:schemeClr val="tx2"/>
              </a:solidFill>
              <a:ln w="57150">
                <a:solidFill>
                  <a:srgbClr val="F2F2F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04" name="Group 103"/>
            <p:cNvGrpSpPr/>
            <p:nvPr/>
          </p:nvGrpSpPr>
          <p:grpSpPr>
            <a:xfrm>
              <a:off x="3331922" y="2514600"/>
              <a:ext cx="744778" cy="693500"/>
              <a:chOff x="3290351" y="2544026"/>
              <a:chExt cx="744778" cy="693500"/>
            </a:xfrm>
          </p:grpSpPr>
          <p:grpSp>
            <p:nvGrpSpPr>
              <p:cNvPr id="105" name="Group 104"/>
              <p:cNvGrpSpPr/>
              <p:nvPr/>
            </p:nvGrpSpPr>
            <p:grpSpPr>
              <a:xfrm>
                <a:off x="3384262" y="2686052"/>
                <a:ext cx="650867" cy="551474"/>
                <a:chOff x="4947743" y="5339803"/>
                <a:chExt cx="825499" cy="706436"/>
              </a:xfrm>
            </p:grpSpPr>
            <p:sp>
              <p:nvSpPr>
                <p:cNvPr id="126" name="Freeform 5"/>
                <p:cNvSpPr>
                  <a:spLocks/>
                </p:cNvSpPr>
                <p:nvPr/>
              </p:nvSpPr>
              <p:spPr bwMode="auto">
                <a:xfrm>
                  <a:off x="5217618" y="5870026"/>
                  <a:ext cx="211136" cy="106364"/>
                </a:xfrm>
                <a:custGeom>
                  <a:avLst/>
                  <a:gdLst>
                    <a:gd name="T0" fmla="*/ 42 w 48"/>
                    <a:gd name="T1" fmla="*/ 0 h 24"/>
                    <a:gd name="T2" fmla="*/ 42 w 48"/>
                    <a:gd name="T3" fmla="*/ 11 h 24"/>
                    <a:gd name="T4" fmla="*/ 48 w 48"/>
                    <a:gd name="T5" fmla="*/ 22 h 24"/>
                    <a:gd name="T6" fmla="*/ 45 w 48"/>
                    <a:gd name="T7" fmla="*/ 23 h 24"/>
                    <a:gd name="T8" fmla="*/ 3 w 48"/>
                    <a:gd name="T9" fmla="*/ 23 h 24"/>
                    <a:gd name="T10" fmla="*/ 0 w 48"/>
                    <a:gd name="T11" fmla="*/ 22 h 24"/>
                    <a:gd name="T12" fmla="*/ 6 w 48"/>
                    <a:gd name="T13" fmla="*/ 11 h 24"/>
                    <a:gd name="T14" fmla="*/ 6 w 48"/>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4">
                      <a:moveTo>
                        <a:pt x="42" y="0"/>
                      </a:moveTo>
                      <a:cubicBezTo>
                        <a:pt x="42" y="11"/>
                        <a:pt x="42" y="11"/>
                        <a:pt x="42" y="11"/>
                      </a:cubicBezTo>
                      <a:cubicBezTo>
                        <a:pt x="48" y="22"/>
                        <a:pt x="48" y="22"/>
                        <a:pt x="48" y="22"/>
                      </a:cubicBezTo>
                      <a:cubicBezTo>
                        <a:pt x="48" y="24"/>
                        <a:pt x="47" y="23"/>
                        <a:pt x="45" y="23"/>
                      </a:cubicBezTo>
                      <a:cubicBezTo>
                        <a:pt x="3" y="23"/>
                        <a:pt x="3" y="23"/>
                        <a:pt x="3" y="23"/>
                      </a:cubicBezTo>
                      <a:cubicBezTo>
                        <a:pt x="1" y="23"/>
                        <a:pt x="0" y="24"/>
                        <a:pt x="0" y="22"/>
                      </a:cubicBezTo>
                      <a:cubicBezTo>
                        <a:pt x="6" y="11"/>
                        <a:pt x="6" y="11"/>
                        <a:pt x="6" y="11"/>
                      </a:cubicBezTo>
                      <a:cubicBezTo>
                        <a:pt x="6" y="0"/>
                        <a:pt x="6" y="0"/>
                        <a:pt x="6"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endParaRPr lang="en-US" sz="1050">
                    <a:solidFill>
                      <a:srgbClr val="FFFFFF"/>
                    </a:solidFill>
                    <a:latin typeface="Segoe UI"/>
                  </a:endParaRPr>
                </a:p>
              </p:txBody>
            </p:sp>
            <p:sp>
              <p:nvSpPr>
                <p:cNvPr id="128" name="Freeform 6"/>
                <p:cNvSpPr>
                  <a:spLocks/>
                </p:cNvSpPr>
                <p:nvPr/>
              </p:nvSpPr>
              <p:spPr bwMode="auto">
                <a:xfrm>
                  <a:off x="4947743" y="5339803"/>
                  <a:ext cx="742950" cy="531812"/>
                </a:xfrm>
                <a:custGeom>
                  <a:avLst/>
                  <a:gdLst>
                    <a:gd name="T0" fmla="*/ 118 w 168"/>
                    <a:gd name="T1" fmla="*/ 120 h 120"/>
                    <a:gd name="T2" fmla="*/ 10 w 168"/>
                    <a:gd name="T3" fmla="*/ 120 h 120"/>
                    <a:gd name="T4" fmla="*/ 0 w 168"/>
                    <a:gd name="T5" fmla="*/ 110 h 120"/>
                    <a:gd name="T6" fmla="*/ 0 w 168"/>
                    <a:gd name="T7" fmla="*/ 10 h 120"/>
                    <a:gd name="T8" fmla="*/ 10 w 168"/>
                    <a:gd name="T9" fmla="*/ 0 h 120"/>
                    <a:gd name="T10" fmla="*/ 158 w 168"/>
                    <a:gd name="T11" fmla="*/ 0 h 120"/>
                    <a:gd name="T12" fmla="*/ 168 w 168"/>
                    <a:gd name="T13" fmla="*/ 10 h 120"/>
                    <a:gd name="T14" fmla="*/ 168 w 168"/>
                    <a:gd name="T15" fmla="*/ 29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20">
                      <a:moveTo>
                        <a:pt x="118" y="120"/>
                      </a:moveTo>
                      <a:cubicBezTo>
                        <a:pt x="10" y="120"/>
                        <a:pt x="10" y="120"/>
                        <a:pt x="10" y="120"/>
                      </a:cubicBezTo>
                      <a:cubicBezTo>
                        <a:pt x="4" y="120"/>
                        <a:pt x="0" y="115"/>
                        <a:pt x="0" y="110"/>
                      </a:cubicBezTo>
                      <a:cubicBezTo>
                        <a:pt x="0" y="10"/>
                        <a:pt x="0" y="10"/>
                        <a:pt x="0" y="10"/>
                      </a:cubicBezTo>
                      <a:cubicBezTo>
                        <a:pt x="0" y="4"/>
                        <a:pt x="4" y="0"/>
                        <a:pt x="10" y="0"/>
                      </a:cubicBezTo>
                      <a:cubicBezTo>
                        <a:pt x="158" y="0"/>
                        <a:pt x="158" y="0"/>
                        <a:pt x="158" y="0"/>
                      </a:cubicBezTo>
                      <a:cubicBezTo>
                        <a:pt x="164" y="0"/>
                        <a:pt x="168" y="4"/>
                        <a:pt x="168" y="10"/>
                      </a:cubicBezTo>
                      <a:cubicBezTo>
                        <a:pt x="168" y="29"/>
                        <a:pt x="168" y="29"/>
                        <a:pt x="168" y="29"/>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endParaRPr lang="en-US" sz="1050">
                    <a:solidFill>
                      <a:srgbClr val="FFFFFF"/>
                    </a:solidFill>
                    <a:latin typeface="Segoe UI"/>
                  </a:endParaRPr>
                </a:p>
              </p:txBody>
            </p:sp>
            <p:sp>
              <p:nvSpPr>
                <p:cNvPr id="129" name="Freeform 7"/>
                <p:cNvSpPr>
                  <a:spLocks/>
                </p:cNvSpPr>
                <p:nvPr/>
              </p:nvSpPr>
              <p:spPr bwMode="auto">
                <a:xfrm>
                  <a:off x="4957269" y="5776364"/>
                  <a:ext cx="511173" cy="0"/>
                </a:xfrm>
                <a:custGeom>
                  <a:avLst/>
                  <a:gdLst>
                    <a:gd name="T0" fmla="*/ 0 w 321"/>
                    <a:gd name="T1" fmla="*/ 179 w 321"/>
                    <a:gd name="T2" fmla="*/ 321 w 321"/>
                  </a:gdLst>
                  <a:ahLst/>
                  <a:cxnLst>
                    <a:cxn ang="0">
                      <a:pos x="T0" y="0"/>
                    </a:cxn>
                    <a:cxn ang="0">
                      <a:pos x="T1" y="0"/>
                    </a:cxn>
                    <a:cxn ang="0">
                      <a:pos x="T2" y="0"/>
                    </a:cxn>
                  </a:cxnLst>
                  <a:rect l="0" t="0" r="r" b="b"/>
                  <a:pathLst>
                    <a:path w="321">
                      <a:moveTo>
                        <a:pt x="0" y="0"/>
                      </a:moveTo>
                      <a:lnTo>
                        <a:pt x="179" y="0"/>
                      </a:lnTo>
                      <a:lnTo>
                        <a:pt x="321" y="0"/>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endParaRPr lang="en-US" sz="1050">
                    <a:solidFill>
                      <a:srgbClr val="FFFFFF"/>
                    </a:solidFill>
                    <a:latin typeface="Segoe UI"/>
                  </a:endParaRPr>
                </a:p>
              </p:txBody>
            </p:sp>
            <p:sp>
              <p:nvSpPr>
                <p:cNvPr id="130" name="Freeform 8"/>
                <p:cNvSpPr>
                  <a:spLocks/>
                </p:cNvSpPr>
                <p:nvPr/>
              </p:nvSpPr>
              <p:spPr bwMode="auto">
                <a:xfrm>
                  <a:off x="5468442" y="5466803"/>
                  <a:ext cx="304800" cy="579436"/>
                </a:xfrm>
                <a:custGeom>
                  <a:avLst/>
                  <a:gdLst>
                    <a:gd name="T0" fmla="*/ 69 w 69"/>
                    <a:gd name="T1" fmla="*/ 118 h 131"/>
                    <a:gd name="T2" fmla="*/ 56 w 69"/>
                    <a:gd name="T3" fmla="*/ 131 h 131"/>
                    <a:gd name="T4" fmla="*/ 12 w 69"/>
                    <a:gd name="T5" fmla="*/ 131 h 131"/>
                    <a:gd name="T6" fmla="*/ 0 w 69"/>
                    <a:gd name="T7" fmla="*/ 118 h 131"/>
                    <a:gd name="T8" fmla="*/ 0 w 69"/>
                    <a:gd name="T9" fmla="*/ 13 h 131"/>
                    <a:gd name="T10" fmla="*/ 12 w 69"/>
                    <a:gd name="T11" fmla="*/ 0 h 131"/>
                    <a:gd name="T12" fmla="*/ 56 w 69"/>
                    <a:gd name="T13" fmla="*/ 0 h 131"/>
                    <a:gd name="T14" fmla="*/ 69 w 69"/>
                    <a:gd name="T15" fmla="*/ 13 h 131"/>
                    <a:gd name="T16" fmla="*/ 69 w 69"/>
                    <a:gd name="T17" fmla="*/ 11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1">
                      <a:moveTo>
                        <a:pt x="69" y="118"/>
                      </a:moveTo>
                      <a:cubicBezTo>
                        <a:pt x="69" y="126"/>
                        <a:pt x="64" y="131"/>
                        <a:pt x="56" y="131"/>
                      </a:cubicBezTo>
                      <a:cubicBezTo>
                        <a:pt x="12" y="131"/>
                        <a:pt x="12" y="131"/>
                        <a:pt x="12" y="131"/>
                      </a:cubicBezTo>
                      <a:cubicBezTo>
                        <a:pt x="4" y="131"/>
                        <a:pt x="0" y="126"/>
                        <a:pt x="0" y="118"/>
                      </a:cubicBezTo>
                      <a:cubicBezTo>
                        <a:pt x="0" y="13"/>
                        <a:pt x="0" y="13"/>
                        <a:pt x="0" y="13"/>
                      </a:cubicBezTo>
                      <a:cubicBezTo>
                        <a:pt x="0" y="4"/>
                        <a:pt x="4" y="0"/>
                        <a:pt x="12" y="0"/>
                      </a:cubicBezTo>
                      <a:cubicBezTo>
                        <a:pt x="56" y="0"/>
                        <a:pt x="56" y="0"/>
                        <a:pt x="56" y="0"/>
                      </a:cubicBezTo>
                      <a:cubicBezTo>
                        <a:pt x="64" y="0"/>
                        <a:pt x="69" y="4"/>
                        <a:pt x="69" y="13"/>
                      </a:cubicBezTo>
                      <a:lnTo>
                        <a:pt x="69" y="118"/>
                      </a:lnTo>
                      <a:close/>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endParaRPr lang="en-US" sz="1050">
                    <a:solidFill>
                      <a:srgbClr val="FFFFFF"/>
                    </a:solidFill>
                    <a:latin typeface="Segoe UI"/>
                  </a:endParaRPr>
                </a:p>
              </p:txBody>
            </p:sp>
            <p:sp>
              <p:nvSpPr>
                <p:cNvPr id="131" name="Line 9"/>
                <p:cNvSpPr>
                  <a:spLocks noChangeShapeType="1"/>
                </p:cNvSpPr>
                <p:nvPr/>
              </p:nvSpPr>
              <p:spPr bwMode="auto">
                <a:xfrm flipH="1" flipV="1">
                  <a:off x="5468442" y="5963690"/>
                  <a:ext cx="304800"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defTabSz="685669"/>
                  <a:endParaRPr lang="en-US" sz="1050">
                    <a:solidFill>
                      <a:srgbClr val="FFFFFF"/>
                    </a:solidFill>
                    <a:latin typeface="Segoe UI"/>
                  </a:endParaRPr>
                </a:p>
              </p:txBody>
            </p:sp>
            <p:sp>
              <p:nvSpPr>
                <p:cNvPr id="132" name="Line 10"/>
                <p:cNvSpPr>
                  <a:spLocks noChangeShapeType="1"/>
                </p:cNvSpPr>
                <p:nvPr/>
              </p:nvSpPr>
              <p:spPr bwMode="auto">
                <a:xfrm>
                  <a:off x="5468443" y="5543002"/>
                  <a:ext cx="304799" cy="0"/>
                </a:xfrm>
                <a:prstGeom prst="line">
                  <a:avLst/>
                </a:prstGeom>
                <a:noFill/>
                <a:ln w="1270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defTabSz="685669"/>
                  <a:endParaRPr lang="en-US" sz="1050">
                    <a:solidFill>
                      <a:srgbClr val="FFFFFF"/>
                    </a:solidFill>
                    <a:latin typeface="Segoe UI"/>
                  </a:endParaRPr>
                </a:p>
              </p:txBody>
            </p:sp>
          </p:grpSp>
          <p:grpSp>
            <p:nvGrpSpPr>
              <p:cNvPr id="106" name="Group 105"/>
              <p:cNvGrpSpPr/>
              <p:nvPr/>
            </p:nvGrpSpPr>
            <p:grpSpPr>
              <a:xfrm>
                <a:off x="3290351" y="2544026"/>
                <a:ext cx="347673" cy="347672"/>
                <a:chOff x="13028625" y="3208350"/>
                <a:chExt cx="441300" cy="441300"/>
              </a:xfrm>
            </p:grpSpPr>
            <p:sp>
              <p:nvSpPr>
                <p:cNvPr id="108" name="Oval 107"/>
                <p:cNvSpPr/>
                <p:nvPr/>
              </p:nvSpPr>
              <p:spPr bwMode="auto">
                <a:xfrm>
                  <a:off x="13028625" y="3208350"/>
                  <a:ext cx="441300" cy="441300"/>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200" dirty="0">
                    <a:gradFill>
                      <a:gsLst>
                        <a:gs pos="0">
                          <a:srgbClr val="FFFFFF"/>
                        </a:gs>
                        <a:gs pos="100000">
                          <a:srgbClr val="FFFFFF"/>
                        </a:gs>
                      </a:gsLst>
                      <a:lin ang="5400000" scaled="0"/>
                    </a:gradFill>
                    <a:latin typeface="Segoe UI"/>
                  </a:endParaRPr>
                </a:p>
              </p:txBody>
            </p:sp>
            <p:sp>
              <p:nvSpPr>
                <p:cNvPr id="124" name="Freeform 36"/>
                <p:cNvSpPr>
                  <a:spLocks noEditPoints="1"/>
                </p:cNvSpPr>
                <p:nvPr/>
              </p:nvSpPr>
              <p:spPr bwMode="black">
                <a:xfrm>
                  <a:off x="13054012" y="3229309"/>
                  <a:ext cx="390525" cy="39528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endParaRPr lang="en-US" sz="1050">
                    <a:solidFill>
                      <a:srgbClr val="505050"/>
                    </a:solidFill>
                    <a:latin typeface="Segoe UI"/>
                  </a:endParaRPr>
                </a:p>
              </p:txBody>
            </p:sp>
          </p:grpSp>
        </p:grpSp>
      </p:grpSp>
      <p:pic>
        <p:nvPicPr>
          <p:cNvPr id="64" name="Picture 6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08916" y="1254412"/>
            <a:ext cx="238394" cy="238394"/>
          </a:xfrm>
          <a:prstGeom prst="rect">
            <a:avLst/>
          </a:prstGeom>
        </p:spPr>
      </p:pic>
      <p:pic>
        <p:nvPicPr>
          <p:cNvPr id="67" name="Picture 6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65618" y="1245335"/>
            <a:ext cx="372956" cy="261200"/>
          </a:xfrm>
          <a:prstGeom prst="rect">
            <a:avLst/>
          </a:prstGeom>
        </p:spPr>
      </p:pic>
      <p:pic>
        <p:nvPicPr>
          <p:cNvPr id="70" name="Picture 6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17401" y="894807"/>
            <a:ext cx="233990" cy="233990"/>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991575" y="1254411"/>
            <a:ext cx="214856" cy="228632"/>
          </a:xfrm>
          <a:prstGeom prst="rect">
            <a:avLst/>
          </a:prstGeom>
        </p:spPr>
      </p:pic>
      <p:pic>
        <p:nvPicPr>
          <p:cNvPr id="75" name="Picture 7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365619" y="905441"/>
            <a:ext cx="232476" cy="232476"/>
          </a:xfrm>
          <a:prstGeom prst="rect">
            <a:avLst/>
          </a:prstGeom>
        </p:spPr>
      </p:pic>
      <p:pic>
        <p:nvPicPr>
          <p:cNvPr id="76" name="Picture 7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flipH="1">
            <a:off x="7580284" y="1199116"/>
            <a:ext cx="252104" cy="252104"/>
          </a:xfrm>
          <a:prstGeom prst="rect">
            <a:avLst/>
          </a:prstGeom>
        </p:spPr>
      </p:pic>
      <p:pic>
        <p:nvPicPr>
          <p:cNvPr id="78" name="Picture 7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61752" y="922612"/>
            <a:ext cx="248474" cy="248474"/>
          </a:xfrm>
          <a:prstGeom prst="rect">
            <a:avLst/>
          </a:prstGeom>
        </p:spPr>
      </p:pic>
    </p:spTree>
    <p:extLst>
      <p:ext uri="{BB962C8B-B14F-4D97-AF65-F5344CB8AC3E}">
        <p14:creationId xmlns:p14="http://schemas.microsoft.com/office/powerpoint/2010/main" val="12765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961495-3B62-4A17-8C21-BBF3C501C290}"/>
              </a:ext>
            </a:extLst>
          </p:cNvPr>
          <p:cNvSpPr>
            <a:spLocks noGrp="1"/>
          </p:cNvSpPr>
          <p:nvPr>
            <p:ph type="body" sz="quarter" idx="12"/>
          </p:nvPr>
        </p:nvSpPr>
        <p:spPr/>
        <p:txBody>
          <a:bodyPr/>
          <a:lstStyle/>
          <a:p>
            <a:r>
              <a:rPr lang="en-US" dirty="0"/>
              <a:t>Shadow IT</a:t>
            </a:r>
            <a:endParaRPr lang="de-AT" dirty="0"/>
          </a:p>
        </p:txBody>
      </p:sp>
      <p:sp>
        <p:nvSpPr>
          <p:cNvPr id="3" name="Text Placeholder 2">
            <a:extLst>
              <a:ext uri="{FF2B5EF4-FFF2-40B4-BE49-F238E27FC236}">
                <a16:creationId xmlns:a16="http://schemas.microsoft.com/office/drawing/2014/main" id="{F00C3243-E373-4EF8-BA54-E450CACD18CF}"/>
              </a:ext>
            </a:extLst>
          </p:cNvPr>
          <p:cNvSpPr>
            <a:spLocks noGrp="1"/>
          </p:cNvSpPr>
          <p:nvPr>
            <p:ph type="body" sz="quarter" idx="13"/>
          </p:nvPr>
        </p:nvSpPr>
        <p:spPr/>
        <p:txBody>
          <a:bodyPr>
            <a:normAutofit fontScale="92500" lnSpcReduction="20000"/>
          </a:bodyPr>
          <a:lstStyle/>
          <a:p>
            <a:r>
              <a:rPr lang="en-US" sz="2353" dirty="0"/>
              <a:t>On average, an organization has </a:t>
            </a:r>
            <a:r>
              <a:rPr lang="en-US" sz="2353" b="1" dirty="0"/>
              <a:t>28 </a:t>
            </a:r>
            <a:r>
              <a:rPr lang="en-US" sz="2353" dirty="0"/>
              <a:t>cloud storage</a:t>
            </a:r>
            <a:r>
              <a:rPr lang="en-US" sz="2353" b="1" dirty="0"/>
              <a:t> apps</a:t>
            </a:r>
            <a:r>
              <a:rPr lang="en-US" sz="2353" dirty="0"/>
              <a:t> routinely used by its employees.</a:t>
            </a:r>
          </a:p>
          <a:p>
            <a:pPr lvl="1"/>
            <a:r>
              <a:rPr lang="en-US" sz="1324" b="1" dirty="0">
                <a:solidFill>
                  <a:srgbClr val="3D3D3C"/>
                </a:solidFill>
              </a:rPr>
              <a:t>Only 27% </a:t>
            </a:r>
            <a:r>
              <a:rPr lang="en-US" sz="1324" dirty="0">
                <a:solidFill>
                  <a:srgbClr val="3D3D3C"/>
                </a:solidFill>
              </a:rPr>
              <a:t>of these </a:t>
            </a:r>
            <a:r>
              <a:rPr lang="en-US" sz="1324" b="1" dirty="0">
                <a:solidFill>
                  <a:srgbClr val="3D3D3C"/>
                </a:solidFill>
              </a:rPr>
              <a:t>support multi-factor authentication.</a:t>
            </a:r>
            <a:endParaRPr lang="en-US" sz="1324" dirty="0">
              <a:solidFill>
                <a:srgbClr val="3D3D3C"/>
              </a:solidFill>
            </a:endParaRPr>
          </a:p>
          <a:p>
            <a:pPr lvl="1"/>
            <a:r>
              <a:rPr lang="en-US" sz="1324" b="1" dirty="0">
                <a:solidFill>
                  <a:srgbClr val="3D3D3C"/>
                </a:solidFill>
              </a:rPr>
              <a:t>Only 54%</a:t>
            </a:r>
            <a:r>
              <a:rPr lang="en-US" sz="1324" dirty="0">
                <a:solidFill>
                  <a:srgbClr val="3D3D3C"/>
                </a:solidFill>
              </a:rPr>
              <a:t> of these </a:t>
            </a:r>
            <a:r>
              <a:rPr lang="en-US" sz="1324" b="1" dirty="0">
                <a:solidFill>
                  <a:srgbClr val="3D3D3C"/>
                </a:solidFill>
              </a:rPr>
              <a:t>encrypt data at-rest.</a:t>
            </a:r>
            <a:endParaRPr lang="en-US" sz="1324" dirty="0">
              <a:solidFill>
                <a:srgbClr val="3D3D3C"/>
              </a:solidFill>
            </a:endParaRPr>
          </a:p>
          <a:p>
            <a:pPr lvl="1"/>
            <a:r>
              <a:rPr lang="en-US" sz="1324" b="1" dirty="0">
                <a:solidFill>
                  <a:srgbClr val="3D3D3C"/>
                </a:solidFill>
              </a:rPr>
              <a:t>Only 10%</a:t>
            </a:r>
            <a:r>
              <a:rPr lang="en-US" sz="1324" dirty="0">
                <a:solidFill>
                  <a:srgbClr val="3D3D3C"/>
                </a:solidFill>
              </a:rPr>
              <a:t> of these are compliant with </a:t>
            </a:r>
            <a:r>
              <a:rPr lang="en-US" sz="1324" b="1" dirty="0">
                <a:solidFill>
                  <a:srgbClr val="3D3D3C"/>
                </a:solidFill>
              </a:rPr>
              <a:t>SOC 2</a:t>
            </a:r>
            <a:r>
              <a:rPr lang="en-US" sz="1324" dirty="0">
                <a:solidFill>
                  <a:srgbClr val="3D3D3C"/>
                </a:solidFill>
              </a:rPr>
              <a:t>, </a:t>
            </a:r>
            <a:r>
              <a:rPr lang="en-US" sz="1324" b="1" dirty="0">
                <a:solidFill>
                  <a:srgbClr val="3D3D3C"/>
                </a:solidFill>
              </a:rPr>
              <a:t>HIPAA</a:t>
            </a:r>
            <a:r>
              <a:rPr lang="en-US" sz="1324" dirty="0">
                <a:solidFill>
                  <a:srgbClr val="3D3D3C"/>
                </a:solidFill>
              </a:rPr>
              <a:t> and </a:t>
            </a:r>
            <a:r>
              <a:rPr lang="en-US" sz="1324" b="1" dirty="0">
                <a:solidFill>
                  <a:srgbClr val="3D3D3C"/>
                </a:solidFill>
              </a:rPr>
              <a:t>PCI DSS</a:t>
            </a:r>
            <a:r>
              <a:rPr lang="en-US" sz="1324" dirty="0">
                <a:solidFill>
                  <a:srgbClr val="3D3D3C"/>
                </a:solidFill>
              </a:rPr>
              <a:t>.</a:t>
            </a:r>
          </a:p>
          <a:p>
            <a:pPr lvl="1"/>
            <a:r>
              <a:rPr lang="en-US" sz="1324" b="1" dirty="0">
                <a:solidFill>
                  <a:srgbClr val="3D3D3C"/>
                </a:solidFill>
              </a:rPr>
              <a:t>Only 49% </a:t>
            </a:r>
            <a:r>
              <a:rPr lang="en-US" sz="1324" dirty="0">
                <a:solidFill>
                  <a:srgbClr val="3D3D3C"/>
                </a:solidFill>
              </a:rPr>
              <a:t>of these apps </a:t>
            </a:r>
            <a:r>
              <a:rPr lang="en-US" sz="1324" b="1" dirty="0">
                <a:solidFill>
                  <a:srgbClr val="3D3D3C"/>
                </a:solidFill>
              </a:rPr>
              <a:t>claims they are preserving user's right on his own data.</a:t>
            </a:r>
            <a:endParaRPr lang="en-US" sz="1324" dirty="0">
              <a:solidFill>
                <a:srgbClr val="3D3D3C"/>
              </a:solidFill>
            </a:endParaRPr>
          </a:p>
          <a:p>
            <a:pPr lvl="1"/>
            <a:r>
              <a:rPr lang="en-US" sz="1324" b="1" dirty="0">
                <a:solidFill>
                  <a:srgbClr val="3D3D3C"/>
                </a:solidFill>
              </a:rPr>
              <a:t>Only</a:t>
            </a:r>
            <a:r>
              <a:rPr lang="en-US" sz="1324" dirty="0">
                <a:solidFill>
                  <a:srgbClr val="3D3D3C"/>
                </a:solidFill>
              </a:rPr>
              <a:t> </a:t>
            </a:r>
            <a:r>
              <a:rPr lang="en-US" sz="1324" b="1" dirty="0">
                <a:solidFill>
                  <a:srgbClr val="3D3D3C"/>
                </a:solidFill>
              </a:rPr>
              <a:t>20%</a:t>
            </a:r>
            <a:r>
              <a:rPr lang="en-US" sz="1324" dirty="0">
                <a:solidFill>
                  <a:srgbClr val="3D3D3C"/>
                </a:solidFill>
              </a:rPr>
              <a:t> of these apps </a:t>
            </a:r>
            <a:r>
              <a:rPr lang="en-US" sz="1324" b="1" dirty="0">
                <a:solidFill>
                  <a:srgbClr val="3D3D3C"/>
                </a:solidFill>
              </a:rPr>
              <a:t>commit on deleting user’s data after account deletion/termination.</a:t>
            </a:r>
          </a:p>
          <a:p>
            <a:pPr lvl="1"/>
            <a:endParaRPr lang="en-US" sz="1324" b="1" dirty="0">
              <a:solidFill>
                <a:srgbClr val="3D3D3C"/>
              </a:solidFill>
            </a:endParaRPr>
          </a:p>
          <a:p>
            <a:pPr marL="74699" defTabSz="685775">
              <a:defRPr/>
            </a:pPr>
            <a:r>
              <a:rPr lang="en-US" sz="2353" dirty="0">
                <a:latin typeface="Segoe UI Light"/>
              </a:rPr>
              <a:t>On average, an organization has </a:t>
            </a:r>
            <a:r>
              <a:rPr lang="en-US" sz="2353" b="1" dirty="0">
                <a:latin typeface="Segoe UI Light"/>
              </a:rPr>
              <a:t>41 collaboration apps</a:t>
            </a:r>
            <a:r>
              <a:rPr lang="en-US" sz="2353" dirty="0">
                <a:latin typeface="Segoe UI Light"/>
              </a:rPr>
              <a:t> routinely used by its employees.</a:t>
            </a:r>
          </a:p>
          <a:p>
            <a:pPr marL="429518" lvl="1" indent="-177410" defTabSz="685775">
              <a:defRPr/>
            </a:pPr>
            <a:r>
              <a:rPr lang="en-US" sz="1324" b="1" dirty="0">
                <a:solidFill>
                  <a:srgbClr val="3D3D3C"/>
                </a:solidFill>
                <a:latin typeface="Segoe UI"/>
              </a:rPr>
              <a:t>Only 22% </a:t>
            </a:r>
            <a:r>
              <a:rPr lang="en-US" sz="1324" dirty="0">
                <a:solidFill>
                  <a:srgbClr val="3D3D3C"/>
                </a:solidFill>
                <a:latin typeface="Segoe UI"/>
              </a:rPr>
              <a:t>of these </a:t>
            </a:r>
            <a:r>
              <a:rPr lang="en-US" sz="1324" b="1" dirty="0">
                <a:solidFill>
                  <a:srgbClr val="3D3D3C"/>
                </a:solidFill>
                <a:latin typeface="Segoe UI"/>
              </a:rPr>
              <a:t>support multi-factor authentication.</a:t>
            </a:r>
            <a:endParaRPr lang="en-US" sz="1324" dirty="0">
              <a:solidFill>
                <a:srgbClr val="3D3D3C"/>
              </a:solidFill>
              <a:latin typeface="Segoe UI"/>
            </a:endParaRPr>
          </a:p>
          <a:p>
            <a:pPr marL="429518" lvl="1" indent="-177410" defTabSz="685775">
              <a:defRPr/>
            </a:pPr>
            <a:r>
              <a:rPr lang="en-US" sz="1324" b="1" dirty="0">
                <a:solidFill>
                  <a:srgbClr val="3D3D3C"/>
                </a:solidFill>
                <a:latin typeface="Segoe UI"/>
              </a:rPr>
              <a:t>Only 24%</a:t>
            </a:r>
            <a:r>
              <a:rPr lang="en-US" sz="1324" dirty="0">
                <a:solidFill>
                  <a:srgbClr val="3D3D3C"/>
                </a:solidFill>
                <a:latin typeface="Segoe UI"/>
              </a:rPr>
              <a:t> of these </a:t>
            </a:r>
            <a:r>
              <a:rPr lang="en-US" sz="1324" b="1" dirty="0">
                <a:solidFill>
                  <a:srgbClr val="3D3D3C"/>
                </a:solidFill>
                <a:latin typeface="Segoe UI"/>
              </a:rPr>
              <a:t>encrypt data at-rest.</a:t>
            </a:r>
            <a:endParaRPr lang="en-US" sz="1324" dirty="0">
              <a:solidFill>
                <a:srgbClr val="3D3D3C"/>
              </a:solidFill>
              <a:latin typeface="Segoe UI"/>
            </a:endParaRPr>
          </a:p>
          <a:p>
            <a:pPr marL="429518" lvl="1" indent="-177410" defTabSz="685775">
              <a:defRPr/>
            </a:pPr>
            <a:r>
              <a:rPr lang="en-US" sz="1324" b="1" dirty="0">
                <a:solidFill>
                  <a:srgbClr val="3D3D3C"/>
                </a:solidFill>
                <a:latin typeface="Segoe UI"/>
              </a:rPr>
              <a:t>Only 6%</a:t>
            </a:r>
            <a:r>
              <a:rPr lang="en-US" sz="1324" dirty="0">
                <a:solidFill>
                  <a:srgbClr val="3D3D3C"/>
                </a:solidFill>
                <a:latin typeface="Segoe UI"/>
              </a:rPr>
              <a:t> of these are compliant with </a:t>
            </a:r>
            <a:r>
              <a:rPr lang="en-US" sz="1324" b="1" dirty="0">
                <a:solidFill>
                  <a:srgbClr val="3D3D3C"/>
                </a:solidFill>
                <a:latin typeface="Segoe UI"/>
              </a:rPr>
              <a:t>SOC 2</a:t>
            </a:r>
            <a:r>
              <a:rPr lang="en-US" sz="1324" dirty="0">
                <a:solidFill>
                  <a:srgbClr val="3D3D3C"/>
                </a:solidFill>
                <a:latin typeface="Segoe UI"/>
              </a:rPr>
              <a:t>, </a:t>
            </a:r>
            <a:r>
              <a:rPr lang="en-US" sz="1324" b="1" dirty="0">
                <a:solidFill>
                  <a:srgbClr val="3D3D3C"/>
                </a:solidFill>
                <a:latin typeface="Segoe UI"/>
              </a:rPr>
              <a:t>HIPAA</a:t>
            </a:r>
            <a:r>
              <a:rPr lang="en-US" sz="1324" dirty="0">
                <a:solidFill>
                  <a:srgbClr val="3D3D3C"/>
                </a:solidFill>
                <a:latin typeface="Segoe UI"/>
              </a:rPr>
              <a:t> and </a:t>
            </a:r>
            <a:r>
              <a:rPr lang="en-US" sz="1324" b="1" dirty="0">
                <a:solidFill>
                  <a:srgbClr val="3D3D3C"/>
                </a:solidFill>
                <a:latin typeface="Segoe UI"/>
              </a:rPr>
              <a:t>PCI DSS</a:t>
            </a:r>
            <a:r>
              <a:rPr lang="en-US" sz="1324" dirty="0">
                <a:solidFill>
                  <a:srgbClr val="3D3D3C"/>
                </a:solidFill>
                <a:latin typeface="Segoe UI"/>
              </a:rPr>
              <a:t>.</a:t>
            </a:r>
          </a:p>
          <a:p>
            <a:pPr marL="429518" lvl="1" indent="-177410" defTabSz="685775">
              <a:defRPr/>
            </a:pPr>
            <a:r>
              <a:rPr lang="en-US" sz="1324" b="1" dirty="0">
                <a:solidFill>
                  <a:srgbClr val="3D3D3C"/>
                </a:solidFill>
                <a:latin typeface="Segoe UI"/>
              </a:rPr>
              <a:t>Only 31% </a:t>
            </a:r>
            <a:r>
              <a:rPr lang="en-US" sz="1324" dirty="0">
                <a:solidFill>
                  <a:srgbClr val="3D3D3C"/>
                </a:solidFill>
                <a:latin typeface="Segoe UI"/>
              </a:rPr>
              <a:t>of these </a:t>
            </a:r>
            <a:r>
              <a:rPr lang="en-US" sz="1324" b="1" dirty="0">
                <a:solidFill>
                  <a:srgbClr val="3D3D3C"/>
                </a:solidFill>
                <a:latin typeface="Segoe UI"/>
              </a:rPr>
              <a:t>claim they are preserving user's right on his own data.</a:t>
            </a:r>
            <a:endParaRPr lang="en-US" sz="1324" dirty="0">
              <a:solidFill>
                <a:srgbClr val="3D3D3C"/>
              </a:solidFill>
              <a:latin typeface="Segoe UI"/>
            </a:endParaRPr>
          </a:p>
          <a:p>
            <a:pPr marL="429518" lvl="1" indent="-177410" defTabSz="685775">
              <a:defRPr/>
            </a:pPr>
            <a:r>
              <a:rPr lang="en-US" sz="1324" b="1" dirty="0">
                <a:solidFill>
                  <a:srgbClr val="3D3D3C"/>
                </a:solidFill>
                <a:latin typeface="Segoe UI"/>
              </a:rPr>
              <a:t>Only</a:t>
            </a:r>
            <a:r>
              <a:rPr lang="en-US" sz="1324" dirty="0">
                <a:solidFill>
                  <a:srgbClr val="3D3D3C"/>
                </a:solidFill>
                <a:latin typeface="Segoe UI"/>
              </a:rPr>
              <a:t> </a:t>
            </a:r>
            <a:r>
              <a:rPr lang="en-US" sz="1324" b="1" dirty="0">
                <a:latin typeface="Segoe UI"/>
              </a:rPr>
              <a:t>18%</a:t>
            </a:r>
            <a:r>
              <a:rPr lang="en-US" sz="1324" dirty="0">
                <a:latin typeface="Segoe UI"/>
              </a:rPr>
              <a:t> of these </a:t>
            </a:r>
            <a:r>
              <a:rPr lang="en-US" sz="1324" b="1" dirty="0">
                <a:latin typeface="Segoe UI"/>
              </a:rPr>
              <a:t>commit on deleting user’s data after account deletion/termination.</a:t>
            </a:r>
            <a:endParaRPr lang="en-US" sz="1324" dirty="0">
              <a:latin typeface="Segoe UI"/>
            </a:endParaRPr>
          </a:p>
          <a:p>
            <a:pPr marL="342900" lvl="1" indent="0">
              <a:buNone/>
            </a:pPr>
            <a:endParaRPr lang="en-US" sz="1324" dirty="0"/>
          </a:p>
          <a:p>
            <a:endParaRPr lang="de-AT" dirty="0"/>
          </a:p>
        </p:txBody>
      </p:sp>
    </p:spTree>
    <p:extLst>
      <p:ext uri="{BB962C8B-B14F-4D97-AF65-F5344CB8AC3E}">
        <p14:creationId xmlns:p14="http://schemas.microsoft.com/office/powerpoint/2010/main" val="2286561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1" y="2715070"/>
            <a:ext cx="9144000" cy="2454692"/>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4" name="Content Placeholder 3">
            <a:extLst>
              <a:ext uri="{FF2B5EF4-FFF2-40B4-BE49-F238E27FC236}">
                <a16:creationId xmlns:a16="http://schemas.microsoft.com/office/drawing/2014/main" id="{062D5602-9D09-46B8-8CBD-FAFE8C3ED57A}"/>
              </a:ext>
            </a:extLst>
          </p:cNvPr>
          <p:cNvSpPr>
            <a:spLocks noGrp="1"/>
          </p:cNvSpPr>
          <p:nvPr>
            <p:ph sz="quarter" idx="14"/>
          </p:nvPr>
        </p:nvSpPr>
        <p:spPr/>
        <p:txBody>
          <a:bodyPr/>
          <a:lstStyle/>
          <a:p>
            <a:endParaRPr lang="de-AT"/>
          </a:p>
        </p:txBody>
      </p:sp>
      <p:sp>
        <p:nvSpPr>
          <p:cNvPr id="2" name="Title 1"/>
          <p:cNvSpPr>
            <a:spLocks noGrp="1"/>
          </p:cNvSpPr>
          <p:nvPr>
            <p:ph type="title" idx="4294967295"/>
          </p:nvPr>
        </p:nvSpPr>
        <p:spPr>
          <a:xfrm>
            <a:off x="0" y="214313"/>
            <a:ext cx="8409385" cy="736997"/>
          </a:xfrm>
        </p:spPr>
        <p:txBody>
          <a:bodyPr/>
          <a:lstStyle/>
          <a:p>
            <a:r>
              <a:rPr lang="en-US" sz="2941" dirty="0">
                <a:solidFill>
                  <a:schemeClr val="tx1"/>
                </a:solidFill>
              </a:rPr>
              <a:t>Conditional Access: Proxy</a:t>
            </a:r>
          </a:p>
        </p:txBody>
      </p:sp>
      <p:sp>
        <p:nvSpPr>
          <p:cNvPr id="25" name="TextBox 24"/>
          <p:cNvSpPr txBox="1"/>
          <p:nvPr/>
        </p:nvSpPr>
        <p:spPr>
          <a:xfrm>
            <a:off x="426036" y="2683804"/>
            <a:ext cx="2445859" cy="1943807"/>
          </a:xfrm>
          <a:prstGeom prst="rect">
            <a:avLst/>
          </a:prstGeom>
          <a:noFill/>
        </p:spPr>
        <p:txBody>
          <a:bodyPr wrap="square" lIns="80989" tIns="107540" rIns="80989" bIns="107540" rtlCol="0">
            <a:spAutoFit/>
          </a:bodyPr>
          <a:lstStyle/>
          <a:p>
            <a:pPr defTabSz="685537">
              <a:lnSpc>
                <a:spcPct val="90000"/>
              </a:lnSpc>
              <a:spcBef>
                <a:spcPts val="450"/>
              </a:spcBef>
              <a:spcAft>
                <a:spcPts val="441"/>
              </a:spcAft>
              <a:defRPr/>
            </a:pPr>
            <a:r>
              <a:rPr lang="en-US" sz="1200" dirty="0"/>
              <a:t>Control access to cloud apps based on user, location, device and app</a:t>
            </a:r>
          </a:p>
          <a:p>
            <a:pPr defTabSz="685537">
              <a:lnSpc>
                <a:spcPct val="90000"/>
              </a:lnSpc>
              <a:spcBef>
                <a:spcPts val="450"/>
              </a:spcBef>
              <a:spcAft>
                <a:spcPts val="441"/>
              </a:spcAft>
              <a:defRPr/>
            </a:pPr>
            <a:r>
              <a:rPr lang="en-US" sz="1200" dirty="0"/>
              <a:t>Identify managed devices via VPN (location based), Domain joined devices, Intune compliant devices or client certificates</a:t>
            </a:r>
          </a:p>
          <a:p>
            <a:pPr defTabSz="685537">
              <a:lnSpc>
                <a:spcPct val="90000"/>
              </a:lnSpc>
              <a:spcBef>
                <a:spcPts val="450"/>
              </a:spcBef>
              <a:spcAft>
                <a:spcPts val="441"/>
              </a:spcAft>
              <a:defRPr/>
            </a:pPr>
            <a:r>
              <a:rPr lang="en-US" sz="1200" dirty="0"/>
              <a:t>Supports any SAML-based app, any OS</a:t>
            </a:r>
          </a:p>
        </p:txBody>
      </p:sp>
      <p:sp>
        <p:nvSpPr>
          <p:cNvPr id="34" name="TextBox 33"/>
          <p:cNvSpPr txBox="1"/>
          <p:nvPr/>
        </p:nvSpPr>
        <p:spPr>
          <a:xfrm>
            <a:off x="1238194" y="985726"/>
            <a:ext cx="2038379" cy="706032"/>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Context-aware session policies</a:t>
            </a:r>
          </a:p>
        </p:txBody>
      </p:sp>
      <p:sp>
        <p:nvSpPr>
          <p:cNvPr id="43" name="TextBox 42"/>
          <p:cNvSpPr txBox="1"/>
          <p:nvPr/>
        </p:nvSpPr>
        <p:spPr>
          <a:xfrm>
            <a:off x="4011735" y="890953"/>
            <a:ext cx="2088075" cy="950458"/>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Investigate &amp; enforce app and data restrictions</a:t>
            </a:r>
          </a:p>
        </p:txBody>
      </p:sp>
      <p:sp>
        <p:nvSpPr>
          <p:cNvPr id="44" name="TextBox 43"/>
          <p:cNvSpPr txBox="1"/>
          <p:nvPr/>
        </p:nvSpPr>
        <p:spPr>
          <a:xfrm>
            <a:off x="3227362" y="2702249"/>
            <a:ext cx="2681090" cy="1726824"/>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Enforce browser-based “view only” mode for low-trust sessions</a:t>
            </a:r>
          </a:p>
          <a:p>
            <a:pPr defTabSz="685537">
              <a:lnSpc>
                <a:spcPct val="90000"/>
              </a:lnSpc>
              <a:spcBef>
                <a:spcPts val="450"/>
              </a:spcBef>
              <a:spcAft>
                <a:spcPts val="441"/>
              </a:spcAft>
              <a:defRPr/>
            </a:pPr>
            <a:r>
              <a:rPr lang="en-US" sz="1200" dirty="0"/>
              <a:t>Limit access to sensitive data</a:t>
            </a:r>
          </a:p>
          <a:p>
            <a:pPr defTabSz="685537">
              <a:lnSpc>
                <a:spcPct val="90000"/>
              </a:lnSpc>
              <a:spcBef>
                <a:spcPts val="450"/>
              </a:spcBef>
              <a:spcAft>
                <a:spcPts val="441"/>
              </a:spcAft>
              <a:defRPr/>
            </a:pPr>
            <a:r>
              <a:rPr lang="en-US" sz="1200" dirty="0"/>
              <a:t>Classify, label and protect on download</a:t>
            </a:r>
          </a:p>
          <a:p>
            <a:pPr defTabSz="685537">
              <a:lnSpc>
                <a:spcPct val="90000"/>
              </a:lnSpc>
              <a:spcBef>
                <a:spcPts val="450"/>
              </a:spcBef>
              <a:spcAft>
                <a:spcPts val="441"/>
              </a:spcAft>
              <a:defRPr/>
            </a:pPr>
            <a:r>
              <a:rPr lang="en-US" sz="1200" dirty="0"/>
              <a:t>Visibility into unmanaged device activity</a:t>
            </a:r>
          </a:p>
        </p:txBody>
      </p:sp>
      <p:sp>
        <p:nvSpPr>
          <p:cNvPr id="6" name="Rectangle 5"/>
          <p:cNvSpPr/>
          <p:nvPr/>
        </p:nvSpPr>
        <p:spPr bwMode="auto">
          <a:xfrm>
            <a:off x="-1" y="4551920"/>
            <a:ext cx="9144000" cy="59705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pic>
        <p:nvPicPr>
          <p:cNvPr id="29" name="Picture 28"/>
          <p:cNvPicPr>
            <a:picLocks noChangeAspect="1"/>
          </p:cNvPicPr>
          <p:nvPr/>
        </p:nvPicPr>
        <p:blipFill rotWithShape="1">
          <a:blip r:embed="rId3" cstate="email">
            <a:extLst>
              <a:ext uri="{28A0092B-C50C-407E-A947-70E740481C1C}">
                <a14:useLocalDpi xmlns:a14="http://schemas.microsoft.com/office/drawing/2010/main"/>
              </a:ext>
            </a:extLst>
          </a:blip>
          <a:srcRect l="-13053" t="13514" r="-13053" b="13514"/>
          <a:stretch/>
        </p:blipFill>
        <p:spPr>
          <a:xfrm>
            <a:off x="282138" y="4551920"/>
            <a:ext cx="1062139" cy="597052"/>
          </a:xfrm>
          <a:prstGeom prst="rect">
            <a:avLst/>
          </a:prstGeom>
        </p:spPr>
      </p:pic>
      <p:sp>
        <p:nvSpPr>
          <p:cNvPr id="28" name="TextBox 27"/>
          <p:cNvSpPr txBox="1"/>
          <p:nvPr/>
        </p:nvSpPr>
        <p:spPr>
          <a:xfrm>
            <a:off x="1356233" y="4565119"/>
            <a:ext cx="1426260" cy="359720"/>
          </a:xfrm>
          <a:prstGeom prst="rect">
            <a:avLst/>
          </a:prstGeom>
          <a:noFill/>
        </p:spPr>
        <p:txBody>
          <a:bodyPr wrap="square" lIns="80989" tIns="107540" rIns="80989" bIns="107540" rtlCol="0">
            <a:spAutoFit/>
          </a:bodyPr>
          <a:lstStyle/>
          <a:p>
            <a:pPr defTabSz="685537">
              <a:lnSpc>
                <a:spcPct val="90000"/>
              </a:lnSpc>
              <a:spcAft>
                <a:spcPts val="441"/>
              </a:spcAft>
              <a:defRPr/>
            </a:pPr>
            <a:r>
              <a:rPr lang="en-US" sz="1029">
                <a:solidFill>
                  <a:schemeClr val="bg1"/>
                </a:solidFill>
                <a:latin typeface="Segoe UI Light"/>
              </a:rPr>
              <a:t>Integrates with</a:t>
            </a:r>
            <a:endParaRPr lang="en-US" sz="1029" dirty="0">
              <a:solidFill>
                <a:schemeClr val="bg1"/>
              </a:solidFill>
              <a:latin typeface="Segoe UI Light"/>
            </a:endParaRPr>
          </a:p>
        </p:txBody>
      </p:sp>
      <p:sp>
        <p:nvSpPr>
          <p:cNvPr id="26" name="TextBox 25"/>
          <p:cNvSpPr txBox="1"/>
          <p:nvPr/>
        </p:nvSpPr>
        <p:spPr>
          <a:xfrm>
            <a:off x="1300205" y="4744862"/>
            <a:ext cx="6073122" cy="424930"/>
          </a:xfrm>
          <a:prstGeom prst="rect">
            <a:avLst/>
          </a:prstGeom>
          <a:noFill/>
        </p:spPr>
        <p:txBody>
          <a:bodyPr wrap="square" lIns="134426" tIns="107540" rIns="134426" bIns="107540" rtlCol="0">
            <a:spAutoFit/>
          </a:bodyPr>
          <a:lstStyle/>
          <a:p>
            <a:pPr defTabSz="685537">
              <a:spcBef>
                <a:spcPts val="450"/>
              </a:spcBef>
              <a:spcAft>
                <a:spcPts val="450"/>
              </a:spcAft>
              <a:defRPr/>
            </a:pPr>
            <a:r>
              <a:rPr lang="en-US" sz="1350" dirty="0">
                <a:solidFill>
                  <a:schemeClr val="bg1"/>
                </a:solidFill>
                <a:latin typeface="Segoe UI Light"/>
              </a:rPr>
              <a:t>Azure Active Directory</a:t>
            </a:r>
          </a:p>
        </p:txBody>
      </p:sp>
      <p:cxnSp>
        <p:nvCxnSpPr>
          <p:cNvPr id="9" name="Straight Connector 8"/>
          <p:cNvCxnSpPr/>
          <p:nvPr/>
        </p:nvCxnSpPr>
        <p:spPr>
          <a:xfrm>
            <a:off x="3003257" y="2892743"/>
            <a:ext cx="0" cy="1139934"/>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313984" y="914679"/>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sp>
        <p:nvSpPr>
          <p:cNvPr id="37" name="Oval 36"/>
          <p:cNvSpPr/>
          <p:nvPr/>
        </p:nvSpPr>
        <p:spPr bwMode="auto">
          <a:xfrm>
            <a:off x="3171337" y="890955"/>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41" name="Straight Connector 40"/>
          <p:cNvCxnSpPr/>
          <p:nvPr/>
        </p:nvCxnSpPr>
        <p:spPr>
          <a:xfrm>
            <a:off x="3609051" y="1766384"/>
            <a:ext cx="0" cy="959912"/>
          </a:xfrm>
          <a:prstGeom prst="line">
            <a:avLst/>
          </a:prstGeom>
          <a:noFill/>
          <a:ln w="38100" cap="flat" cmpd="sng" algn="ctr">
            <a:solidFill>
              <a:schemeClr val="tx2"/>
            </a:solidFill>
            <a:prstDash val="solid"/>
            <a:headEnd type="none" w="med" len="med"/>
            <a:tailEnd type="none" w="med" len="med"/>
          </a:ln>
          <a:effectLst/>
        </p:spPr>
      </p:cxnSp>
      <p:cxnSp>
        <p:nvCxnSpPr>
          <p:cNvPr id="42" name="Straight Connector 41"/>
          <p:cNvCxnSpPr/>
          <p:nvPr/>
        </p:nvCxnSpPr>
        <p:spPr>
          <a:xfrm>
            <a:off x="741879" y="1790108"/>
            <a:ext cx="0" cy="959912"/>
          </a:xfrm>
          <a:prstGeom prst="line">
            <a:avLst/>
          </a:prstGeom>
          <a:noFill/>
          <a:ln w="38100" cap="flat" cmpd="sng" algn="ctr">
            <a:solidFill>
              <a:schemeClr val="tx2"/>
            </a:solidFill>
            <a:prstDash val="solid"/>
            <a:headEnd type="none" w="med" len="med"/>
            <a:tailEnd type="none" w="med" len="med"/>
          </a:ln>
          <a:effectLst/>
        </p:spPr>
      </p:cxnSp>
      <p:pic>
        <p:nvPicPr>
          <p:cNvPr id="27" name="Picture 2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3323" y="1123069"/>
            <a:ext cx="437112" cy="443020"/>
          </a:xfrm>
          <a:prstGeom prst="rect">
            <a:avLst/>
          </a:prstGeom>
        </p:spPr>
      </p:pic>
      <p:pic>
        <p:nvPicPr>
          <p:cNvPr id="30" name="Picture 2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285003" y="1177664"/>
            <a:ext cx="648097" cy="302009"/>
          </a:xfrm>
          <a:prstGeom prst="rect">
            <a:avLst/>
          </a:prstGeom>
        </p:spPr>
      </p:pic>
      <p:sp>
        <p:nvSpPr>
          <p:cNvPr id="3" name="Rectangle 2"/>
          <p:cNvSpPr/>
          <p:nvPr/>
        </p:nvSpPr>
        <p:spPr>
          <a:xfrm>
            <a:off x="3875310" y="4554238"/>
            <a:ext cx="5298310" cy="635559"/>
          </a:xfrm>
          <a:prstGeom prst="rect">
            <a:avLst/>
          </a:prstGeom>
        </p:spPr>
        <p:txBody>
          <a:bodyPr wrap="none">
            <a:spAutoFit/>
          </a:bodyPr>
          <a:lstStyle/>
          <a:p>
            <a:pPr algn="ctr" defTabSz="685577" fontAlgn="base">
              <a:spcBef>
                <a:spcPct val="0"/>
              </a:spcBef>
              <a:spcAft>
                <a:spcPct val="0"/>
              </a:spcAft>
            </a:pPr>
            <a:r>
              <a:rPr lang="en-US" sz="1765" dirty="0">
                <a:gradFill>
                  <a:gsLst>
                    <a:gs pos="5439">
                      <a:srgbClr val="F8F8F8"/>
                    </a:gs>
                    <a:gs pos="10000">
                      <a:srgbClr val="F8F8F8"/>
                    </a:gs>
                  </a:gsLst>
                  <a:lin ang="5400000" scaled="0"/>
                </a:gradFill>
              </a:rPr>
              <a:t>Public Preview in October</a:t>
            </a:r>
          </a:p>
          <a:p>
            <a:pPr algn="ctr" defTabSz="685577" fontAlgn="base">
              <a:spcBef>
                <a:spcPct val="0"/>
              </a:spcBef>
              <a:spcAft>
                <a:spcPct val="0"/>
              </a:spcAft>
            </a:pPr>
            <a:r>
              <a:rPr lang="en-US" sz="1765" dirty="0">
                <a:gradFill>
                  <a:gsLst>
                    <a:gs pos="5439">
                      <a:srgbClr val="F8F8F8"/>
                    </a:gs>
                    <a:gs pos="10000">
                      <a:srgbClr val="F8F8F8"/>
                    </a:gs>
                  </a:gsLst>
                  <a:lin ang="5400000" scaled="0"/>
                </a:gradFill>
              </a:rPr>
              <a:t>Join now, email us at </a:t>
            </a:r>
            <a:r>
              <a:rPr lang="en-US" sz="1765" dirty="0">
                <a:gradFill>
                  <a:gsLst>
                    <a:gs pos="5439">
                      <a:srgbClr val="F8F8F8"/>
                    </a:gs>
                    <a:gs pos="10000">
                      <a:srgbClr val="F8F8F8"/>
                    </a:gs>
                  </a:gsLst>
                  <a:lin ang="5400000" scaled="0"/>
                </a:gradFill>
                <a:hlinkClick r:id="rId6"/>
              </a:rPr>
              <a:t>mcaspreview@microsoft.com</a:t>
            </a:r>
            <a:r>
              <a:rPr lang="en-US" sz="1765" dirty="0">
                <a:gradFill>
                  <a:gsLst>
                    <a:gs pos="5439">
                      <a:srgbClr val="F8F8F8"/>
                    </a:gs>
                    <a:gs pos="10000">
                      <a:srgbClr val="F8F8F8"/>
                    </a:gs>
                  </a:gsLst>
                  <a:lin ang="5400000" scaled="0"/>
                </a:gradFill>
              </a:rPr>
              <a:t> </a:t>
            </a:r>
          </a:p>
        </p:txBody>
      </p:sp>
      <p:pic>
        <p:nvPicPr>
          <p:cNvPr id="23" name="Picture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45297" y="190149"/>
            <a:ext cx="588752" cy="588752"/>
          </a:xfrm>
          <a:prstGeom prst="rect">
            <a:avLst/>
          </a:prstGeom>
        </p:spPr>
      </p:pic>
      <p:cxnSp>
        <p:nvCxnSpPr>
          <p:cNvPr id="31" name="Straight Connector 30"/>
          <p:cNvCxnSpPr/>
          <p:nvPr/>
        </p:nvCxnSpPr>
        <p:spPr>
          <a:xfrm>
            <a:off x="6196770" y="2825509"/>
            <a:ext cx="0" cy="1139934"/>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25115" y="890953"/>
            <a:ext cx="2297519" cy="706032"/>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Unique integration with Azure AD</a:t>
            </a:r>
          </a:p>
        </p:txBody>
      </p:sp>
      <p:sp>
        <p:nvSpPr>
          <p:cNvPr id="35" name="Oval 34"/>
          <p:cNvSpPr/>
          <p:nvPr/>
        </p:nvSpPr>
        <p:spPr bwMode="auto">
          <a:xfrm>
            <a:off x="6072255" y="890955"/>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36" name="Straight Connector 35"/>
          <p:cNvCxnSpPr/>
          <p:nvPr/>
        </p:nvCxnSpPr>
        <p:spPr>
          <a:xfrm>
            <a:off x="6509968" y="1766384"/>
            <a:ext cx="0" cy="959912"/>
          </a:xfrm>
          <a:prstGeom prst="line">
            <a:avLst/>
          </a:prstGeom>
          <a:noFill/>
          <a:ln w="38100" cap="flat" cmpd="sng" algn="ctr">
            <a:solidFill>
              <a:schemeClr val="tx2"/>
            </a:solidFill>
            <a:prstDash val="solid"/>
            <a:headEnd type="none" w="med" len="med"/>
            <a:tailEnd type="none" w="med" len="med"/>
          </a:ln>
          <a:effectLst/>
        </p:spPr>
      </p:cxnSp>
      <p:sp>
        <p:nvSpPr>
          <p:cNvPr id="38" name="TextBox 37"/>
          <p:cNvSpPr txBox="1"/>
          <p:nvPr/>
        </p:nvSpPr>
        <p:spPr>
          <a:xfrm>
            <a:off x="6309056" y="2699907"/>
            <a:ext cx="2681090" cy="1611408"/>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Integral component of Azure AD Conditional Access</a:t>
            </a:r>
          </a:p>
          <a:p>
            <a:pPr defTabSz="685537">
              <a:lnSpc>
                <a:spcPct val="90000"/>
              </a:lnSpc>
              <a:spcBef>
                <a:spcPts val="450"/>
              </a:spcBef>
              <a:spcAft>
                <a:spcPts val="441"/>
              </a:spcAft>
              <a:defRPr/>
            </a:pPr>
            <a:r>
              <a:rPr lang="en-US" sz="1200" dirty="0"/>
              <a:t>Simple deployment directly from your Azure AD portal</a:t>
            </a:r>
          </a:p>
          <a:p>
            <a:pPr defTabSz="685537">
              <a:lnSpc>
                <a:spcPct val="90000"/>
              </a:lnSpc>
              <a:spcBef>
                <a:spcPts val="450"/>
              </a:spcBef>
              <a:spcAft>
                <a:spcPts val="441"/>
              </a:spcAft>
              <a:defRPr/>
            </a:pPr>
            <a:r>
              <a:rPr lang="en-US" sz="1200" dirty="0"/>
              <a:t>Leverages existing device management mechanisms, no additional deployment required</a:t>
            </a:r>
          </a:p>
        </p:txBody>
      </p:sp>
      <p:pic>
        <p:nvPicPr>
          <p:cNvPr id="39" name="Picture 3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308824" y="1059033"/>
            <a:ext cx="407279" cy="560608"/>
          </a:xfrm>
          <a:prstGeom prst="rect">
            <a:avLst/>
          </a:prstGeom>
        </p:spPr>
      </p:pic>
    </p:spTree>
    <p:extLst>
      <p:ext uri="{BB962C8B-B14F-4D97-AF65-F5344CB8AC3E}">
        <p14:creationId xmlns:p14="http://schemas.microsoft.com/office/powerpoint/2010/main" val="669653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74578AC-2DD2-48E7-9E81-FDA0D0C7056A}"/>
              </a:ext>
            </a:extLst>
          </p:cNvPr>
          <p:cNvGrpSpPr/>
          <p:nvPr/>
        </p:nvGrpSpPr>
        <p:grpSpPr>
          <a:xfrm>
            <a:off x="2335663" y="2068782"/>
            <a:ext cx="2961284" cy="1832345"/>
            <a:chOff x="3113795" y="2758279"/>
            <a:chExt cx="3948938" cy="2443474"/>
          </a:xfrm>
        </p:grpSpPr>
        <p:sp>
          <p:nvSpPr>
            <p:cNvPr id="84" name="Oval 83">
              <a:extLst>
                <a:ext uri="{FF2B5EF4-FFF2-40B4-BE49-F238E27FC236}">
                  <a16:creationId xmlns:a16="http://schemas.microsoft.com/office/drawing/2014/main" id="{783BD0A8-026B-4B0B-8EAC-9D3B3CD6D093}"/>
                </a:ext>
              </a:extLst>
            </p:cNvPr>
            <p:cNvSpPr/>
            <p:nvPr/>
          </p:nvSpPr>
          <p:spPr bwMode="auto">
            <a:xfrm>
              <a:off x="4650832" y="2758279"/>
              <a:ext cx="2411901" cy="2443474"/>
            </a:xfrm>
            <a:prstGeom prst="ellipse">
              <a:avLst/>
            </a:prstGeom>
            <a:noFill/>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47819" tIns="118255" rIns="147819" bIns="118255" numCol="1" spcCol="0" rtlCol="0" fromWordArt="0" anchor="t" anchorCtr="0" forceAA="0" compatLnSpc="1">
              <a:prstTxWarp prst="textNoShape">
                <a:avLst/>
              </a:prstTxWarp>
              <a:noAutofit/>
            </a:bodyPr>
            <a:lstStyle/>
            <a:p>
              <a:pPr algn="ctr" defTabSz="753647" fontAlgn="base">
                <a:lnSpc>
                  <a:spcPct val="90000"/>
                </a:lnSpc>
                <a:spcBef>
                  <a:spcPct val="0"/>
                </a:spcBef>
                <a:spcAft>
                  <a:spcPct val="0"/>
                </a:spcAft>
                <a:defRPr/>
              </a:pPr>
              <a:endParaRPr lang="en-US" sz="4452" b="1"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87" name="Group 86">
              <a:extLst>
                <a:ext uri="{FF2B5EF4-FFF2-40B4-BE49-F238E27FC236}">
                  <a16:creationId xmlns:a16="http://schemas.microsoft.com/office/drawing/2014/main" id="{6F6C613F-FB77-41A9-8540-67BA0A0A133A}"/>
                </a:ext>
              </a:extLst>
            </p:cNvPr>
            <p:cNvGrpSpPr/>
            <p:nvPr/>
          </p:nvGrpSpPr>
          <p:grpSpPr>
            <a:xfrm>
              <a:off x="3113795" y="3735546"/>
              <a:ext cx="1579161" cy="450951"/>
              <a:chOff x="3518090" y="3440863"/>
              <a:chExt cx="1869999" cy="232062"/>
            </a:xfrm>
          </p:grpSpPr>
          <p:sp useBgFill="1">
            <p:nvSpPr>
              <p:cNvPr id="88" name="Rectangle 87">
                <a:extLst>
                  <a:ext uri="{FF2B5EF4-FFF2-40B4-BE49-F238E27FC236}">
                    <a16:creationId xmlns:a16="http://schemas.microsoft.com/office/drawing/2014/main" id="{3128F8D5-58C8-43FF-ADA5-E56FD557B324}"/>
                  </a:ext>
                </a:extLst>
              </p:cNvPr>
              <p:cNvSpPr/>
              <p:nvPr/>
            </p:nvSpPr>
            <p:spPr bwMode="auto">
              <a:xfrm>
                <a:off x="3567416" y="3442117"/>
                <a:ext cx="1820673" cy="2286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784" tIns="120626" rIns="150784" bIns="120626" numCol="1" spcCol="0" rtlCol="0" fromWordArt="0" anchor="t" anchorCtr="0" forceAA="0" compatLnSpc="1">
                <a:prstTxWarp prst="textNoShape">
                  <a:avLst/>
                </a:prstTxWarp>
                <a:noAutofit/>
              </a:bodyPr>
              <a:lstStyle/>
              <a:p>
                <a:pPr algn="ctr" defTabSz="768793" fontAlgn="base">
                  <a:lnSpc>
                    <a:spcPct val="90000"/>
                  </a:lnSpc>
                  <a:spcBef>
                    <a:spcPct val="0"/>
                  </a:spcBef>
                  <a:spcAft>
                    <a:spcPct val="0"/>
                  </a:spcAft>
                </a:pPr>
                <a:endParaRPr lang="en-US" sz="1979"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89" name="Straight Connector 88">
                <a:extLst>
                  <a:ext uri="{FF2B5EF4-FFF2-40B4-BE49-F238E27FC236}">
                    <a16:creationId xmlns:a16="http://schemas.microsoft.com/office/drawing/2014/main" id="{3EC5ABBE-1F82-4C91-9E07-1031EC19ECDF}"/>
                  </a:ext>
                </a:extLst>
              </p:cNvPr>
              <p:cNvCxnSpPr/>
              <p:nvPr/>
            </p:nvCxnSpPr>
            <p:spPr>
              <a:xfrm>
                <a:off x="3518090" y="3440863"/>
                <a:ext cx="1828800" cy="0"/>
              </a:xfrm>
              <a:prstGeom prst="line">
                <a:avLst/>
              </a:prstGeom>
              <a:noFill/>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D3E5C68-89B0-4947-A20C-2CB4A576FE14}"/>
                  </a:ext>
                </a:extLst>
              </p:cNvPr>
              <p:cNvCxnSpPr>
                <a:cxnSpLocks/>
              </p:cNvCxnSpPr>
              <p:nvPr/>
            </p:nvCxnSpPr>
            <p:spPr>
              <a:xfrm>
                <a:off x="3518090" y="3672925"/>
                <a:ext cx="1828800" cy="0"/>
              </a:xfrm>
              <a:prstGeom prst="line">
                <a:avLst/>
              </a:prstGeom>
              <a:noFill/>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sp useBgFill="1">
        <p:nvSpPr>
          <p:cNvPr id="207" name="Circle: Hollow 206">
            <a:extLst>
              <a:ext uri="{FF2B5EF4-FFF2-40B4-BE49-F238E27FC236}">
                <a16:creationId xmlns:a16="http://schemas.microsoft.com/office/drawing/2014/main" id="{EBD2783D-ABF8-4228-87F1-2755DBEDAE48}"/>
              </a:ext>
            </a:extLst>
          </p:cNvPr>
          <p:cNvSpPr/>
          <p:nvPr/>
        </p:nvSpPr>
        <p:spPr bwMode="auto">
          <a:xfrm>
            <a:off x="-2276564" y="821374"/>
            <a:ext cx="4342272" cy="4342023"/>
          </a:xfrm>
          <a:prstGeom prst="donut">
            <a:avLst>
              <a:gd name="adj" fmla="val 13751"/>
            </a:avLst>
          </a:prstGeom>
          <a:ln w="2286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07486" tIns="85989" rIns="107486" bIns="85989" numCol="1" spcCol="0" rtlCol="0" fromWordArt="0" anchor="ctr" anchorCtr="0" forceAA="0" compatLnSpc="1">
            <a:prstTxWarp prst="textNoShape">
              <a:avLst/>
            </a:prstTxWarp>
            <a:noAutofit/>
          </a:bodyPr>
          <a:lstStyle/>
          <a:p>
            <a:pPr algn="ctr" defTabSz="548013" fontAlgn="base">
              <a:lnSpc>
                <a:spcPct val="90000"/>
              </a:lnSpc>
              <a:spcBef>
                <a:spcPct val="0"/>
              </a:spcBef>
              <a:spcAft>
                <a:spcPct val="0"/>
              </a:spcAft>
              <a:defRPr/>
            </a:pPr>
            <a:endParaRPr lang="en-US" sz="959">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8" name="Oval 207">
            <a:extLst>
              <a:ext uri="{FF2B5EF4-FFF2-40B4-BE49-F238E27FC236}">
                <a16:creationId xmlns:a16="http://schemas.microsoft.com/office/drawing/2014/main" id="{8351E7EA-28E6-4535-8289-08AFEF55B1C2}"/>
              </a:ext>
            </a:extLst>
          </p:cNvPr>
          <p:cNvSpPr/>
          <p:nvPr/>
        </p:nvSpPr>
        <p:spPr bwMode="auto">
          <a:xfrm>
            <a:off x="-1682676" y="1423314"/>
            <a:ext cx="3138323" cy="3138143"/>
          </a:xfrm>
          <a:prstGeom prst="ellipse">
            <a:avLst/>
          </a:prstGeom>
          <a:noFill/>
          <a:ln w="2286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07486" tIns="85989" rIns="107486" bIns="85989" numCol="1" spcCol="0" rtlCol="0" fromWordArt="0" anchor="ctr" anchorCtr="0" forceAA="0" compatLnSpc="1">
            <a:prstTxWarp prst="textNoShape">
              <a:avLst/>
            </a:prstTxWarp>
            <a:noAutofit/>
          </a:bodyPr>
          <a:lstStyle/>
          <a:p>
            <a:pPr algn="ctr" defTabSz="548013" fontAlgn="base">
              <a:lnSpc>
                <a:spcPct val="90000"/>
              </a:lnSpc>
              <a:spcBef>
                <a:spcPct val="0"/>
              </a:spcBef>
              <a:spcAft>
                <a:spcPct val="0"/>
              </a:spcAft>
              <a:defRPr/>
            </a:pPr>
            <a:endParaRPr lang="en-US" sz="959">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10" name="Group 209">
            <a:extLst>
              <a:ext uri="{FF2B5EF4-FFF2-40B4-BE49-F238E27FC236}">
                <a16:creationId xmlns:a16="http://schemas.microsoft.com/office/drawing/2014/main" id="{DDF429C9-B0DC-45D9-A777-E45FAA598958}"/>
              </a:ext>
            </a:extLst>
          </p:cNvPr>
          <p:cNvGrpSpPr/>
          <p:nvPr/>
        </p:nvGrpSpPr>
        <p:grpSpPr>
          <a:xfrm>
            <a:off x="1298177" y="2128169"/>
            <a:ext cx="1271111" cy="548205"/>
            <a:chOff x="9385781" y="2974250"/>
            <a:chExt cx="2120199" cy="914400"/>
          </a:xfrm>
        </p:grpSpPr>
        <p:grpSp>
          <p:nvGrpSpPr>
            <p:cNvPr id="211" name="Group 210">
              <a:extLst>
                <a:ext uri="{FF2B5EF4-FFF2-40B4-BE49-F238E27FC236}">
                  <a16:creationId xmlns:a16="http://schemas.microsoft.com/office/drawing/2014/main" id="{B47DDB7B-982F-4C79-A832-8180AB3C69AE}"/>
                </a:ext>
              </a:extLst>
            </p:cNvPr>
            <p:cNvGrpSpPr/>
            <p:nvPr/>
          </p:nvGrpSpPr>
          <p:grpSpPr>
            <a:xfrm>
              <a:off x="9385781" y="2974250"/>
              <a:ext cx="2120199" cy="914400"/>
              <a:chOff x="9385781" y="2971800"/>
              <a:chExt cx="2120199" cy="914400"/>
            </a:xfrm>
          </p:grpSpPr>
          <p:grpSp>
            <p:nvGrpSpPr>
              <p:cNvPr id="213" name="Group 212">
                <a:extLst>
                  <a:ext uri="{FF2B5EF4-FFF2-40B4-BE49-F238E27FC236}">
                    <a16:creationId xmlns:a16="http://schemas.microsoft.com/office/drawing/2014/main" id="{EA6C262B-F793-4646-B701-403F24300DEC}"/>
                  </a:ext>
                </a:extLst>
              </p:cNvPr>
              <p:cNvGrpSpPr/>
              <p:nvPr/>
            </p:nvGrpSpPr>
            <p:grpSpPr>
              <a:xfrm>
                <a:off x="9385781" y="2971800"/>
                <a:ext cx="914400" cy="914400"/>
                <a:chOff x="8603515" y="2504434"/>
                <a:chExt cx="1600200" cy="1600200"/>
              </a:xfrm>
            </p:grpSpPr>
            <p:sp>
              <p:nvSpPr>
                <p:cNvPr id="215" name="Oval 214">
                  <a:extLst>
                    <a:ext uri="{FF2B5EF4-FFF2-40B4-BE49-F238E27FC236}">
                      <a16:creationId xmlns:a16="http://schemas.microsoft.com/office/drawing/2014/main" id="{AA111DC0-C4F2-4913-9336-99725988C6C1}"/>
                    </a:ext>
                  </a:extLst>
                </p:cNvPr>
                <p:cNvSpPr/>
                <p:nvPr/>
              </p:nvSpPr>
              <p:spPr bwMode="auto">
                <a:xfrm>
                  <a:off x="8672095" y="2573014"/>
                  <a:ext cx="1463040" cy="1463040"/>
                </a:xfrm>
                <a:prstGeom prst="ellipse">
                  <a:avLst/>
                </a:prstGeom>
                <a:solidFill>
                  <a:schemeClr val="tx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6" name="Circle: Hollow 215">
                  <a:extLst>
                    <a:ext uri="{FF2B5EF4-FFF2-40B4-BE49-F238E27FC236}">
                      <a16:creationId xmlns:a16="http://schemas.microsoft.com/office/drawing/2014/main" id="{047A6819-1F37-40ED-99AD-F3873CCD6FE9}"/>
                    </a:ext>
                  </a:extLst>
                </p:cNvPr>
                <p:cNvSpPr/>
                <p:nvPr/>
              </p:nvSpPr>
              <p:spPr bwMode="auto">
                <a:xfrm>
                  <a:off x="8603515" y="2504434"/>
                  <a:ext cx="1600200" cy="1600200"/>
                </a:xfrm>
                <a:prstGeom prst="donut">
                  <a:avLst>
                    <a:gd name="adj" fmla="val 6045"/>
                  </a:avLst>
                </a:pr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14" name="Rectangle 213">
                <a:extLst>
                  <a:ext uri="{FF2B5EF4-FFF2-40B4-BE49-F238E27FC236}">
                    <a16:creationId xmlns:a16="http://schemas.microsoft.com/office/drawing/2014/main" id="{EF6D4E1D-72BE-4528-B2A0-130EF48BDBE4}"/>
                  </a:ext>
                </a:extLst>
              </p:cNvPr>
              <p:cNvSpPr/>
              <p:nvPr/>
            </p:nvSpPr>
            <p:spPr>
              <a:xfrm>
                <a:off x="10247479" y="3285947"/>
                <a:ext cx="1258501" cy="347914"/>
              </a:xfrm>
              <a:prstGeom prst="rect">
                <a:avLst/>
              </a:prstGeom>
            </p:spPr>
            <p:txBody>
              <a:bodyPr wrap="none">
                <a:spAutoFit/>
              </a:bodyPr>
              <a:lstStyle/>
              <a:p>
                <a:pPr defTabSz="548087">
                  <a:lnSpc>
                    <a:spcPct val="90000"/>
                  </a:lnSpc>
                  <a:defRPr/>
                </a:pPr>
                <a:r>
                  <a:rPr lang="en-US" sz="839" kern="0" spc="-29">
                    <a:solidFill>
                      <a:srgbClr val="353535"/>
                    </a:solidFill>
                    <a:latin typeface="Segoe UI"/>
                    <a:ea typeface="ＭＳ Ｐゴシック" charset="0"/>
                  </a:rPr>
                  <a:t>Require MFA</a:t>
                </a:r>
              </a:p>
            </p:txBody>
          </p:sp>
        </p:grpSp>
        <p:pic>
          <p:nvPicPr>
            <p:cNvPr id="212" name="Picture 211">
              <a:extLst>
                <a:ext uri="{FF2B5EF4-FFF2-40B4-BE49-F238E27FC236}">
                  <a16:creationId xmlns:a16="http://schemas.microsoft.com/office/drawing/2014/main" id="{5D495EDB-8422-423E-B61C-93B471C4AB48}"/>
                </a:ext>
              </a:extLst>
            </p:cNvPr>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9584186" y="3147999"/>
              <a:ext cx="560146" cy="560146"/>
            </a:xfrm>
            <a:prstGeom prst="rect">
              <a:avLst/>
            </a:prstGeom>
          </p:spPr>
        </p:pic>
      </p:grpSp>
      <p:grpSp>
        <p:nvGrpSpPr>
          <p:cNvPr id="217" name="Group 216">
            <a:extLst>
              <a:ext uri="{FF2B5EF4-FFF2-40B4-BE49-F238E27FC236}">
                <a16:creationId xmlns:a16="http://schemas.microsoft.com/office/drawing/2014/main" id="{620483B1-55E9-4347-925B-F685936C0F1E}"/>
              </a:ext>
            </a:extLst>
          </p:cNvPr>
          <p:cNvGrpSpPr/>
          <p:nvPr/>
        </p:nvGrpSpPr>
        <p:grpSpPr>
          <a:xfrm>
            <a:off x="997655" y="1604923"/>
            <a:ext cx="1246093" cy="548205"/>
            <a:chOff x="9216652" y="1966279"/>
            <a:chExt cx="2078470" cy="914400"/>
          </a:xfrm>
        </p:grpSpPr>
        <p:grpSp>
          <p:nvGrpSpPr>
            <p:cNvPr id="228" name="Group 227">
              <a:extLst>
                <a:ext uri="{FF2B5EF4-FFF2-40B4-BE49-F238E27FC236}">
                  <a16:creationId xmlns:a16="http://schemas.microsoft.com/office/drawing/2014/main" id="{DA647D52-4F62-4759-B965-C3D517809DBF}"/>
                </a:ext>
              </a:extLst>
            </p:cNvPr>
            <p:cNvGrpSpPr/>
            <p:nvPr/>
          </p:nvGrpSpPr>
          <p:grpSpPr>
            <a:xfrm>
              <a:off x="9216652" y="1966279"/>
              <a:ext cx="2078470" cy="914400"/>
              <a:chOff x="8972527" y="1828800"/>
              <a:chExt cx="2078470" cy="914400"/>
            </a:xfrm>
          </p:grpSpPr>
          <p:grpSp>
            <p:nvGrpSpPr>
              <p:cNvPr id="230" name="Group 229">
                <a:extLst>
                  <a:ext uri="{FF2B5EF4-FFF2-40B4-BE49-F238E27FC236}">
                    <a16:creationId xmlns:a16="http://schemas.microsoft.com/office/drawing/2014/main" id="{4E1E439D-8DCA-4F7A-8667-0ECEC1E9C965}"/>
                  </a:ext>
                </a:extLst>
              </p:cNvPr>
              <p:cNvGrpSpPr/>
              <p:nvPr/>
            </p:nvGrpSpPr>
            <p:grpSpPr>
              <a:xfrm>
                <a:off x="8972527" y="1828800"/>
                <a:ext cx="914400" cy="914400"/>
                <a:chOff x="8603515" y="2504434"/>
                <a:chExt cx="1600200" cy="1600200"/>
              </a:xfrm>
            </p:grpSpPr>
            <p:sp>
              <p:nvSpPr>
                <p:cNvPr id="232" name="Oval 231">
                  <a:extLst>
                    <a:ext uri="{FF2B5EF4-FFF2-40B4-BE49-F238E27FC236}">
                      <a16:creationId xmlns:a16="http://schemas.microsoft.com/office/drawing/2014/main" id="{4D003253-AA41-459D-BBD0-BE3A6C2B7615}"/>
                    </a:ext>
                  </a:extLst>
                </p:cNvPr>
                <p:cNvSpPr/>
                <p:nvPr/>
              </p:nvSpPr>
              <p:spPr bwMode="auto">
                <a:xfrm>
                  <a:off x="8672095" y="2573014"/>
                  <a:ext cx="1463040" cy="14630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Circle: Hollow 232">
                  <a:extLst>
                    <a:ext uri="{FF2B5EF4-FFF2-40B4-BE49-F238E27FC236}">
                      <a16:creationId xmlns:a16="http://schemas.microsoft.com/office/drawing/2014/main" id="{E97E9673-B819-41AA-847C-707539E588B4}"/>
                    </a:ext>
                  </a:extLst>
                </p:cNvPr>
                <p:cNvSpPr/>
                <p:nvPr/>
              </p:nvSpPr>
              <p:spPr bwMode="auto">
                <a:xfrm>
                  <a:off x="8603515" y="2504434"/>
                  <a:ext cx="1600200" cy="1600200"/>
                </a:xfrm>
                <a:prstGeom prst="donut">
                  <a:avLst>
                    <a:gd name="adj" fmla="val 6045"/>
                  </a:avLst>
                </a:pr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31" name="Rectangle 230">
                <a:extLst>
                  <a:ext uri="{FF2B5EF4-FFF2-40B4-BE49-F238E27FC236}">
                    <a16:creationId xmlns:a16="http://schemas.microsoft.com/office/drawing/2014/main" id="{C87FE97C-C46D-4867-AF50-EE9D0DCA3250}"/>
                  </a:ext>
                </a:extLst>
              </p:cNvPr>
              <p:cNvSpPr/>
              <p:nvPr/>
            </p:nvSpPr>
            <p:spPr>
              <a:xfrm>
                <a:off x="9833460" y="2142884"/>
                <a:ext cx="1217537" cy="347914"/>
              </a:xfrm>
              <a:prstGeom prst="rect">
                <a:avLst/>
              </a:prstGeom>
            </p:spPr>
            <p:txBody>
              <a:bodyPr wrap="none">
                <a:spAutoFit/>
              </a:bodyPr>
              <a:lstStyle/>
              <a:p>
                <a:pPr defTabSz="548087">
                  <a:lnSpc>
                    <a:spcPct val="90000"/>
                  </a:lnSpc>
                  <a:defRPr/>
                </a:pPr>
                <a:r>
                  <a:rPr lang="en-US" sz="839" kern="0" spc="-29">
                    <a:solidFill>
                      <a:srgbClr val="353535"/>
                    </a:solidFill>
                    <a:latin typeface="Segoe UI"/>
                    <a:ea typeface="ＭＳ Ｐゴシック" charset="0"/>
                  </a:rPr>
                  <a:t>Allow access</a:t>
                </a:r>
              </a:p>
            </p:txBody>
          </p:sp>
        </p:grpSp>
        <p:sp>
          <p:nvSpPr>
            <p:cNvPr id="229" name="Freeform: Shape 228">
              <a:extLst>
                <a:ext uri="{FF2B5EF4-FFF2-40B4-BE49-F238E27FC236}">
                  <a16:creationId xmlns:a16="http://schemas.microsoft.com/office/drawing/2014/main" id="{4034A093-7D92-4F0E-A96C-0EEEFB015AD2}"/>
                </a:ext>
              </a:extLst>
            </p:cNvPr>
            <p:cNvSpPr>
              <a:spLocks noChangeAspect="1"/>
            </p:cNvSpPr>
            <p:nvPr/>
          </p:nvSpPr>
          <p:spPr bwMode="auto">
            <a:xfrm>
              <a:off x="9452232" y="2194879"/>
              <a:ext cx="457200" cy="457200"/>
            </a:xfrm>
            <a:custGeom>
              <a:avLst/>
              <a:gdLst>
                <a:gd name="connsiteX0" fmla="*/ 1078302 w 1371600"/>
                <a:gd name="connsiteY0" fmla="*/ 352791 h 1371600"/>
                <a:gd name="connsiteX1" fmla="*/ 556967 w 1371600"/>
                <a:gd name="connsiteY1" fmla="*/ 856238 h 1371600"/>
                <a:gd name="connsiteX2" fmla="*/ 297534 w 1371600"/>
                <a:gd name="connsiteY2" fmla="*/ 587588 h 1371600"/>
                <a:gd name="connsiteX3" fmla="*/ 209258 w 1371600"/>
                <a:gd name="connsiteY3" fmla="*/ 672836 h 1371600"/>
                <a:gd name="connsiteX4" fmla="*/ 550630 w 1371600"/>
                <a:gd name="connsiteY4" fmla="*/ 1026337 h 1371600"/>
                <a:gd name="connsiteX5" fmla="*/ 1160242 w 1371600"/>
                <a:gd name="connsiteY5" fmla="*/ 437642 h 1371600"/>
                <a:gd name="connsiteX6" fmla="*/ 1170734 w 1371600"/>
                <a:gd name="connsiteY6" fmla="*/ 200866 h 1371600"/>
                <a:gd name="connsiteX7" fmla="*/ 1371600 w 1371600"/>
                <a:gd name="connsiteY7" fmla="*/ 685800 h 1371600"/>
                <a:gd name="connsiteX8" fmla="*/ 685800 w 1371600"/>
                <a:gd name="connsiteY8" fmla="*/ 1371600 h 1371600"/>
                <a:gd name="connsiteX9" fmla="*/ 0 w 1371600"/>
                <a:gd name="connsiteY9" fmla="*/ 685800 h 1371600"/>
                <a:gd name="connsiteX10" fmla="*/ 685800 w 1371600"/>
                <a:gd name="connsiteY10" fmla="*/ 0 h 1371600"/>
                <a:gd name="connsiteX11" fmla="*/ 1170734 w 1371600"/>
                <a:gd name="connsiteY11" fmla="*/ 200866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1371600">
                  <a:moveTo>
                    <a:pt x="1078302" y="352791"/>
                  </a:moveTo>
                  <a:lnTo>
                    <a:pt x="556967" y="856238"/>
                  </a:lnTo>
                  <a:lnTo>
                    <a:pt x="297534" y="587588"/>
                  </a:lnTo>
                  <a:lnTo>
                    <a:pt x="209258" y="672836"/>
                  </a:lnTo>
                  <a:lnTo>
                    <a:pt x="550630" y="1026337"/>
                  </a:lnTo>
                  <a:lnTo>
                    <a:pt x="1160242" y="437642"/>
                  </a:lnTo>
                  <a:close/>
                  <a:moveTo>
                    <a:pt x="1170734" y="200866"/>
                  </a:moveTo>
                  <a:cubicBezTo>
                    <a:pt x="1294839" y="324972"/>
                    <a:pt x="1371600" y="496422"/>
                    <a:pt x="1371600" y="685800"/>
                  </a:cubicBezTo>
                  <a:cubicBezTo>
                    <a:pt x="1371600" y="1064557"/>
                    <a:pt x="1064557" y="1371600"/>
                    <a:pt x="685800" y="1371600"/>
                  </a:cubicBezTo>
                  <a:cubicBezTo>
                    <a:pt x="307043" y="1371600"/>
                    <a:pt x="0" y="1064557"/>
                    <a:pt x="0" y="685800"/>
                  </a:cubicBezTo>
                  <a:cubicBezTo>
                    <a:pt x="0" y="307043"/>
                    <a:pt x="307043" y="0"/>
                    <a:pt x="685800" y="0"/>
                  </a:cubicBezTo>
                  <a:cubicBezTo>
                    <a:pt x="875178" y="0"/>
                    <a:pt x="1046629" y="76761"/>
                    <a:pt x="1170734" y="200866"/>
                  </a:cubicBezTo>
                  <a:close/>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642" tIns="87713" rIns="109642" bIns="87713" numCol="1" spcCol="0" rtlCol="0" fromWordArt="0" anchor="t" anchorCtr="0" forceAA="0" compatLnSpc="1">
              <a:prstTxWarp prst="textNoShape">
                <a:avLst/>
              </a:prstTxWarp>
              <a:noAutofit/>
            </a:bodyPr>
            <a:lstStyle/>
            <a:p>
              <a:pPr algn="ctr" defTabSz="559026" fontAlgn="base">
                <a:lnSpc>
                  <a:spcPct val="90000"/>
                </a:lnSpc>
                <a:spcBef>
                  <a:spcPct val="0"/>
                </a:spcBef>
                <a:spcAft>
                  <a:spcPct val="0"/>
                </a:spcAft>
              </a:pPr>
              <a:endParaRPr lang="en-US" sz="1439">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34" name="Group 233">
            <a:extLst>
              <a:ext uri="{FF2B5EF4-FFF2-40B4-BE49-F238E27FC236}">
                <a16:creationId xmlns:a16="http://schemas.microsoft.com/office/drawing/2014/main" id="{57F6123B-3154-4F0D-86E2-1DB9C3320928}"/>
              </a:ext>
            </a:extLst>
          </p:cNvPr>
          <p:cNvGrpSpPr/>
          <p:nvPr/>
        </p:nvGrpSpPr>
        <p:grpSpPr>
          <a:xfrm>
            <a:off x="1297705" y="3319406"/>
            <a:ext cx="1242808" cy="548205"/>
            <a:chOff x="9216652" y="4977768"/>
            <a:chExt cx="2072991" cy="914400"/>
          </a:xfrm>
        </p:grpSpPr>
        <p:grpSp>
          <p:nvGrpSpPr>
            <p:cNvPr id="235" name="Group 234">
              <a:extLst>
                <a:ext uri="{FF2B5EF4-FFF2-40B4-BE49-F238E27FC236}">
                  <a16:creationId xmlns:a16="http://schemas.microsoft.com/office/drawing/2014/main" id="{94046E06-C401-47AA-B227-58BB4F6F9B0E}"/>
                </a:ext>
              </a:extLst>
            </p:cNvPr>
            <p:cNvGrpSpPr/>
            <p:nvPr/>
          </p:nvGrpSpPr>
          <p:grpSpPr>
            <a:xfrm>
              <a:off x="9216652" y="4977768"/>
              <a:ext cx="2072991" cy="914400"/>
              <a:chOff x="9216652" y="3982221"/>
              <a:chExt cx="2072991" cy="914400"/>
            </a:xfrm>
          </p:grpSpPr>
          <p:sp>
            <p:nvSpPr>
              <p:cNvPr id="237" name="Rectangle 236">
                <a:extLst>
                  <a:ext uri="{FF2B5EF4-FFF2-40B4-BE49-F238E27FC236}">
                    <a16:creationId xmlns:a16="http://schemas.microsoft.com/office/drawing/2014/main" id="{6807EBE4-E1FF-4358-8D83-7104C160EB2C}"/>
                  </a:ext>
                </a:extLst>
              </p:cNvPr>
              <p:cNvSpPr/>
              <p:nvPr/>
            </p:nvSpPr>
            <p:spPr>
              <a:xfrm>
                <a:off x="10095312" y="4297232"/>
                <a:ext cx="1194331" cy="347914"/>
              </a:xfrm>
              <a:prstGeom prst="rect">
                <a:avLst/>
              </a:prstGeom>
            </p:spPr>
            <p:txBody>
              <a:bodyPr wrap="none">
                <a:spAutoFit/>
              </a:bodyPr>
              <a:lstStyle/>
              <a:p>
                <a:pPr defTabSz="548087">
                  <a:lnSpc>
                    <a:spcPct val="90000"/>
                  </a:lnSpc>
                  <a:defRPr/>
                </a:pPr>
                <a:r>
                  <a:rPr lang="en-US" sz="839" kern="0" spc="-29">
                    <a:solidFill>
                      <a:srgbClr val="353535"/>
                    </a:solidFill>
                    <a:latin typeface="Segoe UI"/>
                    <a:ea typeface="ＭＳ Ｐゴシック" charset="0"/>
                  </a:rPr>
                  <a:t>Deny access</a:t>
                </a:r>
              </a:p>
            </p:txBody>
          </p:sp>
          <p:grpSp>
            <p:nvGrpSpPr>
              <p:cNvPr id="238" name="Group 237">
                <a:extLst>
                  <a:ext uri="{FF2B5EF4-FFF2-40B4-BE49-F238E27FC236}">
                    <a16:creationId xmlns:a16="http://schemas.microsoft.com/office/drawing/2014/main" id="{51A58DD4-F604-4956-A2BD-082466780276}"/>
                  </a:ext>
                </a:extLst>
              </p:cNvPr>
              <p:cNvGrpSpPr/>
              <p:nvPr/>
            </p:nvGrpSpPr>
            <p:grpSpPr>
              <a:xfrm>
                <a:off x="9216652" y="3982221"/>
                <a:ext cx="914400" cy="914400"/>
                <a:chOff x="8603515" y="2504434"/>
                <a:chExt cx="1600200" cy="1600200"/>
              </a:xfrm>
            </p:grpSpPr>
            <p:sp>
              <p:nvSpPr>
                <p:cNvPr id="239" name="Oval 238">
                  <a:extLst>
                    <a:ext uri="{FF2B5EF4-FFF2-40B4-BE49-F238E27FC236}">
                      <a16:creationId xmlns:a16="http://schemas.microsoft.com/office/drawing/2014/main" id="{3B33755D-CFA5-4CC3-8C55-BC069EA5CBB8}"/>
                    </a:ext>
                  </a:extLst>
                </p:cNvPr>
                <p:cNvSpPr/>
                <p:nvPr/>
              </p:nvSpPr>
              <p:spPr bwMode="auto">
                <a:xfrm>
                  <a:off x="8672095" y="2573014"/>
                  <a:ext cx="1463040" cy="146304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0" name="Circle: Hollow 239">
                  <a:extLst>
                    <a:ext uri="{FF2B5EF4-FFF2-40B4-BE49-F238E27FC236}">
                      <a16:creationId xmlns:a16="http://schemas.microsoft.com/office/drawing/2014/main" id="{5C299068-AADE-4781-AAF9-FBDE9C32A045}"/>
                    </a:ext>
                  </a:extLst>
                </p:cNvPr>
                <p:cNvSpPr/>
                <p:nvPr/>
              </p:nvSpPr>
              <p:spPr bwMode="auto">
                <a:xfrm>
                  <a:off x="8603515" y="2504434"/>
                  <a:ext cx="1600200" cy="1600200"/>
                </a:xfrm>
                <a:prstGeom prst="donut">
                  <a:avLst>
                    <a:gd name="adj" fmla="val 6045"/>
                  </a:avLst>
                </a:pr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sp>
          <p:nvSpPr>
            <p:cNvPr id="236" name="Freeform: Shape 235">
              <a:extLst>
                <a:ext uri="{FF2B5EF4-FFF2-40B4-BE49-F238E27FC236}">
                  <a16:creationId xmlns:a16="http://schemas.microsoft.com/office/drawing/2014/main" id="{2A41C17D-357C-472C-8E0B-39E08CFC1489}"/>
                </a:ext>
              </a:extLst>
            </p:cNvPr>
            <p:cNvSpPr>
              <a:spLocks noChangeAspect="1"/>
            </p:cNvSpPr>
            <p:nvPr/>
          </p:nvSpPr>
          <p:spPr bwMode="auto">
            <a:xfrm>
              <a:off x="9446977" y="5207860"/>
              <a:ext cx="457200" cy="457200"/>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642" tIns="87713" rIns="109642" bIns="87713" numCol="1" spcCol="0" rtlCol="0" fromWordArt="0" anchor="t" anchorCtr="0" forceAA="0" compatLnSpc="1">
              <a:prstTxWarp prst="textNoShape">
                <a:avLst/>
              </a:prstTxWarp>
              <a:noAutofit/>
            </a:bodyPr>
            <a:lstStyle/>
            <a:p>
              <a:pPr algn="ctr" defTabSz="559026" fontAlgn="base">
                <a:lnSpc>
                  <a:spcPct val="90000"/>
                </a:lnSpc>
                <a:spcBef>
                  <a:spcPct val="0"/>
                </a:spcBef>
                <a:spcAft>
                  <a:spcPct val="0"/>
                </a:spcAft>
              </a:pPr>
              <a:endParaRPr lang="en-US" sz="1439">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6" name="Group 245">
            <a:extLst>
              <a:ext uri="{FF2B5EF4-FFF2-40B4-BE49-F238E27FC236}">
                <a16:creationId xmlns:a16="http://schemas.microsoft.com/office/drawing/2014/main" id="{89B63518-7058-4CA2-B544-FE2FAD93FDF5}"/>
              </a:ext>
            </a:extLst>
          </p:cNvPr>
          <p:cNvGrpSpPr/>
          <p:nvPr/>
        </p:nvGrpSpPr>
        <p:grpSpPr>
          <a:xfrm>
            <a:off x="1098179" y="3882374"/>
            <a:ext cx="1632529" cy="548205"/>
            <a:chOff x="9216652" y="3474487"/>
            <a:chExt cx="2723043" cy="914400"/>
          </a:xfrm>
        </p:grpSpPr>
        <p:grpSp>
          <p:nvGrpSpPr>
            <p:cNvPr id="248" name="Group 247">
              <a:extLst>
                <a:ext uri="{FF2B5EF4-FFF2-40B4-BE49-F238E27FC236}">
                  <a16:creationId xmlns:a16="http://schemas.microsoft.com/office/drawing/2014/main" id="{7C9C854A-8EC3-49E6-83E2-B3FAC3AC70DA}"/>
                </a:ext>
              </a:extLst>
            </p:cNvPr>
            <p:cNvGrpSpPr/>
            <p:nvPr/>
          </p:nvGrpSpPr>
          <p:grpSpPr>
            <a:xfrm>
              <a:off x="9216652" y="3474487"/>
              <a:ext cx="2723043" cy="914400"/>
              <a:chOff x="9216652" y="3982221"/>
              <a:chExt cx="2723043" cy="914400"/>
            </a:xfrm>
          </p:grpSpPr>
          <p:sp>
            <p:nvSpPr>
              <p:cNvPr id="255" name="Rectangle 254">
                <a:extLst>
                  <a:ext uri="{FF2B5EF4-FFF2-40B4-BE49-F238E27FC236}">
                    <a16:creationId xmlns:a16="http://schemas.microsoft.com/office/drawing/2014/main" id="{12A7F039-5298-4A1E-AB10-1BEE965FAA7C}"/>
                  </a:ext>
                </a:extLst>
              </p:cNvPr>
              <p:cNvSpPr/>
              <p:nvPr/>
            </p:nvSpPr>
            <p:spPr>
              <a:xfrm>
                <a:off x="10095312" y="4297232"/>
                <a:ext cx="1844383" cy="347914"/>
              </a:xfrm>
              <a:prstGeom prst="rect">
                <a:avLst/>
              </a:prstGeom>
            </p:spPr>
            <p:txBody>
              <a:bodyPr wrap="none">
                <a:spAutoFit/>
              </a:bodyPr>
              <a:lstStyle/>
              <a:p>
                <a:pPr defTabSz="548087">
                  <a:lnSpc>
                    <a:spcPct val="90000"/>
                  </a:lnSpc>
                  <a:defRPr/>
                </a:pPr>
                <a:r>
                  <a:rPr lang="en-US" sz="839" kern="0" spc="-29" dirty="0">
                    <a:solidFill>
                      <a:srgbClr val="353535"/>
                    </a:solidFill>
                    <a:latin typeface="Segoe UI"/>
                    <a:ea typeface="ＭＳ Ｐゴシック" charset="0"/>
                  </a:rPr>
                  <a:t>Force password reset</a:t>
                </a:r>
              </a:p>
            </p:txBody>
          </p:sp>
          <p:grpSp>
            <p:nvGrpSpPr>
              <p:cNvPr id="256" name="Group 255">
                <a:extLst>
                  <a:ext uri="{FF2B5EF4-FFF2-40B4-BE49-F238E27FC236}">
                    <a16:creationId xmlns:a16="http://schemas.microsoft.com/office/drawing/2014/main" id="{40D1630F-AAA8-470B-8BFE-DA9FAE423567}"/>
                  </a:ext>
                </a:extLst>
              </p:cNvPr>
              <p:cNvGrpSpPr/>
              <p:nvPr/>
            </p:nvGrpSpPr>
            <p:grpSpPr>
              <a:xfrm>
                <a:off x="9216652" y="3982221"/>
                <a:ext cx="914400" cy="914400"/>
                <a:chOff x="8603515" y="2504434"/>
                <a:chExt cx="1600200" cy="1600200"/>
              </a:xfrm>
            </p:grpSpPr>
            <p:sp>
              <p:nvSpPr>
                <p:cNvPr id="257" name="Oval 256">
                  <a:extLst>
                    <a:ext uri="{FF2B5EF4-FFF2-40B4-BE49-F238E27FC236}">
                      <a16:creationId xmlns:a16="http://schemas.microsoft.com/office/drawing/2014/main" id="{3E4B5845-03B8-4B46-9700-510E1AA938C5}"/>
                    </a:ext>
                  </a:extLst>
                </p:cNvPr>
                <p:cNvSpPr/>
                <p:nvPr/>
              </p:nvSpPr>
              <p:spPr bwMode="auto">
                <a:xfrm>
                  <a:off x="8672095" y="2573014"/>
                  <a:ext cx="1463040" cy="146304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Circle: Hollow 258">
                  <a:extLst>
                    <a:ext uri="{FF2B5EF4-FFF2-40B4-BE49-F238E27FC236}">
                      <a16:creationId xmlns:a16="http://schemas.microsoft.com/office/drawing/2014/main" id="{FF641B52-A2B3-4195-970A-04C0AC3AF28F}"/>
                    </a:ext>
                  </a:extLst>
                </p:cNvPr>
                <p:cNvSpPr/>
                <p:nvPr/>
              </p:nvSpPr>
              <p:spPr bwMode="auto">
                <a:xfrm>
                  <a:off x="8603515" y="2504434"/>
                  <a:ext cx="1600200" cy="1600200"/>
                </a:xfrm>
                <a:prstGeom prst="donut">
                  <a:avLst>
                    <a:gd name="adj" fmla="val 6045"/>
                  </a:avLst>
                </a:pr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7486" tIns="85989" rIns="107486" bIns="85989" numCol="1" spcCol="0" rtlCol="0" fromWordArt="0" anchor="t" anchorCtr="0" forceAA="0" compatLnSpc="1">
                  <a:prstTxWarp prst="textNoShape">
                    <a:avLst/>
                  </a:prstTxWarp>
                  <a:noAutofit/>
                </a:bodyPr>
                <a:lstStyle/>
                <a:p>
                  <a:pPr algn="ctr" defTabSz="548013" fontAlgn="base">
                    <a:lnSpc>
                      <a:spcPct val="90000"/>
                    </a:lnSpc>
                    <a:spcBef>
                      <a:spcPct val="0"/>
                    </a:spcBef>
                    <a:spcAft>
                      <a:spcPct val="0"/>
                    </a:spcAft>
                  </a:pPr>
                  <a:endParaRPr lang="en-US" sz="141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249" name="Group 248">
              <a:extLst>
                <a:ext uri="{FF2B5EF4-FFF2-40B4-BE49-F238E27FC236}">
                  <a16:creationId xmlns:a16="http://schemas.microsoft.com/office/drawing/2014/main" id="{0029E1E6-C657-49D4-8917-085DA4B8F78A}"/>
                </a:ext>
              </a:extLst>
            </p:cNvPr>
            <p:cNvGrpSpPr/>
            <p:nvPr/>
          </p:nvGrpSpPr>
          <p:grpSpPr>
            <a:xfrm>
              <a:off x="9296002" y="3800013"/>
              <a:ext cx="719069" cy="274320"/>
              <a:chOff x="9292873" y="3800013"/>
              <a:chExt cx="719069" cy="274320"/>
            </a:xfrm>
          </p:grpSpPr>
          <p:grpSp>
            <p:nvGrpSpPr>
              <p:cNvPr id="250" name="Group 249">
                <a:extLst>
                  <a:ext uri="{FF2B5EF4-FFF2-40B4-BE49-F238E27FC236}">
                    <a16:creationId xmlns:a16="http://schemas.microsoft.com/office/drawing/2014/main" id="{C5F69222-1DC7-4D82-A2C7-57CAF3576CE0}"/>
                  </a:ext>
                </a:extLst>
              </p:cNvPr>
              <p:cNvGrpSpPr>
                <a:grpSpLocks noChangeAspect="1"/>
              </p:cNvGrpSpPr>
              <p:nvPr/>
            </p:nvGrpSpPr>
            <p:grpSpPr>
              <a:xfrm>
                <a:off x="9492252" y="3822873"/>
                <a:ext cx="519690" cy="228600"/>
                <a:chOff x="8169311" y="5982085"/>
                <a:chExt cx="1251679" cy="550587"/>
              </a:xfrm>
            </p:grpSpPr>
            <p:sp>
              <p:nvSpPr>
                <p:cNvPr id="253" name="Rectangle 252">
                  <a:extLst>
                    <a:ext uri="{FF2B5EF4-FFF2-40B4-BE49-F238E27FC236}">
                      <a16:creationId xmlns:a16="http://schemas.microsoft.com/office/drawing/2014/main" id="{9E766000-DFCE-42BD-9F2B-6170B22D4A5E}"/>
                    </a:ext>
                  </a:extLst>
                </p:cNvPr>
                <p:cNvSpPr/>
                <p:nvPr/>
              </p:nvSpPr>
              <p:spPr bwMode="auto">
                <a:xfrm>
                  <a:off x="8169311" y="5982085"/>
                  <a:ext cx="1251679" cy="256707"/>
                </a:xfrm>
                <a:prstGeom prst="rect">
                  <a:avLst/>
                </a:prstGeom>
                <a:solidFill>
                  <a:schemeClr val="tx2"/>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marL="109618" defTabSz="558919" fontAlgn="base">
                    <a:lnSpc>
                      <a:spcPct val="90000"/>
                    </a:lnSpc>
                    <a:spcAft>
                      <a:spcPct val="0"/>
                    </a:spcAft>
                    <a:defRPr/>
                  </a:pPr>
                  <a:endParaRPr lang="en-US" sz="629" kern="0">
                    <a:solidFill>
                      <a:srgbClr val="FFFFFF"/>
                    </a:solidFill>
                    <a:latin typeface="Segoe UI"/>
                  </a:endParaRPr>
                </a:p>
              </p:txBody>
            </p:sp>
            <p:sp>
              <p:nvSpPr>
                <p:cNvPr id="254" name="Rectangle 253">
                  <a:extLst>
                    <a:ext uri="{FF2B5EF4-FFF2-40B4-BE49-F238E27FC236}">
                      <a16:creationId xmlns:a16="http://schemas.microsoft.com/office/drawing/2014/main" id="{5EF4DFBF-B788-4173-8B54-B8DE6A16BCC1}"/>
                    </a:ext>
                  </a:extLst>
                </p:cNvPr>
                <p:cNvSpPr/>
                <p:nvPr/>
              </p:nvSpPr>
              <p:spPr bwMode="auto">
                <a:xfrm>
                  <a:off x="8169311" y="6275965"/>
                  <a:ext cx="1251679" cy="256707"/>
                </a:xfrm>
                <a:prstGeom prst="rect">
                  <a:avLst/>
                </a:prstGeom>
                <a:solidFill>
                  <a:schemeClr val="tx2"/>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bodyPr>
                <a:lstStyle/>
                <a:p>
                  <a:pPr defTabSz="558919" fontAlgn="base">
                    <a:lnSpc>
                      <a:spcPct val="90000"/>
                    </a:lnSpc>
                    <a:spcAft>
                      <a:spcPct val="0"/>
                    </a:spcAft>
                    <a:defRPr/>
                  </a:pPr>
                  <a:r>
                    <a:rPr lang="en-US" sz="719" kern="0" dirty="0">
                      <a:solidFill>
                        <a:srgbClr val="FFFFFF"/>
                      </a:solidFill>
                      <a:latin typeface="Segoe UI"/>
                    </a:rPr>
                    <a:t>  ******</a:t>
                  </a:r>
                </a:p>
              </p:txBody>
            </p:sp>
          </p:grpSp>
          <p:sp>
            <p:nvSpPr>
              <p:cNvPr id="251" name="Oval 250">
                <a:extLst>
                  <a:ext uri="{FF2B5EF4-FFF2-40B4-BE49-F238E27FC236}">
                    <a16:creationId xmlns:a16="http://schemas.microsoft.com/office/drawing/2014/main" id="{5543AF76-AA25-46A9-8457-096E9D45A8F4}"/>
                  </a:ext>
                </a:extLst>
              </p:cNvPr>
              <p:cNvSpPr/>
              <p:nvPr/>
            </p:nvSpPr>
            <p:spPr bwMode="auto">
              <a:xfrm>
                <a:off x="9292873" y="3800013"/>
                <a:ext cx="274320" cy="274320"/>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959" rIns="0" bIns="27959" numCol="1" rtlCol="0" anchor="ctr" anchorCtr="0" compatLnSpc="1">
                <a:prstTxWarp prst="textNoShape">
                  <a:avLst/>
                </a:prstTxWarp>
              </a:bodyPr>
              <a:lstStyle/>
              <a:p>
                <a:pPr algn="ctr" defTabSz="559026" fontAlgn="base">
                  <a:spcBef>
                    <a:spcPct val="0"/>
                  </a:spcBef>
                  <a:spcAft>
                    <a:spcPct val="0"/>
                  </a:spcAft>
                </a:pPr>
                <a:endParaRPr lang="en-US" sz="1199">
                  <a:gradFill>
                    <a:gsLst>
                      <a:gs pos="0">
                        <a:srgbClr val="FFFFFF"/>
                      </a:gs>
                      <a:gs pos="100000">
                        <a:srgbClr val="FFFFFF"/>
                      </a:gs>
                    </a:gsLst>
                    <a:lin ang="5400000" scaled="0"/>
                  </a:gradFill>
                  <a:latin typeface="Segoe UI Semilight"/>
                </a:endParaRPr>
              </a:p>
            </p:txBody>
          </p:sp>
          <p:sp>
            <p:nvSpPr>
              <p:cNvPr id="252" name="Freeform: Shape 251">
                <a:extLst>
                  <a:ext uri="{FF2B5EF4-FFF2-40B4-BE49-F238E27FC236}">
                    <a16:creationId xmlns:a16="http://schemas.microsoft.com/office/drawing/2014/main" id="{CE401A70-6071-409E-879C-407831384D3B}"/>
                  </a:ext>
                </a:extLst>
              </p:cNvPr>
              <p:cNvSpPr>
                <a:spLocks noChangeAspect="1"/>
              </p:cNvSpPr>
              <p:nvPr/>
            </p:nvSpPr>
            <p:spPr bwMode="auto">
              <a:xfrm>
                <a:off x="9304039" y="3812370"/>
                <a:ext cx="249606" cy="249606"/>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642" tIns="87713" rIns="109642" bIns="87713" numCol="1" spcCol="0" rtlCol="0" fromWordArt="0" anchor="t" anchorCtr="0" forceAA="0" compatLnSpc="1">
                <a:prstTxWarp prst="textNoShape">
                  <a:avLst/>
                </a:prstTxWarp>
                <a:noAutofit/>
              </a:bodyPr>
              <a:lstStyle/>
              <a:p>
                <a:pPr algn="ctr" defTabSz="559026" fontAlgn="base">
                  <a:lnSpc>
                    <a:spcPct val="90000"/>
                  </a:lnSpc>
                  <a:spcBef>
                    <a:spcPct val="0"/>
                  </a:spcBef>
                  <a:spcAft>
                    <a:spcPct val="0"/>
                  </a:spcAft>
                </a:pPr>
                <a:endParaRPr lang="en-US" sz="1439">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pic>
        <p:nvPicPr>
          <p:cNvPr id="260" name="Picture 259">
            <a:extLst>
              <a:ext uri="{FF2B5EF4-FFF2-40B4-BE49-F238E27FC236}">
                <a16:creationId xmlns:a16="http://schemas.microsoft.com/office/drawing/2014/main" id="{2FB87EFC-28F7-41D6-A2F3-E20FC04B578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145" y="928022"/>
            <a:ext cx="820733" cy="813951"/>
          </a:xfrm>
          <a:prstGeom prst="rect">
            <a:avLst/>
          </a:prstGeom>
        </p:spPr>
      </p:pic>
      <p:sp>
        <p:nvSpPr>
          <p:cNvPr id="107" name="TextBox 106">
            <a:extLst>
              <a:ext uri="{FF2B5EF4-FFF2-40B4-BE49-F238E27FC236}">
                <a16:creationId xmlns:a16="http://schemas.microsoft.com/office/drawing/2014/main" id="{6AB78832-ADFE-4EA5-86D5-ABEA5D939073}"/>
              </a:ext>
            </a:extLst>
          </p:cNvPr>
          <p:cNvSpPr txBox="1"/>
          <p:nvPr/>
        </p:nvSpPr>
        <p:spPr>
          <a:xfrm>
            <a:off x="6875913" y="2970016"/>
            <a:ext cx="1630621" cy="552239"/>
          </a:xfrm>
          <a:prstGeom prst="rect">
            <a:avLst/>
          </a:prstGeom>
          <a:noFill/>
        </p:spPr>
        <p:txBody>
          <a:bodyPr wrap="none" lIns="147819" tIns="118255" rIns="147819" bIns="118255" rtlCol="0">
            <a:spAutoFit/>
          </a:bodyPr>
          <a:lstStyle/>
          <a:p>
            <a:pPr algn="ctr" defTabSz="739040">
              <a:lnSpc>
                <a:spcPct val="90000"/>
              </a:lnSpc>
              <a:spcAft>
                <a:spcPts val="485"/>
              </a:spcAft>
              <a:defRPr/>
            </a:pPr>
            <a:r>
              <a:rPr lang="en-US" sz="2263" kern="0" spc="-65" dirty="0">
                <a:gradFill>
                  <a:gsLst>
                    <a:gs pos="20000">
                      <a:srgbClr val="353535"/>
                    </a:gs>
                    <a:gs pos="68000">
                      <a:srgbClr val="353535"/>
                    </a:gs>
                  </a:gsLst>
                  <a:path path="circle">
                    <a:fillToRect l="50000" t="50000" r="50000" b="50000"/>
                  </a:path>
                </a:gradFill>
                <a:latin typeface="Segoe UI Semilight" panose="020B0402040204020203" pitchFamily="34" charset="0"/>
                <a:cs typeface="Segoe UI Semilight" panose="020B0402040204020203" pitchFamily="34" charset="0"/>
              </a:rPr>
              <a:t>Cloud apps</a:t>
            </a:r>
          </a:p>
        </p:txBody>
      </p:sp>
      <p:grpSp>
        <p:nvGrpSpPr>
          <p:cNvPr id="14" name="Group 13">
            <a:extLst>
              <a:ext uri="{FF2B5EF4-FFF2-40B4-BE49-F238E27FC236}">
                <a16:creationId xmlns:a16="http://schemas.microsoft.com/office/drawing/2014/main" id="{82174576-D72F-40BC-9ED9-13D08DB25111}"/>
              </a:ext>
            </a:extLst>
          </p:cNvPr>
          <p:cNvGrpSpPr/>
          <p:nvPr/>
        </p:nvGrpSpPr>
        <p:grpSpPr>
          <a:xfrm>
            <a:off x="6453987" y="1520966"/>
            <a:ext cx="2354741" cy="1471419"/>
            <a:chOff x="8605670" y="2027756"/>
            <a:chExt cx="3140101" cy="1962170"/>
          </a:xfrm>
        </p:grpSpPr>
        <p:sp useBgFill="1">
          <p:nvSpPr>
            <p:cNvPr id="91" name="Freeform: Shape 90">
              <a:extLst>
                <a:ext uri="{FF2B5EF4-FFF2-40B4-BE49-F238E27FC236}">
                  <a16:creationId xmlns:a16="http://schemas.microsoft.com/office/drawing/2014/main" id="{7DF4A793-52D3-4DAC-A4CD-0E62CA96E40A}"/>
                </a:ext>
              </a:extLst>
            </p:cNvPr>
            <p:cNvSpPr/>
            <p:nvPr/>
          </p:nvSpPr>
          <p:spPr bwMode="auto">
            <a:xfrm flipV="1">
              <a:off x="8605670" y="2061047"/>
              <a:ext cx="1628097" cy="897493"/>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3910" tIns="36955" rIns="73910" bIns="36955" numCol="1" anchor="t" anchorCtr="0" compatLnSpc="1">
              <a:prstTxWarp prst="textNoShape">
                <a:avLst/>
              </a:prstTxWarp>
            </a:bodyPr>
            <a:lstStyle/>
            <a:p>
              <a:pPr defTabSz="739040">
                <a:defRPr/>
              </a:pPr>
              <a:endParaRPr lang="en-US" sz="1456" kern="0" dirty="0">
                <a:solidFill>
                  <a:srgbClr val="353535"/>
                </a:solidFill>
                <a:latin typeface="Segoe UI Semilight"/>
              </a:endParaRPr>
            </a:p>
          </p:txBody>
        </p:sp>
        <p:sp useBgFill="1">
          <p:nvSpPr>
            <p:cNvPr id="104" name="Freeform: Shape 103">
              <a:extLst>
                <a:ext uri="{FF2B5EF4-FFF2-40B4-BE49-F238E27FC236}">
                  <a16:creationId xmlns:a16="http://schemas.microsoft.com/office/drawing/2014/main" id="{88BB3A46-0D30-4003-BB32-43A5291E09FB}"/>
                </a:ext>
              </a:extLst>
            </p:cNvPr>
            <p:cNvSpPr/>
            <p:nvPr/>
          </p:nvSpPr>
          <p:spPr bwMode="auto">
            <a:xfrm flipV="1">
              <a:off x="9320781" y="2027756"/>
              <a:ext cx="2424990" cy="1336783"/>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3910" tIns="36955" rIns="73910" bIns="36955" numCol="1" anchor="t" anchorCtr="0" compatLnSpc="1">
              <a:prstTxWarp prst="textNoShape">
                <a:avLst/>
              </a:prstTxWarp>
            </a:bodyPr>
            <a:lstStyle/>
            <a:p>
              <a:pPr defTabSz="739040">
                <a:defRPr/>
              </a:pPr>
              <a:endParaRPr lang="en-US" sz="1456" kern="0" dirty="0">
                <a:solidFill>
                  <a:srgbClr val="353535"/>
                </a:solidFill>
                <a:latin typeface="Segoe UI Semilight"/>
              </a:endParaRPr>
            </a:p>
          </p:txBody>
        </p:sp>
        <p:sp useBgFill="1">
          <p:nvSpPr>
            <p:cNvPr id="105" name="Freeform: Shape 104">
              <a:extLst>
                <a:ext uri="{FF2B5EF4-FFF2-40B4-BE49-F238E27FC236}">
                  <a16:creationId xmlns:a16="http://schemas.microsoft.com/office/drawing/2014/main" id="{F553B477-426B-4EF8-BB12-F5F9B63CCFDC}"/>
                </a:ext>
              </a:extLst>
            </p:cNvPr>
            <p:cNvSpPr/>
            <p:nvPr/>
          </p:nvSpPr>
          <p:spPr bwMode="auto">
            <a:xfrm flipV="1">
              <a:off x="9479135" y="3092433"/>
              <a:ext cx="1628097" cy="897493"/>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3910" tIns="36955" rIns="73910" bIns="36955" numCol="1" anchor="t" anchorCtr="0" compatLnSpc="1">
              <a:prstTxWarp prst="textNoShape">
                <a:avLst/>
              </a:prstTxWarp>
            </a:bodyPr>
            <a:lstStyle/>
            <a:p>
              <a:pPr defTabSz="739040">
                <a:defRPr/>
              </a:pPr>
              <a:endParaRPr lang="en-US" sz="1456" kern="0" dirty="0">
                <a:solidFill>
                  <a:srgbClr val="353535"/>
                </a:solidFill>
                <a:latin typeface="Segoe UI Semilight"/>
              </a:endParaRPr>
            </a:p>
          </p:txBody>
        </p:sp>
        <p:pic>
          <p:nvPicPr>
            <p:cNvPr id="106" name="Picture 105">
              <a:extLst>
                <a:ext uri="{FF2B5EF4-FFF2-40B4-BE49-F238E27FC236}">
                  <a16:creationId xmlns:a16="http://schemas.microsoft.com/office/drawing/2014/main" id="{46373720-73BA-4683-B504-8E47C4CCA57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11232" y="2534689"/>
              <a:ext cx="508562" cy="508562"/>
            </a:xfrm>
            <a:prstGeom prst="rect">
              <a:avLst/>
            </a:prstGeom>
          </p:spPr>
        </p:pic>
        <p:pic>
          <p:nvPicPr>
            <p:cNvPr id="189" name="Picture 188">
              <a:extLst>
                <a:ext uri="{FF2B5EF4-FFF2-40B4-BE49-F238E27FC236}">
                  <a16:creationId xmlns:a16="http://schemas.microsoft.com/office/drawing/2014/main" id="{84ADD45C-A26F-4E30-865E-10172FACB1E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241855" y="2131394"/>
              <a:ext cx="494481" cy="494481"/>
            </a:xfrm>
            <a:prstGeom prst="rect">
              <a:avLst/>
            </a:prstGeom>
            <a:ln w="12700">
              <a:noFill/>
            </a:ln>
          </p:spPr>
        </p:pic>
        <p:sp>
          <p:nvSpPr>
            <p:cNvPr id="190" name="Freeform 22">
              <a:extLst>
                <a:ext uri="{FF2B5EF4-FFF2-40B4-BE49-F238E27FC236}">
                  <a16:creationId xmlns:a16="http://schemas.microsoft.com/office/drawing/2014/main" id="{A6839C64-E1F5-4261-9911-FA792211006F}"/>
                </a:ext>
              </a:extLst>
            </p:cNvPr>
            <p:cNvSpPr>
              <a:spLocks noChangeAspect="1" noEditPoints="1"/>
            </p:cNvSpPr>
            <p:nvPr/>
          </p:nvSpPr>
          <p:spPr bwMode="black">
            <a:xfrm>
              <a:off x="9134376" y="2136903"/>
              <a:ext cx="496148" cy="309558"/>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chemeClr val="tx2"/>
            </a:solidFill>
            <a:ln>
              <a:noFill/>
            </a:ln>
          </p:spPr>
          <p:txBody>
            <a:bodyPr vert="horz" wrap="square" lIns="75391" tIns="37696" rIns="75391" bIns="37696" numCol="1" anchor="t" anchorCtr="0" compatLnSpc="1">
              <a:prstTxWarp prst="textNoShape">
                <a:avLst/>
              </a:prstTxWarp>
            </a:bodyPr>
            <a:lstStyle/>
            <a:p>
              <a:pPr defTabSz="753893"/>
              <a:endParaRPr lang="en-US" sz="1484" dirty="0">
                <a:solidFill>
                  <a:srgbClr val="353535"/>
                </a:solidFill>
                <a:latin typeface="Segoe UI Semilight"/>
              </a:endParaRPr>
            </a:p>
          </p:txBody>
        </p:sp>
        <p:pic>
          <p:nvPicPr>
            <p:cNvPr id="191" name="Picture 190">
              <a:extLst>
                <a:ext uri="{FF2B5EF4-FFF2-40B4-BE49-F238E27FC236}">
                  <a16:creationId xmlns:a16="http://schemas.microsoft.com/office/drawing/2014/main" id="{CEAE4EC3-4602-4443-9C1F-D7F48624066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059237" y="2534338"/>
              <a:ext cx="419126" cy="389555"/>
            </a:xfrm>
            <a:prstGeom prst="rect">
              <a:avLst/>
            </a:prstGeom>
          </p:spPr>
        </p:pic>
        <p:pic>
          <p:nvPicPr>
            <p:cNvPr id="192" name="Picture 191">
              <a:extLst>
                <a:ext uri="{FF2B5EF4-FFF2-40B4-BE49-F238E27FC236}">
                  <a16:creationId xmlns:a16="http://schemas.microsoft.com/office/drawing/2014/main" id="{2088CF30-FE01-42E4-8304-B33EBA4F901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508511" y="3412814"/>
              <a:ext cx="497482" cy="497482"/>
            </a:xfrm>
            <a:prstGeom prst="ellipse">
              <a:avLst/>
            </a:prstGeom>
          </p:spPr>
        </p:pic>
        <p:pic>
          <p:nvPicPr>
            <p:cNvPr id="193" name="Picture 192" descr="A close up of a logo&#10;&#10;Description generated with high confidence">
              <a:extLst>
                <a:ext uri="{FF2B5EF4-FFF2-40B4-BE49-F238E27FC236}">
                  <a16:creationId xmlns:a16="http://schemas.microsoft.com/office/drawing/2014/main" id="{51C8BB62-B782-4C9A-9546-D47669784654}"/>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10005828" y="3200480"/>
              <a:ext cx="502682" cy="502682"/>
            </a:xfrm>
            <a:prstGeom prst="ellipse">
              <a:avLst/>
            </a:prstGeom>
          </p:spPr>
        </p:pic>
        <p:grpSp>
          <p:nvGrpSpPr>
            <p:cNvPr id="194" name="Group 193">
              <a:extLst>
                <a:ext uri="{FF2B5EF4-FFF2-40B4-BE49-F238E27FC236}">
                  <a16:creationId xmlns:a16="http://schemas.microsoft.com/office/drawing/2014/main" id="{18635741-8D0A-4B96-94F8-1D0ED4124D8D}"/>
                </a:ext>
              </a:extLst>
            </p:cNvPr>
            <p:cNvGrpSpPr/>
            <p:nvPr/>
          </p:nvGrpSpPr>
          <p:grpSpPr>
            <a:xfrm>
              <a:off x="10537297" y="2752410"/>
              <a:ext cx="290943" cy="290842"/>
              <a:chOff x="1477963" y="-1187450"/>
              <a:chExt cx="9232900" cy="9229725"/>
            </a:xfrm>
            <a:solidFill>
              <a:srgbClr val="002050"/>
            </a:solidFill>
          </p:grpSpPr>
          <p:sp>
            <p:nvSpPr>
              <p:cNvPr id="195" name="Freeform 9">
                <a:extLst>
                  <a:ext uri="{FF2B5EF4-FFF2-40B4-BE49-F238E27FC236}">
                    <a16:creationId xmlns:a16="http://schemas.microsoft.com/office/drawing/2014/main" id="{C2D63613-165B-407D-A4F9-E2B65B91CAA7}"/>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381" tIns="37690" rIns="75381" bIns="37690" numCol="1" anchor="t" anchorCtr="0" compatLnSpc="1">
                <a:prstTxWarp prst="textNoShape">
                  <a:avLst/>
                </a:prstTxWarp>
              </a:bodyPr>
              <a:lstStyle/>
              <a:p>
                <a:pPr defTabSz="739040"/>
                <a:endParaRPr lang="en-US" sz="1484" kern="0">
                  <a:solidFill>
                    <a:sysClr val="windowText" lastClr="000000"/>
                  </a:solidFill>
                  <a:latin typeface="Segoe UI Semilight"/>
                </a:endParaRPr>
              </a:p>
            </p:txBody>
          </p:sp>
          <p:sp>
            <p:nvSpPr>
              <p:cNvPr id="196" name="Freeform 10">
                <a:extLst>
                  <a:ext uri="{FF2B5EF4-FFF2-40B4-BE49-F238E27FC236}">
                    <a16:creationId xmlns:a16="http://schemas.microsoft.com/office/drawing/2014/main" id="{D2D3BCF2-E710-4E47-9FAE-D0FB81F970C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381" tIns="37690" rIns="75381" bIns="37690" numCol="1" anchor="t" anchorCtr="0" compatLnSpc="1">
                <a:prstTxWarp prst="textNoShape">
                  <a:avLst/>
                </a:prstTxWarp>
              </a:bodyPr>
              <a:lstStyle/>
              <a:p>
                <a:pPr defTabSz="739040"/>
                <a:endParaRPr lang="en-US" sz="1484" kern="0">
                  <a:solidFill>
                    <a:sysClr val="windowText" lastClr="000000"/>
                  </a:solidFill>
                  <a:latin typeface="Segoe UI Semilight"/>
                </a:endParaRPr>
              </a:p>
            </p:txBody>
          </p:sp>
        </p:grpSp>
        <p:grpSp>
          <p:nvGrpSpPr>
            <p:cNvPr id="197" name="Group 196">
              <a:extLst>
                <a:ext uri="{FF2B5EF4-FFF2-40B4-BE49-F238E27FC236}">
                  <a16:creationId xmlns:a16="http://schemas.microsoft.com/office/drawing/2014/main" id="{51E3C99F-03E9-4B57-8C15-8442EABCA6D3}"/>
                </a:ext>
              </a:extLst>
            </p:cNvPr>
            <p:cNvGrpSpPr/>
            <p:nvPr/>
          </p:nvGrpSpPr>
          <p:grpSpPr>
            <a:xfrm>
              <a:off x="8976354" y="2509793"/>
              <a:ext cx="290943" cy="290842"/>
              <a:chOff x="1477963" y="-1187450"/>
              <a:chExt cx="9232900" cy="9229725"/>
            </a:xfrm>
            <a:solidFill>
              <a:srgbClr val="002050"/>
            </a:solidFill>
          </p:grpSpPr>
          <p:sp>
            <p:nvSpPr>
              <p:cNvPr id="198" name="Freeform 9">
                <a:extLst>
                  <a:ext uri="{FF2B5EF4-FFF2-40B4-BE49-F238E27FC236}">
                    <a16:creationId xmlns:a16="http://schemas.microsoft.com/office/drawing/2014/main" id="{D53346D1-2AB0-440B-B352-87EC6E394F1A}"/>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381" tIns="37690" rIns="75381" bIns="37690" numCol="1" anchor="t" anchorCtr="0" compatLnSpc="1">
                <a:prstTxWarp prst="textNoShape">
                  <a:avLst/>
                </a:prstTxWarp>
              </a:bodyPr>
              <a:lstStyle/>
              <a:p>
                <a:pPr defTabSz="739040"/>
                <a:endParaRPr lang="en-US" sz="1484" kern="0">
                  <a:solidFill>
                    <a:sysClr val="windowText" lastClr="000000"/>
                  </a:solidFill>
                  <a:latin typeface="Segoe UI Semilight"/>
                </a:endParaRPr>
              </a:p>
            </p:txBody>
          </p:sp>
          <p:sp>
            <p:nvSpPr>
              <p:cNvPr id="199" name="Freeform 10">
                <a:extLst>
                  <a:ext uri="{FF2B5EF4-FFF2-40B4-BE49-F238E27FC236}">
                    <a16:creationId xmlns:a16="http://schemas.microsoft.com/office/drawing/2014/main" id="{98E37E34-CD55-495A-BC32-5D5EAAA70D7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381" tIns="37690" rIns="75381" bIns="37690" numCol="1" anchor="t" anchorCtr="0" compatLnSpc="1">
                <a:prstTxWarp prst="textNoShape">
                  <a:avLst/>
                </a:prstTxWarp>
              </a:bodyPr>
              <a:lstStyle/>
              <a:p>
                <a:pPr defTabSz="739040"/>
                <a:endParaRPr lang="en-US" sz="1484" kern="0">
                  <a:solidFill>
                    <a:sysClr val="windowText" lastClr="000000"/>
                  </a:solidFill>
                  <a:latin typeface="Segoe UI Semilight"/>
                </a:endParaRPr>
              </a:p>
            </p:txBody>
          </p:sp>
        </p:grpSp>
        <p:grpSp>
          <p:nvGrpSpPr>
            <p:cNvPr id="200" name="Group 199">
              <a:extLst>
                <a:ext uri="{FF2B5EF4-FFF2-40B4-BE49-F238E27FC236}">
                  <a16:creationId xmlns:a16="http://schemas.microsoft.com/office/drawing/2014/main" id="{23E96CCF-83CE-461E-AF67-78B57BD88DAA}"/>
                </a:ext>
              </a:extLst>
            </p:cNvPr>
            <p:cNvGrpSpPr/>
            <p:nvPr/>
          </p:nvGrpSpPr>
          <p:grpSpPr>
            <a:xfrm>
              <a:off x="10943518" y="2987413"/>
              <a:ext cx="290943" cy="290842"/>
              <a:chOff x="1477963" y="-1187450"/>
              <a:chExt cx="9232900" cy="9229725"/>
            </a:xfrm>
            <a:solidFill>
              <a:srgbClr val="002050"/>
            </a:solidFill>
          </p:grpSpPr>
          <p:sp>
            <p:nvSpPr>
              <p:cNvPr id="201" name="Freeform 9">
                <a:extLst>
                  <a:ext uri="{FF2B5EF4-FFF2-40B4-BE49-F238E27FC236}">
                    <a16:creationId xmlns:a16="http://schemas.microsoft.com/office/drawing/2014/main" id="{BBD7938B-B928-49CF-9B55-41203AAB0F2E}"/>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381" tIns="37690" rIns="75381" bIns="37690" numCol="1" anchor="t" anchorCtr="0" compatLnSpc="1">
                <a:prstTxWarp prst="textNoShape">
                  <a:avLst/>
                </a:prstTxWarp>
              </a:bodyPr>
              <a:lstStyle/>
              <a:p>
                <a:pPr defTabSz="739040"/>
                <a:endParaRPr lang="en-US" sz="1484" kern="0">
                  <a:solidFill>
                    <a:sysClr val="windowText" lastClr="000000"/>
                  </a:solidFill>
                  <a:latin typeface="Segoe UI Semilight"/>
                </a:endParaRPr>
              </a:p>
            </p:txBody>
          </p:sp>
          <p:sp>
            <p:nvSpPr>
              <p:cNvPr id="202" name="Freeform 10">
                <a:extLst>
                  <a:ext uri="{FF2B5EF4-FFF2-40B4-BE49-F238E27FC236}">
                    <a16:creationId xmlns:a16="http://schemas.microsoft.com/office/drawing/2014/main" id="{248AF76C-A657-434F-801F-A51DC6528EA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5381" tIns="37690" rIns="75381" bIns="37690" numCol="1" anchor="t" anchorCtr="0" compatLnSpc="1">
                <a:prstTxWarp prst="textNoShape">
                  <a:avLst/>
                </a:prstTxWarp>
              </a:bodyPr>
              <a:lstStyle/>
              <a:p>
                <a:pPr defTabSz="739040"/>
                <a:endParaRPr lang="en-US" sz="1484" kern="0">
                  <a:solidFill>
                    <a:sysClr val="windowText" lastClr="000000"/>
                  </a:solidFill>
                  <a:latin typeface="Segoe UI Semilight"/>
                </a:endParaRPr>
              </a:p>
            </p:txBody>
          </p:sp>
        </p:grpSp>
      </p:grpSp>
      <p:sp>
        <p:nvSpPr>
          <p:cNvPr id="203" name="Freeform: Shape 202">
            <a:extLst>
              <a:ext uri="{FF2B5EF4-FFF2-40B4-BE49-F238E27FC236}">
                <a16:creationId xmlns:a16="http://schemas.microsoft.com/office/drawing/2014/main" id="{F82A1BF7-B7C6-4511-B6F8-9BC52986F54A}"/>
              </a:ext>
            </a:extLst>
          </p:cNvPr>
          <p:cNvSpPr/>
          <p:nvPr/>
        </p:nvSpPr>
        <p:spPr>
          <a:xfrm>
            <a:off x="10045655" y="967647"/>
            <a:ext cx="2490339" cy="1637536"/>
          </a:xfrm>
          <a:custGeom>
            <a:avLst/>
            <a:gdLst>
              <a:gd name="connsiteX0" fmla="*/ 1627536 w 2877656"/>
              <a:gd name="connsiteY0" fmla="*/ 0 h 1892217"/>
              <a:gd name="connsiteX1" fmla="*/ 2425623 w 2877656"/>
              <a:gd name="connsiteY1" fmla="*/ 798431 h 1892217"/>
              <a:gd name="connsiteX2" fmla="*/ 2424542 w 2877656"/>
              <a:gd name="connsiteY2" fmla="*/ 836297 h 1892217"/>
              <a:gd name="connsiteX3" fmla="*/ 2877656 w 2877656"/>
              <a:gd name="connsiteY3" fmla="*/ 1361011 h 1892217"/>
              <a:gd name="connsiteX4" fmla="*/ 2347761 w 2877656"/>
              <a:gd name="connsiteY4" fmla="*/ 1892217 h 1892217"/>
              <a:gd name="connsiteX5" fmla="*/ 2316400 w 2877656"/>
              <a:gd name="connsiteY5" fmla="*/ 1891135 h 1892217"/>
              <a:gd name="connsiteX6" fmla="*/ 656421 w 2877656"/>
              <a:gd name="connsiteY6" fmla="*/ 1891135 h 1892217"/>
              <a:gd name="connsiteX7" fmla="*/ 621816 w 2877656"/>
              <a:gd name="connsiteY7" fmla="*/ 1892217 h 1892217"/>
              <a:gd name="connsiteX8" fmla="*/ 588292 w 2877656"/>
              <a:gd name="connsiteY8" fmla="*/ 1891135 h 1892217"/>
              <a:gd name="connsiteX9" fmla="*/ 587211 w 2877656"/>
              <a:gd name="connsiteY9" fmla="*/ 1891135 h 1892217"/>
              <a:gd name="connsiteX10" fmla="*/ 0 w 2877656"/>
              <a:gd name="connsiteY10" fmla="*/ 1270133 h 1892217"/>
              <a:gd name="connsiteX11" fmla="*/ 287658 w 2877656"/>
              <a:gd name="connsiteY11" fmla="*/ 745419 h 1892217"/>
              <a:gd name="connsiteX12" fmla="*/ 287658 w 2877656"/>
              <a:gd name="connsiteY12" fmla="*/ 736764 h 1892217"/>
              <a:gd name="connsiteX13" fmla="*/ 732121 w 2877656"/>
              <a:gd name="connsiteY13" fmla="*/ 292109 h 1892217"/>
              <a:gd name="connsiteX14" fmla="*/ 962463 w 2877656"/>
              <a:gd name="connsiteY14" fmla="*/ 357022 h 1892217"/>
              <a:gd name="connsiteX15" fmla="*/ 1627536 w 2877656"/>
              <a:gd name="connsiteY15" fmla="*/ 0 h 189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77656" h="1892217">
                <a:moveTo>
                  <a:pt x="1627536" y="0"/>
                </a:moveTo>
                <a:cubicBezTo>
                  <a:pt x="2067673" y="0"/>
                  <a:pt x="2425623" y="357022"/>
                  <a:pt x="2425623" y="798431"/>
                </a:cubicBezTo>
                <a:cubicBezTo>
                  <a:pt x="2425623" y="810332"/>
                  <a:pt x="2424542" y="823315"/>
                  <a:pt x="2424542" y="836297"/>
                </a:cubicBezTo>
                <a:cubicBezTo>
                  <a:pt x="2680838" y="873081"/>
                  <a:pt x="2877656" y="1093786"/>
                  <a:pt x="2877656" y="1361011"/>
                </a:cubicBezTo>
                <a:cubicBezTo>
                  <a:pt x="2877656" y="1655284"/>
                  <a:pt x="2640825" y="1892217"/>
                  <a:pt x="2347761" y="1892217"/>
                </a:cubicBezTo>
                <a:cubicBezTo>
                  <a:pt x="2336947" y="1892217"/>
                  <a:pt x="2326132" y="1892217"/>
                  <a:pt x="2316400" y="1891135"/>
                </a:cubicBezTo>
                <a:cubicBezTo>
                  <a:pt x="2316400" y="1891135"/>
                  <a:pt x="2316400" y="1891135"/>
                  <a:pt x="656421" y="1891135"/>
                </a:cubicBezTo>
                <a:cubicBezTo>
                  <a:pt x="644526" y="1892217"/>
                  <a:pt x="633712" y="1892217"/>
                  <a:pt x="621816" y="1892217"/>
                </a:cubicBezTo>
                <a:cubicBezTo>
                  <a:pt x="611002" y="1892217"/>
                  <a:pt x="599106" y="1892217"/>
                  <a:pt x="588292" y="1891135"/>
                </a:cubicBezTo>
                <a:cubicBezTo>
                  <a:pt x="588292" y="1891135"/>
                  <a:pt x="588292" y="1891135"/>
                  <a:pt x="587211" y="1891135"/>
                </a:cubicBezTo>
                <a:cubicBezTo>
                  <a:pt x="259541" y="1873825"/>
                  <a:pt x="0" y="1602272"/>
                  <a:pt x="0" y="1270133"/>
                </a:cubicBezTo>
                <a:cubicBezTo>
                  <a:pt x="0" y="1049429"/>
                  <a:pt x="114631" y="855771"/>
                  <a:pt x="287658" y="745419"/>
                </a:cubicBezTo>
                <a:cubicBezTo>
                  <a:pt x="287658" y="742173"/>
                  <a:pt x="287658" y="740009"/>
                  <a:pt x="287658" y="736764"/>
                </a:cubicBezTo>
                <a:cubicBezTo>
                  <a:pt x="287658" y="491176"/>
                  <a:pt x="486639" y="292109"/>
                  <a:pt x="732121" y="292109"/>
                </a:cubicBezTo>
                <a:cubicBezTo>
                  <a:pt x="816472" y="292109"/>
                  <a:pt x="895415" y="315911"/>
                  <a:pt x="962463" y="357022"/>
                </a:cubicBezTo>
                <a:cubicBezTo>
                  <a:pt x="1105210" y="141727"/>
                  <a:pt x="1349611" y="0"/>
                  <a:pt x="1627536" y="0"/>
                </a:cubicBezTo>
                <a:close/>
              </a:path>
            </a:pathLst>
          </a:custGeom>
          <a:blipFill dpi="0" rotWithShape="1">
            <a:blip r:embed="rId10" cstate="email">
              <a:extLst>
                <a:ext uri="{28A0092B-C50C-407E-A947-70E740481C1C}">
                  <a14:useLocalDpi xmlns:a14="http://schemas.microsoft.com/office/drawing/2010/main"/>
                </a:ext>
              </a:extLst>
            </a:blip>
            <a:srcRect/>
            <a:stretch>
              <a:fillRect/>
            </a:stretch>
          </a:blip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defTabSz="753893"/>
            <a:endParaRPr lang="en-US" sz="1052">
              <a:solidFill>
                <a:srgbClr val="FFFFFF"/>
              </a:solidFill>
              <a:latin typeface="Segoe UI Semilight"/>
            </a:endParaRPr>
          </a:p>
        </p:txBody>
      </p:sp>
      <p:grpSp>
        <p:nvGrpSpPr>
          <p:cNvPr id="15" name="Group 14">
            <a:extLst>
              <a:ext uri="{FF2B5EF4-FFF2-40B4-BE49-F238E27FC236}">
                <a16:creationId xmlns:a16="http://schemas.microsoft.com/office/drawing/2014/main" id="{7935DBBA-A10E-4883-9039-E07AFD595FF8}"/>
              </a:ext>
            </a:extLst>
          </p:cNvPr>
          <p:cNvGrpSpPr/>
          <p:nvPr/>
        </p:nvGrpSpPr>
        <p:grpSpPr>
          <a:xfrm>
            <a:off x="4422179" y="1606701"/>
            <a:ext cx="2913185" cy="2006066"/>
            <a:chOff x="5896210" y="2142084"/>
            <a:chExt cx="3884797" cy="2675134"/>
          </a:xfrm>
        </p:grpSpPr>
        <p:sp>
          <p:nvSpPr>
            <p:cNvPr id="81" name="Arc 80">
              <a:extLst>
                <a:ext uri="{FF2B5EF4-FFF2-40B4-BE49-F238E27FC236}">
                  <a16:creationId xmlns:a16="http://schemas.microsoft.com/office/drawing/2014/main" id="{7D131D04-8874-40A4-8EC6-5D81D29A47E7}"/>
                </a:ext>
              </a:extLst>
            </p:cNvPr>
            <p:cNvSpPr/>
            <p:nvPr/>
          </p:nvSpPr>
          <p:spPr>
            <a:xfrm>
              <a:off x="6229993" y="3481894"/>
              <a:ext cx="3551014" cy="1335324"/>
            </a:xfrm>
            <a:prstGeom prst="arc">
              <a:avLst>
                <a:gd name="adj1" fmla="val 15449767"/>
                <a:gd name="adj2" fmla="val 20671838"/>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75391" tIns="37696" rIns="75391" bIns="37696" numCol="1" spcCol="0" rtlCol="0" fromWordArt="0" anchor="ctr" anchorCtr="0" forceAA="0" compatLnSpc="1">
              <a:prstTxWarp prst="textNoShape">
                <a:avLst/>
              </a:prstTxWarp>
              <a:noAutofit/>
            </a:bodyPr>
            <a:lstStyle/>
            <a:p>
              <a:pPr algn="ctr" defTabSz="753893"/>
              <a:endParaRPr lang="en-US" sz="1484">
                <a:solidFill>
                  <a:srgbClr val="353535"/>
                </a:solidFill>
                <a:latin typeface="Segoe UI Semilight"/>
              </a:endParaRPr>
            </a:p>
          </p:txBody>
        </p:sp>
        <p:sp>
          <p:nvSpPr>
            <p:cNvPr id="82" name="Arc 81">
              <a:extLst>
                <a:ext uri="{FF2B5EF4-FFF2-40B4-BE49-F238E27FC236}">
                  <a16:creationId xmlns:a16="http://schemas.microsoft.com/office/drawing/2014/main" id="{642AF1C3-B09A-4406-BF12-24AC48A7185D}"/>
                </a:ext>
              </a:extLst>
            </p:cNvPr>
            <p:cNvSpPr/>
            <p:nvPr/>
          </p:nvSpPr>
          <p:spPr>
            <a:xfrm flipV="1">
              <a:off x="5896210" y="2144358"/>
              <a:ext cx="3551014" cy="1335324"/>
            </a:xfrm>
            <a:prstGeom prst="arc">
              <a:avLst>
                <a:gd name="adj1" fmla="val 17359761"/>
                <a:gd name="adj2" fmla="val 20550296"/>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75391" tIns="37696" rIns="75391" bIns="37696" numCol="1" spcCol="0" rtlCol="0" fromWordArt="0" anchor="ctr" anchorCtr="0" forceAA="0" compatLnSpc="1">
              <a:prstTxWarp prst="textNoShape">
                <a:avLst/>
              </a:prstTxWarp>
              <a:noAutofit/>
            </a:bodyPr>
            <a:lstStyle/>
            <a:p>
              <a:pPr algn="ctr" defTabSz="753893"/>
              <a:endParaRPr lang="en-US" sz="1484">
                <a:solidFill>
                  <a:srgbClr val="353535"/>
                </a:solidFill>
                <a:latin typeface="Segoe UI Semilight"/>
              </a:endParaRPr>
            </a:p>
          </p:txBody>
        </p:sp>
        <p:sp>
          <p:nvSpPr>
            <p:cNvPr id="204" name="Arc 203">
              <a:extLst>
                <a:ext uri="{FF2B5EF4-FFF2-40B4-BE49-F238E27FC236}">
                  <a16:creationId xmlns:a16="http://schemas.microsoft.com/office/drawing/2014/main" id="{3E1D593F-B44D-4922-8BE5-F3112F38A018}"/>
                </a:ext>
              </a:extLst>
            </p:cNvPr>
            <p:cNvSpPr/>
            <p:nvPr/>
          </p:nvSpPr>
          <p:spPr>
            <a:xfrm rot="21180720" flipV="1">
              <a:off x="6260261" y="2142084"/>
              <a:ext cx="2628452" cy="1390533"/>
            </a:xfrm>
            <a:prstGeom prst="arc">
              <a:avLst>
                <a:gd name="adj1" fmla="val 17282792"/>
                <a:gd name="adj2" fmla="val 20596057"/>
              </a:avLst>
            </a:prstGeom>
            <a:ln w="12700">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75391" tIns="37696" rIns="75391" bIns="37696" numCol="1" spcCol="0" rtlCol="0" fromWordArt="0" anchor="ctr" anchorCtr="0" forceAA="0" compatLnSpc="1">
              <a:prstTxWarp prst="textNoShape">
                <a:avLst/>
              </a:prstTxWarp>
              <a:noAutofit/>
            </a:bodyPr>
            <a:lstStyle/>
            <a:p>
              <a:pPr algn="ctr" defTabSz="753893"/>
              <a:endParaRPr lang="en-US" sz="1484">
                <a:solidFill>
                  <a:srgbClr val="353535"/>
                </a:solidFill>
                <a:latin typeface="Segoe UI Semilight"/>
              </a:endParaRPr>
            </a:p>
          </p:txBody>
        </p:sp>
      </p:grpSp>
      <p:sp useBgFill="1">
        <p:nvSpPr>
          <p:cNvPr id="205" name="Oval 204">
            <a:extLst>
              <a:ext uri="{FF2B5EF4-FFF2-40B4-BE49-F238E27FC236}">
                <a16:creationId xmlns:a16="http://schemas.microsoft.com/office/drawing/2014/main" id="{5BE8D006-CC49-4EB9-BBE7-DB0C693CA312}"/>
              </a:ext>
            </a:extLst>
          </p:cNvPr>
          <p:cNvSpPr/>
          <p:nvPr/>
        </p:nvSpPr>
        <p:spPr bwMode="auto">
          <a:xfrm>
            <a:off x="5469732" y="2385128"/>
            <a:ext cx="513294" cy="51329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784" tIns="120626" rIns="150784" bIns="120626" numCol="1" spcCol="0" rtlCol="0" fromWordArt="0" anchor="t" anchorCtr="0" forceAA="0" compatLnSpc="1">
            <a:prstTxWarp prst="textNoShape">
              <a:avLst/>
            </a:prstTxWarp>
            <a:noAutofit/>
          </a:bodyPr>
          <a:lstStyle/>
          <a:p>
            <a:pPr algn="ctr" defTabSz="768793" fontAlgn="base">
              <a:lnSpc>
                <a:spcPct val="90000"/>
              </a:lnSpc>
              <a:spcBef>
                <a:spcPct val="0"/>
              </a:spcBef>
              <a:spcAft>
                <a:spcPct val="0"/>
              </a:spcAft>
            </a:pPr>
            <a:endParaRPr lang="en-US" sz="1979"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6" name="Freeform 38">
            <a:extLst>
              <a:ext uri="{FF2B5EF4-FFF2-40B4-BE49-F238E27FC236}">
                <a16:creationId xmlns:a16="http://schemas.microsoft.com/office/drawing/2014/main" id="{15FAEAFF-A703-4E06-A292-588A7218F87B}"/>
              </a:ext>
            </a:extLst>
          </p:cNvPr>
          <p:cNvSpPr>
            <a:spLocks noChangeAspect="1" noEditPoints="1"/>
          </p:cNvSpPr>
          <p:nvPr/>
        </p:nvSpPr>
        <p:spPr bwMode="black">
          <a:xfrm>
            <a:off x="5536738" y="2437264"/>
            <a:ext cx="409550" cy="409550"/>
          </a:xfrm>
          <a:custGeom>
            <a:avLst/>
            <a:gdLst>
              <a:gd name="T0" fmla="*/ 34 w 214"/>
              <a:gd name="T1" fmla="*/ 0 h 213"/>
              <a:gd name="T2" fmla="*/ 0 w 214"/>
              <a:gd name="T3" fmla="*/ 180 h 213"/>
              <a:gd name="T4" fmla="*/ 181 w 214"/>
              <a:gd name="T5" fmla="*/ 213 h 213"/>
              <a:gd name="T6" fmla="*/ 214 w 214"/>
              <a:gd name="T7" fmla="*/ 32 h 213"/>
              <a:gd name="T8" fmla="*/ 204 w 214"/>
              <a:gd name="T9" fmla="*/ 180 h 213"/>
              <a:gd name="T10" fmla="*/ 34 w 214"/>
              <a:gd name="T11" fmla="*/ 204 h 213"/>
              <a:gd name="T12" fmla="*/ 10 w 214"/>
              <a:gd name="T13" fmla="*/ 32 h 213"/>
              <a:gd name="T14" fmla="*/ 181 w 214"/>
              <a:gd name="T15" fmla="*/ 9 h 213"/>
              <a:gd name="T16" fmla="*/ 204 w 214"/>
              <a:gd name="T17" fmla="*/ 180 h 213"/>
              <a:gd name="T18" fmla="*/ 33 w 214"/>
              <a:gd name="T19" fmla="*/ 18 h 213"/>
              <a:gd name="T20" fmla="*/ 19 w 214"/>
              <a:gd name="T21" fmla="*/ 180 h 213"/>
              <a:gd name="T22" fmla="*/ 181 w 214"/>
              <a:gd name="T23" fmla="*/ 194 h 213"/>
              <a:gd name="T24" fmla="*/ 195 w 214"/>
              <a:gd name="T25" fmla="*/ 32 h 213"/>
              <a:gd name="T26" fmla="*/ 146 w 214"/>
              <a:gd name="T27" fmla="*/ 86 h 213"/>
              <a:gd name="T28" fmla="*/ 133 w 214"/>
              <a:gd name="T29" fmla="*/ 127 h 213"/>
              <a:gd name="T30" fmla="*/ 128 w 214"/>
              <a:gd name="T31" fmla="*/ 131 h 213"/>
              <a:gd name="T32" fmla="*/ 144 w 214"/>
              <a:gd name="T33" fmla="*/ 151 h 213"/>
              <a:gd name="T34" fmla="*/ 128 w 214"/>
              <a:gd name="T35" fmla="*/ 172 h 213"/>
              <a:gd name="T36" fmla="*/ 118 w 214"/>
              <a:gd name="T37" fmla="*/ 179 h 213"/>
              <a:gd name="T38" fmla="*/ 83 w 214"/>
              <a:gd name="T39" fmla="*/ 174 h 213"/>
              <a:gd name="T40" fmla="*/ 79 w 214"/>
              <a:gd name="T41" fmla="*/ 172 h 213"/>
              <a:gd name="T42" fmla="*/ 66 w 214"/>
              <a:gd name="T43" fmla="*/ 131 h 213"/>
              <a:gd name="T44" fmla="*/ 83 w 214"/>
              <a:gd name="T45" fmla="*/ 127 h 213"/>
              <a:gd name="T46" fmla="*/ 69 w 214"/>
              <a:gd name="T47" fmla="*/ 105 h 213"/>
              <a:gd name="T48" fmla="*/ 83 w 214"/>
              <a:gd name="T49" fmla="*/ 86 h 213"/>
              <a:gd name="T50" fmla="*/ 79 w 214"/>
              <a:gd name="T51" fmla="*/ 83 h 213"/>
              <a:gd name="T52" fmla="*/ 66 w 214"/>
              <a:gd name="T53" fmla="*/ 41 h 213"/>
              <a:gd name="T54" fmla="*/ 83 w 214"/>
              <a:gd name="T55" fmla="*/ 39 h 213"/>
              <a:gd name="T56" fmla="*/ 118 w 214"/>
              <a:gd name="T57" fmla="*/ 28 h 213"/>
              <a:gd name="T58" fmla="*/ 128 w 214"/>
              <a:gd name="T59" fmla="*/ 41 h 213"/>
              <a:gd name="T60" fmla="*/ 144 w 214"/>
              <a:gd name="T61" fmla="*/ 60 h 213"/>
              <a:gd name="T62" fmla="*/ 128 w 214"/>
              <a:gd name="T63" fmla="*/ 83 h 213"/>
              <a:gd name="T64" fmla="*/ 146 w 214"/>
              <a:gd name="T65" fmla="*/ 86 h 213"/>
              <a:gd name="T66" fmla="*/ 106 w 214"/>
              <a:gd name="T67" fmla="*/ 80 h 213"/>
              <a:gd name="T68" fmla="*/ 106 w 214"/>
              <a:gd name="T69" fmla="*/ 44 h 213"/>
              <a:gd name="T70" fmla="*/ 124 w 214"/>
              <a:gd name="T71" fmla="*/ 108 h 213"/>
              <a:gd name="T72" fmla="*/ 88 w 214"/>
              <a:gd name="T73" fmla="*/ 108 h 213"/>
              <a:gd name="T74" fmla="*/ 124 w 214"/>
              <a:gd name="T75" fmla="*/ 108 h 213"/>
              <a:gd name="T76" fmla="*/ 106 w 214"/>
              <a:gd name="T77" fmla="*/ 171 h 213"/>
              <a:gd name="T78" fmla="*/ 106 w 214"/>
              <a:gd name="T79" fmla="*/ 13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4" h="213">
                <a:moveTo>
                  <a:pt x="181" y="0"/>
                </a:moveTo>
                <a:cubicBezTo>
                  <a:pt x="34" y="0"/>
                  <a:pt x="34" y="0"/>
                  <a:pt x="34" y="0"/>
                </a:cubicBezTo>
                <a:cubicBezTo>
                  <a:pt x="16" y="0"/>
                  <a:pt x="0" y="14"/>
                  <a:pt x="0" y="32"/>
                </a:cubicBezTo>
                <a:cubicBezTo>
                  <a:pt x="0" y="180"/>
                  <a:pt x="0" y="180"/>
                  <a:pt x="0" y="180"/>
                </a:cubicBezTo>
                <a:cubicBezTo>
                  <a:pt x="0" y="198"/>
                  <a:pt x="16" y="213"/>
                  <a:pt x="34" y="213"/>
                </a:cubicBezTo>
                <a:cubicBezTo>
                  <a:pt x="181" y="213"/>
                  <a:pt x="181" y="213"/>
                  <a:pt x="181" y="213"/>
                </a:cubicBezTo>
                <a:cubicBezTo>
                  <a:pt x="199" y="213"/>
                  <a:pt x="214" y="198"/>
                  <a:pt x="214" y="180"/>
                </a:cubicBezTo>
                <a:cubicBezTo>
                  <a:pt x="214" y="32"/>
                  <a:pt x="214" y="32"/>
                  <a:pt x="214" y="32"/>
                </a:cubicBezTo>
                <a:cubicBezTo>
                  <a:pt x="214" y="14"/>
                  <a:pt x="199" y="0"/>
                  <a:pt x="181" y="0"/>
                </a:cubicBezTo>
                <a:close/>
                <a:moveTo>
                  <a:pt x="204" y="180"/>
                </a:moveTo>
                <a:cubicBezTo>
                  <a:pt x="204" y="193"/>
                  <a:pt x="194" y="204"/>
                  <a:pt x="181" y="204"/>
                </a:cubicBezTo>
                <a:cubicBezTo>
                  <a:pt x="34" y="204"/>
                  <a:pt x="34" y="204"/>
                  <a:pt x="34" y="204"/>
                </a:cubicBezTo>
                <a:cubicBezTo>
                  <a:pt x="21" y="204"/>
                  <a:pt x="10" y="193"/>
                  <a:pt x="10" y="180"/>
                </a:cubicBezTo>
                <a:cubicBezTo>
                  <a:pt x="10" y="32"/>
                  <a:pt x="10" y="32"/>
                  <a:pt x="10" y="32"/>
                </a:cubicBezTo>
                <a:cubicBezTo>
                  <a:pt x="10" y="20"/>
                  <a:pt x="21" y="9"/>
                  <a:pt x="34" y="9"/>
                </a:cubicBezTo>
                <a:cubicBezTo>
                  <a:pt x="181" y="9"/>
                  <a:pt x="181" y="9"/>
                  <a:pt x="181" y="9"/>
                </a:cubicBezTo>
                <a:cubicBezTo>
                  <a:pt x="194" y="9"/>
                  <a:pt x="204" y="20"/>
                  <a:pt x="204" y="32"/>
                </a:cubicBezTo>
                <a:lnTo>
                  <a:pt x="204" y="180"/>
                </a:lnTo>
                <a:close/>
                <a:moveTo>
                  <a:pt x="181" y="18"/>
                </a:moveTo>
                <a:cubicBezTo>
                  <a:pt x="33" y="18"/>
                  <a:pt x="33" y="18"/>
                  <a:pt x="33" y="18"/>
                </a:cubicBezTo>
                <a:cubicBezTo>
                  <a:pt x="26" y="18"/>
                  <a:pt x="19" y="24"/>
                  <a:pt x="19" y="32"/>
                </a:cubicBezTo>
                <a:cubicBezTo>
                  <a:pt x="19" y="180"/>
                  <a:pt x="19" y="180"/>
                  <a:pt x="19" y="180"/>
                </a:cubicBezTo>
                <a:cubicBezTo>
                  <a:pt x="19" y="188"/>
                  <a:pt x="26" y="194"/>
                  <a:pt x="33" y="194"/>
                </a:cubicBezTo>
                <a:cubicBezTo>
                  <a:pt x="181" y="194"/>
                  <a:pt x="181" y="194"/>
                  <a:pt x="181" y="194"/>
                </a:cubicBezTo>
                <a:cubicBezTo>
                  <a:pt x="189" y="194"/>
                  <a:pt x="195" y="188"/>
                  <a:pt x="195" y="180"/>
                </a:cubicBezTo>
                <a:cubicBezTo>
                  <a:pt x="195" y="32"/>
                  <a:pt x="195" y="32"/>
                  <a:pt x="195" y="32"/>
                </a:cubicBezTo>
                <a:cubicBezTo>
                  <a:pt x="195" y="24"/>
                  <a:pt x="189" y="18"/>
                  <a:pt x="181" y="18"/>
                </a:cubicBezTo>
                <a:close/>
                <a:moveTo>
                  <a:pt x="146" y="86"/>
                </a:moveTo>
                <a:cubicBezTo>
                  <a:pt x="149" y="86"/>
                  <a:pt x="148" y="89"/>
                  <a:pt x="144" y="105"/>
                </a:cubicBezTo>
                <a:cubicBezTo>
                  <a:pt x="139" y="121"/>
                  <a:pt x="133" y="127"/>
                  <a:pt x="133" y="127"/>
                </a:cubicBezTo>
                <a:cubicBezTo>
                  <a:pt x="128" y="127"/>
                  <a:pt x="128" y="127"/>
                  <a:pt x="128" y="127"/>
                </a:cubicBezTo>
                <a:cubicBezTo>
                  <a:pt x="128" y="131"/>
                  <a:pt x="128" y="131"/>
                  <a:pt x="128" y="131"/>
                </a:cubicBezTo>
                <a:cubicBezTo>
                  <a:pt x="146" y="131"/>
                  <a:pt x="146" y="131"/>
                  <a:pt x="146" y="131"/>
                </a:cubicBezTo>
                <a:cubicBezTo>
                  <a:pt x="149" y="131"/>
                  <a:pt x="148" y="134"/>
                  <a:pt x="144" y="151"/>
                </a:cubicBezTo>
                <a:cubicBezTo>
                  <a:pt x="139" y="166"/>
                  <a:pt x="133" y="172"/>
                  <a:pt x="133" y="172"/>
                </a:cubicBezTo>
                <a:cubicBezTo>
                  <a:pt x="128" y="172"/>
                  <a:pt x="128" y="172"/>
                  <a:pt x="128" y="172"/>
                </a:cubicBezTo>
                <a:cubicBezTo>
                  <a:pt x="128" y="174"/>
                  <a:pt x="128" y="174"/>
                  <a:pt x="128" y="174"/>
                </a:cubicBezTo>
                <a:cubicBezTo>
                  <a:pt x="118" y="179"/>
                  <a:pt x="118" y="179"/>
                  <a:pt x="118" y="179"/>
                </a:cubicBezTo>
                <a:cubicBezTo>
                  <a:pt x="94" y="179"/>
                  <a:pt x="94" y="179"/>
                  <a:pt x="94" y="179"/>
                </a:cubicBezTo>
                <a:cubicBezTo>
                  <a:pt x="83" y="174"/>
                  <a:pt x="83" y="174"/>
                  <a:pt x="83" y="174"/>
                </a:cubicBezTo>
                <a:cubicBezTo>
                  <a:pt x="83" y="172"/>
                  <a:pt x="83" y="172"/>
                  <a:pt x="83" y="172"/>
                </a:cubicBezTo>
                <a:cubicBezTo>
                  <a:pt x="79" y="172"/>
                  <a:pt x="79" y="172"/>
                  <a:pt x="79" y="172"/>
                </a:cubicBezTo>
                <a:cubicBezTo>
                  <a:pt x="79" y="172"/>
                  <a:pt x="73" y="166"/>
                  <a:pt x="69" y="151"/>
                </a:cubicBezTo>
                <a:cubicBezTo>
                  <a:pt x="64" y="134"/>
                  <a:pt x="63" y="131"/>
                  <a:pt x="66" y="131"/>
                </a:cubicBezTo>
                <a:cubicBezTo>
                  <a:pt x="83" y="131"/>
                  <a:pt x="83" y="131"/>
                  <a:pt x="83" y="131"/>
                </a:cubicBezTo>
                <a:cubicBezTo>
                  <a:pt x="83" y="127"/>
                  <a:pt x="83" y="127"/>
                  <a:pt x="83" y="127"/>
                </a:cubicBezTo>
                <a:cubicBezTo>
                  <a:pt x="79" y="127"/>
                  <a:pt x="79" y="127"/>
                  <a:pt x="79" y="127"/>
                </a:cubicBezTo>
                <a:cubicBezTo>
                  <a:pt x="79" y="127"/>
                  <a:pt x="73" y="121"/>
                  <a:pt x="69" y="105"/>
                </a:cubicBezTo>
                <a:cubicBezTo>
                  <a:pt x="64" y="89"/>
                  <a:pt x="63" y="86"/>
                  <a:pt x="66" y="86"/>
                </a:cubicBezTo>
                <a:cubicBezTo>
                  <a:pt x="83" y="86"/>
                  <a:pt x="83" y="86"/>
                  <a:pt x="83" y="86"/>
                </a:cubicBezTo>
                <a:cubicBezTo>
                  <a:pt x="83" y="83"/>
                  <a:pt x="83" y="83"/>
                  <a:pt x="83" y="83"/>
                </a:cubicBezTo>
                <a:cubicBezTo>
                  <a:pt x="79" y="83"/>
                  <a:pt x="79" y="83"/>
                  <a:pt x="79" y="83"/>
                </a:cubicBezTo>
                <a:cubicBezTo>
                  <a:pt x="79" y="83"/>
                  <a:pt x="73" y="77"/>
                  <a:pt x="69" y="60"/>
                </a:cubicBezTo>
                <a:cubicBezTo>
                  <a:pt x="64" y="45"/>
                  <a:pt x="63" y="41"/>
                  <a:pt x="66" y="41"/>
                </a:cubicBezTo>
                <a:cubicBezTo>
                  <a:pt x="83" y="41"/>
                  <a:pt x="83" y="41"/>
                  <a:pt x="83" y="41"/>
                </a:cubicBezTo>
                <a:cubicBezTo>
                  <a:pt x="83" y="39"/>
                  <a:pt x="83" y="39"/>
                  <a:pt x="83" y="39"/>
                </a:cubicBezTo>
                <a:cubicBezTo>
                  <a:pt x="94" y="28"/>
                  <a:pt x="94" y="28"/>
                  <a:pt x="94" y="28"/>
                </a:cubicBezTo>
                <a:cubicBezTo>
                  <a:pt x="118" y="28"/>
                  <a:pt x="118" y="28"/>
                  <a:pt x="118" y="28"/>
                </a:cubicBezTo>
                <a:cubicBezTo>
                  <a:pt x="128" y="39"/>
                  <a:pt x="128" y="39"/>
                  <a:pt x="128" y="39"/>
                </a:cubicBezTo>
                <a:cubicBezTo>
                  <a:pt x="128" y="41"/>
                  <a:pt x="128" y="41"/>
                  <a:pt x="128" y="41"/>
                </a:cubicBezTo>
                <a:cubicBezTo>
                  <a:pt x="146" y="41"/>
                  <a:pt x="146" y="41"/>
                  <a:pt x="146" y="41"/>
                </a:cubicBezTo>
                <a:cubicBezTo>
                  <a:pt x="149" y="41"/>
                  <a:pt x="148" y="45"/>
                  <a:pt x="144" y="60"/>
                </a:cubicBezTo>
                <a:cubicBezTo>
                  <a:pt x="139" y="77"/>
                  <a:pt x="133" y="83"/>
                  <a:pt x="133" y="83"/>
                </a:cubicBezTo>
                <a:cubicBezTo>
                  <a:pt x="128" y="83"/>
                  <a:pt x="128" y="83"/>
                  <a:pt x="128" y="83"/>
                </a:cubicBezTo>
                <a:cubicBezTo>
                  <a:pt x="128" y="86"/>
                  <a:pt x="128" y="86"/>
                  <a:pt x="128" y="86"/>
                </a:cubicBezTo>
                <a:lnTo>
                  <a:pt x="146" y="86"/>
                </a:lnTo>
                <a:close/>
                <a:moveTo>
                  <a:pt x="124" y="62"/>
                </a:moveTo>
                <a:cubicBezTo>
                  <a:pt x="124" y="72"/>
                  <a:pt x="116" y="80"/>
                  <a:pt x="106" y="80"/>
                </a:cubicBezTo>
                <a:cubicBezTo>
                  <a:pt x="96" y="80"/>
                  <a:pt x="88" y="72"/>
                  <a:pt x="88" y="62"/>
                </a:cubicBezTo>
                <a:cubicBezTo>
                  <a:pt x="88" y="52"/>
                  <a:pt x="96" y="44"/>
                  <a:pt x="106" y="44"/>
                </a:cubicBezTo>
                <a:cubicBezTo>
                  <a:pt x="116" y="44"/>
                  <a:pt x="124" y="52"/>
                  <a:pt x="124" y="62"/>
                </a:cubicBezTo>
                <a:close/>
                <a:moveTo>
                  <a:pt x="124" y="108"/>
                </a:moveTo>
                <a:cubicBezTo>
                  <a:pt x="124" y="118"/>
                  <a:pt x="116" y="126"/>
                  <a:pt x="106" y="126"/>
                </a:cubicBezTo>
                <a:cubicBezTo>
                  <a:pt x="96" y="126"/>
                  <a:pt x="88" y="118"/>
                  <a:pt x="88" y="108"/>
                </a:cubicBezTo>
                <a:cubicBezTo>
                  <a:pt x="88" y="98"/>
                  <a:pt x="96" y="89"/>
                  <a:pt x="106" y="89"/>
                </a:cubicBezTo>
                <a:cubicBezTo>
                  <a:pt x="116" y="89"/>
                  <a:pt x="124" y="98"/>
                  <a:pt x="124" y="108"/>
                </a:cubicBezTo>
                <a:close/>
                <a:moveTo>
                  <a:pt x="124" y="152"/>
                </a:moveTo>
                <a:cubicBezTo>
                  <a:pt x="124" y="162"/>
                  <a:pt x="116" y="171"/>
                  <a:pt x="106" y="171"/>
                </a:cubicBezTo>
                <a:cubicBezTo>
                  <a:pt x="96" y="171"/>
                  <a:pt x="88" y="162"/>
                  <a:pt x="88" y="152"/>
                </a:cubicBezTo>
                <a:cubicBezTo>
                  <a:pt x="88" y="142"/>
                  <a:pt x="96" y="134"/>
                  <a:pt x="106" y="134"/>
                </a:cubicBezTo>
                <a:cubicBezTo>
                  <a:pt x="116" y="134"/>
                  <a:pt x="124" y="142"/>
                  <a:pt x="124" y="152"/>
                </a:cubicBezTo>
                <a:close/>
              </a:path>
            </a:pathLst>
          </a:custGeom>
          <a:solidFill>
            <a:schemeClr val="tx2"/>
          </a:solidFill>
          <a:ln>
            <a:noFill/>
          </a:ln>
          <a:extLst/>
        </p:spPr>
        <p:txBody>
          <a:bodyPr vert="horz" wrap="square" lIns="76892" tIns="38447" rIns="76892" bIns="38447" numCol="1" anchor="t" anchorCtr="0" compatLnSpc="1">
            <a:prstTxWarp prst="textNoShape">
              <a:avLst/>
            </a:prstTxWarp>
          </a:bodyPr>
          <a:lstStyle/>
          <a:p>
            <a:pPr defTabSz="753893"/>
            <a:endParaRPr lang="en-US" sz="1514">
              <a:solidFill>
                <a:srgbClr val="353535"/>
              </a:solidFill>
              <a:latin typeface="Segoe UI Semilight"/>
            </a:endParaRPr>
          </a:p>
        </p:txBody>
      </p:sp>
      <p:sp>
        <p:nvSpPr>
          <p:cNvPr id="86" name="TextBox 85">
            <a:extLst>
              <a:ext uri="{FF2B5EF4-FFF2-40B4-BE49-F238E27FC236}">
                <a16:creationId xmlns:a16="http://schemas.microsoft.com/office/drawing/2014/main" id="{3C72E420-9C1D-470E-9E74-7C1169B02E74}"/>
              </a:ext>
            </a:extLst>
          </p:cNvPr>
          <p:cNvSpPr txBox="1"/>
          <p:nvPr/>
        </p:nvSpPr>
        <p:spPr>
          <a:xfrm>
            <a:off x="3615404" y="1522136"/>
            <a:ext cx="1554418" cy="507575"/>
          </a:xfrm>
          <a:prstGeom prst="rect">
            <a:avLst/>
          </a:prstGeom>
          <a:noFill/>
        </p:spPr>
        <p:txBody>
          <a:bodyPr wrap="square" lIns="0" tIns="0" rIns="0" bIns="0" rtlCol="0" anchor="ctr">
            <a:spAutoFit/>
          </a:bodyPr>
          <a:lstStyle/>
          <a:p>
            <a:pPr algn="ctr" defTabSz="768497" fontAlgn="base">
              <a:spcBef>
                <a:spcPct val="0"/>
              </a:spcBef>
              <a:spcAft>
                <a:spcPct val="0"/>
              </a:spcAft>
              <a:defRPr/>
            </a:pPr>
            <a:r>
              <a:rPr lang="en-US" sz="1649" kern="0" dirty="0">
                <a:solidFill>
                  <a:srgbClr val="0078D7"/>
                </a:solidFill>
                <a:latin typeface="Segoe UI Semibold" panose="020B0702040204020203" pitchFamily="34" charset="0"/>
                <a:cs typeface="Segoe UI Semibold" panose="020B0702040204020203" pitchFamily="34" charset="0"/>
              </a:rPr>
              <a:t>CLOUD APP SECURITY</a:t>
            </a:r>
          </a:p>
        </p:txBody>
      </p:sp>
      <p:grpSp>
        <p:nvGrpSpPr>
          <p:cNvPr id="92" name="Group 91">
            <a:extLst>
              <a:ext uri="{FF2B5EF4-FFF2-40B4-BE49-F238E27FC236}">
                <a16:creationId xmlns:a16="http://schemas.microsoft.com/office/drawing/2014/main" id="{3A2741F0-9F29-44B3-B00E-3B4038ACFE4F}"/>
              </a:ext>
            </a:extLst>
          </p:cNvPr>
          <p:cNvGrpSpPr/>
          <p:nvPr/>
        </p:nvGrpSpPr>
        <p:grpSpPr>
          <a:xfrm>
            <a:off x="1634854" y="2518249"/>
            <a:ext cx="1902515" cy="904940"/>
            <a:chOff x="8865500" y="5440395"/>
            <a:chExt cx="1922401" cy="914400"/>
          </a:xfrm>
        </p:grpSpPr>
        <p:grpSp>
          <p:nvGrpSpPr>
            <p:cNvPr id="93" name="Group 92">
              <a:extLst>
                <a:ext uri="{FF2B5EF4-FFF2-40B4-BE49-F238E27FC236}">
                  <a16:creationId xmlns:a16="http://schemas.microsoft.com/office/drawing/2014/main" id="{D54FF23D-0067-4367-AE4E-27A4A3C9898D}"/>
                </a:ext>
              </a:extLst>
            </p:cNvPr>
            <p:cNvGrpSpPr/>
            <p:nvPr/>
          </p:nvGrpSpPr>
          <p:grpSpPr>
            <a:xfrm>
              <a:off x="8865500" y="5440395"/>
              <a:ext cx="1922401" cy="914400"/>
              <a:chOff x="9208716" y="3982221"/>
              <a:chExt cx="1922401" cy="914400"/>
            </a:xfrm>
          </p:grpSpPr>
          <p:sp>
            <p:nvSpPr>
              <p:cNvPr id="98" name="Rectangle 97">
                <a:extLst>
                  <a:ext uri="{FF2B5EF4-FFF2-40B4-BE49-F238E27FC236}">
                    <a16:creationId xmlns:a16="http://schemas.microsoft.com/office/drawing/2014/main" id="{724C6713-2363-4342-ABC1-A3E9C2C96DCE}"/>
                  </a:ext>
                </a:extLst>
              </p:cNvPr>
              <p:cNvSpPr/>
              <p:nvPr/>
            </p:nvSpPr>
            <p:spPr>
              <a:xfrm>
                <a:off x="10095313" y="4308642"/>
                <a:ext cx="1035804" cy="277887"/>
              </a:xfrm>
              <a:prstGeom prst="rect">
                <a:avLst/>
              </a:prstGeom>
            </p:spPr>
            <p:txBody>
              <a:bodyPr wrap="none">
                <a:spAutoFit/>
              </a:bodyPr>
              <a:lstStyle/>
              <a:p>
                <a:pPr defTabSz="602622">
                  <a:lnSpc>
                    <a:spcPct val="90000"/>
                  </a:lnSpc>
                  <a:defRPr/>
                </a:pPr>
                <a:r>
                  <a:rPr lang="en-US" sz="1319" kern="0" spc="-32" dirty="0">
                    <a:solidFill>
                      <a:srgbClr val="353535"/>
                    </a:solidFill>
                    <a:latin typeface="Segoe UI"/>
                    <a:ea typeface="ＭＳ Ｐゴシック" charset="0"/>
                  </a:rPr>
                  <a:t>Limit access</a:t>
                </a:r>
              </a:p>
            </p:txBody>
          </p:sp>
          <p:grpSp>
            <p:nvGrpSpPr>
              <p:cNvPr id="99" name="Group 98">
                <a:extLst>
                  <a:ext uri="{FF2B5EF4-FFF2-40B4-BE49-F238E27FC236}">
                    <a16:creationId xmlns:a16="http://schemas.microsoft.com/office/drawing/2014/main" id="{448F096B-9B6A-4F82-9D58-C02C6D5EB50A}"/>
                  </a:ext>
                </a:extLst>
              </p:cNvPr>
              <p:cNvGrpSpPr/>
              <p:nvPr/>
            </p:nvGrpSpPr>
            <p:grpSpPr>
              <a:xfrm>
                <a:off x="9208716" y="3982221"/>
                <a:ext cx="914400" cy="914400"/>
                <a:chOff x="8589627" y="2504434"/>
                <a:chExt cx="1600200" cy="1600200"/>
              </a:xfrm>
            </p:grpSpPr>
            <p:sp>
              <p:nvSpPr>
                <p:cNvPr id="100" name="Oval 99">
                  <a:extLst>
                    <a:ext uri="{FF2B5EF4-FFF2-40B4-BE49-F238E27FC236}">
                      <a16:creationId xmlns:a16="http://schemas.microsoft.com/office/drawing/2014/main" id="{01461A32-6459-4B81-8865-045A9E38C918}"/>
                    </a:ext>
                  </a:extLst>
                </p:cNvPr>
                <p:cNvSpPr/>
                <p:nvPr/>
              </p:nvSpPr>
              <p:spPr bwMode="auto">
                <a:xfrm>
                  <a:off x="8650124" y="2573013"/>
                  <a:ext cx="1463040" cy="146304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178" tIns="94543" rIns="118178" bIns="94543" numCol="1" spcCol="0" rtlCol="0" fromWordArt="0" anchor="t" anchorCtr="0" forceAA="0" compatLnSpc="1">
                  <a:prstTxWarp prst="textNoShape">
                    <a:avLst/>
                  </a:prstTxWarp>
                  <a:noAutofit/>
                </a:bodyPr>
                <a:lstStyle/>
                <a:p>
                  <a:pPr algn="ctr" defTabSz="602540" fontAlgn="base">
                    <a:lnSpc>
                      <a:spcPct val="90000"/>
                    </a:lnSpc>
                    <a:spcBef>
                      <a:spcPct val="0"/>
                    </a:spcBef>
                    <a:spcAft>
                      <a:spcPct val="0"/>
                    </a:spcAft>
                  </a:pPr>
                  <a:endParaRPr lang="en-US" sz="155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Circle: Hollow 100">
                  <a:extLst>
                    <a:ext uri="{FF2B5EF4-FFF2-40B4-BE49-F238E27FC236}">
                      <a16:creationId xmlns:a16="http://schemas.microsoft.com/office/drawing/2014/main" id="{9F6229EB-C20A-4A64-8E73-F3A382D6E3E8}"/>
                    </a:ext>
                  </a:extLst>
                </p:cNvPr>
                <p:cNvSpPr/>
                <p:nvPr/>
              </p:nvSpPr>
              <p:spPr bwMode="auto">
                <a:xfrm>
                  <a:off x="8589627" y="2504434"/>
                  <a:ext cx="1600200" cy="1600200"/>
                </a:xfrm>
                <a:prstGeom prst="donut">
                  <a:avLst>
                    <a:gd name="adj" fmla="val 6045"/>
                  </a:avLst>
                </a:prstGeom>
                <a:solidFill>
                  <a:schemeClr val="accent1">
                    <a:alpha val="6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178" tIns="94543" rIns="118178" bIns="94543" numCol="1" spcCol="0" rtlCol="0" fromWordArt="0" anchor="t" anchorCtr="0" forceAA="0" compatLnSpc="1">
                  <a:prstTxWarp prst="textNoShape">
                    <a:avLst/>
                  </a:prstTxWarp>
                  <a:noAutofit/>
                </a:bodyPr>
                <a:lstStyle/>
                <a:p>
                  <a:pPr algn="ctr" defTabSz="602540" fontAlgn="base">
                    <a:lnSpc>
                      <a:spcPct val="90000"/>
                    </a:lnSpc>
                    <a:spcBef>
                      <a:spcPct val="0"/>
                    </a:spcBef>
                    <a:spcAft>
                      <a:spcPct val="0"/>
                    </a:spcAft>
                  </a:pPr>
                  <a:endParaRPr lang="en-US" sz="155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94" name="Group 93">
              <a:extLst>
                <a:ext uri="{FF2B5EF4-FFF2-40B4-BE49-F238E27FC236}">
                  <a16:creationId xmlns:a16="http://schemas.microsoft.com/office/drawing/2014/main" id="{E81E134C-3131-47CB-8999-2856BF4467BE}"/>
                </a:ext>
              </a:extLst>
            </p:cNvPr>
            <p:cNvGrpSpPr/>
            <p:nvPr/>
          </p:nvGrpSpPr>
          <p:grpSpPr>
            <a:xfrm>
              <a:off x="9115099" y="5635039"/>
              <a:ext cx="457200" cy="481813"/>
              <a:chOff x="4098925" y="2751141"/>
              <a:chExt cx="1798639" cy="1895477"/>
            </a:xfrm>
            <a:solidFill>
              <a:schemeClr val="tx1"/>
            </a:solidFill>
          </p:grpSpPr>
          <p:sp>
            <p:nvSpPr>
              <p:cNvPr id="95" name="Freeform 1">
                <a:extLst>
                  <a:ext uri="{FF2B5EF4-FFF2-40B4-BE49-F238E27FC236}">
                    <a16:creationId xmlns:a16="http://schemas.microsoft.com/office/drawing/2014/main" id="{23EC92CE-82DF-461E-A1F1-1AFD3CFD8020}"/>
                  </a:ext>
                </a:extLst>
              </p:cNvPr>
              <p:cNvSpPr>
                <a:spLocks noChangeArrowheads="1"/>
              </p:cNvSpPr>
              <p:nvPr/>
            </p:nvSpPr>
            <p:spPr bwMode="auto">
              <a:xfrm>
                <a:off x="4098925" y="2751141"/>
                <a:ext cx="1214439" cy="1603377"/>
              </a:xfrm>
              <a:custGeom>
                <a:avLst/>
                <a:gdLst>
                  <a:gd name="T0" fmla="*/ 3374 w 3375"/>
                  <a:gd name="T1" fmla="*/ 4194 h 4456"/>
                  <a:gd name="T2" fmla="*/ 3374 w 3375"/>
                  <a:gd name="T3" fmla="*/ 3400 h 4456"/>
                  <a:gd name="T4" fmla="*/ 3037 w 3375"/>
                  <a:gd name="T5" fmla="*/ 3400 h 4456"/>
                  <a:gd name="T6" fmla="*/ 3037 w 3375"/>
                  <a:gd name="T7" fmla="*/ 4109 h 4456"/>
                  <a:gd name="T8" fmla="*/ 346 w 3375"/>
                  <a:gd name="T9" fmla="*/ 4109 h 4456"/>
                  <a:gd name="T10" fmla="*/ 346 w 3375"/>
                  <a:gd name="T11" fmla="*/ 2127 h 4456"/>
                  <a:gd name="T12" fmla="*/ 3037 w 3375"/>
                  <a:gd name="T13" fmla="*/ 2127 h 4456"/>
                  <a:gd name="T14" fmla="*/ 3037 w 3375"/>
                  <a:gd name="T15" fmla="*/ 2819 h 4456"/>
                  <a:gd name="T16" fmla="*/ 3374 w 3375"/>
                  <a:gd name="T17" fmla="*/ 2819 h 4456"/>
                  <a:gd name="T18" fmla="*/ 3374 w 3375"/>
                  <a:gd name="T19" fmla="*/ 2043 h 4456"/>
                  <a:gd name="T20" fmla="*/ 3113 w 3375"/>
                  <a:gd name="T21" fmla="*/ 1781 h 4456"/>
                  <a:gd name="T22" fmla="*/ 2851 w 3375"/>
                  <a:gd name="T23" fmla="*/ 1781 h 4456"/>
                  <a:gd name="T24" fmla="*/ 2851 w 3375"/>
                  <a:gd name="T25" fmla="*/ 1131 h 4456"/>
                  <a:gd name="T26" fmla="*/ 2540 w 3375"/>
                  <a:gd name="T27" fmla="*/ 321 h 4456"/>
                  <a:gd name="T28" fmla="*/ 1688 w 3375"/>
                  <a:gd name="T29" fmla="*/ 0 h 4456"/>
                  <a:gd name="T30" fmla="*/ 540 w 3375"/>
                  <a:gd name="T31" fmla="*/ 1157 h 4456"/>
                  <a:gd name="T32" fmla="*/ 540 w 3375"/>
                  <a:gd name="T33" fmla="*/ 1781 h 4456"/>
                  <a:gd name="T34" fmla="*/ 261 w 3375"/>
                  <a:gd name="T35" fmla="*/ 1781 h 4456"/>
                  <a:gd name="T36" fmla="*/ 0 w 3375"/>
                  <a:gd name="T37" fmla="*/ 2043 h 4456"/>
                  <a:gd name="T38" fmla="*/ 0 w 3375"/>
                  <a:gd name="T39" fmla="*/ 4194 h 4456"/>
                  <a:gd name="T40" fmla="*/ 261 w 3375"/>
                  <a:gd name="T41" fmla="*/ 4455 h 4456"/>
                  <a:gd name="T42" fmla="*/ 3113 w 3375"/>
                  <a:gd name="T43" fmla="*/ 4455 h 4456"/>
                  <a:gd name="T44" fmla="*/ 3374 w 3375"/>
                  <a:gd name="T45" fmla="*/ 4194 h 4456"/>
                  <a:gd name="T46" fmla="*/ 877 w 3375"/>
                  <a:gd name="T47" fmla="*/ 1173 h 4456"/>
                  <a:gd name="T48" fmla="*/ 1688 w 3375"/>
                  <a:gd name="T49" fmla="*/ 346 h 4456"/>
                  <a:gd name="T50" fmla="*/ 2295 w 3375"/>
                  <a:gd name="T51" fmla="*/ 566 h 4456"/>
                  <a:gd name="T52" fmla="*/ 2515 w 3375"/>
                  <a:gd name="T53" fmla="*/ 1131 h 4456"/>
                  <a:gd name="T54" fmla="*/ 2515 w 3375"/>
                  <a:gd name="T55" fmla="*/ 1790 h 4456"/>
                  <a:gd name="T56" fmla="*/ 877 w 3375"/>
                  <a:gd name="T57" fmla="*/ 1790 h 4456"/>
                  <a:gd name="T58" fmla="*/ 877 w 3375"/>
                  <a:gd name="T59" fmla="*/ 1173 h 4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75" h="4456">
                    <a:moveTo>
                      <a:pt x="3374" y="4194"/>
                    </a:moveTo>
                    <a:lnTo>
                      <a:pt x="3374" y="3400"/>
                    </a:lnTo>
                    <a:lnTo>
                      <a:pt x="3037" y="3400"/>
                    </a:lnTo>
                    <a:lnTo>
                      <a:pt x="3037" y="4109"/>
                    </a:lnTo>
                    <a:lnTo>
                      <a:pt x="346" y="4109"/>
                    </a:lnTo>
                    <a:lnTo>
                      <a:pt x="346" y="2127"/>
                    </a:lnTo>
                    <a:lnTo>
                      <a:pt x="3037" y="2127"/>
                    </a:lnTo>
                    <a:lnTo>
                      <a:pt x="3037" y="2819"/>
                    </a:lnTo>
                    <a:lnTo>
                      <a:pt x="3374" y="2819"/>
                    </a:lnTo>
                    <a:lnTo>
                      <a:pt x="3374" y="2043"/>
                    </a:lnTo>
                    <a:cubicBezTo>
                      <a:pt x="3374" y="1899"/>
                      <a:pt x="3256" y="1781"/>
                      <a:pt x="3113" y="1781"/>
                    </a:cubicBezTo>
                    <a:lnTo>
                      <a:pt x="2851" y="1781"/>
                    </a:lnTo>
                    <a:cubicBezTo>
                      <a:pt x="2851" y="1587"/>
                      <a:pt x="2851" y="1283"/>
                      <a:pt x="2851" y="1131"/>
                    </a:cubicBezTo>
                    <a:cubicBezTo>
                      <a:pt x="2860" y="912"/>
                      <a:pt x="2775" y="574"/>
                      <a:pt x="2540" y="321"/>
                    </a:cubicBezTo>
                    <a:cubicBezTo>
                      <a:pt x="2329" y="110"/>
                      <a:pt x="2050" y="0"/>
                      <a:pt x="1688" y="0"/>
                    </a:cubicBezTo>
                    <a:cubicBezTo>
                      <a:pt x="818" y="0"/>
                      <a:pt x="557" y="752"/>
                      <a:pt x="540" y="1157"/>
                    </a:cubicBezTo>
                    <a:lnTo>
                      <a:pt x="540" y="1781"/>
                    </a:lnTo>
                    <a:lnTo>
                      <a:pt x="261" y="1781"/>
                    </a:lnTo>
                    <a:cubicBezTo>
                      <a:pt x="118" y="1781"/>
                      <a:pt x="0" y="1899"/>
                      <a:pt x="0" y="2043"/>
                    </a:cubicBezTo>
                    <a:lnTo>
                      <a:pt x="0" y="4194"/>
                    </a:lnTo>
                    <a:cubicBezTo>
                      <a:pt x="0" y="4337"/>
                      <a:pt x="118" y="4455"/>
                      <a:pt x="261" y="4455"/>
                    </a:cubicBezTo>
                    <a:lnTo>
                      <a:pt x="3113" y="4455"/>
                    </a:lnTo>
                    <a:cubicBezTo>
                      <a:pt x="3256" y="4455"/>
                      <a:pt x="3374" y="4337"/>
                      <a:pt x="3374" y="4194"/>
                    </a:cubicBezTo>
                    <a:close/>
                    <a:moveTo>
                      <a:pt x="877" y="1173"/>
                    </a:moveTo>
                    <a:cubicBezTo>
                      <a:pt x="877" y="1140"/>
                      <a:pt x="920" y="346"/>
                      <a:pt x="1688" y="346"/>
                    </a:cubicBezTo>
                    <a:cubicBezTo>
                      <a:pt x="1949" y="346"/>
                      <a:pt x="2152" y="422"/>
                      <a:pt x="2295" y="566"/>
                    </a:cubicBezTo>
                    <a:cubicBezTo>
                      <a:pt x="2472" y="752"/>
                      <a:pt x="2515" y="1005"/>
                      <a:pt x="2515" y="1131"/>
                    </a:cubicBezTo>
                    <a:cubicBezTo>
                      <a:pt x="2515" y="1292"/>
                      <a:pt x="2515" y="1595"/>
                      <a:pt x="2515" y="1790"/>
                    </a:cubicBezTo>
                    <a:lnTo>
                      <a:pt x="877" y="1790"/>
                    </a:lnTo>
                    <a:lnTo>
                      <a:pt x="877" y="1173"/>
                    </a:lnTo>
                    <a:close/>
                  </a:path>
                </a:pathLst>
              </a:custGeom>
              <a:solidFill>
                <a:schemeClr val="bg1"/>
              </a:solid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2622">
                  <a:defRPr/>
                </a:pPr>
                <a:endParaRPr lang="en-US" sz="1186" kern="0">
                  <a:solidFill>
                    <a:sysClr val="windowText" lastClr="000000"/>
                  </a:solidFill>
                  <a:latin typeface="Segoe UI"/>
                </a:endParaRPr>
              </a:p>
            </p:txBody>
          </p:sp>
          <p:sp>
            <p:nvSpPr>
              <p:cNvPr id="96" name="Freeform 2">
                <a:extLst>
                  <a:ext uri="{FF2B5EF4-FFF2-40B4-BE49-F238E27FC236}">
                    <a16:creationId xmlns:a16="http://schemas.microsoft.com/office/drawing/2014/main" id="{587F0D04-C3BC-490C-9F39-32979C71F4A3}"/>
                  </a:ext>
                </a:extLst>
              </p:cNvPr>
              <p:cNvSpPr>
                <a:spLocks noChangeArrowheads="1"/>
              </p:cNvSpPr>
              <p:nvPr/>
            </p:nvSpPr>
            <p:spPr bwMode="auto">
              <a:xfrm>
                <a:off x="4710112" y="3143252"/>
                <a:ext cx="1187452" cy="1503366"/>
              </a:xfrm>
              <a:custGeom>
                <a:avLst/>
                <a:gdLst>
                  <a:gd name="T0" fmla="*/ 3113 w 3300"/>
                  <a:gd name="T1" fmla="*/ 0 h 4177"/>
                  <a:gd name="T2" fmla="*/ 1316 w 3300"/>
                  <a:gd name="T3" fmla="*/ 0 h 4177"/>
                  <a:gd name="T4" fmla="*/ 1316 w 3300"/>
                  <a:gd name="T5" fmla="*/ 211 h 4177"/>
                  <a:gd name="T6" fmla="*/ 3079 w 3300"/>
                  <a:gd name="T7" fmla="*/ 211 h 4177"/>
                  <a:gd name="T8" fmla="*/ 3079 w 3300"/>
                  <a:gd name="T9" fmla="*/ 3965 h 4177"/>
                  <a:gd name="T10" fmla="*/ 211 w 3300"/>
                  <a:gd name="T11" fmla="*/ 3965 h 4177"/>
                  <a:gd name="T12" fmla="*/ 211 w 3300"/>
                  <a:gd name="T13" fmla="*/ 3484 h 4177"/>
                  <a:gd name="T14" fmla="*/ 0 w 3300"/>
                  <a:gd name="T15" fmla="*/ 3484 h 4177"/>
                  <a:gd name="T16" fmla="*/ 0 w 3300"/>
                  <a:gd name="T17" fmla="*/ 3999 h 4177"/>
                  <a:gd name="T18" fmla="*/ 177 w 3300"/>
                  <a:gd name="T19" fmla="*/ 4176 h 4177"/>
                  <a:gd name="T20" fmla="*/ 3113 w 3300"/>
                  <a:gd name="T21" fmla="*/ 4176 h 4177"/>
                  <a:gd name="T22" fmla="*/ 3290 w 3300"/>
                  <a:gd name="T23" fmla="*/ 3999 h 4177"/>
                  <a:gd name="T24" fmla="*/ 3290 w 3300"/>
                  <a:gd name="T25" fmla="*/ 186 h 4177"/>
                  <a:gd name="T26" fmla="*/ 3113 w 3300"/>
                  <a:gd name="T27" fmla="*/ 0 h 4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0" h="4177">
                    <a:moveTo>
                      <a:pt x="3113" y="0"/>
                    </a:moveTo>
                    <a:lnTo>
                      <a:pt x="1316" y="0"/>
                    </a:lnTo>
                    <a:lnTo>
                      <a:pt x="1316" y="211"/>
                    </a:lnTo>
                    <a:lnTo>
                      <a:pt x="3079" y="211"/>
                    </a:lnTo>
                    <a:lnTo>
                      <a:pt x="3079" y="3965"/>
                    </a:lnTo>
                    <a:lnTo>
                      <a:pt x="211" y="3965"/>
                    </a:lnTo>
                    <a:lnTo>
                      <a:pt x="211" y="3484"/>
                    </a:lnTo>
                    <a:lnTo>
                      <a:pt x="0" y="3484"/>
                    </a:lnTo>
                    <a:lnTo>
                      <a:pt x="0" y="3999"/>
                    </a:lnTo>
                    <a:cubicBezTo>
                      <a:pt x="0" y="4101"/>
                      <a:pt x="84" y="4176"/>
                      <a:pt x="177" y="4176"/>
                    </a:cubicBezTo>
                    <a:lnTo>
                      <a:pt x="3113" y="4176"/>
                    </a:lnTo>
                    <a:cubicBezTo>
                      <a:pt x="3214" y="4176"/>
                      <a:pt x="3290" y="4092"/>
                      <a:pt x="3290" y="3999"/>
                    </a:cubicBezTo>
                    <a:lnTo>
                      <a:pt x="3290" y="186"/>
                    </a:lnTo>
                    <a:cubicBezTo>
                      <a:pt x="3299" y="84"/>
                      <a:pt x="3214" y="0"/>
                      <a:pt x="3113" y="0"/>
                    </a:cubicBez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2622">
                  <a:defRPr/>
                </a:pPr>
                <a:endParaRPr lang="en-US" sz="1186" kern="0">
                  <a:solidFill>
                    <a:sysClr val="windowText" lastClr="000000"/>
                  </a:solidFill>
                  <a:latin typeface="Segoe UI"/>
                </a:endParaRPr>
              </a:p>
            </p:txBody>
          </p:sp>
          <p:sp>
            <p:nvSpPr>
              <p:cNvPr id="97" name="Freeform 3">
                <a:extLst>
                  <a:ext uri="{FF2B5EF4-FFF2-40B4-BE49-F238E27FC236}">
                    <a16:creationId xmlns:a16="http://schemas.microsoft.com/office/drawing/2014/main" id="{951306CC-E63A-4486-9B7D-C08A76764C67}"/>
                  </a:ext>
                </a:extLst>
              </p:cNvPr>
              <p:cNvSpPr>
                <a:spLocks noChangeArrowheads="1"/>
              </p:cNvSpPr>
              <p:nvPr/>
            </p:nvSpPr>
            <p:spPr bwMode="auto">
              <a:xfrm>
                <a:off x="4597402" y="3698874"/>
                <a:ext cx="1017588" cy="368302"/>
              </a:xfrm>
              <a:custGeom>
                <a:avLst/>
                <a:gdLst>
                  <a:gd name="T0" fmla="*/ 2826 w 2827"/>
                  <a:gd name="T1" fmla="*/ 489 h 1022"/>
                  <a:gd name="T2" fmla="*/ 2218 w 2827"/>
                  <a:gd name="T3" fmla="*/ 0 h 1022"/>
                  <a:gd name="T4" fmla="*/ 2218 w 2827"/>
                  <a:gd name="T5" fmla="*/ 320 h 1022"/>
                  <a:gd name="T6" fmla="*/ 793 w 2827"/>
                  <a:gd name="T7" fmla="*/ 320 h 1022"/>
                  <a:gd name="T8" fmla="*/ 413 w 2827"/>
                  <a:gd name="T9" fmla="*/ 76 h 1022"/>
                  <a:gd name="T10" fmla="*/ 0 w 2827"/>
                  <a:gd name="T11" fmla="*/ 489 h 1022"/>
                  <a:gd name="T12" fmla="*/ 413 w 2827"/>
                  <a:gd name="T13" fmla="*/ 902 h 1022"/>
                  <a:gd name="T14" fmla="*/ 793 w 2827"/>
                  <a:gd name="T15" fmla="*/ 658 h 1022"/>
                  <a:gd name="T16" fmla="*/ 2218 w 2827"/>
                  <a:gd name="T17" fmla="*/ 658 h 1022"/>
                  <a:gd name="T18" fmla="*/ 2218 w 2827"/>
                  <a:gd name="T19" fmla="*/ 1021 h 1022"/>
                  <a:gd name="T20" fmla="*/ 2826 w 2827"/>
                  <a:gd name="T21" fmla="*/ 489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7" h="1022">
                    <a:moveTo>
                      <a:pt x="2826" y="489"/>
                    </a:moveTo>
                    <a:lnTo>
                      <a:pt x="2218" y="0"/>
                    </a:lnTo>
                    <a:lnTo>
                      <a:pt x="2218" y="320"/>
                    </a:lnTo>
                    <a:lnTo>
                      <a:pt x="793" y="320"/>
                    </a:lnTo>
                    <a:cubicBezTo>
                      <a:pt x="726" y="178"/>
                      <a:pt x="582" y="76"/>
                      <a:pt x="413" y="76"/>
                    </a:cubicBezTo>
                    <a:cubicBezTo>
                      <a:pt x="185" y="76"/>
                      <a:pt x="0" y="262"/>
                      <a:pt x="0" y="489"/>
                    </a:cubicBezTo>
                    <a:cubicBezTo>
                      <a:pt x="0" y="717"/>
                      <a:pt x="185" y="902"/>
                      <a:pt x="413" y="902"/>
                    </a:cubicBezTo>
                    <a:cubicBezTo>
                      <a:pt x="582" y="902"/>
                      <a:pt x="726" y="801"/>
                      <a:pt x="793" y="658"/>
                    </a:cubicBezTo>
                    <a:lnTo>
                      <a:pt x="2218" y="658"/>
                    </a:lnTo>
                    <a:lnTo>
                      <a:pt x="2218" y="1021"/>
                    </a:lnTo>
                    <a:lnTo>
                      <a:pt x="2826" y="489"/>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2622">
                  <a:defRPr/>
                </a:pPr>
                <a:endParaRPr lang="en-US" sz="1186" kern="0">
                  <a:solidFill>
                    <a:sysClr val="windowText" lastClr="000000"/>
                  </a:solidFill>
                  <a:latin typeface="Segoe UI"/>
                </a:endParaRPr>
              </a:p>
            </p:txBody>
          </p:sp>
        </p:grpSp>
      </p:grpSp>
      <p:grpSp>
        <p:nvGrpSpPr>
          <p:cNvPr id="168" name="Group 167">
            <a:extLst>
              <a:ext uri="{FF2B5EF4-FFF2-40B4-BE49-F238E27FC236}">
                <a16:creationId xmlns:a16="http://schemas.microsoft.com/office/drawing/2014/main" id="{54933E05-5D99-4F7C-A197-0ADB118DD2B8}"/>
              </a:ext>
            </a:extLst>
          </p:cNvPr>
          <p:cNvGrpSpPr/>
          <p:nvPr/>
        </p:nvGrpSpPr>
        <p:grpSpPr>
          <a:xfrm>
            <a:off x="3779908" y="2760680"/>
            <a:ext cx="781808" cy="858170"/>
            <a:chOff x="5213092" y="3284600"/>
            <a:chExt cx="832259" cy="913547"/>
          </a:xfrm>
        </p:grpSpPr>
        <p:sp>
          <p:nvSpPr>
            <p:cNvPr id="173" name="CONDITIONAL ACCESS RISK">
              <a:extLst>
                <a:ext uri="{FF2B5EF4-FFF2-40B4-BE49-F238E27FC236}">
                  <a16:creationId xmlns:a16="http://schemas.microsoft.com/office/drawing/2014/main" id="{197469F6-A572-4F30-B319-DC29821A21AF}"/>
                </a:ext>
              </a:extLst>
            </p:cNvPr>
            <p:cNvSpPr txBox="1"/>
            <p:nvPr/>
          </p:nvSpPr>
          <p:spPr>
            <a:xfrm>
              <a:off x="5213092" y="3856722"/>
              <a:ext cx="832259" cy="341425"/>
            </a:xfrm>
            <a:prstGeom prst="rect">
              <a:avLst/>
            </a:prstGeom>
            <a:noFill/>
          </p:spPr>
          <p:txBody>
            <a:bodyPr wrap="square" rtlCol="0" anchor="ctr">
              <a:spAutoFit/>
            </a:bodyPr>
            <a:lstStyle/>
            <a:p>
              <a:pPr algn="ctr" defTabSz="768497" fontAlgn="base">
                <a:spcBef>
                  <a:spcPct val="0"/>
                </a:spcBef>
                <a:spcAft>
                  <a:spcPct val="0"/>
                </a:spcAft>
                <a:defRPr/>
              </a:pPr>
              <a:r>
                <a:rPr lang="en-US" sz="1484" kern="0" dirty="0">
                  <a:solidFill>
                    <a:srgbClr val="353535"/>
                  </a:solidFill>
                  <a:latin typeface="Segoe UI Semibold" panose="020B0702040204020203" pitchFamily="34" charset="0"/>
                  <a:cs typeface="Segoe UI Semibold" panose="020B0702040204020203" pitchFamily="34" charset="0"/>
                </a:rPr>
                <a:t>Policy</a:t>
              </a:r>
            </a:p>
          </p:txBody>
        </p:sp>
        <p:grpSp>
          <p:nvGrpSpPr>
            <p:cNvPr id="174" name="Group 132">
              <a:extLst>
                <a:ext uri="{FF2B5EF4-FFF2-40B4-BE49-F238E27FC236}">
                  <a16:creationId xmlns:a16="http://schemas.microsoft.com/office/drawing/2014/main" id="{1E7B26D4-A7FE-4E8F-8642-66A93387F06D}"/>
                </a:ext>
              </a:extLst>
            </p:cNvPr>
            <p:cNvGrpSpPr>
              <a:grpSpLocks noChangeAspect="1"/>
            </p:cNvGrpSpPr>
            <p:nvPr/>
          </p:nvGrpSpPr>
          <p:grpSpPr bwMode="auto">
            <a:xfrm>
              <a:off x="5393383" y="3284600"/>
              <a:ext cx="471676" cy="543550"/>
              <a:chOff x="3812" y="2082"/>
              <a:chExt cx="210" cy="242"/>
            </a:xfrm>
          </p:grpSpPr>
          <p:sp>
            <p:nvSpPr>
              <p:cNvPr id="175" name="Freeform 133">
                <a:extLst>
                  <a:ext uri="{FF2B5EF4-FFF2-40B4-BE49-F238E27FC236}">
                    <a16:creationId xmlns:a16="http://schemas.microsoft.com/office/drawing/2014/main" id="{341B1480-23B8-430C-AB17-2C08A6E56196}"/>
                  </a:ext>
                </a:extLst>
              </p:cNvPr>
              <p:cNvSpPr>
                <a:spLocks/>
              </p:cNvSpPr>
              <p:nvPr/>
            </p:nvSpPr>
            <p:spPr bwMode="auto">
              <a:xfrm>
                <a:off x="3812" y="2082"/>
                <a:ext cx="210" cy="242"/>
              </a:xfrm>
              <a:custGeom>
                <a:avLst/>
                <a:gdLst>
                  <a:gd name="T0" fmla="*/ 54 w 288"/>
                  <a:gd name="T1" fmla="*/ 334 h 334"/>
                  <a:gd name="T2" fmla="*/ 237 w 288"/>
                  <a:gd name="T3" fmla="*/ 334 h 334"/>
                  <a:gd name="T4" fmla="*/ 288 w 288"/>
                  <a:gd name="T5" fmla="*/ 283 h 334"/>
                  <a:gd name="T6" fmla="*/ 102 w 288"/>
                  <a:gd name="T7" fmla="*/ 283 h 334"/>
                  <a:gd name="T8" fmla="*/ 51 w 288"/>
                  <a:gd name="T9" fmla="*/ 334 h 334"/>
                  <a:gd name="T10" fmla="*/ 0 w 288"/>
                  <a:gd name="T11" fmla="*/ 283 h 334"/>
                  <a:gd name="T12" fmla="*/ 0 w 288"/>
                  <a:gd name="T13" fmla="*/ 0 h 334"/>
                  <a:gd name="T14" fmla="*/ 256 w 288"/>
                  <a:gd name="T15" fmla="*/ 0 h 334"/>
                  <a:gd name="T16" fmla="*/ 256 w 288"/>
                  <a:gd name="T17" fmla="*/ 2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334">
                    <a:moveTo>
                      <a:pt x="54" y="334"/>
                    </a:moveTo>
                    <a:cubicBezTo>
                      <a:pt x="237" y="334"/>
                      <a:pt x="237" y="334"/>
                      <a:pt x="237" y="334"/>
                    </a:cubicBezTo>
                    <a:cubicBezTo>
                      <a:pt x="265" y="334"/>
                      <a:pt x="288" y="311"/>
                      <a:pt x="288" y="283"/>
                    </a:cubicBezTo>
                    <a:cubicBezTo>
                      <a:pt x="102" y="283"/>
                      <a:pt x="102" y="283"/>
                      <a:pt x="102" y="283"/>
                    </a:cubicBezTo>
                    <a:cubicBezTo>
                      <a:pt x="102" y="311"/>
                      <a:pt x="79" y="334"/>
                      <a:pt x="51" y="334"/>
                    </a:cubicBezTo>
                    <a:cubicBezTo>
                      <a:pt x="23" y="334"/>
                      <a:pt x="0" y="311"/>
                      <a:pt x="0" y="283"/>
                    </a:cubicBezTo>
                    <a:cubicBezTo>
                      <a:pt x="0" y="0"/>
                      <a:pt x="0" y="0"/>
                      <a:pt x="0" y="0"/>
                    </a:cubicBezTo>
                    <a:cubicBezTo>
                      <a:pt x="256" y="0"/>
                      <a:pt x="256" y="0"/>
                      <a:pt x="256" y="0"/>
                    </a:cubicBezTo>
                    <a:cubicBezTo>
                      <a:pt x="256" y="281"/>
                      <a:pt x="256" y="281"/>
                      <a:pt x="256" y="281"/>
                    </a:cubicBezTo>
                  </a:path>
                </a:pathLst>
              </a:custGeom>
              <a:noFill/>
              <a:ln w="15875">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75391" tIns="37696" rIns="75391" bIns="37696" numCol="1" anchor="t" anchorCtr="0" compatLnSpc="1">
                <a:prstTxWarp prst="textNoShape">
                  <a:avLst/>
                </a:prstTxWarp>
              </a:bodyPr>
              <a:lstStyle/>
              <a:p>
                <a:pPr defTabSz="753893">
                  <a:defRPr/>
                </a:pPr>
                <a:endParaRPr lang="en-US" sz="1484" kern="0">
                  <a:solidFill>
                    <a:sysClr val="windowText" lastClr="000000"/>
                  </a:solidFill>
                  <a:latin typeface="Segoe UI Semilight"/>
                </a:endParaRPr>
              </a:p>
            </p:txBody>
          </p:sp>
          <p:sp>
            <p:nvSpPr>
              <p:cNvPr id="176" name="Line 134">
                <a:extLst>
                  <a:ext uri="{FF2B5EF4-FFF2-40B4-BE49-F238E27FC236}">
                    <a16:creationId xmlns:a16="http://schemas.microsoft.com/office/drawing/2014/main" id="{0576B065-4326-4889-A1D6-5368FAF7C58C}"/>
                  </a:ext>
                </a:extLst>
              </p:cNvPr>
              <p:cNvSpPr>
                <a:spLocks noChangeShapeType="1"/>
              </p:cNvSpPr>
              <p:nvPr/>
            </p:nvSpPr>
            <p:spPr bwMode="auto">
              <a:xfrm>
                <a:off x="3878" y="2137"/>
                <a:ext cx="94" cy="0"/>
              </a:xfrm>
              <a:prstGeom prst="line">
                <a:avLst/>
              </a:prstGeom>
              <a:noFill/>
              <a:ln w="15875">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75391" tIns="37696" rIns="75391" bIns="37696" numCol="1" anchor="t" anchorCtr="0" compatLnSpc="1">
                <a:prstTxWarp prst="textNoShape">
                  <a:avLst/>
                </a:prstTxWarp>
              </a:bodyPr>
              <a:lstStyle/>
              <a:p>
                <a:pPr defTabSz="753893">
                  <a:defRPr/>
                </a:pPr>
                <a:endParaRPr lang="en-US" sz="1484" kern="0">
                  <a:solidFill>
                    <a:sysClr val="windowText" lastClr="000000"/>
                  </a:solidFill>
                  <a:latin typeface="Segoe UI Semilight"/>
                </a:endParaRPr>
              </a:p>
            </p:txBody>
          </p:sp>
          <p:sp>
            <p:nvSpPr>
              <p:cNvPr id="183" name="Line 135">
                <a:extLst>
                  <a:ext uri="{FF2B5EF4-FFF2-40B4-BE49-F238E27FC236}">
                    <a16:creationId xmlns:a16="http://schemas.microsoft.com/office/drawing/2014/main" id="{A78300FE-CE10-4797-9832-9B817B29CC7D}"/>
                  </a:ext>
                </a:extLst>
              </p:cNvPr>
              <p:cNvSpPr>
                <a:spLocks noChangeShapeType="1"/>
              </p:cNvSpPr>
              <p:nvPr/>
            </p:nvSpPr>
            <p:spPr bwMode="auto">
              <a:xfrm>
                <a:off x="3840" y="2137"/>
                <a:ext cx="19" cy="0"/>
              </a:xfrm>
              <a:prstGeom prst="line">
                <a:avLst/>
              </a:prstGeom>
              <a:noFill/>
              <a:ln w="15875">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75391" tIns="37696" rIns="75391" bIns="37696" numCol="1" anchor="t" anchorCtr="0" compatLnSpc="1">
                <a:prstTxWarp prst="textNoShape">
                  <a:avLst/>
                </a:prstTxWarp>
              </a:bodyPr>
              <a:lstStyle/>
              <a:p>
                <a:pPr defTabSz="753893">
                  <a:defRPr/>
                </a:pPr>
                <a:endParaRPr lang="en-US" sz="1484" kern="0">
                  <a:solidFill>
                    <a:sysClr val="windowText" lastClr="000000"/>
                  </a:solidFill>
                  <a:latin typeface="Segoe UI Semilight"/>
                </a:endParaRPr>
              </a:p>
            </p:txBody>
          </p:sp>
          <p:sp>
            <p:nvSpPr>
              <p:cNvPr id="184" name="Line 136">
                <a:extLst>
                  <a:ext uri="{FF2B5EF4-FFF2-40B4-BE49-F238E27FC236}">
                    <a16:creationId xmlns:a16="http://schemas.microsoft.com/office/drawing/2014/main" id="{67DB9698-5530-4A3D-BECB-84B2200FB85B}"/>
                  </a:ext>
                </a:extLst>
              </p:cNvPr>
              <p:cNvSpPr>
                <a:spLocks noChangeShapeType="1"/>
              </p:cNvSpPr>
              <p:nvPr/>
            </p:nvSpPr>
            <p:spPr bwMode="auto">
              <a:xfrm>
                <a:off x="3878" y="2192"/>
                <a:ext cx="94" cy="0"/>
              </a:xfrm>
              <a:prstGeom prst="line">
                <a:avLst/>
              </a:prstGeom>
              <a:noFill/>
              <a:ln w="15875">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75391" tIns="37696" rIns="75391" bIns="37696" numCol="1" anchor="t" anchorCtr="0" compatLnSpc="1">
                <a:prstTxWarp prst="textNoShape">
                  <a:avLst/>
                </a:prstTxWarp>
              </a:bodyPr>
              <a:lstStyle/>
              <a:p>
                <a:pPr defTabSz="753893">
                  <a:defRPr/>
                </a:pPr>
                <a:endParaRPr lang="en-US" sz="1484" kern="0">
                  <a:solidFill>
                    <a:sysClr val="windowText" lastClr="000000"/>
                  </a:solidFill>
                  <a:latin typeface="Segoe UI Semilight"/>
                </a:endParaRPr>
              </a:p>
            </p:txBody>
          </p:sp>
          <p:sp>
            <p:nvSpPr>
              <p:cNvPr id="185" name="Line 137">
                <a:extLst>
                  <a:ext uri="{FF2B5EF4-FFF2-40B4-BE49-F238E27FC236}">
                    <a16:creationId xmlns:a16="http://schemas.microsoft.com/office/drawing/2014/main" id="{E0B970FB-07A3-4B72-9780-FECD4E5E665E}"/>
                  </a:ext>
                </a:extLst>
              </p:cNvPr>
              <p:cNvSpPr>
                <a:spLocks noChangeShapeType="1"/>
              </p:cNvSpPr>
              <p:nvPr/>
            </p:nvSpPr>
            <p:spPr bwMode="auto">
              <a:xfrm>
                <a:off x="3840" y="2192"/>
                <a:ext cx="19" cy="0"/>
              </a:xfrm>
              <a:prstGeom prst="line">
                <a:avLst/>
              </a:prstGeom>
              <a:noFill/>
              <a:ln w="15875">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75391" tIns="37696" rIns="75391" bIns="37696" numCol="1" anchor="t" anchorCtr="0" compatLnSpc="1">
                <a:prstTxWarp prst="textNoShape">
                  <a:avLst/>
                </a:prstTxWarp>
              </a:bodyPr>
              <a:lstStyle/>
              <a:p>
                <a:pPr defTabSz="753893">
                  <a:defRPr/>
                </a:pPr>
                <a:endParaRPr lang="en-US" sz="1484" kern="0">
                  <a:solidFill>
                    <a:sysClr val="windowText" lastClr="000000"/>
                  </a:solidFill>
                  <a:latin typeface="Segoe UI Semilight"/>
                </a:endParaRPr>
              </a:p>
            </p:txBody>
          </p:sp>
          <p:sp>
            <p:nvSpPr>
              <p:cNvPr id="186" name="Line 138">
                <a:extLst>
                  <a:ext uri="{FF2B5EF4-FFF2-40B4-BE49-F238E27FC236}">
                    <a16:creationId xmlns:a16="http://schemas.microsoft.com/office/drawing/2014/main" id="{9BA427FE-471F-452B-B2D5-3DFC60A0631A}"/>
                  </a:ext>
                </a:extLst>
              </p:cNvPr>
              <p:cNvSpPr>
                <a:spLocks noChangeShapeType="1"/>
              </p:cNvSpPr>
              <p:nvPr/>
            </p:nvSpPr>
            <p:spPr bwMode="auto">
              <a:xfrm>
                <a:off x="3878" y="2248"/>
                <a:ext cx="94" cy="0"/>
              </a:xfrm>
              <a:prstGeom prst="line">
                <a:avLst/>
              </a:prstGeom>
              <a:noFill/>
              <a:ln w="15875">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75391" tIns="37696" rIns="75391" bIns="37696" numCol="1" anchor="t" anchorCtr="0" compatLnSpc="1">
                <a:prstTxWarp prst="textNoShape">
                  <a:avLst/>
                </a:prstTxWarp>
              </a:bodyPr>
              <a:lstStyle/>
              <a:p>
                <a:pPr defTabSz="753893">
                  <a:defRPr/>
                </a:pPr>
                <a:endParaRPr lang="en-US" sz="1484" kern="0">
                  <a:solidFill>
                    <a:sysClr val="windowText" lastClr="000000"/>
                  </a:solidFill>
                  <a:latin typeface="Segoe UI Semilight"/>
                </a:endParaRPr>
              </a:p>
            </p:txBody>
          </p:sp>
          <p:sp>
            <p:nvSpPr>
              <p:cNvPr id="187" name="Line 139">
                <a:extLst>
                  <a:ext uri="{FF2B5EF4-FFF2-40B4-BE49-F238E27FC236}">
                    <a16:creationId xmlns:a16="http://schemas.microsoft.com/office/drawing/2014/main" id="{3B37B1A0-B00C-4A31-9E82-090EA66277E4}"/>
                  </a:ext>
                </a:extLst>
              </p:cNvPr>
              <p:cNvSpPr>
                <a:spLocks noChangeShapeType="1"/>
              </p:cNvSpPr>
              <p:nvPr/>
            </p:nvSpPr>
            <p:spPr bwMode="auto">
              <a:xfrm>
                <a:off x="3840" y="2248"/>
                <a:ext cx="19" cy="0"/>
              </a:xfrm>
              <a:prstGeom prst="line">
                <a:avLst/>
              </a:prstGeom>
              <a:noFill/>
              <a:ln w="15875">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75391" tIns="37696" rIns="75391" bIns="37696" numCol="1" anchor="t" anchorCtr="0" compatLnSpc="1">
                <a:prstTxWarp prst="textNoShape">
                  <a:avLst/>
                </a:prstTxWarp>
              </a:bodyPr>
              <a:lstStyle/>
              <a:p>
                <a:pPr defTabSz="753893">
                  <a:defRPr/>
                </a:pPr>
                <a:endParaRPr lang="en-US" sz="1484" kern="0">
                  <a:solidFill>
                    <a:sysClr val="windowText" lastClr="000000"/>
                  </a:solidFill>
                  <a:latin typeface="Segoe UI Semilight"/>
                </a:endParaRPr>
              </a:p>
            </p:txBody>
          </p:sp>
        </p:grpSp>
      </p:grpSp>
      <p:grpSp>
        <p:nvGrpSpPr>
          <p:cNvPr id="12" name="Group 11">
            <a:extLst>
              <a:ext uri="{FF2B5EF4-FFF2-40B4-BE49-F238E27FC236}">
                <a16:creationId xmlns:a16="http://schemas.microsoft.com/office/drawing/2014/main" id="{68AFB09B-E5D4-42C3-AEBE-FD161659A6DD}"/>
              </a:ext>
            </a:extLst>
          </p:cNvPr>
          <p:cNvGrpSpPr/>
          <p:nvPr/>
        </p:nvGrpSpPr>
        <p:grpSpPr>
          <a:xfrm>
            <a:off x="4202852" y="2246222"/>
            <a:ext cx="1282979" cy="865870"/>
            <a:chOff x="5603733" y="2994900"/>
            <a:chExt cx="1710881" cy="1154656"/>
          </a:xfrm>
        </p:grpSpPr>
        <p:grpSp>
          <p:nvGrpSpPr>
            <p:cNvPr id="160" name="Group 159">
              <a:extLst>
                <a:ext uri="{FF2B5EF4-FFF2-40B4-BE49-F238E27FC236}">
                  <a16:creationId xmlns:a16="http://schemas.microsoft.com/office/drawing/2014/main" id="{CC0DDA0F-341F-43D2-86B5-4975A479D6B4}"/>
                </a:ext>
              </a:extLst>
            </p:cNvPr>
            <p:cNvGrpSpPr/>
            <p:nvPr/>
          </p:nvGrpSpPr>
          <p:grpSpPr>
            <a:xfrm>
              <a:off x="6292496" y="3079507"/>
              <a:ext cx="1022118" cy="1070049"/>
              <a:chOff x="6721690" y="3025206"/>
              <a:chExt cx="929639" cy="973233"/>
            </a:xfrm>
          </p:grpSpPr>
          <p:sp useBgFill="1">
            <p:nvSpPr>
              <p:cNvPr id="161" name="Oval 160">
                <a:extLst>
                  <a:ext uri="{FF2B5EF4-FFF2-40B4-BE49-F238E27FC236}">
                    <a16:creationId xmlns:a16="http://schemas.microsoft.com/office/drawing/2014/main" id="{D9AE1FA4-A7FA-4717-A0E4-316356EA4F60}"/>
                  </a:ext>
                </a:extLst>
              </p:cNvPr>
              <p:cNvSpPr/>
              <p:nvPr/>
            </p:nvSpPr>
            <p:spPr bwMode="auto">
              <a:xfrm>
                <a:off x="6721690" y="3025206"/>
                <a:ext cx="929639" cy="97323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784" tIns="120626" rIns="150784" bIns="120626" numCol="1" spcCol="0" rtlCol="0" fromWordArt="0" anchor="t" anchorCtr="0" forceAA="0" compatLnSpc="1">
                <a:prstTxWarp prst="textNoShape">
                  <a:avLst/>
                </a:prstTxWarp>
                <a:noAutofit/>
              </a:bodyPr>
              <a:lstStyle/>
              <a:p>
                <a:pPr algn="ctr" defTabSz="768793" fontAlgn="base">
                  <a:lnSpc>
                    <a:spcPct val="90000"/>
                  </a:lnSpc>
                  <a:spcBef>
                    <a:spcPct val="0"/>
                  </a:spcBef>
                  <a:spcAft>
                    <a:spcPct val="0"/>
                  </a:spcAft>
                </a:pPr>
                <a:endParaRPr lang="en-US" sz="1979"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2" name="Group 161">
                <a:extLst>
                  <a:ext uri="{FF2B5EF4-FFF2-40B4-BE49-F238E27FC236}">
                    <a16:creationId xmlns:a16="http://schemas.microsoft.com/office/drawing/2014/main" id="{2F3F38CA-CD9C-488C-9AC5-77AEDC47D407}"/>
                  </a:ext>
                </a:extLst>
              </p:cNvPr>
              <p:cNvGrpSpPr/>
              <p:nvPr/>
            </p:nvGrpSpPr>
            <p:grpSpPr>
              <a:xfrm>
                <a:off x="6773973" y="3132352"/>
                <a:ext cx="868665" cy="758941"/>
                <a:chOff x="2597150" y="3643314"/>
                <a:chExt cx="452438" cy="395288"/>
              </a:xfrm>
              <a:solidFill>
                <a:schemeClr val="accent2"/>
              </a:solidFill>
            </p:grpSpPr>
            <p:sp>
              <p:nvSpPr>
                <p:cNvPr id="164" name="Freeform 122">
                  <a:extLst>
                    <a:ext uri="{FF2B5EF4-FFF2-40B4-BE49-F238E27FC236}">
                      <a16:creationId xmlns:a16="http://schemas.microsoft.com/office/drawing/2014/main" id="{3F3845D7-CAB1-4803-A1D1-15F888289006}"/>
                    </a:ext>
                  </a:extLst>
                </p:cNvPr>
                <p:cNvSpPr>
                  <a:spLocks/>
                </p:cNvSpPr>
                <p:nvPr/>
              </p:nvSpPr>
              <p:spPr bwMode="auto">
                <a:xfrm>
                  <a:off x="2597150" y="3643314"/>
                  <a:ext cx="452438" cy="300038"/>
                </a:xfrm>
                <a:custGeom>
                  <a:avLst/>
                  <a:gdLst>
                    <a:gd name="T0" fmla="*/ 1487 w 1649"/>
                    <a:gd name="T1" fmla="*/ 427 h 1094"/>
                    <a:gd name="T2" fmla="*/ 1487 w 1649"/>
                    <a:gd name="T3" fmla="*/ 427 h 1094"/>
                    <a:gd name="T4" fmla="*/ 1367 w 1649"/>
                    <a:gd name="T5" fmla="*/ 213 h 1094"/>
                    <a:gd name="T6" fmla="*/ 1215 w 1649"/>
                    <a:gd name="T7" fmla="*/ 167 h 1094"/>
                    <a:gd name="T8" fmla="*/ 1097 w 1649"/>
                    <a:gd name="T9" fmla="*/ 196 h 1094"/>
                    <a:gd name="T10" fmla="*/ 720 w 1649"/>
                    <a:gd name="T11" fmla="*/ 0 h 1094"/>
                    <a:gd name="T12" fmla="*/ 259 w 1649"/>
                    <a:gd name="T13" fmla="*/ 461 h 1094"/>
                    <a:gd name="T14" fmla="*/ 259 w 1649"/>
                    <a:gd name="T15" fmla="*/ 470 h 1094"/>
                    <a:gd name="T16" fmla="*/ 0 w 1649"/>
                    <a:gd name="T17" fmla="*/ 779 h 1094"/>
                    <a:gd name="T18" fmla="*/ 314 w 1649"/>
                    <a:gd name="T19" fmla="*/ 1094 h 1094"/>
                    <a:gd name="T20" fmla="*/ 315 w 1649"/>
                    <a:gd name="T21" fmla="*/ 1067 h 1094"/>
                    <a:gd name="T22" fmla="*/ 27 w 1649"/>
                    <a:gd name="T23" fmla="*/ 779 h 1094"/>
                    <a:gd name="T24" fmla="*/ 275 w 1649"/>
                    <a:gd name="T25" fmla="*/ 495 h 1094"/>
                    <a:gd name="T26" fmla="*/ 286 w 1649"/>
                    <a:gd name="T27" fmla="*/ 493 h 1094"/>
                    <a:gd name="T28" fmla="*/ 286 w 1649"/>
                    <a:gd name="T29" fmla="*/ 461 h 1094"/>
                    <a:gd name="T30" fmla="*/ 720 w 1649"/>
                    <a:gd name="T31" fmla="*/ 27 h 1094"/>
                    <a:gd name="T32" fmla="*/ 1082 w 1649"/>
                    <a:gd name="T33" fmla="*/ 221 h 1094"/>
                    <a:gd name="T34" fmla="*/ 1089 w 1649"/>
                    <a:gd name="T35" fmla="*/ 231 h 1094"/>
                    <a:gd name="T36" fmla="*/ 1099 w 1649"/>
                    <a:gd name="T37" fmla="*/ 225 h 1094"/>
                    <a:gd name="T38" fmla="*/ 1215 w 1649"/>
                    <a:gd name="T39" fmla="*/ 194 h 1094"/>
                    <a:gd name="T40" fmla="*/ 1352 w 1649"/>
                    <a:gd name="T41" fmla="*/ 235 h 1094"/>
                    <a:gd name="T42" fmla="*/ 1461 w 1649"/>
                    <a:gd name="T43" fmla="*/ 434 h 1094"/>
                    <a:gd name="T44" fmla="*/ 1461 w 1649"/>
                    <a:gd name="T45" fmla="*/ 441 h 1094"/>
                    <a:gd name="T46" fmla="*/ 1467 w 1649"/>
                    <a:gd name="T47" fmla="*/ 445 h 1094"/>
                    <a:gd name="T48" fmla="*/ 1622 w 1649"/>
                    <a:gd name="T49" fmla="*/ 729 h 1094"/>
                    <a:gd name="T50" fmla="*/ 1321 w 1649"/>
                    <a:gd name="T51" fmla="*/ 1067 h 1094"/>
                    <a:gd name="T52" fmla="*/ 1324 w 1649"/>
                    <a:gd name="T53" fmla="*/ 1094 h 1094"/>
                    <a:gd name="T54" fmla="*/ 1649 w 1649"/>
                    <a:gd name="T55" fmla="*/ 729 h 1094"/>
                    <a:gd name="T56" fmla="*/ 1487 w 1649"/>
                    <a:gd name="T57" fmla="*/ 427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9" h="1094">
                      <a:moveTo>
                        <a:pt x="1487" y="427"/>
                      </a:moveTo>
                      <a:lnTo>
                        <a:pt x="1487" y="427"/>
                      </a:lnTo>
                      <a:cubicBezTo>
                        <a:pt x="1483" y="340"/>
                        <a:pt x="1439" y="261"/>
                        <a:pt x="1367" y="213"/>
                      </a:cubicBezTo>
                      <a:cubicBezTo>
                        <a:pt x="1322" y="183"/>
                        <a:pt x="1269" y="167"/>
                        <a:pt x="1215" y="167"/>
                      </a:cubicBezTo>
                      <a:cubicBezTo>
                        <a:pt x="1174" y="167"/>
                        <a:pt x="1133" y="177"/>
                        <a:pt x="1097" y="196"/>
                      </a:cubicBezTo>
                      <a:cubicBezTo>
                        <a:pt x="1009" y="73"/>
                        <a:pt x="869" y="0"/>
                        <a:pt x="720" y="0"/>
                      </a:cubicBezTo>
                      <a:cubicBezTo>
                        <a:pt x="466" y="0"/>
                        <a:pt x="259" y="207"/>
                        <a:pt x="259" y="461"/>
                      </a:cubicBezTo>
                      <a:lnTo>
                        <a:pt x="259" y="470"/>
                      </a:lnTo>
                      <a:cubicBezTo>
                        <a:pt x="111" y="497"/>
                        <a:pt x="0" y="628"/>
                        <a:pt x="0" y="779"/>
                      </a:cubicBezTo>
                      <a:cubicBezTo>
                        <a:pt x="0" y="950"/>
                        <a:pt x="141" y="1091"/>
                        <a:pt x="314" y="1094"/>
                      </a:cubicBezTo>
                      <a:lnTo>
                        <a:pt x="315" y="1067"/>
                      </a:lnTo>
                      <a:cubicBezTo>
                        <a:pt x="156" y="1064"/>
                        <a:pt x="27" y="935"/>
                        <a:pt x="27" y="779"/>
                      </a:cubicBezTo>
                      <a:cubicBezTo>
                        <a:pt x="27" y="637"/>
                        <a:pt x="133" y="515"/>
                        <a:pt x="275" y="495"/>
                      </a:cubicBezTo>
                      <a:lnTo>
                        <a:pt x="286" y="493"/>
                      </a:lnTo>
                      <a:lnTo>
                        <a:pt x="286" y="461"/>
                      </a:lnTo>
                      <a:cubicBezTo>
                        <a:pt x="286" y="222"/>
                        <a:pt x="481" y="27"/>
                        <a:pt x="720" y="27"/>
                      </a:cubicBezTo>
                      <a:cubicBezTo>
                        <a:pt x="864" y="27"/>
                        <a:pt x="1000" y="99"/>
                        <a:pt x="1082" y="221"/>
                      </a:cubicBezTo>
                      <a:lnTo>
                        <a:pt x="1089" y="231"/>
                      </a:lnTo>
                      <a:lnTo>
                        <a:pt x="1099" y="225"/>
                      </a:lnTo>
                      <a:cubicBezTo>
                        <a:pt x="1134" y="205"/>
                        <a:pt x="1174" y="194"/>
                        <a:pt x="1215" y="194"/>
                      </a:cubicBezTo>
                      <a:cubicBezTo>
                        <a:pt x="1264" y="194"/>
                        <a:pt x="1312" y="208"/>
                        <a:pt x="1352" y="235"/>
                      </a:cubicBezTo>
                      <a:cubicBezTo>
                        <a:pt x="1419" y="279"/>
                        <a:pt x="1459" y="354"/>
                        <a:pt x="1461" y="434"/>
                      </a:cubicBezTo>
                      <a:lnTo>
                        <a:pt x="1461" y="441"/>
                      </a:lnTo>
                      <a:lnTo>
                        <a:pt x="1467" y="445"/>
                      </a:lnTo>
                      <a:cubicBezTo>
                        <a:pt x="1563" y="508"/>
                        <a:pt x="1622" y="616"/>
                        <a:pt x="1622" y="729"/>
                      </a:cubicBezTo>
                      <a:cubicBezTo>
                        <a:pt x="1622" y="901"/>
                        <a:pt x="1493" y="1047"/>
                        <a:pt x="1321" y="1067"/>
                      </a:cubicBezTo>
                      <a:lnTo>
                        <a:pt x="1324" y="1094"/>
                      </a:lnTo>
                      <a:cubicBezTo>
                        <a:pt x="1509" y="1072"/>
                        <a:pt x="1649" y="915"/>
                        <a:pt x="1649" y="729"/>
                      </a:cubicBezTo>
                      <a:cubicBezTo>
                        <a:pt x="1649" y="610"/>
                        <a:pt x="1587" y="495"/>
                        <a:pt x="1487" y="427"/>
                      </a:cubicBezTo>
                      <a:close/>
                    </a:path>
                  </a:pathLst>
                </a:custGeom>
                <a:solidFill>
                  <a:schemeClr val="tx2"/>
                </a:solidFill>
                <a:ln w="0">
                  <a:noFill/>
                  <a:prstDash val="solid"/>
                  <a:round/>
                  <a:headEnd/>
                  <a:tailEnd/>
                </a:ln>
              </p:spPr>
              <p:txBody>
                <a:bodyPr vert="horz" wrap="square" lIns="76892" tIns="38447" rIns="76892" bIns="38447" numCol="1" anchor="t" anchorCtr="0" compatLnSpc="1">
                  <a:prstTxWarp prst="textNoShape">
                    <a:avLst/>
                  </a:prstTxWarp>
                </a:bodyPr>
                <a:lstStyle/>
                <a:p>
                  <a:pPr defTabSz="768895"/>
                  <a:endParaRPr lang="en-US" sz="1514">
                    <a:solidFill>
                      <a:srgbClr val="FFFFFF"/>
                    </a:solidFill>
                    <a:latin typeface="Segoe UI"/>
                  </a:endParaRPr>
                </a:p>
              </p:txBody>
            </p:sp>
            <p:sp>
              <p:nvSpPr>
                <p:cNvPr id="165" name="Freeform 123">
                  <a:extLst>
                    <a:ext uri="{FF2B5EF4-FFF2-40B4-BE49-F238E27FC236}">
                      <a16:creationId xmlns:a16="http://schemas.microsoft.com/office/drawing/2014/main" id="{7B011B66-FCFC-4B24-A9F4-3D77EF35BC77}"/>
                    </a:ext>
                  </a:extLst>
                </p:cNvPr>
                <p:cNvSpPr>
                  <a:spLocks noEditPoints="1"/>
                </p:cNvSpPr>
                <p:nvPr/>
              </p:nvSpPr>
              <p:spPr bwMode="auto">
                <a:xfrm>
                  <a:off x="2709863" y="3840164"/>
                  <a:ext cx="227013" cy="198438"/>
                </a:xfrm>
                <a:custGeom>
                  <a:avLst/>
                  <a:gdLst>
                    <a:gd name="T0" fmla="*/ 385 w 825"/>
                    <a:gd name="T1" fmla="*/ 359 h 719"/>
                    <a:gd name="T2" fmla="*/ 385 w 825"/>
                    <a:gd name="T3" fmla="*/ 359 h 719"/>
                    <a:gd name="T4" fmla="*/ 412 w 825"/>
                    <a:gd name="T5" fmla="*/ 332 h 719"/>
                    <a:gd name="T6" fmla="*/ 440 w 825"/>
                    <a:gd name="T7" fmla="*/ 359 h 719"/>
                    <a:gd name="T8" fmla="*/ 412 w 825"/>
                    <a:gd name="T9" fmla="*/ 387 h 719"/>
                    <a:gd name="T10" fmla="*/ 385 w 825"/>
                    <a:gd name="T11" fmla="*/ 359 h 719"/>
                    <a:gd name="T12" fmla="*/ 798 w 825"/>
                    <a:gd name="T13" fmla="*/ 26 h 719"/>
                    <a:gd name="T14" fmla="*/ 798 w 825"/>
                    <a:gd name="T15" fmla="*/ 26 h 719"/>
                    <a:gd name="T16" fmla="*/ 798 w 825"/>
                    <a:gd name="T17" fmla="*/ 346 h 719"/>
                    <a:gd name="T18" fmla="*/ 604 w 825"/>
                    <a:gd name="T19" fmla="*/ 346 h 719"/>
                    <a:gd name="T20" fmla="*/ 604 w 825"/>
                    <a:gd name="T21" fmla="*/ 372 h 719"/>
                    <a:gd name="T22" fmla="*/ 798 w 825"/>
                    <a:gd name="T23" fmla="*/ 372 h 719"/>
                    <a:gd name="T24" fmla="*/ 798 w 825"/>
                    <a:gd name="T25" fmla="*/ 693 h 719"/>
                    <a:gd name="T26" fmla="*/ 27 w 825"/>
                    <a:gd name="T27" fmla="*/ 693 h 719"/>
                    <a:gd name="T28" fmla="*/ 27 w 825"/>
                    <a:gd name="T29" fmla="*/ 372 h 719"/>
                    <a:gd name="T30" fmla="*/ 360 w 825"/>
                    <a:gd name="T31" fmla="*/ 372 h 719"/>
                    <a:gd name="T32" fmla="*/ 412 w 825"/>
                    <a:gd name="T33" fmla="*/ 413 h 719"/>
                    <a:gd name="T34" fmla="*/ 466 w 825"/>
                    <a:gd name="T35" fmla="*/ 359 h 719"/>
                    <a:gd name="T36" fmla="*/ 412 w 825"/>
                    <a:gd name="T37" fmla="*/ 306 h 719"/>
                    <a:gd name="T38" fmla="*/ 360 w 825"/>
                    <a:gd name="T39" fmla="*/ 346 h 719"/>
                    <a:gd name="T40" fmla="*/ 27 w 825"/>
                    <a:gd name="T41" fmla="*/ 346 h 719"/>
                    <a:gd name="T42" fmla="*/ 27 w 825"/>
                    <a:gd name="T43" fmla="*/ 26 h 719"/>
                    <a:gd name="T44" fmla="*/ 798 w 825"/>
                    <a:gd name="T45" fmla="*/ 26 h 719"/>
                    <a:gd name="T46" fmla="*/ 0 w 825"/>
                    <a:gd name="T47" fmla="*/ 719 h 719"/>
                    <a:gd name="T48" fmla="*/ 0 w 825"/>
                    <a:gd name="T49" fmla="*/ 719 h 719"/>
                    <a:gd name="T50" fmla="*/ 825 w 825"/>
                    <a:gd name="T51" fmla="*/ 719 h 719"/>
                    <a:gd name="T52" fmla="*/ 825 w 825"/>
                    <a:gd name="T53" fmla="*/ 0 h 719"/>
                    <a:gd name="T54" fmla="*/ 0 w 825"/>
                    <a:gd name="T55" fmla="*/ 0 h 719"/>
                    <a:gd name="T56" fmla="*/ 0 w 825"/>
                    <a:gd name="T57"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5" h="719">
                      <a:moveTo>
                        <a:pt x="385" y="359"/>
                      </a:moveTo>
                      <a:lnTo>
                        <a:pt x="385" y="359"/>
                      </a:lnTo>
                      <a:cubicBezTo>
                        <a:pt x="385" y="344"/>
                        <a:pt x="397" y="332"/>
                        <a:pt x="412" y="332"/>
                      </a:cubicBezTo>
                      <a:cubicBezTo>
                        <a:pt x="427" y="332"/>
                        <a:pt x="440" y="344"/>
                        <a:pt x="440" y="359"/>
                      </a:cubicBezTo>
                      <a:cubicBezTo>
                        <a:pt x="440" y="374"/>
                        <a:pt x="427" y="387"/>
                        <a:pt x="412" y="387"/>
                      </a:cubicBezTo>
                      <a:cubicBezTo>
                        <a:pt x="397" y="387"/>
                        <a:pt x="385" y="374"/>
                        <a:pt x="385" y="359"/>
                      </a:cubicBezTo>
                      <a:close/>
                      <a:moveTo>
                        <a:pt x="798" y="26"/>
                      </a:moveTo>
                      <a:lnTo>
                        <a:pt x="798" y="26"/>
                      </a:lnTo>
                      <a:lnTo>
                        <a:pt x="798" y="346"/>
                      </a:lnTo>
                      <a:lnTo>
                        <a:pt x="604" y="346"/>
                      </a:lnTo>
                      <a:lnTo>
                        <a:pt x="604" y="372"/>
                      </a:lnTo>
                      <a:lnTo>
                        <a:pt x="798" y="372"/>
                      </a:lnTo>
                      <a:lnTo>
                        <a:pt x="798" y="693"/>
                      </a:lnTo>
                      <a:lnTo>
                        <a:pt x="27" y="693"/>
                      </a:lnTo>
                      <a:lnTo>
                        <a:pt x="27" y="372"/>
                      </a:lnTo>
                      <a:lnTo>
                        <a:pt x="360" y="372"/>
                      </a:lnTo>
                      <a:cubicBezTo>
                        <a:pt x="366" y="396"/>
                        <a:pt x="387" y="413"/>
                        <a:pt x="412" y="413"/>
                      </a:cubicBezTo>
                      <a:cubicBezTo>
                        <a:pt x="442" y="413"/>
                        <a:pt x="466" y="389"/>
                        <a:pt x="466" y="359"/>
                      </a:cubicBezTo>
                      <a:cubicBezTo>
                        <a:pt x="466" y="330"/>
                        <a:pt x="442" y="306"/>
                        <a:pt x="412" y="306"/>
                      </a:cubicBezTo>
                      <a:cubicBezTo>
                        <a:pt x="387" y="306"/>
                        <a:pt x="367" y="323"/>
                        <a:pt x="360" y="346"/>
                      </a:cubicBezTo>
                      <a:lnTo>
                        <a:pt x="27" y="346"/>
                      </a:lnTo>
                      <a:lnTo>
                        <a:pt x="27" y="26"/>
                      </a:lnTo>
                      <a:lnTo>
                        <a:pt x="798" y="26"/>
                      </a:lnTo>
                      <a:close/>
                      <a:moveTo>
                        <a:pt x="0" y="719"/>
                      </a:moveTo>
                      <a:lnTo>
                        <a:pt x="0" y="719"/>
                      </a:lnTo>
                      <a:lnTo>
                        <a:pt x="825" y="719"/>
                      </a:lnTo>
                      <a:lnTo>
                        <a:pt x="825" y="0"/>
                      </a:lnTo>
                      <a:lnTo>
                        <a:pt x="0" y="0"/>
                      </a:lnTo>
                      <a:lnTo>
                        <a:pt x="0" y="719"/>
                      </a:lnTo>
                      <a:close/>
                    </a:path>
                  </a:pathLst>
                </a:custGeom>
                <a:solidFill>
                  <a:schemeClr val="tx2"/>
                </a:solidFill>
                <a:ln w="0">
                  <a:noFill/>
                  <a:prstDash val="solid"/>
                  <a:round/>
                  <a:headEnd/>
                  <a:tailEnd/>
                </a:ln>
              </p:spPr>
              <p:txBody>
                <a:bodyPr vert="horz" wrap="square" lIns="76892" tIns="38447" rIns="76892" bIns="38447" numCol="1" anchor="t" anchorCtr="0" compatLnSpc="1">
                  <a:prstTxWarp prst="textNoShape">
                    <a:avLst/>
                  </a:prstTxWarp>
                </a:bodyPr>
                <a:lstStyle/>
                <a:p>
                  <a:pPr defTabSz="768895"/>
                  <a:endParaRPr lang="en-US" sz="1514">
                    <a:solidFill>
                      <a:srgbClr val="FFFFFF"/>
                    </a:solidFill>
                    <a:latin typeface="Segoe UI"/>
                  </a:endParaRPr>
                </a:p>
              </p:txBody>
            </p:sp>
            <p:sp>
              <p:nvSpPr>
                <p:cNvPr id="167" name="Freeform 124">
                  <a:extLst>
                    <a:ext uri="{FF2B5EF4-FFF2-40B4-BE49-F238E27FC236}">
                      <a16:creationId xmlns:a16="http://schemas.microsoft.com/office/drawing/2014/main" id="{57BE50DC-2E5D-489A-9749-A3B6539DFBB6}"/>
                    </a:ext>
                  </a:extLst>
                </p:cNvPr>
                <p:cNvSpPr>
                  <a:spLocks/>
                </p:cNvSpPr>
                <p:nvPr/>
              </p:nvSpPr>
              <p:spPr bwMode="auto">
                <a:xfrm>
                  <a:off x="2786063" y="3887789"/>
                  <a:ext cx="88900" cy="103188"/>
                </a:xfrm>
                <a:custGeom>
                  <a:avLst/>
                  <a:gdLst>
                    <a:gd name="T0" fmla="*/ 133 w 322"/>
                    <a:gd name="T1" fmla="*/ 27 h 378"/>
                    <a:gd name="T2" fmla="*/ 133 w 322"/>
                    <a:gd name="T3" fmla="*/ 27 h 378"/>
                    <a:gd name="T4" fmla="*/ 248 w 322"/>
                    <a:gd name="T5" fmla="*/ 75 h 378"/>
                    <a:gd name="T6" fmla="*/ 296 w 322"/>
                    <a:gd name="T7" fmla="*/ 189 h 378"/>
                    <a:gd name="T8" fmla="*/ 248 w 322"/>
                    <a:gd name="T9" fmla="*/ 304 h 378"/>
                    <a:gd name="T10" fmla="*/ 133 w 322"/>
                    <a:gd name="T11" fmla="*/ 352 h 378"/>
                    <a:gd name="T12" fmla="*/ 19 w 322"/>
                    <a:gd name="T13" fmla="*/ 304 h 378"/>
                    <a:gd name="T14" fmla="*/ 0 w 322"/>
                    <a:gd name="T15" fmla="*/ 323 h 378"/>
                    <a:gd name="T16" fmla="*/ 133 w 322"/>
                    <a:gd name="T17" fmla="*/ 378 h 378"/>
                    <a:gd name="T18" fmla="*/ 267 w 322"/>
                    <a:gd name="T19" fmla="*/ 323 h 378"/>
                    <a:gd name="T20" fmla="*/ 322 w 322"/>
                    <a:gd name="T21" fmla="*/ 189 h 378"/>
                    <a:gd name="T22" fmla="*/ 267 w 322"/>
                    <a:gd name="T23" fmla="*/ 56 h 378"/>
                    <a:gd name="T24" fmla="*/ 133 w 322"/>
                    <a:gd name="T25" fmla="*/ 0 h 378"/>
                    <a:gd name="T26" fmla="*/ 0 w 322"/>
                    <a:gd name="T27" fmla="*/ 56 h 378"/>
                    <a:gd name="T28" fmla="*/ 19 w 322"/>
                    <a:gd name="T29" fmla="*/ 75 h 378"/>
                    <a:gd name="T30" fmla="*/ 133 w 322"/>
                    <a:gd name="T31" fmla="*/ 2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78">
                      <a:moveTo>
                        <a:pt x="133" y="27"/>
                      </a:moveTo>
                      <a:lnTo>
                        <a:pt x="133" y="27"/>
                      </a:lnTo>
                      <a:cubicBezTo>
                        <a:pt x="177" y="27"/>
                        <a:pt x="217" y="44"/>
                        <a:pt x="248" y="75"/>
                      </a:cubicBezTo>
                      <a:cubicBezTo>
                        <a:pt x="279" y="105"/>
                        <a:pt x="296" y="146"/>
                        <a:pt x="296" y="189"/>
                      </a:cubicBezTo>
                      <a:cubicBezTo>
                        <a:pt x="296" y="233"/>
                        <a:pt x="279" y="274"/>
                        <a:pt x="248" y="304"/>
                      </a:cubicBezTo>
                      <a:cubicBezTo>
                        <a:pt x="217" y="335"/>
                        <a:pt x="177" y="352"/>
                        <a:pt x="133" y="352"/>
                      </a:cubicBezTo>
                      <a:cubicBezTo>
                        <a:pt x="90" y="352"/>
                        <a:pt x="49" y="335"/>
                        <a:pt x="19" y="304"/>
                      </a:cubicBezTo>
                      <a:lnTo>
                        <a:pt x="0" y="323"/>
                      </a:lnTo>
                      <a:cubicBezTo>
                        <a:pt x="35" y="359"/>
                        <a:pt x="83" y="378"/>
                        <a:pt x="133" y="378"/>
                      </a:cubicBezTo>
                      <a:cubicBezTo>
                        <a:pt x="184" y="378"/>
                        <a:pt x="231" y="359"/>
                        <a:pt x="267" y="323"/>
                      </a:cubicBezTo>
                      <a:cubicBezTo>
                        <a:pt x="303" y="287"/>
                        <a:pt x="322" y="240"/>
                        <a:pt x="322" y="189"/>
                      </a:cubicBezTo>
                      <a:cubicBezTo>
                        <a:pt x="322" y="139"/>
                        <a:pt x="303" y="91"/>
                        <a:pt x="267" y="56"/>
                      </a:cubicBezTo>
                      <a:cubicBezTo>
                        <a:pt x="231" y="20"/>
                        <a:pt x="184" y="0"/>
                        <a:pt x="133" y="0"/>
                      </a:cubicBezTo>
                      <a:cubicBezTo>
                        <a:pt x="83" y="0"/>
                        <a:pt x="35" y="20"/>
                        <a:pt x="0" y="56"/>
                      </a:cubicBezTo>
                      <a:lnTo>
                        <a:pt x="19" y="75"/>
                      </a:lnTo>
                      <a:cubicBezTo>
                        <a:pt x="49" y="44"/>
                        <a:pt x="90" y="27"/>
                        <a:pt x="133" y="27"/>
                      </a:cubicBezTo>
                      <a:close/>
                    </a:path>
                  </a:pathLst>
                </a:custGeom>
                <a:solidFill>
                  <a:schemeClr val="tx2"/>
                </a:solidFill>
                <a:ln w="0">
                  <a:noFill/>
                  <a:prstDash val="solid"/>
                  <a:round/>
                  <a:headEnd/>
                  <a:tailEnd/>
                </a:ln>
              </p:spPr>
              <p:txBody>
                <a:bodyPr vert="horz" wrap="square" lIns="76892" tIns="38447" rIns="76892" bIns="38447" numCol="1" anchor="t" anchorCtr="0" compatLnSpc="1">
                  <a:prstTxWarp prst="textNoShape">
                    <a:avLst/>
                  </a:prstTxWarp>
                </a:bodyPr>
                <a:lstStyle/>
                <a:p>
                  <a:pPr defTabSz="768895"/>
                  <a:endParaRPr lang="en-US" sz="1514">
                    <a:solidFill>
                      <a:srgbClr val="FFFFFF"/>
                    </a:solidFill>
                    <a:latin typeface="Segoe UI"/>
                  </a:endParaRPr>
                </a:p>
              </p:txBody>
            </p:sp>
          </p:grpSp>
        </p:grpSp>
        <p:sp>
          <p:nvSpPr>
            <p:cNvPr id="188" name="CONDITIONAL ACCESS RISK">
              <a:extLst>
                <a:ext uri="{FF2B5EF4-FFF2-40B4-BE49-F238E27FC236}">
                  <a16:creationId xmlns:a16="http://schemas.microsoft.com/office/drawing/2014/main" id="{E926AFBB-E474-4084-873C-675EF51D4627}"/>
                </a:ext>
              </a:extLst>
            </p:cNvPr>
            <p:cNvSpPr txBox="1"/>
            <p:nvPr/>
          </p:nvSpPr>
          <p:spPr>
            <a:xfrm>
              <a:off x="5603733" y="2994900"/>
              <a:ext cx="939366" cy="427699"/>
            </a:xfrm>
            <a:prstGeom prst="rect">
              <a:avLst/>
            </a:prstGeom>
            <a:noFill/>
          </p:spPr>
          <p:txBody>
            <a:bodyPr wrap="square" rtlCol="0" anchor="ctr">
              <a:spAutoFit/>
            </a:bodyPr>
            <a:lstStyle/>
            <a:p>
              <a:pPr algn="ctr" defTabSz="768497" fontAlgn="base">
                <a:spcBef>
                  <a:spcPct val="0"/>
                </a:spcBef>
                <a:spcAft>
                  <a:spcPct val="0"/>
                </a:spcAft>
                <a:defRPr/>
              </a:pPr>
              <a:r>
                <a:rPr lang="en-US" sz="1484" kern="0" dirty="0">
                  <a:solidFill>
                    <a:srgbClr val="353535"/>
                  </a:solidFill>
                  <a:latin typeface="Segoe UI Semibold" panose="020B0702040204020203" pitchFamily="34" charset="0"/>
                  <a:cs typeface="Segoe UI Semibold" panose="020B0702040204020203" pitchFamily="34" charset="0"/>
                </a:rPr>
                <a:t>Proxy</a:t>
              </a:r>
            </a:p>
          </p:txBody>
        </p:sp>
      </p:grpSp>
      <p:sp>
        <p:nvSpPr>
          <p:cNvPr id="102" name="Title 1">
            <a:extLst>
              <a:ext uri="{FF2B5EF4-FFF2-40B4-BE49-F238E27FC236}">
                <a16:creationId xmlns:a16="http://schemas.microsoft.com/office/drawing/2014/main" id="{D16EF7B9-E1FF-4A48-AE56-577449C57FD2}"/>
              </a:ext>
            </a:extLst>
          </p:cNvPr>
          <p:cNvSpPr txBox="1">
            <a:spLocks/>
          </p:cNvSpPr>
          <p:nvPr/>
        </p:nvSpPr>
        <p:spPr>
          <a:xfrm>
            <a:off x="109937" y="125733"/>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1"/>
                </a:solidFill>
              </a:rPr>
              <a:t>Monitor and control access to cloud apps</a:t>
            </a:r>
          </a:p>
        </p:txBody>
      </p:sp>
    </p:spTree>
    <p:extLst>
      <p:ext uri="{BB962C8B-B14F-4D97-AF65-F5344CB8AC3E}">
        <p14:creationId xmlns:p14="http://schemas.microsoft.com/office/powerpoint/2010/main" val="967124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8"/>
                                        </p:tgtEl>
                                        <p:attrNameLst>
                                          <p:attrName>style.visibility</p:attrName>
                                        </p:attrNameLst>
                                      </p:cBhvr>
                                      <p:to>
                                        <p:strVal val="visible"/>
                                      </p:to>
                                    </p:set>
                                    <p:animEffect transition="in" filter="fade">
                                      <p:cBhvr>
                                        <p:cTn id="14" dur="500"/>
                                        <p:tgtEl>
                                          <p:spTgt spid="168"/>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500"/>
                                        <p:tgtEl>
                                          <p:spTgt spid="107"/>
                                        </p:tgtEl>
                                      </p:cBhvr>
                                    </p:animEffect>
                                  </p:childTnLst>
                                </p:cTn>
                              </p:par>
                              <p:par>
                                <p:cTn id="25" presetID="42" presetClass="path" presetSubtype="0" decel="100000" fill="hold" grpId="1" nodeType="withEffect">
                                  <p:stCondLst>
                                    <p:cond delay="0"/>
                                  </p:stCondLst>
                                  <p:childTnLst>
                                    <p:animMotion origin="layout" path="M 4.16667E-6 1.48148E-6 L 4.16667E-6 0.02569 " pathEditMode="relative" rAng="0" ptsTypes="AA">
                                      <p:cBhvr>
                                        <p:cTn id="26" dur="500" spd="-100000" fill="hold"/>
                                        <p:tgtEl>
                                          <p:spTgt spid="107"/>
                                        </p:tgtEl>
                                        <p:attrNameLst>
                                          <p:attrName>ppt_x</p:attrName>
                                          <p:attrName>ppt_y</p:attrName>
                                        </p:attrNameLst>
                                      </p:cBhvr>
                                      <p:rCtr x="0" y="1273"/>
                                    </p:animMotion>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05"/>
                                        </p:tgtEl>
                                        <p:attrNameLst>
                                          <p:attrName>style.visibility</p:attrName>
                                        </p:attrNameLst>
                                      </p:cBhvr>
                                      <p:to>
                                        <p:strVal val="visible"/>
                                      </p:to>
                                    </p:set>
                                    <p:animEffect transition="in" filter="fade">
                                      <p:cBhvr>
                                        <p:cTn id="30" dur="500"/>
                                        <p:tgtEl>
                                          <p:spTgt spid="2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6"/>
                                        </p:tgtEl>
                                        <p:attrNameLst>
                                          <p:attrName>style.visibility</p:attrName>
                                        </p:attrNameLst>
                                      </p:cBhvr>
                                      <p:to>
                                        <p:strVal val="visible"/>
                                      </p:to>
                                    </p:set>
                                    <p:animEffect transition="in" filter="fade">
                                      <p:cBhvr>
                                        <p:cTn id="33" dur="500"/>
                                        <p:tgtEl>
                                          <p:spTgt spid="206"/>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7" grpId="1"/>
      <p:bldP spid="205" grpId="0" animBg="1"/>
      <p:bldP spid="206" grpId="0" animBg="1"/>
      <p:bldP spid="8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2B23111-1DA0-403F-8785-AAF1C5D21997}"/>
              </a:ext>
            </a:extLst>
          </p:cNvPr>
          <p:cNvGrpSpPr/>
          <p:nvPr/>
        </p:nvGrpSpPr>
        <p:grpSpPr>
          <a:xfrm>
            <a:off x="5433271" y="1868762"/>
            <a:ext cx="504164" cy="1371406"/>
            <a:chOff x="7244523" y="2491548"/>
            <a:chExt cx="672314" cy="1828800"/>
          </a:xfrm>
        </p:grpSpPr>
        <p:grpSp>
          <p:nvGrpSpPr>
            <p:cNvPr id="186" name="Group 185">
              <a:extLst>
                <a:ext uri="{FF2B5EF4-FFF2-40B4-BE49-F238E27FC236}">
                  <a16:creationId xmlns:a16="http://schemas.microsoft.com/office/drawing/2014/main" id="{E0C7B70D-6964-438F-A18A-E3297517E45E}"/>
                </a:ext>
              </a:extLst>
            </p:cNvPr>
            <p:cNvGrpSpPr/>
            <p:nvPr/>
          </p:nvGrpSpPr>
          <p:grpSpPr>
            <a:xfrm>
              <a:off x="7244523" y="2491548"/>
              <a:ext cx="672314" cy="1828800"/>
              <a:chOff x="7244523" y="2514600"/>
              <a:chExt cx="672314" cy="1828800"/>
            </a:xfrm>
          </p:grpSpPr>
          <p:sp>
            <p:nvSpPr>
              <p:cNvPr id="189" name="Rectangle: Rounded Corners 188">
                <a:extLst>
                  <a:ext uri="{FF2B5EF4-FFF2-40B4-BE49-F238E27FC236}">
                    <a16:creationId xmlns:a16="http://schemas.microsoft.com/office/drawing/2014/main" id="{DF3155F2-73E1-4B69-8BFB-89A8DA8FE6E1}"/>
                  </a:ext>
                </a:extLst>
              </p:cNvPr>
              <p:cNvSpPr/>
              <p:nvPr/>
            </p:nvSpPr>
            <p:spPr bwMode="auto">
              <a:xfrm>
                <a:off x="7244523" y="2514600"/>
                <a:ext cx="672314" cy="1828800"/>
              </a:xfrm>
              <a:prstGeom prst="roundRect">
                <a:avLst>
                  <a:gd name="adj" fmla="val 50000"/>
                </a:avLst>
              </a:prstGeom>
              <a:pattFill prst="wdDnDiag">
                <a:fgClr>
                  <a:schemeClr val="bg2"/>
                </a:fgClr>
                <a:bgClr>
                  <a:schemeClr val="bg1"/>
                </a:bgClr>
              </a:pattFill>
              <a:ln>
                <a:solidFill>
                  <a:schemeClr val="tx1">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useBgFill="1">
            <p:nvSpPr>
              <p:cNvPr id="191" name="Oval 190">
                <a:extLst>
                  <a:ext uri="{FF2B5EF4-FFF2-40B4-BE49-F238E27FC236}">
                    <a16:creationId xmlns:a16="http://schemas.microsoft.com/office/drawing/2014/main" id="{145E2889-F082-4E82-9A83-3DA8BEFF7608}"/>
                  </a:ext>
                </a:extLst>
              </p:cNvPr>
              <p:cNvSpPr/>
              <p:nvPr/>
            </p:nvSpPr>
            <p:spPr bwMode="auto">
              <a:xfrm>
                <a:off x="7352079" y="2636834"/>
                <a:ext cx="457200" cy="45720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grpSp>
          <p:nvGrpSpPr>
            <p:cNvPr id="139" name="Group 138">
              <a:extLst>
                <a:ext uri="{FF2B5EF4-FFF2-40B4-BE49-F238E27FC236}">
                  <a16:creationId xmlns:a16="http://schemas.microsoft.com/office/drawing/2014/main" id="{FFABED58-418F-4C0F-9075-C52A921DE2D0}"/>
                </a:ext>
              </a:extLst>
            </p:cNvPr>
            <p:cNvGrpSpPr/>
            <p:nvPr/>
          </p:nvGrpSpPr>
          <p:grpSpPr>
            <a:xfrm>
              <a:off x="7391723" y="2676627"/>
              <a:ext cx="369136" cy="322510"/>
              <a:chOff x="2597150" y="3643314"/>
              <a:chExt cx="452438" cy="395288"/>
            </a:xfrm>
            <a:solidFill>
              <a:schemeClr val="accent2"/>
            </a:solidFill>
          </p:grpSpPr>
          <p:sp>
            <p:nvSpPr>
              <p:cNvPr id="155" name="Freeform 122">
                <a:extLst>
                  <a:ext uri="{FF2B5EF4-FFF2-40B4-BE49-F238E27FC236}">
                    <a16:creationId xmlns:a16="http://schemas.microsoft.com/office/drawing/2014/main" id="{FADF4B4C-F5D8-4AB8-AA0C-072F3BF43D18}"/>
                  </a:ext>
                </a:extLst>
              </p:cNvPr>
              <p:cNvSpPr>
                <a:spLocks/>
              </p:cNvSpPr>
              <p:nvPr/>
            </p:nvSpPr>
            <p:spPr bwMode="auto">
              <a:xfrm>
                <a:off x="2597150" y="3643314"/>
                <a:ext cx="452438" cy="300038"/>
              </a:xfrm>
              <a:custGeom>
                <a:avLst/>
                <a:gdLst>
                  <a:gd name="T0" fmla="*/ 1487 w 1649"/>
                  <a:gd name="T1" fmla="*/ 427 h 1094"/>
                  <a:gd name="T2" fmla="*/ 1487 w 1649"/>
                  <a:gd name="T3" fmla="*/ 427 h 1094"/>
                  <a:gd name="T4" fmla="*/ 1367 w 1649"/>
                  <a:gd name="T5" fmla="*/ 213 h 1094"/>
                  <a:gd name="T6" fmla="*/ 1215 w 1649"/>
                  <a:gd name="T7" fmla="*/ 167 h 1094"/>
                  <a:gd name="T8" fmla="*/ 1097 w 1649"/>
                  <a:gd name="T9" fmla="*/ 196 h 1094"/>
                  <a:gd name="T10" fmla="*/ 720 w 1649"/>
                  <a:gd name="T11" fmla="*/ 0 h 1094"/>
                  <a:gd name="T12" fmla="*/ 259 w 1649"/>
                  <a:gd name="T13" fmla="*/ 461 h 1094"/>
                  <a:gd name="T14" fmla="*/ 259 w 1649"/>
                  <a:gd name="T15" fmla="*/ 470 h 1094"/>
                  <a:gd name="T16" fmla="*/ 0 w 1649"/>
                  <a:gd name="T17" fmla="*/ 779 h 1094"/>
                  <a:gd name="T18" fmla="*/ 314 w 1649"/>
                  <a:gd name="T19" fmla="*/ 1094 h 1094"/>
                  <a:gd name="T20" fmla="*/ 315 w 1649"/>
                  <a:gd name="T21" fmla="*/ 1067 h 1094"/>
                  <a:gd name="T22" fmla="*/ 27 w 1649"/>
                  <a:gd name="T23" fmla="*/ 779 h 1094"/>
                  <a:gd name="T24" fmla="*/ 275 w 1649"/>
                  <a:gd name="T25" fmla="*/ 495 h 1094"/>
                  <a:gd name="T26" fmla="*/ 286 w 1649"/>
                  <a:gd name="T27" fmla="*/ 493 h 1094"/>
                  <a:gd name="T28" fmla="*/ 286 w 1649"/>
                  <a:gd name="T29" fmla="*/ 461 h 1094"/>
                  <a:gd name="T30" fmla="*/ 720 w 1649"/>
                  <a:gd name="T31" fmla="*/ 27 h 1094"/>
                  <a:gd name="T32" fmla="*/ 1082 w 1649"/>
                  <a:gd name="T33" fmla="*/ 221 h 1094"/>
                  <a:gd name="T34" fmla="*/ 1089 w 1649"/>
                  <a:gd name="T35" fmla="*/ 231 h 1094"/>
                  <a:gd name="T36" fmla="*/ 1099 w 1649"/>
                  <a:gd name="T37" fmla="*/ 225 h 1094"/>
                  <a:gd name="T38" fmla="*/ 1215 w 1649"/>
                  <a:gd name="T39" fmla="*/ 194 h 1094"/>
                  <a:gd name="T40" fmla="*/ 1352 w 1649"/>
                  <a:gd name="T41" fmla="*/ 235 h 1094"/>
                  <a:gd name="T42" fmla="*/ 1461 w 1649"/>
                  <a:gd name="T43" fmla="*/ 434 h 1094"/>
                  <a:gd name="T44" fmla="*/ 1461 w 1649"/>
                  <a:gd name="T45" fmla="*/ 441 h 1094"/>
                  <a:gd name="T46" fmla="*/ 1467 w 1649"/>
                  <a:gd name="T47" fmla="*/ 445 h 1094"/>
                  <a:gd name="T48" fmla="*/ 1622 w 1649"/>
                  <a:gd name="T49" fmla="*/ 729 h 1094"/>
                  <a:gd name="T50" fmla="*/ 1321 w 1649"/>
                  <a:gd name="T51" fmla="*/ 1067 h 1094"/>
                  <a:gd name="T52" fmla="*/ 1324 w 1649"/>
                  <a:gd name="T53" fmla="*/ 1094 h 1094"/>
                  <a:gd name="T54" fmla="*/ 1649 w 1649"/>
                  <a:gd name="T55" fmla="*/ 729 h 1094"/>
                  <a:gd name="T56" fmla="*/ 1487 w 1649"/>
                  <a:gd name="T57" fmla="*/ 427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9" h="1094">
                    <a:moveTo>
                      <a:pt x="1487" y="427"/>
                    </a:moveTo>
                    <a:lnTo>
                      <a:pt x="1487" y="427"/>
                    </a:lnTo>
                    <a:cubicBezTo>
                      <a:pt x="1483" y="340"/>
                      <a:pt x="1439" y="261"/>
                      <a:pt x="1367" y="213"/>
                    </a:cubicBezTo>
                    <a:cubicBezTo>
                      <a:pt x="1322" y="183"/>
                      <a:pt x="1269" y="167"/>
                      <a:pt x="1215" y="167"/>
                    </a:cubicBezTo>
                    <a:cubicBezTo>
                      <a:pt x="1174" y="167"/>
                      <a:pt x="1133" y="177"/>
                      <a:pt x="1097" y="196"/>
                    </a:cubicBezTo>
                    <a:cubicBezTo>
                      <a:pt x="1009" y="73"/>
                      <a:pt x="869" y="0"/>
                      <a:pt x="720" y="0"/>
                    </a:cubicBezTo>
                    <a:cubicBezTo>
                      <a:pt x="466" y="0"/>
                      <a:pt x="259" y="207"/>
                      <a:pt x="259" y="461"/>
                    </a:cubicBezTo>
                    <a:lnTo>
                      <a:pt x="259" y="470"/>
                    </a:lnTo>
                    <a:cubicBezTo>
                      <a:pt x="111" y="497"/>
                      <a:pt x="0" y="628"/>
                      <a:pt x="0" y="779"/>
                    </a:cubicBezTo>
                    <a:cubicBezTo>
                      <a:pt x="0" y="950"/>
                      <a:pt x="141" y="1091"/>
                      <a:pt x="314" y="1094"/>
                    </a:cubicBezTo>
                    <a:lnTo>
                      <a:pt x="315" y="1067"/>
                    </a:lnTo>
                    <a:cubicBezTo>
                      <a:pt x="156" y="1064"/>
                      <a:pt x="27" y="935"/>
                      <a:pt x="27" y="779"/>
                    </a:cubicBezTo>
                    <a:cubicBezTo>
                      <a:pt x="27" y="637"/>
                      <a:pt x="133" y="515"/>
                      <a:pt x="275" y="495"/>
                    </a:cubicBezTo>
                    <a:lnTo>
                      <a:pt x="286" y="493"/>
                    </a:lnTo>
                    <a:lnTo>
                      <a:pt x="286" y="461"/>
                    </a:lnTo>
                    <a:cubicBezTo>
                      <a:pt x="286" y="222"/>
                      <a:pt x="481" y="27"/>
                      <a:pt x="720" y="27"/>
                    </a:cubicBezTo>
                    <a:cubicBezTo>
                      <a:pt x="864" y="27"/>
                      <a:pt x="1000" y="99"/>
                      <a:pt x="1082" y="221"/>
                    </a:cubicBezTo>
                    <a:lnTo>
                      <a:pt x="1089" y="231"/>
                    </a:lnTo>
                    <a:lnTo>
                      <a:pt x="1099" y="225"/>
                    </a:lnTo>
                    <a:cubicBezTo>
                      <a:pt x="1134" y="205"/>
                      <a:pt x="1174" y="194"/>
                      <a:pt x="1215" y="194"/>
                    </a:cubicBezTo>
                    <a:cubicBezTo>
                      <a:pt x="1264" y="194"/>
                      <a:pt x="1312" y="208"/>
                      <a:pt x="1352" y="235"/>
                    </a:cubicBezTo>
                    <a:cubicBezTo>
                      <a:pt x="1419" y="279"/>
                      <a:pt x="1459" y="354"/>
                      <a:pt x="1461" y="434"/>
                    </a:cubicBezTo>
                    <a:lnTo>
                      <a:pt x="1461" y="441"/>
                    </a:lnTo>
                    <a:lnTo>
                      <a:pt x="1467" y="445"/>
                    </a:lnTo>
                    <a:cubicBezTo>
                      <a:pt x="1563" y="508"/>
                      <a:pt x="1622" y="616"/>
                      <a:pt x="1622" y="729"/>
                    </a:cubicBezTo>
                    <a:cubicBezTo>
                      <a:pt x="1622" y="901"/>
                      <a:pt x="1493" y="1047"/>
                      <a:pt x="1321" y="1067"/>
                    </a:cubicBezTo>
                    <a:lnTo>
                      <a:pt x="1324" y="1094"/>
                    </a:lnTo>
                    <a:cubicBezTo>
                      <a:pt x="1509" y="1072"/>
                      <a:pt x="1649" y="915"/>
                      <a:pt x="1649" y="729"/>
                    </a:cubicBezTo>
                    <a:cubicBezTo>
                      <a:pt x="1649" y="610"/>
                      <a:pt x="1587" y="495"/>
                      <a:pt x="1487" y="427"/>
                    </a:cubicBez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sp>
            <p:nvSpPr>
              <p:cNvPr id="156" name="Freeform 123">
                <a:extLst>
                  <a:ext uri="{FF2B5EF4-FFF2-40B4-BE49-F238E27FC236}">
                    <a16:creationId xmlns:a16="http://schemas.microsoft.com/office/drawing/2014/main" id="{2CEC8EBB-852C-48A4-92E1-5D25EA2A0C7F}"/>
                  </a:ext>
                </a:extLst>
              </p:cNvPr>
              <p:cNvSpPr>
                <a:spLocks noEditPoints="1"/>
              </p:cNvSpPr>
              <p:nvPr/>
            </p:nvSpPr>
            <p:spPr bwMode="auto">
              <a:xfrm>
                <a:off x="2709863" y="3840164"/>
                <a:ext cx="227013" cy="198438"/>
              </a:xfrm>
              <a:custGeom>
                <a:avLst/>
                <a:gdLst>
                  <a:gd name="T0" fmla="*/ 385 w 825"/>
                  <a:gd name="T1" fmla="*/ 359 h 719"/>
                  <a:gd name="T2" fmla="*/ 385 w 825"/>
                  <a:gd name="T3" fmla="*/ 359 h 719"/>
                  <a:gd name="T4" fmla="*/ 412 w 825"/>
                  <a:gd name="T5" fmla="*/ 332 h 719"/>
                  <a:gd name="T6" fmla="*/ 440 w 825"/>
                  <a:gd name="T7" fmla="*/ 359 h 719"/>
                  <a:gd name="T8" fmla="*/ 412 w 825"/>
                  <a:gd name="T9" fmla="*/ 387 h 719"/>
                  <a:gd name="T10" fmla="*/ 385 w 825"/>
                  <a:gd name="T11" fmla="*/ 359 h 719"/>
                  <a:gd name="T12" fmla="*/ 798 w 825"/>
                  <a:gd name="T13" fmla="*/ 26 h 719"/>
                  <a:gd name="T14" fmla="*/ 798 w 825"/>
                  <a:gd name="T15" fmla="*/ 26 h 719"/>
                  <a:gd name="T16" fmla="*/ 798 w 825"/>
                  <a:gd name="T17" fmla="*/ 346 h 719"/>
                  <a:gd name="T18" fmla="*/ 604 w 825"/>
                  <a:gd name="T19" fmla="*/ 346 h 719"/>
                  <a:gd name="T20" fmla="*/ 604 w 825"/>
                  <a:gd name="T21" fmla="*/ 372 h 719"/>
                  <a:gd name="T22" fmla="*/ 798 w 825"/>
                  <a:gd name="T23" fmla="*/ 372 h 719"/>
                  <a:gd name="T24" fmla="*/ 798 w 825"/>
                  <a:gd name="T25" fmla="*/ 693 h 719"/>
                  <a:gd name="T26" fmla="*/ 27 w 825"/>
                  <a:gd name="T27" fmla="*/ 693 h 719"/>
                  <a:gd name="T28" fmla="*/ 27 w 825"/>
                  <a:gd name="T29" fmla="*/ 372 h 719"/>
                  <a:gd name="T30" fmla="*/ 360 w 825"/>
                  <a:gd name="T31" fmla="*/ 372 h 719"/>
                  <a:gd name="T32" fmla="*/ 412 w 825"/>
                  <a:gd name="T33" fmla="*/ 413 h 719"/>
                  <a:gd name="T34" fmla="*/ 466 w 825"/>
                  <a:gd name="T35" fmla="*/ 359 h 719"/>
                  <a:gd name="T36" fmla="*/ 412 w 825"/>
                  <a:gd name="T37" fmla="*/ 306 h 719"/>
                  <a:gd name="T38" fmla="*/ 360 w 825"/>
                  <a:gd name="T39" fmla="*/ 346 h 719"/>
                  <a:gd name="T40" fmla="*/ 27 w 825"/>
                  <a:gd name="T41" fmla="*/ 346 h 719"/>
                  <a:gd name="T42" fmla="*/ 27 w 825"/>
                  <a:gd name="T43" fmla="*/ 26 h 719"/>
                  <a:gd name="T44" fmla="*/ 798 w 825"/>
                  <a:gd name="T45" fmla="*/ 26 h 719"/>
                  <a:gd name="T46" fmla="*/ 0 w 825"/>
                  <a:gd name="T47" fmla="*/ 719 h 719"/>
                  <a:gd name="T48" fmla="*/ 0 w 825"/>
                  <a:gd name="T49" fmla="*/ 719 h 719"/>
                  <a:gd name="T50" fmla="*/ 825 w 825"/>
                  <a:gd name="T51" fmla="*/ 719 h 719"/>
                  <a:gd name="T52" fmla="*/ 825 w 825"/>
                  <a:gd name="T53" fmla="*/ 0 h 719"/>
                  <a:gd name="T54" fmla="*/ 0 w 825"/>
                  <a:gd name="T55" fmla="*/ 0 h 719"/>
                  <a:gd name="T56" fmla="*/ 0 w 825"/>
                  <a:gd name="T57"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5" h="719">
                    <a:moveTo>
                      <a:pt x="385" y="359"/>
                    </a:moveTo>
                    <a:lnTo>
                      <a:pt x="385" y="359"/>
                    </a:lnTo>
                    <a:cubicBezTo>
                      <a:pt x="385" y="344"/>
                      <a:pt x="397" y="332"/>
                      <a:pt x="412" y="332"/>
                    </a:cubicBezTo>
                    <a:cubicBezTo>
                      <a:pt x="427" y="332"/>
                      <a:pt x="440" y="344"/>
                      <a:pt x="440" y="359"/>
                    </a:cubicBezTo>
                    <a:cubicBezTo>
                      <a:pt x="440" y="374"/>
                      <a:pt x="427" y="387"/>
                      <a:pt x="412" y="387"/>
                    </a:cubicBezTo>
                    <a:cubicBezTo>
                      <a:pt x="397" y="387"/>
                      <a:pt x="385" y="374"/>
                      <a:pt x="385" y="359"/>
                    </a:cubicBezTo>
                    <a:close/>
                    <a:moveTo>
                      <a:pt x="798" y="26"/>
                    </a:moveTo>
                    <a:lnTo>
                      <a:pt x="798" y="26"/>
                    </a:lnTo>
                    <a:lnTo>
                      <a:pt x="798" y="346"/>
                    </a:lnTo>
                    <a:lnTo>
                      <a:pt x="604" y="346"/>
                    </a:lnTo>
                    <a:lnTo>
                      <a:pt x="604" y="372"/>
                    </a:lnTo>
                    <a:lnTo>
                      <a:pt x="798" y="372"/>
                    </a:lnTo>
                    <a:lnTo>
                      <a:pt x="798" y="693"/>
                    </a:lnTo>
                    <a:lnTo>
                      <a:pt x="27" y="693"/>
                    </a:lnTo>
                    <a:lnTo>
                      <a:pt x="27" y="372"/>
                    </a:lnTo>
                    <a:lnTo>
                      <a:pt x="360" y="372"/>
                    </a:lnTo>
                    <a:cubicBezTo>
                      <a:pt x="366" y="396"/>
                      <a:pt x="387" y="413"/>
                      <a:pt x="412" y="413"/>
                    </a:cubicBezTo>
                    <a:cubicBezTo>
                      <a:pt x="442" y="413"/>
                      <a:pt x="466" y="389"/>
                      <a:pt x="466" y="359"/>
                    </a:cubicBezTo>
                    <a:cubicBezTo>
                      <a:pt x="466" y="330"/>
                      <a:pt x="442" y="306"/>
                      <a:pt x="412" y="306"/>
                    </a:cubicBezTo>
                    <a:cubicBezTo>
                      <a:pt x="387" y="306"/>
                      <a:pt x="367" y="323"/>
                      <a:pt x="360" y="346"/>
                    </a:cubicBezTo>
                    <a:lnTo>
                      <a:pt x="27" y="346"/>
                    </a:lnTo>
                    <a:lnTo>
                      <a:pt x="27" y="26"/>
                    </a:lnTo>
                    <a:lnTo>
                      <a:pt x="798" y="26"/>
                    </a:lnTo>
                    <a:close/>
                    <a:moveTo>
                      <a:pt x="0" y="719"/>
                    </a:moveTo>
                    <a:lnTo>
                      <a:pt x="0" y="719"/>
                    </a:lnTo>
                    <a:lnTo>
                      <a:pt x="825" y="719"/>
                    </a:lnTo>
                    <a:lnTo>
                      <a:pt x="825" y="0"/>
                    </a:lnTo>
                    <a:lnTo>
                      <a:pt x="0" y="0"/>
                    </a:lnTo>
                    <a:lnTo>
                      <a:pt x="0" y="719"/>
                    </a:ln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sp>
            <p:nvSpPr>
              <p:cNvPr id="157" name="Freeform 124">
                <a:extLst>
                  <a:ext uri="{FF2B5EF4-FFF2-40B4-BE49-F238E27FC236}">
                    <a16:creationId xmlns:a16="http://schemas.microsoft.com/office/drawing/2014/main" id="{A2A27ABD-448C-4078-898F-F6F5BE49F3AF}"/>
                  </a:ext>
                </a:extLst>
              </p:cNvPr>
              <p:cNvSpPr>
                <a:spLocks/>
              </p:cNvSpPr>
              <p:nvPr/>
            </p:nvSpPr>
            <p:spPr bwMode="auto">
              <a:xfrm>
                <a:off x="2786063" y="3887789"/>
                <a:ext cx="88900" cy="103188"/>
              </a:xfrm>
              <a:custGeom>
                <a:avLst/>
                <a:gdLst>
                  <a:gd name="T0" fmla="*/ 133 w 322"/>
                  <a:gd name="T1" fmla="*/ 27 h 378"/>
                  <a:gd name="T2" fmla="*/ 133 w 322"/>
                  <a:gd name="T3" fmla="*/ 27 h 378"/>
                  <a:gd name="T4" fmla="*/ 248 w 322"/>
                  <a:gd name="T5" fmla="*/ 75 h 378"/>
                  <a:gd name="T6" fmla="*/ 296 w 322"/>
                  <a:gd name="T7" fmla="*/ 189 h 378"/>
                  <a:gd name="T8" fmla="*/ 248 w 322"/>
                  <a:gd name="T9" fmla="*/ 304 h 378"/>
                  <a:gd name="T10" fmla="*/ 133 w 322"/>
                  <a:gd name="T11" fmla="*/ 352 h 378"/>
                  <a:gd name="T12" fmla="*/ 19 w 322"/>
                  <a:gd name="T13" fmla="*/ 304 h 378"/>
                  <a:gd name="T14" fmla="*/ 0 w 322"/>
                  <a:gd name="T15" fmla="*/ 323 h 378"/>
                  <a:gd name="T16" fmla="*/ 133 w 322"/>
                  <a:gd name="T17" fmla="*/ 378 h 378"/>
                  <a:gd name="T18" fmla="*/ 267 w 322"/>
                  <a:gd name="T19" fmla="*/ 323 h 378"/>
                  <a:gd name="T20" fmla="*/ 322 w 322"/>
                  <a:gd name="T21" fmla="*/ 189 h 378"/>
                  <a:gd name="T22" fmla="*/ 267 w 322"/>
                  <a:gd name="T23" fmla="*/ 56 h 378"/>
                  <a:gd name="T24" fmla="*/ 133 w 322"/>
                  <a:gd name="T25" fmla="*/ 0 h 378"/>
                  <a:gd name="T26" fmla="*/ 0 w 322"/>
                  <a:gd name="T27" fmla="*/ 56 h 378"/>
                  <a:gd name="T28" fmla="*/ 19 w 322"/>
                  <a:gd name="T29" fmla="*/ 75 h 378"/>
                  <a:gd name="T30" fmla="*/ 133 w 322"/>
                  <a:gd name="T31" fmla="*/ 2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78">
                    <a:moveTo>
                      <a:pt x="133" y="27"/>
                    </a:moveTo>
                    <a:lnTo>
                      <a:pt x="133" y="27"/>
                    </a:lnTo>
                    <a:cubicBezTo>
                      <a:pt x="177" y="27"/>
                      <a:pt x="217" y="44"/>
                      <a:pt x="248" y="75"/>
                    </a:cubicBezTo>
                    <a:cubicBezTo>
                      <a:pt x="279" y="105"/>
                      <a:pt x="296" y="146"/>
                      <a:pt x="296" y="189"/>
                    </a:cubicBezTo>
                    <a:cubicBezTo>
                      <a:pt x="296" y="233"/>
                      <a:pt x="279" y="274"/>
                      <a:pt x="248" y="304"/>
                    </a:cubicBezTo>
                    <a:cubicBezTo>
                      <a:pt x="217" y="335"/>
                      <a:pt x="177" y="352"/>
                      <a:pt x="133" y="352"/>
                    </a:cubicBezTo>
                    <a:cubicBezTo>
                      <a:pt x="90" y="352"/>
                      <a:pt x="49" y="335"/>
                      <a:pt x="19" y="304"/>
                    </a:cubicBezTo>
                    <a:lnTo>
                      <a:pt x="0" y="323"/>
                    </a:lnTo>
                    <a:cubicBezTo>
                      <a:pt x="35" y="359"/>
                      <a:pt x="83" y="378"/>
                      <a:pt x="133" y="378"/>
                    </a:cubicBezTo>
                    <a:cubicBezTo>
                      <a:pt x="184" y="378"/>
                      <a:pt x="231" y="359"/>
                      <a:pt x="267" y="323"/>
                    </a:cubicBezTo>
                    <a:cubicBezTo>
                      <a:pt x="303" y="287"/>
                      <a:pt x="322" y="240"/>
                      <a:pt x="322" y="189"/>
                    </a:cubicBezTo>
                    <a:cubicBezTo>
                      <a:pt x="322" y="139"/>
                      <a:pt x="303" y="91"/>
                      <a:pt x="267" y="56"/>
                    </a:cubicBezTo>
                    <a:cubicBezTo>
                      <a:pt x="231" y="20"/>
                      <a:pt x="184" y="0"/>
                      <a:pt x="133" y="0"/>
                    </a:cubicBezTo>
                    <a:cubicBezTo>
                      <a:pt x="83" y="0"/>
                      <a:pt x="35" y="20"/>
                      <a:pt x="0" y="56"/>
                    </a:cubicBezTo>
                    <a:lnTo>
                      <a:pt x="19" y="75"/>
                    </a:lnTo>
                    <a:cubicBezTo>
                      <a:pt x="49" y="44"/>
                      <a:pt x="90" y="27"/>
                      <a:pt x="133" y="27"/>
                    </a:cubicBez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grpSp>
      </p:grpSp>
      <p:sp useBgFill="1">
        <p:nvSpPr>
          <p:cNvPr id="128" name="Rectangle 127">
            <a:extLst>
              <a:ext uri="{FF2B5EF4-FFF2-40B4-BE49-F238E27FC236}">
                <a16:creationId xmlns:a16="http://schemas.microsoft.com/office/drawing/2014/main" id="{F032E8AE-34B1-4924-890C-325A9B102D87}"/>
              </a:ext>
            </a:extLst>
          </p:cNvPr>
          <p:cNvSpPr/>
          <p:nvPr/>
        </p:nvSpPr>
        <p:spPr bwMode="auto">
          <a:xfrm>
            <a:off x="5423208" y="2477915"/>
            <a:ext cx="544888" cy="1714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65" name="CONDITIONAL ACCESS RISK">
            <a:extLst>
              <a:ext uri="{FF2B5EF4-FFF2-40B4-BE49-F238E27FC236}">
                <a16:creationId xmlns:a16="http://schemas.microsoft.com/office/drawing/2014/main" id="{55D03E26-F5A7-4512-B7D5-3B9F2AEF7E28}"/>
              </a:ext>
            </a:extLst>
          </p:cNvPr>
          <p:cNvSpPr txBox="1"/>
          <p:nvPr/>
        </p:nvSpPr>
        <p:spPr>
          <a:xfrm>
            <a:off x="5117562" y="1411561"/>
            <a:ext cx="1156181" cy="507831"/>
          </a:xfrm>
          <a:prstGeom prst="rect">
            <a:avLst/>
          </a:prstGeom>
          <a:noFill/>
        </p:spPr>
        <p:txBody>
          <a:bodyPr wrap="square" rtlCol="0" anchor="ctr">
            <a:spAutoFit/>
          </a:bodyPr>
          <a:lstStyle/>
          <a:p>
            <a:pPr defTabSz="698951" fontAlgn="base">
              <a:spcBef>
                <a:spcPct val="0"/>
              </a:spcBef>
              <a:spcAft>
                <a:spcPct val="0"/>
              </a:spcAft>
              <a:defRPr/>
            </a:pPr>
            <a:r>
              <a:rPr lang="en-US" sz="900" kern="0" dirty="0">
                <a:solidFill>
                  <a:srgbClr val="0078D7"/>
                </a:solidFill>
                <a:latin typeface="Segoe UI Semibold" panose="020B0702040204020203" pitchFamily="34" charset="0"/>
                <a:cs typeface="Segoe UI Semibold" panose="020B0702040204020203" pitchFamily="34" charset="0"/>
              </a:rPr>
              <a:t>Cloud App Security</a:t>
            </a:r>
            <a:br>
              <a:rPr lang="en-US" sz="900" kern="0" dirty="0">
                <a:solidFill>
                  <a:srgbClr val="0078D7"/>
                </a:solidFill>
                <a:latin typeface="Segoe UI Semibold" panose="020B0702040204020203" pitchFamily="34" charset="0"/>
                <a:cs typeface="Segoe UI Semibold" panose="020B0702040204020203" pitchFamily="34" charset="0"/>
              </a:rPr>
            </a:br>
            <a:r>
              <a:rPr lang="en-US" sz="900" kern="0" dirty="0">
                <a:solidFill>
                  <a:srgbClr val="0078D7"/>
                </a:solidFill>
                <a:latin typeface="Segoe UI Semibold" panose="020B0702040204020203" pitchFamily="34" charset="0"/>
                <a:cs typeface="Segoe UI Semibold" panose="020B0702040204020203" pitchFamily="34" charset="0"/>
              </a:rPr>
              <a:t>Proxy</a:t>
            </a:r>
          </a:p>
        </p:txBody>
      </p:sp>
      <p:grpSp>
        <p:nvGrpSpPr>
          <p:cNvPr id="2053" name="Group 2052">
            <a:extLst>
              <a:ext uri="{FF2B5EF4-FFF2-40B4-BE49-F238E27FC236}">
                <a16:creationId xmlns:a16="http://schemas.microsoft.com/office/drawing/2014/main" id="{51438D0F-3CDE-4A8E-9F32-9A436D532503}"/>
              </a:ext>
            </a:extLst>
          </p:cNvPr>
          <p:cNvGrpSpPr/>
          <p:nvPr/>
        </p:nvGrpSpPr>
        <p:grpSpPr>
          <a:xfrm>
            <a:off x="4692619" y="2046572"/>
            <a:ext cx="1327215" cy="613798"/>
            <a:chOff x="6256847" y="2728663"/>
            <a:chExt cx="1769871" cy="818514"/>
          </a:xfrm>
        </p:grpSpPr>
        <p:sp>
          <p:nvSpPr>
            <p:cNvPr id="280" name="Arc 279">
              <a:extLst>
                <a:ext uri="{FF2B5EF4-FFF2-40B4-BE49-F238E27FC236}">
                  <a16:creationId xmlns:a16="http://schemas.microsoft.com/office/drawing/2014/main" id="{DA984A96-1CE0-4A82-BE2F-7E2AFEBA46C8}"/>
                </a:ext>
              </a:extLst>
            </p:cNvPr>
            <p:cNvSpPr/>
            <p:nvPr/>
          </p:nvSpPr>
          <p:spPr>
            <a:xfrm>
              <a:off x="6256847" y="2789155"/>
              <a:ext cx="1769871" cy="758022"/>
            </a:xfrm>
            <a:prstGeom prst="arc">
              <a:avLst>
                <a:gd name="adj1" fmla="val 11305652"/>
                <a:gd name="adj2" fmla="val 16575756"/>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endParaRPr lang="en-US" sz="1350">
                <a:solidFill>
                  <a:srgbClr val="505050"/>
                </a:solidFill>
                <a:latin typeface="Segoe UI"/>
              </a:endParaRPr>
            </a:p>
          </p:txBody>
        </p:sp>
        <p:grpSp>
          <p:nvGrpSpPr>
            <p:cNvPr id="2051" name="Group 2050">
              <a:extLst>
                <a:ext uri="{FF2B5EF4-FFF2-40B4-BE49-F238E27FC236}">
                  <a16:creationId xmlns:a16="http://schemas.microsoft.com/office/drawing/2014/main" id="{EFF4756C-9433-43E8-9CB2-21CE3DBF5599}"/>
                </a:ext>
              </a:extLst>
            </p:cNvPr>
            <p:cNvGrpSpPr/>
            <p:nvPr/>
          </p:nvGrpSpPr>
          <p:grpSpPr>
            <a:xfrm>
              <a:off x="6566471" y="2728663"/>
              <a:ext cx="237918" cy="237918"/>
              <a:chOff x="6566471" y="2728663"/>
              <a:chExt cx="237918" cy="237918"/>
            </a:xfrm>
          </p:grpSpPr>
          <p:sp useBgFill="1">
            <p:nvSpPr>
              <p:cNvPr id="2049" name="Oval 2048">
                <a:extLst>
                  <a:ext uri="{FF2B5EF4-FFF2-40B4-BE49-F238E27FC236}">
                    <a16:creationId xmlns:a16="http://schemas.microsoft.com/office/drawing/2014/main" id="{C004FF80-F683-4F59-B45D-10FD0CCAF450}"/>
                  </a:ext>
                </a:extLst>
              </p:cNvPr>
              <p:cNvSpPr/>
              <p:nvPr/>
            </p:nvSpPr>
            <p:spPr bwMode="auto">
              <a:xfrm>
                <a:off x="6566471" y="2728663"/>
                <a:ext cx="237918" cy="23791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291" name="Freeform 28">
                <a:extLst>
                  <a:ext uri="{FF2B5EF4-FFF2-40B4-BE49-F238E27FC236}">
                    <a16:creationId xmlns:a16="http://schemas.microsoft.com/office/drawing/2014/main" id="{8D7C5E65-5C7A-49CF-BE54-59A57FB435DF}"/>
                  </a:ext>
                </a:extLst>
              </p:cNvPr>
              <p:cNvSpPr>
                <a:spLocks noChangeAspect="1" noEditPoints="1"/>
              </p:cNvSpPr>
              <p:nvPr/>
            </p:nvSpPr>
            <p:spPr bwMode="auto">
              <a:xfrm>
                <a:off x="6610142" y="2751392"/>
                <a:ext cx="164862" cy="192460"/>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008000"/>
              </a:solid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cxnSp>
        <p:nvCxnSpPr>
          <p:cNvPr id="183" name="Straight Arrow Connector 182">
            <a:extLst>
              <a:ext uri="{FF2B5EF4-FFF2-40B4-BE49-F238E27FC236}">
                <a16:creationId xmlns:a16="http://schemas.microsoft.com/office/drawing/2014/main" id="{178B805B-1589-4674-ACA7-4C5A07CC7563}"/>
              </a:ext>
            </a:extLst>
          </p:cNvPr>
          <p:cNvCxnSpPr>
            <a:cxnSpLocks/>
          </p:cNvCxnSpPr>
          <p:nvPr/>
        </p:nvCxnSpPr>
        <p:spPr>
          <a:xfrm flipV="1">
            <a:off x="4810089" y="2558011"/>
            <a:ext cx="2555597" cy="12047"/>
          </a:xfrm>
          <a:prstGeom prst="straightConnector1">
            <a:avLst/>
          </a:prstGeom>
          <a:noFill/>
          <a:ln w="19050" cap="rnd" cmpd="sng" algn="ctr">
            <a:solidFill>
              <a:srgbClr val="0078D7"/>
            </a:solidFill>
            <a:prstDash val="sysDot"/>
            <a:miter lim="800000"/>
            <a:tailEnd type="stealth"/>
          </a:ln>
          <a:effectLst/>
        </p:spPr>
      </p:cxnSp>
      <p:cxnSp>
        <p:nvCxnSpPr>
          <p:cNvPr id="127" name="Straight Arrow Connector 126"/>
          <p:cNvCxnSpPr>
            <a:cxnSpLocks/>
          </p:cNvCxnSpPr>
          <p:nvPr/>
        </p:nvCxnSpPr>
        <p:spPr>
          <a:xfrm>
            <a:off x="1204850" y="2571750"/>
            <a:ext cx="1028554" cy="0"/>
          </a:xfrm>
          <a:prstGeom prst="straightConnector1">
            <a:avLst/>
          </a:prstGeom>
          <a:noFill/>
          <a:ln w="19050" cap="flat" cmpd="sng" algn="ctr">
            <a:solidFill>
              <a:srgbClr val="0078D7"/>
            </a:solidFill>
            <a:prstDash val="solid"/>
            <a:miter lim="800000"/>
            <a:tailEnd type="stealth"/>
          </a:ln>
          <a:effectLst/>
        </p:spPr>
      </p:cxnSp>
      <p:sp>
        <p:nvSpPr>
          <p:cNvPr id="282" name="Rectangle 281"/>
          <p:cNvSpPr/>
          <p:nvPr/>
        </p:nvSpPr>
        <p:spPr bwMode="auto">
          <a:xfrm>
            <a:off x="649" y="365"/>
            <a:ext cx="9141691" cy="977189"/>
          </a:xfrm>
          <a:prstGeom prst="rect">
            <a:avLst/>
          </a:prstGeom>
          <a:solidFill>
            <a:schemeClr val="bg1">
              <a:lumMod val="9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3">
            <a:extLst>
              <a:ext uri="{FF2B5EF4-FFF2-40B4-BE49-F238E27FC236}">
                <a16:creationId xmlns:a16="http://schemas.microsoft.com/office/drawing/2014/main" id="{F204D1A3-DE3E-446A-8CE8-C67E4368712A}"/>
              </a:ext>
            </a:extLst>
          </p:cNvPr>
          <p:cNvSpPr>
            <a:spLocks noGrp="1"/>
          </p:cNvSpPr>
          <p:nvPr>
            <p:ph sz="quarter" idx="14"/>
          </p:nvPr>
        </p:nvSpPr>
        <p:spPr/>
        <p:txBody>
          <a:bodyPr/>
          <a:lstStyle/>
          <a:p>
            <a:endParaRPr lang="de-AT"/>
          </a:p>
        </p:txBody>
      </p:sp>
      <p:sp>
        <p:nvSpPr>
          <p:cNvPr id="138" name="TextBox 137"/>
          <p:cNvSpPr txBox="1"/>
          <p:nvPr/>
        </p:nvSpPr>
        <p:spPr>
          <a:xfrm>
            <a:off x="496245" y="1943549"/>
            <a:ext cx="688834"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USER</a:t>
            </a:r>
          </a:p>
        </p:txBody>
      </p:sp>
      <p:sp>
        <p:nvSpPr>
          <p:cNvPr id="2" name="Rectangle 1"/>
          <p:cNvSpPr/>
          <p:nvPr/>
        </p:nvSpPr>
        <p:spPr bwMode="auto">
          <a:xfrm>
            <a:off x="674937" y="2984367"/>
            <a:ext cx="1371406" cy="1009380"/>
          </a:xfrm>
          <a:prstGeom prst="rect">
            <a:avLst/>
          </a:prstGeom>
          <a:noFill/>
          <a:ln>
            <a:no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t" anchorCtr="0" compatLnSpc="1">
            <a:prstTxWarp prst="textNoShape">
              <a:avLst/>
            </a:prstTxWarp>
          </a:bodyPr>
          <a:lstStyle/>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Role</a:t>
            </a:r>
            <a:r>
              <a:rPr lang="en-US" sz="917" kern="0" dirty="0">
                <a:solidFill>
                  <a:srgbClr val="505050"/>
                </a:solidFill>
                <a:latin typeface="Segoe UI"/>
                <a:ea typeface="Segoe UI" charset="0"/>
                <a:cs typeface="Segoe UI" charset="0"/>
              </a:rPr>
              <a:t>: Marketing </a:t>
            </a:r>
            <a:r>
              <a:rPr lang="en-US" sz="917" kern="0" dirty="0" err="1">
                <a:solidFill>
                  <a:srgbClr val="505050"/>
                </a:solidFill>
                <a:latin typeface="Segoe UI"/>
                <a:ea typeface="Segoe UI" charset="0"/>
                <a:cs typeface="Segoe UI" charset="0"/>
              </a:rPr>
              <a:t>Mgr</a:t>
            </a:r>
            <a:endParaRPr lang="en-US" sz="917" kern="0" dirty="0">
              <a:solidFill>
                <a:srgbClr val="505050"/>
              </a:solidFill>
              <a:latin typeface="Segoe UI"/>
              <a:ea typeface="Segoe UI" charset="0"/>
              <a:cs typeface="Segoe UI" charset="0"/>
            </a:endParaRP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Group</a:t>
            </a:r>
            <a:r>
              <a:rPr lang="en-US" sz="917" kern="0" dirty="0">
                <a:solidFill>
                  <a:srgbClr val="505050"/>
                </a:solidFill>
                <a:latin typeface="Segoe UI"/>
                <a:ea typeface="Segoe UI" charset="0"/>
                <a:cs typeface="Segoe UI" charset="0"/>
              </a:rPr>
              <a:t>:	Marketing</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Client:	</a:t>
            </a:r>
            <a:r>
              <a:rPr lang="en-US" sz="917" kern="0" dirty="0">
                <a:solidFill>
                  <a:srgbClr val="505050"/>
                </a:solidFill>
                <a:latin typeface="Segoe UI"/>
                <a:ea typeface="Segoe UI" charset="0"/>
                <a:cs typeface="Segoe UI Semibold" panose="020B0702040204020203" pitchFamily="34" charset="0"/>
              </a:rPr>
              <a:t>Mobile</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Config:</a:t>
            </a:r>
            <a:r>
              <a:rPr lang="en-US" sz="917" kern="0" dirty="0">
                <a:solidFill>
                  <a:srgbClr val="505050"/>
                </a:solidFill>
                <a:latin typeface="Segoe UI"/>
                <a:ea typeface="Segoe UI" charset="0"/>
                <a:cs typeface="Segoe UI Semibold" panose="020B0702040204020203" pitchFamily="34" charset="0"/>
              </a:rPr>
              <a:t> Open</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Location</a:t>
            </a:r>
            <a:r>
              <a:rPr lang="en-US" sz="917" kern="0" dirty="0">
                <a:solidFill>
                  <a:srgbClr val="505050"/>
                </a:solidFill>
                <a:latin typeface="Segoe UI"/>
                <a:ea typeface="Segoe UI" charset="0"/>
                <a:cs typeface="Segoe UI" charset="0"/>
              </a:rPr>
              <a:t>: UNKNOWN</a:t>
            </a:r>
          </a:p>
          <a:p>
            <a:pPr defTabSz="698951" fontAlgn="base">
              <a:lnSpc>
                <a:spcPct val="110000"/>
              </a:lnSpc>
              <a:spcBef>
                <a:spcPct val="0"/>
              </a:spcBef>
              <a:spcAft>
                <a:spcPct val="0"/>
              </a:spcAft>
              <a:tabLst>
                <a:tab pos="429734"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Last Sign-in</a:t>
            </a:r>
            <a:r>
              <a:rPr lang="en-US" sz="917" kern="0" dirty="0">
                <a:solidFill>
                  <a:srgbClr val="505050"/>
                </a:solidFill>
                <a:latin typeface="Segoe UI"/>
                <a:ea typeface="Segoe UI" charset="0"/>
                <a:cs typeface="Segoe UI" charset="0"/>
              </a:rPr>
              <a:t>: 8 </a:t>
            </a:r>
            <a:r>
              <a:rPr lang="en-US" sz="917" kern="0" dirty="0" err="1">
                <a:solidFill>
                  <a:srgbClr val="505050"/>
                </a:solidFill>
                <a:latin typeface="Segoe UI"/>
                <a:ea typeface="Segoe UI" charset="0"/>
                <a:cs typeface="Segoe UI" charset="0"/>
              </a:rPr>
              <a:t>hrs</a:t>
            </a:r>
            <a:r>
              <a:rPr lang="en-US" sz="917" kern="0" dirty="0">
                <a:solidFill>
                  <a:srgbClr val="505050"/>
                </a:solidFill>
                <a:latin typeface="Segoe UI"/>
                <a:ea typeface="Segoe UI" charset="0"/>
                <a:cs typeface="Segoe UI" charset="0"/>
              </a:rPr>
              <a:t> ago</a:t>
            </a:r>
          </a:p>
        </p:txBody>
      </p:sp>
      <p:sp>
        <p:nvSpPr>
          <p:cNvPr id="140" name="Rectangle 139"/>
          <p:cNvSpPr/>
          <p:nvPr/>
        </p:nvSpPr>
        <p:spPr bwMode="auto">
          <a:xfrm>
            <a:off x="2363493" y="2984367"/>
            <a:ext cx="1371406" cy="560612"/>
          </a:xfrm>
          <a:prstGeom prst="rect">
            <a:avLst/>
          </a:prstGeom>
          <a:noFill/>
          <a:ln>
            <a:no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t" anchorCtr="0" compatLnSpc="1">
            <a:prstTxWarp prst="textNoShape">
              <a:avLst/>
            </a:prstTxWarp>
          </a:bodyPr>
          <a:lstStyle/>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Platform:</a:t>
            </a:r>
            <a:r>
              <a:rPr lang="en-US" sz="917" kern="0" dirty="0">
                <a:solidFill>
                  <a:srgbClr val="505050"/>
                </a:solidFill>
                <a:latin typeface="Segoe UI"/>
                <a:cs typeface="Segoe UI" charset="0"/>
              </a:rPr>
              <a:t> Windows</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Health</a:t>
            </a:r>
            <a:r>
              <a:rPr lang="en-US" sz="917" kern="0" dirty="0">
                <a:solidFill>
                  <a:srgbClr val="505050"/>
                </a:solidFill>
                <a:latin typeface="Segoe UI"/>
                <a:ea typeface="Segoe UI" charset="0"/>
                <a:cs typeface="Segoe UI" charset="0"/>
              </a:rPr>
              <a:t>:	Fully patched</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Config</a:t>
            </a:r>
            <a:r>
              <a:rPr lang="en-US" sz="917" kern="0" dirty="0">
                <a:solidFill>
                  <a:srgbClr val="505050"/>
                </a:solidFill>
                <a:latin typeface="Segoe UI"/>
                <a:ea typeface="Segoe UI" charset="0"/>
                <a:cs typeface="Segoe UI" charset="0"/>
              </a:rPr>
              <a:t>:	Managed</a:t>
            </a:r>
          </a:p>
          <a:p>
            <a:pPr defTabSz="698951" fontAlgn="base">
              <a:lnSpc>
                <a:spcPct val="110000"/>
              </a:lnSpc>
              <a:spcBef>
                <a:spcPct val="0"/>
              </a:spcBef>
              <a:spcAft>
                <a:spcPct val="0"/>
              </a:spcAft>
              <a:tabLst>
                <a:tab pos="429734"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Last seen</a:t>
            </a:r>
            <a:r>
              <a:rPr lang="en-US" sz="917" kern="0" dirty="0">
                <a:solidFill>
                  <a:srgbClr val="505050"/>
                </a:solidFill>
                <a:latin typeface="Segoe UI"/>
                <a:ea typeface="Segoe UI" charset="0"/>
                <a:cs typeface="Segoe UI" charset="0"/>
              </a:rPr>
              <a:t>: London, UK</a:t>
            </a:r>
          </a:p>
        </p:txBody>
      </p:sp>
      <p:sp>
        <p:nvSpPr>
          <p:cNvPr id="244" name="Rectangle 243"/>
          <p:cNvSpPr/>
          <p:nvPr/>
        </p:nvSpPr>
        <p:spPr bwMode="auto">
          <a:xfrm>
            <a:off x="1155" y="4165947"/>
            <a:ext cx="9141691" cy="977189"/>
          </a:xfrm>
          <a:prstGeom prst="rect">
            <a:avLst/>
          </a:prstGeom>
          <a:solidFill>
            <a:schemeClr val="bg1">
              <a:lumMod val="9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2" name="Okay"/>
          <p:cNvGrpSpPr>
            <a:grpSpLocks noChangeAspect="1"/>
          </p:cNvGrpSpPr>
          <p:nvPr/>
        </p:nvGrpSpPr>
        <p:grpSpPr>
          <a:xfrm>
            <a:off x="520295" y="3026492"/>
            <a:ext cx="133762" cy="133762"/>
            <a:chOff x="5759509" y="-1425609"/>
            <a:chExt cx="274320" cy="274320"/>
          </a:xfrm>
        </p:grpSpPr>
        <p:sp>
          <p:nvSpPr>
            <p:cNvPr id="63" name="Oval 62"/>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2" name="Okay"/>
          <p:cNvGrpSpPr>
            <a:grpSpLocks noChangeAspect="1"/>
          </p:cNvGrpSpPr>
          <p:nvPr/>
        </p:nvGrpSpPr>
        <p:grpSpPr>
          <a:xfrm>
            <a:off x="520295" y="3184973"/>
            <a:ext cx="133762" cy="133762"/>
            <a:chOff x="5759509" y="-1425609"/>
            <a:chExt cx="274320" cy="274320"/>
          </a:xfrm>
        </p:grpSpPr>
        <p:sp>
          <p:nvSpPr>
            <p:cNvPr id="83" name="Oval 82"/>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5" name="Okay"/>
          <p:cNvGrpSpPr>
            <a:grpSpLocks noChangeAspect="1"/>
          </p:cNvGrpSpPr>
          <p:nvPr/>
        </p:nvGrpSpPr>
        <p:grpSpPr>
          <a:xfrm>
            <a:off x="520295" y="3338843"/>
            <a:ext cx="133762" cy="133762"/>
            <a:chOff x="5759509" y="-1425609"/>
            <a:chExt cx="274320" cy="274320"/>
          </a:xfrm>
        </p:grpSpPr>
        <p:sp>
          <p:nvSpPr>
            <p:cNvPr id="86" name="Oval 85"/>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8" name="Okay"/>
          <p:cNvGrpSpPr>
            <a:grpSpLocks noChangeAspect="1"/>
          </p:cNvGrpSpPr>
          <p:nvPr/>
        </p:nvGrpSpPr>
        <p:grpSpPr>
          <a:xfrm>
            <a:off x="520295" y="3492713"/>
            <a:ext cx="133762" cy="133762"/>
            <a:chOff x="5759509" y="-1425609"/>
            <a:chExt cx="274320" cy="274320"/>
          </a:xfrm>
        </p:grpSpPr>
        <p:sp>
          <p:nvSpPr>
            <p:cNvPr id="89" name="Oval 88"/>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1" name="Okay"/>
          <p:cNvGrpSpPr>
            <a:grpSpLocks noChangeAspect="1"/>
          </p:cNvGrpSpPr>
          <p:nvPr/>
        </p:nvGrpSpPr>
        <p:grpSpPr>
          <a:xfrm>
            <a:off x="520295" y="3795842"/>
            <a:ext cx="133762" cy="133762"/>
            <a:chOff x="5759509" y="-1425609"/>
            <a:chExt cx="274320" cy="274320"/>
          </a:xfrm>
        </p:grpSpPr>
        <p:sp>
          <p:nvSpPr>
            <p:cNvPr id="92" name="Oval 91"/>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4" name="Okay"/>
          <p:cNvGrpSpPr>
            <a:grpSpLocks noChangeAspect="1"/>
          </p:cNvGrpSpPr>
          <p:nvPr/>
        </p:nvGrpSpPr>
        <p:grpSpPr>
          <a:xfrm>
            <a:off x="2224556" y="3026492"/>
            <a:ext cx="133762" cy="133762"/>
            <a:chOff x="5759509" y="-1425609"/>
            <a:chExt cx="274320" cy="274320"/>
          </a:xfrm>
        </p:grpSpPr>
        <p:sp>
          <p:nvSpPr>
            <p:cNvPr id="95" name="Oval 94"/>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7" name="Okay"/>
          <p:cNvGrpSpPr>
            <a:grpSpLocks noChangeAspect="1"/>
          </p:cNvGrpSpPr>
          <p:nvPr/>
        </p:nvGrpSpPr>
        <p:grpSpPr>
          <a:xfrm>
            <a:off x="2224556" y="3177114"/>
            <a:ext cx="133762" cy="133762"/>
            <a:chOff x="5759509" y="-1425609"/>
            <a:chExt cx="274320" cy="274320"/>
          </a:xfrm>
        </p:grpSpPr>
        <p:sp>
          <p:nvSpPr>
            <p:cNvPr id="98" name="Oval 97"/>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sp>
        <p:nvSpPr>
          <p:cNvPr id="103" name="Freeform 23"/>
          <p:cNvSpPr>
            <a:spLocks/>
          </p:cNvSpPr>
          <p:nvPr/>
        </p:nvSpPr>
        <p:spPr bwMode="auto">
          <a:xfrm>
            <a:off x="2248077" y="3368284"/>
            <a:ext cx="86720" cy="65041"/>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nvGrpSpPr>
          <p:cNvPr id="281" name="Group 280">
            <a:extLst>
              <a:ext uri="{FF2B5EF4-FFF2-40B4-BE49-F238E27FC236}">
                <a16:creationId xmlns:a16="http://schemas.microsoft.com/office/drawing/2014/main" id="{883C34F3-71F5-4A95-8AE4-733AA398144A}"/>
              </a:ext>
            </a:extLst>
          </p:cNvPr>
          <p:cNvGrpSpPr/>
          <p:nvPr/>
        </p:nvGrpSpPr>
        <p:grpSpPr>
          <a:xfrm>
            <a:off x="2253174" y="2227321"/>
            <a:ext cx="685703" cy="685703"/>
            <a:chOff x="3174770" y="1804491"/>
            <a:chExt cx="914400" cy="914400"/>
          </a:xfrm>
        </p:grpSpPr>
        <p:sp>
          <p:nvSpPr>
            <p:cNvPr id="283" name="Oval 282">
              <a:extLst>
                <a:ext uri="{FF2B5EF4-FFF2-40B4-BE49-F238E27FC236}">
                  <a16:creationId xmlns:a16="http://schemas.microsoft.com/office/drawing/2014/main" id="{572ABF1D-144B-4CA3-B96B-E85E61103FEA}"/>
                </a:ext>
              </a:extLst>
            </p:cNvPr>
            <p:cNvSpPr/>
            <p:nvPr/>
          </p:nvSpPr>
          <p:spPr bwMode="auto">
            <a:xfrm>
              <a:off x="3174770" y="1804491"/>
              <a:ext cx="914400" cy="914400"/>
            </a:xfrm>
            <a:prstGeom prst="ellipse">
              <a:avLst/>
            </a:prstGeom>
            <a:solidFill>
              <a:schemeClr val="tx1">
                <a:lumMod val="20000"/>
                <a:lumOff val="80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a:solidFill>
                  <a:srgbClr val="505050"/>
                </a:solidFill>
                <a:latin typeface="Segoe UI"/>
              </a:endParaRPr>
            </a:p>
          </p:txBody>
        </p:sp>
        <p:grpSp>
          <p:nvGrpSpPr>
            <p:cNvPr id="284" name="Group 283">
              <a:extLst>
                <a:ext uri="{FF2B5EF4-FFF2-40B4-BE49-F238E27FC236}">
                  <a16:creationId xmlns:a16="http://schemas.microsoft.com/office/drawing/2014/main" id="{CF40FB2A-FC54-4939-8009-A209CBDF9D82}"/>
                </a:ext>
              </a:extLst>
            </p:cNvPr>
            <p:cNvGrpSpPr/>
            <p:nvPr/>
          </p:nvGrpSpPr>
          <p:grpSpPr>
            <a:xfrm>
              <a:off x="3346092" y="2072903"/>
              <a:ext cx="571756" cy="377576"/>
              <a:chOff x="8797924" y="1073151"/>
              <a:chExt cx="757237" cy="500063"/>
            </a:xfrm>
            <a:solidFill>
              <a:schemeClr val="tx1"/>
            </a:solidFill>
          </p:grpSpPr>
          <p:sp>
            <p:nvSpPr>
              <p:cNvPr id="285" name="Freeform 182">
                <a:extLst>
                  <a:ext uri="{FF2B5EF4-FFF2-40B4-BE49-F238E27FC236}">
                    <a16:creationId xmlns:a16="http://schemas.microsoft.com/office/drawing/2014/main" id="{A6D0267B-8EC5-4180-83E1-A1277058C9C0}"/>
                  </a:ext>
                </a:extLst>
              </p:cNvPr>
              <p:cNvSpPr>
                <a:spLocks noEditPoints="1"/>
              </p:cNvSpPr>
              <p:nvPr/>
            </p:nvSpPr>
            <p:spPr bwMode="auto">
              <a:xfrm>
                <a:off x="8797924" y="1073151"/>
                <a:ext cx="757237" cy="500063"/>
              </a:xfrm>
              <a:custGeom>
                <a:avLst/>
                <a:gdLst>
                  <a:gd name="T0" fmla="*/ 2726 w 2756"/>
                  <a:gd name="T1" fmla="*/ 1683 h 1819"/>
                  <a:gd name="T2" fmla="*/ 2726 w 2756"/>
                  <a:gd name="T3" fmla="*/ 1683 h 1819"/>
                  <a:gd name="T4" fmla="*/ 2718 w 2756"/>
                  <a:gd name="T5" fmla="*/ 1692 h 1819"/>
                  <a:gd name="T6" fmla="*/ 2496 w 2756"/>
                  <a:gd name="T7" fmla="*/ 1792 h 1819"/>
                  <a:gd name="T8" fmla="*/ 260 w 2756"/>
                  <a:gd name="T9" fmla="*/ 1792 h 1819"/>
                  <a:gd name="T10" fmla="*/ 38 w 2756"/>
                  <a:gd name="T11" fmla="*/ 1692 h 1819"/>
                  <a:gd name="T12" fmla="*/ 32 w 2756"/>
                  <a:gd name="T13" fmla="*/ 1686 h 1819"/>
                  <a:gd name="T14" fmla="*/ 26 w 2756"/>
                  <a:gd name="T15" fmla="*/ 1668 h 1819"/>
                  <a:gd name="T16" fmla="*/ 43 w 2756"/>
                  <a:gd name="T17" fmla="*/ 1641 h 1819"/>
                  <a:gd name="T18" fmla="*/ 51 w 2756"/>
                  <a:gd name="T19" fmla="*/ 1640 h 1819"/>
                  <a:gd name="T20" fmla="*/ 208 w 2756"/>
                  <a:gd name="T21" fmla="*/ 1640 h 1819"/>
                  <a:gd name="T22" fmla="*/ 222 w 2756"/>
                  <a:gd name="T23" fmla="*/ 1640 h 1819"/>
                  <a:gd name="T24" fmla="*/ 2534 w 2756"/>
                  <a:gd name="T25" fmla="*/ 1640 h 1819"/>
                  <a:gd name="T26" fmla="*/ 2712 w 2756"/>
                  <a:gd name="T27" fmla="*/ 1640 h 1819"/>
                  <a:gd name="T28" fmla="*/ 2729 w 2756"/>
                  <a:gd name="T29" fmla="*/ 1668 h 1819"/>
                  <a:gd name="T30" fmla="*/ 2726 w 2756"/>
                  <a:gd name="T31" fmla="*/ 1683 h 1819"/>
                  <a:gd name="T32" fmla="*/ 2534 w 2756"/>
                  <a:gd name="T33" fmla="*/ 1613 h 1819"/>
                  <a:gd name="T34" fmla="*/ 2534 w 2756"/>
                  <a:gd name="T35" fmla="*/ 1613 h 1819"/>
                  <a:gd name="T36" fmla="*/ 222 w 2756"/>
                  <a:gd name="T37" fmla="*/ 1613 h 1819"/>
                  <a:gd name="T38" fmla="*/ 222 w 2756"/>
                  <a:gd name="T39" fmla="*/ 27 h 1819"/>
                  <a:gd name="T40" fmla="*/ 2534 w 2756"/>
                  <a:gd name="T41" fmla="*/ 27 h 1819"/>
                  <a:gd name="T42" fmla="*/ 2534 w 2756"/>
                  <a:gd name="T43" fmla="*/ 1613 h 1819"/>
                  <a:gd name="T44" fmla="*/ 2720 w 2756"/>
                  <a:gd name="T45" fmla="*/ 1615 h 1819"/>
                  <a:gd name="T46" fmla="*/ 2720 w 2756"/>
                  <a:gd name="T47" fmla="*/ 1615 h 1819"/>
                  <a:gd name="T48" fmla="*/ 2715 w 2756"/>
                  <a:gd name="T49" fmla="*/ 1613 h 1819"/>
                  <a:gd name="T50" fmla="*/ 2595 w 2756"/>
                  <a:gd name="T51" fmla="*/ 1613 h 1819"/>
                  <a:gd name="T52" fmla="*/ 2561 w 2756"/>
                  <a:gd name="T53" fmla="*/ 1613 h 1819"/>
                  <a:gd name="T54" fmla="*/ 2561 w 2756"/>
                  <a:gd name="T55" fmla="*/ 0 h 1819"/>
                  <a:gd name="T56" fmla="*/ 195 w 2756"/>
                  <a:gd name="T57" fmla="*/ 0 h 1819"/>
                  <a:gd name="T58" fmla="*/ 195 w 2756"/>
                  <a:gd name="T59" fmla="*/ 1613 h 1819"/>
                  <a:gd name="T60" fmla="*/ 51 w 2756"/>
                  <a:gd name="T61" fmla="*/ 1613 h 1819"/>
                  <a:gd name="T62" fmla="*/ 37 w 2756"/>
                  <a:gd name="T63" fmla="*/ 1615 h 1819"/>
                  <a:gd name="T64" fmla="*/ 35 w 2756"/>
                  <a:gd name="T65" fmla="*/ 1615 h 1819"/>
                  <a:gd name="T66" fmla="*/ 0 w 2756"/>
                  <a:gd name="T67" fmla="*/ 1668 h 1819"/>
                  <a:gd name="T68" fmla="*/ 11 w 2756"/>
                  <a:gd name="T69" fmla="*/ 1701 h 1819"/>
                  <a:gd name="T70" fmla="*/ 19 w 2756"/>
                  <a:gd name="T71" fmla="*/ 1711 h 1819"/>
                  <a:gd name="T72" fmla="*/ 260 w 2756"/>
                  <a:gd name="T73" fmla="*/ 1819 h 1819"/>
                  <a:gd name="T74" fmla="*/ 2496 w 2756"/>
                  <a:gd name="T75" fmla="*/ 1819 h 1819"/>
                  <a:gd name="T76" fmla="*/ 2738 w 2756"/>
                  <a:gd name="T77" fmla="*/ 1710 h 1819"/>
                  <a:gd name="T78" fmla="*/ 2744 w 2756"/>
                  <a:gd name="T79" fmla="*/ 1703 h 1819"/>
                  <a:gd name="T80" fmla="*/ 2749 w 2756"/>
                  <a:gd name="T81" fmla="*/ 1697 h 1819"/>
                  <a:gd name="T82" fmla="*/ 2756 w 2756"/>
                  <a:gd name="T83" fmla="*/ 1668 h 1819"/>
                  <a:gd name="T84" fmla="*/ 2720 w 2756"/>
                  <a:gd name="T85" fmla="*/ 1615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56" h="1819">
                    <a:moveTo>
                      <a:pt x="2726" y="1683"/>
                    </a:moveTo>
                    <a:lnTo>
                      <a:pt x="2726" y="1683"/>
                    </a:lnTo>
                    <a:lnTo>
                      <a:pt x="2718" y="1692"/>
                    </a:lnTo>
                    <a:cubicBezTo>
                      <a:pt x="2656" y="1757"/>
                      <a:pt x="2577" y="1792"/>
                      <a:pt x="2496" y="1792"/>
                    </a:cubicBezTo>
                    <a:lnTo>
                      <a:pt x="260" y="1792"/>
                    </a:lnTo>
                    <a:cubicBezTo>
                      <a:pt x="180" y="1792"/>
                      <a:pt x="101" y="1757"/>
                      <a:pt x="38" y="1692"/>
                    </a:cubicBezTo>
                    <a:lnTo>
                      <a:pt x="32" y="1686"/>
                    </a:lnTo>
                    <a:cubicBezTo>
                      <a:pt x="27" y="1677"/>
                      <a:pt x="26" y="1672"/>
                      <a:pt x="26" y="1668"/>
                    </a:cubicBezTo>
                    <a:cubicBezTo>
                      <a:pt x="26" y="1655"/>
                      <a:pt x="33" y="1645"/>
                      <a:pt x="43" y="1641"/>
                    </a:cubicBezTo>
                    <a:cubicBezTo>
                      <a:pt x="46" y="1640"/>
                      <a:pt x="49" y="1640"/>
                      <a:pt x="51" y="1640"/>
                    </a:cubicBezTo>
                    <a:lnTo>
                      <a:pt x="208" y="1640"/>
                    </a:lnTo>
                    <a:lnTo>
                      <a:pt x="222" y="1640"/>
                    </a:lnTo>
                    <a:lnTo>
                      <a:pt x="2534" y="1640"/>
                    </a:lnTo>
                    <a:lnTo>
                      <a:pt x="2712" y="1640"/>
                    </a:lnTo>
                    <a:cubicBezTo>
                      <a:pt x="2722" y="1643"/>
                      <a:pt x="2730" y="1655"/>
                      <a:pt x="2729" y="1668"/>
                    </a:cubicBezTo>
                    <a:cubicBezTo>
                      <a:pt x="2729" y="1673"/>
                      <a:pt x="2728" y="1678"/>
                      <a:pt x="2726" y="1683"/>
                    </a:cubicBezTo>
                    <a:close/>
                    <a:moveTo>
                      <a:pt x="2534" y="1613"/>
                    </a:moveTo>
                    <a:lnTo>
                      <a:pt x="2534" y="1613"/>
                    </a:lnTo>
                    <a:lnTo>
                      <a:pt x="222" y="1613"/>
                    </a:lnTo>
                    <a:lnTo>
                      <a:pt x="222" y="27"/>
                    </a:lnTo>
                    <a:lnTo>
                      <a:pt x="2534" y="27"/>
                    </a:lnTo>
                    <a:lnTo>
                      <a:pt x="2534" y="1613"/>
                    </a:lnTo>
                    <a:close/>
                    <a:moveTo>
                      <a:pt x="2720" y="1615"/>
                    </a:moveTo>
                    <a:lnTo>
                      <a:pt x="2720" y="1615"/>
                    </a:lnTo>
                    <a:lnTo>
                      <a:pt x="2715" y="1613"/>
                    </a:lnTo>
                    <a:lnTo>
                      <a:pt x="2595" y="1613"/>
                    </a:lnTo>
                    <a:lnTo>
                      <a:pt x="2561" y="1613"/>
                    </a:lnTo>
                    <a:lnTo>
                      <a:pt x="2561" y="0"/>
                    </a:lnTo>
                    <a:lnTo>
                      <a:pt x="195" y="0"/>
                    </a:lnTo>
                    <a:lnTo>
                      <a:pt x="195" y="1613"/>
                    </a:lnTo>
                    <a:lnTo>
                      <a:pt x="51" y="1613"/>
                    </a:lnTo>
                    <a:cubicBezTo>
                      <a:pt x="49" y="1613"/>
                      <a:pt x="45" y="1613"/>
                      <a:pt x="37" y="1615"/>
                    </a:cubicBezTo>
                    <a:lnTo>
                      <a:pt x="35" y="1615"/>
                    </a:lnTo>
                    <a:cubicBezTo>
                      <a:pt x="14" y="1623"/>
                      <a:pt x="0" y="1644"/>
                      <a:pt x="0" y="1668"/>
                    </a:cubicBezTo>
                    <a:cubicBezTo>
                      <a:pt x="0" y="1679"/>
                      <a:pt x="3" y="1690"/>
                      <a:pt x="11" y="1701"/>
                    </a:cubicBezTo>
                    <a:lnTo>
                      <a:pt x="19" y="1711"/>
                    </a:lnTo>
                    <a:cubicBezTo>
                      <a:pt x="87" y="1781"/>
                      <a:pt x="173" y="1819"/>
                      <a:pt x="260" y="1819"/>
                    </a:cubicBezTo>
                    <a:lnTo>
                      <a:pt x="2496" y="1819"/>
                    </a:lnTo>
                    <a:cubicBezTo>
                      <a:pt x="2585" y="1819"/>
                      <a:pt x="2670" y="1780"/>
                      <a:pt x="2738" y="1710"/>
                    </a:cubicBezTo>
                    <a:lnTo>
                      <a:pt x="2744" y="1703"/>
                    </a:lnTo>
                    <a:lnTo>
                      <a:pt x="2749" y="1697"/>
                    </a:lnTo>
                    <a:cubicBezTo>
                      <a:pt x="2754" y="1688"/>
                      <a:pt x="2756" y="1678"/>
                      <a:pt x="2756" y="1668"/>
                    </a:cubicBezTo>
                    <a:cubicBezTo>
                      <a:pt x="2756" y="1643"/>
                      <a:pt x="2742" y="1622"/>
                      <a:pt x="2720" y="1615"/>
                    </a:cubicBezTo>
                    <a:close/>
                  </a:path>
                </a:pathLst>
              </a:custGeom>
              <a:solidFill>
                <a:srgbClr val="0078D7"/>
              </a:solidFill>
              <a:ln w="0">
                <a:solidFill>
                  <a:srgbClr val="0078D7"/>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sp>
            <p:nvSpPr>
              <p:cNvPr id="286" name="Freeform 183">
                <a:extLst>
                  <a:ext uri="{FF2B5EF4-FFF2-40B4-BE49-F238E27FC236}">
                    <a16:creationId xmlns:a16="http://schemas.microsoft.com/office/drawing/2014/main" id="{C32EF03C-D850-41A4-8D6B-6A28235F1E28}"/>
                  </a:ext>
                </a:extLst>
              </p:cNvPr>
              <p:cNvSpPr>
                <a:spLocks noEditPoints="1"/>
              </p:cNvSpPr>
              <p:nvPr/>
            </p:nvSpPr>
            <p:spPr bwMode="auto">
              <a:xfrm>
                <a:off x="8885236" y="1111251"/>
                <a:ext cx="581025" cy="385763"/>
              </a:xfrm>
              <a:custGeom>
                <a:avLst/>
                <a:gdLst>
                  <a:gd name="T0" fmla="*/ 2089 w 2116"/>
                  <a:gd name="T1" fmla="*/ 1380 h 1407"/>
                  <a:gd name="T2" fmla="*/ 2089 w 2116"/>
                  <a:gd name="T3" fmla="*/ 1380 h 1407"/>
                  <a:gd name="T4" fmla="*/ 27 w 2116"/>
                  <a:gd name="T5" fmla="*/ 1380 h 1407"/>
                  <a:gd name="T6" fmla="*/ 27 w 2116"/>
                  <a:gd name="T7" fmla="*/ 26 h 1407"/>
                  <a:gd name="T8" fmla="*/ 2089 w 2116"/>
                  <a:gd name="T9" fmla="*/ 26 h 1407"/>
                  <a:gd name="T10" fmla="*/ 2089 w 2116"/>
                  <a:gd name="T11" fmla="*/ 1380 h 1407"/>
                  <a:gd name="T12" fmla="*/ 2116 w 2116"/>
                  <a:gd name="T13" fmla="*/ 0 h 1407"/>
                  <a:gd name="T14" fmla="*/ 2116 w 2116"/>
                  <a:gd name="T15" fmla="*/ 0 h 1407"/>
                  <a:gd name="T16" fmla="*/ 0 w 2116"/>
                  <a:gd name="T17" fmla="*/ 0 h 1407"/>
                  <a:gd name="T18" fmla="*/ 0 w 2116"/>
                  <a:gd name="T19" fmla="*/ 1407 h 1407"/>
                  <a:gd name="T20" fmla="*/ 2116 w 2116"/>
                  <a:gd name="T21" fmla="*/ 1407 h 1407"/>
                  <a:gd name="T22" fmla="*/ 2116 w 2116"/>
                  <a:gd name="T23" fmla="*/ 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6" h="1407">
                    <a:moveTo>
                      <a:pt x="2089" y="1380"/>
                    </a:moveTo>
                    <a:lnTo>
                      <a:pt x="2089" y="1380"/>
                    </a:lnTo>
                    <a:lnTo>
                      <a:pt x="27" y="1380"/>
                    </a:lnTo>
                    <a:lnTo>
                      <a:pt x="27" y="26"/>
                    </a:lnTo>
                    <a:lnTo>
                      <a:pt x="2089" y="26"/>
                    </a:lnTo>
                    <a:lnTo>
                      <a:pt x="2089" y="1380"/>
                    </a:lnTo>
                    <a:close/>
                    <a:moveTo>
                      <a:pt x="2116" y="0"/>
                    </a:moveTo>
                    <a:lnTo>
                      <a:pt x="2116" y="0"/>
                    </a:lnTo>
                    <a:lnTo>
                      <a:pt x="0" y="0"/>
                    </a:lnTo>
                    <a:lnTo>
                      <a:pt x="0" y="1407"/>
                    </a:lnTo>
                    <a:lnTo>
                      <a:pt x="2116" y="1407"/>
                    </a:lnTo>
                    <a:lnTo>
                      <a:pt x="2116" y="0"/>
                    </a:lnTo>
                    <a:close/>
                  </a:path>
                </a:pathLst>
              </a:custGeom>
              <a:solidFill>
                <a:schemeClr val="accent2"/>
              </a:solid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sp>
            <p:nvSpPr>
              <p:cNvPr id="287" name="Freeform 184">
                <a:extLst>
                  <a:ext uri="{FF2B5EF4-FFF2-40B4-BE49-F238E27FC236}">
                    <a16:creationId xmlns:a16="http://schemas.microsoft.com/office/drawing/2014/main" id="{453D3104-0257-45E6-BC5A-D6EF7C67B575}"/>
                  </a:ext>
                </a:extLst>
              </p:cNvPr>
              <p:cNvSpPr>
                <a:spLocks noEditPoints="1"/>
              </p:cNvSpPr>
              <p:nvPr/>
            </p:nvSpPr>
            <p:spPr bwMode="auto">
              <a:xfrm>
                <a:off x="9104311" y="1536701"/>
                <a:ext cx="144462" cy="17463"/>
              </a:xfrm>
              <a:custGeom>
                <a:avLst/>
                <a:gdLst>
                  <a:gd name="T0" fmla="*/ 493 w 526"/>
                  <a:gd name="T1" fmla="*/ 39 h 66"/>
                  <a:gd name="T2" fmla="*/ 493 w 526"/>
                  <a:gd name="T3" fmla="*/ 39 h 66"/>
                  <a:gd name="T4" fmla="*/ 33 w 526"/>
                  <a:gd name="T5" fmla="*/ 39 h 66"/>
                  <a:gd name="T6" fmla="*/ 27 w 526"/>
                  <a:gd name="T7" fmla="*/ 33 h 66"/>
                  <a:gd name="T8" fmla="*/ 33 w 526"/>
                  <a:gd name="T9" fmla="*/ 27 h 66"/>
                  <a:gd name="T10" fmla="*/ 493 w 526"/>
                  <a:gd name="T11" fmla="*/ 27 h 66"/>
                  <a:gd name="T12" fmla="*/ 499 w 526"/>
                  <a:gd name="T13" fmla="*/ 33 h 66"/>
                  <a:gd name="T14" fmla="*/ 493 w 526"/>
                  <a:gd name="T15" fmla="*/ 39 h 66"/>
                  <a:gd name="T16" fmla="*/ 493 w 526"/>
                  <a:gd name="T17" fmla="*/ 0 h 66"/>
                  <a:gd name="T18" fmla="*/ 493 w 526"/>
                  <a:gd name="T19" fmla="*/ 0 h 66"/>
                  <a:gd name="T20" fmla="*/ 33 w 526"/>
                  <a:gd name="T21" fmla="*/ 0 h 66"/>
                  <a:gd name="T22" fmla="*/ 0 w 526"/>
                  <a:gd name="T23" fmla="*/ 33 h 66"/>
                  <a:gd name="T24" fmla="*/ 33 w 526"/>
                  <a:gd name="T25" fmla="*/ 66 h 66"/>
                  <a:gd name="T26" fmla="*/ 493 w 526"/>
                  <a:gd name="T27" fmla="*/ 66 h 66"/>
                  <a:gd name="T28" fmla="*/ 526 w 526"/>
                  <a:gd name="T29" fmla="*/ 33 h 66"/>
                  <a:gd name="T30" fmla="*/ 493 w 526"/>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6" h="66">
                    <a:moveTo>
                      <a:pt x="493" y="39"/>
                    </a:moveTo>
                    <a:lnTo>
                      <a:pt x="493" y="39"/>
                    </a:lnTo>
                    <a:lnTo>
                      <a:pt x="33" y="39"/>
                    </a:lnTo>
                    <a:cubicBezTo>
                      <a:pt x="29" y="39"/>
                      <a:pt x="27" y="36"/>
                      <a:pt x="27" y="33"/>
                    </a:cubicBezTo>
                    <a:cubicBezTo>
                      <a:pt x="27" y="30"/>
                      <a:pt x="29" y="27"/>
                      <a:pt x="33" y="27"/>
                    </a:cubicBezTo>
                    <a:lnTo>
                      <a:pt x="493" y="27"/>
                    </a:lnTo>
                    <a:cubicBezTo>
                      <a:pt x="496" y="27"/>
                      <a:pt x="499" y="30"/>
                      <a:pt x="499" y="33"/>
                    </a:cubicBezTo>
                    <a:cubicBezTo>
                      <a:pt x="499" y="36"/>
                      <a:pt x="496" y="39"/>
                      <a:pt x="493" y="39"/>
                    </a:cubicBezTo>
                    <a:close/>
                    <a:moveTo>
                      <a:pt x="493" y="0"/>
                    </a:moveTo>
                    <a:lnTo>
                      <a:pt x="493" y="0"/>
                    </a:lnTo>
                    <a:lnTo>
                      <a:pt x="33" y="0"/>
                    </a:lnTo>
                    <a:cubicBezTo>
                      <a:pt x="15" y="0"/>
                      <a:pt x="0" y="15"/>
                      <a:pt x="0" y="33"/>
                    </a:cubicBezTo>
                    <a:cubicBezTo>
                      <a:pt x="0" y="51"/>
                      <a:pt x="15" y="66"/>
                      <a:pt x="33" y="66"/>
                    </a:cubicBezTo>
                    <a:lnTo>
                      <a:pt x="493" y="66"/>
                    </a:lnTo>
                    <a:cubicBezTo>
                      <a:pt x="511" y="66"/>
                      <a:pt x="526" y="51"/>
                      <a:pt x="526" y="33"/>
                    </a:cubicBezTo>
                    <a:cubicBezTo>
                      <a:pt x="526" y="15"/>
                      <a:pt x="511" y="0"/>
                      <a:pt x="493" y="0"/>
                    </a:cubicBezTo>
                    <a:close/>
                  </a:path>
                </a:pathLst>
              </a:custGeom>
              <a:solidFill>
                <a:schemeClr val="accent2"/>
              </a:solidFill>
              <a:ln w="0">
                <a:solidFill>
                  <a:srgbClr val="0078D7"/>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grpSp>
      </p:grpSp>
      <p:grpSp>
        <p:nvGrpSpPr>
          <p:cNvPr id="288" name="Okay">
            <a:extLst>
              <a:ext uri="{FF2B5EF4-FFF2-40B4-BE49-F238E27FC236}">
                <a16:creationId xmlns:a16="http://schemas.microsoft.com/office/drawing/2014/main" id="{4BE02E32-F3A6-40A2-A381-9B6CE0AD8C4E}"/>
              </a:ext>
            </a:extLst>
          </p:cNvPr>
          <p:cNvGrpSpPr>
            <a:grpSpLocks noChangeAspect="1"/>
          </p:cNvGrpSpPr>
          <p:nvPr/>
        </p:nvGrpSpPr>
        <p:grpSpPr>
          <a:xfrm>
            <a:off x="2224556" y="3489684"/>
            <a:ext cx="133762" cy="133762"/>
            <a:chOff x="5759509" y="-1425609"/>
            <a:chExt cx="274320" cy="274320"/>
          </a:xfrm>
        </p:grpSpPr>
        <p:sp>
          <p:nvSpPr>
            <p:cNvPr id="289" name="Oval 288">
              <a:extLst>
                <a:ext uri="{FF2B5EF4-FFF2-40B4-BE49-F238E27FC236}">
                  <a16:creationId xmlns:a16="http://schemas.microsoft.com/office/drawing/2014/main" id="{0A4522DA-6902-4D1F-A454-F715869B2DD5}"/>
                </a:ext>
              </a:extLst>
            </p:cNvPr>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0" name="Freeform 23">
              <a:extLst>
                <a:ext uri="{FF2B5EF4-FFF2-40B4-BE49-F238E27FC236}">
                  <a16:creationId xmlns:a16="http://schemas.microsoft.com/office/drawing/2014/main" id="{DD73508E-10E7-494F-9277-2FBC10AF8726}"/>
                </a:ext>
              </a:extLst>
            </p:cNvPr>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sp>
        <p:nvSpPr>
          <p:cNvPr id="315" name="TextBox 314">
            <a:extLst>
              <a:ext uri="{FF2B5EF4-FFF2-40B4-BE49-F238E27FC236}">
                <a16:creationId xmlns:a16="http://schemas.microsoft.com/office/drawing/2014/main" id="{485C4542-4FB0-4149-B620-C3B498D97CBB}"/>
              </a:ext>
            </a:extLst>
          </p:cNvPr>
          <p:cNvSpPr txBox="1"/>
          <p:nvPr/>
        </p:nvSpPr>
        <p:spPr>
          <a:xfrm>
            <a:off x="2259863" y="1943549"/>
            <a:ext cx="697027"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DEVICE</a:t>
            </a:r>
          </a:p>
        </p:txBody>
      </p:sp>
      <p:cxnSp>
        <p:nvCxnSpPr>
          <p:cNvPr id="162" name="Straight Arrow Connector 161"/>
          <p:cNvCxnSpPr>
            <a:cxnSpLocks/>
          </p:cNvCxnSpPr>
          <p:nvPr/>
        </p:nvCxnSpPr>
        <p:spPr>
          <a:xfrm>
            <a:off x="2958222" y="2571750"/>
            <a:ext cx="962362" cy="0"/>
          </a:xfrm>
          <a:prstGeom prst="straightConnector1">
            <a:avLst/>
          </a:prstGeom>
          <a:noFill/>
          <a:ln w="19050" cap="flat" cmpd="sng" algn="ctr">
            <a:solidFill>
              <a:srgbClr val="0078D7"/>
            </a:solidFill>
            <a:prstDash val="solid"/>
            <a:miter lim="800000"/>
            <a:tailEnd type="stealth"/>
          </a:ln>
          <a:effectLst/>
        </p:spPr>
      </p:cxnSp>
      <p:grpSp>
        <p:nvGrpSpPr>
          <p:cNvPr id="10" name="Group 9">
            <a:extLst>
              <a:ext uri="{FF2B5EF4-FFF2-40B4-BE49-F238E27FC236}">
                <a16:creationId xmlns:a16="http://schemas.microsoft.com/office/drawing/2014/main" id="{D760A1F9-D7FB-4A01-AABA-D33E98A6D4F1}"/>
              </a:ext>
            </a:extLst>
          </p:cNvPr>
          <p:cNvGrpSpPr/>
          <p:nvPr/>
        </p:nvGrpSpPr>
        <p:grpSpPr>
          <a:xfrm>
            <a:off x="3953332" y="2155007"/>
            <a:ext cx="830333" cy="830333"/>
            <a:chOff x="5270992" y="2873262"/>
            <a:chExt cx="1107268" cy="1107268"/>
          </a:xfrm>
        </p:grpSpPr>
        <p:sp>
          <p:nvSpPr>
            <p:cNvPr id="158" name="Oval 157">
              <a:extLst>
                <a:ext uri="{FF2B5EF4-FFF2-40B4-BE49-F238E27FC236}">
                  <a16:creationId xmlns:a16="http://schemas.microsoft.com/office/drawing/2014/main" id="{C8E78FA7-0427-4900-B5FA-BE899E560EE9}"/>
                </a:ext>
              </a:extLst>
            </p:cNvPr>
            <p:cNvSpPr/>
            <p:nvPr/>
          </p:nvSpPr>
          <p:spPr bwMode="auto">
            <a:xfrm>
              <a:off x="5270992" y="2873262"/>
              <a:ext cx="1107268" cy="1107268"/>
            </a:xfrm>
            <a:prstGeom prst="ellipse">
              <a:avLst/>
            </a:prstGeom>
            <a:solidFill>
              <a:schemeClr val="tx1">
                <a:lumMod val="20000"/>
                <a:lumOff val="80000"/>
              </a:schemeClr>
            </a:solidFill>
            <a:ln w="222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a:solidFill>
                  <a:srgbClr val="505050"/>
                </a:solidFill>
                <a:latin typeface="Segoe UI"/>
              </a:endParaRPr>
            </a:p>
          </p:txBody>
        </p:sp>
        <p:sp>
          <p:nvSpPr>
            <p:cNvPr id="3" name="Partial Circle 2">
              <a:extLst>
                <a:ext uri="{FF2B5EF4-FFF2-40B4-BE49-F238E27FC236}">
                  <a16:creationId xmlns:a16="http://schemas.microsoft.com/office/drawing/2014/main" id="{AE978904-E72F-4E3B-9E00-A8DBEC2B1D4B}"/>
                </a:ext>
              </a:extLst>
            </p:cNvPr>
            <p:cNvSpPr/>
            <p:nvPr/>
          </p:nvSpPr>
          <p:spPr bwMode="auto">
            <a:xfrm>
              <a:off x="5379014" y="2978137"/>
              <a:ext cx="911188" cy="911190"/>
            </a:xfrm>
            <a:prstGeom prst="pie">
              <a:avLst>
                <a:gd name="adj1" fmla="val 10799996"/>
                <a:gd name="adj2" fmla="val 14272219"/>
              </a:avLst>
            </a:prstGeom>
            <a:solidFill>
              <a:srgbClr val="008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4" name="Partial Circle 183">
              <a:extLst>
                <a:ext uri="{FF2B5EF4-FFF2-40B4-BE49-F238E27FC236}">
                  <a16:creationId xmlns:a16="http://schemas.microsoft.com/office/drawing/2014/main" id="{0033F9CB-4B81-4816-B983-BD1463FA34DD}"/>
                </a:ext>
              </a:extLst>
            </p:cNvPr>
            <p:cNvSpPr/>
            <p:nvPr/>
          </p:nvSpPr>
          <p:spPr bwMode="auto">
            <a:xfrm>
              <a:off x="5379014" y="2978137"/>
              <a:ext cx="911188" cy="911190"/>
            </a:xfrm>
            <a:prstGeom prst="pie">
              <a:avLst>
                <a:gd name="adj1" fmla="val 14146508"/>
                <a:gd name="adj2" fmla="val 18332607"/>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5" name="Partial Circle 184">
              <a:extLst>
                <a:ext uri="{FF2B5EF4-FFF2-40B4-BE49-F238E27FC236}">
                  <a16:creationId xmlns:a16="http://schemas.microsoft.com/office/drawing/2014/main" id="{D501D830-85DF-4197-A6AB-5225EBBB61D8}"/>
                </a:ext>
              </a:extLst>
            </p:cNvPr>
            <p:cNvSpPr/>
            <p:nvPr/>
          </p:nvSpPr>
          <p:spPr bwMode="auto">
            <a:xfrm flipH="1">
              <a:off x="5379014" y="2978137"/>
              <a:ext cx="911188" cy="911190"/>
            </a:xfrm>
            <a:prstGeom prst="pie">
              <a:avLst>
                <a:gd name="adj1" fmla="val 10871295"/>
                <a:gd name="adj2" fmla="val 14272219"/>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7" name="Partial Circle 186">
              <a:extLst>
                <a:ext uri="{FF2B5EF4-FFF2-40B4-BE49-F238E27FC236}">
                  <a16:creationId xmlns:a16="http://schemas.microsoft.com/office/drawing/2014/main" id="{55B4AC88-0B83-467C-A638-7FCED3C3EF5A}"/>
                </a:ext>
              </a:extLst>
            </p:cNvPr>
            <p:cNvSpPr/>
            <p:nvPr/>
          </p:nvSpPr>
          <p:spPr bwMode="auto">
            <a:xfrm>
              <a:off x="5379014" y="2978137"/>
              <a:ext cx="911188" cy="911190"/>
            </a:xfrm>
            <a:prstGeom prst="pie">
              <a:avLst>
                <a:gd name="adj1" fmla="val 10799996"/>
                <a:gd name="adj2" fmla="val 21528050"/>
              </a:avLst>
            </a:prstGeom>
            <a:no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16" name="CONDITIONAL ACCESS RISK">
              <a:extLst>
                <a:ext uri="{FF2B5EF4-FFF2-40B4-BE49-F238E27FC236}">
                  <a16:creationId xmlns:a16="http://schemas.microsoft.com/office/drawing/2014/main" id="{A4F46212-3F69-48B7-A9C2-1387A620694F}"/>
                </a:ext>
              </a:extLst>
            </p:cNvPr>
            <p:cNvSpPr txBox="1"/>
            <p:nvPr/>
          </p:nvSpPr>
          <p:spPr>
            <a:xfrm>
              <a:off x="5402509" y="3477580"/>
              <a:ext cx="887374" cy="492513"/>
            </a:xfrm>
            <a:prstGeom prst="rect">
              <a:avLst/>
            </a:prstGeom>
            <a:noFill/>
          </p:spPr>
          <p:txBody>
            <a:bodyPr wrap="square" rtlCol="0" anchor="ctr">
              <a:spAutoFit/>
            </a:bodyPr>
            <a:lstStyle/>
            <a:p>
              <a:pPr algn="ctr" defTabSz="698951" fontAlgn="base">
                <a:spcBef>
                  <a:spcPct val="0"/>
                </a:spcBef>
                <a:spcAft>
                  <a:spcPct val="0"/>
                </a:spcAft>
                <a:defRPr/>
              </a:pPr>
              <a:r>
                <a:rPr lang="en-US" sz="900" kern="0" dirty="0">
                  <a:solidFill>
                    <a:srgbClr val="505050"/>
                  </a:solidFill>
                  <a:latin typeface="Segoe UI Semibold" panose="020B0702040204020203" pitchFamily="34" charset="0"/>
                  <a:cs typeface="Segoe UI Semibold" panose="020B0702040204020203" pitchFamily="34" charset="0"/>
                </a:rPr>
                <a:t>SESSION</a:t>
              </a:r>
              <a:br>
                <a:rPr lang="en-US" sz="900" kern="0" dirty="0">
                  <a:solidFill>
                    <a:srgbClr val="505050"/>
                  </a:solidFill>
                  <a:latin typeface="Segoe UI Semibold" panose="020B0702040204020203" pitchFamily="34" charset="0"/>
                  <a:cs typeface="Segoe UI Semibold" panose="020B0702040204020203" pitchFamily="34" charset="0"/>
                </a:rPr>
              </a:br>
              <a:r>
                <a:rPr lang="en-US" sz="900" kern="0" dirty="0">
                  <a:solidFill>
                    <a:srgbClr val="505050"/>
                  </a:solidFill>
                  <a:latin typeface="Segoe UI Semibold" panose="020B0702040204020203" pitchFamily="34" charset="0"/>
                  <a:cs typeface="Segoe UI Semibold" panose="020B0702040204020203" pitchFamily="34" charset="0"/>
                </a:rPr>
                <a:t>RISK</a:t>
              </a:r>
            </a:p>
          </p:txBody>
        </p:sp>
      </p:grpSp>
      <p:grpSp>
        <p:nvGrpSpPr>
          <p:cNvPr id="6" name="Group 5">
            <a:extLst>
              <a:ext uri="{FF2B5EF4-FFF2-40B4-BE49-F238E27FC236}">
                <a16:creationId xmlns:a16="http://schemas.microsoft.com/office/drawing/2014/main" id="{983CB955-3B8D-49CC-A17C-106315EE99BC}"/>
              </a:ext>
            </a:extLst>
          </p:cNvPr>
          <p:cNvGrpSpPr/>
          <p:nvPr/>
        </p:nvGrpSpPr>
        <p:grpSpPr>
          <a:xfrm rot="1860000">
            <a:off x="4237054" y="2291251"/>
            <a:ext cx="277859" cy="573962"/>
            <a:chOff x="5649341" y="3054946"/>
            <a:chExt cx="370532" cy="765392"/>
          </a:xfrm>
        </p:grpSpPr>
        <p:sp>
          <p:nvSpPr>
            <p:cNvPr id="13" name="Isosceles Triangle 12">
              <a:extLst>
                <a:ext uri="{FF2B5EF4-FFF2-40B4-BE49-F238E27FC236}">
                  <a16:creationId xmlns:a16="http://schemas.microsoft.com/office/drawing/2014/main" id="{BD6EBD17-8582-4B5E-9556-2D1DF670D1FA}"/>
                </a:ext>
              </a:extLst>
            </p:cNvPr>
            <p:cNvSpPr/>
            <p:nvPr/>
          </p:nvSpPr>
          <p:spPr bwMode="auto">
            <a:xfrm rot="18900000">
              <a:off x="5649341" y="3054946"/>
              <a:ext cx="89388" cy="484248"/>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90" name="Isosceles Triangle 189">
              <a:extLst>
                <a:ext uri="{FF2B5EF4-FFF2-40B4-BE49-F238E27FC236}">
                  <a16:creationId xmlns:a16="http://schemas.microsoft.com/office/drawing/2014/main" id="{56411F72-00E2-47A4-BAC9-12CFF80D66C0}"/>
                </a:ext>
              </a:extLst>
            </p:cNvPr>
            <p:cNvSpPr/>
            <p:nvPr/>
          </p:nvSpPr>
          <p:spPr bwMode="auto">
            <a:xfrm rot="18900000" flipV="1">
              <a:off x="5930485" y="3336090"/>
              <a:ext cx="89388" cy="484248"/>
            </a:xfrm>
            <a:prstGeom prst="triangle">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5" name="Oval 14">
              <a:extLst>
                <a:ext uri="{FF2B5EF4-FFF2-40B4-BE49-F238E27FC236}">
                  <a16:creationId xmlns:a16="http://schemas.microsoft.com/office/drawing/2014/main" id="{1E099164-4429-4B35-A7F5-4A1C7F8C4C70}"/>
                </a:ext>
              </a:extLst>
            </p:cNvPr>
            <p:cNvSpPr/>
            <p:nvPr/>
          </p:nvSpPr>
          <p:spPr bwMode="auto">
            <a:xfrm>
              <a:off x="5770994" y="3374030"/>
              <a:ext cx="127224" cy="127224"/>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sp>
        <p:nvSpPr>
          <p:cNvPr id="216" name="TextBox 215">
            <a:extLst>
              <a:ext uri="{FF2B5EF4-FFF2-40B4-BE49-F238E27FC236}">
                <a16:creationId xmlns:a16="http://schemas.microsoft.com/office/drawing/2014/main" id="{C87C76B9-F35C-40C3-B04F-6FB1837526EE}"/>
              </a:ext>
            </a:extLst>
          </p:cNvPr>
          <p:cNvSpPr txBox="1"/>
          <p:nvPr/>
        </p:nvSpPr>
        <p:spPr>
          <a:xfrm>
            <a:off x="7409328" y="1943549"/>
            <a:ext cx="688834"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APP</a:t>
            </a:r>
          </a:p>
        </p:txBody>
      </p:sp>
      <p:grpSp>
        <p:nvGrpSpPr>
          <p:cNvPr id="199" name="Group 198">
            <a:extLst>
              <a:ext uri="{FF2B5EF4-FFF2-40B4-BE49-F238E27FC236}">
                <a16:creationId xmlns:a16="http://schemas.microsoft.com/office/drawing/2014/main" id="{46642532-590E-4474-9757-0ED6A14B44BC}"/>
              </a:ext>
            </a:extLst>
          </p:cNvPr>
          <p:cNvGrpSpPr/>
          <p:nvPr/>
        </p:nvGrpSpPr>
        <p:grpSpPr>
          <a:xfrm>
            <a:off x="8311877" y="2900032"/>
            <a:ext cx="117957" cy="274280"/>
            <a:chOff x="4724400" y="2646277"/>
            <a:chExt cx="127000" cy="295306"/>
          </a:xfrm>
        </p:grpSpPr>
        <p:cxnSp>
          <p:nvCxnSpPr>
            <p:cNvPr id="217" name="Straight Connector 216">
              <a:extLst>
                <a:ext uri="{FF2B5EF4-FFF2-40B4-BE49-F238E27FC236}">
                  <a16:creationId xmlns:a16="http://schemas.microsoft.com/office/drawing/2014/main" id="{EBC7D59D-018A-477F-B608-8FB52EA8F024}"/>
                </a:ext>
              </a:extLst>
            </p:cNvPr>
            <p:cNvCxnSpPr>
              <a:cxnSpLocks/>
            </p:cNvCxnSpPr>
            <p:nvPr/>
          </p:nvCxnSpPr>
          <p:spPr>
            <a:xfrm>
              <a:off x="4724400" y="2646277"/>
              <a:ext cx="0" cy="295306"/>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EB58B50-E119-4985-A811-B34D6E53546D}"/>
                </a:ext>
              </a:extLst>
            </p:cNvPr>
            <p:cNvCxnSpPr>
              <a:cxnSpLocks/>
            </p:cNvCxnSpPr>
            <p:nvPr/>
          </p:nvCxnSpPr>
          <p:spPr>
            <a:xfrm>
              <a:off x="4724400" y="2933970"/>
              <a:ext cx="127000"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CEDDAE6-E24C-48FD-99BE-FE5C00B332B2}"/>
              </a:ext>
            </a:extLst>
          </p:cNvPr>
          <p:cNvGrpSpPr/>
          <p:nvPr/>
        </p:nvGrpSpPr>
        <p:grpSpPr>
          <a:xfrm>
            <a:off x="8435103" y="3010494"/>
            <a:ext cx="224395" cy="299519"/>
            <a:chOff x="11247534" y="4009390"/>
            <a:chExt cx="299235" cy="399416"/>
          </a:xfrm>
        </p:grpSpPr>
        <p:sp>
          <p:nvSpPr>
            <p:cNvPr id="231" name="Freeform 29">
              <a:extLst>
                <a:ext uri="{FF2B5EF4-FFF2-40B4-BE49-F238E27FC236}">
                  <a16:creationId xmlns:a16="http://schemas.microsoft.com/office/drawing/2014/main" id="{2853D068-8456-47B6-9909-31CDE65A6135}"/>
                </a:ext>
              </a:extLst>
            </p:cNvPr>
            <p:cNvSpPr>
              <a:spLocks noEditPoints="1"/>
            </p:cNvSpPr>
            <p:nvPr/>
          </p:nvSpPr>
          <p:spPr bwMode="auto">
            <a:xfrm>
              <a:off x="11247534" y="4009390"/>
              <a:ext cx="29923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245" name="Rectangle 31">
              <a:extLst>
                <a:ext uri="{FF2B5EF4-FFF2-40B4-BE49-F238E27FC236}">
                  <a16:creationId xmlns:a16="http://schemas.microsoft.com/office/drawing/2014/main" id="{9CDFAD1E-06EF-491B-8BAB-4514EC14874A}"/>
                </a:ext>
              </a:extLst>
            </p:cNvPr>
            <p:cNvSpPr>
              <a:spLocks noChangeArrowheads="1"/>
            </p:cNvSpPr>
            <p:nvPr/>
          </p:nvSpPr>
          <p:spPr bwMode="auto">
            <a:xfrm>
              <a:off x="11308215" y="4127484"/>
              <a:ext cx="40096" cy="99941"/>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6" name="Rectangle 32">
              <a:extLst>
                <a:ext uri="{FF2B5EF4-FFF2-40B4-BE49-F238E27FC236}">
                  <a16:creationId xmlns:a16="http://schemas.microsoft.com/office/drawing/2014/main" id="{6E271A97-D08F-4A28-AACA-AADDC273002B}"/>
                </a:ext>
              </a:extLst>
            </p:cNvPr>
            <p:cNvSpPr>
              <a:spLocks noChangeArrowheads="1"/>
            </p:cNvSpPr>
            <p:nvPr/>
          </p:nvSpPr>
          <p:spPr bwMode="auto">
            <a:xfrm>
              <a:off x="11369613" y="4157026"/>
              <a:ext cx="30072" cy="70399"/>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7" name="Rectangle 33">
              <a:extLst>
                <a:ext uri="{FF2B5EF4-FFF2-40B4-BE49-F238E27FC236}">
                  <a16:creationId xmlns:a16="http://schemas.microsoft.com/office/drawing/2014/main" id="{B27BBCEE-C0FF-4A4D-9651-DA89FCF24571}"/>
                </a:ext>
              </a:extLst>
            </p:cNvPr>
            <p:cNvSpPr>
              <a:spLocks noChangeArrowheads="1"/>
            </p:cNvSpPr>
            <p:nvPr/>
          </p:nvSpPr>
          <p:spPr bwMode="auto">
            <a:xfrm>
              <a:off x="11420359" y="4178398"/>
              <a:ext cx="25687" cy="49028"/>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8" name="Freeform 34">
              <a:extLst>
                <a:ext uri="{FF2B5EF4-FFF2-40B4-BE49-F238E27FC236}">
                  <a16:creationId xmlns:a16="http://schemas.microsoft.com/office/drawing/2014/main" id="{D965155F-1667-4202-A8DB-E27737295744}"/>
                </a:ext>
              </a:extLst>
            </p:cNvPr>
            <p:cNvSpPr>
              <a:spLocks/>
            </p:cNvSpPr>
            <p:nvPr/>
          </p:nvSpPr>
          <p:spPr bwMode="auto">
            <a:xfrm>
              <a:off x="11466721" y="4207940"/>
              <a:ext cx="24434" cy="19486"/>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9" name="Line 35">
              <a:extLst>
                <a:ext uri="{FF2B5EF4-FFF2-40B4-BE49-F238E27FC236}">
                  <a16:creationId xmlns:a16="http://schemas.microsoft.com/office/drawing/2014/main" id="{4DB279D6-218F-4E0C-930C-21F17207D2B8}"/>
                </a:ext>
              </a:extLst>
            </p:cNvPr>
            <p:cNvSpPr>
              <a:spLocks noChangeShapeType="1"/>
            </p:cNvSpPr>
            <p:nvPr/>
          </p:nvSpPr>
          <p:spPr bwMode="auto">
            <a:xfrm flipH="1">
              <a:off x="11308215"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0" name="Line 36">
              <a:extLst>
                <a:ext uri="{FF2B5EF4-FFF2-40B4-BE49-F238E27FC236}">
                  <a16:creationId xmlns:a16="http://schemas.microsoft.com/office/drawing/2014/main" id="{14083C2C-82EF-400A-9AA5-2ABBE2CCCDA7}"/>
                </a:ext>
              </a:extLst>
            </p:cNvPr>
            <p:cNvSpPr>
              <a:spLocks noChangeShapeType="1"/>
            </p:cNvSpPr>
            <p:nvPr/>
          </p:nvSpPr>
          <p:spPr bwMode="auto">
            <a:xfrm flipH="1">
              <a:off x="11308215" y="4300968"/>
              <a:ext cx="52000"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1" name="Line 37">
              <a:extLst>
                <a:ext uri="{FF2B5EF4-FFF2-40B4-BE49-F238E27FC236}">
                  <a16:creationId xmlns:a16="http://schemas.microsoft.com/office/drawing/2014/main" id="{A8DFAA04-55F6-4D73-BFB1-E5DE4365C17F}"/>
                </a:ext>
              </a:extLst>
            </p:cNvPr>
            <p:cNvSpPr>
              <a:spLocks noChangeShapeType="1"/>
            </p:cNvSpPr>
            <p:nvPr/>
          </p:nvSpPr>
          <p:spPr bwMode="auto">
            <a:xfrm flipH="1">
              <a:off x="11308215"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2" name="Line 38">
              <a:extLst>
                <a:ext uri="{FF2B5EF4-FFF2-40B4-BE49-F238E27FC236}">
                  <a16:creationId xmlns:a16="http://schemas.microsoft.com/office/drawing/2014/main" id="{BD66E8EB-BD24-4822-81EE-64DADA835E3F}"/>
                </a:ext>
              </a:extLst>
            </p:cNvPr>
            <p:cNvSpPr>
              <a:spLocks noChangeShapeType="1"/>
            </p:cNvSpPr>
            <p:nvPr/>
          </p:nvSpPr>
          <p:spPr bwMode="auto">
            <a:xfrm flipH="1">
              <a:off x="11423492"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3" name="Line 39">
              <a:extLst>
                <a:ext uri="{FF2B5EF4-FFF2-40B4-BE49-F238E27FC236}">
                  <a16:creationId xmlns:a16="http://schemas.microsoft.com/office/drawing/2014/main" id="{FE62B82D-DB52-44F7-BDB9-9F9BDD263385}"/>
                </a:ext>
              </a:extLst>
            </p:cNvPr>
            <p:cNvSpPr>
              <a:spLocks noChangeShapeType="1"/>
            </p:cNvSpPr>
            <p:nvPr/>
          </p:nvSpPr>
          <p:spPr bwMode="auto">
            <a:xfrm flipH="1">
              <a:off x="11423492" y="4300968"/>
              <a:ext cx="52627"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4" name="Line 40">
              <a:extLst>
                <a:ext uri="{FF2B5EF4-FFF2-40B4-BE49-F238E27FC236}">
                  <a16:creationId xmlns:a16="http://schemas.microsoft.com/office/drawing/2014/main" id="{FD033B2D-2E8B-4781-85B3-9B4E2EA35CFA}"/>
                </a:ext>
              </a:extLst>
            </p:cNvPr>
            <p:cNvSpPr>
              <a:spLocks noChangeShapeType="1"/>
            </p:cNvSpPr>
            <p:nvPr/>
          </p:nvSpPr>
          <p:spPr bwMode="auto">
            <a:xfrm flipH="1">
              <a:off x="11423492"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grpSp>
      <p:grpSp>
        <p:nvGrpSpPr>
          <p:cNvPr id="142" name="Group 141">
            <a:extLst>
              <a:ext uri="{FF2B5EF4-FFF2-40B4-BE49-F238E27FC236}">
                <a16:creationId xmlns:a16="http://schemas.microsoft.com/office/drawing/2014/main" id="{FCB07605-558E-4C94-94A6-003A80E6DE04}"/>
              </a:ext>
            </a:extLst>
          </p:cNvPr>
          <p:cNvGrpSpPr/>
          <p:nvPr/>
        </p:nvGrpSpPr>
        <p:grpSpPr>
          <a:xfrm>
            <a:off x="8311877" y="3166386"/>
            <a:ext cx="117957" cy="372560"/>
            <a:chOff x="4724400" y="2632054"/>
            <a:chExt cx="127000" cy="314372"/>
          </a:xfrm>
        </p:grpSpPr>
        <p:cxnSp>
          <p:nvCxnSpPr>
            <p:cNvPr id="143" name="Straight Connector 142">
              <a:extLst>
                <a:ext uri="{FF2B5EF4-FFF2-40B4-BE49-F238E27FC236}">
                  <a16:creationId xmlns:a16="http://schemas.microsoft.com/office/drawing/2014/main" id="{12513128-86C3-48F5-ACFD-DF698AE9EB65}"/>
                </a:ext>
              </a:extLst>
            </p:cNvPr>
            <p:cNvCxnSpPr>
              <a:cxnSpLocks/>
            </p:cNvCxnSpPr>
            <p:nvPr/>
          </p:nvCxnSpPr>
          <p:spPr>
            <a:xfrm>
              <a:off x="4724400" y="2632054"/>
              <a:ext cx="0" cy="314372"/>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A802DE0-352F-4C93-9CC2-A11E49287166}"/>
                </a:ext>
              </a:extLst>
            </p:cNvPr>
            <p:cNvCxnSpPr>
              <a:cxnSpLocks/>
            </p:cNvCxnSpPr>
            <p:nvPr/>
          </p:nvCxnSpPr>
          <p:spPr>
            <a:xfrm>
              <a:off x="4724400" y="2941662"/>
              <a:ext cx="127000"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94FFA0C7-015C-40FA-BE85-FE769E8CEA3C}"/>
              </a:ext>
            </a:extLst>
          </p:cNvPr>
          <p:cNvGrpSpPr/>
          <p:nvPr/>
        </p:nvGrpSpPr>
        <p:grpSpPr>
          <a:xfrm>
            <a:off x="8592893" y="3611140"/>
            <a:ext cx="257892" cy="282570"/>
            <a:chOff x="11457950" y="4818635"/>
            <a:chExt cx="343905" cy="376814"/>
          </a:xfrm>
        </p:grpSpPr>
        <p:sp>
          <p:nvSpPr>
            <p:cNvPr id="113" name="Freeform 15">
              <a:extLst>
                <a:ext uri="{FF2B5EF4-FFF2-40B4-BE49-F238E27FC236}">
                  <a16:creationId xmlns:a16="http://schemas.microsoft.com/office/drawing/2014/main" id="{DE73457A-A01E-4EEB-AB56-F155E4E07058}"/>
                </a:ext>
              </a:extLst>
            </p:cNvPr>
            <p:cNvSpPr>
              <a:spLocks noEditPoints="1"/>
            </p:cNvSpPr>
            <p:nvPr/>
          </p:nvSpPr>
          <p:spPr bwMode="auto">
            <a:xfrm flipH="1">
              <a:off x="11457950" y="4851549"/>
              <a:ext cx="343905" cy="343900"/>
            </a:xfrm>
            <a:custGeom>
              <a:avLst/>
              <a:gdLst>
                <a:gd name="T0" fmla="*/ 97 w 128"/>
                <a:gd name="T1" fmla="*/ 64 h 128"/>
                <a:gd name="T2" fmla="*/ 128 w 128"/>
                <a:gd name="T3" fmla="*/ 32 h 128"/>
                <a:gd name="T4" fmla="*/ 96 w 128"/>
                <a:gd name="T5" fmla="*/ 0 h 128"/>
                <a:gd name="T6" fmla="*/ 64 w 128"/>
                <a:gd name="T7" fmla="*/ 32 h 128"/>
                <a:gd name="T8" fmla="*/ 52 w 128"/>
                <a:gd name="T9" fmla="*/ 32 h 128"/>
                <a:gd name="T10" fmla="*/ 0 w 128"/>
                <a:gd name="T11" fmla="*/ 84 h 128"/>
                <a:gd name="T12" fmla="*/ 44 w 128"/>
                <a:gd name="T13" fmla="*/ 128 h 128"/>
                <a:gd name="T14" fmla="*/ 97 w 128"/>
                <a:gd name="T15" fmla="*/ 76 h 128"/>
                <a:gd name="T16" fmla="*/ 97 w 128"/>
                <a:gd name="T17" fmla="*/ 64 h 128"/>
                <a:gd name="T18" fmla="*/ 96 w 128"/>
                <a:gd name="T19" fmla="*/ 8 h 128"/>
                <a:gd name="T20" fmla="*/ 120 w 128"/>
                <a:gd name="T21" fmla="*/ 32 h 128"/>
                <a:gd name="T22" fmla="*/ 97 w 128"/>
                <a:gd name="T23" fmla="*/ 56 h 128"/>
                <a:gd name="T24" fmla="*/ 97 w 128"/>
                <a:gd name="T25" fmla="*/ 32 h 128"/>
                <a:gd name="T26" fmla="*/ 72 w 128"/>
                <a:gd name="T27" fmla="*/ 32 h 128"/>
                <a:gd name="T28" fmla="*/ 96 w 128"/>
                <a:gd name="T29" fmla="*/ 8 h 128"/>
                <a:gd name="T30" fmla="*/ 89 w 128"/>
                <a:gd name="T31" fmla="*/ 73 h 128"/>
                <a:gd name="T32" fmla="*/ 44 w 128"/>
                <a:gd name="T33" fmla="*/ 116 h 128"/>
                <a:gd name="T34" fmla="*/ 12 w 128"/>
                <a:gd name="T35" fmla="*/ 84 h 128"/>
                <a:gd name="T36" fmla="*/ 55 w 128"/>
                <a:gd name="T37" fmla="*/ 40 h 128"/>
                <a:gd name="T38" fmla="*/ 65 w 128"/>
                <a:gd name="T39" fmla="*/ 40 h 128"/>
                <a:gd name="T40" fmla="*/ 74 w 128"/>
                <a:gd name="T41" fmla="*/ 54 h 128"/>
                <a:gd name="T42" fmla="*/ 79 w 128"/>
                <a:gd name="T43" fmla="*/ 49 h 128"/>
                <a:gd name="T44" fmla="*/ 74 w 128"/>
                <a:gd name="T45" fmla="*/ 40 h 128"/>
                <a:gd name="T46" fmla="*/ 89 w 128"/>
                <a:gd name="T47" fmla="*/ 40 h 128"/>
                <a:gd name="T48" fmla="*/ 89 w 128"/>
                <a:gd name="T49" fmla="*/ 7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28">
                  <a:moveTo>
                    <a:pt x="97" y="64"/>
                  </a:moveTo>
                  <a:cubicBezTo>
                    <a:pt x="114" y="64"/>
                    <a:pt x="128" y="49"/>
                    <a:pt x="128" y="32"/>
                  </a:cubicBezTo>
                  <a:cubicBezTo>
                    <a:pt x="128" y="14"/>
                    <a:pt x="114" y="0"/>
                    <a:pt x="96" y="0"/>
                  </a:cubicBezTo>
                  <a:cubicBezTo>
                    <a:pt x="79" y="0"/>
                    <a:pt x="64" y="14"/>
                    <a:pt x="64" y="32"/>
                  </a:cubicBezTo>
                  <a:cubicBezTo>
                    <a:pt x="52" y="32"/>
                    <a:pt x="52" y="32"/>
                    <a:pt x="52" y="32"/>
                  </a:cubicBezTo>
                  <a:cubicBezTo>
                    <a:pt x="0" y="84"/>
                    <a:pt x="0" y="84"/>
                    <a:pt x="0" y="84"/>
                  </a:cubicBezTo>
                  <a:cubicBezTo>
                    <a:pt x="44" y="128"/>
                    <a:pt x="44" y="128"/>
                    <a:pt x="44" y="128"/>
                  </a:cubicBezTo>
                  <a:cubicBezTo>
                    <a:pt x="97" y="76"/>
                    <a:pt x="97" y="76"/>
                    <a:pt x="97" y="76"/>
                  </a:cubicBezTo>
                  <a:lnTo>
                    <a:pt x="97" y="64"/>
                  </a:lnTo>
                  <a:close/>
                  <a:moveTo>
                    <a:pt x="96" y="8"/>
                  </a:moveTo>
                  <a:cubicBezTo>
                    <a:pt x="110" y="8"/>
                    <a:pt x="120" y="18"/>
                    <a:pt x="120" y="32"/>
                  </a:cubicBezTo>
                  <a:cubicBezTo>
                    <a:pt x="120" y="45"/>
                    <a:pt x="110" y="56"/>
                    <a:pt x="97" y="56"/>
                  </a:cubicBezTo>
                  <a:cubicBezTo>
                    <a:pt x="97" y="32"/>
                    <a:pt x="97" y="32"/>
                    <a:pt x="97" y="32"/>
                  </a:cubicBezTo>
                  <a:cubicBezTo>
                    <a:pt x="72" y="32"/>
                    <a:pt x="72" y="32"/>
                    <a:pt x="72" y="32"/>
                  </a:cubicBezTo>
                  <a:cubicBezTo>
                    <a:pt x="72" y="18"/>
                    <a:pt x="83" y="8"/>
                    <a:pt x="96" y="8"/>
                  </a:cubicBezTo>
                  <a:close/>
                  <a:moveTo>
                    <a:pt x="89" y="73"/>
                  </a:moveTo>
                  <a:cubicBezTo>
                    <a:pt x="44" y="116"/>
                    <a:pt x="44" y="116"/>
                    <a:pt x="44" y="116"/>
                  </a:cubicBezTo>
                  <a:cubicBezTo>
                    <a:pt x="12" y="84"/>
                    <a:pt x="12" y="84"/>
                    <a:pt x="12" y="84"/>
                  </a:cubicBezTo>
                  <a:cubicBezTo>
                    <a:pt x="55" y="40"/>
                    <a:pt x="55" y="40"/>
                    <a:pt x="55" y="40"/>
                  </a:cubicBezTo>
                  <a:cubicBezTo>
                    <a:pt x="65" y="40"/>
                    <a:pt x="65" y="40"/>
                    <a:pt x="65" y="40"/>
                  </a:cubicBezTo>
                  <a:cubicBezTo>
                    <a:pt x="67" y="45"/>
                    <a:pt x="70" y="50"/>
                    <a:pt x="74" y="54"/>
                  </a:cubicBezTo>
                  <a:cubicBezTo>
                    <a:pt x="79" y="49"/>
                    <a:pt x="79" y="49"/>
                    <a:pt x="79" y="49"/>
                  </a:cubicBezTo>
                  <a:cubicBezTo>
                    <a:pt x="77" y="46"/>
                    <a:pt x="75" y="43"/>
                    <a:pt x="74" y="40"/>
                  </a:cubicBezTo>
                  <a:cubicBezTo>
                    <a:pt x="89" y="40"/>
                    <a:pt x="89" y="40"/>
                    <a:pt x="89" y="40"/>
                  </a:cubicBezTo>
                  <a:lnTo>
                    <a:pt x="89" y="73"/>
                  </a:lnTo>
                  <a:close/>
                </a:path>
              </a:pathLst>
            </a:custGeom>
            <a:solidFill>
              <a:srgbClr val="C00000"/>
            </a:solidFill>
            <a:ln>
              <a:noFill/>
            </a:ln>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cxnSp>
          <p:nvCxnSpPr>
            <p:cNvPr id="117" name="Straight Connector 116">
              <a:extLst>
                <a:ext uri="{FF2B5EF4-FFF2-40B4-BE49-F238E27FC236}">
                  <a16:creationId xmlns:a16="http://schemas.microsoft.com/office/drawing/2014/main" id="{F4D8C116-D66C-446C-A095-99FBDB229C08}"/>
                </a:ext>
              </a:extLst>
            </p:cNvPr>
            <p:cNvCxnSpPr>
              <a:cxnSpLocks/>
            </p:cNvCxnSpPr>
            <p:nvPr/>
          </p:nvCxnSpPr>
          <p:spPr>
            <a:xfrm>
              <a:off x="11535898" y="4818635"/>
              <a:ext cx="0" cy="91440"/>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856F2A5-5E91-4A80-AADE-CBEB7806B32C}"/>
              </a:ext>
            </a:extLst>
          </p:cNvPr>
          <p:cNvGrpSpPr>
            <a:grpSpLocks noChangeAspect="1"/>
          </p:cNvGrpSpPr>
          <p:nvPr/>
        </p:nvGrpSpPr>
        <p:grpSpPr>
          <a:xfrm>
            <a:off x="8435103" y="3380241"/>
            <a:ext cx="226282" cy="299519"/>
            <a:chOff x="7877100" y="4509992"/>
            <a:chExt cx="328045" cy="399416"/>
          </a:xfrm>
        </p:grpSpPr>
        <p:sp>
          <p:nvSpPr>
            <p:cNvPr id="8" name="Rectangle: Top Corners One Rounded and One Snipped 7">
              <a:extLst>
                <a:ext uri="{FF2B5EF4-FFF2-40B4-BE49-F238E27FC236}">
                  <a16:creationId xmlns:a16="http://schemas.microsoft.com/office/drawing/2014/main" id="{DC1CBE37-CB2E-4F41-AA31-46E370CA7C78}"/>
                </a:ext>
              </a:extLst>
            </p:cNvPr>
            <p:cNvSpPr/>
            <p:nvPr/>
          </p:nvSpPr>
          <p:spPr bwMode="auto">
            <a:xfrm>
              <a:off x="7892294" y="4527534"/>
              <a:ext cx="297656" cy="364332"/>
            </a:xfrm>
            <a:prstGeom prst="snipRoundRect">
              <a:avLst>
                <a:gd name="adj1" fmla="val 0"/>
                <a:gd name="adj2" fmla="val 31867"/>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33" name="Freeform 29">
              <a:extLst>
                <a:ext uri="{FF2B5EF4-FFF2-40B4-BE49-F238E27FC236}">
                  <a16:creationId xmlns:a16="http://schemas.microsoft.com/office/drawing/2014/main" id="{71C114E9-54F2-4721-AF81-4FA8B7C4E193}"/>
                </a:ext>
              </a:extLst>
            </p:cNvPr>
            <p:cNvSpPr>
              <a:spLocks noEditPoints="1"/>
            </p:cNvSpPr>
            <p:nvPr/>
          </p:nvSpPr>
          <p:spPr bwMode="auto">
            <a:xfrm>
              <a:off x="7877100" y="4509992"/>
              <a:ext cx="32804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solidFill>
                <a:schemeClr val="bg1"/>
              </a:solidFill>
            </a:ln>
          </p:spPr>
          <p:txBody>
            <a:bodyPr vert="horz" wrap="square" lIns="68570" tIns="34285" rIns="68570" bIns="34285" numCol="1" anchor="t" anchorCtr="0" compatLnSpc="1">
              <a:prstTxWarp prst="textNoShape">
                <a:avLst/>
              </a:prstTxWarp>
            </a:bodyPr>
            <a:lstStyle/>
            <a:p>
              <a:pPr defTabSz="685669"/>
              <a:endParaRPr lang="en-US" sz="1350" dirty="0">
                <a:solidFill>
                  <a:srgbClr val="505050"/>
                </a:solidFill>
                <a:latin typeface="Segoe UI"/>
              </a:endParaRPr>
            </a:p>
          </p:txBody>
        </p:sp>
        <p:sp>
          <p:nvSpPr>
            <p:cNvPr id="129" name="Freeform: Shape 128">
              <a:extLst>
                <a:ext uri="{FF2B5EF4-FFF2-40B4-BE49-F238E27FC236}">
                  <a16:creationId xmlns:a16="http://schemas.microsoft.com/office/drawing/2014/main" id="{4A048CB1-4A42-42E7-A213-EAB6E9EAA142}"/>
                </a:ext>
              </a:extLst>
            </p:cNvPr>
            <p:cNvSpPr/>
            <p:nvPr/>
          </p:nvSpPr>
          <p:spPr bwMode="auto">
            <a:xfrm>
              <a:off x="7954958" y="4647275"/>
              <a:ext cx="166792" cy="195752"/>
            </a:xfrm>
            <a:custGeom>
              <a:avLst/>
              <a:gdLst>
                <a:gd name="connsiteX0" fmla="*/ 1597256 w 2603062"/>
                <a:gd name="connsiteY0" fmla="*/ 1474779 h 3055009"/>
                <a:gd name="connsiteX1" fmla="*/ 1363156 w 2603062"/>
                <a:gd name="connsiteY1" fmla="*/ 1629951 h 3055009"/>
                <a:gd name="connsiteX2" fmla="*/ 1350357 w 2603062"/>
                <a:gd name="connsiteY2" fmla="*/ 1693340 h 3055009"/>
                <a:gd name="connsiteX3" fmla="*/ 551394 w 2603062"/>
                <a:gd name="connsiteY3" fmla="*/ 2019858 h 3055009"/>
                <a:gd name="connsiteX4" fmla="*/ 478699 w 2603062"/>
                <a:gd name="connsiteY4" fmla="*/ 2126694 h 3055009"/>
                <a:gd name="connsiteX5" fmla="*/ 479493 w 2603062"/>
                <a:gd name="connsiteY5" fmla="*/ 2130852 h 3055009"/>
                <a:gd name="connsiteX6" fmla="*/ 478699 w 2603062"/>
                <a:gd name="connsiteY6" fmla="*/ 2135008 h 3055009"/>
                <a:gd name="connsiteX7" fmla="*/ 551395 w 2603062"/>
                <a:gd name="connsiteY7" fmla="*/ 2241844 h 3055009"/>
                <a:gd name="connsiteX8" fmla="*/ 1350358 w 2603062"/>
                <a:gd name="connsiteY8" fmla="*/ 2568363 h 3055009"/>
                <a:gd name="connsiteX9" fmla="*/ 1363156 w 2603062"/>
                <a:gd name="connsiteY9" fmla="*/ 2631751 h 3055009"/>
                <a:gd name="connsiteX10" fmla="*/ 1597256 w 2603062"/>
                <a:gd name="connsiteY10" fmla="*/ 2786924 h 3055009"/>
                <a:gd name="connsiteX11" fmla="*/ 1851322 w 2603062"/>
                <a:gd name="connsiteY11" fmla="*/ 2532857 h 3055009"/>
                <a:gd name="connsiteX12" fmla="*/ 1597256 w 2603062"/>
                <a:gd name="connsiteY12" fmla="*/ 2278791 h 3055009"/>
                <a:gd name="connsiteX13" fmla="*/ 1455205 w 2603062"/>
                <a:gd name="connsiteY13" fmla="*/ 2322182 h 3055009"/>
                <a:gd name="connsiteX14" fmla="*/ 1425648 w 2603062"/>
                <a:gd name="connsiteY14" fmla="*/ 2346570 h 3055009"/>
                <a:gd name="connsiteX15" fmla="*/ 897803 w 2603062"/>
                <a:gd name="connsiteY15" fmla="*/ 2130851 h 3055009"/>
                <a:gd name="connsiteX16" fmla="*/ 1425647 w 2603062"/>
                <a:gd name="connsiteY16" fmla="*/ 1915133 h 3055009"/>
                <a:gd name="connsiteX17" fmla="*/ 1455205 w 2603062"/>
                <a:gd name="connsiteY17" fmla="*/ 1939521 h 3055009"/>
                <a:gd name="connsiteX18" fmla="*/ 1597257 w 2603062"/>
                <a:gd name="connsiteY18" fmla="*/ 1982912 h 3055009"/>
                <a:gd name="connsiteX19" fmla="*/ 1851322 w 2603062"/>
                <a:gd name="connsiteY19" fmla="*/ 1728846 h 3055009"/>
                <a:gd name="connsiteX20" fmla="*/ 1597256 w 2603062"/>
                <a:gd name="connsiteY20" fmla="*/ 1474779 h 3055009"/>
                <a:gd name="connsiteX21" fmla="*/ 1086203 w 2603062"/>
                <a:gd name="connsiteY21" fmla="*/ 392488 h 3055009"/>
                <a:gd name="connsiteX22" fmla="*/ 743194 w 2603062"/>
                <a:gd name="connsiteY22" fmla="*/ 735497 h 3055009"/>
                <a:gd name="connsiteX23" fmla="*/ 743194 w 2603062"/>
                <a:gd name="connsiteY23" fmla="*/ 1218637 h 3055009"/>
                <a:gd name="connsiteX24" fmla="*/ 1859868 w 2603062"/>
                <a:gd name="connsiteY24" fmla="*/ 1218637 h 3055009"/>
                <a:gd name="connsiteX25" fmla="*/ 1859868 w 2603062"/>
                <a:gd name="connsiteY25" fmla="*/ 735497 h 3055009"/>
                <a:gd name="connsiteX26" fmla="*/ 1516859 w 2603062"/>
                <a:gd name="connsiteY26" fmla="*/ 392488 h 3055009"/>
                <a:gd name="connsiteX27" fmla="*/ 1029363 w 2603062"/>
                <a:gd name="connsiteY27" fmla="*/ 0 h 3055009"/>
                <a:gd name="connsiteX28" fmla="*/ 1573700 w 2603062"/>
                <a:gd name="connsiteY28" fmla="*/ 0 h 3055009"/>
                <a:gd name="connsiteX29" fmla="*/ 2323439 w 2603062"/>
                <a:gd name="connsiteY29" fmla="*/ 749739 h 3055009"/>
                <a:gd name="connsiteX30" fmla="*/ 2323439 w 2603062"/>
                <a:gd name="connsiteY30" fmla="*/ 1222707 h 3055009"/>
                <a:gd name="connsiteX31" fmla="*/ 2346723 w 2603062"/>
                <a:gd name="connsiteY31" fmla="*/ 1222707 h 3055009"/>
                <a:gd name="connsiteX32" fmla="*/ 2603062 w 2603062"/>
                <a:gd name="connsiteY32" fmla="*/ 1479046 h 3055009"/>
                <a:gd name="connsiteX33" fmla="*/ 2603062 w 2603062"/>
                <a:gd name="connsiteY33" fmla="*/ 2798670 h 3055009"/>
                <a:gd name="connsiteX34" fmla="*/ 2346723 w 2603062"/>
                <a:gd name="connsiteY34" fmla="*/ 3055009 h 3055009"/>
                <a:gd name="connsiteX35" fmla="*/ 256339 w 2603062"/>
                <a:gd name="connsiteY35" fmla="*/ 3055009 h 3055009"/>
                <a:gd name="connsiteX36" fmla="*/ 0 w 2603062"/>
                <a:gd name="connsiteY36" fmla="*/ 2798670 h 3055009"/>
                <a:gd name="connsiteX37" fmla="*/ 0 w 2603062"/>
                <a:gd name="connsiteY37" fmla="*/ 1479046 h 3055009"/>
                <a:gd name="connsiteX38" fmla="*/ 256339 w 2603062"/>
                <a:gd name="connsiteY38" fmla="*/ 1222707 h 3055009"/>
                <a:gd name="connsiteX39" fmla="*/ 279624 w 2603062"/>
                <a:gd name="connsiteY39" fmla="*/ 1222707 h 3055009"/>
                <a:gd name="connsiteX40" fmla="*/ 279624 w 2603062"/>
                <a:gd name="connsiteY40" fmla="*/ 749739 h 3055009"/>
                <a:gd name="connsiteX41" fmla="*/ 1029363 w 2603062"/>
                <a:gd name="connsiteY41" fmla="*/ 0 h 305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03062" h="3055009">
                  <a:moveTo>
                    <a:pt x="1597256" y="1474779"/>
                  </a:moveTo>
                  <a:cubicBezTo>
                    <a:pt x="1492018" y="1474779"/>
                    <a:pt x="1401725" y="1538763"/>
                    <a:pt x="1363156" y="1629951"/>
                  </a:cubicBezTo>
                  <a:lnTo>
                    <a:pt x="1350357" y="1693340"/>
                  </a:lnTo>
                  <a:lnTo>
                    <a:pt x="551394" y="2019858"/>
                  </a:lnTo>
                  <a:cubicBezTo>
                    <a:pt x="506574" y="2038176"/>
                    <a:pt x="479254" y="2081143"/>
                    <a:pt x="478699" y="2126694"/>
                  </a:cubicBezTo>
                  <a:lnTo>
                    <a:pt x="479493" y="2130852"/>
                  </a:lnTo>
                  <a:lnTo>
                    <a:pt x="478699" y="2135008"/>
                  </a:lnTo>
                  <a:cubicBezTo>
                    <a:pt x="479254" y="2180559"/>
                    <a:pt x="506574" y="2223527"/>
                    <a:pt x="551395" y="2241844"/>
                  </a:cubicBezTo>
                  <a:lnTo>
                    <a:pt x="1350358" y="2568363"/>
                  </a:lnTo>
                  <a:lnTo>
                    <a:pt x="1363156" y="2631751"/>
                  </a:lnTo>
                  <a:cubicBezTo>
                    <a:pt x="1401725" y="2722939"/>
                    <a:pt x="1492018" y="2786924"/>
                    <a:pt x="1597256" y="2786924"/>
                  </a:cubicBezTo>
                  <a:cubicBezTo>
                    <a:pt x="1737574" y="2786923"/>
                    <a:pt x="1851322" y="2673174"/>
                    <a:pt x="1851322" y="2532857"/>
                  </a:cubicBezTo>
                  <a:cubicBezTo>
                    <a:pt x="1851322" y="2392540"/>
                    <a:pt x="1737573" y="2278792"/>
                    <a:pt x="1597256" y="2278791"/>
                  </a:cubicBezTo>
                  <a:cubicBezTo>
                    <a:pt x="1544637" y="2278791"/>
                    <a:pt x="1495754" y="2294787"/>
                    <a:pt x="1455205" y="2322182"/>
                  </a:cubicBezTo>
                  <a:lnTo>
                    <a:pt x="1425648" y="2346570"/>
                  </a:lnTo>
                  <a:lnTo>
                    <a:pt x="897803" y="2130851"/>
                  </a:lnTo>
                  <a:lnTo>
                    <a:pt x="1425647" y="1915133"/>
                  </a:lnTo>
                  <a:lnTo>
                    <a:pt x="1455205" y="1939521"/>
                  </a:lnTo>
                  <a:cubicBezTo>
                    <a:pt x="1495755" y="1966916"/>
                    <a:pt x="1544637" y="1982912"/>
                    <a:pt x="1597257" y="1982912"/>
                  </a:cubicBezTo>
                  <a:cubicBezTo>
                    <a:pt x="1737573" y="1982911"/>
                    <a:pt x="1851323" y="1869162"/>
                    <a:pt x="1851322" y="1728846"/>
                  </a:cubicBezTo>
                  <a:cubicBezTo>
                    <a:pt x="1851322" y="1588529"/>
                    <a:pt x="1737573" y="1474779"/>
                    <a:pt x="1597256" y="1474779"/>
                  </a:cubicBezTo>
                  <a:close/>
                  <a:moveTo>
                    <a:pt x="1086203" y="392488"/>
                  </a:moveTo>
                  <a:cubicBezTo>
                    <a:pt x="896764" y="392488"/>
                    <a:pt x="743194" y="546058"/>
                    <a:pt x="743194" y="735497"/>
                  </a:cubicBezTo>
                  <a:lnTo>
                    <a:pt x="743194" y="1218637"/>
                  </a:lnTo>
                  <a:lnTo>
                    <a:pt x="1859868" y="1218637"/>
                  </a:lnTo>
                  <a:lnTo>
                    <a:pt x="1859868" y="735497"/>
                  </a:lnTo>
                  <a:cubicBezTo>
                    <a:pt x="1859868" y="546058"/>
                    <a:pt x="1706298" y="392488"/>
                    <a:pt x="1516859" y="392488"/>
                  </a:cubicBezTo>
                  <a:close/>
                  <a:moveTo>
                    <a:pt x="1029363" y="0"/>
                  </a:moveTo>
                  <a:lnTo>
                    <a:pt x="1573700" y="0"/>
                  </a:lnTo>
                  <a:cubicBezTo>
                    <a:pt x="1987769" y="0"/>
                    <a:pt x="2323439" y="335670"/>
                    <a:pt x="2323439" y="749739"/>
                  </a:cubicBezTo>
                  <a:lnTo>
                    <a:pt x="2323439" y="1222707"/>
                  </a:lnTo>
                  <a:lnTo>
                    <a:pt x="2346723" y="1222707"/>
                  </a:lnTo>
                  <a:cubicBezTo>
                    <a:pt x="2488295" y="1222707"/>
                    <a:pt x="2603062" y="1337474"/>
                    <a:pt x="2603062" y="1479046"/>
                  </a:cubicBezTo>
                  <a:lnTo>
                    <a:pt x="2603062" y="2798670"/>
                  </a:lnTo>
                  <a:cubicBezTo>
                    <a:pt x="2603062" y="2940242"/>
                    <a:pt x="2488295" y="3055009"/>
                    <a:pt x="2346723" y="3055009"/>
                  </a:cubicBezTo>
                  <a:lnTo>
                    <a:pt x="256339" y="3055009"/>
                  </a:lnTo>
                  <a:cubicBezTo>
                    <a:pt x="114767" y="3055009"/>
                    <a:pt x="0" y="2940242"/>
                    <a:pt x="0" y="2798670"/>
                  </a:cubicBezTo>
                  <a:lnTo>
                    <a:pt x="0" y="1479046"/>
                  </a:lnTo>
                  <a:cubicBezTo>
                    <a:pt x="0" y="1337474"/>
                    <a:pt x="114767" y="1222707"/>
                    <a:pt x="256339" y="1222707"/>
                  </a:cubicBezTo>
                  <a:lnTo>
                    <a:pt x="279624" y="1222707"/>
                  </a:lnTo>
                  <a:lnTo>
                    <a:pt x="279624" y="749739"/>
                  </a:lnTo>
                  <a:cubicBezTo>
                    <a:pt x="279624" y="335670"/>
                    <a:pt x="615294" y="0"/>
                    <a:pt x="1029363" y="0"/>
                  </a:cubicBez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grpSp>
      <p:sp>
        <p:nvSpPr>
          <p:cNvPr id="131" name="User is a member of a sensitive group">
            <a:extLst>
              <a:ext uri="{FF2B5EF4-FFF2-40B4-BE49-F238E27FC236}">
                <a16:creationId xmlns:a16="http://schemas.microsoft.com/office/drawing/2014/main" id="{9D92F7DB-58A2-4CB4-BD85-6431BD320ACE}"/>
              </a:ext>
            </a:extLst>
          </p:cNvPr>
          <p:cNvSpPr/>
          <p:nvPr/>
        </p:nvSpPr>
        <p:spPr>
          <a:xfrm>
            <a:off x="686268" y="4458361"/>
            <a:ext cx="1371406" cy="415498"/>
          </a:xfrm>
          <a:prstGeom prst="rect">
            <a:avLst/>
          </a:prstGeom>
        </p:spPr>
        <p:txBody>
          <a:bodyPr wrap="square">
            <a:spAutoFit/>
          </a:bodyPr>
          <a:lstStyle/>
          <a:p>
            <a:pPr defTabSz="685669"/>
            <a:r>
              <a:rPr lang="en-US" sz="1050" kern="0" dirty="0">
                <a:solidFill>
                  <a:srgbClr val="505050"/>
                </a:solidFill>
                <a:latin typeface="Segoe UI"/>
                <a:ea typeface="Segoe UI" charset="0"/>
                <a:cs typeface="Segoe UI" charset="0"/>
              </a:rPr>
              <a:t>Unfamiliar</a:t>
            </a:r>
            <a:br>
              <a:rPr lang="en-US" sz="1050" kern="0" dirty="0">
                <a:solidFill>
                  <a:srgbClr val="505050"/>
                </a:solidFill>
                <a:latin typeface="Segoe UI"/>
                <a:ea typeface="Segoe UI" charset="0"/>
                <a:cs typeface="Segoe UI" charset="0"/>
              </a:rPr>
            </a:br>
            <a:r>
              <a:rPr lang="en-US" sz="1050" kern="0" dirty="0">
                <a:solidFill>
                  <a:srgbClr val="505050"/>
                </a:solidFill>
                <a:latin typeface="Segoe UI"/>
                <a:ea typeface="Segoe UI" charset="0"/>
                <a:cs typeface="Segoe UI" charset="0"/>
              </a:rPr>
              <a:t>IP address.</a:t>
            </a:r>
            <a:endParaRPr lang="en-US" sz="1500" dirty="0">
              <a:solidFill>
                <a:srgbClr val="505050"/>
              </a:solidFill>
              <a:latin typeface="Segoe UI"/>
            </a:endParaRPr>
          </a:p>
        </p:txBody>
      </p:sp>
      <p:sp>
        <p:nvSpPr>
          <p:cNvPr id="135" name="Isosceles Triangle 134">
            <a:extLst>
              <a:ext uri="{FF2B5EF4-FFF2-40B4-BE49-F238E27FC236}">
                <a16:creationId xmlns:a16="http://schemas.microsoft.com/office/drawing/2014/main" id="{B7F1EA3D-8019-4E6E-AA8A-B19FE27D30AB}"/>
              </a:ext>
            </a:extLst>
          </p:cNvPr>
          <p:cNvSpPr>
            <a:spLocks noChangeAspect="1"/>
          </p:cNvSpPr>
          <p:nvPr/>
        </p:nvSpPr>
        <p:spPr bwMode="auto">
          <a:xfrm>
            <a:off x="509564" y="3649757"/>
            <a:ext cx="150855" cy="130047"/>
          </a:xfrm>
          <a:prstGeom prst="triangle">
            <a:avLst/>
          </a:prstGeom>
          <a:solidFill>
            <a:schemeClr val="tx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sp>
        <p:nvSpPr>
          <p:cNvPr id="136" name="Isosceles Triangle 135">
            <a:extLst>
              <a:ext uri="{FF2B5EF4-FFF2-40B4-BE49-F238E27FC236}">
                <a16:creationId xmlns:a16="http://schemas.microsoft.com/office/drawing/2014/main" id="{74850355-5487-4D56-A1FC-769C8562CBB3}"/>
              </a:ext>
            </a:extLst>
          </p:cNvPr>
          <p:cNvSpPr>
            <a:spLocks noChangeAspect="1"/>
          </p:cNvSpPr>
          <p:nvPr/>
        </p:nvSpPr>
        <p:spPr bwMode="auto">
          <a:xfrm>
            <a:off x="482574" y="4555865"/>
            <a:ext cx="196066" cy="169023"/>
          </a:xfrm>
          <a:prstGeom prst="triangle">
            <a:avLst/>
          </a:prstGeom>
          <a:solidFill>
            <a:schemeClr val="tx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sp>
        <p:nvSpPr>
          <p:cNvPr id="141" name="Caution 2">
            <a:extLst>
              <a:ext uri="{FF2B5EF4-FFF2-40B4-BE49-F238E27FC236}">
                <a16:creationId xmlns:a16="http://schemas.microsoft.com/office/drawing/2014/main" id="{60C20BB4-E76B-47F7-A281-F09CF2D90C3C}"/>
              </a:ext>
            </a:extLst>
          </p:cNvPr>
          <p:cNvSpPr>
            <a:spLocks noChangeAspect="1" noEditPoints="1"/>
          </p:cNvSpPr>
          <p:nvPr/>
        </p:nvSpPr>
        <p:spPr bwMode="black">
          <a:xfrm>
            <a:off x="456363" y="4537521"/>
            <a:ext cx="248489" cy="205711"/>
          </a:xfrm>
          <a:custGeom>
            <a:avLst/>
            <a:gdLst>
              <a:gd name="T0" fmla="*/ 372 w 378"/>
              <a:gd name="T1" fmla="*/ 269 h 314"/>
              <a:gd name="T2" fmla="*/ 215 w 378"/>
              <a:gd name="T3" fmla="*/ 15 h 314"/>
              <a:gd name="T4" fmla="*/ 189 w 378"/>
              <a:gd name="T5" fmla="*/ 0 h 314"/>
              <a:gd name="T6" fmla="*/ 162 w 378"/>
              <a:gd name="T7" fmla="*/ 15 h 314"/>
              <a:gd name="T8" fmla="*/ 5 w 378"/>
              <a:gd name="T9" fmla="*/ 269 h 314"/>
              <a:gd name="T10" fmla="*/ 5 w 378"/>
              <a:gd name="T11" fmla="*/ 299 h 314"/>
              <a:gd name="T12" fmla="*/ 32 w 378"/>
              <a:gd name="T13" fmla="*/ 314 h 314"/>
              <a:gd name="T14" fmla="*/ 345 w 378"/>
              <a:gd name="T15" fmla="*/ 314 h 314"/>
              <a:gd name="T16" fmla="*/ 372 w 378"/>
              <a:gd name="T17" fmla="*/ 299 h 314"/>
              <a:gd name="T18" fmla="*/ 372 w 378"/>
              <a:gd name="T19" fmla="*/ 269 h 314"/>
              <a:gd name="T20" fmla="*/ 209 w 378"/>
              <a:gd name="T21" fmla="*/ 276 h 314"/>
              <a:gd name="T22" fmla="*/ 168 w 378"/>
              <a:gd name="T23" fmla="*/ 276 h 314"/>
              <a:gd name="T24" fmla="*/ 168 w 378"/>
              <a:gd name="T25" fmla="*/ 236 h 314"/>
              <a:gd name="T26" fmla="*/ 209 w 378"/>
              <a:gd name="T27" fmla="*/ 236 h 314"/>
              <a:gd name="T28" fmla="*/ 209 w 378"/>
              <a:gd name="T29" fmla="*/ 276 h 314"/>
              <a:gd name="T30" fmla="*/ 210 w 378"/>
              <a:gd name="T31" fmla="*/ 135 h 314"/>
              <a:gd name="T32" fmla="*/ 199 w 378"/>
              <a:gd name="T33" fmla="*/ 209 h 314"/>
              <a:gd name="T34" fmla="*/ 178 w 378"/>
              <a:gd name="T35" fmla="*/ 209 h 314"/>
              <a:gd name="T36" fmla="*/ 167 w 378"/>
              <a:gd name="T37" fmla="*/ 135 h 314"/>
              <a:gd name="T38" fmla="*/ 167 w 378"/>
              <a:gd name="T39" fmla="*/ 92 h 314"/>
              <a:gd name="T40" fmla="*/ 210 w 378"/>
              <a:gd name="T41" fmla="*/ 92 h 314"/>
              <a:gd name="T42" fmla="*/ 210 w 378"/>
              <a:gd name="T43" fmla="*/ 13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14">
                <a:moveTo>
                  <a:pt x="372" y="269"/>
                </a:moveTo>
                <a:cubicBezTo>
                  <a:pt x="215" y="15"/>
                  <a:pt x="215" y="15"/>
                  <a:pt x="215" y="15"/>
                </a:cubicBezTo>
                <a:cubicBezTo>
                  <a:pt x="210" y="5"/>
                  <a:pt x="200" y="0"/>
                  <a:pt x="189" y="0"/>
                </a:cubicBezTo>
                <a:cubicBezTo>
                  <a:pt x="178" y="0"/>
                  <a:pt x="168" y="5"/>
                  <a:pt x="162" y="15"/>
                </a:cubicBezTo>
                <a:cubicBezTo>
                  <a:pt x="5" y="269"/>
                  <a:pt x="5" y="269"/>
                  <a:pt x="5" y="269"/>
                </a:cubicBezTo>
                <a:cubicBezTo>
                  <a:pt x="0" y="279"/>
                  <a:pt x="0" y="290"/>
                  <a:pt x="5" y="299"/>
                </a:cubicBezTo>
                <a:cubicBezTo>
                  <a:pt x="11" y="309"/>
                  <a:pt x="21" y="314"/>
                  <a:pt x="32" y="314"/>
                </a:cubicBezTo>
                <a:cubicBezTo>
                  <a:pt x="345" y="314"/>
                  <a:pt x="345" y="314"/>
                  <a:pt x="345" y="314"/>
                </a:cubicBezTo>
                <a:cubicBezTo>
                  <a:pt x="356" y="314"/>
                  <a:pt x="367" y="309"/>
                  <a:pt x="372" y="299"/>
                </a:cubicBezTo>
                <a:cubicBezTo>
                  <a:pt x="378" y="290"/>
                  <a:pt x="377" y="279"/>
                  <a:pt x="372" y="269"/>
                </a:cubicBezTo>
                <a:close/>
                <a:moveTo>
                  <a:pt x="209" y="276"/>
                </a:moveTo>
                <a:cubicBezTo>
                  <a:pt x="168" y="276"/>
                  <a:pt x="168" y="276"/>
                  <a:pt x="168" y="276"/>
                </a:cubicBezTo>
                <a:cubicBezTo>
                  <a:pt x="168" y="236"/>
                  <a:pt x="168" y="236"/>
                  <a:pt x="168" y="236"/>
                </a:cubicBezTo>
                <a:cubicBezTo>
                  <a:pt x="209" y="236"/>
                  <a:pt x="209" y="236"/>
                  <a:pt x="209" y="236"/>
                </a:cubicBezTo>
                <a:lnTo>
                  <a:pt x="209" y="276"/>
                </a:lnTo>
                <a:close/>
                <a:moveTo>
                  <a:pt x="210" y="135"/>
                </a:moveTo>
                <a:cubicBezTo>
                  <a:pt x="199" y="209"/>
                  <a:pt x="199" y="209"/>
                  <a:pt x="199" y="209"/>
                </a:cubicBezTo>
                <a:cubicBezTo>
                  <a:pt x="178" y="209"/>
                  <a:pt x="178" y="209"/>
                  <a:pt x="178" y="209"/>
                </a:cubicBezTo>
                <a:cubicBezTo>
                  <a:pt x="167" y="135"/>
                  <a:pt x="167" y="135"/>
                  <a:pt x="167" y="135"/>
                </a:cubicBezTo>
                <a:cubicBezTo>
                  <a:pt x="167" y="92"/>
                  <a:pt x="167" y="92"/>
                  <a:pt x="167" y="92"/>
                </a:cubicBezTo>
                <a:cubicBezTo>
                  <a:pt x="210" y="92"/>
                  <a:pt x="210" y="92"/>
                  <a:pt x="210" y="92"/>
                </a:cubicBezTo>
                <a:lnTo>
                  <a:pt x="210" y="135"/>
                </a:lnTo>
                <a:close/>
              </a:path>
            </a:pathLst>
          </a:custGeom>
          <a:solidFill>
            <a:srgbClr val="FFC000"/>
          </a:solidFill>
          <a:ln>
            <a:noFill/>
          </a:ln>
        </p:spPr>
        <p:txBody>
          <a:bodyPr vert="horz" wrap="square" lIns="69935" tIns="34967" rIns="69935" bIns="34967" numCol="1" anchor="t" anchorCtr="0" compatLnSpc="1">
            <a:prstTxWarp prst="textNoShape">
              <a:avLst/>
            </a:prstTxWarp>
          </a:bodyPr>
          <a:lstStyle/>
          <a:p>
            <a:pPr defTabSz="685669"/>
            <a:endParaRPr lang="en-US" sz="1377">
              <a:solidFill>
                <a:srgbClr val="505050"/>
              </a:solidFill>
              <a:latin typeface="Segoe UI"/>
            </a:endParaRPr>
          </a:p>
        </p:txBody>
      </p:sp>
      <p:sp>
        <p:nvSpPr>
          <p:cNvPr id="145" name="Caution 1">
            <a:extLst>
              <a:ext uri="{FF2B5EF4-FFF2-40B4-BE49-F238E27FC236}">
                <a16:creationId xmlns:a16="http://schemas.microsoft.com/office/drawing/2014/main" id="{9448230B-3B8E-4BD1-91CE-77ADD1186777}"/>
              </a:ext>
            </a:extLst>
          </p:cNvPr>
          <p:cNvSpPr>
            <a:spLocks noChangeAspect="1" noEditPoints="1"/>
          </p:cNvSpPr>
          <p:nvPr/>
        </p:nvSpPr>
        <p:spPr bwMode="black">
          <a:xfrm>
            <a:off x="497376" y="3639529"/>
            <a:ext cx="175232" cy="145067"/>
          </a:xfrm>
          <a:custGeom>
            <a:avLst/>
            <a:gdLst>
              <a:gd name="T0" fmla="*/ 372 w 378"/>
              <a:gd name="T1" fmla="*/ 269 h 314"/>
              <a:gd name="T2" fmla="*/ 215 w 378"/>
              <a:gd name="T3" fmla="*/ 15 h 314"/>
              <a:gd name="T4" fmla="*/ 189 w 378"/>
              <a:gd name="T5" fmla="*/ 0 h 314"/>
              <a:gd name="T6" fmla="*/ 162 w 378"/>
              <a:gd name="T7" fmla="*/ 15 h 314"/>
              <a:gd name="T8" fmla="*/ 5 w 378"/>
              <a:gd name="T9" fmla="*/ 269 h 314"/>
              <a:gd name="T10" fmla="*/ 5 w 378"/>
              <a:gd name="T11" fmla="*/ 299 h 314"/>
              <a:gd name="T12" fmla="*/ 32 w 378"/>
              <a:gd name="T13" fmla="*/ 314 h 314"/>
              <a:gd name="T14" fmla="*/ 345 w 378"/>
              <a:gd name="T15" fmla="*/ 314 h 314"/>
              <a:gd name="T16" fmla="*/ 372 w 378"/>
              <a:gd name="T17" fmla="*/ 299 h 314"/>
              <a:gd name="T18" fmla="*/ 372 w 378"/>
              <a:gd name="T19" fmla="*/ 269 h 314"/>
              <a:gd name="T20" fmla="*/ 209 w 378"/>
              <a:gd name="T21" fmla="*/ 276 h 314"/>
              <a:gd name="T22" fmla="*/ 168 w 378"/>
              <a:gd name="T23" fmla="*/ 276 h 314"/>
              <a:gd name="T24" fmla="*/ 168 w 378"/>
              <a:gd name="T25" fmla="*/ 236 h 314"/>
              <a:gd name="T26" fmla="*/ 209 w 378"/>
              <a:gd name="T27" fmla="*/ 236 h 314"/>
              <a:gd name="T28" fmla="*/ 209 w 378"/>
              <a:gd name="T29" fmla="*/ 276 h 314"/>
              <a:gd name="T30" fmla="*/ 210 w 378"/>
              <a:gd name="T31" fmla="*/ 135 h 314"/>
              <a:gd name="T32" fmla="*/ 199 w 378"/>
              <a:gd name="T33" fmla="*/ 209 h 314"/>
              <a:gd name="T34" fmla="*/ 178 w 378"/>
              <a:gd name="T35" fmla="*/ 209 h 314"/>
              <a:gd name="T36" fmla="*/ 167 w 378"/>
              <a:gd name="T37" fmla="*/ 135 h 314"/>
              <a:gd name="T38" fmla="*/ 167 w 378"/>
              <a:gd name="T39" fmla="*/ 92 h 314"/>
              <a:gd name="T40" fmla="*/ 210 w 378"/>
              <a:gd name="T41" fmla="*/ 92 h 314"/>
              <a:gd name="T42" fmla="*/ 210 w 378"/>
              <a:gd name="T43" fmla="*/ 13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14">
                <a:moveTo>
                  <a:pt x="372" y="269"/>
                </a:moveTo>
                <a:cubicBezTo>
                  <a:pt x="215" y="15"/>
                  <a:pt x="215" y="15"/>
                  <a:pt x="215" y="15"/>
                </a:cubicBezTo>
                <a:cubicBezTo>
                  <a:pt x="210" y="5"/>
                  <a:pt x="200" y="0"/>
                  <a:pt x="189" y="0"/>
                </a:cubicBezTo>
                <a:cubicBezTo>
                  <a:pt x="178" y="0"/>
                  <a:pt x="168" y="5"/>
                  <a:pt x="162" y="15"/>
                </a:cubicBezTo>
                <a:cubicBezTo>
                  <a:pt x="5" y="269"/>
                  <a:pt x="5" y="269"/>
                  <a:pt x="5" y="269"/>
                </a:cubicBezTo>
                <a:cubicBezTo>
                  <a:pt x="0" y="279"/>
                  <a:pt x="0" y="290"/>
                  <a:pt x="5" y="299"/>
                </a:cubicBezTo>
                <a:cubicBezTo>
                  <a:pt x="11" y="309"/>
                  <a:pt x="21" y="314"/>
                  <a:pt x="32" y="314"/>
                </a:cubicBezTo>
                <a:cubicBezTo>
                  <a:pt x="345" y="314"/>
                  <a:pt x="345" y="314"/>
                  <a:pt x="345" y="314"/>
                </a:cubicBezTo>
                <a:cubicBezTo>
                  <a:pt x="356" y="314"/>
                  <a:pt x="367" y="309"/>
                  <a:pt x="372" y="299"/>
                </a:cubicBezTo>
                <a:cubicBezTo>
                  <a:pt x="378" y="290"/>
                  <a:pt x="377" y="279"/>
                  <a:pt x="372" y="269"/>
                </a:cubicBezTo>
                <a:close/>
                <a:moveTo>
                  <a:pt x="209" y="276"/>
                </a:moveTo>
                <a:cubicBezTo>
                  <a:pt x="168" y="276"/>
                  <a:pt x="168" y="276"/>
                  <a:pt x="168" y="276"/>
                </a:cubicBezTo>
                <a:cubicBezTo>
                  <a:pt x="168" y="236"/>
                  <a:pt x="168" y="236"/>
                  <a:pt x="168" y="236"/>
                </a:cubicBezTo>
                <a:cubicBezTo>
                  <a:pt x="209" y="236"/>
                  <a:pt x="209" y="236"/>
                  <a:pt x="209" y="236"/>
                </a:cubicBezTo>
                <a:lnTo>
                  <a:pt x="209" y="276"/>
                </a:lnTo>
                <a:close/>
                <a:moveTo>
                  <a:pt x="210" y="135"/>
                </a:moveTo>
                <a:cubicBezTo>
                  <a:pt x="199" y="209"/>
                  <a:pt x="199" y="209"/>
                  <a:pt x="199" y="209"/>
                </a:cubicBezTo>
                <a:cubicBezTo>
                  <a:pt x="178" y="209"/>
                  <a:pt x="178" y="209"/>
                  <a:pt x="178" y="209"/>
                </a:cubicBezTo>
                <a:cubicBezTo>
                  <a:pt x="167" y="135"/>
                  <a:pt x="167" y="135"/>
                  <a:pt x="167" y="135"/>
                </a:cubicBezTo>
                <a:cubicBezTo>
                  <a:pt x="167" y="92"/>
                  <a:pt x="167" y="92"/>
                  <a:pt x="167" y="92"/>
                </a:cubicBezTo>
                <a:cubicBezTo>
                  <a:pt x="210" y="92"/>
                  <a:pt x="210" y="92"/>
                  <a:pt x="210" y="92"/>
                </a:cubicBezTo>
                <a:lnTo>
                  <a:pt x="210" y="135"/>
                </a:lnTo>
                <a:close/>
              </a:path>
            </a:pathLst>
          </a:custGeom>
          <a:solidFill>
            <a:srgbClr val="FFC000"/>
          </a:solidFill>
          <a:ln>
            <a:noFill/>
          </a:ln>
        </p:spPr>
        <p:txBody>
          <a:bodyPr vert="horz" wrap="square" lIns="69935" tIns="34967" rIns="69935" bIns="34967" numCol="1" anchor="t" anchorCtr="0" compatLnSpc="1">
            <a:prstTxWarp prst="textNoShape">
              <a:avLst/>
            </a:prstTxWarp>
          </a:bodyPr>
          <a:lstStyle/>
          <a:p>
            <a:pPr defTabSz="685669"/>
            <a:endParaRPr lang="en-US" sz="1377">
              <a:solidFill>
                <a:srgbClr val="505050"/>
              </a:solidFill>
              <a:latin typeface="Segoe UI"/>
            </a:endParaRPr>
          </a:p>
        </p:txBody>
      </p:sp>
      <p:sp>
        <p:nvSpPr>
          <p:cNvPr id="132" name="Oval 131"/>
          <p:cNvSpPr/>
          <p:nvPr/>
        </p:nvSpPr>
        <p:spPr bwMode="auto">
          <a:xfrm>
            <a:off x="499377" y="2227321"/>
            <a:ext cx="685703" cy="685703"/>
          </a:xfrm>
          <a:prstGeom prst="ellipse">
            <a:avLst/>
          </a:prstGeom>
          <a:solidFill>
            <a:schemeClr val="tx1">
              <a:lumMod val="20000"/>
              <a:lumOff val="80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4049">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00440656-2EE3-4A03-BCA5-ED406F6E6532}"/>
              </a:ext>
            </a:extLst>
          </p:cNvPr>
          <p:cNvGrpSpPr/>
          <p:nvPr/>
        </p:nvGrpSpPr>
        <p:grpSpPr>
          <a:xfrm>
            <a:off x="686988" y="2385591"/>
            <a:ext cx="310481" cy="369166"/>
            <a:chOff x="6447047" y="5804307"/>
            <a:chExt cx="414034" cy="492291"/>
          </a:xfrm>
        </p:grpSpPr>
        <p:sp>
          <p:nvSpPr>
            <p:cNvPr id="173" name="Freeform 9">
              <a:extLst>
                <a:ext uri="{FF2B5EF4-FFF2-40B4-BE49-F238E27FC236}">
                  <a16:creationId xmlns:a16="http://schemas.microsoft.com/office/drawing/2014/main" id="{1FE8C89C-FC0E-496A-85D6-24666988CC4C}"/>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9935" tIns="34967" rIns="69935" bIns="34967" numCol="1" anchor="t" anchorCtr="0" compatLnSpc="1">
              <a:prstTxWarp prst="textNoShape">
                <a:avLst/>
              </a:prstTxWarp>
            </a:bodyPr>
            <a:lstStyle/>
            <a:p>
              <a:pPr defTabSz="685669"/>
              <a:endParaRPr lang="en-US" sz="1377" dirty="0">
                <a:solidFill>
                  <a:srgbClr val="505050"/>
                </a:solidFill>
                <a:latin typeface="Segoe UI"/>
              </a:endParaRPr>
            </a:p>
          </p:txBody>
        </p:sp>
        <p:sp>
          <p:nvSpPr>
            <p:cNvPr id="174" name="Oval 8">
              <a:extLst>
                <a:ext uri="{FF2B5EF4-FFF2-40B4-BE49-F238E27FC236}">
                  <a16:creationId xmlns:a16="http://schemas.microsoft.com/office/drawing/2014/main" id="{5A1EA55B-A346-4A43-8351-69AF19DE1E00}"/>
                </a:ext>
              </a:extLst>
            </p:cNvPr>
            <p:cNvSpPr>
              <a:spLocks noChangeArrowheads="1"/>
            </p:cNvSpPr>
            <p:nvPr/>
          </p:nvSpPr>
          <p:spPr bwMode="auto">
            <a:xfrm>
              <a:off x="6507270" y="5804307"/>
              <a:ext cx="293587" cy="290228"/>
            </a:xfrm>
            <a:prstGeom prst="ellipse">
              <a:avLst/>
            </a:prstGeom>
            <a:noFill/>
            <a:ln w="15240" cap="flat">
              <a:solidFill>
                <a:schemeClr val="accent2"/>
              </a:solidFill>
              <a:prstDash val="solid"/>
              <a:miter lim="800000"/>
              <a:headEnd/>
              <a:tailEnd/>
            </a:ln>
            <a:extLst/>
          </p:spPr>
          <p:txBody>
            <a:bodyPr vert="horz" wrap="square" lIns="69935" tIns="34967" rIns="69935" bIns="34967" numCol="1" anchor="t" anchorCtr="0" compatLnSpc="1">
              <a:prstTxWarp prst="textNoShape">
                <a:avLst/>
              </a:prstTxWarp>
            </a:bodyPr>
            <a:lstStyle/>
            <a:p>
              <a:pPr defTabSz="685669"/>
              <a:endParaRPr lang="en-US" sz="1377" dirty="0">
                <a:solidFill>
                  <a:srgbClr val="505050"/>
                </a:solidFill>
                <a:latin typeface="Segoe UI"/>
              </a:endParaRPr>
            </a:p>
          </p:txBody>
        </p:sp>
      </p:grpSp>
      <p:grpSp>
        <p:nvGrpSpPr>
          <p:cNvPr id="193" name="Group 192">
            <a:extLst>
              <a:ext uri="{FF2B5EF4-FFF2-40B4-BE49-F238E27FC236}">
                <a16:creationId xmlns:a16="http://schemas.microsoft.com/office/drawing/2014/main" id="{092C24C3-CB91-4B0F-8AF8-9EB074983D9F}"/>
              </a:ext>
            </a:extLst>
          </p:cNvPr>
          <p:cNvGrpSpPr/>
          <p:nvPr/>
        </p:nvGrpSpPr>
        <p:grpSpPr>
          <a:xfrm>
            <a:off x="7387020" y="2224986"/>
            <a:ext cx="1272008" cy="685659"/>
            <a:chOff x="3510750" y="1919480"/>
            <a:chExt cx="1369516" cy="738220"/>
          </a:xfrm>
        </p:grpSpPr>
        <p:sp>
          <p:nvSpPr>
            <p:cNvPr id="194" name="Freeform 5">
              <a:extLst>
                <a:ext uri="{FF2B5EF4-FFF2-40B4-BE49-F238E27FC236}">
                  <a16:creationId xmlns:a16="http://schemas.microsoft.com/office/drawing/2014/main" id="{0F1C09A6-4AF2-4E16-A49C-840E096FB0A2}"/>
                </a:ext>
              </a:extLst>
            </p:cNvPr>
            <p:cNvSpPr>
              <a:spLocks/>
            </p:cNvSpPr>
            <p:nvPr/>
          </p:nvSpPr>
          <p:spPr bwMode="auto">
            <a:xfrm flipH="1">
              <a:off x="3510750" y="1919480"/>
              <a:ext cx="1047693" cy="6351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E3E3E3"/>
            </a:solidFill>
            <a:ln w="15875">
              <a:solidFill>
                <a:srgbClr val="0070C0"/>
              </a:solid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95" name="Rectangle 194">
              <a:extLst>
                <a:ext uri="{FF2B5EF4-FFF2-40B4-BE49-F238E27FC236}">
                  <a16:creationId xmlns:a16="http://schemas.microsoft.com/office/drawing/2014/main" id="{99247CD0-A9B1-450D-BC27-033DE94CFF15}"/>
                </a:ext>
              </a:extLst>
            </p:cNvPr>
            <p:cNvSpPr/>
            <p:nvPr/>
          </p:nvSpPr>
          <p:spPr bwMode="auto">
            <a:xfrm>
              <a:off x="4387716" y="2227107"/>
              <a:ext cx="406850" cy="35399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grpSp>
          <p:nvGrpSpPr>
            <p:cNvPr id="196" name="Group 195">
              <a:extLst>
                <a:ext uri="{FF2B5EF4-FFF2-40B4-BE49-F238E27FC236}">
                  <a16:creationId xmlns:a16="http://schemas.microsoft.com/office/drawing/2014/main" id="{3E63C236-2925-45DC-9C56-A883B31879A9}"/>
                </a:ext>
              </a:extLst>
            </p:cNvPr>
            <p:cNvGrpSpPr/>
            <p:nvPr/>
          </p:nvGrpSpPr>
          <p:grpSpPr>
            <a:xfrm>
              <a:off x="4400841" y="2237012"/>
              <a:ext cx="479425" cy="420688"/>
              <a:chOff x="4269503" y="2769503"/>
              <a:chExt cx="479425" cy="420688"/>
            </a:xfrm>
            <a:solidFill>
              <a:srgbClr val="0078D7"/>
            </a:solidFill>
          </p:grpSpPr>
          <p:sp>
            <p:nvSpPr>
              <p:cNvPr id="197" name="Freeform 87">
                <a:extLst>
                  <a:ext uri="{FF2B5EF4-FFF2-40B4-BE49-F238E27FC236}">
                    <a16:creationId xmlns:a16="http://schemas.microsoft.com/office/drawing/2014/main" id="{BF5408B1-ADF5-4D51-B61A-2DC60DA1F0BE}"/>
                  </a:ext>
                </a:extLst>
              </p:cNvPr>
              <p:cNvSpPr>
                <a:spLocks noChangeAspect="1" noEditPoints="1"/>
              </p:cNvSpPr>
              <p:nvPr/>
            </p:nvSpPr>
            <p:spPr bwMode="auto">
              <a:xfrm>
                <a:off x="4390358" y="2901977"/>
                <a:ext cx="234960" cy="234960"/>
              </a:xfrm>
              <a:custGeom>
                <a:avLst/>
                <a:gdLst>
                  <a:gd name="T0" fmla="*/ 0 w 120"/>
                  <a:gd name="T1" fmla="*/ 92 h 120"/>
                  <a:gd name="T2" fmla="*/ 20 w 120"/>
                  <a:gd name="T3" fmla="*/ 112 h 120"/>
                  <a:gd name="T4" fmla="*/ 29 w 120"/>
                  <a:gd name="T5" fmla="*/ 110 h 120"/>
                  <a:gd name="T6" fmla="*/ 60 w 120"/>
                  <a:gd name="T7" fmla="*/ 120 h 120"/>
                  <a:gd name="T8" fmla="*/ 91 w 120"/>
                  <a:gd name="T9" fmla="*/ 110 h 120"/>
                  <a:gd name="T10" fmla="*/ 100 w 120"/>
                  <a:gd name="T11" fmla="*/ 112 h 120"/>
                  <a:gd name="T12" fmla="*/ 120 w 120"/>
                  <a:gd name="T13" fmla="*/ 92 h 120"/>
                  <a:gd name="T14" fmla="*/ 112 w 120"/>
                  <a:gd name="T15" fmla="*/ 76 h 120"/>
                  <a:gd name="T16" fmla="*/ 112 w 120"/>
                  <a:gd name="T17" fmla="*/ 68 h 120"/>
                  <a:gd name="T18" fmla="*/ 80 w 120"/>
                  <a:gd name="T19" fmla="*/ 21 h 120"/>
                  <a:gd name="T20" fmla="*/ 80 w 120"/>
                  <a:gd name="T21" fmla="*/ 20 h 120"/>
                  <a:gd name="T22" fmla="*/ 60 w 120"/>
                  <a:gd name="T23" fmla="*/ 0 h 120"/>
                  <a:gd name="T24" fmla="*/ 40 w 120"/>
                  <a:gd name="T25" fmla="*/ 20 h 120"/>
                  <a:gd name="T26" fmla="*/ 40 w 120"/>
                  <a:gd name="T27" fmla="*/ 21 h 120"/>
                  <a:gd name="T28" fmla="*/ 8 w 120"/>
                  <a:gd name="T29" fmla="*/ 68 h 120"/>
                  <a:gd name="T30" fmla="*/ 9 w 120"/>
                  <a:gd name="T31" fmla="*/ 76 h 120"/>
                  <a:gd name="T32" fmla="*/ 0 w 120"/>
                  <a:gd name="T33" fmla="*/ 92 h 120"/>
                  <a:gd name="T34" fmla="*/ 100 w 120"/>
                  <a:gd name="T35" fmla="*/ 104 h 120"/>
                  <a:gd name="T36" fmla="*/ 88 w 120"/>
                  <a:gd name="T37" fmla="*/ 92 h 120"/>
                  <a:gd name="T38" fmla="*/ 100 w 120"/>
                  <a:gd name="T39" fmla="*/ 80 h 120"/>
                  <a:gd name="T40" fmla="*/ 112 w 120"/>
                  <a:gd name="T41" fmla="*/ 92 h 120"/>
                  <a:gd name="T42" fmla="*/ 100 w 120"/>
                  <a:gd name="T43" fmla="*/ 104 h 120"/>
                  <a:gd name="T44" fmla="*/ 60 w 120"/>
                  <a:gd name="T45" fmla="*/ 8 h 120"/>
                  <a:gd name="T46" fmla="*/ 72 w 120"/>
                  <a:gd name="T47" fmla="*/ 20 h 120"/>
                  <a:gd name="T48" fmla="*/ 60 w 120"/>
                  <a:gd name="T49" fmla="*/ 32 h 120"/>
                  <a:gd name="T50" fmla="*/ 48 w 120"/>
                  <a:gd name="T51" fmla="*/ 20 h 120"/>
                  <a:gd name="T52" fmla="*/ 60 w 120"/>
                  <a:gd name="T53" fmla="*/ 8 h 120"/>
                  <a:gd name="T54" fmla="*/ 16 w 120"/>
                  <a:gd name="T55" fmla="*/ 68 h 120"/>
                  <a:gd name="T56" fmla="*/ 42 w 120"/>
                  <a:gd name="T57" fmla="*/ 29 h 120"/>
                  <a:gd name="T58" fmla="*/ 60 w 120"/>
                  <a:gd name="T59" fmla="*/ 40 h 120"/>
                  <a:gd name="T60" fmla="*/ 79 w 120"/>
                  <a:gd name="T61" fmla="*/ 29 h 120"/>
                  <a:gd name="T62" fmla="*/ 104 w 120"/>
                  <a:gd name="T63" fmla="*/ 68 h 120"/>
                  <a:gd name="T64" fmla="*/ 104 w 120"/>
                  <a:gd name="T65" fmla="*/ 73 h 120"/>
                  <a:gd name="T66" fmla="*/ 100 w 120"/>
                  <a:gd name="T67" fmla="*/ 72 h 120"/>
                  <a:gd name="T68" fmla="*/ 80 w 120"/>
                  <a:gd name="T69" fmla="*/ 92 h 120"/>
                  <a:gd name="T70" fmla="*/ 85 w 120"/>
                  <a:gd name="T71" fmla="*/ 105 h 120"/>
                  <a:gd name="T72" fmla="*/ 60 w 120"/>
                  <a:gd name="T73" fmla="*/ 112 h 120"/>
                  <a:gd name="T74" fmla="*/ 36 w 120"/>
                  <a:gd name="T75" fmla="*/ 105 h 120"/>
                  <a:gd name="T76" fmla="*/ 40 w 120"/>
                  <a:gd name="T77" fmla="*/ 92 h 120"/>
                  <a:gd name="T78" fmla="*/ 20 w 120"/>
                  <a:gd name="T79" fmla="*/ 72 h 120"/>
                  <a:gd name="T80" fmla="*/ 16 w 120"/>
                  <a:gd name="T81" fmla="*/ 73 h 120"/>
                  <a:gd name="T82" fmla="*/ 16 w 120"/>
                  <a:gd name="T83" fmla="*/ 68 h 120"/>
                  <a:gd name="T84" fmla="*/ 20 w 120"/>
                  <a:gd name="T85" fmla="*/ 80 h 120"/>
                  <a:gd name="T86" fmla="*/ 32 w 120"/>
                  <a:gd name="T87" fmla="*/ 92 h 120"/>
                  <a:gd name="T88" fmla="*/ 20 w 120"/>
                  <a:gd name="T89" fmla="*/ 104 h 120"/>
                  <a:gd name="T90" fmla="*/ 8 w 120"/>
                  <a:gd name="T91" fmla="*/ 92 h 120"/>
                  <a:gd name="T92" fmla="*/ 20 w 120"/>
                  <a:gd name="T93"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20">
                    <a:moveTo>
                      <a:pt x="0" y="92"/>
                    </a:moveTo>
                    <a:cubicBezTo>
                      <a:pt x="0" y="104"/>
                      <a:pt x="9" y="112"/>
                      <a:pt x="20" y="112"/>
                    </a:cubicBezTo>
                    <a:cubicBezTo>
                      <a:pt x="24" y="112"/>
                      <a:pt x="27" y="112"/>
                      <a:pt x="29" y="110"/>
                    </a:cubicBezTo>
                    <a:cubicBezTo>
                      <a:pt x="38" y="117"/>
                      <a:pt x="49" y="120"/>
                      <a:pt x="60" y="120"/>
                    </a:cubicBezTo>
                    <a:cubicBezTo>
                      <a:pt x="72" y="120"/>
                      <a:pt x="83" y="117"/>
                      <a:pt x="91" y="110"/>
                    </a:cubicBezTo>
                    <a:cubicBezTo>
                      <a:pt x="94" y="112"/>
                      <a:pt x="97" y="112"/>
                      <a:pt x="100" y="112"/>
                    </a:cubicBezTo>
                    <a:cubicBezTo>
                      <a:pt x="111" y="112"/>
                      <a:pt x="120" y="104"/>
                      <a:pt x="120" y="92"/>
                    </a:cubicBezTo>
                    <a:cubicBezTo>
                      <a:pt x="120" y="86"/>
                      <a:pt x="117" y="80"/>
                      <a:pt x="112" y="76"/>
                    </a:cubicBezTo>
                    <a:cubicBezTo>
                      <a:pt x="112" y="74"/>
                      <a:pt x="112" y="71"/>
                      <a:pt x="112" y="68"/>
                    </a:cubicBezTo>
                    <a:cubicBezTo>
                      <a:pt x="112" y="47"/>
                      <a:pt x="99" y="28"/>
                      <a:pt x="80" y="21"/>
                    </a:cubicBezTo>
                    <a:cubicBezTo>
                      <a:pt x="80" y="20"/>
                      <a:pt x="80" y="20"/>
                      <a:pt x="80" y="20"/>
                    </a:cubicBezTo>
                    <a:cubicBezTo>
                      <a:pt x="80" y="9"/>
                      <a:pt x="71" y="0"/>
                      <a:pt x="60" y="0"/>
                    </a:cubicBezTo>
                    <a:cubicBezTo>
                      <a:pt x="49" y="0"/>
                      <a:pt x="40" y="9"/>
                      <a:pt x="40" y="20"/>
                    </a:cubicBezTo>
                    <a:cubicBezTo>
                      <a:pt x="40" y="20"/>
                      <a:pt x="40" y="20"/>
                      <a:pt x="40" y="21"/>
                    </a:cubicBezTo>
                    <a:cubicBezTo>
                      <a:pt x="21" y="28"/>
                      <a:pt x="8" y="47"/>
                      <a:pt x="8" y="68"/>
                    </a:cubicBezTo>
                    <a:cubicBezTo>
                      <a:pt x="8" y="71"/>
                      <a:pt x="9" y="74"/>
                      <a:pt x="9" y="76"/>
                    </a:cubicBezTo>
                    <a:cubicBezTo>
                      <a:pt x="4" y="80"/>
                      <a:pt x="0" y="86"/>
                      <a:pt x="0" y="92"/>
                    </a:cubicBezTo>
                    <a:moveTo>
                      <a:pt x="100" y="104"/>
                    </a:moveTo>
                    <a:cubicBezTo>
                      <a:pt x="94" y="104"/>
                      <a:pt x="88" y="99"/>
                      <a:pt x="88" y="92"/>
                    </a:cubicBezTo>
                    <a:cubicBezTo>
                      <a:pt x="88" y="86"/>
                      <a:pt x="94" y="80"/>
                      <a:pt x="100" y="80"/>
                    </a:cubicBezTo>
                    <a:cubicBezTo>
                      <a:pt x="107" y="80"/>
                      <a:pt x="112" y="86"/>
                      <a:pt x="112" y="92"/>
                    </a:cubicBezTo>
                    <a:cubicBezTo>
                      <a:pt x="112" y="99"/>
                      <a:pt x="107" y="104"/>
                      <a:pt x="100" y="104"/>
                    </a:cubicBezTo>
                    <a:moveTo>
                      <a:pt x="60" y="8"/>
                    </a:moveTo>
                    <a:cubicBezTo>
                      <a:pt x="67" y="8"/>
                      <a:pt x="72" y="14"/>
                      <a:pt x="72" y="20"/>
                    </a:cubicBezTo>
                    <a:cubicBezTo>
                      <a:pt x="72" y="27"/>
                      <a:pt x="67" y="32"/>
                      <a:pt x="60" y="32"/>
                    </a:cubicBezTo>
                    <a:cubicBezTo>
                      <a:pt x="54" y="32"/>
                      <a:pt x="48" y="27"/>
                      <a:pt x="48" y="20"/>
                    </a:cubicBezTo>
                    <a:cubicBezTo>
                      <a:pt x="48" y="14"/>
                      <a:pt x="54" y="8"/>
                      <a:pt x="60" y="8"/>
                    </a:cubicBezTo>
                    <a:moveTo>
                      <a:pt x="16" y="68"/>
                    </a:moveTo>
                    <a:cubicBezTo>
                      <a:pt x="16" y="51"/>
                      <a:pt x="27" y="35"/>
                      <a:pt x="42" y="29"/>
                    </a:cubicBezTo>
                    <a:cubicBezTo>
                      <a:pt x="45" y="36"/>
                      <a:pt x="52" y="40"/>
                      <a:pt x="60" y="40"/>
                    </a:cubicBezTo>
                    <a:cubicBezTo>
                      <a:pt x="68" y="40"/>
                      <a:pt x="75" y="36"/>
                      <a:pt x="79" y="29"/>
                    </a:cubicBezTo>
                    <a:cubicBezTo>
                      <a:pt x="94" y="35"/>
                      <a:pt x="104" y="51"/>
                      <a:pt x="104" y="68"/>
                    </a:cubicBezTo>
                    <a:cubicBezTo>
                      <a:pt x="104" y="70"/>
                      <a:pt x="104" y="71"/>
                      <a:pt x="104" y="73"/>
                    </a:cubicBezTo>
                    <a:cubicBezTo>
                      <a:pt x="103" y="73"/>
                      <a:pt x="102" y="72"/>
                      <a:pt x="100" y="72"/>
                    </a:cubicBezTo>
                    <a:cubicBezTo>
                      <a:pt x="89" y="72"/>
                      <a:pt x="80" y="81"/>
                      <a:pt x="80" y="92"/>
                    </a:cubicBezTo>
                    <a:cubicBezTo>
                      <a:pt x="80" y="97"/>
                      <a:pt x="82" y="102"/>
                      <a:pt x="85" y="105"/>
                    </a:cubicBezTo>
                    <a:cubicBezTo>
                      <a:pt x="78" y="110"/>
                      <a:pt x="69" y="112"/>
                      <a:pt x="60" y="112"/>
                    </a:cubicBezTo>
                    <a:cubicBezTo>
                      <a:pt x="51" y="112"/>
                      <a:pt x="43" y="110"/>
                      <a:pt x="36" y="105"/>
                    </a:cubicBezTo>
                    <a:cubicBezTo>
                      <a:pt x="39" y="102"/>
                      <a:pt x="40" y="97"/>
                      <a:pt x="40" y="92"/>
                    </a:cubicBezTo>
                    <a:cubicBezTo>
                      <a:pt x="40" y="81"/>
                      <a:pt x="31" y="72"/>
                      <a:pt x="20" y="72"/>
                    </a:cubicBezTo>
                    <a:cubicBezTo>
                      <a:pt x="19" y="72"/>
                      <a:pt x="18" y="73"/>
                      <a:pt x="16" y="73"/>
                    </a:cubicBezTo>
                    <a:cubicBezTo>
                      <a:pt x="16" y="71"/>
                      <a:pt x="16" y="70"/>
                      <a:pt x="16" y="68"/>
                    </a:cubicBezTo>
                    <a:moveTo>
                      <a:pt x="20" y="80"/>
                    </a:moveTo>
                    <a:cubicBezTo>
                      <a:pt x="27" y="80"/>
                      <a:pt x="32" y="86"/>
                      <a:pt x="32" y="92"/>
                    </a:cubicBezTo>
                    <a:cubicBezTo>
                      <a:pt x="32" y="99"/>
                      <a:pt x="27" y="104"/>
                      <a:pt x="20" y="104"/>
                    </a:cubicBezTo>
                    <a:cubicBezTo>
                      <a:pt x="14" y="104"/>
                      <a:pt x="8" y="99"/>
                      <a:pt x="8" y="92"/>
                    </a:cubicBezTo>
                    <a:cubicBezTo>
                      <a:pt x="8" y="86"/>
                      <a:pt x="14" y="80"/>
                      <a:pt x="20" y="80"/>
                    </a:cubicBezTo>
                  </a:path>
                </a:pathLst>
              </a:custGeom>
              <a:grp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98" name="Freeform 21">
                <a:extLst>
                  <a:ext uri="{FF2B5EF4-FFF2-40B4-BE49-F238E27FC236}">
                    <a16:creationId xmlns:a16="http://schemas.microsoft.com/office/drawing/2014/main" id="{03D7D444-5A78-41AB-8F28-C296664357C8}"/>
                  </a:ext>
                </a:extLst>
              </p:cNvPr>
              <p:cNvSpPr>
                <a:spLocks noEditPoints="1"/>
              </p:cNvSpPr>
              <p:nvPr/>
            </p:nvSpPr>
            <p:spPr bwMode="auto">
              <a:xfrm>
                <a:off x="4269503" y="2769504"/>
                <a:ext cx="479425" cy="420688"/>
              </a:xfrm>
              <a:custGeom>
                <a:avLst/>
                <a:gdLst>
                  <a:gd name="T0" fmla="*/ 302 w 302"/>
                  <a:gd name="T1" fmla="*/ 57 h 265"/>
                  <a:gd name="T2" fmla="*/ 302 w 302"/>
                  <a:gd name="T3" fmla="*/ 19 h 265"/>
                  <a:gd name="T4" fmla="*/ 137 w 302"/>
                  <a:gd name="T5" fmla="*/ 19 h 265"/>
                  <a:gd name="T6" fmla="*/ 118 w 302"/>
                  <a:gd name="T7" fmla="*/ 0 h 265"/>
                  <a:gd name="T8" fmla="*/ 0 w 302"/>
                  <a:gd name="T9" fmla="*/ 0 h 265"/>
                  <a:gd name="T10" fmla="*/ 0 w 302"/>
                  <a:gd name="T11" fmla="*/ 57 h 265"/>
                  <a:gd name="T12" fmla="*/ 0 w 302"/>
                  <a:gd name="T13" fmla="*/ 66 h 265"/>
                  <a:gd name="T14" fmla="*/ 0 w 302"/>
                  <a:gd name="T15" fmla="*/ 265 h 265"/>
                  <a:gd name="T16" fmla="*/ 302 w 302"/>
                  <a:gd name="T17" fmla="*/ 265 h 265"/>
                  <a:gd name="T18" fmla="*/ 302 w 302"/>
                  <a:gd name="T19" fmla="*/ 71 h 265"/>
                  <a:gd name="T20" fmla="*/ 302 w 302"/>
                  <a:gd name="T21" fmla="*/ 57 h 265"/>
                  <a:gd name="T22" fmla="*/ 283 w 302"/>
                  <a:gd name="T23" fmla="*/ 246 h 265"/>
                  <a:gd name="T24" fmla="*/ 18 w 302"/>
                  <a:gd name="T25" fmla="*/ 246 h 265"/>
                  <a:gd name="T26" fmla="*/ 18 w 302"/>
                  <a:gd name="T27" fmla="*/ 76 h 265"/>
                  <a:gd name="T28" fmla="*/ 283 w 302"/>
                  <a:gd name="T29" fmla="*/ 76 h 265"/>
                  <a:gd name="T30" fmla="*/ 283 w 302"/>
                  <a:gd name="T31" fmla="*/ 246 h 265"/>
                  <a:gd name="T32" fmla="*/ 283 w 302"/>
                  <a:gd name="T33" fmla="*/ 57 h 265"/>
                  <a:gd name="T34" fmla="*/ 18 w 302"/>
                  <a:gd name="T35" fmla="*/ 57 h 265"/>
                  <a:gd name="T36" fmla="*/ 18 w 302"/>
                  <a:gd name="T37" fmla="*/ 19 h 265"/>
                  <a:gd name="T38" fmla="*/ 111 w 302"/>
                  <a:gd name="T39" fmla="*/ 19 h 265"/>
                  <a:gd name="T40" fmla="*/ 130 w 302"/>
                  <a:gd name="T41" fmla="*/ 38 h 265"/>
                  <a:gd name="T42" fmla="*/ 283 w 302"/>
                  <a:gd name="T43" fmla="*/ 38 h 265"/>
                  <a:gd name="T44" fmla="*/ 283 w 302"/>
                  <a:gd name="T45" fmla="*/ 5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265">
                    <a:moveTo>
                      <a:pt x="302" y="57"/>
                    </a:moveTo>
                    <a:lnTo>
                      <a:pt x="302" y="19"/>
                    </a:lnTo>
                    <a:lnTo>
                      <a:pt x="137" y="19"/>
                    </a:lnTo>
                    <a:lnTo>
                      <a:pt x="118" y="0"/>
                    </a:lnTo>
                    <a:lnTo>
                      <a:pt x="0" y="0"/>
                    </a:lnTo>
                    <a:lnTo>
                      <a:pt x="0" y="57"/>
                    </a:lnTo>
                    <a:lnTo>
                      <a:pt x="0" y="66"/>
                    </a:lnTo>
                    <a:lnTo>
                      <a:pt x="0" y="265"/>
                    </a:lnTo>
                    <a:lnTo>
                      <a:pt x="302" y="265"/>
                    </a:lnTo>
                    <a:lnTo>
                      <a:pt x="302" y="71"/>
                    </a:lnTo>
                    <a:lnTo>
                      <a:pt x="302" y="57"/>
                    </a:lnTo>
                    <a:close/>
                    <a:moveTo>
                      <a:pt x="283" y="246"/>
                    </a:moveTo>
                    <a:lnTo>
                      <a:pt x="18" y="246"/>
                    </a:lnTo>
                    <a:lnTo>
                      <a:pt x="18" y="76"/>
                    </a:lnTo>
                    <a:lnTo>
                      <a:pt x="283" y="76"/>
                    </a:lnTo>
                    <a:lnTo>
                      <a:pt x="283" y="246"/>
                    </a:lnTo>
                    <a:close/>
                    <a:moveTo>
                      <a:pt x="283" y="57"/>
                    </a:moveTo>
                    <a:lnTo>
                      <a:pt x="18" y="57"/>
                    </a:lnTo>
                    <a:lnTo>
                      <a:pt x="18" y="19"/>
                    </a:lnTo>
                    <a:lnTo>
                      <a:pt x="111" y="19"/>
                    </a:lnTo>
                    <a:lnTo>
                      <a:pt x="130" y="38"/>
                    </a:lnTo>
                    <a:lnTo>
                      <a:pt x="283" y="38"/>
                    </a:lnTo>
                    <a:lnTo>
                      <a:pt x="283" y="57"/>
                    </a:lnTo>
                    <a:close/>
                  </a:path>
                </a:pathLst>
              </a:custGeom>
              <a:grpFill/>
              <a:ln>
                <a:solidFill>
                  <a:schemeClr val="bg1"/>
                </a:solid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pic>
        <p:nvPicPr>
          <p:cNvPr id="149" name="Picture 148" descr="A close up of a logo&#10;&#10;Description generated with high confidence">
            <a:extLst>
              <a:ext uri="{FF2B5EF4-FFF2-40B4-BE49-F238E27FC236}">
                <a16:creationId xmlns:a16="http://schemas.microsoft.com/office/drawing/2014/main" id="{C8F4A504-EF25-4203-9261-FC42C9CBA53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620819" y="2285172"/>
            <a:ext cx="505499" cy="505499"/>
          </a:xfrm>
          <a:prstGeom prst="ellipse">
            <a:avLst/>
          </a:prstGeom>
        </p:spPr>
      </p:pic>
      <p:grpSp>
        <p:nvGrpSpPr>
          <p:cNvPr id="152" name="Okay">
            <a:extLst>
              <a:ext uri="{FF2B5EF4-FFF2-40B4-BE49-F238E27FC236}">
                <a16:creationId xmlns:a16="http://schemas.microsoft.com/office/drawing/2014/main" id="{DDE92B63-762A-4F0A-8CFB-C53C87184EDF}"/>
              </a:ext>
            </a:extLst>
          </p:cNvPr>
          <p:cNvGrpSpPr>
            <a:grpSpLocks noChangeAspect="1"/>
          </p:cNvGrpSpPr>
          <p:nvPr/>
        </p:nvGrpSpPr>
        <p:grpSpPr>
          <a:xfrm>
            <a:off x="2224556" y="3330263"/>
            <a:ext cx="133762" cy="133762"/>
            <a:chOff x="5759509" y="-1425609"/>
            <a:chExt cx="274320" cy="274320"/>
          </a:xfrm>
        </p:grpSpPr>
        <p:sp>
          <p:nvSpPr>
            <p:cNvPr id="153" name="Oval 152">
              <a:extLst>
                <a:ext uri="{FF2B5EF4-FFF2-40B4-BE49-F238E27FC236}">
                  <a16:creationId xmlns:a16="http://schemas.microsoft.com/office/drawing/2014/main" id="{9159D1A8-08D2-4944-A348-8E89C2CB7956}"/>
                </a:ext>
              </a:extLst>
            </p:cNvPr>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4" name="Freeform 23">
              <a:extLst>
                <a:ext uri="{FF2B5EF4-FFF2-40B4-BE49-F238E27FC236}">
                  <a16:creationId xmlns:a16="http://schemas.microsoft.com/office/drawing/2014/main" id="{34D125FF-F7E4-4CA6-BF10-74CBAE1C5789}"/>
                </a:ext>
              </a:extLst>
            </p:cNvPr>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sp>
        <p:nvSpPr>
          <p:cNvPr id="159" name="Freeform: Shape 158">
            <a:extLst>
              <a:ext uri="{FF2B5EF4-FFF2-40B4-BE49-F238E27FC236}">
                <a16:creationId xmlns:a16="http://schemas.microsoft.com/office/drawing/2014/main" id="{B08F9447-5340-47D3-901F-78A0E4F20A13}"/>
              </a:ext>
            </a:extLst>
          </p:cNvPr>
          <p:cNvSpPr>
            <a:spLocks noChangeAspect="1"/>
          </p:cNvSpPr>
          <p:nvPr/>
        </p:nvSpPr>
        <p:spPr bwMode="auto">
          <a:xfrm>
            <a:off x="8084935" y="3399450"/>
            <a:ext cx="274103" cy="274103"/>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C00000"/>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642" tIns="87713" rIns="109642" bIns="87713" numCol="1" spcCol="0" rtlCol="0" fromWordArt="0" anchor="t" anchorCtr="0" forceAA="0" compatLnSpc="1">
            <a:prstTxWarp prst="textNoShape">
              <a:avLst/>
            </a:prstTxWarp>
            <a:noAutofit/>
          </a:bodyPr>
          <a:lstStyle/>
          <a:p>
            <a:pPr algn="ctr" defTabSz="559026" fontAlgn="base">
              <a:lnSpc>
                <a:spcPct val="90000"/>
              </a:lnSpc>
              <a:spcBef>
                <a:spcPct val="0"/>
              </a:spcBef>
              <a:spcAft>
                <a:spcPct val="0"/>
              </a:spcAft>
            </a:pPr>
            <a:endParaRPr lang="en-US" sz="1439">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0" name="Application is classified HBI">
            <a:extLst>
              <a:ext uri="{FF2B5EF4-FFF2-40B4-BE49-F238E27FC236}">
                <a16:creationId xmlns:a16="http://schemas.microsoft.com/office/drawing/2014/main" id="{0F57A24B-AE07-48C6-A287-701A996AA695}"/>
              </a:ext>
            </a:extLst>
          </p:cNvPr>
          <p:cNvSpPr/>
          <p:nvPr/>
        </p:nvSpPr>
        <p:spPr>
          <a:xfrm>
            <a:off x="7418645" y="3358113"/>
            <a:ext cx="792861" cy="415498"/>
          </a:xfrm>
          <a:prstGeom prst="rect">
            <a:avLst/>
          </a:prstGeom>
        </p:spPr>
        <p:txBody>
          <a:bodyPr wrap="square">
            <a:spAutoFit/>
          </a:bodyPr>
          <a:lstStyle/>
          <a:p>
            <a:pPr defTabSz="685669"/>
            <a:r>
              <a:rPr lang="en-US" sz="1050" kern="0" dirty="0">
                <a:solidFill>
                  <a:srgbClr val="505050"/>
                </a:solidFill>
                <a:latin typeface="Segoe UI"/>
                <a:ea typeface="Segoe UI" charset="0"/>
                <a:cs typeface="Segoe UI" charset="0"/>
              </a:rPr>
              <a:t>Block on</a:t>
            </a:r>
            <a:br>
              <a:rPr lang="en-US" sz="1050" kern="0" dirty="0">
                <a:solidFill>
                  <a:srgbClr val="505050"/>
                </a:solidFill>
                <a:latin typeface="Segoe UI"/>
                <a:ea typeface="Segoe UI" charset="0"/>
                <a:cs typeface="Segoe UI" charset="0"/>
              </a:rPr>
            </a:br>
            <a:r>
              <a:rPr lang="en-US" sz="1050" kern="0" dirty="0">
                <a:solidFill>
                  <a:srgbClr val="505050"/>
                </a:solidFill>
                <a:latin typeface="Segoe UI"/>
                <a:ea typeface="Segoe UI" charset="0"/>
                <a:cs typeface="Segoe UI" charset="0"/>
              </a:rPr>
              <a:t>download</a:t>
            </a:r>
            <a:endParaRPr lang="en-US" sz="1500" dirty="0">
              <a:solidFill>
                <a:srgbClr val="505050"/>
              </a:solidFill>
              <a:latin typeface="Segoe UI"/>
            </a:endParaRPr>
          </a:p>
        </p:txBody>
      </p:sp>
      <p:sp>
        <p:nvSpPr>
          <p:cNvPr id="161" name="Freeform: Shape 160">
            <a:extLst>
              <a:ext uri="{FF2B5EF4-FFF2-40B4-BE49-F238E27FC236}">
                <a16:creationId xmlns:a16="http://schemas.microsoft.com/office/drawing/2014/main" id="{BAE8D55B-B8ED-4DED-B8D9-395DE46122E7}"/>
              </a:ext>
            </a:extLst>
          </p:cNvPr>
          <p:cNvSpPr>
            <a:spLocks noChangeAspect="1"/>
          </p:cNvSpPr>
          <p:nvPr/>
        </p:nvSpPr>
        <p:spPr bwMode="auto">
          <a:xfrm>
            <a:off x="8089012" y="3399450"/>
            <a:ext cx="274103" cy="274103"/>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C00000"/>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642" tIns="87713" rIns="109642" bIns="87713" numCol="1" spcCol="0" rtlCol="0" fromWordArt="0" anchor="t" anchorCtr="0" forceAA="0" compatLnSpc="1">
            <a:prstTxWarp prst="textNoShape">
              <a:avLst/>
            </a:prstTxWarp>
            <a:noAutofit/>
          </a:bodyPr>
          <a:lstStyle/>
          <a:p>
            <a:pPr algn="ctr" defTabSz="559026" fontAlgn="base">
              <a:lnSpc>
                <a:spcPct val="90000"/>
              </a:lnSpc>
              <a:spcBef>
                <a:spcPct val="0"/>
              </a:spcBef>
              <a:spcAft>
                <a:spcPct val="0"/>
              </a:spcAft>
            </a:pPr>
            <a:endParaRPr lang="en-US" sz="1439">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8" name="Title 1">
            <a:extLst>
              <a:ext uri="{FF2B5EF4-FFF2-40B4-BE49-F238E27FC236}">
                <a16:creationId xmlns:a16="http://schemas.microsoft.com/office/drawing/2014/main" id="{3DC4D2CC-315F-459F-A5FF-EE88FE290905}"/>
              </a:ext>
            </a:extLst>
          </p:cNvPr>
          <p:cNvSpPr txBox="1">
            <a:spLocks/>
          </p:cNvSpPr>
          <p:nvPr/>
        </p:nvSpPr>
        <p:spPr>
          <a:xfrm>
            <a:off x="109937" y="125733"/>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1"/>
                </a:solidFill>
              </a:rPr>
              <a:t>Conditional Access – Block on download</a:t>
            </a:r>
          </a:p>
        </p:txBody>
      </p:sp>
    </p:spTree>
    <p:extLst>
      <p:ext uri="{BB962C8B-B14F-4D97-AF65-F5344CB8AC3E}">
        <p14:creationId xmlns:p14="http://schemas.microsoft.com/office/powerpoint/2010/main" val="196228253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wipe(up)">
                                      <p:cBhvr>
                                        <p:cTn id="11" dur="500"/>
                                        <p:tgtEl>
                                          <p:spTgt spid="140"/>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8" presetClass="emph" presetSubtype="0" fill="hold" nodeType="withEffect">
                                  <p:stCondLst>
                                    <p:cond delay="0"/>
                                  </p:stCondLst>
                                  <p:childTnLst>
                                    <p:animRot by="21600000">
                                      <p:cBhvr>
                                        <p:cTn id="16" dur="1000" fill="hold"/>
                                        <p:tgtEl>
                                          <p:spTgt spid="6"/>
                                        </p:tgtEl>
                                        <p:attrNameLst>
                                          <p:attrName>r</p:attrName>
                                        </p:attrNameLst>
                                      </p:cBhvr>
                                    </p:animRo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50"/>
                                        <p:tgtEl>
                                          <p:spTgt spid="62"/>
                                        </p:tgtEl>
                                      </p:cBhvr>
                                    </p:animEffect>
                                  </p:childTnLst>
                                </p:cTn>
                              </p:par>
                              <p:par>
                                <p:cTn id="20" presetID="10" presetClass="entr" presetSubtype="0" fill="hold" nodeType="withEffect">
                                  <p:stCondLst>
                                    <p:cond delay="20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250"/>
                                        <p:tgtEl>
                                          <p:spTgt spid="82"/>
                                        </p:tgtEl>
                                      </p:cBhvr>
                                    </p:animEffect>
                                  </p:childTnLst>
                                </p:cTn>
                              </p:par>
                              <p:par>
                                <p:cTn id="23" presetID="10" presetClass="entr" presetSubtype="0" fill="hold" nodeType="withEffect">
                                  <p:stCondLst>
                                    <p:cond delay="30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250"/>
                                        <p:tgtEl>
                                          <p:spTgt spid="85"/>
                                        </p:tgtEl>
                                      </p:cBhvr>
                                    </p:animEffect>
                                  </p:childTnLst>
                                </p:cTn>
                              </p:par>
                              <p:par>
                                <p:cTn id="26" presetID="10" presetClass="entr" presetSubtype="0" fill="hold" nodeType="withEffect">
                                  <p:stCondLst>
                                    <p:cond delay="40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250"/>
                                        <p:tgtEl>
                                          <p:spTgt spid="88"/>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145"/>
                                        </p:tgtEl>
                                        <p:attrNameLst>
                                          <p:attrName>style.visibility</p:attrName>
                                        </p:attrNameLst>
                                      </p:cBhvr>
                                      <p:to>
                                        <p:strVal val="visible"/>
                                      </p:to>
                                    </p:set>
                                    <p:animEffect transition="in" filter="fade">
                                      <p:cBhvr>
                                        <p:cTn id="31" dur="250"/>
                                        <p:tgtEl>
                                          <p:spTgt spid="145"/>
                                        </p:tgtEl>
                                      </p:cBhvr>
                                    </p:animEffect>
                                  </p:childTnLst>
                                </p:cTn>
                              </p:par>
                              <p:par>
                                <p:cTn id="32" presetID="10" presetClass="entr" presetSubtype="0" fill="hold" grpId="0" nodeType="withEffect">
                                  <p:stCondLst>
                                    <p:cond delay="40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250"/>
                                        <p:tgtEl>
                                          <p:spTgt spid="135"/>
                                        </p:tgtEl>
                                      </p:cBhvr>
                                    </p:animEffect>
                                  </p:childTnLst>
                                </p:cTn>
                              </p:par>
                              <p:par>
                                <p:cTn id="35" presetID="10" presetClass="entr" presetSubtype="0" fill="hold" nodeType="withEffect">
                                  <p:stCondLst>
                                    <p:cond delay="50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250"/>
                                        <p:tgtEl>
                                          <p:spTgt spid="91"/>
                                        </p:tgtEl>
                                      </p:cBhvr>
                                    </p:animEffect>
                                  </p:childTnLst>
                                </p:cTn>
                              </p:par>
                              <p:par>
                                <p:cTn id="38" presetID="10" presetClass="entr" presetSubtype="0" fill="hold" nodeType="withEffect">
                                  <p:stCondLst>
                                    <p:cond delay="60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250"/>
                                        <p:tgtEl>
                                          <p:spTgt spid="94"/>
                                        </p:tgtEl>
                                      </p:cBhvr>
                                    </p:animEffect>
                                  </p:childTnLst>
                                </p:cTn>
                              </p:par>
                              <p:par>
                                <p:cTn id="41" presetID="10" presetClass="entr" presetSubtype="0" fill="hold" nodeType="withEffect">
                                  <p:stCondLst>
                                    <p:cond delay="800"/>
                                  </p:stCondLst>
                                  <p:childTnLst>
                                    <p:set>
                                      <p:cBhvr>
                                        <p:cTn id="42" dur="1" fill="hold">
                                          <p:stCondLst>
                                            <p:cond delay="0"/>
                                          </p:stCondLst>
                                        </p:cTn>
                                        <p:tgtEl>
                                          <p:spTgt spid="97"/>
                                        </p:tgtEl>
                                        <p:attrNameLst>
                                          <p:attrName>style.visibility</p:attrName>
                                        </p:attrNameLst>
                                      </p:cBhvr>
                                      <p:to>
                                        <p:strVal val="visible"/>
                                      </p:to>
                                    </p:set>
                                    <p:animEffect transition="in" filter="fade">
                                      <p:cBhvr>
                                        <p:cTn id="43" dur="250"/>
                                        <p:tgtEl>
                                          <p:spTgt spid="97"/>
                                        </p:tgtEl>
                                      </p:cBhvr>
                                    </p:animEffect>
                                  </p:childTnLst>
                                </p:cTn>
                              </p:par>
                              <p:par>
                                <p:cTn id="44" presetID="10" presetClass="entr" presetSubtype="0" fill="hold" nodeType="withEffect">
                                  <p:stCondLst>
                                    <p:cond delay="800"/>
                                  </p:stCondLst>
                                  <p:childTnLst>
                                    <p:set>
                                      <p:cBhvr>
                                        <p:cTn id="45" dur="1" fill="hold">
                                          <p:stCondLst>
                                            <p:cond delay="0"/>
                                          </p:stCondLst>
                                        </p:cTn>
                                        <p:tgtEl>
                                          <p:spTgt spid="152"/>
                                        </p:tgtEl>
                                        <p:attrNameLst>
                                          <p:attrName>style.visibility</p:attrName>
                                        </p:attrNameLst>
                                      </p:cBhvr>
                                      <p:to>
                                        <p:strVal val="visible"/>
                                      </p:to>
                                    </p:set>
                                    <p:animEffect transition="in" filter="fade">
                                      <p:cBhvr>
                                        <p:cTn id="46" dur="250"/>
                                        <p:tgtEl>
                                          <p:spTgt spid="152"/>
                                        </p:tgtEl>
                                      </p:cBhvr>
                                    </p:animEffect>
                                  </p:childTnLst>
                                </p:cTn>
                              </p:par>
                              <p:par>
                                <p:cTn id="47" presetID="10" presetClass="entr" presetSubtype="0" fill="hold" nodeType="withEffect">
                                  <p:stCondLst>
                                    <p:cond delay="1000"/>
                                  </p:stCondLst>
                                  <p:childTnLst>
                                    <p:set>
                                      <p:cBhvr>
                                        <p:cTn id="48" dur="1" fill="hold">
                                          <p:stCondLst>
                                            <p:cond delay="0"/>
                                          </p:stCondLst>
                                        </p:cTn>
                                        <p:tgtEl>
                                          <p:spTgt spid="288"/>
                                        </p:tgtEl>
                                        <p:attrNameLst>
                                          <p:attrName>style.visibility</p:attrName>
                                        </p:attrNameLst>
                                      </p:cBhvr>
                                      <p:to>
                                        <p:strVal val="visible"/>
                                      </p:to>
                                    </p:set>
                                    <p:animEffect transition="in" filter="fade">
                                      <p:cBhvr>
                                        <p:cTn id="49" dur="250"/>
                                        <p:tgtEl>
                                          <p:spTgt spid="288"/>
                                        </p:tgtEl>
                                      </p:cBhvr>
                                    </p:animEffect>
                                  </p:childTnLst>
                                </p:cTn>
                              </p:par>
                            </p:childTnLst>
                          </p:cTn>
                        </p:par>
                        <p:par>
                          <p:cTn id="50" fill="hold">
                            <p:stCondLst>
                              <p:cond delay="1750"/>
                            </p:stCondLst>
                            <p:childTnLst>
                              <p:par>
                                <p:cTn id="51" presetID="10" presetClass="entr" presetSubtype="0" fill="hold" grpId="0" nodeType="after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6"/>
                                        </p:tgtEl>
                                        <p:attrNameLst>
                                          <p:attrName>style.visibility</p:attrName>
                                        </p:attrNameLst>
                                      </p:cBhvr>
                                      <p:to>
                                        <p:strVal val="visible"/>
                                      </p:to>
                                    </p:set>
                                    <p:animEffect transition="in" filter="fade">
                                      <p:cBhvr>
                                        <p:cTn id="56" dur="500"/>
                                        <p:tgtEl>
                                          <p:spTgt spid="13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1"/>
                                        </p:tgtEl>
                                        <p:attrNameLst>
                                          <p:attrName>style.visibility</p:attrName>
                                        </p:attrNameLst>
                                      </p:cBhvr>
                                      <p:to>
                                        <p:strVal val="visible"/>
                                      </p:to>
                                    </p:set>
                                    <p:animEffect transition="in" filter="fade">
                                      <p:cBhvr>
                                        <p:cTn id="59" dur="500"/>
                                        <p:tgtEl>
                                          <p:spTgt spid="131"/>
                                        </p:tgtEl>
                                      </p:cBhvr>
                                    </p:animEffect>
                                  </p:childTnLst>
                                </p:cTn>
                              </p:par>
                            </p:childTnLst>
                          </p:cTn>
                        </p:par>
                        <p:par>
                          <p:cTn id="60" fill="hold">
                            <p:stCondLst>
                              <p:cond delay="2250"/>
                            </p:stCondLst>
                            <p:childTnLst>
                              <p:par>
                                <p:cTn id="61" presetID="22" presetClass="entr" presetSubtype="8" fill="hold" nodeType="afterEffect">
                                  <p:stCondLst>
                                    <p:cond delay="0"/>
                                  </p:stCondLst>
                                  <p:childTnLst>
                                    <p:set>
                                      <p:cBhvr>
                                        <p:cTn id="62" dur="1" fill="hold">
                                          <p:stCondLst>
                                            <p:cond delay="0"/>
                                          </p:stCondLst>
                                        </p:cTn>
                                        <p:tgtEl>
                                          <p:spTgt spid="2053"/>
                                        </p:tgtEl>
                                        <p:attrNameLst>
                                          <p:attrName>style.visibility</p:attrName>
                                        </p:attrNameLst>
                                      </p:cBhvr>
                                      <p:to>
                                        <p:strVal val="visible"/>
                                      </p:to>
                                    </p:set>
                                    <p:animEffect transition="in" filter="wipe(left)">
                                      <p:cBhvr>
                                        <p:cTn id="63" dur="500"/>
                                        <p:tgtEl>
                                          <p:spTgt spid="2053"/>
                                        </p:tgtEl>
                                      </p:cBhvr>
                                    </p:animEffect>
                                  </p:childTnLst>
                                </p:cTn>
                              </p:par>
                              <p:par>
                                <p:cTn id="64" presetID="22" presetClass="entr" presetSubtype="8" fill="hold" nodeType="withEffect">
                                  <p:stCondLst>
                                    <p:cond delay="0"/>
                                  </p:stCondLst>
                                  <p:childTnLst>
                                    <p:set>
                                      <p:cBhvr>
                                        <p:cTn id="65" dur="1" fill="hold">
                                          <p:stCondLst>
                                            <p:cond delay="0"/>
                                          </p:stCondLst>
                                        </p:cTn>
                                        <p:tgtEl>
                                          <p:spTgt spid="183"/>
                                        </p:tgtEl>
                                        <p:attrNameLst>
                                          <p:attrName>style.visibility</p:attrName>
                                        </p:attrNameLst>
                                      </p:cBhvr>
                                      <p:to>
                                        <p:strVal val="visible"/>
                                      </p:to>
                                    </p:set>
                                    <p:animEffect transition="in" filter="wipe(left)">
                                      <p:cBhvr>
                                        <p:cTn id="66" dur="500"/>
                                        <p:tgtEl>
                                          <p:spTgt spid="183"/>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wipe(left)">
                                      <p:cBhvr>
                                        <p:cTn id="69" dur="500"/>
                                        <p:tgtEl>
                                          <p:spTgt spid="128"/>
                                        </p:tgtEl>
                                      </p:cBhvr>
                                    </p:animEffect>
                                  </p:childTnLst>
                                </p:cTn>
                              </p:par>
                            </p:childTnLst>
                          </p:cTn>
                        </p:par>
                      </p:childTnLst>
                    </p:cTn>
                  </p:par>
                  <p:par>
                    <p:cTn id="70" fill="hold">
                      <p:stCondLst>
                        <p:cond delay="indefinite"/>
                      </p:stCondLst>
                      <p:childTnLst>
                        <p:par>
                          <p:cTn id="71" fill="hold">
                            <p:stCondLst>
                              <p:cond delay="0"/>
                            </p:stCondLst>
                            <p:childTnLst>
                              <p:par>
                                <p:cTn id="72" presetID="26" presetClass="emph" presetSubtype="0" repeatCount="3000" fill="hold" nodeType="clickEffect">
                                  <p:stCondLst>
                                    <p:cond delay="0"/>
                                  </p:stCondLst>
                                  <p:childTnLst>
                                    <p:animEffect transition="out" filter="fade">
                                      <p:cBhvr>
                                        <p:cTn id="73" dur="500" tmFilter="0, 0; .2, .5; .8, .5; 1, 0"/>
                                        <p:tgtEl>
                                          <p:spTgt spid="18"/>
                                        </p:tgtEl>
                                      </p:cBhvr>
                                    </p:animEffect>
                                    <p:animScale>
                                      <p:cBhvr>
                                        <p:cTn id="74" dur="250" autoRev="1" fill="hold"/>
                                        <p:tgtEl>
                                          <p:spTgt spid="18"/>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6" presetClass="emph" presetSubtype="0" repeatCount="3000" fill="hold" nodeType="clickEffect">
                                  <p:stCondLst>
                                    <p:cond delay="0"/>
                                  </p:stCondLst>
                                  <p:childTnLst>
                                    <p:animEffect transition="out" filter="fade">
                                      <p:cBhvr>
                                        <p:cTn id="78" dur="500" tmFilter="0, 0; .2, .5; .8, .5; 1, 0"/>
                                        <p:tgtEl>
                                          <p:spTgt spid="9"/>
                                        </p:tgtEl>
                                      </p:cBhvr>
                                    </p:animEffect>
                                    <p:animScale>
                                      <p:cBhvr>
                                        <p:cTn id="79" dur="250" autoRev="1" fill="hold"/>
                                        <p:tgtEl>
                                          <p:spTgt spid="9"/>
                                        </p:tgtEl>
                                      </p:cBhvr>
                                      <p:by x="105000" y="105000"/>
                                    </p:animScale>
                                  </p:childTnLst>
                                </p:cTn>
                              </p:par>
                            </p:childTnLst>
                          </p:cTn>
                        </p:par>
                        <p:par>
                          <p:cTn id="80" fill="hold">
                            <p:stCondLst>
                              <p:cond delay="1500"/>
                            </p:stCondLst>
                            <p:childTnLst>
                              <p:par>
                                <p:cTn id="81" presetID="10" presetClass="entr" presetSubtype="0" fill="hold" grpId="0" nodeType="afterEffect">
                                  <p:stCondLst>
                                    <p:cond delay="0"/>
                                  </p:stCondLst>
                                  <p:childTnLst>
                                    <p:set>
                                      <p:cBhvr>
                                        <p:cTn id="82" dur="1" fill="hold">
                                          <p:stCondLst>
                                            <p:cond delay="0"/>
                                          </p:stCondLst>
                                        </p:cTn>
                                        <p:tgtEl>
                                          <p:spTgt spid="160"/>
                                        </p:tgtEl>
                                        <p:attrNameLst>
                                          <p:attrName>style.visibility</p:attrName>
                                        </p:attrNameLst>
                                      </p:cBhvr>
                                      <p:to>
                                        <p:strVal val="visible"/>
                                      </p:to>
                                    </p:set>
                                    <p:animEffect transition="in" filter="fade">
                                      <p:cBhvr>
                                        <p:cTn id="83" dur="500"/>
                                        <p:tgtEl>
                                          <p:spTgt spid="16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9"/>
                                        </p:tgtEl>
                                        <p:attrNameLst>
                                          <p:attrName>style.visibility</p:attrName>
                                        </p:attrNameLst>
                                      </p:cBhvr>
                                      <p:to>
                                        <p:strVal val="visible"/>
                                      </p:to>
                                    </p:set>
                                    <p:animEffect transition="in" filter="fade">
                                      <p:cBhvr>
                                        <p:cTn id="86" dur="500"/>
                                        <p:tgtEl>
                                          <p:spTgt spid="15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1"/>
                                        </p:tgtEl>
                                        <p:attrNameLst>
                                          <p:attrName>style.visibility</p:attrName>
                                        </p:attrNameLst>
                                      </p:cBhvr>
                                      <p:to>
                                        <p:strVal val="visible"/>
                                      </p:to>
                                    </p:set>
                                    <p:animEffect transition="in" filter="fade">
                                      <p:cBhvr>
                                        <p:cTn id="89"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 grpId="0"/>
      <p:bldP spid="140" grpId="0"/>
      <p:bldP spid="131" grpId="0"/>
      <p:bldP spid="135" grpId="0" animBg="1"/>
      <p:bldP spid="136" grpId="0" animBg="1"/>
      <p:bldP spid="141" grpId="0" animBg="1"/>
      <p:bldP spid="145" grpId="0" animBg="1"/>
      <p:bldP spid="159" grpId="0" animBg="1"/>
      <p:bldP spid="160" grpId="0"/>
      <p:bldP spid="16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2B23111-1DA0-403F-8785-AAF1C5D21997}"/>
              </a:ext>
            </a:extLst>
          </p:cNvPr>
          <p:cNvGrpSpPr/>
          <p:nvPr/>
        </p:nvGrpSpPr>
        <p:grpSpPr>
          <a:xfrm>
            <a:off x="5433271" y="1868762"/>
            <a:ext cx="504164" cy="1371406"/>
            <a:chOff x="7244523" y="2491548"/>
            <a:chExt cx="672314" cy="1828800"/>
          </a:xfrm>
        </p:grpSpPr>
        <p:grpSp>
          <p:nvGrpSpPr>
            <p:cNvPr id="186" name="Group 185">
              <a:extLst>
                <a:ext uri="{FF2B5EF4-FFF2-40B4-BE49-F238E27FC236}">
                  <a16:creationId xmlns:a16="http://schemas.microsoft.com/office/drawing/2014/main" id="{E0C7B70D-6964-438F-A18A-E3297517E45E}"/>
                </a:ext>
              </a:extLst>
            </p:cNvPr>
            <p:cNvGrpSpPr/>
            <p:nvPr/>
          </p:nvGrpSpPr>
          <p:grpSpPr>
            <a:xfrm>
              <a:off x="7244523" y="2491548"/>
              <a:ext cx="672314" cy="1828800"/>
              <a:chOff x="7244523" y="2514600"/>
              <a:chExt cx="672314" cy="1828800"/>
            </a:xfrm>
          </p:grpSpPr>
          <p:sp>
            <p:nvSpPr>
              <p:cNvPr id="189" name="Rectangle: Rounded Corners 188">
                <a:extLst>
                  <a:ext uri="{FF2B5EF4-FFF2-40B4-BE49-F238E27FC236}">
                    <a16:creationId xmlns:a16="http://schemas.microsoft.com/office/drawing/2014/main" id="{DF3155F2-73E1-4B69-8BFB-89A8DA8FE6E1}"/>
                  </a:ext>
                </a:extLst>
              </p:cNvPr>
              <p:cNvSpPr/>
              <p:nvPr/>
            </p:nvSpPr>
            <p:spPr bwMode="auto">
              <a:xfrm>
                <a:off x="7244523" y="2514600"/>
                <a:ext cx="672314" cy="1828800"/>
              </a:xfrm>
              <a:prstGeom prst="roundRect">
                <a:avLst>
                  <a:gd name="adj" fmla="val 50000"/>
                </a:avLst>
              </a:prstGeom>
              <a:pattFill prst="wdDnDiag">
                <a:fgClr>
                  <a:schemeClr val="bg2"/>
                </a:fgClr>
                <a:bgClr>
                  <a:schemeClr val="bg1"/>
                </a:bgClr>
              </a:pattFill>
              <a:ln>
                <a:solidFill>
                  <a:schemeClr val="tx1">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useBgFill="1">
            <p:nvSpPr>
              <p:cNvPr id="191" name="Oval 190">
                <a:extLst>
                  <a:ext uri="{FF2B5EF4-FFF2-40B4-BE49-F238E27FC236}">
                    <a16:creationId xmlns:a16="http://schemas.microsoft.com/office/drawing/2014/main" id="{145E2889-F082-4E82-9A83-3DA8BEFF7608}"/>
                  </a:ext>
                </a:extLst>
              </p:cNvPr>
              <p:cNvSpPr/>
              <p:nvPr/>
            </p:nvSpPr>
            <p:spPr bwMode="auto">
              <a:xfrm>
                <a:off x="7352079" y="2636834"/>
                <a:ext cx="457200" cy="45720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grpSp>
          <p:nvGrpSpPr>
            <p:cNvPr id="139" name="Group 138">
              <a:extLst>
                <a:ext uri="{FF2B5EF4-FFF2-40B4-BE49-F238E27FC236}">
                  <a16:creationId xmlns:a16="http://schemas.microsoft.com/office/drawing/2014/main" id="{FFABED58-418F-4C0F-9075-C52A921DE2D0}"/>
                </a:ext>
              </a:extLst>
            </p:cNvPr>
            <p:cNvGrpSpPr/>
            <p:nvPr/>
          </p:nvGrpSpPr>
          <p:grpSpPr>
            <a:xfrm>
              <a:off x="7391723" y="2676627"/>
              <a:ext cx="369136" cy="322510"/>
              <a:chOff x="2597150" y="3643314"/>
              <a:chExt cx="452438" cy="395288"/>
            </a:xfrm>
            <a:solidFill>
              <a:schemeClr val="accent2"/>
            </a:solidFill>
          </p:grpSpPr>
          <p:sp>
            <p:nvSpPr>
              <p:cNvPr id="155" name="Freeform 122">
                <a:extLst>
                  <a:ext uri="{FF2B5EF4-FFF2-40B4-BE49-F238E27FC236}">
                    <a16:creationId xmlns:a16="http://schemas.microsoft.com/office/drawing/2014/main" id="{FADF4B4C-F5D8-4AB8-AA0C-072F3BF43D18}"/>
                  </a:ext>
                </a:extLst>
              </p:cNvPr>
              <p:cNvSpPr>
                <a:spLocks/>
              </p:cNvSpPr>
              <p:nvPr/>
            </p:nvSpPr>
            <p:spPr bwMode="auto">
              <a:xfrm>
                <a:off x="2597150" y="3643314"/>
                <a:ext cx="452438" cy="300038"/>
              </a:xfrm>
              <a:custGeom>
                <a:avLst/>
                <a:gdLst>
                  <a:gd name="T0" fmla="*/ 1487 w 1649"/>
                  <a:gd name="T1" fmla="*/ 427 h 1094"/>
                  <a:gd name="T2" fmla="*/ 1487 w 1649"/>
                  <a:gd name="T3" fmla="*/ 427 h 1094"/>
                  <a:gd name="T4" fmla="*/ 1367 w 1649"/>
                  <a:gd name="T5" fmla="*/ 213 h 1094"/>
                  <a:gd name="T6" fmla="*/ 1215 w 1649"/>
                  <a:gd name="T7" fmla="*/ 167 h 1094"/>
                  <a:gd name="T8" fmla="*/ 1097 w 1649"/>
                  <a:gd name="T9" fmla="*/ 196 h 1094"/>
                  <a:gd name="T10" fmla="*/ 720 w 1649"/>
                  <a:gd name="T11" fmla="*/ 0 h 1094"/>
                  <a:gd name="T12" fmla="*/ 259 w 1649"/>
                  <a:gd name="T13" fmla="*/ 461 h 1094"/>
                  <a:gd name="T14" fmla="*/ 259 w 1649"/>
                  <a:gd name="T15" fmla="*/ 470 h 1094"/>
                  <a:gd name="T16" fmla="*/ 0 w 1649"/>
                  <a:gd name="T17" fmla="*/ 779 h 1094"/>
                  <a:gd name="T18" fmla="*/ 314 w 1649"/>
                  <a:gd name="T19" fmla="*/ 1094 h 1094"/>
                  <a:gd name="T20" fmla="*/ 315 w 1649"/>
                  <a:gd name="T21" fmla="*/ 1067 h 1094"/>
                  <a:gd name="T22" fmla="*/ 27 w 1649"/>
                  <a:gd name="T23" fmla="*/ 779 h 1094"/>
                  <a:gd name="T24" fmla="*/ 275 w 1649"/>
                  <a:gd name="T25" fmla="*/ 495 h 1094"/>
                  <a:gd name="T26" fmla="*/ 286 w 1649"/>
                  <a:gd name="T27" fmla="*/ 493 h 1094"/>
                  <a:gd name="T28" fmla="*/ 286 w 1649"/>
                  <a:gd name="T29" fmla="*/ 461 h 1094"/>
                  <a:gd name="T30" fmla="*/ 720 w 1649"/>
                  <a:gd name="T31" fmla="*/ 27 h 1094"/>
                  <a:gd name="T32" fmla="*/ 1082 w 1649"/>
                  <a:gd name="T33" fmla="*/ 221 h 1094"/>
                  <a:gd name="T34" fmla="*/ 1089 w 1649"/>
                  <a:gd name="T35" fmla="*/ 231 h 1094"/>
                  <a:gd name="T36" fmla="*/ 1099 w 1649"/>
                  <a:gd name="T37" fmla="*/ 225 h 1094"/>
                  <a:gd name="T38" fmla="*/ 1215 w 1649"/>
                  <a:gd name="T39" fmla="*/ 194 h 1094"/>
                  <a:gd name="T40" fmla="*/ 1352 w 1649"/>
                  <a:gd name="T41" fmla="*/ 235 h 1094"/>
                  <a:gd name="T42" fmla="*/ 1461 w 1649"/>
                  <a:gd name="T43" fmla="*/ 434 h 1094"/>
                  <a:gd name="T44" fmla="*/ 1461 w 1649"/>
                  <a:gd name="T45" fmla="*/ 441 h 1094"/>
                  <a:gd name="T46" fmla="*/ 1467 w 1649"/>
                  <a:gd name="T47" fmla="*/ 445 h 1094"/>
                  <a:gd name="T48" fmla="*/ 1622 w 1649"/>
                  <a:gd name="T49" fmla="*/ 729 h 1094"/>
                  <a:gd name="T50" fmla="*/ 1321 w 1649"/>
                  <a:gd name="T51" fmla="*/ 1067 h 1094"/>
                  <a:gd name="T52" fmla="*/ 1324 w 1649"/>
                  <a:gd name="T53" fmla="*/ 1094 h 1094"/>
                  <a:gd name="T54" fmla="*/ 1649 w 1649"/>
                  <a:gd name="T55" fmla="*/ 729 h 1094"/>
                  <a:gd name="T56" fmla="*/ 1487 w 1649"/>
                  <a:gd name="T57" fmla="*/ 427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9" h="1094">
                    <a:moveTo>
                      <a:pt x="1487" y="427"/>
                    </a:moveTo>
                    <a:lnTo>
                      <a:pt x="1487" y="427"/>
                    </a:lnTo>
                    <a:cubicBezTo>
                      <a:pt x="1483" y="340"/>
                      <a:pt x="1439" y="261"/>
                      <a:pt x="1367" y="213"/>
                    </a:cubicBezTo>
                    <a:cubicBezTo>
                      <a:pt x="1322" y="183"/>
                      <a:pt x="1269" y="167"/>
                      <a:pt x="1215" y="167"/>
                    </a:cubicBezTo>
                    <a:cubicBezTo>
                      <a:pt x="1174" y="167"/>
                      <a:pt x="1133" y="177"/>
                      <a:pt x="1097" y="196"/>
                    </a:cubicBezTo>
                    <a:cubicBezTo>
                      <a:pt x="1009" y="73"/>
                      <a:pt x="869" y="0"/>
                      <a:pt x="720" y="0"/>
                    </a:cubicBezTo>
                    <a:cubicBezTo>
                      <a:pt x="466" y="0"/>
                      <a:pt x="259" y="207"/>
                      <a:pt x="259" y="461"/>
                    </a:cubicBezTo>
                    <a:lnTo>
                      <a:pt x="259" y="470"/>
                    </a:lnTo>
                    <a:cubicBezTo>
                      <a:pt x="111" y="497"/>
                      <a:pt x="0" y="628"/>
                      <a:pt x="0" y="779"/>
                    </a:cubicBezTo>
                    <a:cubicBezTo>
                      <a:pt x="0" y="950"/>
                      <a:pt x="141" y="1091"/>
                      <a:pt x="314" y="1094"/>
                    </a:cubicBezTo>
                    <a:lnTo>
                      <a:pt x="315" y="1067"/>
                    </a:lnTo>
                    <a:cubicBezTo>
                      <a:pt x="156" y="1064"/>
                      <a:pt x="27" y="935"/>
                      <a:pt x="27" y="779"/>
                    </a:cubicBezTo>
                    <a:cubicBezTo>
                      <a:pt x="27" y="637"/>
                      <a:pt x="133" y="515"/>
                      <a:pt x="275" y="495"/>
                    </a:cubicBezTo>
                    <a:lnTo>
                      <a:pt x="286" y="493"/>
                    </a:lnTo>
                    <a:lnTo>
                      <a:pt x="286" y="461"/>
                    </a:lnTo>
                    <a:cubicBezTo>
                      <a:pt x="286" y="222"/>
                      <a:pt x="481" y="27"/>
                      <a:pt x="720" y="27"/>
                    </a:cubicBezTo>
                    <a:cubicBezTo>
                      <a:pt x="864" y="27"/>
                      <a:pt x="1000" y="99"/>
                      <a:pt x="1082" y="221"/>
                    </a:cubicBezTo>
                    <a:lnTo>
                      <a:pt x="1089" y="231"/>
                    </a:lnTo>
                    <a:lnTo>
                      <a:pt x="1099" y="225"/>
                    </a:lnTo>
                    <a:cubicBezTo>
                      <a:pt x="1134" y="205"/>
                      <a:pt x="1174" y="194"/>
                      <a:pt x="1215" y="194"/>
                    </a:cubicBezTo>
                    <a:cubicBezTo>
                      <a:pt x="1264" y="194"/>
                      <a:pt x="1312" y="208"/>
                      <a:pt x="1352" y="235"/>
                    </a:cubicBezTo>
                    <a:cubicBezTo>
                      <a:pt x="1419" y="279"/>
                      <a:pt x="1459" y="354"/>
                      <a:pt x="1461" y="434"/>
                    </a:cubicBezTo>
                    <a:lnTo>
                      <a:pt x="1461" y="441"/>
                    </a:lnTo>
                    <a:lnTo>
                      <a:pt x="1467" y="445"/>
                    </a:lnTo>
                    <a:cubicBezTo>
                      <a:pt x="1563" y="508"/>
                      <a:pt x="1622" y="616"/>
                      <a:pt x="1622" y="729"/>
                    </a:cubicBezTo>
                    <a:cubicBezTo>
                      <a:pt x="1622" y="901"/>
                      <a:pt x="1493" y="1047"/>
                      <a:pt x="1321" y="1067"/>
                    </a:cubicBezTo>
                    <a:lnTo>
                      <a:pt x="1324" y="1094"/>
                    </a:lnTo>
                    <a:cubicBezTo>
                      <a:pt x="1509" y="1072"/>
                      <a:pt x="1649" y="915"/>
                      <a:pt x="1649" y="729"/>
                    </a:cubicBezTo>
                    <a:cubicBezTo>
                      <a:pt x="1649" y="610"/>
                      <a:pt x="1587" y="495"/>
                      <a:pt x="1487" y="427"/>
                    </a:cubicBez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sp>
            <p:nvSpPr>
              <p:cNvPr id="156" name="Freeform 123">
                <a:extLst>
                  <a:ext uri="{FF2B5EF4-FFF2-40B4-BE49-F238E27FC236}">
                    <a16:creationId xmlns:a16="http://schemas.microsoft.com/office/drawing/2014/main" id="{2CEC8EBB-852C-48A4-92E1-5D25EA2A0C7F}"/>
                  </a:ext>
                </a:extLst>
              </p:cNvPr>
              <p:cNvSpPr>
                <a:spLocks noEditPoints="1"/>
              </p:cNvSpPr>
              <p:nvPr/>
            </p:nvSpPr>
            <p:spPr bwMode="auto">
              <a:xfrm>
                <a:off x="2709863" y="3840164"/>
                <a:ext cx="227013" cy="198438"/>
              </a:xfrm>
              <a:custGeom>
                <a:avLst/>
                <a:gdLst>
                  <a:gd name="T0" fmla="*/ 385 w 825"/>
                  <a:gd name="T1" fmla="*/ 359 h 719"/>
                  <a:gd name="T2" fmla="*/ 385 w 825"/>
                  <a:gd name="T3" fmla="*/ 359 h 719"/>
                  <a:gd name="T4" fmla="*/ 412 w 825"/>
                  <a:gd name="T5" fmla="*/ 332 h 719"/>
                  <a:gd name="T6" fmla="*/ 440 w 825"/>
                  <a:gd name="T7" fmla="*/ 359 h 719"/>
                  <a:gd name="T8" fmla="*/ 412 w 825"/>
                  <a:gd name="T9" fmla="*/ 387 h 719"/>
                  <a:gd name="T10" fmla="*/ 385 w 825"/>
                  <a:gd name="T11" fmla="*/ 359 h 719"/>
                  <a:gd name="T12" fmla="*/ 798 w 825"/>
                  <a:gd name="T13" fmla="*/ 26 h 719"/>
                  <a:gd name="T14" fmla="*/ 798 w 825"/>
                  <a:gd name="T15" fmla="*/ 26 h 719"/>
                  <a:gd name="T16" fmla="*/ 798 w 825"/>
                  <a:gd name="T17" fmla="*/ 346 h 719"/>
                  <a:gd name="T18" fmla="*/ 604 w 825"/>
                  <a:gd name="T19" fmla="*/ 346 h 719"/>
                  <a:gd name="T20" fmla="*/ 604 w 825"/>
                  <a:gd name="T21" fmla="*/ 372 h 719"/>
                  <a:gd name="T22" fmla="*/ 798 w 825"/>
                  <a:gd name="T23" fmla="*/ 372 h 719"/>
                  <a:gd name="T24" fmla="*/ 798 w 825"/>
                  <a:gd name="T25" fmla="*/ 693 h 719"/>
                  <a:gd name="T26" fmla="*/ 27 w 825"/>
                  <a:gd name="T27" fmla="*/ 693 h 719"/>
                  <a:gd name="T28" fmla="*/ 27 w 825"/>
                  <a:gd name="T29" fmla="*/ 372 h 719"/>
                  <a:gd name="T30" fmla="*/ 360 w 825"/>
                  <a:gd name="T31" fmla="*/ 372 h 719"/>
                  <a:gd name="T32" fmla="*/ 412 w 825"/>
                  <a:gd name="T33" fmla="*/ 413 h 719"/>
                  <a:gd name="T34" fmla="*/ 466 w 825"/>
                  <a:gd name="T35" fmla="*/ 359 h 719"/>
                  <a:gd name="T36" fmla="*/ 412 w 825"/>
                  <a:gd name="T37" fmla="*/ 306 h 719"/>
                  <a:gd name="T38" fmla="*/ 360 w 825"/>
                  <a:gd name="T39" fmla="*/ 346 h 719"/>
                  <a:gd name="T40" fmla="*/ 27 w 825"/>
                  <a:gd name="T41" fmla="*/ 346 h 719"/>
                  <a:gd name="T42" fmla="*/ 27 w 825"/>
                  <a:gd name="T43" fmla="*/ 26 h 719"/>
                  <a:gd name="T44" fmla="*/ 798 w 825"/>
                  <a:gd name="T45" fmla="*/ 26 h 719"/>
                  <a:gd name="T46" fmla="*/ 0 w 825"/>
                  <a:gd name="T47" fmla="*/ 719 h 719"/>
                  <a:gd name="T48" fmla="*/ 0 w 825"/>
                  <a:gd name="T49" fmla="*/ 719 h 719"/>
                  <a:gd name="T50" fmla="*/ 825 w 825"/>
                  <a:gd name="T51" fmla="*/ 719 h 719"/>
                  <a:gd name="T52" fmla="*/ 825 w 825"/>
                  <a:gd name="T53" fmla="*/ 0 h 719"/>
                  <a:gd name="T54" fmla="*/ 0 w 825"/>
                  <a:gd name="T55" fmla="*/ 0 h 719"/>
                  <a:gd name="T56" fmla="*/ 0 w 825"/>
                  <a:gd name="T57"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5" h="719">
                    <a:moveTo>
                      <a:pt x="385" y="359"/>
                    </a:moveTo>
                    <a:lnTo>
                      <a:pt x="385" y="359"/>
                    </a:lnTo>
                    <a:cubicBezTo>
                      <a:pt x="385" y="344"/>
                      <a:pt x="397" y="332"/>
                      <a:pt x="412" y="332"/>
                    </a:cubicBezTo>
                    <a:cubicBezTo>
                      <a:pt x="427" y="332"/>
                      <a:pt x="440" y="344"/>
                      <a:pt x="440" y="359"/>
                    </a:cubicBezTo>
                    <a:cubicBezTo>
                      <a:pt x="440" y="374"/>
                      <a:pt x="427" y="387"/>
                      <a:pt x="412" y="387"/>
                    </a:cubicBezTo>
                    <a:cubicBezTo>
                      <a:pt x="397" y="387"/>
                      <a:pt x="385" y="374"/>
                      <a:pt x="385" y="359"/>
                    </a:cubicBezTo>
                    <a:close/>
                    <a:moveTo>
                      <a:pt x="798" y="26"/>
                    </a:moveTo>
                    <a:lnTo>
                      <a:pt x="798" y="26"/>
                    </a:lnTo>
                    <a:lnTo>
                      <a:pt x="798" y="346"/>
                    </a:lnTo>
                    <a:lnTo>
                      <a:pt x="604" y="346"/>
                    </a:lnTo>
                    <a:lnTo>
                      <a:pt x="604" y="372"/>
                    </a:lnTo>
                    <a:lnTo>
                      <a:pt x="798" y="372"/>
                    </a:lnTo>
                    <a:lnTo>
                      <a:pt x="798" y="693"/>
                    </a:lnTo>
                    <a:lnTo>
                      <a:pt x="27" y="693"/>
                    </a:lnTo>
                    <a:lnTo>
                      <a:pt x="27" y="372"/>
                    </a:lnTo>
                    <a:lnTo>
                      <a:pt x="360" y="372"/>
                    </a:lnTo>
                    <a:cubicBezTo>
                      <a:pt x="366" y="396"/>
                      <a:pt x="387" y="413"/>
                      <a:pt x="412" y="413"/>
                    </a:cubicBezTo>
                    <a:cubicBezTo>
                      <a:pt x="442" y="413"/>
                      <a:pt x="466" y="389"/>
                      <a:pt x="466" y="359"/>
                    </a:cubicBezTo>
                    <a:cubicBezTo>
                      <a:pt x="466" y="330"/>
                      <a:pt x="442" y="306"/>
                      <a:pt x="412" y="306"/>
                    </a:cubicBezTo>
                    <a:cubicBezTo>
                      <a:pt x="387" y="306"/>
                      <a:pt x="367" y="323"/>
                      <a:pt x="360" y="346"/>
                    </a:cubicBezTo>
                    <a:lnTo>
                      <a:pt x="27" y="346"/>
                    </a:lnTo>
                    <a:lnTo>
                      <a:pt x="27" y="26"/>
                    </a:lnTo>
                    <a:lnTo>
                      <a:pt x="798" y="26"/>
                    </a:lnTo>
                    <a:close/>
                    <a:moveTo>
                      <a:pt x="0" y="719"/>
                    </a:moveTo>
                    <a:lnTo>
                      <a:pt x="0" y="719"/>
                    </a:lnTo>
                    <a:lnTo>
                      <a:pt x="825" y="719"/>
                    </a:lnTo>
                    <a:lnTo>
                      <a:pt x="825" y="0"/>
                    </a:lnTo>
                    <a:lnTo>
                      <a:pt x="0" y="0"/>
                    </a:lnTo>
                    <a:lnTo>
                      <a:pt x="0" y="719"/>
                    </a:ln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sp>
            <p:nvSpPr>
              <p:cNvPr id="157" name="Freeform 124">
                <a:extLst>
                  <a:ext uri="{FF2B5EF4-FFF2-40B4-BE49-F238E27FC236}">
                    <a16:creationId xmlns:a16="http://schemas.microsoft.com/office/drawing/2014/main" id="{A2A27ABD-448C-4078-898F-F6F5BE49F3AF}"/>
                  </a:ext>
                </a:extLst>
              </p:cNvPr>
              <p:cNvSpPr>
                <a:spLocks/>
              </p:cNvSpPr>
              <p:nvPr/>
            </p:nvSpPr>
            <p:spPr bwMode="auto">
              <a:xfrm>
                <a:off x="2786063" y="3887789"/>
                <a:ext cx="88900" cy="103188"/>
              </a:xfrm>
              <a:custGeom>
                <a:avLst/>
                <a:gdLst>
                  <a:gd name="T0" fmla="*/ 133 w 322"/>
                  <a:gd name="T1" fmla="*/ 27 h 378"/>
                  <a:gd name="T2" fmla="*/ 133 w 322"/>
                  <a:gd name="T3" fmla="*/ 27 h 378"/>
                  <a:gd name="T4" fmla="*/ 248 w 322"/>
                  <a:gd name="T5" fmla="*/ 75 h 378"/>
                  <a:gd name="T6" fmla="*/ 296 w 322"/>
                  <a:gd name="T7" fmla="*/ 189 h 378"/>
                  <a:gd name="T8" fmla="*/ 248 w 322"/>
                  <a:gd name="T9" fmla="*/ 304 h 378"/>
                  <a:gd name="T10" fmla="*/ 133 w 322"/>
                  <a:gd name="T11" fmla="*/ 352 h 378"/>
                  <a:gd name="T12" fmla="*/ 19 w 322"/>
                  <a:gd name="T13" fmla="*/ 304 h 378"/>
                  <a:gd name="T14" fmla="*/ 0 w 322"/>
                  <a:gd name="T15" fmla="*/ 323 h 378"/>
                  <a:gd name="T16" fmla="*/ 133 w 322"/>
                  <a:gd name="T17" fmla="*/ 378 h 378"/>
                  <a:gd name="T18" fmla="*/ 267 w 322"/>
                  <a:gd name="T19" fmla="*/ 323 h 378"/>
                  <a:gd name="T20" fmla="*/ 322 w 322"/>
                  <a:gd name="T21" fmla="*/ 189 h 378"/>
                  <a:gd name="T22" fmla="*/ 267 w 322"/>
                  <a:gd name="T23" fmla="*/ 56 h 378"/>
                  <a:gd name="T24" fmla="*/ 133 w 322"/>
                  <a:gd name="T25" fmla="*/ 0 h 378"/>
                  <a:gd name="T26" fmla="*/ 0 w 322"/>
                  <a:gd name="T27" fmla="*/ 56 h 378"/>
                  <a:gd name="T28" fmla="*/ 19 w 322"/>
                  <a:gd name="T29" fmla="*/ 75 h 378"/>
                  <a:gd name="T30" fmla="*/ 133 w 322"/>
                  <a:gd name="T31" fmla="*/ 2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78">
                    <a:moveTo>
                      <a:pt x="133" y="27"/>
                    </a:moveTo>
                    <a:lnTo>
                      <a:pt x="133" y="27"/>
                    </a:lnTo>
                    <a:cubicBezTo>
                      <a:pt x="177" y="27"/>
                      <a:pt x="217" y="44"/>
                      <a:pt x="248" y="75"/>
                    </a:cubicBezTo>
                    <a:cubicBezTo>
                      <a:pt x="279" y="105"/>
                      <a:pt x="296" y="146"/>
                      <a:pt x="296" y="189"/>
                    </a:cubicBezTo>
                    <a:cubicBezTo>
                      <a:pt x="296" y="233"/>
                      <a:pt x="279" y="274"/>
                      <a:pt x="248" y="304"/>
                    </a:cubicBezTo>
                    <a:cubicBezTo>
                      <a:pt x="217" y="335"/>
                      <a:pt x="177" y="352"/>
                      <a:pt x="133" y="352"/>
                    </a:cubicBezTo>
                    <a:cubicBezTo>
                      <a:pt x="90" y="352"/>
                      <a:pt x="49" y="335"/>
                      <a:pt x="19" y="304"/>
                    </a:cubicBezTo>
                    <a:lnTo>
                      <a:pt x="0" y="323"/>
                    </a:lnTo>
                    <a:cubicBezTo>
                      <a:pt x="35" y="359"/>
                      <a:pt x="83" y="378"/>
                      <a:pt x="133" y="378"/>
                    </a:cubicBezTo>
                    <a:cubicBezTo>
                      <a:pt x="184" y="378"/>
                      <a:pt x="231" y="359"/>
                      <a:pt x="267" y="323"/>
                    </a:cubicBezTo>
                    <a:cubicBezTo>
                      <a:pt x="303" y="287"/>
                      <a:pt x="322" y="240"/>
                      <a:pt x="322" y="189"/>
                    </a:cubicBezTo>
                    <a:cubicBezTo>
                      <a:pt x="322" y="139"/>
                      <a:pt x="303" y="91"/>
                      <a:pt x="267" y="56"/>
                    </a:cubicBezTo>
                    <a:cubicBezTo>
                      <a:pt x="231" y="20"/>
                      <a:pt x="184" y="0"/>
                      <a:pt x="133" y="0"/>
                    </a:cubicBezTo>
                    <a:cubicBezTo>
                      <a:pt x="83" y="0"/>
                      <a:pt x="35" y="20"/>
                      <a:pt x="0" y="56"/>
                    </a:cubicBezTo>
                    <a:lnTo>
                      <a:pt x="19" y="75"/>
                    </a:lnTo>
                    <a:cubicBezTo>
                      <a:pt x="49" y="44"/>
                      <a:pt x="90" y="27"/>
                      <a:pt x="133" y="27"/>
                    </a:cubicBez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grpSp>
      </p:grpSp>
      <p:sp useBgFill="1">
        <p:nvSpPr>
          <p:cNvPr id="128" name="Rectangle 127">
            <a:extLst>
              <a:ext uri="{FF2B5EF4-FFF2-40B4-BE49-F238E27FC236}">
                <a16:creationId xmlns:a16="http://schemas.microsoft.com/office/drawing/2014/main" id="{F032E8AE-34B1-4924-890C-325A9B102D87}"/>
              </a:ext>
            </a:extLst>
          </p:cNvPr>
          <p:cNvSpPr/>
          <p:nvPr/>
        </p:nvSpPr>
        <p:spPr bwMode="auto">
          <a:xfrm>
            <a:off x="5423208" y="2477915"/>
            <a:ext cx="544888" cy="1714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nvGrpSpPr>
          <p:cNvPr id="118" name="Group 117" hidden="1">
            <a:extLst>
              <a:ext uri="{FF2B5EF4-FFF2-40B4-BE49-F238E27FC236}">
                <a16:creationId xmlns:a16="http://schemas.microsoft.com/office/drawing/2014/main" id="{0420DE86-5A12-4FF8-BCAF-6D3E79FFE89C}"/>
              </a:ext>
            </a:extLst>
          </p:cNvPr>
          <p:cNvGrpSpPr>
            <a:grpSpLocks noChangeAspect="1"/>
          </p:cNvGrpSpPr>
          <p:nvPr/>
        </p:nvGrpSpPr>
        <p:grpSpPr>
          <a:xfrm>
            <a:off x="8435103" y="3382720"/>
            <a:ext cx="224395" cy="299519"/>
            <a:chOff x="2660855" y="3167578"/>
            <a:chExt cx="381000" cy="508556"/>
          </a:xfrm>
        </p:grpSpPr>
        <p:sp>
          <p:nvSpPr>
            <p:cNvPr id="119" name="Freeform 15">
              <a:extLst>
                <a:ext uri="{FF2B5EF4-FFF2-40B4-BE49-F238E27FC236}">
                  <a16:creationId xmlns:a16="http://schemas.microsoft.com/office/drawing/2014/main" id="{EB53BE3C-E923-4667-82BD-F7959FC1A9E2}"/>
                </a:ext>
              </a:extLst>
            </p:cNvPr>
            <p:cNvSpPr>
              <a:spLocks noEditPoints="1"/>
            </p:cNvSpPr>
            <p:nvPr/>
          </p:nvSpPr>
          <p:spPr bwMode="auto">
            <a:xfrm flipH="1">
              <a:off x="2753202" y="3359263"/>
              <a:ext cx="212010" cy="212008"/>
            </a:xfrm>
            <a:custGeom>
              <a:avLst/>
              <a:gdLst>
                <a:gd name="T0" fmla="*/ 97 w 128"/>
                <a:gd name="T1" fmla="*/ 64 h 128"/>
                <a:gd name="T2" fmla="*/ 128 w 128"/>
                <a:gd name="T3" fmla="*/ 32 h 128"/>
                <a:gd name="T4" fmla="*/ 96 w 128"/>
                <a:gd name="T5" fmla="*/ 0 h 128"/>
                <a:gd name="T6" fmla="*/ 64 w 128"/>
                <a:gd name="T7" fmla="*/ 32 h 128"/>
                <a:gd name="T8" fmla="*/ 52 w 128"/>
                <a:gd name="T9" fmla="*/ 32 h 128"/>
                <a:gd name="T10" fmla="*/ 0 w 128"/>
                <a:gd name="T11" fmla="*/ 84 h 128"/>
                <a:gd name="T12" fmla="*/ 44 w 128"/>
                <a:gd name="T13" fmla="*/ 128 h 128"/>
                <a:gd name="T14" fmla="*/ 97 w 128"/>
                <a:gd name="T15" fmla="*/ 76 h 128"/>
                <a:gd name="T16" fmla="*/ 97 w 128"/>
                <a:gd name="T17" fmla="*/ 64 h 128"/>
                <a:gd name="T18" fmla="*/ 96 w 128"/>
                <a:gd name="T19" fmla="*/ 8 h 128"/>
                <a:gd name="T20" fmla="*/ 120 w 128"/>
                <a:gd name="T21" fmla="*/ 32 h 128"/>
                <a:gd name="T22" fmla="*/ 97 w 128"/>
                <a:gd name="T23" fmla="*/ 56 h 128"/>
                <a:gd name="T24" fmla="*/ 97 w 128"/>
                <a:gd name="T25" fmla="*/ 32 h 128"/>
                <a:gd name="T26" fmla="*/ 72 w 128"/>
                <a:gd name="T27" fmla="*/ 32 h 128"/>
                <a:gd name="T28" fmla="*/ 96 w 128"/>
                <a:gd name="T29" fmla="*/ 8 h 128"/>
                <a:gd name="T30" fmla="*/ 89 w 128"/>
                <a:gd name="T31" fmla="*/ 73 h 128"/>
                <a:gd name="T32" fmla="*/ 44 w 128"/>
                <a:gd name="T33" fmla="*/ 116 h 128"/>
                <a:gd name="T34" fmla="*/ 12 w 128"/>
                <a:gd name="T35" fmla="*/ 84 h 128"/>
                <a:gd name="T36" fmla="*/ 55 w 128"/>
                <a:gd name="T37" fmla="*/ 40 h 128"/>
                <a:gd name="T38" fmla="*/ 65 w 128"/>
                <a:gd name="T39" fmla="*/ 40 h 128"/>
                <a:gd name="T40" fmla="*/ 74 w 128"/>
                <a:gd name="T41" fmla="*/ 54 h 128"/>
                <a:gd name="T42" fmla="*/ 79 w 128"/>
                <a:gd name="T43" fmla="*/ 49 h 128"/>
                <a:gd name="T44" fmla="*/ 74 w 128"/>
                <a:gd name="T45" fmla="*/ 40 h 128"/>
                <a:gd name="T46" fmla="*/ 89 w 128"/>
                <a:gd name="T47" fmla="*/ 40 h 128"/>
                <a:gd name="T48" fmla="*/ 89 w 128"/>
                <a:gd name="T49" fmla="*/ 7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28">
                  <a:moveTo>
                    <a:pt x="97" y="64"/>
                  </a:moveTo>
                  <a:cubicBezTo>
                    <a:pt x="114" y="64"/>
                    <a:pt x="128" y="49"/>
                    <a:pt x="128" y="32"/>
                  </a:cubicBezTo>
                  <a:cubicBezTo>
                    <a:pt x="128" y="14"/>
                    <a:pt x="114" y="0"/>
                    <a:pt x="96" y="0"/>
                  </a:cubicBezTo>
                  <a:cubicBezTo>
                    <a:pt x="79" y="0"/>
                    <a:pt x="64" y="14"/>
                    <a:pt x="64" y="32"/>
                  </a:cubicBezTo>
                  <a:cubicBezTo>
                    <a:pt x="52" y="32"/>
                    <a:pt x="52" y="32"/>
                    <a:pt x="52" y="32"/>
                  </a:cubicBezTo>
                  <a:cubicBezTo>
                    <a:pt x="0" y="84"/>
                    <a:pt x="0" y="84"/>
                    <a:pt x="0" y="84"/>
                  </a:cubicBezTo>
                  <a:cubicBezTo>
                    <a:pt x="44" y="128"/>
                    <a:pt x="44" y="128"/>
                    <a:pt x="44" y="128"/>
                  </a:cubicBezTo>
                  <a:cubicBezTo>
                    <a:pt x="97" y="76"/>
                    <a:pt x="97" y="76"/>
                    <a:pt x="97" y="76"/>
                  </a:cubicBezTo>
                  <a:lnTo>
                    <a:pt x="97" y="64"/>
                  </a:lnTo>
                  <a:close/>
                  <a:moveTo>
                    <a:pt x="96" y="8"/>
                  </a:moveTo>
                  <a:cubicBezTo>
                    <a:pt x="110" y="8"/>
                    <a:pt x="120" y="18"/>
                    <a:pt x="120" y="32"/>
                  </a:cubicBezTo>
                  <a:cubicBezTo>
                    <a:pt x="120" y="45"/>
                    <a:pt x="110" y="56"/>
                    <a:pt x="97" y="56"/>
                  </a:cubicBezTo>
                  <a:cubicBezTo>
                    <a:pt x="97" y="32"/>
                    <a:pt x="97" y="32"/>
                    <a:pt x="97" y="32"/>
                  </a:cubicBezTo>
                  <a:cubicBezTo>
                    <a:pt x="72" y="32"/>
                    <a:pt x="72" y="32"/>
                    <a:pt x="72" y="32"/>
                  </a:cubicBezTo>
                  <a:cubicBezTo>
                    <a:pt x="72" y="18"/>
                    <a:pt x="83" y="8"/>
                    <a:pt x="96" y="8"/>
                  </a:cubicBezTo>
                  <a:close/>
                  <a:moveTo>
                    <a:pt x="89" y="73"/>
                  </a:moveTo>
                  <a:cubicBezTo>
                    <a:pt x="44" y="116"/>
                    <a:pt x="44" y="116"/>
                    <a:pt x="44" y="116"/>
                  </a:cubicBezTo>
                  <a:cubicBezTo>
                    <a:pt x="12" y="84"/>
                    <a:pt x="12" y="84"/>
                    <a:pt x="12" y="84"/>
                  </a:cubicBezTo>
                  <a:cubicBezTo>
                    <a:pt x="55" y="40"/>
                    <a:pt x="55" y="40"/>
                    <a:pt x="55" y="40"/>
                  </a:cubicBezTo>
                  <a:cubicBezTo>
                    <a:pt x="65" y="40"/>
                    <a:pt x="65" y="40"/>
                    <a:pt x="65" y="40"/>
                  </a:cubicBezTo>
                  <a:cubicBezTo>
                    <a:pt x="67" y="45"/>
                    <a:pt x="70" y="50"/>
                    <a:pt x="74" y="54"/>
                  </a:cubicBezTo>
                  <a:cubicBezTo>
                    <a:pt x="79" y="49"/>
                    <a:pt x="79" y="49"/>
                    <a:pt x="79" y="49"/>
                  </a:cubicBezTo>
                  <a:cubicBezTo>
                    <a:pt x="77" y="46"/>
                    <a:pt x="75" y="43"/>
                    <a:pt x="74" y="40"/>
                  </a:cubicBezTo>
                  <a:cubicBezTo>
                    <a:pt x="89" y="40"/>
                    <a:pt x="89" y="40"/>
                    <a:pt x="89" y="40"/>
                  </a:cubicBezTo>
                  <a:lnTo>
                    <a:pt x="89" y="73"/>
                  </a:lnTo>
                  <a:close/>
                </a:path>
              </a:pathLst>
            </a:custGeom>
            <a:solidFill>
              <a:srgbClr val="C00000"/>
            </a:solid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20" name="Freeform 29">
              <a:extLst>
                <a:ext uri="{FF2B5EF4-FFF2-40B4-BE49-F238E27FC236}">
                  <a16:creationId xmlns:a16="http://schemas.microsoft.com/office/drawing/2014/main" id="{C1B574CA-CB20-4843-B19B-7A37545AED06}"/>
                </a:ext>
              </a:extLst>
            </p:cNvPr>
            <p:cNvSpPr>
              <a:spLocks noEditPoints="1"/>
            </p:cNvSpPr>
            <p:nvPr/>
          </p:nvSpPr>
          <p:spPr bwMode="auto">
            <a:xfrm>
              <a:off x="2660855" y="3167578"/>
              <a:ext cx="381000" cy="50855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rgbClr val="C00000"/>
            </a:solidFill>
            <a:ln w="6350">
              <a:solidFill>
                <a:schemeClr val="bg1"/>
              </a:solid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sp>
        <p:nvSpPr>
          <p:cNvPr id="165" name="CONDITIONAL ACCESS RISK">
            <a:extLst>
              <a:ext uri="{FF2B5EF4-FFF2-40B4-BE49-F238E27FC236}">
                <a16:creationId xmlns:a16="http://schemas.microsoft.com/office/drawing/2014/main" id="{55D03E26-F5A7-4512-B7D5-3B9F2AEF7E28}"/>
              </a:ext>
            </a:extLst>
          </p:cNvPr>
          <p:cNvSpPr txBox="1"/>
          <p:nvPr/>
        </p:nvSpPr>
        <p:spPr>
          <a:xfrm>
            <a:off x="5117562" y="1411561"/>
            <a:ext cx="1156181" cy="507831"/>
          </a:xfrm>
          <a:prstGeom prst="rect">
            <a:avLst/>
          </a:prstGeom>
          <a:noFill/>
        </p:spPr>
        <p:txBody>
          <a:bodyPr wrap="square" rtlCol="0" anchor="ctr">
            <a:spAutoFit/>
          </a:bodyPr>
          <a:lstStyle/>
          <a:p>
            <a:pPr defTabSz="698951" fontAlgn="base">
              <a:spcBef>
                <a:spcPct val="0"/>
              </a:spcBef>
              <a:spcAft>
                <a:spcPct val="0"/>
              </a:spcAft>
              <a:defRPr/>
            </a:pPr>
            <a:r>
              <a:rPr lang="en-US" sz="900" kern="0" dirty="0">
                <a:solidFill>
                  <a:srgbClr val="0078D7"/>
                </a:solidFill>
                <a:latin typeface="Segoe UI Semibold" panose="020B0702040204020203" pitchFamily="34" charset="0"/>
                <a:cs typeface="Segoe UI Semibold" panose="020B0702040204020203" pitchFamily="34" charset="0"/>
              </a:rPr>
              <a:t>Cloud App Security</a:t>
            </a:r>
            <a:br>
              <a:rPr lang="en-US" sz="900" kern="0" dirty="0">
                <a:solidFill>
                  <a:srgbClr val="0078D7"/>
                </a:solidFill>
                <a:latin typeface="Segoe UI Semibold" panose="020B0702040204020203" pitchFamily="34" charset="0"/>
                <a:cs typeface="Segoe UI Semibold" panose="020B0702040204020203" pitchFamily="34" charset="0"/>
              </a:rPr>
            </a:br>
            <a:r>
              <a:rPr lang="en-US" sz="900" kern="0" dirty="0">
                <a:solidFill>
                  <a:srgbClr val="0078D7"/>
                </a:solidFill>
                <a:latin typeface="Segoe UI Semibold" panose="020B0702040204020203" pitchFamily="34" charset="0"/>
                <a:cs typeface="Segoe UI Semibold" panose="020B0702040204020203" pitchFamily="34" charset="0"/>
              </a:rPr>
              <a:t>Proxy</a:t>
            </a:r>
          </a:p>
        </p:txBody>
      </p:sp>
      <p:grpSp>
        <p:nvGrpSpPr>
          <p:cNvPr id="2053" name="Group 2052">
            <a:extLst>
              <a:ext uri="{FF2B5EF4-FFF2-40B4-BE49-F238E27FC236}">
                <a16:creationId xmlns:a16="http://schemas.microsoft.com/office/drawing/2014/main" id="{51438D0F-3CDE-4A8E-9F32-9A436D532503}"/>
              </a:ext>
            </a:extLst>
          </p:cNvPr>
          <p:cNvGrpSpPr/>
          <p:nvPr/>
        </p:nvGrpSpPr>
        <p:grpSpPr>
          <a:xfrm>
            <a:off x="4692619" y="2046572"/>
            <a:ext cx="1327215" cy="613798"/>
            <a:chOff x="6256847" y="2728663"/>
            <a:chExt cx="1769871" cy="818514"/>
          </a:xfrm>
        </p:grpSpPr>
        <p:sp>
          <p:nvSpPr>
            <p:cNvPr id="280" name="Arc 279">
              <a:extLst>
                <a:ext uri="{FF2B5EF4-FFF2-40B4-BE49-F238E27FC236}">
                  <a16:creationId xmlns:a16="http://schemas.microsoft.com/office/drawing/2014/main" id="{DA984A96-1CE0-4A82-BE2F-7E2AFEBA46C8}"/>
                </a:ext>
              </a:extLst>
            </p:cNvPr>
            <p:cNvSpPr/>
            <p:nvPr/>
          </p:nvSpPr>
          <p:spPr>
            <a:xfrm>
              <a:off x="6256847" y="2789155"/>
              <a:ext cx="1769871" cy="758022"/>
            </a:xfrm>
            <a:prstGeom prst="arc">
              <a:avLst>
                <a:gd name="adj1" fmla="val 11305652"/>
                <a:gd name="adj2" fmla="val 16575756"/>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endParaRPr lang="en-US" sz="1350">
                <a:solidFill>
                  <a:srgbClr val="505050"/>
                </a:solidFill>
                <a:latin typeface="Segoe UI"/>
              </a:endParaRPr>
            </a:p>
          </p:txBody>
        </p:sp>
        <p:grpSp>
          <p:nvGrpSpPr>
            <p:cNvPr id="2051" name="Group 2050">
              <a:extLst>
                <a:ext uri="{FF2B5EF4-FFF2-40B4-BE49-F238E27FC236}">
                  <a16:creationId xmlns:a16="http://schemas.microsoft.com/office/drawing/2014/main" id="{EFF4756C-9433-43E8-9CB2-21CE3DBF5599}"/>
                </a:ext>
              </a:extLst>
            </p:cNvPr>
            <p:cNvGrpSpPr/>
            <p:nvPr/>
          </p:nvGrpSpPr>
          <p:grpSpPr>
            <a:xfrm>
              <a:off x="6566471" y="2728663"/>
              <a:ext cx="237918" cy="237918"/>
              <a:chOff x="6566471" y="2728663"/>
              <a:chExt cx="237918" cy="237918"/>
            </a:xfrm>
          </p:grpSpPr>
          <p:sp useBgFill="1">
            <p:nvSpPr>
              <p:cNvPr id="2049" name="Oval 2048">
                <a:extLst>
                  <a:ext uri="{FF2B5EF4-FFF2-40B4-BE49-F238E27FC236}">
                    <a16:creationId xmlns:a16="http://schemas.microsoft.com/office/drawing/2014/main" id="{C004FF80-F683-4F59-B45D-10FD0CCAF450}"/>
                  </a:ext>
                </a:extLst>
              </p:cNvPr>
              <p:cNvSpPr/>
              <p:nvPr/>
            </p:nvSpPr>
            <p:spPr bwMode="auto">
              <a:xfrm>
                <a:off x="6566471" y="2728663"/>
                <a:ext cx="237918" cy="23791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291" name="Freeform 28">
                <a:extLst>
                  <a:ext uri="{FF2B5EF4-FFF2-40B4-BE49-F238E27FC236}">
                    <a16:creationId xmlns:a16="http://schemas.microsoft.com/office/drawing/2014/main" id="{8D7C5E65-5C7A-49CF-BE54-59A57FB435DF}"/>
                  </a:ext>
                </a:extLst>
              </p:cNvPr>
              <p:cNvSpPr>
                <a:spLocks noChangeAspect="1" noEditPoints="1"/>
              </p:cNvSpPr>
              <p:nvPr/>
            </p:nvSpPr>
            <p:spPr bwMode="auto">
              <a:xfrm>
                <a:off x="6610142" y="2751392"/>
                <a:ext cx="164862" cy="192460"/>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008000"/>
              </a:solid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cxnSp>
        <p:nvCxnSpPr>
          <p:cNvPr id="183" name="Straight Arrow Connector 182">
            <a:extLst>
              <a:ext uri="{FF2B5EF4-FFF2-40B4-BE49-F238E27FC236}">
                <a16:creationId xmlns:a16="http://schemas.microsoft.com/office/drawing/2014/main" id="{178B805B-1589-4674-ACA7-4C5A07CC7563}"/>
              </a:ext>
            </a:extLst>
          </p:cNvPr>
          <p:cNvCxnSpPr>
            <a:cxnSpLocks/>
          </p:cNvCxnSpPr>
          <p:nvPr/>
        </p:nvCxnSpPr>
        <p:spPr>
          <a:xfrm flipV="1">
            <a:off x="4810089" y="2558011"/>
            <a:ext cx="2555597" cy="12047"/>
          </a:xfrm>
          <a:prstGeom prst="straightConnector1">
            <a:avLst/>
          </a:prstGeom>
          <a:noFill/>
          <a:ln w="19050" cap="rnd" cmpd="sng" algn="ctr">
            <a:solidFill>
              <a:srgbClr val="0078D7"/>
            </a:solidFill>
            <a:prstDash val="sysDot"/>
            <a:miter lim="800000"/>
            <a:tailEnd type="stealth"/>
          </a:ln>
          <a:effectLst/>
        </p:spPr>
      </p:cxnSp>
      <p:cxnSp>
        <p:nvCxnSpPr>
          <p:cNvPr id="127" name="Straight Arrow Connector 126"/>
          <p:cNvCxnSpPr>
            <a:cxnSpLocks/>
          </p:cNvCxnSpPr>
          <p:nvPr/>
        </p:nvCxnSpPr>
        <p:spPr>
          <a:xfrm>
            <a:off x="1204850" y="2571750"/>
            <a:ext cx="1028554" cy="0"/>
          </a:xfrm>
          <a:prstGeom prst="straightConnector1">
            <a:avLst/>
          </a:prstGeom>
          <a:noFill/>
          <a:ln w="19050" cap="flat" cmpd="sng" algn="ctr">
            <a:solidFill>
              <a:srgbClr val="0078D7"/>
            </a:solidFill>
            <a:prstDash val="solid"/>
            <a:miter lim="800000"/>
            <a:tailEnd type="stealth"/>
          </a:ln>
          <a:effectLst/>
        </p:spPr>
      </p:cxnSp>
      <p:sp>
        <p:nvSpPr>
          <p:cNvPr id="282" name="Rectangle 281"/>
          <p:cNvSpPr/>
          <p:nvPr/>
        </p:nvSpPr>
        <p:spPr bwMode="auto">
          <a:xfrm>
            <a:off x="649" y="365"/>
            <a:ext cx="9141691" cy="977189"/>
          </a:xfrm>
          <a:prstGeom prst="rect">
            <a:avLst/>
          </a:prstGeom>
          <a:solidFill>
            <a:schemeClr val="bg1">
              <a:lumMod val="9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3">
            <a:extLst>
              <a:ext uri="{FF2B5EF4-FFF2-40B4-BE49-F238E27FC236}">
                <a16:creationId xmlns:a16="http://schemas.microsoft.com/office/drawing/2014/main" id="{6C60A4A5-1746-4FC2-B4EB-222DF8A812BC}"/>
              </a:ext>
            </a:extLst>
          </p:cNvPr>
          <p:cNvSpPr>
            <a:spLocks noGrp="1"/>
          </p:cNvSpPr>
          <p:nvPr>
            <p:ph sz="quarter" idx="14"/>
          </p:nvPr>
        </p:nvSpPr>
        <p:spPr/>
        <p:txBody>
          <a:bodyPr/>
          <a:lstStyle/>
          <a:p>
            <a:endParaRPr lang="de-AT"/>
          </a:p>
        </p:txBody>
      </p:sp>
      <p:sp>
        <p:nvSpPr>
          <p:cNvPr id="138" name="TextBox 137"/>
          <p:cNvSpPr txBox="1"/>
          <p:nvPr/>
        </p:nvSpPr>
        <p:spPr>
          <a:xfrm>
            <a:off x="496245" y="1943549"/>
            <a:ext cx="688834"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a:solidFill>
                  <a:srgbClr val="505050"/>
                </a:solidFill>
                <a:latin typeface="Segoe UI Semibold" panose="020B0702040204020203" pitchFamily="34" charset="0"/>
                <a:ea typeface="Segoe UI" charset="0"/>
                <a:cs typeface="Segoe UI Semibold" panose="020B0702040204020203" pitchFamily="34" charset="0"/>
              </a:rPr>
              <a:t>USER</a:t>
            </a:r>
          </a:p>
        </p:txBody>
      </p:sp>
      <p:sp>
        <p:nvSpPr>
          <p:cNvPr id="2" name="Rectangle 1"/>
          <p:cNvSpPr/>
          <p:nvPr/>
        </p:nvSpPr>
        <p:spPr bwMode="auto">
          <a:xfrm>
            <a:off x="674937" y="2984367"/>
            <a:ext cx="1371406" cy="1009380"/>
          </a:xfrm>
          <a:prstGeom prst="rect">
            <a:avLst/>
          </a:prstGeom>
          <a:noFill/>
          <a:ln>
            <a:no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t" anchorCtr="0" compatLnSpc="1">
            <a:prstTxWarp prst="textNoShape">
              <a:avLst/>
            </a:prstTxWarp>
          </a:bodyPr>
          <a:lstStyle/>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Role</a:t>
            </a:r>
            <a:r>
              <a:rPr lang="en-US" sz="917" kern="0" dirty="0">
                <a:solidFill>
                  <a:srgbClr val="505050"/>
                </a:solidFill>
                <a:latin typeface="Segoe UI"/>
                <a:ea typeface="Segoe UI" charset="0"/>
                <a:cs typeface="Segoe UI" charset="0"/>
              </a:rPr>
              <a:t>: Marketing </a:t>
            </a:r>
            <a:r>
              <a:rPr lang="en-US" sz="917" kern="0" dirty="0" err="1">
                <a:solidFill>
                  <a:srgbClr val="505050"/>
                </a:solidFill>
                <a:latin typeface="Segoe UI"/>
                <a:ea typeface="Segoe UI" charset="0"/>
                <a:cs typeface="Segoe UI" charset="0"/>
              </a:rPr>
              <a:t>Mgr</a:t>
            </a:r>
            <a:endParaRPr lang="en-US" sz="917" kern="0" dirty="0">
              <a:solidFill>
                <a:srgbClr val="505050"/>
              </a:solidFill>
              <a:latin typeface="Segoe UI"/>
              <a:ea typeface="Segoe UI" charset="0"/>
              <a:cs typeface="Segoe UI" charset="0"/>
            </a:endParaRP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Group</a:t>
            </a:r>
            <a:r>
              <a:rPr lang="en-US" sz="917" kern="0" dirty="0">
                <a:solidFill>
                  <a:srgbClr val="505050"/>
                </a:solidFill>
                <a:latin typeface="Segoe UI"/>
                <a:ea typeface="Segoe UI" charset="0"/>
                <a:cs typeface="Segoe UI" charset="0"/>
              </a:rPr>
              <a:t>:	Marketing Users</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Client:	</a:t>
            </a:r>
            <a:r>
              <a:rPr lang="en-US" sz="917" kern="0" dirty="0">
                <a:solidFill>
                  <a:srgbClr val="505050"/>
                </a:solidFill>
                <a:latin typeface="Segoe UI"/>
                <a:ea typeface="Segoe UI" charset="0"/>
                <a:cs typeface="Segoe UI Semibold" panose="020B0702040204020203" pitchFamily="34" charset="0"/>
              </a:rPr>
              <a:t>Mobile</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Config:</a:t>
            </a:r>
            <a:r>
              <a:rPr lang="en-US" sz="917" kern="0" dirty="0">
                <a:solidFill>
                  <a:srgbClr val="505050"/>
                </a:solidFill>
                <a:latin typeface="Segoe UI"/>
                <a:ea typeface="Segoe UI" charset="0"/>
                <a:cs typeface="Segoe UI Semibold" panose="020B0702040204020203" pitchFamily="34" charset="0"/>
              </a:rPr>
              <a:t> Corp Proxy</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Location</a:t>
            </a:r>
            <a:r>
              <a:rPr lang="en-US" sz="917" kern="0" dirty="0">
                <a:solidFill>
                  <a:srgbClr val="505050"/>
                </a:solidFill>
                <a:latin typeface="Segoe UI"/>
                <a:ea typeface="Segoe UI" charset="0"/>
                <a:cs typeface="Segoe UI" charset="0"/>
              </a:rPr>
              <a:t>: London, UK</a:t>
            </a:r>
          </a:p>
          <a:p>
            <a:pPr defTabSz="698951" fontAlgn="base">
              <a:lnSpc>
                <a:spcPct val="110000"/>
              </a:lnSpc>
              <a:spcBef>
                <a:spcPct val="0"/>
              </a:spcBef>
              <a:spcAft>
                <a:spcPct val="0"/>
              </a:spcAft>
              <a:tabLst>
                <a:tab pos="429734"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Last Sign-in</a:t>
            </a:r>
            <a:r>
              <a:rPr lang="en-US" sz="917" kern="0" dirty="0">
                <a:solidFill>
                  <a:srgbClr val="505050"/>
                </a:solidFill>
                <a:latin typeface="Segoe UI"/>
                <a:ea typeface="Segoe UI" charset="0"/>
                <a:cs typeface="Segoe UI" charset="0"/>
              </a:rPr>
              <a:t>: 5 </a:t>
            </a:r>
            <a:r>
              <a:rPr lang="en-US" sz="917" kern="0" dirty="0" err="1">
                <a:solidFill>
                  <a:srgbClr val="505050"/>
                </a:solidFill>
                <a:latin typeface="Segoe UI"/>
                <a:ea typeface="Segoe UI" charset="0"/>
                <a:cs typeface="Segoe UI" charset="0"/>
              </a:rPr>
              <a:t>hrs</a:t>
            </a:r>
            <a:r>
              <a:rPr lang="en-US" sz="917" kern="0" dirty="0">
                <a:solidFill>
                  <a:srgbClr val="505050"/>
                </a:solidFill>
                <a:latin typeface="Segoe UI"/>
                <a:ea typeface="Segoe UI" charset="0"/>
                <a:cs typeface="Segoe UI" charset="0"/>
              </a:rPr>
              <a:t> ago</a:t>
            </a:r>
          </a:p>
        </p:txBody>
      </p:sp>
      <p:sp>
        <p:nvSpPr>
          <p:cNvPr id="140" name="Rectangle 139"/>
          <p:cNvSpPr/>
          <p:nvPr/>
        </p:nvSpPr>
        <p:spPr bwMode="auto">
          <a:xfrm>
            <a:off x="2363493" y="2984367"/>
            <a:ext cx="1371406" cy="560612"/>
          </a:xfrm>
          <a:prstGeom prst="rect">
            <a:avLst/>
          </a:prstGeom>
          <a:noFill/>
          <a:ln>
            <a:no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t" anchorCtr="0" compatLnSpc="1">
            <a:prstTxWarp prst="textNoShape">
              <a:avLst/>
            </a:prstTxWarp>
          </a:bodyPr>
          <a:lstStyle/>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Platform:</a:t>
            </a:r>
            <a:r>
              <a:rPr lang="en-US" sz="917" kern="0" dirty="0">
                <a:solidFill>
                  <a:srgbClr val="505050"/>
                </a:solidFill>
                <a:latin typeface="Segoe UI"/>
                <a:cs typeface="Segoe UI" charset="0"/>
              </a:rPr>
              <a:t> Windows</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Health</a:t>
            </a:r>
            <a:r>
              <a:rPr lang="en-US" sz="917" kern="0" dirty="0">
                <a:solidFill>
                  <a:srgbClr val="505050"/>
                </a:solidFill>
                <a:latin typeface="Segoe UI"/>
                <a:ea typeface="Segoe UI" charset="0"/>
                <a:cs typeface="Segoe UI" charset="0"/>
              </a:rPr>
              <a:t>:	Fully patched</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Config</a:t>
            </a:r>
            <a:r>
              <a:rPr lang="en-US" sz="917" kern="0" dirty="0">
                <a:solidFill>
                  <a:srgbClr val="505050"/>
                </a:solidFill>
                <a:latin typeface="Segoe UI"/>
                <a:ea typeface="Segoe UI" charset="0"/>
                <a:cs typeface="Segoe UI" charset="0"/>
              </a:rPr>
              <a:t>:	Managed</a:t>
            </a:r>
          </a:p>
          <a:p>
            <a:pPr defTabSz="698951" fontAlgn="base">
              <a:lnSpc>
                <a:spcPct val="110000"/>
              </a:lnSpc>
              <a:spcBef>
                <a:spcPct val="0"/>
              </a:spcBef>
              <a:spcAft>
                <a:spcPct val="0"/>
              </a:spcAft>
              <a:tabLst>
                <a:tab pos="429734"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Last seen</a:t>
            </a:r>
            <a:r>
              <a:rPr lang="en-US" sz="917" kern="0" dirty="0">
                <a:solidFill>
                  <a:srgbClr val="505050"/>
                </a:solidFill>
                <a:latin typeface="Segoe UI"/>
                <a:ea typeface="Segoe UI" charset="0"/>
                <a:cs typeface="Segoe UI" charset="0"/>
              </a:rPr>
              <a:t>: London, UK</a:t>
            </a:r>
          </a:p>
        </p:txBody>
      </p:sp>
      <p:sp>
        <p:nvSpPr>
          <p:cNvPr id="132" name="Oval 131"/>
          <p:cNvSpPr/>
          <p:nvPr/>
        </p:nvSpPr>
        <p:spPr bwMode="auto">
          <a:xfrm>
            <a:off x="499377" y="2227321"/>
            <a:ext cx="685703" cy="685703"/>
          </a:xfrm>
          <a:prstGeom prst="ellipse">
            <a:avLst/>
          </a:prstGeom>
          <a:solidFill>
            <a:schemeClr val="tx1">
              <a:lumMod val="20000"/>
              <a:lumOff val="80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4049">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4" name="Rectangle 243"/>
          <p:cNvSpPr/>
          <p:nvPr/>
        </p:nvSpPr>
        <p:spPr bwMode="auto">
          <a:xfrm>
            <a:off x="1155" y="4165947"/>
            <a:ext cx="9141691" cy="977189"/>
          </a:xfrm>
          <a:prstGeom prst="rect">
            <a:avLst/>
          </a:prstGeom>
          <a:solidFill>
            <a:schemeClr val="bg1">
              <a:lumMod val="9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2" name="Okay"/>
          <p:cNvGrpSpPr>
            <a:grpSpLocks noChangeAspect="1"/>
          </p:cNvGrpSpPr>
          <p:nvPr/>
        </p:nvGrpSpPr>
        <p:grpSpPr>
          <a:xfrm>
            <a:off x="520295" y="3026492"/>
            <a:ext cx="133762" cy="133762"/>
            <a:chOff x="5759509" y="-1425609"/>
            <a:chExt cx="274320" cy="274320"/>
          </a:xfrm>
        </p:grpSpPr>
        <p:sp>
          <p:nvSpPr>
            <p:cNvPr id="63" name="Oval 62"/>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2" name="Okay"/>
          <p:cNvGrpSpPr>
            <a:grpSpLocks noChangeAspect="1"/>
          </p:cNvGrpSpPr>
          <p:nvPr/>
        </p:nvGrpSpPr>
        <p:grpSpPr>
          <a:xfrm>
            <a:off x="520295" y="3334233"/>
            <a:ext cx="133762" cy="133762"/>
            <a:chOff x="5759509" y="-1425609"/>
            <a:chExt cx="274320" cy="274320"/>
          </a:xfrm>
        </p:grpSpPr>
        <p:sp>
          <p:nvSpPr>
            <p:cNvPr id="83" name="Oval 82"/>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5" name="Okay"/>
          <p:cNvGrpSpPr>
            <a:grpSpLocks noChangeAspect="1"/>
          </p:cNvGrpSpPr>
          <p:nvPr/>
        </p:nvGrpSpPr>
        <p:grpSpPr>
          <a:xfrm>
            <a:off x="520295" y="3488102"/>
            <a:ext cx="133762" cy="133762"/>
            <a:chOff x="5759509" y="-1425609"/>
            <a:chExt cx="274320" cy="274320"/>
          </a:xfrm>
        </p:grpSpPr>
        <p:sp>
          <p:nvSpPr>
            <p:cNvPr id="86" name="Oval 85"/>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8" name="Okay"/>
          <p:cNvGrpSpPr>
            <a:grpSpLocks noChangeAspect="1"/>
          </p:cNvGrpSpPr>
          <p:nvPr/>
        </p:nvGrpSpPr>
        <p:grpSpPr>
          <a:xfrm>
            <a:off x="520295" y="3641972"/>
            <a:ext cx="133762" cy="133762"/>
            <a:chOff x="5759509" y="-1425609"/>
            <a:chExt cx="274320" cy="274320"/>
          </a:xfrm>
        </p:grpSpPr>
        <p:sp>
          <p:nvSpPr>
            <p:cNvPr id="89" name="Oval 88"/>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1" name="Okay"/>
          <p:cNvGrpSpPr>
            <a:grpSpLocks noChangeAspect="1"/>
          </p:cNvGrpSpPr>
          <p:nvPr/>
        </p:nvGrpSpPr>
        <p:grpSpPr>
          <a:xfrm>
            <a:off x="520295" y="3795842"/>
            <a:ext cx="133762" cy="133762"/>
            <a:chOff x="5759509" y="-1425609"/>
            <a:chExt cx="274320" cy="274320"/>
          </a:xfrm>
        </p:grpSpPr>
        <p:sp>
          <p:nvSpPr>
            <p:cNvPr id="92" name="Oval 91"/>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4" name="Okay"/>
          <p:cNvGrpSpPr>
            <a:grpSpLocks noChangeAspect="1"/>
          </p:cNvGrpSpPr>
          <p:nvPr/>
        </p:nvGrpSpPr>
        <p:grpSpPr>
          <a:xfrm>
            <a:off x="2224556" y="3026492"/>
            <a:ext cx="133762" cy="133762"/>
            <a:chOff x="5759509" y="-1425609"/>
            <a:chExt cx="274320" cy="274320"/>
          </a:xfrm>
        </p:grpSpPr>
        <p:sp>
          <p:nvSpPr>
            <p:cNvPr id="95" name="Oval 94"/>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7" name="Okay"/>
          <p:cNvGrpSpPr>
            <a:grpSpLocks noChangeAspect="1"/>
          </p:cNvGrpSpPr>
          <p:nvPr/>
        </p:nvGrpSpPr>
        <p:grpSpPr>
          <a:xfrm>
            <a:off x="2224556" y="3177114"/>
            <a:ext cx="133762" cy="133762"/>
            <a:chOff x="5759509" y="-1425609"/>
            <a:chExt cx="274320" cy="274320"/>
          </a:xfrm>
        </p:grpSpPr>
        <p:sp>
          <p:nvSpPr>
            <p:cNvPr id="98" name="Oval 97"/>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101" name="Okay"/>
          <p:cNvGrpSpPr>
            <a:grpSpLocks noChangeAspect="1"/>
          </p:cNvGrpSpPr>
          <p:nvPr/>
        </p:nvGrpSpPr>
        <p:grpSpPr>
          <a:xfrm>
            <a:off x="2224556" y="3333923"/>
            <a:ext cx="133762" cy="133762"/>
            <a:chOff x="5759509" y="-1425609"/>
            <a:chExt cx="274320" cy="274320"/>
          </a:xfrm>
        </p:grpSpPr>
        <p:sp>
          <p:nvSpPr>
            <p:cNvPr id="102" name="Oval 101"/>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281" name="Group 280">
            <a:extLst>
              <a:ext uri="{FF2B5EF4-FFF2-40B4-BE49-F238E27FC236}">
                <a16:creationId xmlns:a16="http://schemas.microsoft.com/office/drawing/2014/main" id="{883C34F3-71F5-4A95-8AE4-733AA398144A}"/>
              </a:ext>
            </a:extLst>
          </p:cNvPr>
          <p:cNvGrpSpPr/>
          <p:nvPr/>
        </p:nvGrpSpPr>
        <p:grpSpPr>
          <a:xfrm>
            <a:off x="2253174" y="2227321"/>
            <a:ext cx="685703" cy="685703"/>
            <a:chOff x="3174770" y="1804491"/>
            <a:chExt cx="914400" cy="914400"/>
          </a:xfrm>
        </p:grpSpPr>
        <p:sp>
          <p:nvSpPr>
            <p:cNvPr id="283" name="Oval 282">
              <a:extLst>
                <a:ext uri="{FF2B5EF4-FFF2-40B4-BE49-F238E27FC236}">
                  <a16:creationId xmlns:a16="http://schemas.microsoft.com/office/drawing/2014/main" id="{572ABF1D-144B-4CA3-B96B-E85E61103FEA}"/>
                </a:ext>
              </a:extLst>
            </p:cNvPr>
            <p:cNvSpPr/>
            <p:nvPr/>
          </p:nvSpPr>
          <p:spPr bwMode="auto">
            <a:xfrm>
              <a:off x="3174770" y="1804491"/>
              <a:ext cx="914400" cy="914400"/>
            </a:xfrm>
            <a:prstGeom prst="ellipse">
              <a:avLst/>
            </a:prstGeom>
            <a:solidFill>
              <a:schemeClr val="tx1">
                <a:lumMod val="20000"/>
                <a:lumOff val="80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a:solidFill>
                  <a:srgbClr val="505050"/>
                </a:solidFill>
                <a:latin typeface="Segoe UI"/>
              </a:endParaRPr>
            </a:p>
          </p:txBody>
        </p:sp>
        <p:grpSp>
          <p:nvGrpSpPr>
            <p:cNvPr id="284" name="Group 283">
              <a:extLst>
                <a:ext uri="{FF2B5EF4-FFF2-40B4-BE49-F238E27FC236}">
                  <a16:creationId xmlns:a16="http://schemas.microsoft.com/office/drawing/2014/main" id="{CF40FB2A-FC54-4939-8009-A209CBDF9D82}"/>
                </a:ext>
              </a:extLst>
            </p:cNvPr>
            <p:cNvGrpSpPr/>
            <p:nvPr/>
          </p:nvGrpSpPr>
          <p:grpSpPr>
            <a:xfrm>
              <a:off x="3346092" y="2072903"/>
              <a:ext cx="571756" cy="377576"/>
              <a:chOff x="8797924" y="1073151"/>
              <a:chExt cx="757237" cy="500063"/>
            </a:xfrm>
            <a:solidFill>
              <a:schemeClr val="tx1"/>
            </a:solidFill>
          </p:grpSpPr>
          <p:sp>
            <p:nvSpPr>
              <p:cNvPr id="285" name="Freeform 182">
                <a:extLst>
                  <a:ext uri="{FF2B5EF4-FFF2-40B4-BE49-F238E27FC236}">
                    <a16:creationId xmlns:a16="http://schemas.microsoft.com/office/drawing/2014/main" id="{A6D0267B-8EC5-4180-83E1-A1277058C9C0}"/>
                  </a:ext>
                </a:extLst>
              </p:cNvPr>
              <p:cNvSpPr>
                <a:spLocks noEditPoints="1"/>
              </p:cNvSpPr>
              <p:nvPr/>
            </p:nvSpPr>
            <p:spPr bwMode="auto">
              <a:xfrm>
                <a:off x="8797924" y="1073151"/>
                <a:ext cx="757237" cy="500063"/>
              </a:xfrm>
              <a:custGeom>
                <a:avLst/>
                <a:gdLst>
                  <a:gd name="T0" fmla="*/ 2726 w 2756"/>
                  <a:gd name="T1" fmla="*/ 1683 h 1819"/>
                  <a:gd name="T2" fmla="*/ 2726 w 2756"/>
                  <a:gd name="T3" fmla="*/ 1683 h 1819"/>
                  <a:gd name="T4" fmla="*/ 2718 w 2756"/>
                  <a:gd name="T5" fmla="*/ 1692 h 1819"/>
                  <a:gd name="T6" fmla="*/ 2496 w 2756"/>
                  <a:gd name="T7" fmla="*/ 1792 h 1819"/>
                  <a:gd name="T8" fmla="*/ 260 w 2756"/>
                  <a:gd name="T9" fmla="*/ 1792 h 1819"/>
                  <a:gd name="T10" fmla="*/ 38 w 2756"/>
                  <a:gd name="T11" fmla="*/ 1692 h 1819"/>
                  <a:gd name="T12" fmla="*/ 32 w 2756"/>
                  <a:gd name="T13" fmla="*/ 1686 h 1819"/>
                  <a:gd name="T14" fmla="*/ 26 w 2756"/>
                  <a:gd name="T15" fmla="*/ 1668 h 1819"/>
                  <a:gd name="T16" fmla="*/ 43 w 2756"/>
                  <a:gd name="T17" fmla="*/ 1641 h 1819"/>
                  <a:gd name="T18" fmla="*/ 51 w 2756"/>
                  <a:gd name="T19" fmla="*/ 1640 h 1819"/>
                  <a:gd name="T20" fmla="*/ 208 w 2756"/>
                  <a:gd name="T21" fmla="*/ 1640 h 1819"/>
                  <a:gd name="T22" fmla="*/ 222 w 2756"/>
                  <a:gd name="T23" fmla="*/ 1640 h 1819"/>
                  <a:gd name="T24" fmla="*/ 2534 w 2756"/>
                  <a:gd name="T25" fmla="*/ 1640 h 1819"/>
                  <a:gd name="T26" fmla="*/ 2712 w 2756"/>
                  <a:gd name="T27" fmla="*/ 1640 h 1819"/>
                  <a:gd name="T28" fmla="*/ 2729 w 2756"/>
                  <a:gd name="T29" fmla="*/ 1668 h 1819"/>
                  <a:gd name="T30" fmla="*/ 2726 w 2756"/>
                  <a:gd name="T31" fmla="*/ 1683 h 1819"/>
                  <a:gd name="T32" fmla="*/ 2534 w 2756"/>
                  <a:gd name="T33" fmla="*/ 1613 h 1819"/>
                  <a:gd name="T34" fmla="*/ 2534 w 2756"/>
                  <a:gd name="T35" fmla="*/ 1613 h 1819"/>
                  <a:gd name="T36" fmla="*/ 222 w 2756"/>
                  <a:gd name="T37" fmla="*/ 1613 h 1819"/>
                  <a:gd name="T38" fmla="*/ 222 w 2756"/>
                  <a:gd name="T39" fmla="*/ 27 h 1819"/>
                  <a:gd name="T40" fmla="*/ 2534 w 2756"/>
                  <a:gd name="T41" fmla="*/ 27 h 1819"/>
                  <a:gd name="T42" fmla="*/ 2534 w 2756"/>
                  <a:gd name="T43" fmla="*/ 1613 h 1819"/>
                  <a:gd name="T44" fmla="*/ 2720 w 2756"/>
                  <a:gd name="T45" fmla="*/ 1615 h 1819"/>
                  <a:gd name="T46" fmla="*/ 2720 w 2756"/>
                  <a:gd name="T47" fmla="*/ 1615 h 1819"/>
                  <a:gd name="T48" fmla="*/ 2715 w 2756"/>
                  <a:gd name="T49" fmla="*/ 1613 h 1819"/>
                  <a:gd name="T50" fmla="*/ 2595 w 2756"/>
                  <a:gd name="T51" fmla="*/ 1613 h 1819"/>
                  <a:gd name="T52" fmla="*/ 2561 w 2756"/>
                  <a:gd name="T53" fmla="*/ 1613 h 1819"/>
                  <a:gd name="T54" fmla="*/ 2561 w 2756"/>
                  <a:gd name="T55" fmla="*/ 0 h 1819"/>
                  <a:gd name="T56" fmla="*/ 195 w 2756"/>
                  <a:gd name="T57" fmla="*/ 0 h 1819"/>
                  <a:gd name="T58" fmla="*/ 195 w 2756"/>
                  <a:gd name="T59" fmla="*/ 1613 h 1819"/>
                  <a:gd name="T60" fmla="*/ 51 w 2756"/>
                  <a:gd name="T61" fmla="*/ 1613 h 1819"/>
                  <a:gd name="T62" fmla="*/ 37 w 2756"/>
                  <a:gd name="T63" fmla="*/ 1615 h 1819"/>
                  <a:gd name="T64" fmla="*/ 35 w 2756"/>
                  <a:gd name="T65" fmla="*/ 1615 h 1819"/>
                  <a:gd name="T66" fmla="*/ 0 w 2756"/>
                  <a:gd name="T67" fmla="*/ 1668 h 1819"/>
                  <a:gd name="T68" fmla="*/ 11 w 2756"/>
                  <a:gd name="T69" fmla="*/ 1701 h 1819"/>
                  <a:gd name="T70" fmla="*/ 19 w 2756"/>
                  <a:gd name="T71" fmla="*/ 1711 h 1819"/>
                  <a:gd name="T72" fmla="*/ 260 w 2756"/>
                  <a:gd name="T73" fmla="*/ 1819 h 1819"/>
                  <a:gd name="T74" fmla="*/ 2496 w 2756"/>
                  <a:gd name="T75" fmla="*/ 1819 h 1819"/>
                  <a:gd name="T76" fmla="*/ 2738 w 2756"/>
                  <a:gd name="T77" fmla="*/ 1710 h 1819"/>
                  <a:gd name="T78" fmla="*/ 2744 w 2756"/>
                  <a:gd name="T79" fmla="*/ 1703 h 1819"/>
                  <a:gd name="T80" fmla="*/ 2749 w 2756"/>
                  <a:gd name="T81" fmla="*/ 1697 h 1819"/>
                  <a:gd name="T82" fmla="*/ 2756 w 2756"/>
                  <a:gd name="T83" fmla="*/ 1668 h 1819"/>
                  <a:gd name="T84" fmla="*/ 2720 w 2756"/>
                  <a:gd name="T85" fmla="*/ 1615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56" h="1819">
                    <a:moveTo>
                      <a:pt x="2726" y="1683"/>
                    </a:moveTo>
                    <a:lnTo>
                      <a:pt x="2726" y="1683"/>
                    </a:lnTo>
                    <a:lnTo>
                      <a:pt x="2718" y="1692"/>
                    </a:lnTo>
                    <a:cubicBezTo>
                      <a:pt x="2656" y="1757"/>
                      <a:pt x="2577" y="1792"/>
                      <a:pt x="2496" y="1792"/>
                    </a:cubicBezTo>
                    <a:lnTo>
                      <a:pt x="260" y="1792"/>
                    </a:lnTo>
                    <a:cubicBezTo>
                      <a:pt x="180" y="1792"/>
                      <a:pt x="101" y="1757"/>
                      <a:pt x="38" y="1692"/>
                    </a:cubicBezTo>
                    <a:lnTo>
                      <a:pt x="32" y="1686"/>
                    </a:lnTo>
                    <a:cubicBezTo>
                      <a:pt x="27" y="1677"/>
                      <a:pt x="26" y="1672"/>
                      <a:pt x="26" y="1668"/>
                    </a:cubicBezTo>
                    <a:cubicBezTo>
                      <a:pt x="26" y="1655"/>
                      <a:pt x="33" y="1645"/>
                      <a:pt x="43" y="1641"/>
                    </a:cubicBezTo>
                    <a:cubicBezTo>
                      <a:pt x="46" y="1640"/>
                      <a:pt x="49" y="1640"/>
                      <a:pt x="51" y="1640"/>
                    </a:cubicBezTo>
                    <a:lnTo>
                      <a:pt x="208" y="1640"/>
                    </a:lnTo>
                    <a:lnTo>
                      <a:pt x="222" y="1640"/>
                    </a:lnTo>
                    <a:lnTo>
                      <a:pt x="2534" y="1640"/>
                    </a:lnTo>
                    <a:lnTo>
                      <a:pt x="2712" y="1640"/>
                    </a:lnTo>
                    <a:cubicBezTo>
                      <a:pt x="2722" y="1643"/>
                      <a:pt x="2730" y="1655"/>
                      <a:pt x="2729" y="1668"/>
                    </a:cubicBezTo>
                    <a:cubicBezTo>
                      <a:pt x="2729" y="1673"/>
                      <a:pt x="2728" y="1678"/>
                      <a:pt x="2726" y="1683"/>
                    </a:cubicBezTo>
                    <a:close/>
                    <a:moveTo>
                      <a:pt x="2534" y="1613"/>
                    </a:moveTo>
                    <a:lnTo>
                      <a:pt x="2534" y="1613"/>
                    </a:lnTo>
                    <a:lnTo>
                      <a:pt x="222" y="1613"/>
                    </a:lnTo>
                    <a:lnTo>
                      <a:pt x="222" y="27"/>
                    </a:lnTo>
                    <a:lnTo>
                      <a:pt x="2534" y="27"/>
                    </a:lnTo>
                    <a:lnTo>
                      <a:pt x="2534" y="1613"/>
                    </a:lnTo>
                    <a:close/>
                    <a:moveTo>
                      <a:pt x="2720" y="1615"/>
                    </a:moveTo>
                    <a:lnTo>
                      <a:pt x="2720" y="1615"/>
                    </a:lnTo>
                    <a:lnTo>
                      <a:pt x="2715" y="1613"/>
                    </a:lnTo>
                    <a:lnTo>
                      <a:pt x="2595" y="1613"/>
                    </a:lnTo>
                    <a:lnTo>
                      <a:pt x="2561" y="1613"/>
                    </a:lnTo>
                    <a:lnTo>
                      <a:pt x="2561" y="0"/>
                    </a:lnTo>
                    <a:lnTo>
                      <a:pt x="195" y="0"/>
                    </a:lnTo>
                    <a:lnTo>
                      <a:pt x="195" y="1613"/>
                    </a:lnTo>
                    <a:lnTo>
                      <a:pt x="51" y="1613"/>
                    </a:lnTo>
                    <a:cubicBezTo>
                      <a:pt x="49" y="1613"/>
                      <a:pt x="45" y="1613"/>
                      <a:pt x="37" y="1615"/>
                    </a:cubicBezTo>
                    <a:lnTo>
                      <a:pt x="35" y="1615"/>
                    </a:lnTo>
                    <a:cubicBezTo>
                      <a:pt x="14" y="1623"/>
                      <a:pt x="0" y="1644"/>
                      <a:pt x="0" y="1668"/>
                    </a:cubicBezTo>
                    <a:cubicBezTo>
                      <a:pt x="0" y="1679"/>
                      <a:pt x="3" y="1690"/>
                      <a:pt x="11" y="1701"/>
                    </a:cubicBezTo>
                    <a:lnTo>
                      <a:pt x="19" y="1711"/>
                    </a:lnTo>
                    <a:cubicBezTo>
                      <a:pt x="87" y="1781"/>
                      <a:pt x="173" y="1819"/>
                      <a:pt x="260" y="1819"/>
                    </a:cubicBezTo>
                    <a:lnTo>
                      <a:pt x="2496" y="1819"/>
                    </a:lnTo>
                    <a:cubicBezTo>
                      <a:pt x="2585" y="1819"/>
                      <a:pt x="2670" y="1780"/>
                      <a:pt x="2738" y="1710"/>
                    </a:cubicBezTo>
                    <a:lnTo>
                      <a:pt x="2744" y="1703"/>
                    </a:lnTo>
                    <a:lnTo>
                      <a:pt x="2749" y="1697"/>
                    </a:lnTo>
                    <a:cubicBezTo>
                      <a:pt x="2754" y="1688"/>
                      <a:pt x="2756" y="1678"/>
                      <a:pt x="2756" y="1668"/>
                    </a:cubicBezTo>
                    <a:cubicBezTo>
                      <a:pt x="2756" y="1643"/>
                      <a:pt x="2742" y="1622"/>
                      <a:pt x="2720" y="1615"/>
                    </a:cubicBezTo>
                    <a:close/>
                  </a:path>
                </a:pathLst>
              </a:custGeom>
              <a:solidFill>
                <a:srgbClr val="0078D7"/>
              </a:solidFill>
              <a:ln w="0">
                <a:solidFill>
                  <a:srgbClr val="0078D7"/>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sp>
            <p:nvSpPr>
              <p:cNvPr id="286" name="Freeform 183">
                <a:extLst>
                  <a:ext uri="{FF2B5EF4-FFF2-40B4-BE49-F238E27FC236}">
                    <a16:creationId xmlns:a16="http://schemas.microsoft.com/office/drawing/2014/main" id="{C32EF03C-D850-41A4-8D6B-6A28235F1E28}"/>
                  </a:ext>
                </a:extLst>
              </p:cNvPr>
              <p:cNvSpPr>
                <a:spLocks noEditPoints="1"/>
              </p:cNvSpPr>
              <p:nvPr/>
            </p:nvSpPr>
            <p:spPr bwMode="auto">
              <a:xfrm>
                <a:off x="8885236" y="1111251"/>
                <a:ext cx="581025" cy="385763"/>
              </a:xfrm>
              <a:custGeom>
                <a:avLst/>
                <a:gdLst>
                  <a:gd name="T0" fmla="*/ 2089 w 2116"/>
                  <a:gd name="T1" fmla="*/ 1380 h 1407"/>
                  <a:gd name="T2" fmla="*/ 2089 w 2116"/>
                  <a:gd name="T3" fmla="*/ 1380 h 1407"/>
                  <a:gd name="T4" fmla="*/ 27 w 2116"/>
                  <a:gd name="T5" fmla="*/ 1380 h 1407"/>
                  <a:gd name="T6" fmla="*/ 27 w 2116"/>
                  <a:gd name="T7" fmla="*/ 26 h 1407"/>
                  <a:gd name="T8" fmla="*/ 2089 w 2116"/>
                  <a:gd name="T9" fmla="*/ 26 h 1407"/>
                  <a:gd name="T10" fmla="*/ 2089 w 2116"/>
                  <a:gd name="T11" fmla="*/ 1380 h 1407"/>
                  <a:gd name="T12" fmla="*/ 2116 w 2116"/>
                  <a:gd name="T13" fmla="*/ 0 h 1407"/>
                  <a:gd name="T14" fmla="*/ 2116 w 2116"/>
                  <a:gd name="T15" fmla="*/ 0 h 1407"/>
                  <a:gd name="T16" fmla="*/ 0 w 2116"/>
                  <a:gd name="T17" fmla="*/ 0 h 1407"/>
                  <a:gd name="T18" fmla="*/ 0 w 2116"/>
                  <a:gd name="T19" fmla="*/ 1407 h 1407"/>
                  <a:gd name="T20" fmla="*/ 2116 w 2116"/>
                  <a:gd name="T21" fmla="*/ 1407 h 1407"/>
                  <a:gd name="T22" fmla="*/ 2116 w 2116"/>
                  <a:gd name="T23" fmla="*/ 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6" h="1407">
                    <a:moveTo>
                      <a:pt x="2089" y="1380"/>
                    </a:moveTo>
                    <a:lnTo>
                      <a:pt x="2089" y="1380"/>
                    </a:lnTo>
                    <a:lnTo>
                      <a:pt x="27" y="1380"/>
                    </a:lnTo>
                    <a:lnTo>
                      <a:pt x="27" y="26"/>
                    </a:lnTo>
                    <a:lnTo>
                      <a:pt x="2089" y="26"/>
                    </a:lnTo>
                    <a:lnTo>
                      <a:pt x="2089" y="1380"/>
                    </a:lnTo>
                    <a:close/>
                    <a:moveTo>
                      <a:pt x="2116" y="0"/>
                    </a:moveTo>
                    <a:lnTo>
                      <a:pt x="2116" y="0"/>
                    </a:lnTo>
                    <a:lnTo>
                      <a:pt x="0" y="0"/>
                    </a:lnTo>
                    <a:lnTo>
                      <a:pt x="0" y="1407"/>
                    </a:lnTo>
                    <a:lnTo>
                      <a:pt x="2116" y="1407"/>
                    </a:lnTo>
                    <a:lnTo>
                      <a:pt x="2116" y="0"/>
                    </a:lnTo>
                    <a:close/>
                  </a:path>
                </a:pathLst>
              </a:custGeom>
              <a:solidFill>
                <a:schemeClr val="accent2"/>
              </a:solid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sp>
            <p:nvSpPr>
              <p:cNvPr id="287" name="Freeform 184">
                <a:extLst>
                  <a:ext uri="{FF2B5EF4-FFF2-40B4-BE49-F238E27FC236}">
                    <a16:creationId xmlns:a16="http://schemas.microsoft.com/office/drawing/2014/main" id="{453D3104-0257-45E6-BC5A-D6EF7C67B575}"/>
                  </a:ext>
                </a:extLst>
              </p:cNvPr>
              <p:cNvSpPr>
                <a:spLocks noEditPoints="1"/>
              </p:cNvSpPr>
              <p:nvPr/>
            </p:nvSpPr>
            <p:spPr bwMode="auto">
              <a:xfrm>
                <a:off x="9104311" y="1536701"/>
                <a:ext cx="144462" cy="17463"/>
              </a:xfrm>
              <a:custGeom>
                <a:avLst/>
                <a:gdLst>
                  <a:gd name="T0" fmla="*/ 493 w 526"/>
                  <a:gd name="T1" fmla="*/ 39 h 66"/>
                  <a:gd name="T2" fmla="*/ 493 w 526"/>
                  <a:gd name="T3" fmla="*/ 39 h 66"/>
                  <a:gd name="T4" fmla="*/ 33 w 526"/>
                  <a:gd name="T5" fmla="*/ 39 h 66"/>
                  <a:gd name="T6" fmla="*/ 27 w 526"/>
                  <a:gd name="T7" fmla="*/ 33 h 66"/>
                  <a:gd name="T8" fmla="*/ 33 w 526"/>
                  <a:gd name="T9" fmla="*/ 27 h 66"/>
                  <a:gd name="T10" fmla="*/ 493 w 526"/>
                  <a:gd name="T11" fmla="*/ 27 h 66"/>
                  <a:gd name="T12" fmla="*/ 499 w 526"/>
                  <a:gd name="T13" fmla="*/ 33 h 66"/>
                  <a:gd name="T14" fmla="*/ 493 w 526"/>
                  <a:gd name="T15" fmla="*/ 39 h 66"/>
                  <a:gd name="T16" fmla="*/ 493 w 526"/>
                  <a:gd name="T17" fmla="*/ 0 h 66"/>
                  <a:gd name="T18" fmla="*/ 493 w 526"/>
                  <a:gd name="T19" fmla="*/ 0 h 66"/>
                  <a:gd name="T20" fmla="*/ 33 w 526"/>
                  <a:gd name="T21" fmla="*/ 0 h 66"/>
                  <a:gd name="T22" fmla="*/ 0 w 526"/>
                  <a:gd name="T23" fmla="*/ 33 h 66"/>
                  <a:gd name="T24" fmla="*/ 33 w 526"/>
                  <a:gd name="T25" fmla="*/ 66 h 66"/>
                  <a:gd name="T26" fmla="*/ 493 w 526"/>
                  <a:gd name="T27" fmla="*/ 66 h 66"/>
                  <a:gd name="T28" fmla="*/ 526 w 526"/>
                  <a:gd name="T29" fmla="*/ 33 h 66"/>
                  <a:gd name="T30" fmla="*/ 493 w 526"/>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6" h="66">
                    <a:moveTo>
                      <a:pt x="493" y="39"/>
                    </a:moveTo>
                    <a:lnTo>
                      <a:pt x="493" y="39"/>
                    </a:lnTo>
                    <a:lnTo>
                      <a:pt x="33" y="39"/>
                    </a:lnTo>
                    <a:cubicBezTo>
                      <a:pt x="29" y="39"/>
                      <a:pt x="27" y="36"/>
                      <a:pt x="27" y="33"/>
                    </a:cubicBezTo>
                    <a:cubicBezTo>
                      <a:pt x="27" y="30"/>
                      <a:pt x="29" y="27"/>
                      <a:pt x="33" y="27"/>
                    </a:cubicBezTo>
                    <a:lnTo>
                      <a:pt x="493" y="27"/>
                    </a:lnTo>
                    <a:cubicBezTo>
                      <a:pt x="496" y="27"/>
                      <a:pt x="499" y="30"/>
                      <a:pt x="499" y="33"/>
                    </a:cubicBezTo>
                    <a:cubicBezTo>
                      <a:pt x="499" y="36"/>
                      <a:pt x="496" y="39"/>
                      <a:pt x="493" y="39"/>
                    </a:cubicBezTo>
                    <a:close/>
                    <a:moveTo>
                      <a:pt x="493" y="0"/>
                    </a:moveTo>
                    <a:lnTo>
                      <a:pt x="493" y="0"/>
                    </a:lnTo>
                    <a:lnTo>
                      <a:pt x="33" y="0"/>
                    </a:lnTo>
                    <a:cubicBezTo>
                      <a:pt x="15" y="0"/>
                      <a:pt x="0" y="15"/>
                      <a:pt x="0" y="33"/>
                    </a:cubicBezTo>
                    <a:cubicBezTo>
                      <a:pt x="0" y="51"/>
                      <a:pt x="15" y="66"/>
                      <a:pt x="33" y="66"/>
                    </a:cubicBezTo>
                    <a:lnTo>
                      <a:pt x="493" y="66"/>
                    </a:lnTo>
                    <a:cubicBezTo>
                      <a:pt x="511" y="66"/>
                      <a:pt x="526" y="51"/>
                      <a:pt x="526" y="33"/>
                    </a:cubicBezTo>
                    <a:cubicBezTo>
                      <a:pt x="526" y="15"/>
                      <a:pt x="511" y="0"/>
                      <a:pt x="493" y="0"/>
                    </a:cubicBezTo>
                    <a:close/>
                  </a:path>
                </a:pathLst>
              </a:custGeom>
              <a:solidFill>
                <a:schemeClr val="accent2"/>
              </a:solidFill>
              <a:ln w="0">
                <a:solidFill>
                  <a:srgbClr val="0078D7"/>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grpSp>
      </p:grpSp>
      <p:grpSp>
        <p:nvGrpSpPr>
          <p:cNvPr id="288" name="Okay">
            <a:extLst>
              <a:ext uri="{FF2B5EF4-FFF2-40B4-BE49-F238E27FC236}">
                <a16:creationId xmlns:a16="http://schemas.microsoft.com/office/drawing/2014/main" id="{4BE02E32-F3A6-40A2-A381-9B6CE0AD8C4E}"/>
              </a:ext>
            </a:extLst>
          </p:cNvPr>
          <p:cNvGrpSpPr>
            <a:grpSpLocks noChangeAspect="1"/>
          </p:cNvGrpSpPr>
          <p:nvPr/>
        </p:nvGrpSpPr>
        <p:grpSpPr>
          <a:xfrm>
            <a:off x="2224556" y="3489684"/>
            <a:ext cx="133762" cy="133762"/>
            <a:chOff x="5759509" y="-1425609"/>
            <a:chExt cx="274320" cy="274320"/>
          </a:xfrm>
        </p:grpSpPr>
        <p:sp>
          <p:nvSpPr>
            <p:cNvPr id="289" name="Oval 288">
              <a:extLst>
                <a:ext uri="{FF2B5EF4-FFF2-40B4-BE49-F238E27FC236}">
                  <a16:creationId xmlns:a16="http://schemas.microsoft.com/office/drawing/2014/main" id="{0A4522DA-6902-4D1F-A454-F715869B2DD5}"/>
                </a:ext>
              </a:extLst>
            </p:cNvPr>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0" name="Freeform 23">
              <a:extLst>
                <a:ext uri="{FF2B5EF4-FFF2-40B4-BE49-F238E27FC236}">
                  <a16:creationId xmlns:a16="http://schemas.microsoft.com/office/drawing/2014/main" id="{DD73508E-10E7-494F-9277-2FBC10AF8726}"/>
                </a:ext>
              </a:extLst>
            </p:cNvPr>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sp>
        <p:nvSpPr>
          <p:cNvPr id="315" name="TextBox 314">
            <a:extLst>
              <a:ext uri="{FF2B5EF4-FFF2-40B4-BE49-F238E27FC236}">
                <a16:creationId xmlns:a16="http://schemas.microsoft.com/office/drawing/2014/main" id="{485C4542-4FB0-4149-B620-C3B498D97CBB}"/>
              </a:ext>
            </a:extLst>
          </p:cNvPr>
          <p:cNvSpPr txBox="1"/>
          <p:nvPr/>
        </p:nvSpPr>
        <p:spPr>
          <a:xfrm>
            <a:off x="2267744" y="1943549"/>
            <a:ext cx="708741"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DEVICE</a:t>
            </a:r>
          </a:p>
        </p:txBody>
      </p:sp>
      <p:cxnSp>
        <p:nvCxnSpPr>
          <p:cNvPr id="162" name="Straight Arrow Connector 161"/>
          <p:cNvCxnSpPr>
            <a:cxnSpLocks/>
          </p:cNvCxnSpPr>
          <p:nvPr/>
        </p:nvCxnSpPr>
        <p:spPr>
          <a:xfrm>
            <a:off x="2958222" y="2571750"/>
            <a:ext cx="962362" cy="0"/>
          </a:xfrm>
          <a:prstGeom prst="straightConnector1">
            <a:avLst/>
          </a:prstGeom>
          <a:noFill/>
          <a:ln w="19050" cap="flat" cmpd="sng" algn="ctr">
            <a:solidFill>
              <a:srgbClr val="0078D7"/>
            </a:solidFill>
            <a:prstDash val="solid"/>
            <a:miter lim="800000"/>
            <a:tailEnd type="stealth"/>
          </a:ln>
          <a:effectLst/>
        </p:spPr>
      </p:cxnSp>
      <p:grpSp>
        <p:nvGrpSpPr>
          <p:cNvPr id="10" name="Group 9">
            <a:extLst>
              <a:ext uri="{FF2B5EF4-FFF2-40B4-BE49-F238E27FC236}">
                <a16:creationId xmlns:a16="http://schemas.microsoft.com/office/drawing/2014/main" id="{D760A1F9-D7FB-4A01-AABA-D33E98A6D4F1}"/>
              </a:ext>
            </a:extLst>
          </p:cNvPr>
          <p:cNvGrpSpPr/>
          <p:nvPr/>
        </p:nvGrpSpPr>
        <p:grpSpPr>
          <a:xfrm>
            <a:off x="3953332" y="2155007"/>
            <a:ext cx="830333" cy="830333"/>
            <a:chOff x="5270992" y="2873262"/>
            <a:chExt cx="1107268" cy="1107268"/>
          </a:xfrm>
        </p:grpSpPr>
        <p:sp>
          <p:nvSpPr>
            <p:cNvPr id="158" name="Oval 157">
              <a:extLst>
                <a:ext uri="{FF2B5EF4-FFF2-40B4-BE49-F238E27FC236}">
                  <a16:creationId xmlns:a16="http://schemas.microsoft.com/office/drawing/2014/main" id="{C8E78FA7-0427-4900-B5FA-BE899E560EE9}"/>
                </a:ext>
              </a:extLst>
            </p:cNvPr>
            <p:cNvSpPr/>
            <p:nvPr/>
          </p:nvSpPr>
          <p:spPr bwMode="auto">
            <a:xfrm>
              <a:off x="5270992" y="2873262"/>
              <a:ext cx="1107268" cy="1107268"/>
            </a:xfrm>
            <a:prstGeom prst="ellipse">
              <a:avLst/>
            </a:prstGeom>
            <a:solidFill>
              <a:schemeClr val="tx1">
                <a:lumMod val="20000"/>
                <a:lumOff val="80000"/>
              </a:schemeClr>
            </a:solidFill>
            <a:ln w="222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a:solidFill>
                  <a:srgbClr val="505050"/>
                </a:solidFill>
                <a:latin typeface="Segoe UI"/>
              </a:endParaRPr>
            </a:p>
          </p:txBody>
        </p:sp>
        <p:sp>
          <p:nvSpPr>
            <p:cNvPr id="3" name="Partial Circle 2">
              <a:extLst>
                <a:ext uri="{FF2B5EF4-FFF2-40B4-BE49-F238E27FC236}">
                  <a16:creationId xmlns:a16="http://schemas.microsoft.com/office/drawing/2014/main" id="{AE978904-E72F-4E3B-9E00-A8DBEC2B1D4B}"/>
                </a:ext>
              </a:extLst>
            </p:cNvPr>
            <p:cNvSpPr/>
            <p:nvPr/>
          </p:nvSpPr>
          <p:spPr bwMode="auto">
            <a:xfrm>
              <a:off x="5379014" y="2978137"/>
              <a:ext cx="911188" cy="911190"/>
            </a:xfrm>
            <a:prstGeom prst="pie">
              <a:avLst>
                <a:gd name="adj1" fmla="val 10799996"/>
                <a:gd name="adj2" fmla="val 14272219"/>
              </a:avLst>
            </a:prstGeom>
            <a:solidFill>
              <a:srgbClr val="008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4" name="Partial Circle 183">
              <a:extLst>
                <a:ext uri="{FF2B5EF4-FFF2-40B4-BE49-F238E27FC236}">
                  <a16:creationId xmlns:a16="http://schemas.microsoft.com/office/drawing/2014/main" id="{0033F9CB-4B81-4816-B983-BD1463FA34DD}"/>
                </a:ext>
              </a:extLst>
            </p:cNvPr>
            <p:cNvSpPr/>
            <p:nvPr/>
          </p:nvSpPr>
          <p:spPr bwMode="auto">
            <a:xfrm>
              <a:off x="5379014" y="2978137"/>
              <a:ext cx="911188" cy="911190"/>
            </a:xfrm>
            <a:prstGeom prst="pie">
              <a:avLst>
                <a:gd name="adj1" fmla="val 14146508"/>
                <a:gd name="adj2" fmla="val 18332607"/>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5" name="Partial Circle 184">
              <a:extLst>
                <a:ext uri="{FF2B5EF4-FFF2-40B4-BE49-F238E27FC236}">
                  <a16:creationId xmlns:a16="http://schemas.microsoft.com/office/drawing/2014/main" id="{D501D830-85DF-4197-A6AB-5225EBBB61D8}"/>
                </a:ext>
              </a:extLst>
            </p:cNvPr>
            <p:cNvSpPr/>
            <p:nvPr/>
          </p:nvSpPr>
          <p:spPr bwMode="auto">
            <a:xfrm flipH="1">
              <a:off x="5379014" y="2978137"/>
              <a:ext cx="911188" cy="911190"/>
            </a:xfrm>
            <a:prstGeom prst="pie">
              <a:avLst>
                <a:gd name="adj1" fmla="val 10871295"/>
                <a:gd name="adj2" fmla="val 14272219"/>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7" name="Partial Circle 186">
              <a:extLst>
                <a:ext uri="{FF2B5EF4-FFF2-40B4-BE49-F238E27FC236}">
                  <a16:creationId xmlns:a16="http://schemas.microsoft.com/office/drawing/2014/main" id="{55B4AC88-0B83-467C-A638-7FCED3C3EF5A}"/>
                </a:ext>
              </a:extLst>
            </p:cNvPr>
            <p:cNvSpPr/>
            <p:nvPr/>
          </p:nvSpPr>
          <p:spPr bwMode="auto">
            <a:xfrm>
              <a:off x="5379014" y="2978137"/>
              <a:ext cx="911188" cy="911190"/>
            </a:xfrm>
            <a:prstGeom prst="pie">
              <a:avLst>
                <a:gd name="adj1" fmla="val 10799996"/>
                <a:gd name="adj2" fmla="val 21528050"/>
              </a:avLst>
            </a:prstGeom>
            <a:no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16" name="CONDITIONAL ACCESS RISK">
              <a:extLst>
                <a:ext uri="{FF2B5EF4-FFF2-40B4-BE49-F238E27FC236}">
                  <a16:creationId xmlns:a16="http://schemas.microsoft.com/office/drawing/2014/main" id="{A4F46212-3F69-48B7-A9C2-1387A620694F}"/>
                </a:ext>
              </a:extLst>
            </p:cNvPr>
            <p:cNvSpPr txBox="1"/>
            <p:nvPr/>
          </p:nvSpPr>
          <p:spPr>
            <a:xfrm>
              <a:off x="5402509" y="3477580"/>
              <a:ext cx="901107" cy="492513"/>
            </a:xfrm>
            <a:prstGeom prst="rect">
              <a:avLst/>
            </a:prstGeom>
            <a:noFill/>
          </p:spPr>
          <p:txBody>
            <a:bodyPr wrap="square" rtlCol="0" anchor="ctr">
              <a:spAutoFit/>
            </a:bodyPr>
            <a:lstStyle/>
            <a:p>
              <a:pPr algn="ctr" defTabSz="698951" fontAlgn="base">
                <a:spcBef>
                  <a:spcPct val="0"/>
                </a:spcBef>
                <a:spcAft>
                  <a:spcPct val="0"/>
                </a:spcAft>
                <a:defRPr/>
              </a:pPr>
              <a:r>
                <a:rPr lang="en-US" sz="900" kern="0" dirty="0">
                  <a:solidFill>
                    <a:srgbClr val="505050"/>
                  </a:solidFill>
                  <a:latin typeface="Segoe UI Semibold" panose="020B0702040204020203" pitchFamily="34" charset="0"/>
                  <a:cs typeface="Segoe UI Semibold" panose="020B0702040204020203" pitchFamily="34" charset="0"/>
                </a:rPr>
                <a:t>SESSION</a:t>
              </a:r>
              <a:br>
                <a:rPr lang="en-US" sz="900" kern="0" dirty="0">
                  <a:solidFill>
                    <a:srgbClr val="505050"/>
                  </a:solidFill>
                  <a:latin typeface="Segoe UI Semibold" panose="020B0702040204020203" pitchFamily="34" charset="0"/>
                  <a:cs typeface="Segoe UI Semibold" panose="020B0702040204020203" pitchFamily="34" charset="0"/>
                </a:rPr>
              </a:br>
              <a:r>
                <a:rPr lang="en-US" sz="900" kern="0" dirty="0">
                  <a:solidFill>
                    <a:srgbClr val="505050"/>
                  </a:solidFill>
                  <a:latin typeface="Segoe UI Semibold" panose="020B0702040204020203" pitchFamily="34" charset="0"/>
                  <a:cs typeface="Segoe UI Semibold" panose="020B0702040204020203" pitchFamily="34" charset="0"/>
                </a:rPr>
                <a:t>RISK</a:t>
              </a:r>
            </a:p>
          </p:txBody>
        </p:sp>
      </p:grpSp>
      <p:grpSp>
        <p:nvGrpSpPr>
          <p:cNvPr id="159" name="Okay">
            <a:extLst>
              <a:ext uri="{FF2B5EF4-FFF2-40B4-BE49-F238E27FC236}">
                <a16:creationId xmlns:a16="http://schemas.microsoft.com/office/drawing/2014/main" id="{3ABB14E5-8DC3-44D2-ABEF-B5A39997D9C2}"/>
              </a:ext>
            </a:extLst>
          </p:cNvPr>
          <p:cNvGrpSpPr>
            <a:grpSpLocks noChangeAspect="1"/>
          </p:cNvGrpSpPr>
          <p:nvPr/>
        </p:nvGrpSpPr>
        <p:grpSpPr>
          <a:xfrm>
            <a:off x="520295" y="3180362"/>
            <a:ext cx="133762" cy="133762"/>
            <a:chOff x="5759509" y="-1425609"/>
            <a:chExt cx="274320" cy="274320"/>
          </a:xfrm>
        </p:grpSpPr>
        <p:sp>
          <p:nvSpPr>
            <p:cNvPr id="160" name="Oval 159">
              <a:extLst>
                <a:ext uri="{FF2B5EF4-FFF2-40B4-BE49-F238E27FC236}">
                  <a16:creationId xmlns:a16="http://schemas.microsoft.com/office/drawing/2014/main" id="{B09B1832-BF1F-4E8D-9FA7-3EFFC35A95A1}"/>
                </a:ext>
              </a:extLst>
            </p:cNvPr>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1" name="Freeform 23">
              <a:extLst>
                <a:ext uri="{FF2B5EF4-FFF2-40B4-BE49-F238E27FC236}">
                  <a16:creationId xmlns:a16="http://schemas.microsoft.com/office/drawing/2014/main" id="{FC4A17D7-0C4E-46AD-AAF1-611B072E6942}"/>
                </a:ext>
              </a:extLst>
            </p:cNvPr>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6" name="Group 5">
            <a:extLst>
              <a:ext uri="{FF2B5EF4-FFF2-40B4-BE49-F238E27FC236}">
                <a16:creationId xmlns:a16="http://schemas.microsoft.com/office/drawing/2014/main" id="{983CB955-3B8D-49CC-A17C-106315EE99BC}"/>
              </a:ext>
            </a:extLst>
          </p:cNvPr>
          <p:cNvGrpSpPr/>
          <p:nvPr/>
        </p:nvGrpSpPr>
        <p:grpSpPr>
          <a:xfrm rot="-900000">
            <a:off x="4237054" y="2291251"/>
            <a:ext cx="277859" cy="573962"/>
            <a:chOff x="5649341" y="3054946"/>
            <a:chExt cx="370532" cy="765392"/>
          </a:xfrm>
        </p:grpSpPr>
        <p:sp>
          <p:nvSpPr>
            <p:cNvPr id="13" name="Isosceles Triangle 12">
              <a:extLst>
                <a:ext uri="{FF2B5EF4-FFF2-40B4-BE49-F238E27FC236}">
                  <a16:creationId xmlns:a16="http://schemas.microsoft.com/office/drawing/2014/main" id="{BD6EBD17-8582-4B5E-9556-2D1DF670D1FA}"/>
                </a:ext>
              </a:extLst>
            </p:cNvPr>
            <p:cNvSpPr/>
            <p:nvPr/>
          </p:nvSpPr>
          <p:spPr bwMode="auto">
            <a:xfrm rot="18900000">
              <a:off x="5649341" y="3054946"/>
              <a:ext cx="89388" cy="484248"/>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90" name="Isosceles Triangle 189">
              <a:extLst>
                <a:ext uri="{FF2B5EF4-FFF2-40B4-BE49-F238E27FC236}">
                  <a16:creationId xmlns:a16="http://schemas.microsoft.com/office/drawing/2014/main" id="{56411F72-00E2-47A4-BAC9-12CFF80D66C0}"/>
                </a:ext>
              </a:extLst>
            </p:cNvPr>
            <p:cNvSpPr/>
            <p:nvPr/>
          </p:nvSpPr>
          <p:spPr bwMode="auto">
            <a:xfrm rot="18900000" flipV="1">
              <a:off x="5930485" y="3336090"/>
              <a:ext cx="89388" cy="484248"/>
            </a:xfrm>
            <a:prstGeom prst="triangle">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5" name="Oval 14">
              <a:extLst>
                <a:ext uri="{FF2B5EF4-FFF2-40B4-BE49-F238E27FC236}">
                  <a16:creationId xmlns:a16="http://schemas.microsoft.com/office/drawing/2014/main" id="{1E099164-4429-4B35-A7F5-4A1C7F8C4C70}"/>
                </a:ext>
              </a:extLst>
            </p:cNvPr>
            <p:cNvSpPr/>
            <p:nvPr/>
          </p:nvSpPr>
          <p:spPr bwMode="auto">
            <a:xfrm>
              <a:off x="5770994" y="3374030"/>
              <a:ext cx="127224" cy="127224"/>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grpSp>
        <p:nvGrpSpPr>
          <p:cNvPr id="29" name="Group 28">
            <a:extLst>
              <a:ext uri="{FF2B5EF4-FFF2-40B4-BE49-F238E27FC236}">
                <a16:creationId xmlns:a16="http://schemas.microsoft.com/office/drawing/2014/main" id="{2FC2C748-6312-47A8-AE92-9408B4B3BFC6}"/>
              </a:ext>
            </a:extLst>
          </p:cNvPr>
          <p:cNvGrpSpPr/>
          <p:nvPr/>
        </p:nvGrpSpPr>
        <p:grpSpPr>
          <a:xfrm>
            <a:off x="6303829" y="2279737"/>
            <a:ext cx="456245" cy="535154"/>
            <a:chOff x="8527014" y="3039594"/>
            <a:chExt cx="653570" cy="766606"/>
          </a:xfrm>
        </p:grpSpPr>
        <p:sp useBgFill="1">
          <p:nvSpPr>
            <p:cNvPr id="22" name="Oval 21">
              <a:extLst>
                <a:ext uri="{FF2B5EF4-FFF2-40B4-BE49-F238E27FC236}">
                  <a16:creationId xmlns:a16="http://schemas.microsoft.com/office/drawing/2014/main" id="{5128A31F-F1C5-4622-917C-23FB62BACE71}"/>
                </a:ext>
              </a:extLst>
            </p:cNvPr>
            <p:cNvSpPr/>
            <p:nvPr/>
          </p:nvSpPr>
          <p:spPr bwMode="auto">
            <a:xfrm>
              <a:off x="8527014" y="3039594"/>
              <a:ext cx="653570" cy="76660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nvGrpSpPr>
            <p:cNvPr id="28" name="Group 27">
              <a:extLst>
                <a:ext uri="{FF2B5EF4-FFF2-40B4-BE49-F238E27FC236}">
                  <a16:creationId xmlns:a16="http://schemas.microsoft.com/office/drawing/2014/main" id="{5FBFEE05-45F5-44F6-BED7-1C1A5C86008A}"/>
                </a:ext>
              </a:extLst>
            </p:cNvPr>
            <p:cNvGrpSpPr/>
            <p:nvPr/>
          </p:nvGrpSpPr>
          <p:grpSpPr>
            <a:xfrm>
              <a:off x="8575781" y="3051800"/>
              <a:ext cx="556036" cy="742192"/>
              <a:chOff x="8575781" y="3051800"/>
              <a:chExt cx="556036" cy="742192"/>
            </a:xfrm>
          </p:grpSpPr>
          <p:sp>
            <p:nvSpPr>
              <p:cNvPr id="256" name="Freeform 29">
                <a:extLst>
                  <a:ext uri="{FF2B5EF4-FFF2-40B4-BE49-F238E27FC236}">
                    <a16:creationId xmlns:a16="http://schemas.microsoft.com/office/drawing/2014/main" id="{BB3259A5-C91C-4A01-BBD5-1D469666B916}"/>
                  </a:ext>
                </a:extLst>
              </p:cNvPr>
              <p:cNvSpPr>
                <a:spLocks noEditPoints="1"/>
              </p:cNvSpPr>
              <p:nvPr/>
            </p:nvSpPr>
            <p:spPr bwMode="auto">
              <a:xfrm>
                <a:off x="8575781" y="3051800"/>
                <a:ext cx="556036" cy="742192"/>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pic>
            <p:nvPicPr>
              <p:cNvPr id="26" name="Picture 25" descr="A close up of a sign&#10;&#10;Description generated with high confidence">
                <a:extLst>
                  <a:ext uri="{FF2B5EF4-FFF2-40B4-BE49-F238E27FC236}">
                    <a16:creationId xmlns:a16="http://schemas.microsoft.com/office/drawing/2014/main" id="{88D59A0B-1B1B-413F-A5A6-2D465684AA46}"/>
                  </a:ext>
                </a:extLst>
              </p:cNvPr>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a:ext>
                </a:extLst>
              </a:blip>
              <a:stretch>
                <a:fillRect/>
              </a:stretch>
            </p:blipFill>
            <p:spPr>
              <a:xfrm>
                <a:off x="8709695" y="3323973"/>
                <a:ext cx="282675" cy="368706"/>
              </a:xfrm>
              <a:prstGeom prst="rect">
                <a:avLst/>
              </a:prstGeom>
            </p:spPr>
          </p:pic>
        </p:grpSp>
      </p:grpSp>
      <p:sp>
        <p:nvSpPr>
          <p:cNvPr id="216" name="TextBox 215">
            <a:extLst>
              <a:ext uri="{FF2B5EF4-FFF2-40B4-BE49-F238E27FC236}">
                <a16:creationId xmlns:a16="http://schemas.microsoft.com/office/drawing/2014/main" id="{C87C76B9-F35C-40C3-B04F-6FB1837526EE}"/>
              </a:ext>
            </a:extLst>
          </p:cNvPr>
          <p:cNvSpPr txBox="1"/>
          <p:nvPr/>
        </p:nvSpPr>
        <p:spPr>
          <a:xfrm>
            <a:off x="7409328" y="1943549"/>
            <a:ext cx="688834"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APP</a:t>
            </a:r>
          </a:p>
        </p:txBody>
      </p:sp>
      <p:grpSp>
        <p:nvGrpSpPr>
          <p:cNvPr id="2055" name="Group 2054">
            <a:extLst>
              <a:ext uri="{FF2B5EF4-FFF2-40B4-BE49-F238E27FC236}">
                <a16:creationId xmlns:a16="http://schemas.microsoft.com/office/drawing/2014/main" id="{42649C01-27F8-4336-857D-A6F471582C43}"/>
              </a:ext>
            </a:extLst>
          </p:cNvPr>
          <p:cNvGrpSpPr/>
          <p:nvPr/>
        </p:nvGrpSpPr>
        <p:grpSpPr>
          <a:xfrm>
            <a:off x="7387019" y="2224985"/>
            <a:ext cx="1272478" cy="1085028"/>
            <a:chOff x="9849891" y="2966581"/>
            <a:chExt cx="1696878" cy="1446909"/>
          </a:xfrm>
        </p:grpSpPr>
        <p:grpSp>
          <p:nvGrpSpPr>
            <p:cNvPr id="193" name="Group 192">
              <a:extLst>
                <a:ext uri="{FF2B5EF4-FFF2-40B4-BE49-F238E27FC236}">
                  <a16:creationId xmlns:a16="http://schemas.microsoft.com/office/drawing/2014/main" id="{092C24C3-CB91-4B0F-8AF8-9EB074983D9F}"/>
                </a:ext>
              </a:extLst>
            </p:cNvPr>
            <p:cNvGrpSpPr/>
            <p:nvPr/>
          </p:nvGrpSpPr>
          <p:grpSpPr>
            <a:xfrm>
              <a:off x="9849891" y="2966581"/>
              <a:ext cx="1696251" cy="914343"/>
              <a:chOff x="3510750" y="1919480"/>
              <a:chExt cx="1369516" cy="738221"/>
            </a:xfrm>
          </p:grpSpPr>
          <p:sp useBgFill="1">
            <p:nvSpPr>
              <p:cNvPr id="194" name="Freeform 5">
                <a:extLst>
                  <a:ext uri="{FF2B5EF4-FFF2-40B4-BE49-F238E27FC236}">
                    <a16:creationId xmlns:a16="http://schemas.microsoft.com/office/drawing/2014/main" id="{0F1C09A6-4AF2-4E16-A49C-840E096FB0A2}"/>
                  </a:ext>
                </a:extLst>
              </p:cNvPr>
              <p:cNvSpPr>
                <a:spLocks/>
              </p:cNvSpPr>
              <p:nvPr/>
            </p:nvSpPr>
            <p:spPr bwMode="auto">
              <a:xfrm flipH="1">
                <a:off x="3510750" y="1919480"/>
                <a:ext cx="1047693" cy="6351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ln w="15875">
                <a:solidFill>
                  <a:srgbClr val="0070C0"/>
                </a:solid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95" name="Rectangle 194">
                <a:extLst>
                  <a:ext uri="{FF2B5EF4-FFF2-40B4-BE49-F238E27FC236}">
                    <a16:creationId xmlns:a16="http://schemas.microsoft.com/office/drawing/2014/main" id="{99247CD0-A9B1-450D-BC27-033DE94CFF15}"/>
                  </a:ext>
                </a:extLst>
              </p:cNvPr>
              <p:cNvSpPr/>
              <p:nvPr/>
            </p:nvSpPr>
            <p:spPr bwMode="auto">
              <a:xfrm>
                <a:off x="4372392" y="2214654"/>
                <a:ext cx="406850" cy="35399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grpSp>
            <p:nvGrpSpPr>
              <p:cNvPr id="196" name="Group 195">
                <a:extLst>
                  <a:ext uri="{FF2B5EF4-FFF2-40B4-BE49-F238E27FC236}">
                    <a16:creationId xmlns:a16="http://schemas.microsoft.com/office/drawing/2014/main" id="{3E63C236-2925-45DC-9C56-A883B31879A9}"/>
                  </a:ext>
                </a:extLst>
              </p:cNvPr>
              <p:cNvGrpSpPr/>
              <p:nvPr/>
            </p:nvGrpSpPr>
            <p:grpSpPr>
              <a:xfrm>
                <a:off x="4400841" y="2237013"/>
                <a:ext cx="479425" cy="420688"/>
                <a:chOff x="4269503" y="2769504"/>
                <a:chExt cx="479425" cy="420688"/>
              </a:xfrm>
              <a:solidFill>
                <a:srgbClr val="0078D7"/>
              </a:solidFill>
            </p:grpSpPr>
            <p:sp>
              <p:nvSpPr>
                <p:cNvPr id="197" name="Freeform 87">
                  <a:extLst>
                    <a:ext uri="{FF2B5EF4-FFF2-40B4-BE49-F238E27FC236}">
                      <a16:creationId xmlns:a16="http://schemas.microsoft.com/office/drawing/2014/main" id="{BF5408B1-ADF5-4D51-B61A-2DC60DA1F0BE}"/>
                    </a:ext>
                  </a:extLst>
                </p:cNvPr>
                <p:cNvSpPr>
                  <a:spLocks noChangeAspect="1" noEditPoints="1"/>
                </p:cNvSpPr>
                <p:nvPr/>
              </p:nvSpPr>
              <p:spPr bwMode="auto">
                <a:xfrm>
                  <a:off x="4390358" y="2901977"/>
                  <a:ext cx="234960" cy="234960"/>
                </a:xfrm>
                <a:custGeom>
                  <a:avLst/>
                  <a:gdLst>
                    <a:gd name="T0" fmla="*/ 0 w 120"/>
                    <a:gd name="T1" fmla="*/ 92 h 120"/>
                    <a:gd name="T2" fmla="*/ 20 w 120"/>
                    <a:gd name="T3" fmla="*/ 112 h 120"/>
                    <a:gd name="T4" fmla="*/ 29 w 120"/>
                    <a:gd name="T5" fmla="*/ 110 h 120"/>
                    <a:gd name="T6" fmla="*/ 60 w 120"/>
                    <a:gd name="T7" fmla="*/ 120 h 120"/>
                    <a:gd name="T8" fmla="*/ 91 w 120"/>
                    <a:gd name="T9" fmla="*/ 110 h 120"/>
                    <a:gd name="T10" fmla="*/ 100 w 120"/>
                    <a:gd name="T11" fmla="*/ 112 h 120"/>
                    <a:gd name="T12" fmla="*/ 120 w 120"/>
                    <a:gd name="T13" fmla="*/ 92 h 120"/>
                    <a:gd name="T14" fmla="*/ 112 w 120"/>
                    <a:gd name="T15" fmla="*/ 76 h 120"/>
                    <a:gd name="T16" fmla="*/ 112 w 120"/>
                    <a:gd name="T17" fmla="*/ 68 h 120"/>
                    <a:gd name="T18" fmla="*/ 80 w 120"/>
                    <a:gd name="T19" fmla="*/ 21 h 120"/>
                    <a:gd name="T20" fmla="*/ 80 w 120"/>
                    <a:gd name="T21" fmla="*/ 20 h 120"/>
                    <a:gd name="T22" fmla="*/ 60 w 120"/>
                    <a:gd name="T23" fmla="*/ 0 h 120"/>
                    <a:gd name="T24" fmla="*/ 40 w 120"/>
                    <a:gd name="T25" fmla="*/ 20 h 120"/>
                    <a:gd name="T26" fmla="*/ 40 w 120"/>
                    <a:gd name="T27" fmla="*/ 21 h 120"/>
                    <a:gd name="T28" fmla="*/ 8 w 120"/>
                    <a:gd name="T29" fmla="*/ 68 h 120"/>
                    <a:gd name="T30" fmla="*/ 9 w 120"/>
                    <a:gd name="T31" fmla="*/ 76 h 120"/>
                    <a:gd name="T32" fmla="*/ 0 w 120"/>
                    <a:gd name="T33" fmla="*/ 92 h 120"/>
                    <a:gd name="T34" fmla="*/ 100 w 120"/>
                    <a:gd name="T35" fmla="*/ 104 h 120"/>
                    <a:gd name="T36" fmla="*/ 88 w 120"/>
                    <a:gd name="T37" fmla="*/ 92 h 120"/>
                    <a:gd name="T38" fmla="*/ 100 w 120"/>
                    <a:gd name="T39" fmla="*/ 80 h 120"/>
                    <a:gd name="T40" fmla="*/ 112 w 120"/>
                    <a:gd name="T41" fmla="*/ 92 h 120"/>
                    <a:gd name="T42" fmla="*/ 100 w 120"/>
                    <a:gd name="T43" fmla="*/ 104 h 120"/>
                    <a:gd name="T44" fmla="*/ 60 w 120"/>
                    <a:gd name="T45" fmla="*/ 8 h 120"/>
                    <a:gd name="T46" fmla="*/ 72 w 120"/>
                    <a:gd name="T47" fmla="*/ 20 h 120"/>
                    <a:gd name="T48" fmla="*/ 60 w 120"/>
                    <a:gd name="T49" fmla="*/ 32 h 120"/>
                    <a:gd name="T50" fmla="*/ 48 w 120"/>
                    <a:gd name="T51" fmla="*/ 20 h 120"/>
                    <a:gd name="T52" fmla="*/ 60 w 120"/>
                    <a:gd name="T53" fmla="*/ 8 h 120"/>
                    <a:gd name="T54" fmla="*/ 16 w 120"/>
                    <a:gd name="T55" fmla="*/ 68 h 120"/>
                    <a:gd name="T56" fmla="*/ 42 w 120"/>
                    <a:gd name="T57" fmla="*/ 29 h 120"/>
                    <a:gd name="T58" fmla="*/ 60 w 120"/>
                    <a:gd name="T59" fmla="*/ 40 h 120"/>
                    <a:gd name="T60" fmla="*/ 79 w 120"/>
                    <a:gd name="T61" fmla="*/ 29 h 120"/>
                    <a:gd name="T62" fmla="*/ 104 w 120"/>
                    <a:gd name="T63" fmla="*/ 68 h 120"/>
                    <a:gd name="T64" fmla="*/ 104 w 120"/>
                    <a:gd name="T65" fmla="*/ 73 h 120"/>
                    <a:gd name="T66" fmla="*/ 100 w 120"/>
                    <a:gd name="T67" fmla="*/ 72 h 120"/>
                    <a:gd name="T68" fmla="*/ 80 w 120"/>
                    <a:gd name="T69" fmla="*/ 92 h 120"/>
                    <a:gd name="T70" fmla="*/ 85 w 120"/>
                    <a:gd name="T71" fmla="*/ 105 h 120"/>
                    <a:gd name="T72" fmla="*/ 60 w 120"/>
                    <a:gd name="T73" fmla="*/ 112 h 120"/>
                    <a:gd name="T74" fmla="*/ 36 w 120"/>
                    <a:gd name="T75" fmla="*/ 105 h 120"/>
                    <a:gd name="T76" fmla="*/ 40 w 120"/>
                    <a:gd name="T77" fmla="*/ 92 h 120"/>
                    <a:gd name="T78" fmla="*/ 20 w 120"/>
                    <a:gd name="T79" fmla="*/ 72 h 120"/>
                    <a:gd name="T80" fmla="*/ 16 w 120"/>
                    <a:gd name="T81" fmla="*/ 73 h 120"/>
                    <a:gd name="T82" fmla="*/ 16 w 120"/>
                    <a:gd name="T83" fmla="*/ 68 h 120"/>
                    <a:gd name="T84" fmla="*/ 20 w 120"/>
                    <a:gd name="T85" fmla="*/ 80 h 120"/>
                    <a:gd name="T86" fmla="*/ 32 w 120"/>
                    <a:gd name="T87" fmla="*/ 92 h 120"/>
                    <a:gd name="T88" fmla="*/ 20 w 120"/>
                    <a:gd name="T89" fmla="*/ 104 h 120"/>
                    <a:gd name="T90" fmla="*/ 8 w 120"/>
                    <a:gd name="T91" fmla="*/ 92 h 120"/>
                    <a:gd name="T92" fmla="*/ 20 w 120"/>
                    <a:gd name="T93"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20">
                      <a:moveTo>
                        <a:pt x="0" y="92"/>
                      </a:moveTo>
                      <a:cubicBezTo>
                        <a:pt x="0" y="104"/>
                        <a:pt x="9" y="112"/>
                        <a:pt x="20" y="112"/>
                      </a:cubicBezTo>
                      <a:cubicBezTo>
                        <a:pt x="24" y="112"/>
                        <a:pt x="27" y="112"/>
                        <a:pt x="29" y="110"/>
                      </a:cubicBezTo>
                      <a:cubicBezTo>
                        <a:pt x="38" y="117"/>
                        <a:pt x="49" y="120"/>
                        <a:pt x="60" y="120"/>
                      </a:cubicBezTo>
                      <a:cubicBezTo>
                        <a:pt x="72" y="120"/>
                        <a:pt x="83" y="117"/>
                        <a:pt x="91" y="110"/>
                      </a:cubicBezTo>
                      <a:cubicBezTo>
                        <a:pt x="94" y="112"/>
                        <a:pt x="97" y="112"/>
                        <a:pt x="100" y="112"/>
                      </a:cubicBezTo>
                      <a:cubicBezTo>
                        <a:pt x="111" y="112"/>
                        <a:pt x="120" y="104"/>
                        <a:pt x="120" y="92"/>
                      </a:cubicBezTo>
                      <a:cubicBezTo>
                        <a:pt x="120" y="86"/>
                        <a:pt x="117" y="80"/>
                        <a:pt x="112" y="76"/>
                      </a:cubicBezTo>
                      <a:cubicBezTo>
                        <a:pt x="112" y="74"/>
                        <a:pt x="112" y="71"/>
                        <a:pt x="112" y="68"/>
                      </a:cubicBezTo>
                      <a:cubicBezTo>
                        <a:pt x="112" y="47"/>
                        <a:pt x="99" y="28"/>
                        <a:pt x="80" y="21"/>
                      </a:cubicBezTo>
                      <a:cubicBezTo>
                        <a:pt x="80" y="20"/>
                        <a:pt x="80" y="20"/>
                        <a:pt x="80" y="20"/>
                      </a:cubicBezTo>
                      <a:cubicBezTo>
                        <a:pt x="80" y="9"/>
                        <a:pt x="71" y="0"/>
                        <a:pt x="60" y="0"/>
                      </a:cubicBezTo>
                      <a:cubicBezTo>
                        <a:pt x="49" y="0"/>
                        <a:pt x="40" y="9"/>
                        <a:pt x="40" y="20"/>
                      </a:cubicBezTo>
                      <a:cubicBezTo>
                        <a:pt x="40" y="20"/>
                        <a:pt x="40" y="20"/>
                        <a:pt x="40" y="21"/>
                      </a:cubicBezTo>
                      <a:cubicBezTo>
                        <a:pt x="21" y="28"/>
                        <a:pt x="8" y="47"/>
                        <a:pt x="8" y="68"/>
                      </a:cubicBezTo>
                      <a:cubicBezTo>
                        <a:pt x="8" y="71"/>
                        <a:pt x="9" y="74"/>
                        <a:pt x="9" y="76"/>
                      </a:cubicBezTo>
                      <a:cubicBezTo>
                        <a:pt x="4" y="80"/>
                        <a:pt x="0" y="86"/>
                        <a:pt x="0" y="92"/>
                      </a:cubicBezTo>
                      <a:moveTo>
                        <a:pt x="100" y="104"/>
                      </a:moveTo>
                      <a:cubicBezTo>
                        <a:pt x="94" y="104"/>
                        <a:pt x="88" y="99"/>
                        <a:pt x="88" y="92"/>
                      </a:cubicBezTo>
                      <a:cubicBezTo>
                        <a:pt x="88" y="86"/>
                        <a:pt x="94" y="80"/>
                        <a:pt x="100" y="80"/>
                      </a:cubicBezTo>
                      <a:cubicBezTo>
                        <a:pt x="107" y="80"/>
                        <a:pt x="112" y="86"/>
                        <a:pt x="112" y="92"/>
                      </a:cubicBezTo>
                      <a:cubicBezTo>
                        <a:pt x="112" y="99"/>
                        <a:pt x="107" y="104"/>
                        <a:pt x="100" y="104"/>
                      </a:cubicBezTo>
                      <a:moveTo>
                        <a:pt x="60" y="8"/>
                      </a:moveTo>
                      <a:cubicBezTo>
                        <a:pt x="67" y="8"/>
                        <a:pt x="72" y="14"/>
                        <a:pt x="72" y="20"/>
                      </a:cubicBezTo>
                      <a:cubicBezTo>
                        <a:pt x="72" y="27"/>
                        <a:pt x="67" y="32"/>
                        <a:pt x="60" y="32"/>
                      </a:cubicBezTo>
                      <a:cubicBezTo>
                        <a:pt x="54" y="32"/>
                        <a:pt x="48" y="27"/>
                        <a:pt x="48" y="20"/>
                      </a:cubicBezTo>
                      <a:cubicBezTo>
                        <a:pt x="48" y="14"/>
                        <a:pt x="54" y="8"/>
                        <a:pt x="60" y="8"/>
                      </a:cubicBezTo>
                      <a:moveTo>
                        <a:pt x="16" y="68"/>
                      </a:moveTo>
                      <a:cubicBezTo>
                        <a:pt x="16" y="51"/>
                        <a:pt x="27" y="35"/>
                        <a:pt x="42" y="29"/>
                      </a:cubicBezTo>
                      <a:cubicBezTo>
                        <a:pt x="45" y="36"/>
                        <a:pt x="52" y="40"/>
                        <a:pt x="60" y="40"/>
                      </a:cubicBezTo>
                      <a:cubicBezTo>
                        <a:pt x="68" y="40"/>
                        <a:pt x="75" y="36"/>
                        <a:pt x="79" y="29"/>
                      </a:cubicBezTo>
                      <a:cubicBezTo>
                        <a:pt x="94" y="35"/>
                        <a:pt x="104" y="51"/>
                        <a:pt x="104" y="68"/>
                      </a:cubicBezTo>
                      <a:cubicBezTo>
                        <a:pt x="104" y="70"/>
                        <a:pt x="104" y="71"/>
                        <a:pt x="104" y="73"/>
                      </a:cubicBezTo>
                      <a:cubicBezTo>
                        <a:pt x="103" y="73"/>
                        <a:pt x="102" y="72"/>
                        <a:pt x="100" y="72"/>
                      </a:cubicBezTo>
                      <a:cubicBezTo>
                        <a:pt x="89" y="72"/>
                        <a:pt x="80" y="81"/>
                        <a:pt x="80" y="92"/>
                      </a:cubicBezTo>
                      <a:cubicBezTo>
                        <a:pt x="80" y="97"/>
                        <a:pt x="82" y="102"/>
                        <a:pt x="85" y="105"/>
                      </a:cubicBezTo>
                      <a:cubicBezTo>
                        <a:pt x="78" y="110"/>
                        <a:pt x="69" y="112"/>
                        <a:pt x="60" y="112"/>
                      </a:cubicBezTo>
                      <a:cubicBezTo>
                        <a:pt x="51" y="112"/>
                        <a:pt x="43" y="110"/>
                        <a:pt x="36" y="105"/>
                      </a:cubicBezTo>
                      <a:cubicBezTo>
                        <a:pt x="39" y="102"/>
                        <a:pt x="40" y="97"/>
                        <a:pt x="40" y="92"/>
                      </a:cubicBezTo>
                      <a:cubicBezTo>
                        <a:pt x="40" y="81"/>
                        <a:pt x="31" y="72"/>
                        <a:pt x="20" y="72"/>
                      </a:cubicBezTo>
                      <a:cubicBezTo>
                        <a:pt x="19" y="72"/>
                        <a:pt x="18" y="73"/>
                        <a:pt x="16" y="73"/>
                      </a:cubicBezTo>
                      <a:cubicBezTo>
                        <a:pt x="16" y="71"/>
                        <a:pt x="16" y="70"/>
                        <a:pt x="16" y="68"/>
                      </a:cubicBezTo>
                      <a:moveTo>
                        <a:pt x="20" y="80"/>
                      </a:moveTo>
                      <a:cubicBezTo>
                        <a:pt x="27" y="80"/>
                        <a:pt x="32" y="86"/>
                        <a:pt x="32" y="92"/>
                      </a:cubicBezTo>
                      <a:cubicBezTo>
                        <a:pt x="32" y="99"/>
                        <a:pt x="27" y="104"/>
                        <a:pt x="20" y="104"/>
                      </a:cubicBezTo>
                      <a:cubicBezTo>
                        <a:pt x="14" y="104"/>
                        <a:pt x="8" y="99"/>
                        <a:pt x="8" y="92"/>
                      </a:cubicBezTo>
                      <a:cubicBezTo>
                        <a:pt x="8" y="86"/>
                        <a:pt x="14" y="80"/>
                        <a:pt x="20" y="80"/>
                      </a:cubicBezTo>
                    </a:path>
                  </a:pathLst>
                </a:custGeom>
                <a:grp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98" name="Freeform 21">
                  <a:extLst>
                    <a:ext uri="{FF2B5EF4-FFF2-40B4-BE49-F238E27FC236}">
                      <a16:creationId xmlns:a16="http://schemas.microsoft.com/office/drawing/2014/main" id="{03D7D444-5A78-41AB-8F28-C296664357C8}"/>
                    </a:ext>
                  </a:extLst>
                </p:cNvPr>
                <p:cNvSpPr>
                  <a:spLocks noEditPoints="1"/>
                </p:cNvSpPr>
                <p:nvPr/>
              </p:nvSpPr>
              <p:spPr bwMode="auto">
                <a:xfrm>
                  <a:off x="4269503" y="2769504"/>
                  <a:ext cx="479425" cy="420688"/>
                </a:xfrm>
                <a:custGeom>
                  <a:avLst/>
                  <a:gdLst>
                    <a:gd name="T0" fmla="*/ 302 w 302"/>
                    <a:gd name="T1" fmla="*/ 57 h 265"/>
                    <a:gd name="T2" fmla="*/ 302 w 302"/>
                    <a:gd name="T3" fmla="*/ 19 h 265"/>
                    <a:gd name="T4" fmla="*/ 137 w 302"/>
                    <a:gd name="T5" fmla="*/ 19 h 265"/>
                    <a:gd name="T6" fmla="*/ 118 w 302"/>
                    <a:gd name="T7" fmla="*/ 0 h 265"/>
                    <a:gd name="T8" fmla="*/ 0 w 302"/>
                    <a:gd name="T9" fmla="*/ 0 h 265"/>
                    <a:gd name="T10" fmla="*/ 0 w 302"/>
                    <a:gd name="T11" fmla="*/ 57 h 265"/>
                    <a:gd name="T12" fmla="*/ 0 w 302"/>
                    <a:gd name="T13" fmla="*/ 66 h 265"/>
                    <a:gd name="T14" fmla="*/ 0 w 302"/>
                    <a:gd name="T15" fmla="*/ 265 h 265"/>
                    <a:gd name="T16" fmla="*/ 302 w 302"/>
                    <a:gd name="T17" fmla="*/ 265 h 265"/>
                    <a:gd name="T18" fmla="*/ 302 w 302"/>
                    <a:gd name="T19" fmla="*/ 71 h 265"/>
                    <a:gd name="T20" fmla="*/ 302 w 302"/>
                    <a:gd name="T21" fmla="*/ 57 h 265"/>
                    <a:gd name="T22" fmla="*/ 283 w 302"/>
                    <a:gd name="T23" fmla="*/ 246 h 265"/>
                    <a:gd name="T24" fmla="*/ 18 w 302"/>
                    <a:gd name="T25" fmla="*/ 246 h 265"/>
                    <a:gd name="T26" fmla="*/ 18 w 302"/>
                    <a:gd name="T27" fmla="*/ 76 h 265"/>
                    <a:gd name="T28" fmla="*/ 283 w 302"/>
                    <a:gd name="T29" fmla="*/ 76 h 265"/>
                    <a:gd name="T30" fmla="*/ 283 w 302"/>
                    <a:gd name="T31" fmla="*/ 246 h 265"/>
                    <a:gd name="T32" fmla="*/ 283 w 302"/>
                    <a:gd name="T33" fmla="*/ 57 h 265"/>
                    <a:gd name="T34" fmla="*/ 18 w 302"/>
                    <a:gd name="T35" fmla="*/ 57 h 265"/>
                    <a:gd name="T36" fmla="*/ 18 w 302"/>
                    <a:gd name="T37" fmla="*/ 19 h 265"/>
                    <a:gd name="T38" fmla="*/ 111 w 302"/>
                    <a:gd name="T39" fmla="*/ 19 h 265"/>
                    <a:gd name="T40" fmla="*/ 130 w 302"/>
                    <a:gd name="T41" fmla="*/ 38 h 265"/>
                    <a:gd name="T42" fmla="*/ 283 w 302"/>
                    <a:gd name="T43" fmla="*/ 38 h 265"/>
                    <a:gd name="T44" fmla="*/ 283 w 302"/>
                    <a:gd name="T45" fmla="*/ 5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265">
                      <a:moveTo>
                        <a:pt x="302" y="57"/>
                      </a:moveTo>
                      <a:lnTo>
                        <a:pt x="302" y="19"/>
                      </a:lnTo>
                      <a:lnTo>
                        <a:pt x="137" y="19"/>
                      </a:lnTo>
                      <a:lnTo>
                        <a:pt x="118" y="0"/>
                      </a:lnTo>
                      <a:lnTo>
                        <a:pt x="0" y="0"/>
                      </a:lnTo>
                      <a:lnTo>
                        <a:pt x="0" y="57"/>
                      </a:lnTo>
                      <a:lnTo>
                        <a:pt x="0" y="66"/>
                      </a:lnTo>
                      <a:lnTo>
                        <a:pt x="0" y="265"/>
                      </a:lnTo>
                      <a:lnTo>
                        <a:pt x="302" y="265"/>
                      </a:lnTo>
                      <a:lnTo>
                        <a:pt x="302" y="71"/>
                      </a:lnTo>
                      <a:lnTo>
                        <a:pt x="302" y="57"/>
                      </a:lnTo>
                      <a:close/>
                      <a:moveTo>
                        <a:pt x="283" y="246"/>
                      </a:moveTo>
                      <a:lnTo>
                        <a:pt x="18" y="246"/>
                      </a:lnTo>
                      <a:lnTo>
                        <a:pt x="18" y="76"/>
                      </a:lnTo>
                      <a:lnTo>
                        <a:pt x="283" y="76"/>
                      </a:lnTo>
                      <a:lnTo>
                        <a:pt x="283" y="246"/>
                      </a:lnTo>
                      <a:close/>
                      <a:moveTo>
                        <a:pt x="283" y="57"/>
                      </a:moveTo>
                      <a:lnTo>
                        <a:pt x="18" y="57"/>
                      </a:lnTo>
                      <a:lnTo>
                        <a:pt x="18" y="19"/>
                      </a:lnTo>
                      <a:lnTo>
                        <a:pt x="111" y="19"/>
                      </a:lnTo>
                      <a:lnTo>
                        <a:pt x="130" y="38"/>
                      </a:lnTo>
                      <a:lnTo>
                        <a:pt x="283" y="38"/>
                      </a:lnTo>
                      <a:lnTo>
                        <a:pt x="283" y="57"/>
                      </a:lnTo>
                      <a:close/>
                    </a:path>
                  </a:pathLst>
                </a:custGeom>
                <a:grpFill/>
                <a:ln>
                  <a:solidFill>
                    <a:schemeClr val="bg1"/>
                  </a:solid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grpSp>
          <p:nvGrpSpPr>
            <p:cNvPr id="199" name="Group 198">
              <a:extLst>
                <a:ext uri="{FF2B5EF4-FFF2-40B4-BE49-F238E27FC236}">
                  <a16:creationId xmlns:a16="http://schemas.microsoft.com/office/drawing/2014/main" id="{46642532-590E-4474-9757-0ED6A14B44BC}"/>
                </a:ext>
              </a:extLst>
            </p:cNvPr>
            <p:cNvGrpSpPr/>
            <p:nvPr/>
          </p:nvGrpSpPr>
          <p:grpSpPr>
            <a:xfrm>
              <a:off x="11083210" y="3866769"/>
              <a:ext cx="157299" cy="365759"/>
              <a:chOff x="4724400" y="2646277"/>
              <a:chExt cx="127000" cy="295306"/>
            </a:xfrm>
          </p:grpSpPr>
          <p:cxnSp>
            <p:nvCxnSpPr>
              <p:cNvPr id="217" name="Straight Connector 216">
                <a:extLst>
                  <a:ext uri="{FF2B5EF4-FFF2-40B4-BE49-F238E27FC236}">
                    <a16:creationId xmlns:a16="http://schemas.microsoft.com/office/drawing/2014/main" id="{EBC7D59D-018A-477F-B608-8FB52EA8F024}"/>
                  </a:ext>
                </a:extLst>
              </p:cNvPr>
              <p:cNvCxnSpPr>
                <a:cxnSpLocks/>
              </p:cNvCxnSpPr>
              <p:nvPr/>
            </p:nvCxnSpPr>
            <p:spPr>
              <a:xfrm>
                <a:off x="4724400" y="2646277"/>
                <a:ext cx="0" cy="295306"/>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EB58B50-E119-4985-A811-B34D6E53546D}"/>
                  </a:ext>
                </a:extLst>
              </p:cNvPr>
              <p:cNvCxnSpPr>
                <a:cxnSpLocks/>
              </p:cNvCxnSpPr>
              <p:nvPr/>
            </p:nvCxnSpPr>
            <p:spPr>
              <a:xfrm>
                <a:off x="4724400" y="2933970"/>
                <a:ext cx="127000"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2050" name="Picture 2" descr="http://www.cloudstorageboss.com/wp-content/uploads/2016/03/box-logo-png.png">
              <a:extLst>
                <a:ext uri="{FF2B5EF4-FFF2-40B4-BE49-F238E27FC236}">
                  <a16:creationId xmlns:a16="http://schemas.microsoft.com/office/drawing/2014/main" id="{E9B6B1F7-CB6C-42B7-B70E-83128FB317E3}"/>
                </a:ext>
              </a:extLst>
            </p:cNvPr>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0083677" y="3176368"/>
              <a:ext cx="743847" cy="43944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ACEDDAE6-E24C-48FD-99BE-FE5C00B332B2}"/>
                </a:ext>
              </a:extLst>
            </p:cNvPr>
            <p:cNvGrpSpPr/>
            <p:nvPr/>
          </p:nvGrpSpPr>
          <p:grpSpPr>
            <a:xfrm>
              <a:off x="11247534" y="4014074"/>
              <a:ext cx="299235" cy="399416"/>
              <a:chOff x="11247534" y="4009390"/>
              <a:chExt cx="299235" cy="399416"/>
            </a:xfrm>
          </p:grpSpPr>
          <p:sp>
            <p:nvSpPr>
              <p:cNvPr id="231" name="Freeform 29">
                <a:extLst>
                  <a:ext uri="{FF2B5EF4-FFF2-40B4-BE49-F238E27FC236}">
                    <a16:creationId xmlns:a16="http://schemas.microsoft.com/office/drawing/2014/main" id="{2853D068-8456-47B6-9909-31CDE65A6135}"/>
                  </a:ext>
                </a:extLst>
              </p:cNvPr>
              <p:cNvSpPr>
                <a:spLocks noEditPoints="1"/>
              </p:cNvSpPr>
              <p:nvPr/>
            </p:nvSpPr>
            <p:spPr bwMode="auto">
              <a:xfrm>
                <a:off x="11247534" y="4009390"/>
                <a:ext cx="29923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245" name="Rectangle 31">
                <a:extLst>
                  <a:ext uri="{FF2B5EF4-FFF2-40B4-BE49-F238E27FC236}">
                    <a16:creationId xmlns:a16="http://schemas.microsoft.com/office/drawing/2014/main" id="{9CDFAD1E-06EF-491B-8BAB-4514EC14874A}"/>
                  </a:ext>
                </a:extLst>
              </p:cNvPr>
              <p:cNvSpPr>
                <a:spLocks noChangeArrowheads="1"/>
              </p:cNvSpPr>
              <p:nvPr/>
            </p:nvSpPr>
            <p:spPr bwMode="auto">
              <a:xfrm>
                <a:off x="11308215" y="4127484"/>
                <a:ext cx="40096" cy="99941"/>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6" name="Rectangle 32">
                <a:extLst>
                  <a:ext uri="{FF2B5EF4-FFF2-40B4-BE49-F238E27FC236}">
                    <a16:creationId xmlns:a16="http://schemas.microsoft.com/office/drawing/2014/main" id="{6E271A97-D08F-4A28-AACA-AADDC273002B}"/>
                  </a:ext>
                </a:extLst>
              </p:cNvPr>
              <p:cNvSpPr>
                <a:spLocks noChangeArrowheads="1"/>
              </p:cNvSpPr>
              <p:nvPr/>
            </p:nvSpPr>
            <p:spPr bwMode="auto">
              <a:xfrm>
                <a:off x="11369613" y="4157026"/>
                <a:ext cx="30072" cy="70399"/>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7" name="Rectangle 33">
                <a:extLst>
                  <a:ext uri="{FF2B5EF4-FFF2-40B4-BE49-F238E27FC236}">
                    <a16:creationId xmlns:a16="http://schemas.microsoft.com/office/drawing/2014/main" id="{B27BBCEE-C0FF-4A4D-9651-DA89FCF24571}"/>
                  </a:ext>
                </a:extLst>
              </p:cNvPr>
              <p:cNvSpPr>
                <a:spLocks noChangeArrowheads="1"/>
              </p:cNvSpPr>
              <p:nvPr/>
            </p:nvSpPr>
            <p:spPr bwMode="auto">
              <a:xfrm>
                <a:off x="11420359" y="4178398"/>
                <a:ext cx="25687" cy="49028"/>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8" name="Freeform 34">
                <a:extLst>
                  <a:ext uri="{FF2B5EF4-FFF2-40B4-BE49-F238E27FC236}">
                    <a16:creationId xmlns:a16="http://schemas.microsoft.com/office/drawing/2014/main" id="{D965155F-1667-4202-A8DB-E27737295744}"/>
                  </a:ext>
                </a:extLst>
              </p:cNvPr>
              <p:cNvSpPr>
                <a:spLocks/>
              </p:cNvSpPr>
              <p:nvPr/>
            </p:nvSpPr>
            <p:spPr bwMode="auto">
              <a:xfrm>
                <a:off x="11466721" y="4207940"/>
                <a:ext cx="24434" cy="19486"/>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9" name="Line 35">
                <a:extLst>
                  <a:ext uri="{FF2B5EF4-FFF2-40B4-BE49-F238E27FC236}">
                    <a16:creationId xmlns:a16="http://schemas.microsoft.com/office/drawing/2014/main" id="{4DB279D6-218F-4E0C-930C-21F17207D2B8}"/>
                  </a:ext>
                </a:extLst>
              </p:cNvPr>
              <p:cNvSpPr>
                <a:spLocks noChangeShapeType="1"/>
              </p:cNvSpPr>
              <p:nvPr/>
            </p:nvSpPr>
            <p:spPr bwMode="auto">
              <a:xfrm flipH="1">
                <a:off x="11308215"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0" name="Line 36">
                <a:extLst>
                  <a:ext uri="{FF2B5EF4-FFF2-40B4-BE49-F238E27FC236}">
                    <a16:creationId xmlns:a16="http://schemas.microsoft.com/office/drawing/2014/main" id="{14083C2C-82EF-400A-9AA5-2ABBE2CCCDA7}"/>
                  </a:ext>
                </a:extLst>
              </p:cNvPr>
              <p:cNvSpPr>
                <a:spLocks noChangeShapeType="1"/>
              </p:cNvSpPr>
              <p:nvPr/>
            </p:nvSpPr>
            <p:spPr bwMode="auto">
              <a:xfrm flipH="1">
                <a:off x="11308215" y="4300968"/>
                <a:ext cx="52000"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1" name="Line 37">
                <a:extLst>
                  <a:ext uri="{FF2B5EF4-FFF2-40B4-BE49-F238E27FC236}">
                    <a16:creationId xmlns:a16="http://schemas.microsoft.com/office/drawing/2014/main" id="{A8DFAA04-55F6-4D73-BFB1-E5DE4365C17F}"/>
                  </a:ext>
                </a:extLst>
              </p:cNvPr>
              <p:cNvSpPr>
                <a:spLocks noChangeShapeType="1"/>
              </p:cNvSpPr>
              <p:nvPr/>
            </p:nvSpPr>
            <p:spPr bwMode="auto">
              <a:xfrm flipH="1">
                <a:off x="11308215"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2" name="Line 38">
                <a:extLst>
                  <a:ext uri="{FF2B5EF4-FFF2-40B4-BE49-F238E27FC236}">
                    <a16:creationId xmlns:a16="http://schemas.microsoft.com/office/drawing/2014/main" id="{BD66E8EB-BD24-4822-81EE-64DADA835E3F}"/>
                  </a:ext>
                </a:extLst>
              </p:cNvPr>
              <p:cNvSpPr>
                <a:spLocks noChangeShapeType="1"/>
              </p:cNvSpPr>
              <p:nvPr/>
            </p:nvSpPr>
            <p:spPr bwMode="auto">
              <a:xfrm flipH="1">
                <a:off x="11423492"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3" name="Line 39">
                <a:extLst>
                  <a:ext uri="{FF2B5EF4-FFF2-40B4-BE49-F238E27FC236}">
                    <a16:creationId xmlns:a16="http://schemas.microsoft.com/office/drawing/2014/main" id="{FE62B82D-DB52-44F7-BDB9-9F9BDD263385}"/>
                  </a:ext>
                </a:extLst>
              </p:cNvPr>
              <p:cNvSpPr>
                <a:spLocks noChangeShapeType="1"/>
              </p:cNvSpPr>
              <p:nvPr/>
            </p:nvSpPr>
            <p:spPr bwMode="auto">
              <a:xfrm flipH="1">
                <a:off x="11423492" y="4300968"/>
                <a:ext cx="52627"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4" name="Line 40">
                <a:extLst>
                  <a:ext uri="{FF2B5EF4-FFF2-40B4-BE49-F238E27FC236}">
                    <a16:creationId xmlns:a16="http://schemas.microsoft.com/office/drawing/2014/main" id="{FD033B2D-2E8B-4781-85B3-9B4E2EA35CFA}"/>
                  </a:ext>
                </a:extLst>
              </p:cNvPr>
              <p:cNvSpPr>
                <a:spLocks noChangeShapeType="1"/>
              </p:cNvSpPr>
              <p:nvPr/>
            </p:nvSpPr>
            <p:spPr bwMode="auto">
              <a:xfrm flipH="1">
                <a:off x="11423492"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grpSp>
      </p:grpSp>
      <p:grpSp>
        <p:nvGrpSpPr>
          <p:cNvPr id="142" name="Group 141">
            <a:extLst>
              <a:ext uri="{FF2B5EF4-FFF2-40B4-BE49-F238E27FC236}">
                <a16:creationId xmlns:a16="http://schemas.microsoft.com/office/drawing/2014/main" id="{FCB07605-558E-4C94-94A6-003A80E6DE04}"/>
              </a:ext>
            </a:extLst>
          </p:cNvPr>
          <p:cNvGrpSpPr/>
          <p:nvPr/>
        </p:nvGrpSpPr>
        <p:grpSpPr>
          <a:xfrm>
            <a:off x="8311877" y="3166386"/>
            <a:ext cx="117957" cy="372560"/>
            <a:chOff x="4724400" y="2632054"/>
            <a:chExt cx="127000" cy="314372"/>
          </a:xfrm>
        </p:grpSpPr>
        <p:cxnSp>
          <p:nvCxnSpPr>
            <p:cNvPr id="143" name="Straight Connector 142">
              <a:extLst>
                <a:ext uri="{FF2B5EF4-FFF2-40B4-BE49-F238E27FC236}">
                  <a16:creationId xmlns:a16="http://schemas.microsoft.com/office/drawing/2014/main" id="{12513128-86C3-48F5-ACFD-DF698AE9EB65}"/>
                </a:ext>
              </a:extLst>
            </p:cNvPr>
            <p:cNvCxnSpPr>
              <a:cxnSpLocks/>
            </p:cNvCxnSpPr>
            <p:nvPr/>
          </p:nvCxnSpPr>
          <p:spPr>
            <a:xfrm>
              <a:off x="4724400" y="2632054"/>
              <a:ext cx="0" cy="314372"/>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A802DE0-352F-4C93-9CC2-A11E49287166}"/>
                </a:ext>
              </a:extLst>
            </p:cNvPr>
            <p:cNvCxnSpPr>
              <a:cxnSpLocks/>
            </p:cNvCxnSpPr>
            <p:nvPr/>
          </p:nvCxnSpPr>
          <p:spPr>
            <a:xfrm>
              <a:off x="4724400" y="2941662"/>
              <a:ext cx="127000"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98B21448-403B-4018-97EA-4F22CB0A2AF5}"/>
              </a:ext>
            </a:extLst>
          </p:cNvPr>
          <p:cNvGrpSpPr>
            <a:grpSpLocks noChangeAspect="1"/>
          </p:cNvGrpSpPr>
          <p:nvPr/>
        </p:nvGrpSpPr>
        <p:grpSpPr>
          <a:xfrm>
            <a:off x="8435103" y="3382379"/>
            <a:ext cx="226282" cy="302039"/>
            <a:chOff x="8575781" y="3051800"/>
            <a:chExt cx="556036" cy="742192"/>
          </a:xfrm>
        </p:grpSpPr>
        <p:sp>
          <p:nvSpPr>
            <p:cNvPr id="153" name="Freeform 29">
              <a:extLst>
                <a:ext uri="{FF2B5EF4-FFF2-40B4-BE49-F238E27FC236}">
                  <a16:creationId xmlns:a16="http://schemas.microsoft.com/office/drawing/2014/main" id="{0B9705CE-1239-4451-A4C5-6BE9D9F297EA}"/>
                </a:ext>
              </a:extLst>
            </p:cNvPr>
            <p:cNvSpPr>
              <a:spLocks noEditPoints="1"/>
            </p:cNvSpPr>
            <p:nvPr/>
          </p:nvSpPr>
          <p:spPr bwMode="auto">
            <a:xfrm>
              <a:off x="8575781" y="3051800"/>
              <a:ext cx="556036" cy="742192"/>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pic>
          <p:nvPicPr>
            <p:cNvPr id="154" name="Picture 153" descr="A close up of a sign&#10;&#10;Description generated with high confidence">
              <a:extLst>
                <a:ext uri="{FF2B5EF4-FFF2-40B4-BE49-F238E27FC236}">
                  <a16:creationId xmlns:a16="http://schemas.microsoft.com/office/drawing/2014/main" id="{C06FB6E8-0CBB-4B4D-AE61-BF4DCCAFEA2E}"/>
                </a:ext>
              </a:extLst>
            </p:cNvPr>
            <p:cNvPicPr>
              <a:picLocks noChangeAspect="1"/>
            </p:cNvPicPr>
            <p:nvPr/>
          </p:nvPicPr>
          <p:blipFill>
            <a:blip r:embed="rId6" cstate="email">
              <a:extLst>
                <a:ext uri="{BEBA8EAE-BF5A-486C-A8C5-ECC9F3942E4B}">
                  <a14:imgProps xmlns:a14="http://schemas.microsoft.com/office/drawing/2010/main">
                    <a14:imgLayer r:embed="rId7">
                      <a14:imgEffect>
                        <a14:colorTemperature colorTemp="7200"/>
                      </a14:imgEffect>
                    </a14:imgLayer>
                  </a14:imgProps>
                </a:ext>
                <a:ext uri="{28A0092B-C50C-407E-A947-70E740481C1C}">
                  <a14:useLocalDpi xmlns:a14="http://schemas.microsoft.com/office/drawing/2010/main"/>
                </a:ext>
              </a:extLst>
            </a:blip>
            <a:stretch>
              <a:fillRect/>
            </a:stretch>
          </p:blipFill>
          <p:spPr>
            <a:xfrm>
              <a:off x="8709695" y="3323973"/>
              <a:ext cx="282675" cy="368706"/>
            </a:xfrm>
            <a:prstGeom prst="rect">
              <a:avLst/>
            </a:prstGeom>
          </p:spPr>
        </p:pic>
      </p:grpSp>
      <p:sp>
        <p:nvSpPr>
          <p:cNvPr id="114" name="Freeform 119">
            <a:extLst>
              <a:ext uri="{FF2B5EF4-FFF2-40B4-BE49-F238E27FC236}">
                <a16:creationId xmlns:a16="http://schemas.microsoft.com/office/drawing/2014/main" id="{FB06E60D-101C-4678-ACFA-671A13EB8BF9}"/>
              </a:ext>
            </a:extLst>
          </p:cNvPr>
          <p:cNvSpPr>
            <a:spLocks noChangeAspect="1" noEditPoints="1"/>
          </p:cNvSpPr>
          <p:nvPr/>
        </p:nvSpPr>
        <p:spPr bwMode="auto">
          <a:xfrm>
            <a:off x="7723345" y="3162205"/>
            <a:ext cx="384050" cy="382774"/>
          </a:xfrm>
          <a:custGeom>
            <a:avLst/>
            <a:gdLst>
              <a:gd name="T0" fmla="*/ 87 w 127"/>
              <a:gd name="T1" fmla="*/ 0 h 127"/>
              <a:gd name="T2" fmla="*/ 47 w 127"/>
              <a:gd name="T3" fmla="*/ 40 h 127"/>
              <a:gd name="T4" fmla="*/ 56 w 127"/>
              <a:gd name="T5" fmla="*/ 65 h 127"/>
              <a:gd name="T6" fmla="*/ 0 w 127"/>
              <a:gd name="T7" fmla="*/ 121 h 127"/>
              <a:gd name="T8" fmla="*/ 6 w 127"/>
              <a:gd name="T9" fmla="*/ 127 h 127"/>
              <a:gd name="T10" fmla="*/ 62 w 127"/>
              <a:gd name="T11" fmla="*/ 71 h 127"/>
              <a:gd name="T12" fmla="*/ 87 w 127"/>
              <a:gd name="T13" fmla="*/ 80 h 127"/>
              <a:gd name="T14" fmla="*/ 127 w 127"/>
              <a:gd name="T15" fmla="*/ 40 h 127"/>
              <a:gd name="T16" fmla="*/ 87 w 127"/>
              <a:gd name="T17" fmla="*/ 0 h 127"/>
              <a:gd name="T18" fmla="*/ 87 w 127"/>
              <a:gd name="T19" fmla="*/ 72 h 127"/>
              <a:gd name="T20" fmla="*/ 55 w 127"/>
              <a:gd name="T21" fmla="*/ 40 h 127"/>
              <a:gd name="T22" fmla="*/ 87 w 127"/>
              <a:gd name="T23" fmla="*/ 8 h 127"/>
              <a:gd name="T24" fmla="*/ 119 w 127"/>
              <a:gd name="T25" fmla="*/ 40 h 127"/>
              <a:gd name="T26" fmla="*/ 87 w 127"/>
              <a:gd name="T27" fmla="*/ 72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127">
                <a:moveTo>
                  <a:pt x="87" y="0"/>
                </a:moveTo>
                <a:cubicBezTo>
                  <a:pt x="65" y="0"/>
                  <a:pt x="47" y="18"/>
                  <a:pt x="47" y="40"/>
                </a:cubicBezTo>
                <a:cubicBezTo>
                  <a:pt x="47" y="50"/>
                  <a:pt x="50" y="58"/>
                  <a:pt x="56" y="65"/>
                </a:cubicBezTo>
                <a:cubicBezTo>
                  <a:pt x="0" y="121"/>
                  <a:pt x="0" y="121"/>
                  <a:pt x="0" y="121"/>
                </a:cubicBezTo>
                <a:cubicBezTo>
                  <a:pt x="6" y="127"/>
                  <a:pt x="6" y="127"/>
                  <a:pt x="6" y="127"/>
                </a:cubicBezTo>
                <a:cubicBezTo>
                  <a:pt x="62" y="71"/>
                  <a:pt x="62" y="71"/>
                  <a:pt x="62" y="71"/>
                </a:cubicBezTo>
                <a:cubicBezTo>
                  <a:pt x="69" y="77"/>
                  <a:pt x="77" y="80"/>
                  <a:pt x="87" y="80"/>
                </a:cubicBezTo>
                <a:cubicBezTo>
                  <a:pt x="109" y="80"/>
                  <a:pt x="127" y="62"/>
                  <a:pt x="127" y="40"/>
                </a:cubicBezTo>
                <a:cubicBezTo>
                  <a:pt x="127" y="18"/>
                  <a:pt x="109" y="0"/>
                  <a:pt x="87" y="0"/>
                </a:cubicBezTo>
                <a:moveTo>
                  <a:pt x="87" y="72"/>
                </a:moveTo>
                <a:cubicBezTo>
                  <a:pt x="69" y="72"/>
                  <a:pt x="55" y="58"/>
                  <a:pt x="55" y="40"/>
                </a:cubicBezTo>
                <a:cubicBezTo>
                  <a:pt x="55" y="22"/>
                  <a:pt x="69" y="8"/>
                  <a:pt x="87" y="8"/>
                </a:cubicBezTo>
                <a:cubicBezTo>
                  <a:pt x="105" y="8"/>
                  <a:pt x="119" y="22"/>
                  <a:pt x="119" y="40"/>
                </a:cubicBezTo>
                <a:cubicBezTo>
                  <a:pt x="119" y="58"/>
                  <a:pt x="105" y="72"/>
                  <a:pt x="87" y="72"/>
                </a:cubicBezTo>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15" name="CONDITIONAL ACCESS RISK">
            <a:extLst>
              <a:ext uri="{FF2B5EF4-FFF2-40B4-BE49-F238E27FC236}">
                <a16:creationId xmlns:a16="http://schemas.microsoft.com/office/drawing/2014/main" id="{20CF0B24-A17F-472A-8BB4-706FBDD4A013}"/>
              </a:ext>
            </a:extLst>
          </p:cNvPr>
          <p:cNvSpPr txBox="1"/>
          <p:nvPr/>
        </p:nvSpPr>
        <p:spPr>
          <a:xfrm>
            <a:off x="7061489" y="3140561"/>
            <a:ext cx="881828" cy="369332"/>
          </a:xfrm>
          <a:prstGeom prst="rect">
            <a:avLst/>
          </a:prstGeom>
          <a:noFill/>
        </p:spPr>
        <p:txBody>
          <a:bodyPr wrap="square" rtlCol="0" anchor="ctr">
            <a:spAutoFit/>
          </a:bodyPr>
          <a:lstStyle/>
          <a:p>
            <a:pPr defTabSz="698951" fontAlgn="base">
              <a:spcBef>
                <a:spcPct val="0"/>
              </a:spcBef>
              <a:spcAft>
                <a:spcPct val="0"/>
              </a:spcAft>
              <a:defRPr/>
            </a:pPr>
            <a:r>
              <a:rPr lang="en-US" sz="900" kern="0" dirty="0">
                <a:solidFill>
                  <a:srgbClr val="0078D7"/>
                </a:solidFill>
                <a:latin typeface="Segoe UI Semibold" panose="020B0702040204020203" pitchFamily="34" charset="0"/>
                <a:cs typeface="Segoe UI Semibold" panose="020B0702040204020203" pitchFamily="34" charset="0"/>
              </a:rPr>
              <a:t>Classification</a:t>
            </a:r>
            <a:br>
              <a:rPr lang="en-US" sz="900" kern="0" dirty="0">
                <a:solidFill>
                  <a:srgbClr val="0078D7"/>
                </a:solidFill>
                <a:latin typeface="Segoe UI Semibold" panose="020B0702040204020203" pitchFamily="34" charset="0"/>
                <a:cs typeface="Segoe UI Semibold" panose="020B0702040204020203" pitchFamily="34" charset="0"/>
              </a:rPr>
            </a:br>
            <a:r>
              <a:rPr lang="en-US" sz="900" kern="0" dirty="0">
                <a:solidFill>
                  <a:srgbClr val="0078D7"/>
                </a:solidFill>
                <a:latin typeface="Segoe UI Semibold" panose="020B0702040204020203" pitchFamily="34" charset="0"/>
                <a:cs typeface="Segoe UI Semibold" panose="020B0702040204020203" pitchFamily="34" charset="0"/>
              </a:rPr>
              <a:t>Engine</a:t>
            </a:r>
          </a:p>
        </p:txBody>
      </p:sp>
      <p:grpSp>
        <p:nvGrpSpPr>
          <p:cNvPr id="7" name="Group 6">
            <a:extLst>
              <a:ext uri="{FF2B5EF4-FFF2-40B4-BE49-F238E27FC236}">
                <a16:creationId xmlns:a16="http://schemas.microsoft.com/office/drawing/2014/main" id="{94FFA0C7-015C-40FA-BE85-FE769E8CEA3C}"/>
              </a:ext>
            </a:extLst>
          </p:cNvPr>
          <p:cNvGrpSpPr/>
          <p:nvPr/>
        </p:nvGrpSpPr>
        <p:grpSpPr>
          <a:xfrm>
            <a:off x="8592893" y="3611140"/>
            <a:ext cx="257892" cy="282570"/>
            <a:chOff x="11457950" y="4818635"/>
            <a:chExt cx="343905" cy="376814"/>
          </a:xfrm>
        </p:grpSpPr>
        <p:sp>
          <p:nvSpPr>
            <p:cNvPr id="113" name="Freeform 15">
              <a:extLst>
                <a:ext uri="{FF2B5EF4-FFF2-40B4-BE49-F238E27FC236}">
                  <a16:creationId xmlns:a16="http://schemas.microsoft.com/office/drawing/2014/main" id="{DE73457A-A01E-4EEB-AB56-F155E4E07058}"/>
                </a:ext>
              </a:extLst>
            </p:cNvPr>
            <p:cNvSpPr>
              <a:spLocks noEditPoints="1"/>
            </p:cNvSpPr>
            <p:nvPr/>
          </p:nvSpPr>
          <p:spPr bwMode="auto">
            <a:xfrm flipH="1">
              <a:off x="11457950" y="4851549"/>
              <a:ext cx="343905" cy="343900"/>
            </a:xfrm>
            <a:custGeom>
              <a:avLst/>
              <a:gdLst>
                <a:gd name="T0" fmla="*/ 97 w 128"/>
                <a:gd name="T1" fmla="*/ 64 h 128"/>
                <a:gd name="T2" fmla="*/ 128 w 128"/>
                <a:gd name="T3" fmla="*/ 32 h 128"/>
                <a:gd name="T4" fmla="*/ 96 w 128"/>
                <a:gd name="T5" fmla="*/ 0 h 128"/>
                <a:gd name="T6" fmla="*/ 64 w 128"/>
                <a:gd name="T7" fmla="*/ 32 h 128"/>
                <a:gd name="T8" fmla="*/ 52 w 128"/>
                <a:gd name="T9" fmla="*/ 32 h 128"/>
                <a:gd name="T10" fmla="*/ 0 w 128"/>
                <a:gd name="T11" fmla="*/ 84 h 128"/>
                <a:gd name="T12" fmla="*/ 44 w 128"/>
                <a:gd name="T13" fmla="*/ 128 h 128"/>
                <a:gd name="T14" fmla="*/ 97 w 128"/>
                <a:gd name="T15" fmla="*/ 76 h 128"/>
                <a:gd name="T16" fmla="*/ 97 w 128"/>
                <a:gd name="T17" fmla="*/ 64 h 128"/>
                <a:gd name="T18" fmla="*/ 96 w 128"/>
                <a:gd name="T19" fmla="*/ 8 h 128"/>
                <a:gd name="T20" fmla="*/ 120 w 128"/>
                <a:gd name="T21" fmla="*/ 32 h 128"/>
                <a:gd name="T22" fmla="*/ 97 w 128"/>
                <a:gd name="T23" fmla="*/ 56 h 128"/>
                <a:gd name="T24" fmla="*/ 97 w 128"/>
                <a:gd name="T25" fmla="*/ 32 h 128"/>
                <a:gd name="T26" fmla="*/ 72 w 128"/>
                <a:gd name="T27" fmla="*/ 32 h 128"/>
                <a:gd name="T28" fmla="*/ 96 w 128"/>
                <a:gd name="T29" fmla="*/ 8 h 128"/>
                <a:gd name="T30" fmla="*/ 89 w 128"/>
                <a:gd name="T31" fmla="*/ 73 h 128"/>
                <a:gd name="T32" fmla="*/ 44 w 128"/>
                <a:gd name="T33" fmla="*/ 116 h 128"/>
                <a:gd name="T34" fmla="*/ 12 w 128"/>
                <a:gd name="T35" fmla="*/ 84 h 128"/>
                <a:gd name="T36" fmla="*/ 55 w 128"/>
                <a:gd name="T37" fmla="*/ 40 h 128"/>
                <a:gd name="T38" fmla="*/ 65 w 128"/>
                <a:gd name="T39" fmla="*/ 40 h 128"/>
                <a:gd name="T40" fmla="*/ 74 w 128"/>
                <a:gd name="T41" fmla="*/ 54 h 128"/>
                <a:gd name="T42" fmla="*/ 79 w 128"/>
                <a:gd name="T43" fmla="*/ 49 h 128"/>
                <a:gd name="T44" fmla="*/ 74 w 128"/>
                <a:gd name="T45" fmla="*/ 40 h 128"/>
                <a:gd name="T46" fmla="*/ 89 w 128"/>
                <a:gd name="T47" fmla="*/ 40 h 128"/>
                <a:gd name="T48" fmla="*/ 89 w 128"/>
                <a:gd name="T49" fmla="*/ 7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28">
                  <a:moveTo>
                    <a:pt x="97" y="64"/>
                  </a:moveTo>
                  <a:cubicBezTo>
                    <a:pt x="114" y="64"/>
                    <a:pt x="128" y="49"/>
                    <a:pt x="128" y="32"/>
                  </a:cubicBezTo>
                  <a:cubicBezTo>
                    <a:pt x="128" y="14"/>
                    <a:pt x="114" y="0"/>
                    <a:pt x="96" y="0"/>
                  </a:cubicBezTo>
                  <a:cubicBezTo>
                    <a:pt x="79" y="0"/>
                    <a:pt x="64" y="14"/>
                    <a:pt x="64" y="32"/>
                  </a:cubicBezTo>
                  <a:cubicBezTo>
                    <a:pt x="52" y="32"/>
                    <a:pt x="52" y="32"/>
                    <a:pt x="52" y="32"/>
                  </a:cubicBezTo>
                  <a:cubicBezTo>
                    <a:pt x="0" y="84"/>
                    <a:pt x="0" y="84"/>
                    <a:pt x="0" y="84"/>
                  </a:cubicBezTo>
                  <a:cubicBezTo>
                    <a:pt x="44" y="128"/>
                    <a:pt x="44" y="128"/>
                    <a:pt x="44" y="128"/>
                  </a:cubicBezTo>
                  <a:cubicBezTo>
                    <a:pt x="97" y="76"/>
                    <a:pt x="97" y="76"/>
                    <a:pt x="97" y="76"/>
                  </a:cubicBezTo>
                  <a:lnTo>
                    <a:pt x="97" y="64"/>
                  </a:lnTo>
                  <a:close/>
                  <a:moveTo>
                    <a:pt x="96" y="8"/>
                  </a:moveTo>
                  <a:cubicBezTo>
                    <a:pt x="110" y="8"/>
                    <a:pt x="120" y="18"/>
                    <a:pt x="120" y="32"/>
                  </a:cubicBezTo>
                  <a:cubicBezTo>
                    <a:pt x="120" y="45"/>
                    <a:pt x="110" y="56"/>
                    <a:pt x="97" y="56"/>
                  </a:cubicBezTo>
                  <a:cubicBezTo>
                    <a:pt x="97" y="32"/>
                    <a:pt x="97" y="32"/>
                    <a:pt x="97" y="32"/>
                  </a:cubicBezTo>
                  <a:cubicBezTo>
                    <a:pt x="72" y="32"/>
                    <a:pt x="72" y="32"/>
                    <a:pt x="72" y="32"/>
                  </a:cubicBezTo>
                  <a:cubicBezTo>
                    <a:pt x="72" y="18"/>
                    <a:pt x="83" y="8"/>
                    <a:pt x="96" y="8"/>
                  </a:cubicBezTo>
                  <a:close/>
                  <a:moveTo>
                    <a:pt x="89" y="73"/>
                  </a:moveTo>
                  <a:cubicBezTo>
                    <a:pt x="44" y="116"/>
                    <a:pt x="44" y="116"/>
                    <a:pt x="44" y="116"/>
                  </a:cubicBezTo>
                  <a:cubicBezTo>
                    <a:pt x="12" y="84"/>
                    <a:pt x="12" y="84"/>
                    <a:pt x="12" y="84"/>
                  </a:cubicBezTo>
                  <a:cubicBezTo>
                    <a:pt x="55" y="40"/>
                    <a:pt x="55" y="40"/>
                    <a:pt x="55" y="40"/>
                  </a:cubicBezTo>
                  <a:cubicBezTo>
                    <a:pt x="65" y="40"/>
                    <a:pt x="65" y="40"/>
                    <a:pt x="65" y="40"/>
                  </a:cubicBezTo>
                  <a:cubicBezTo>
                    <a:pt x="67" y="45"/>
                    <a:pt x="70" y="50"/>
                    <a:pt x="74" y="54"/>
                  </a:cubicBezTo>
                  <a:cubicBezTo>
                    <a:pt x="79" y="49"/>
                    <a:pt x="79" y="49"/>
                    <a:pt x="79" y="49"/>
                  </a:cubicBezTo>
                  <a:cubicBezTo>
                    <a:pt x="77" y="46"/>
                    <a:pt x="75" y="43"/>
                    <a:pt x="74" y="40"/>
                  </a:cubicBezTo>
                  <a:cubicBezTo>
                    <a:pt x="89" y="40"/>
                    <a:pt x="89" y="40"/>
                    <a:pt x="89" y="40"/>
                  </a:cubicBezTo>
                  <a:lnTo>
                    <a:pt x="89" y="73"/>
                  </a:lnTo>
                  <a:close/>
                </a:path>
              </a:pathLst>
            </a:custGeom>
            <a:solidFill>
              <a:srgbClr val="C00000"/>
            </a:solidFill>
            <a:ln>
              <a:noFill/>
            </a:ln>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cxnSp>
          <p:nvCxnSpPr>
            <p:cNvPr id="117" name="Straight Connector 116">
              <a:extLst>
                <a:ext uri="{FF2B5EF4-FFF2-40B4-BE49-F238E27FC236}">
                  <a16:creationId xmlns:a16="http://schemas.microsoft.com/office/drawing/2014/main" id="{F4D8C116-D66C-446C-A095-99FBDB229C08}"/>
                </a:ext>
              </a:extLst>
            </p:cNvPr>
            <p:cNvCxnSpPr>
              <a:cxnSpLocks/>
            </p:cNvCxnSpPr>
            <p:nvPr/>
          </p:nvCxnSpPr>
          <p:spPr>
            <a:xfrm>
              <a:off x="11535898" y="4818635"/>
              <a:ext cx="0" cy="91440"/>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856F2A5-5E91-4A80-AADE-CBEB7806B32C}"/>
              </a:ext>
            </a:extLst>
          </p:cNvPr>
          <p:cNvGrpSpPr>
            <a:grpSpLocks noChangeAspect="1"/>
          </p:cNvGrpSpPr>
          <p:nvPr/>
        </p:nvGrpSpPr>
        <p:grpSpPr>
          <a:xfrm>
            <a:off x="8435103" y="3380241"/>
            <a:ext cx="226282" cy="299519"/>
            <a:chOff x="7877100" y="4509992"/>
            <a:chExt cx="328045" cy="399416"/>
          </a:xfrm>
        </p:grpSpPr>
        <p:sp>
          <p:nvSpPr>
            <p:cNvPr id="8" name="Rectangle: Top Corners One Rounded and One Snipped 7">
              <a:extLst>
                <a:ext uri="{FF2B5EF4-FFF2-40B4-BE49-F238E27FC236}">
                  <a16:creationId xmlns:a16="http://schemas.microsoft.com/office/drawing/2014/main" id="{DC1CBE37-CB2E-4F41-AA31-46E370CA7C78}"/>
                </a:ext>
              </a:extLst>
            </p:cNvPr>
            <p:cNvSpPr/>
            <p:nvPr/>
          </p:nvSpPr>
          <p:spPr bwMode="auto">
            <a:xfrm>
              <a:off x="7892294" y="4527534"/>
              <a:ext cx="297656" cy="364332"/>
            </a:xfrm>
            <a:prstGeom prst="snipRoundRect">
              <a:avLst>
                <a:gd name="adj1" fmla="val 0"/>
                <a:gd name="adj2" fmla="val 31867"/>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33" name="Freeform 29">
              <a:extLst>
                <a:ext uri="{FF2B5EF4-FFF2-40B4-BE49-F238E27FC236}">
                  <a16:creationId xmlns:a16="http://schemas.microsoft.com/office/drawing/2014/main" id="{71C114E9-54F2-4721-AF81-4FA8B7C4E193}"/>
                </a:ext>
              </a:extLst>
            </p:cNvPr>
            <p:cNvSpPr>
              <a:spLocks noEditPoints="1"/>
            </p:cNvSpPr>
            <p:nvPr/>
          </p:nvSpPr>
          <p:spPr bwMode="auto">
            <a:xfrm>
              <a:off x="7877100" y="4509992"/>
              <a:ext cx="32804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solidFill>
                <a:schemeClr val="bg1"/>
              </a:solidFill>
            </a:ln>
          </p:spPr>
          <p:txBody>
            <a:bodyPr vert="horz" wrap="square" lIns="68570" tIns="34285" rIns="68570" bIns="34285" numCol="1" anchor="t" anchorCtr="0" compatLnSpc="1">
              <a:prstTxWarp prst="textNoShape">
                <a:avLst/>
              </a:prstTxWarp>
            </a:bodyPr>
            <a:lstStyle/>
            <a:p>
              <a:pPr defTabSz="685669"/>
              <a:endParaRPr lang="en-US" sz="1350" dirty="0">
                <a:solidFill>
                  <a:srgbClr val="505050"/>
                </a:solidFill>
                <a:latin typeface="Segoe UI"/>
              </a:endParaRPr>
            </a:p>
          </p:txBody>
        </p:sp>
        <p:sp>
          <p:nvSpPr>
            <p:cNvPr id="129" name="Freeform: Shape 128">
              <a:extLst>
                <a:ext uri="{FF2B5EF4-FFF2-40B4-BE49-F238E27FC236}">
                  <a16:creationId xmlns:a16="http://schemas.microsoft.com/office/drawing/2014/main" id="{4A048CB1-4A42-42E7-A213-EAB6E9EAA142}"/>
                </a:ext>
              </a:extLst>
            </p:cNvPr>
            <p:cNvSpPr/>
            <p:nvPr/>
          </p:nvSpPr>
          <p:spPr bwMode="auto">
            <a:xfrm>
              <a:off x="7954958" y="4647275"/>
              <a:ext cx="166792" cy="195752"/>
            </a:xfrm>
            <a:custGeom>
              <a:avLst/>
              <a:gdLst>
                <a:gd name="connsiteX0" fmla="*/ 1597256 w 2603062"/>
                <a:gd name="connsiteY0" fmla="*/ 1474779 h 3055009"/>
                <a:gd name="connsiteX1" fmla="*/ 1363156 w 2603062"/>
                <a:gd name="connsiteY1" fmla="*/ 1629951 h 3055009"/>
                <a:gd name="connsiteX2" fmla="*/ 1350357 w 2603062"/>
                <a:gd name="connsiteY2" fmla="*/ 1693340 h 3055009"/>
                <a:gd name="connsiteX3" fmla="*/ 551394 w 2603062"/>
                <a:gd name="connsiteY3" fmla="*/ 2019858 h 3055009"/>
                <a:gd name="connsiteX4" fmla="*/ 478699 w 2603062"/>
                <a:gd name="connsiteY4" fmla="*/ 2126694 h 3055009"/>
                <a:gd name="connsiteX5" fmla="*/ 479493 w 2603062"/>
                <a:gd name="connsiteY5" fmla="*/ 2130852 h 3055009"/>
                <a:gd name="connsiteX6" fmla="*/ 478699 w 2603062"/>
                <a:gd name="connsiteY6" fmla="*/ 2135008 h 3055009"/>
                <a:gd name="connsiteX7" fmla="*/ 551395 w 2603062"/>
                <a:gd name="connsiteY7" fmla="*/ 2241844 h 3055009"/>
                <a:gd name="connsiteX8" fmla="*/ 1350358 w 2603062"/>
                <a:gd name="connsiteY8" fmla="*/ 2568363 h 3055009"/>
                <a:gd name="connsiteX9" fmla="*/ 1363156 w 2603062"/>
                <a:gd name="connsiteY9" fmla="*/ 2631751 h 3055009"/>
                <a:gd name="connsiteX10" fmla="*/ 1597256 w 2603062"/>
                <a:gd name="connsiteY10" fmla="*/ 2786924 h 3055009"/>
                <a:gd name="connsiteX11" fmla="*/ 1851322 w 2603062"/>
                <a:gd name="connsiteY11" fmla="*/ 2532857 h 3055009"/>
                <a:gd name="connsiteX12" fmla="*/ 1597256 w 2603062"/>
                <a:gd name="connsiteY12" fmla="*/ 2278791 h 3055009"/>
                <a:gd name="connsiteX13" fmla="*/ 1455205 w 2603062"/>
                <a:gd name="connsiteY13" fmla="*/ 2322182 h 3055009"/>
                <a:gd name="connsiteX14" fmla="*/ 1425648 w 2603062"/>
                <a:gd name="connsiteY14" fmla="*/ 2346570 h 3055009"/>
                <a:gd name="connsiteX15" fmla="*/ 897803 w 2603062"/>
                <a:gd name="connsiteY15" fmla="*/ 2130851 h 3055009"/>
                <a:gd name="connsiteX16" fmla="*/ 1425647 w 2603062"/>
                <a:gd name="connsiteY16" fmla="*/ 1915133 h 3055009"/>
                <a:gd name="connsiteX17" fmla="*/ 1455205 w 2603062"/>
                <a:gd name="connsiteY17" fmla="*/ 1939521 h 3055009"/>
                <a:gd name="connsiteX18" fmla="*/ 1597257 w 2603062"/>
                <a:gd name="connsiteY18" fmla="*/ 1982912 h 3055009"/>
                <a:gd name="connsiteX19" fmla="*/ 1851322 w 2603062"/>
                <a:gd name="connsiteY19" fmla="*/ 1728846 h 3055009"/>
                <a:gd name="connsiteX20" fmla="*/ 1597256 w 2603062"/>
                <a:gd name="connsiteY20" fmla="*/ 1474779 h 3055009"/>
                <a:gd name="connsiteX21" fmla="*/ 1086203 w 2603062"/>
                <a:gd name="connsiteY21" fmla="*/ 392488 h 3055009"/>
                <a:gd name="connsiteX22" fmla="*/ 743194 w 2603062"/>
                <a:gd name="connsiteY22" fmla="*/ 735497 h 3055009"/>
                <a:gd name="connsiteX23" fmla="*/ 743194 w 2603062"/>
                <a:gd name="connsiteY23" fmla="*/ 1218637 h 3055009"/>
                <a:gd name="connsiteX24" fmla="*/ 1859868 w 2603062"/>
                <a:gd name="connsiteY24" fmla="*/ 1218637 h 3055009"/>
                <a:gd name="connsiteX25" fmla="*/ 1859868 w 2603062"/>
                <a:gd name="connsiteY25" fmla="*/ 735497 h 3055009"/>
                <a:gd name="connsiteX26" fmla="*/ 1516859 w 2603062"/>
                <a:gd name="connsiteY26" fmla="*/ 392488 h 3055009"/>
                <a:gd name="connsiteX27" fmla="*/ 1029363 w 2603062"/>
                <a:gd name="connsiteY27" fmla="*/ 0 h 3055009"/>
                <a:gd name="connsiteX28" fmla="*/ 1573700 w 2603062"/>
                <a:gd name="connsiteY28" fmla="*/ 0 h 3055009"/>
                <a:gd name="connsiteX29" fmla="*/ 2323439 w 2603062"/>
                <a:gd name="connsiteY29" fmla="*/ 749739 h 3055009"/>
                <a:gd name="connsiteX30" fmla="*/ 2323439 w 2603062"/>
                <a:gd name="connsiteY30" fmla="*/ 1222707 h 3055009"/>
                <a:gd name="connsiteX31" fmla="*/ 2346723 w 2603062"/>
                <a:gd name="connsiteY31" fmla="*/ 1222707 h 3055009"/>
                <a:gd name="connsiteX32" fmla="*/ 2603062 w 2603062"/>
                <a:gd name="connsiteY32" fmla="*/ 1479046 h 3055009"/>
                <a:gd name="connsiteX33" fmla="*/ 2603062 w 2603062"/>
                <a:gd name="connsiteY33" fmla="*/ 2798670 h 3055009"/>
                <a:gd name="connsiteX34" fmla="*/ 2346723 w 2603062"/>
                <a:gd name="connsiteY34" fmla="*/ 3055009 h 3055009"/>
                <a:gd name="connsiteX35" fmla="*/ 256339 w 2603062"/>
                <a:gd name="connsiteY35" fmla="*/ 3055009 h 3055009"/>
                <a:gd name="connsiteX36" fmla="*/ 0 w 2603062"/>
                <a:gd name="connsiteY36" fmla="*/ 2798670 h 3055009"/>
                <a:gd name="connsiteX37" fmla="*/ 0 w 2603062"/>
                <a:gd name="connsiteY37" fmla="*/ 1479046 h 3055009"/>
                <a:gd name="connsiteX38" fmla="*/ 256339 w 2603062"/>
                <a:gd name="connsiteY38" fmla="*/ 1222707 h 3055009"/>
                <a:gd name="connsiteX39" fmla="*/ 279624 w 2603062"/>
                <a:gd name="connsiteY39" fmla="*/ 1222707 h 3055009"/>
                <a:gd name="connsiteX40" fmla="*/ 279624 w 2603062"/>
                <a:gd name="connsiteY40" fmla="*/ 749739 h 3055009"/>
                <a:gd name="connsiteX41" fmla="*/ 1029363 w 2603062"/>
                <a:gd name="connsiteY41" fmla="*/ 0 h 305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03062" h="3055009">
                  <a:moveTo>
                    <a:pt x="1597256" y="1474779"/>
                  </a:moveTo>
                  <a:cubicBezTo>
                    <a:pt x="1492018" y="1474779"/>
                    <a:pt x="1401725" y="1538763"/>
                    <a:pt x="1363156" y="1629951"/>
                  </a:cubicBezTo>
                  <a:lnTo>
                    <a:pt x="1350357" y="1693340"/>
                  </a:lnTo>
                  <a:lnTo>
                    <a:pt x="551394" y="2019858"/>
                  </a:lnTo>
                  <a:cubicBezTo>
                    <a:pt x="506574" y="2038176"/>
                    <a:pt x="479254" y="2081143"/>
                    <a:pt x="478699" y="2126694"/>
                  </a:cubicBezTo>
                  <a:lnTo>
                    <a:pt x="479493" y="2130852"/>
                  </a:lnTo>
                  <a:lnTo>
                    <a:pt x="478699" y="2135008"/>
                  </a:lnTo>
                  <a:cubicBezTo>
                    <a:pt x="479254" y="2180559"/>
                    <a:pt x="506574" y="2223527"/>
                    <a:pt x="551395" y="2241844"/>
                  </a:cubicBezTo>
                  <a:lnTo>
                    <a:pt x="1350358" y="2568363"/>
                  </a:lnTo>
                  <a:lnTo>
                    <a:pt x="1363156" y="2631751"/>
                  </a:lnTo>
                  <a:cubicBezTo>
                    <a:pt x="1401725" y="2722939"/>
                    <a:pt x="1492018" y="2786924"/>
                    <a:pt x="1597256" y="2786924"/>
                  </a:cubicBezTo>
                  <a:cubicBezTo>
                    <a:pt x="1737574" y="2786923"/>
                    <a:pt x="1851322" y="2673174"/>
                    <a:pt x="1851322" y="2532857"/>
                  </a:cubicBezTo>
                  <a:cubicBezTo>
                    <a:pt x="1851322" y="2392540"/>
                    <a:pt x="1737573" y="2278792"/>
                    <a:pt x="1597256" y="2278791"/>
                  </a:cubicBezTo>
                  <a:cubicBezTo>
                    <a:pt x="1544637" y="2278791"/>
                    <a:pt x="1495754" y="2294787"/>
                    <a:pt x="1455205" y="2322182"/>
                  </a:cubicBezTo>
                  <a:lnTo>
                    <a:pt x="1425648" y="2346570"/>
                  </a:lnTo>
                  <a:lnTo>
                    <a:pt x="897803" y="2130851"/>
                  </a:lnTo>
                  <a:lnTo>
                    <a:pt x="1425647" y="1915133"/>
                  </a:lnTo>
                  <a:lnTo>
                    <a:pt x="1455205" y="1939521"/>
                  </a:lnTo>
                  <a:cubicBezTo>
                    <a:pt x="1495755" y="1966916"/>
                    <a:pt x="1544637" y="1982912"/>
                    <a:pt x="1597257" y="1982912"/>
                  </a:cubicBezTo>
                  <a:cubicBezTo>
                    <a:pt x="1737573" y="1982911"/>
                    <a:pt x="1851323" y="1869162"/>
                    <a:pt x="1851322" y="1728846"/>
                  </a:cubicBezTo>
                  <a:cubicBezTo>
                    <a:pt x="1851322" y="1588529"/>
                    <a:pt x="1737573" y="1474779"/>
                    <a:pt x="1597256" y="1474779"/>
                  </a:cubicBezTo>
                  <a:close/>
                  <a:moveTo>
                    <a:pt x="1086203" y="392488"/>
                  </a:moveTo>
                  <a:cubicBezTo>
                    <a:pt x="896764" y="392488"/>
                    <a:pt x="743194" y="546058"/>
                    <a:pt x="743194" y="735497"/>
                  </a:cubicBezTo>
                  <a:lnTo>
                    <a:pt x="743194" y="1218637"/>
                  </a:lnTo>
                  <a:lnTo>
                    <a:pt x="1859868" y="1218637"/>
                  </a:lnTo>
                  <a:lnTo>
                    <a:pt x="1859868" y="735497"/>
                  </a:lnTo>
                  <a:cubicBezTo>
                    <a:pt x="1859868" y="546058"/>
                    <a:pt x="1706298" y="392488"/>
                    <a:pt x="1516859" y="392488"/>
                  </a:cubicBezTo>
                  <a:close/>
                  <a:moveTo>
                    <a:pt x="1029363" y="0"/>
                  </a:moveTo>
                  <a:lnTo>
                    <a:pt x="1573700" y="0"/>
                  </a:lnTo>
                  <a:cubicBezTo>
                    <a:pt x="1987769" y="0"/>
                    <a:pt x="2323439" y="335670"/>
                    <a:pt x="2323439" y="749739"/>
                  </a:cubicBezTo>
                  <a:lnTo>
                    <a:pt x="2323439" y="1222707"/>
                  </a:lnTo>
                  <a:lnTo>
                    <a:pt x="2346723" y="1222707"/>
                  </a:lnTo>
                  <a:cubicBezTo>
                    <a:pt x="2488295" y="1222707"/>
                    <a:pt x="2603062" y="1337474"/>
                    <a:pt x="2603062" y="1479046"/>
                  </a:cubicBezTo>
                  <a:lnTo>
                    <a:pt x="2603062" y="2798670"/>
                  </a:lnTo>
                  <a:cubicBezTo>
                    <a:pt x="2603062" y="2940242"/>
                    <a:pt x="2488295" y="3055009"/>
                    <a:pt x="2346723" y="3055009"/>
                  </a:cubicBezTo>
                  <a:lnTo>
                    <a:pt x="256339" y="3055009"/>
                  </a:lnTo>
                  <a:cubicBezTo>
                    <a:pt x="114767" y="3055009"/>
                    <a:pt x="0" y="2940242"/>
                    <a:pt x="0" y="2798670"/>
                  </a:cubicBezTo>
                  <a:lnTo>
                    <a:pt x="0" y="1479046"/>
                  </a:lnTo>
                  <a:cubicBezTo>
                    <a:pt x="0" y="1337474"/>
                    <a:pt x="114767" y="1222707"/>
                    <a:pt x="256339" y="1222707"/>
                  </a:cubicBezTo>
                  <a:lnTo>
                    <a:pt x="279624" y="1222707"/>
                  </a:lnTo>
                  <a:lnTo>
                    <a:pt x="279624" y="749739"/>
                  </a:lnTo>
                  <a:cubicBezTo>
                    <a:pt x="279624" y="335670"/>
                    <a:pt x="615294" y="0"/>
                    <a:pt x="1029363" y="0"/>
                  </a:cubicBez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grpSp>
      <p:grpSp>
        <p:nvGrpSpPr>
          <p:cNvPr id="134" name="Group 133">
            <a:extLst>
              <a:ext uri="{FF2B5EF4-FFF2-40B4-BE49-F238E27FC236}">
                <a16:creationId xmlns:a16="http://schemas.microsoft.com/office/drawing/2014/main" id="{B7FE12FF-CE85-4155-8BD3-F7AA081826D5}"/>
              </a:ext>
            </a:extLst>
          </p:cNvPr>
          <p:cNvGrpSpPr/>
          <p:nvPr/>
        </p:nvGrpSpPr>
        <p:grpSpPr>
          <a:xfrm>
            <a:off x="686988" y="2385591"/>
            <a:ext cx="310481" cy="369166"/>
            <a:chOff x="6447047" y="5804307"/>
            <a:chExt cx="414034" cy="492291"/>
          </a:xfrm>
        </p:grpSpPr>
        <p:sp>
          <p:nvSpPr>
            <p:cNvPr id="135" name="Freeform 9">
              <a:extLst>
                <a:ext uri="{FF2B5EF4-FFF2-40B4-BE49-F238E27FC236}">
                  <a16:creationId xmlns:a16="http://schemas.microsoft.com/office/drawing/2014/main" id="{09C5FDA6-D06B-4273-8ED4-1526DC1ABCDE}"/>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524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9935" tIns="34967" rIns="69935" bIns="34967" numCol="1" anchor="t" anchorCtr="0" compatLnSpc="1">
              <a:prstTxWarp prst="textNoShape">
                <a:avLst/>
              </a:prstTxWarp>
            </a:bodyPr>
            <a:lstStyle/>
            <a:p>
              <a:pPr defTabSz="685669"/>
              <a:endParaRPr lang="en-US" sz="1377" dirty="0">
                <a:solidFill>
                  <a:srgbClr val="505050"/>
                </a:solidFill>
                <a:latin typeface="Segoe UI"/>
              </a:endParaRPr>
            </a:p>
          </p:txBody>
        </p:sp>
        <p:sp>
          <p:nvSpPr>
            <p:cNvPr id="136" name="Oval 8">
              <a:extLst>
                <a:ext uri="{FF2B5EF4-FFF2-40B4-BE49-F238E27FC236}">
                  <a16:creationId xmlns:a16="http://schemas.microsoft.com/office/drawing/2014/main" id="{8C5F4DD4-0C8B-4900-A245-086A8B1A3ED4}"/>
                </a:ext>
              </a:extLst>
            </p:cNvPr>
            <p:cNvSpPr>
              <a:spLocks noChangeArrowheads="1"/>
            </p:cNvSpPr>
            <p:nvPr/>
          </p:nvSpPr>
          <p:spPr bwMode="auto">
            <a:xfrm>
              <a:off x="6507270" y="5804307"/>
              <a:ext cx="293587" cy="290228"/>
            </a:xfrm>
            <a:prstGeom prst="ellipse">
              <a:avLst/>
            </a:prstGeom>
            <a:noFill/>
            <a:ln w="15240" cap="flat">
              <a:solidFill>
                <a:schemeClr val="accent2"/>
              </a:solidFill>
              <a:prstDash val="solid"/>
              <a:miter lim="800000"/>
              <a:headEnd/>
              <a:tailEnd/>
            </a:ln>
            <a:extLst/>
          </p:spPr>
          <p:txBody>
            <a:bodyPr vert="horz" wrap="square" lIns="69935" tIns="34967" rIns="69935" bIns="34967" numCol="1" anchor="t" anchorCtr="0" compatLnSpc="1">
              <a:prstTxWarp prst="textNoShape">
                <a:avLst/>
              </a:prstTxWarp>
            </a:bodyPr>
            <a:lstStyle/>
            <a:p>
              <a:pPr defTabSz="685669"/>
              <a:endParaRPr lang="en-US" sz="1377" dirty="0">
                <a:solidFill>
                  <a:srgbClr val="505050"/>
                </a:solidFill>
                <a:latin typeface="Segoe UI"/>
              </a:endParaRPr>
            </a:p>
          </p:txBody>
        </p:sp>
      </p:grpSp>
      <p:sp>
        <p:nvSpPr>
          <p:cNvPr id="125" name="Title 1">
            <a:extLst>
              <a:ext uri="{FF2B5EF4-FFF2-40B4-BE49-F238E27FC236}">
                <a16:creationId xmlns:a16="http://schemas.microsoft.com/office/drawing/2014/main" id="{0CF1B162-A395-40A8-A0EC-AA070A660344}"/>
              </a:ext>
            </a:extLst>
          </p:cNvPr>
          <p:cNvSpPr txBox="1">
            <a:spLocks/>
          </p:cNvSpPr>
          <p:nvPr/>
        </p:nvSpPr>
        <p:spPr>
          <a:xfrm>
            <a:off x="109937" y="125733"/>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1"/>
                </a:solidFill>
              </a:rPr>
              <a:t>Conditional Access – Allow on Download</a:t>
            </a:r>
          </a:p>
        </p:txBody>
      </p:sp>
    </p:spTree>
    <p:extLst>
      <p:ext uri="{BB962C8B-B14F-4D97-AF65-F5344CB8AC3E}">
        <p14:creationId xmlns:p14="http://schemas.microsoft.com/office/powerpoint/2010/main" val="4360075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5"/>
                                        </p:tgtEl>
                                        <p:attrNameLst>
                                          <p:attrName>style.visibility</p:attrName>
                                        </p:attrNameLst>
                                      </p:cBhvr>
                                      <p:to>
                                        <p:strVal val="visible"/>
                                      </p:to>
                                    </p:set>
                                    <p:animEffect transition="in" filter="fade">
                                      <p:cBhvr>
                                        <p:cTn id="10" dur="500"/>
                                        <p:tgtEl>
                                          <p:spTgt spid="315"/>
                                        </p:tgtEl>
                                      </p:cBhvr>
                                    </p:animEffect>
                                  </p:childTnLst>
                                </p:cTn>
                              </p:par>
                              <p:par>
                                <p:cTn id="11" presetID="10" presetClass="entr" presetSubtype="0" fill="hold" nodeType="withEffect">
                                  <p:stCondLst>
                                    <p:cond delay="0"/>
                                  </p:stCondLst>
                                  <p:childTnLst>
                                    <p:set>
                                      <p:cBhvr>
                                        <p:cTn id="12" dur="1" fill="hold">
                                          <p:stCondLst>
                                            <p:cond delay="0"/>
                                          </p:stCondLst>
                                        </p:cTn>
                                        <p:tgtEl>
                                          <p:spTgt spid="281"/>
                                        </p:tgtEl>
                                        <p:attrNameLst>
                                          <p:attrName>style.visibility</p:attrName>
                                        </p:attrNameLst>
                                      </p:cBhvr>
                                      <p:to>
                                        <p:strVal val="visible"/>
                                      </p:to>
                                    </p:set>
                                    <p:animEffect transition="in" filter="fade">
                                      <p:cBhvr>
                                        <p:cTn id="13" dur="500"/>
                                        <p:tgtEl>
                                          <p:spTgt spid="28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wipe(up)">
                                      <p:cBhvr>
                                        <p:cTn id="22" dur="500"/>
                                        <p:tgtEl>
                                          <p:spTgt spid="140"/>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wipe(left)">
                                      <p:cBhvr>
                                        <p:cTn id="26" dur="500"/>
                                        <p:tgtEl>
                                          <p:spTgt spid="162"/>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500"/>
                                        <p:tgtEl>
                                          <p:spTgt spid="6"/>
                                        </p:tgtEl>
                                      </p:cBhvr>
                                    </p:animEffect>
                                  </p:childTnLst>
                                </p:cTn>
                              </p:par>
                              <p:par>
                                <p:cTn id="34" presetID="8" presetClass="emph" presetSubtype="0" fill="hold" nodeType="withEffect">
                                  <p:stCondLst>
                                    <p:cond delay="0"/>
                                  </p:stCondLst>
                                  <p:childTnLst>
                                    <p:animRot by="21600000">
                                      <p:cBhvr>
                                        <p:cTn id="35" dur="2000" fill="hold"/>
                                        <p:tgtEl>
                                          <p:spTgt spid="6"/>
                                        </p:tgtEl>
                                        <p:attrNameLst>
                                          <p:attrName>r</p:attrName>
                                        </p:attrNameLst>
                                      </p:cBhvr>
                                    </p:animRot>
                                  </p:childTnLst>
                                </p:cTn>
                              </p:par>
                              <p:par>
                                <p:cTn id="36" presetID="10"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250"/>
                                        <p:tgtEl>
                                          <p:spTgt spid="62"/>
                                        </p:tgtEl>
                                      </p:cBhvr>
                                    </p:animEffect>
                                  </p:childTnLst>
                                </p:cTn>
                              </p:par>
                              <p:par>
                                <p:cTn id="39" presetID="10" presetClass="entr" presetSubtype="0" fill="hold" nodeType="withEffect">
                                  <p:stCondLst>
                                    <p:cond delay="100"/>
                                  </p:stCondLst>
                                  <p:childTnLst>
                                    <p:set>
                                      <p:cBhvr>
                                        <p:cTn id="40" dur="1" fill="hold">
                                          <p:stCondLst>
                                            <p:cond delay="0"/>
                                          </p:stCondLst>
                                        </p:cTn>
                                        <p:tgtEl>
                                          <p:spTgt spid="159"/>
                                        </p:tgtEl>
                                        <p:attrNameLst>
                                          <p:attrName>style.visibility</p:attrName>
                                        </p:attrNameLst>
                                      </p:cBhvr>
                                      <p:to>
                                        <p:strVal val="visible"/>
                                      </p:to>
                                    </p:set>
                                    <p:animEffect transition="in" filter="fade">
                                      <p:cBhvr>
                                        <p:cTn id="41" dur="250"/>
                                        <p:tgtEl>
                                          <p:spTgt spid="159"/>
                                        </p:tgtEl>
                                      </p:cBhvr>
                                    </p:animEffect>
                                  </p:childTnLst>
                                </p:cTn>
                              </p:par>
                              <p:par>
                                <p:cTn id="42" presetID="10" presetClass="entr" presetSubtype="0" fill="hold" nodeType="withEffect">
                                  <p:stCondLst>
                                    <p:cond delay="200"/>
                                  </p:stCondLst>
                                  <p:childTnLst>
                                    <p:set>
                                      <p:cBhvr>
                                        <p:cTn id="43" dur="1" fill="hold">
                                          <p:stCondLst>
                                            <p:cond delay="0"/>
                                          </p:stCondLst>
                                        </p:cTn>
                                        <p:tgtEl>
                                          <p:spTgt spid="82"/>
                                        </p:tgtEl>
                                        <p:attrNameLst>
                                          <p:attrName>style.visibility</p:attrName>
                                        </p:attrNameLst>
                                      </p:cBhvr>
                                      <p:to>
                                        <p:strVal val="visible"/>
                                      </p:to>
                                    </p:set>
                                    <p:animEffect transition="in" filter="fade">
                                      <p:cBhvr>
                                        <p:cTn id="44" dur="250"/>
                                        <p:tgtEl>
                                          <p:spTgt spid="82"/>
                                        </p:tgtEl>
                                      </p:cBhvr>
                                    </p:animEffect>
                                  </p:childTnLst>
                                </p:cTn>
                              </p:par>
                              <p:par>
                                <p:cTn id="45" presetID="10" presetClass="entr" presetSubtype="0" fill="hold" nodeType="withEffect">
                                  <p:stCondLst>
                                    <p:cond delay="30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250"/>
                                        <p:tgtEl>
                                          <p:spTgt spid="85"/>
                                        </p:tgtEl>
                                      </p:cBhvr>
                                    </p:animEffect>
                                  </p:childTnLst>
                                </p:cTn>
                              </p:par>
                              <p:par>
                                <p:cTn id="48" presetID="10" presetClass="entr" presetSubtype="0" fill="hold" nodeType="withEffect">
                                  <p:stCondLst>
                                    <p:cond delay="40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250"/>
                                        <p:tgtEl>
                                          <p:spTgt spid="88"/>
                                        </p:tgtEl>
                                      </p:cBhvr>
                                    </p:animEffect>
                                  </p:childTnLst>
                                </p:cTn>
                              </p:par>
                              <p:par>
                                <p:cTn id="51" presetID="10" presetClass="entr" presetSubtype="0" fill="hold" nodeType="withEffect">
                                  <p:stCondLst>
                                    <p:cond delay="500"/>
                                  </p:stCondLst>
                                  <p:childTnLst>
                                    <p:set>
                                      <p:cBhvr>
                                        <p:cTn id="52" dur="1" fill="hold">
                                          <p:stCondLst>
                                            <p:cond delay="0"/>
                                          </p:stCondLst>
                                        </p:cTn>
                                        <p:tgtEl>
                                          <p:spTgt spid="91"/>
                                        </p:tgtEl>
                                        <p:attrNameLst>
                                          <p:attrName>style.visibility</p:attrName>
                                        </p:attrNameLst>
                                      </p:cBhvr>
                                      <p:to>
                                        <p:strVal val="visible"/>
                                      </p:to>
                                    </p:set>
                                    <p:animEffect transition="in" filter="fade">
                                      <p:cBhvr>
                                        <p:cTn id="53" dur="250"/>
                                        <p:tgtEl>
                                          <p:spTgt spid="91"/>
                                        </p:tgtEl>
                                      </p:cBhvr>
                                    </p:animEffect>
                                  </p:childTnLst>
                                </p:cTn>
                              </p:par>
                              <p:par>
                                <p:cTn id="54" presetID="10" presetClass="entr" presetSubtype="0" fill="hold" nodeType="withEffect">
                                  <p:stCondLst>
                                    <p:cond delay="60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250"/>
                                        <p:tgtEl>
                                          <p:spTgt spid="94"/>
                                        </p:tgtEl>
                                      </p:cBhvr>
                                    </p:animEffect>
                                  </p:childTnLst>
                                </p:cTn>
                              </p:par>
                              <p:par>
                                <p:cTn id="57" presetID="10" presetClass="entr" presetSubtype="0" fill="hold" nodeType="withEffect">
                                  <p:stCondLst>
                                    <p:cond delay="800"/>
                                  </p:stCondLst>
                                  <p:childTnLst>
                                    <p:set>
                                      <p:cBhvr>
                                        <p:cTn id="58" dur="1" fill="hold">
                                          <p:stCondLst>
                                            <p:cond delay="0"/>
                                          </p:stCondLst>
                                        </p:cTn>
                                        <p:tgtEl>
                                          <p:spTgt spid="97"/>
                                        </p:tgtEl>
                                        <p:attrNameLst>
                                          <p:attrName>style.visibility</p:attrName>
                                        </p:attrNameLst>
                                      </p:cBhvr>
                                      <p:to>
                                        <p:strVal val="visible"/>
                                      </p:to>
                                    </p:set>
                                    <p:animEffect transition="in" filter="fade">
                                      <p:cBhvr>
                                        <p:cTn id="59" dur="250"/>
                                        <p:tgtEl>
                                          <p:spTgt spid="97"/>
                                        </p:tgtEl>
                                      </p:cBhvr>
                                    </p:animEffect>
                                  </p:childTnLst>
                                </p:cTn>
                              </p:par>
                              <p:par>
                                <p:cTn id="60" presetID="10" presetClass="entr" presetSubtype="0" fill="hold" nodeType="withEffect">
                                  <p:stCondLst>
                                    <p:cond delay="90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250"/>
                                        <p:tgtEl>
                                          <p:spTgt spid="101"/>
                                        </p:tgtEl>
                                      </p:cBhvr>
                                    </p:animEffect>
                                  </p:childTnLst>
                                </p:cTn>
                              </p:par>
                              <p:par>
                                <p:cTn id="63" presetID="10" presetClass="entr" presetSubtype="0" fill="hold" nodeType="withEffect">
                                  <p:stCondLst>
                                    <p:cond delay="1000"/>
                                  </p:stCondLst>
                                  <p:childTnLst>
                                    <p:set>
                                      <p:cBhvr>
                                        <p:cTn id="64" dur="1" fill="hold">
                                          <p:stCondLst>
                                            <p:cond delay="0"/>
                                          </p:stCondLst>
                                        </p:cTn>
                                        <p:tgtEl>
                                          <p:spTgt spid="288"/>
                                        </p:tgtEl>
                                        <p:attrNameLst>
                                          <p:attrName>style.visibility</p:attrName>
                                        </p:attrNameLst>
                                      </p:cBhvr>
                                      <p:to>
                                        <p:strVal val="visible"/>
                                      </p:to>
                                    </p:set>
                                    <p:animEffect transition="in" filter="fade">
                                      <p:cBhvr>
                                        <p:cTn id="65" dur="250"/>
                                        <p:tgtEl>
                                          <p:spTgt spid="28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5"/>
                                        </p:tgtEl>
                                        <p:attrNameLst>
                                          <p:attrName>style.visibility</p:attrName>
                                        </p:attrNameLst>
                                      </p:cBhvr>
                                      <p:to>
                                        <p:strVal val="visible"/>
                                      </p:to>
                                    </p:set>
                                    <p:animEffect transition="in" filter="fade">
                                      <p:cBhvr>
                                        <p:cTn id="70" dur="500"/>
                                        <p:tgtEl>
                                          <p:spTgt spid="165"/>
                                        </p:tgtEl>
                                      </p:cBhvr>
                                    </p:animEffect>
                                  </p:childTnLst>
                                </p:cTn>
                              </p:par>
                              <p:par>
                                <p:cTn id="71" presetID="16" presetClass="entr" presetSubtype="42"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barn(outHorizontal)">
                                      <p:cBhvr>
                                        <p:cTn id="73" dur="500"/>
                                        <p:tgtEl>
                                          <p:spTgt spid="5"/>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2053"/>
                                        </p:tgtEl>
                                        <p:attrNameLst>
                                          <p:attrName>style.visibility</p:attrName>
                                        </p:attrNameLst>
                                      </p:cBhvr>
                                      <p:to>
                                        <p:strVal val="visible"/>
                                      </p:to>
                                    </p:set>
                                    <p:animEffect transition="in" filter="wipe(left)">
                                      <p:cBhvr>
                                        <p:cTn id="77" dur="500"/>
                                        <p:tgtEl>
                                          <p:spTgt spid="20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16"/>
                                        </p:tgtEl>
                                        <p:attrNameLst>
                                          <p:attrName>style.visibility</p:attrName>
                                        </p:attrNameLst>
                                      </p:cBhvr>
                                      <p:to>
                                        <p:strVal val="visible"/>
                                      </p:to>
                                    </p:set>
                                    <p:animEffect transition="in" filter="fade">
                                      <p:cBhvr>
                                        <p:cTn id="82" dur="500"/>
                                        <p:tgtEl>
                                          <p:spTgt spid="216"/>
                                        </p:tgtEl>
                                      </p:cBhvr>
                                    </p:animEffect>
                                  </p:childTnLst>
                                </p:cTn>
                              </p:par>
                              <p:par>
                                <p:cTn id="83" presetID="10" presetClass="entr" presetSubtype="0" fill="hold" nodeType="withEffect">
                                  <p:stCondLst>
                                    <p:cond delay="0"/>
                                  </p:stCondLst>
                                  <p:childTnLst>
                                    <p:set>
                                      <p:cBhvr>
                                        <p:cTn id="84" dur="1" fill="hold">
                                          <p:stCondLst>
                                            <p:cond delay="0"/>
                                          </p:stCondLst>
                                        </p:cTn>
                                        <p:tgtEl>
                                          <p:spTgt spid="2055"/>
                                        </p:tgtEl>
                                        <p:attrNameLst>
                                          <p:attrName>style.visibility</p:attrName>
                                        </p:attrNameLst>
                                      </p:cBhvr>
                                      <p:to>
                                        <p:strVal val="visible"/>
                                      </p:to>
                                    </p:set>
                                    <p:animEffect transition="in" filter="fade">
                                      <p:cBhvr>
                                        <p:cTn id="85" dur="500"/>
                                        <p:tgtEl>
                                          <p:spTgt spid="2055"/>
                                        </p:tgtEl>
                                      </p:cBhvr>
                                    </p:animEffect>
                                  </p:childTnLst>
                                </p:cTn>
                              </p:par>
                              <p:par>
                                <p:cTn id="86" presetID="22" presetClass="entr" presetSubtype="8" fill="hold" nodeType="withEffect">
                                  <p:stCondLst>
                                    <p:cond delay="250"/>
                                  </p:stCondLst>
                                  <p:childTnLst>
                                    <p:set>
                                      <p:cBhvr>
                                        <p:cTn id="87" dur="1" fill="hold">
                                          <p:stCondLst>
                                            <p:cond delay="0"/>
                                          </p:stCondLst>
                                        </p:cTn>
                                        <p:tgtEl>
                                          <p:spTgt spid="183"/>
                                        </p:tgtEl>
                                        <p:attrNameLst>
                                          <p:attrName>style.visibility</p:attrName>
                                        </p:attrNameLst>
                                      </p:cBhvr>
                                      <p:to>
                                        <p:strVal val="visible"/>
                                      </p:to>
                                    </p:set>
                                    <p:animEffect transition="in" filter="wipe(left)">
                                      <p:cBhvr>
                                        <p:cTn id="88" dur="500"/>
                                        <p:tgtEl>
                                          <p:spTgt spid="183"/>
                                        </p:tgtEl>
                                      </p:cBhvr>
                                    </p:animEffect>
                                  </p:childTnLst>
                                </p:cTn>
                              </p:par>
                              <p:par>
                                <p:cTn id="89" presetID="22" presetClass="entr" presetSubtype="8" fill="hold" grpId="0" nodeType="withEffect">
                                  <p:stCondLst>
                                    <p:cond delay="250"/>
                                  </p:stCondLst>
                                  <p:childTnLst>
                                    <p:set>
                                      <p:cBhvr>
                                        <p:cTn id="90" dur="1" fill="hold">
                                          <p:stCondLst>
                                            <p:cond delay="0"/>
                                          </p:stCondLst>
                                        </p:cTn>
                                        <p:tgtEl>
                                          <p:spTgt spid="128"/>
                                        </p:tgtEl>
                                        <p:attrNameLst>
                                          <p:attrName>style.visibility</p:attrName>
                                        </p:attrNameLst>
                                      </p:cBhvr>
                                      <p:to>
                                        <p:strVal val="visible"/>
                                      </p:to>
                                    </p:set>
                                    <p:animEffect transition="in" filter="wipe(left)">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animEffect transition="in" filter="fade">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63" presetClass="path" presetSubtype="0" accel="50000" decel="50000" fill="hold" nodeType="clickEffect">
                                  <p:stCondLst>
                                    <p:cond delay="0"/>
                                  </p:stCondLst>
                                  <p:childTnLst>
                                    <p:animMotion origin="layout" path="M -2.91667E-6 1.11111E-6 L 0.15091 1.11111E-6 " pathEditMode="relative" rAng="0" ptsTypes="AA">
                                      <p:cBhvr>
                                        <p:cTn id="102" dur="2000" fill="hold"/>
                                        <p:tgtEl>
                                          <p:spTgt spid="29"/>
                                        </p:tgtEl>
                                        <p:attrNameLst>
                                          <p:attrName>ppt_x</p:attrName>
                                          <p:attrName>ppt_y</p:attrName>
                                        </p:attrNameLst>
                                      </p:cBhvr>
                                      <p:rCtr x="7539" y="0"/>
                                    </p:animMotion>
                                  </p:childTnLst>
                                </p:cTn>
                              </p:par>
                            </p:childTnLst>
                          </p:cTn>
                        </p:par>
                        <p:par>
                          <p:cTn id="103" fill="hold">
                            <p:stCondLst>
                              <p:cond delay="2000"/>
                            </p:stCondLst>
                            <p:childTnLst>
                              <p:par>
                                <p:cTn id="104" presetID="22" presetClass="entr" presetSubtype="1" fill="hold" nodeType="afterEffect">
                                  <p:stCondLst>
                                    <p:cond delay="0"/>
                                  </p:stCondLst>
                                  <p:childTnLst>
                                    <p:set>
                                      <p:cBhvr>
                                        <p:cTn id="105" dur="1" fill="hold">
                                          <p:stCondLst>
                                            <p:cond delay="0"/>
                                          </p:stCondLst>
                                        </p:cTn>
                                        <p:tgtEl>
                                          <p:spTgt spid="142"/>
                                        </p:tgtEl>
                                        <p:attrNameLst>
                                          <p:attrName>style.visibility</p:attrName>
                                        </p:attrNameLst>
                                      </p:cBhvr>
                                      <p:to>
                                        <p:strVal val="visible"/>
                                      </p:to>
                                    </p:set>
                                    <p:animEffect transition="in" filter="wipe(up)">
                                      <p:cBhvr>
                                        <p:cTn id="106" dur="500"/>
                                        <p:tgtEl>
                                          <p:spTgt spid="142"/>
                                        </p:tgtEl>
                                      </p:cBhvr>
                                    </p:animEffect>
                                  </p:childTnLst>
                                </p:cTn>
                              </p:par>
                            </p:childTnLst>
                          </p:cTn>
                        </p:par>
                        <p:par>
                          <p:cTn id="107" fill="hold">
                            <p:stCondLst>
                              <p:cond delay="2500"/>
                            </p:stCondLst>
                            <p:childTnLst>
                              <p:par>
                                <p:cTn id="108" presetID="53" presetClass="entr" presetSubtype="16" fill="hold" nodeType="afterEffect">
                                  <p:stCondLst>
                                    <p:cond delay="0"/>
                                  </p:stCondLst>
                                  <p:childTnLst>
                                    <p:set>
                                      <p:cBhvr>
                                        <p:cTn id="109" dur="1" fill="hold">
                                          <p:stCondLst>
                                            <p:cond delay="0"/>
                                          </p:stCondLst>
                                        </p:cTn>
                                        <p:tgtEl>
                                          <p:spTgt spid="152"/>
                                        </p:tgtEl>
                                        <p:attrNameLst>
                                          <p:attrName>style.visibility</p:attrName>
                                        </p:attrNameLst>
                                      </p:cBhvr>
                                      <p:to>
                                        <p:strVal val="visible"/>
                                      </p:to>
                                    </p:set>
                                    <p:anim calcmode="lin" valueType="num">
                                      <p:cBhvr>
                                        <p:cTn id="110" dur="500" fill="hold"/>
                                        <p:tgtEl>
                                          <p:spTgt spid="152"/>
                                        </p:tgtEl>
                                        <p:attrNameLst>
                                          <p:attrName>ppt_w</p:attrName>
                                        </p:attrNameLst>
                                      </p:cBhvr>
                                      <p:tavLst>
                                        <p:tav tm="0">
                                          <p:val>
                                            <p:fltVal val="0"/>
                                          </p:val>
                                        </p:tav>
                                        <p:tav tm="100000">
                                          <p:val>
                                            <p:strVal val="#ppt_w"/>
                                          </p:val>
                                        </p:tav>
                                      </p:tavLst>
                                    </p:anim>
                                    <p:anim calcmode="lin" valueType="num">
                                      <p:cBhvr>
                                        <p:cTn id="111" dur="500" fill="hold"/>
                                        <p:tgtEl>
                                          <p:spTgt spid="152"/>
                                        </p:tgtEl>
                                        <p:attrNameLst>
                                          <p:attrName>ppt_h</p:attrName>
                                        </p:attrNameLst>
                                      </p:cBhvr>
                                      <p:tavLst>
                                        <p:tav tm="0">
                                          <p:val>
                                            <p:fltVal val="0"/>
                                          </p:val>
                                        </p:tav>
                                        <p:tav tm="100000">
                                          <p:val>
                                            <p:strVal val="#ppt_h"/>
                                          </p:val>
                                        </p:tav>
                                      </p:tavLst>
                                    </p:anim>
                                    <p:animEffect transition="in" filter="fade">
                                      <p:cBhvr>
                                        <p:cTn id="112" dur="500"/>
                                        <p:tgtEl>
                                          <p:spTgt spid="15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15"/>
                                        </p:tgtEl>
                                        <p:attrNameLst>
                                          <p:attrName>style.visibility</p:attrName>
                                        </p:attrNameLst>
                                      </p:cBhvr>
                                      <p:to>
                                        <p:strVal val="visible"/>
                                      </p:to>
                                    </p:set>
                                    <p:animEffect transition="in" filter="fade">
                                      <p:cBhvr>
                                        <p:cTn id="117" dur="500"/>
                                        <p:tgtEl>
                                          <p:spTgt spid="115"/>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14"/>
                                        </p:tgtEl>
                                        <p:attrNameLst>
                                          <p:attrName>style.visibility</p:attrName>
                                        </p:attrNameLst>
                                      </p:cBhvr>
                                      <p:to>
                                        <p:strVal val="visible"/>
                                      </p:to>
                                    </p:set>
                                    <p:animEffect transition="in" filter="fade">
                                      <p:cBhvr>
                                        <p:cTn id="120" dur="500"/>
                                        <p:tgtEl>
                                          <p:spTgt spid="114"/>
                                        </p:tgtEl>
                                      </p:cBhvr>
                                    </p:animEffect>
                                  </p:childTnLst>
                                </p:cTn>
                              </p:par>
                              <p:par>
                                <p:cTn id="121" presetID="1" presetClass="path" presetSubtype="0" accel="50000" decel="50000" fill="hold" grpId="0" nodeType="withEffect">
                                  <p:stCondLst>
                                    <p:cond delay="0"/>
                                  </p:stCondLst>
                                  <p:childTnLst>
                                    <p:animMotion origin="layout" path="M 5E-6 -3.33333E-6 C 0.02435 -3.33333E-6 0.04428 0.01968 0.04428 0.04422 C 0.04428 0.06852 0.02435 0.08843 5E-6 0.08843 C -0.02447 0.08843 -0.04427 0.06852 -0.04427 0.04422 C -0.04427 0.01968 -0.02447 -3.33333E-6 5E-6 -3.33333E-6 Z " pathEditMode="relative" rAng="0" ptsTypes="AAAAA">
                                      <p:cBhvr>
                                        <p:cTn id="122" dur="2000" fill="hold"/>
                                        <p:tgtEl>
                                          <p:spTgt spid="114"/>
                                        </p:tgtEl>
                                        <p:attrNameLst>
                                          <p:attrName>ppt_x</p:attrName>
                                          <p:attrName>ppt_y</p:attrName>
                                        </p:attrNameLst>
                                      </p:cBhvr>
                                      <p:rCtr x="0" y="4421"/>
                                    </p:animMotion>
                                  </p:childTnLst>
                                </p:cTn>
                              </p:par>
                              <p:par>
                                <p:cTn id="123" presetID="10" presetClass="entr" presetSubtype="0" fill="hold" nodeType="withEffect">
                                  <p:stCondLst>
                                    <p:cond delay="1500"/>
                                  </p:stCondLst>
                                  <p:childTnLst>
                                    <p:set>
                                      <p:cBhvr>
                                        <p:cTn id="124" dur="1" fill="hold">
                                          <p:stCondLst>
                                            <p:cond delay="0"/>
                                          </p:stCondLst>
                                        </p:cTn>
                                        <p:tgtEl>
                                          <p:spTgt spid="7"/>
                                        </p:tgtEl>
                                        <p:attrNameLst>
                                          <p:attrName>style.visibility</p:attrName>
                                        </p:attrNameLst>
                                      </p:cBhvr>
                                      <p:to>
                                        <p:strVal val="visible"/>
                                      </p:to>
                                    </p:set>
                                    <p:animEffect transition="in" filter="fade">
                                      <p:cBhvr>
                                        <p:cTn id="125" dur="500"/>
                                        <p:tgtEl>
                                          <p:spTgt spid="7"/>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118"/>
                                        </p:tgtEl>
                                        <p:attrNameLst>
                                          <p:attrName>style.visibility</p:attrName>
                                        </p:attrNameLst>
                                      </p:cBhvr>
                                      <p:to>
                                        <p:strVal val="visible"/>
                                      </p:to>
                                    </p:set>
                                    <p:animEffect transition="in" filter="fade">
                                      <p:cBhvr>
                                        <p:cTn id="130" dur="500"/>
                                        <p:tgtEl>
                                          <p:spTgt spid="118"/>
                                        </p:tgtEl>
                                      </p:cBhvr>
                                    </p:animEffect>
                                  </p:childTnLst>
                                </p:cTn>
                              </p:par>
                              <p:par>
                                <p:cTn id="131" presetID="10" presetClass="exit" presetSubtype="0" fill="hold" nodeType="withEffect">
                                  <p:stCondLst>
                                    <p:cond delay="0"/>
                                  </p:stCondLst>
                                  <p:childTnLst>
                                    <p:animEffect transition="out" filter="fade">
                                      <p:cBhvr>
                                        <p:cTn id="132" dur="500"/>
                                        <p:tgtEl>
                                          <p:spTgt spid="118"/>
                                        </p:tgtEl>
                                      </p:cBhvr>
                                    </p:animEffect>
                                    <p:set>
                                      <p:cBhvr>
                                        <p:cTn id="133" dur="1" fill="hold">
                                          <p:stCondLst>
                                            <p:cond delay="499"/>
                                          </p:stCondLst>
                                        </p:cTn>
                                        <p:tgtEl>
                                          <p:spTgt spid="11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nodeType="clickEffect">
                                  <p:stCondLst>
                                    <p:cond delay="0"/>
                                  </p:stCondLst>
                                  <p:childTnLst>
                                    <p:animEffect transition="out" filter="fade">
                                      <p:cBhvr>
                                        <p:cTn id="137" dur="500"/>
                                        <p:tgtEl>
                                          <p:spTgt spid="152"/>
                                        </p:tgtEl>
                                      </p:cBhvr>
                                    </p:animEffect>
                                    <p:set>
                                      <p:cBhvr>
                                        <p:cTn id="138" dur="1" fill="hold">
                                          <p:stCondLst>
                                            <p:cond delay="499"/>
                                          </p:stCondLst>
                                        </p:cTn>
                                        <p:tgtEl>
                                          <p:spTgt spid="152"/>
                                        </p:tgtEl>
                                        <p:attrNameLst>
                                          <p:attrName>style.visibility</p:attrName>
                                        </p:attrNameLst>
                                      </p:cBhvr>
                                      <p:to>
                                        <p:strVal val="hidden"/>
                                      </p:to>
                                    </p:set>
                                  </p:childTnLst>
                                </p:cTn>
                              </p:par>
                              <p:par>
                                <p:cTn id="139" presetID="10" presetClass="entr" presetSubtype="0" fill="hold" nodeType="withEffect">
                                  <p:stCondLst>
                                    <p:cond delay="0"/>
                                  </p:stCondLst>
                                  <p:childTnLst>
                                    <p:set>
                                      <p:cBhvr>
                                        <p:cTn id="140" dur="1" fill="hold">
                                          <p:stCondLst>
                                            <p:cond delay="0"/>
                                          </p:stCondLst>
                                        </p:cTn>
                                        <p:tgtEl>
                                          <p:spTgt spid="9"/>
                                        </p:tgtEl>
                                        <p:attrNameLst>
                                          <p:attrName>style.visibility</p:attrName>
                                        </p:attrNameLst>
                                      </p:cBhvr>
                                      <p:to>
                                        <p:strVal val="visible"/>
                                      </p:to>
                                    </p:set>
                                    <p:animEffect transition="in" filter="fade">
                                      <p:cBhvr>
                                        <p:cTn id="1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65" grpId="0"/>
      <p:bldP spid="2" grpId="0"/>
      <p:bldP spid="140" grpId="0"/>
      <p:bldP spid="315" grpId="0"/>
      <p:bldP spid="216" grpId="0"/>
      <p:bldP spid="114" grpId="0" animBg="1"/>
      <p:bldP spid="114" grpId="1" animBg="1"/>
      <p:bldP spid="1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2B23111-1DA0-403F-8785-AAF1C5D21997}"/>
              </a:ext>
            </a:extLst>
          </p:cNvPr>
          <p:cNvGrpSpPr/>
          <p:nvPr/>
        </p:nvGrpSpPr>
        <p:grpSpPr>
          <a:xfrm>
            <a:off x="5433271" y="1868762"/>
            <a:ext cx="504164" cy="1371406"/>
            <a:chOff x="7244523" y="2491548"/>
            <a:chExt cx="672314" cy="1828800"/>
          </a:xfrm>
        </p:grpSpPr>
        <p:grpSp>
          <p:nvGrpSpPr>
            <p:cNvPr id="186" name="Group 185">
              <a:extLst>
                <a:ext uri="{FF2B5EF4-FFF2-40B4-BE49-F238E27FC236}">
                  <a16:creationId xmlns:a16="http://schemas.microsoft.com/office/drawing/2014/main" id="{E0C7B70D-6964-438F-A18A-E3297517E45E}"/>
                </a:ext>
              </a:extLst>
            </p:cNvPr>
            <p:cNvGrpSpPr/>
            <p:nvPr/>
          </p:nvGrpSpPr>
          <p:grpSpPr>
            <a:xfrm>
              <a:off x="7244523" y="2491548"/>
              <a:ext cx="672314" cy="1828800"/>
              <a:chOff x="7244523" y="2514600"/>
              <a:chExt cx="672314" cy="1828800"/>
            </a:xfrm>
          </p:grpSpPr>
          <p:sp>
            <p:nvSpPr>
              <p:cNvPr id="189" name="Rectangle: Rounded Corners 188">
                <a:extLst>
                  <a:ext uri="{FF2B5EF4-FFF2-40B4-BE49-F238E27FC236}">
                    <a16:creationId xmlns:a16="http://schemas.microsoft.com/office/drawing/2014/main" id="{DF3155F2-73E1-4B69-8BFB-89A8DA8FE6E1}"/>
                  </a:ext>
                </a:extLst>
              </p:cNvPr>
              <p:cNvSpPr/>
              <p:nvPr/>
            </p:nvSpPr>
            <p:spPr bwMode="auto">
              <a:xfrm>
                <a:off x="7244523" y="2514600"/>
                <a:ext cx="672314" cy="1828800"/>
              </a:xfrm>
              <a:prstGeom prst="roundRect">
                <a:avLst>
                  <a:gd name="adj" fmla="val 50000"/>
                </a:avLst>
              </a:prstGeom>
              <a:pattFill prst="wdDnDiag">
                <a:fgClr>
                  <a:schemeClr val="bg2"/>
                </a:fgClr>
                <a:bgClr>
                  <a:schemeClr val="bg1"/>
                </a:bgClr>
              </a:pattFill>
              <a:ln>
                <a:solidFill>
                  <a:schemeClr val="tx1">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useBgFill="1">
            <p:nvSpPr>
              <p:cNvPr id="191" name="Oval 190">
                <a:extLst>
                  <a:ext uri="{FF2B5EF4-FFF2-40B4-BE49-F238E27FC236}">
                    <a16:creationId xmlns:a16="http://schemas.microsoft.com/office/drawing/2014/main" id="{145E2889-F082-4E82-9A83-3DA8BEFF7608}"/>
                  </a:ext>
                </a:extLst>
              </p:cNvPr>
              <p:cNvSpPr/>
              <p:nvPr/>
            </p:nvSpPr>
            <p:spPr bwMode="auto">
              <a:xfrm>
                <a:off x="7352079" y="2636834"/>
                <a:ext cx="457200" cy="45720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grpSp>
          <p:nvGrpSpPr>
            <p:cNvPr id="139" name="Group 138">
              <a:extLst>
                <a:ext uri="{FF2B5EF4-FFF2-40B4-BE49-F238E27FC236}">
                  <a16:creationId xmlns:a16="http://schemas.microsoft.com/office/drawing/2014/main" id="{FFABED58-418F-4C0F-9075-C52A921DE2D0}"/>
                </a:ext>
              </a:extLst>
            </p:cNvPr>
            <p:cNvGrpSpPr/>
            <p:nvPr/>
          </p:nvGrpSpPr>
          <p:grpSpPr>
            <a:xfrm>
              <a:off x="7391723" y="2676627"/>
              <a:ext cx="369136" cy="322510"/>
              <a:chOff x="2597150" y="3643314"/>
              <a:chExt cx="452438" cy="395288"/>
            </a:xfrm>
            <a:solidFill>
              <a:schemeClr val="accent2"/>
            </a:solidFill>
          </p:grpSpPr>
          <p:sp>
            <p:nvSpPr>
              <p:cNvPr id="155" name="Freeform 122">
                <a:extLst>
                  <a:ext uri="{FF2B5EF4-FFF2-40B4-BE49-F238E27FC236}">
                    <a16:creationId xmlns:a16="http://schemas.microsoft.com/office/drawing/2014/main" id="{FADF4B4C-F5D8-4AB8-AA0C-072F3BF43D18}"/>
                  </a:ext>
                </a:extLst>
              </p:cNvPr>
              <p:cNvSpPr>
                <a:spLocks/>
              </p:cNvSpPr>
              <p:nvPr/>
            </p:nvSpPr>
            <p:spPr bwMode="auto">
              <a:xfrm>
                <a:off x="2597150" y="3643314"/>
                <a:ext cx="452438" cy="300038"/>
              </a:xfrm>
              <a:custGeom>
                <a:avLst/>
                <a:gdLst>
                  <a:gd name="T0" fmla="*/ 1487 w 1649"/>
                  <a:gd name="T1" fmla="*/ 427 h 1094"/>
                  <a:gd name="T2" fmla="*/ 1487 w 1649"/>
                  <a:gd name="T3" fmla="*/ 427 h 1094"/>
                  <a:gd name="T4" fmla="*/ 1367 w 1649"/>
                  <a:gd name="T5" fmla="*/ 213 h 1094"/>
                  <a:gd name="T6" fmla="*/ 1215 w 1649"/>
                  <a:gd name="T7" fmla="*/ 167 h 1094"/>
                  <a:gd name="T8" fmla="*/ 1097 w 1649"/>
                  <a:gd name="T9" fmla="*/ 196 h 1094"/>
                  <a:gd name="T10" fmla="*/ 720 w 1649"/>
                  <a:gd name="T11" fmla="*/ 0 h 1094"/>
                  <a:gd name="T12" fmla="*/ 259 w 1649"/>
                  <a:gd name="T13" fmla="*/ 461 h 1094"/>
                  <a:gd name="T14" fmla="*/ 259 w 1649"/>
                  <a:gd name="T15" fmla="*/ 470 h 1094"/>
                  <a:gd name="T16" fmla="*/ 0 w 1649"/>
                  <a:gd name="T17" fmla="*/ 779 h 1094"/>
                  <a:gd name="T18" fmla="*/ 314 w 1649"/>
                  <a:gd name="T19" fmla="*/ 1094 h 1094"/>
                  <a:gd name="T20" fmla="*/ 315 w 1649"/>
                  <a:gd name="T21" fmla="*/ 1067 h 1094"/>
                  <a:gd name="T22" fmla="*/ 27 w 1649"/>
                  <a:gd name="T23" fmla="*/ 779 h 1094"/>
                  <a:gd name="T24" fmla="*/ 275 w 1649"/>
                  <a:gd name="T25" fmla="*/ 495 h 1094"/>
                  <a:gd name="T26" fmla="*/ 286 w 1649"/>
                  <a:gd name="T27" fmla="*/ 493 h 1094"/>
                  <a:gd name="T28" fmla="*/ 286 w 1649"/>
                  <a:gd name="T29" fmla="*/ 461 h 1094"/>
                  <a:gd name="T30" fmla="*/ 720 w 1649"/>
                  <a:gd name="T31" fmla="*/ 27 h 1094"/>
                  <a:gd name="T32" fmla="*/ 1082 w 1649"/>
                  <a:gd name="T33" fmla="*/ 221 h 1094"/>
                  <a:gd name="T34" fmla="*/ 1089 w 1649"/>
                  <a:gd name="T35" fmla="*/ 231 h 1094"/>
                  <a:gd name="T36" fmla="*/ 1099 w 1649"/>
                  <a:gd name="T37" fmla="*/ 225 h 1094"/>
                  <a:gd name="T38" fmla="*/ 1215 w 1649"/>
                  <a:gd name="T39" fmla="*/ 194 h 1094"/>
                  <a:gd name="T40" fmla="*/ 1352 w 1649"/>
                  <a:gd name="T41" fmla="*/ 235 h 1094"/>
                  <a:gd name="T42" fmla="*/ 1461 w 1649"/>
                  <a:gd name="T43" fmla="*/ 434 h 1094"/>
                  <a:gd name="T44" fmla="*/ 1461 w 1649"/>
                  <a:gd name="T45" fmla="*/ 441 h 1094"/>
                  <a:gd name="T46" fmla="*/ 1467 w 1649"/>
                  <a:gd name="T47" fmla="*/ 445 h 1094"/>
                  <a:gd name="T48" fmla="*/ 1622 w 1649"/>
                  <a:gd name="T49" fmla="*/ 729 h 1094"/>
                  <a:gd name="T50" fmla="*/ 1321 w 1649"/>
                  <a:gd name="T51" fmla="*/ 1067 h 1094"/>
                  <a:gd name="T52" fmla="*/ 1324 w 1649"/>
                  <a:gd name="T53" fmla="*/ 1094 h 1094"/>
                  <a:gd name="T54" fmla="*/ 1649 w 1649"/>
                  <a:gd name="T55" fmla="*/ 729 h 1094"/>
                  <a:gd name="T56" fmla="*/ 1487 w 1649"/>
                  <a:gd name="T57" fmla="*/ 427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49" h="1094">
                    <a:moveTo>
                      <a:pt x="1487" y="427"/>
                    </a:moveTo>
                    <a:lnTo>
                      <a:pt x="1487" y="427"/>
                    </a:lnTo>
                    <a:cubicBezTo>
                      <a:pt x="1483" y="340"/>
                      <a:pt x="1439" y="261"/>
                      <a:pt x="1367" y="213"/>
                    </a:cubicBezTo>
                    <a:cubicBezTo>
                      <a:pt x="1322" y="183"/>
                      <a:pt x="1269" y="167"/>
                      <a:pt x="1215" y="167"/>
                    </a:cubicBezTo>
                    <a:cubicBezTo>
                      <a:pt x="1174" y="167"/>
                      <a:pt x="1133" y="177"/>
                      <a:pt x="1097" y="196"/>
                    </a:cubicBezTo>
                    <a:cubicBezTo>
                      <a:pt x="1009" y="73"/>
                      <a:pt x="869" y="0"/>
                      <a:pt x="720" y="0"/>
                    </a:cubicBezTo>
                    <a:cubicBezTo>
                      <a:pt x="466" y="0"/>
                      <a:pt x="259" y="207"/>
                      <a:pt x="259" y="461"/>
                    </a:cubicBezTo>
                    <a:lnTo>
                      <a:pt x="259" y="470"/>
                    </a:lnTo>
                    <a:cubicBezTo>
                      <a:pt x="111" y="497"/>
                      <a:pt x="0" y="628"/>
                      <a:pt x="0" y="779"/>
                    </a:cubicBezTo>
                    <a:cubicBezTo>
                      <a:pt x="0" y="950"/>
                      <a:pt x="141" y="1091"/>
                      <a:pt x="314" y="1094"/>
                    </a:cubicBezTo>
                    <a:lnTo>
                      <a:pt x="315" y="1067"/>
                    </a:lnTo>
                    <a:cubicBezTo>
                      <a:pt x="156" y="1064"/>
                      <a:pt x="27" y="935"/>
                      <a:pt x="27" y="779"/>
                    </a:cubicBezTo>
                    <a:cubicBezTo>
                      <a:pt x="27" y="637"/>
                      <a:pt x="133" y="515"/>
                      <a:pt x="275" y="495"/>
                    </a:cubicBezTo>
                    <a:lnTo>
                      <a:pt x="286" y="493"/>
                    </a:lnTo>
                    <a:lnTo>
                      <a:pt x="286" y="461"/>
                    </a:lnTo>
                    <a:cubicBezTo>
                      <a:pt x="286" y="222"/>
                      <a:pt x="481" y="27"/>
                      <a:pt x="720" y="27"/>
                    </a:cubicBezTo>
                    <a:cubicBezTo>
                      <a:pt x="864" y="27"/>
                      <a:pt x="1000" y="99"/>
                      <a:pt x="1082" y="221"/>
                    </a:cubicBezTo>
                    <a:lnTo>
                      <a:pt x="1089" y="231"/>
                    </a:lnTo>
                    <a:lnTo>
                      <a:pt x="1099" y="225"/>
                    </a:lnTo>
                    <a:cubicBezTo>
                      <a:pt x="1134" y="205"/>
                      <a:pt x="1174" y="194"/>
                      <a:pt x="1215" y="194"/>
                    </a:cubicBezTo>
                    <a:cubicBezTo>
                      <a:pt x="1264" y="194"/>
                      <a:pt x="1312" y="208"/>
                      <a:pt x="1352" y="235"/>
                    </a:cubicBezTo>
                    <a:cubicBezTo>
                      <a:pt x="1419" y="279"/>
                      <a:pt x="1459" y="354"/>
                      <a:pt x="1461" y="434"/>
                    </a:cubicBezTo>
                    <a:lnTo>
                      <a:pt x="1461" y="441"/>
                    </a:lnTo>
                    <a:lnTo>
                      <a:pt x="1467" y="445"/>
                    </a:lnTo>
                    <a:cubicBezTo>
                      <a:pt x="1563" y="508"/>
                      <a:pt x="1622" y="616"/>
                      <a:pt x="1622" y="729"/>
                    </a:cubicBezTo>
                    <a:cubicBezTo>
                      <a:pt x="1622" y="901"/>
                      <a:pt x="1493" y="1047"/>
                      <a:pt x="1321" y="1067"/>
                    </a:cubicBezTo>
                    <a:lnTo>
                      <a:pt x="1324" y="1094"/>
                    </a:lnTo>
                    <a:cubicBezTo>
                      <a:pt x="1509" y="1072"/>
                      <a:pt x="1649" y="915"/>
                      <a:pt x="1649" y="729"/>
                    </a:cubicBezTo>
                    <a:cubicBezTo>
                      <a:pt x="1649" y="610"/>
                      <a:pt x="1587" y="495"/>
                      <a:pt x="1487" y="427"/>
                    </a:cubicBez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sp>
            <p:nvSpPr>
              <p:cNvPr id="156" name="Freeform 123">
                <a:extLst>
                  <a:ext uri="{FF2B5EF4-FFF2-40B4-BE49-F238E27FC236}">
                    <a16:creationId xmlns:a16="http://schemas.microsoft.com/office/drawing/2014/main" id="{2CEC8EBB-852C-48A4-92E1-5D25EA2A0C7F}"/>
                  </a:ext>
                </a:extLst>
              </p:cNvPr>
              <p:cNvSpPr>
                <a:spLocks noEditPoints="1"/>
              </p:cNvSpPr>
              <p:nvPr/>
            </p:nvSpPr>
            <p:spPr bwMode="auto">
              <a:xfrm>
                <a:off x="2709863" y="3840164"/>
                <a:ext cx="227013" cy="198438"/>
              </a:xfrm>
              <a:custGeom>
                <a:avLst/>
                <a:gdLst>
                  <a:gd name="T0" fmla="*/ 385 w 825"/>
                  <a:gd name="T1" fmla="*/ 359 h 719"/>
                  <a:gd name="T2" fmla="*/ 385 w 825"/>
                  <a:gd name="T3" fmla="*/ 359 h 719"/>
                  <a:gd name="T4" fmla="*/ 412 w 825"/>
                  <a:gd name="T5" fmla="*/ 332 h 719"/>
                  <a:gd name="T6" fmla="*/ 440 w 825"/>
                  <a:gd name="T7" fmla="*/ 359 h 719"/>
                  <a:gd name="T8" fmla="*/ 412 w 825"/>
                  <a:gd name="T9" fmla="*/ 387 h 719"/>
                  <a:gd name="T10" fmla="*/ 385 w 825"/>
                  <a:gd name="T11" fmla="*/ 359 h 719"/>
                  <a:gd name="T12" fmla="*/ 798 w 825"/>
                  <a:gd name="T13" fmla="*/ 26 h 719"/>
                  <a:gd name="T14" fmla="*/ 798 w 825"/>
                  <a:gd name="T15" fmla="*/ 26 h 719"/>
                  <a:gd name="T16" fmla="*/ 798 w 825"/>
                  <a:gd name="T17" fmla="*/ 346 h 719"/>
                  <a:gd name="T18" fmla="*/ 604 w 825"/>
                  <a:gd name="T19" fmla="*/ 346 h 719"/>
                  <a:gd name="T20" fmla="*/ 604 w 825"/>
                  <a:gd name="T21" fmla="*/ 372 h 719"/>
                  <a:gd name="T22" fmla="*/ 798 w 825"/>
                  <a:gd name="T23" fmla="*/ 372 h 719"/>
                  <a:gd name="T24" fmla="*/ 798 w 825"/>
                  <a:gd name="T25" fmla="*/ 693 h 719"/>
                  <a:gd name="T26" fmla="*/ 27 w 825"/>
                  <a:gd name="T27" fmla="*/ 693 h 719"/>
                  <a:gd name="T28" fmla="*/ 27 w 825"/>
                  <a:gd name="T29" fmla="*/ 372 h 719"/>
                  <a:gd name="T30" fmla="*/ 360 w 825"/>
                  <a:gd name="T31" fmla="*/ 372 h 719"/>
                  <a:gd name="T32" fmla="*/ 412 w 825"/>
                  <a:gd name="T33" fmla="*/ 413 h 719"/>
                  <a:gd name="T34" fmla="*/ 466 w 825"/>
                  <a:gd name="T35" fmla="*/ 359 h 719"/>
                  <a:gd name="T36" fmla="*/ 412 w 825"/>
                  <a:gd name="T37" fmla="*/ 306 h 719"/>
                  <a:gd name="T38" fmla="*/ 360 w 825"/>
                  <a:gd name="T39" fmla="*/ 346 h 719"/>
                  <a:gd name="T40" fmla="*/ 27 w 825"/>
                  <a:gd name="T41" fmla="*/ 346 h 719"/>
                  <a:gd name="T42" fmla="*/ 27 w 825"/>
                  <a:gd name="T43" fmla="*/ 26 h 719"/>
                  <a:gd name="T44" fmla="*/ 798 w 825"/>
                  <a:gd name="T45" fmla="*/ 26 h 719"/>
                  <a:gd name="T46" fmla="*/ 0 w 825"/>
                  <a:gd name="T47" fmla="*/ 719 h 719"/>
                  <a:gd name="T48" fmla="*/ 0 w 825"/>
                  <a:gd name="T49" fmla="*/ 719 h 719"/>
                  <a:gd name="T50" fmla="*/ 825 w 825"/>
                  <a:gd name="T51" fmla="*/ 719 h 719"/>
                  <a:gd name="T52" fmla="*/ 825 w 825"/>
                  <a:gd name="T53" fmla="*/ 0 h 719"/>
                  <a:gd name="T54" fmla="*/ 0 w 825"/>
                  <a:gd name="T55" fmla="*/ 0 h 719"/>
                  <a:gd name="T56" fmla="*/ 0 w 825"/>
                  <a:gd name="T57"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25" h="719">
                    <a:moveTo>
                      <a:pt x="385" y="359"/>
                    </a:moveTo>
                    <a:lnTo>
                      <a:pt x="385" y="359"/>
                    </a:lnTo>
                    <a:cubicBezTo>
                      <a:pt x="385" y="344"/>
                      <a:pt x="397" y="332"/>
                      <a:pt x="412" y="332"/>
                    </a:cubicBezTo>
                    <a:cubicBezTo>
                      <a:pt x="427" y="332"/>
                      <a:pt x="440" y="344"/>
                      <a:pt x="440" y="359"/>
                    </a:cubicBezTo>
                    <a:cubicBezTo>
                      <a:pt x="440" y="374"/>
                      <a:pt x="427" y="387"/>
                      <a:pt x="412" y="387"/>
                    </a:cubicBezTo>
                    <a:cubicBezTo>
                      <a:pt x="397" y="387"/>
                      <a:pt x="385" y="374"/>
                      <a:pt x="385" y="359"/>
                    </a:cubicBezTo>
                    <a:close/>
                    <a:moveTo>
                      <a:pt x="798" y="26"/>
                    </a:moveTo>
                    <a:lnTo>
                      <a:pt x="798" y="26"/>
                    </a:lnTo>
                    <a:lnTo>
                      <a:pt x="798" y="346"/>
                    </a:lnTo>
                    <a:lnTo>
                      <a:pt x="604" y="346"/>
                    </a:lnTo>
                    <a:lnTo>
                      <a:pt x="604" y="372"/>
                    </a:lnTo>
                    <a:lnTo>
                      <a:pt x="798" y="372"/>
                    </a:lnTo>
                    <a:lnTo>
                      <a:pt x="798" y="693"/>
                    </a:lnTo>
                    <a:lnTo>
                      <a:pt x="27" y="693"/>
                    </a:lnTo>
                    <a:lnTo>
                      <a:pt x="27" y="372"/>
                    </a:lnTo>
                    <a:lnTo>
                      <a:pt x="360" y="372"/>
                    </a:lnTo>
                    <a:cubicBezTo>
                      <a:pt x="366" y="396"/>
                      <a:pt x="387" y="413"/>
                      <a:pt x="412" y="413"/>
                    </a:cubicBezTo>
                    <a:cubicBezTo>
                      <a:pt x="442" y="413"/>
                      <a:pt x="466" y="389"/>
                      <a:pt x="466" y="359"/>
                    </a:cubicBezTo>
                    <a:cubicBezTo>
                      <a:pt x="466" y="330"/>
                      <a:pt x="442" y="306"/>
                      <a:pt x="412" y="306"/>
                    </a:cubicBezTo>
                    <a:cubicBezTo>
                      <a:pt x="387" y="306"/>
                      <a:pt x="367" y="323"/>
                      <a:pt x="360" y="346"/>
                    </a:cubicBezTo>
                    <a:lnTo>
                      <a:pt x="27" y="346"/>
                    </a:lnTo>
                    <a:lnTo>
                      <a:pt x="27" y="26"/>
                    </a:lnTo>
                    <a:lnTo>
                      <a:pt x="798" y="26"/>
                    </a:lnTo>
                    <a:close/>
                    <a:moveTo>
                      <a:pt x="0" y="719"/>
                    </a:moveTo>
                    <a:lnTo>
                      <a:pt x="0" y="719"/>
                    </a:lnTo>
                    <a:lnTo>
                      <a:pt x="825" y="719"/>
                    </a:lnTo>
                    <a:lnTo>
                      <a:pt x="825" y="0"/>
                    </a:lnTo>
                    <a:lnTo>
                      <a:pt x="0" y="0"/>
                    </a:lnTo>
                    <a:lnTo>
                      <a:pt x="0" y="719"/>
                    </a:ln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sp>
            <p:nvSpPr>
              <p:cNvPr id="157" name="Freeform 124">
                <a:extLst>
                  <a:ext uri="{FF2B5EF4-FFF2-40B4-BE49-F238E27FC236}">
                    <a16:creationId xmlns:a16="http://schemas.microsoft.com/office/drawing/2014/main" id="{A2A27ABD-448C-4078-898F-F6F5BE49F3AF}"/>
                  </a:ext>
                </a:extLst>
              </p:cNvPr>
              <p:cNvSpPr>
                <a:spLocks/>
              </p:cNvSpPr>
              <p:nvPr/>
            </p:nvSpPr>
            <p:spPr bwMode="auto">
              <a:xfrm>
                <a:off x="2786063" y="3887789"/>
                <a:ext cx="88900" cy="103188"/>
              </a:xfrm>
              <a:custGeom>
                <a:avLst/>
                <a:gdLst>
                  <a:gd name="T0" fmla="*/ 133 w 322"/>
                  <a:gd name="T1" fmla="*/ 27 h 378"/>
                  <a:gd name="T2" fmla="*/ 133 w 322"/>
                  <a:gd name="T3" fmla="*/ 27 h 378"/>
                  <a:gd name="T4" fmla="*/ 248 w 322"/>
                  <a:gd name="T5" fmla="*/ 75 h 378"/>
                  <a:gd name="T6" fmla="*/ 296 w 322"/>
                  <a:gd name="T7" fmla="*/ 189 h 378"/>
                  <a:gd name="T8" fmla="*/ 248 w 322"/>
                  <a:gd name="T9" fmla="*/ 304 h 378"/>
                  <a:gd name="T10" fmla="*/ 133 w 322"/>
                  <a:gd name="T11" fmla="*/ 352 h 378"/>
                  <a:gd name="T12" fmla="*/ 19 w 322"/>
                  <a:gd name="T13" fmla="*/ 304 h 378"/>
                  <a:gd name="T14" fmla="*/ 0 w 322"/>
                  <a:gd name="T15" fmla="*/ 323 h 378"/>
                  <a:gd name="T16" fmla="*/ 133 w 322"/>
                  <a:gd name="T17" fmla="*/ 378 h 378"/>
                  <a:gd name="T18" fmla="*/ 267 w 322"/>
                  <a:gd name="T19" fmla="*/ 323 h 378"/>
                  <a:gd name="T20" fmla="*/ 322 w 322"/>
                  <a:gd name="T21" fmla="*/ 189 h 378"/>
                  <a:gd name="T22" fmla="*/ 267 w 322"/>
                  <a:gd name="T23" fmla="*/ 56 h 378"/>
                  <a:gd name="T24" fmla="*/ 133 w 322"/>
                  <a:gd name="T25" fmla="*/ 0 h 378"/>
                  <a:gd name="T26" fmla="*/ 0 w 322"/>
                  <a:gd name="T27" fmla="*/ 56 h 378"/>
                  <a:gd name="T28" fmla="*/ 19 w 322"/>
                  <a:gd name="T29" fmla="*/ 75 h 378"/>
                  <a:gd name="T30" fmla="*/ 133 w 322"/>
                  <a:gd name="T31" fmla="*/ 27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2" h="378">
                    <a:moveTo>
                      <a:pt x="133" y="27"/>
                    </a:moveTo>
                    <a:lnTo>
                      <a:pt x="133" y="27"/>
                    </a:lnTo>
                    <a:cubicBezTo>
                      <a:pt x="177" y="27"/>
                      <a:pt x="217" y="44"/>
                      <a:pt x="248" y="75"/>
                    </a:cubicBezTo>
                    <a:cubicBezTo>
                      <a:pt x="279" y="105"/>
                      <a:pt x="296" y="146"/>
                      <a:pt x="296" y="189"/>
                    </a:cubicBezTo>
                    <a:cubicBezTo>
                      <a:pt x="296" y="233"/>
                      <a:pt x="279" y="274"/>
                      <a:pt x="248" y="304"/>
                    </a:cubicBezTo>
                    <a:cubicBezTo>
                      <a:pt x="217" y="335"/>
                      <a:pt x="177" y="352"/>
                      <a:pt x="133" y="352"/>
                    </a:cubicBezTo>
                    <a:cubicBezTo>
                      <a:pt x="90" y="352"/>
                      <a:pt x="49" y="335"/>
                      <a:pt x="19" y="304"/>
                    </a:cubicBezTo>
                    <a:lnTo>
                      <a:pt x="0" y="323"/>
                    </a:lnTo>
                    <a:cubicBezTo>
                      <a:pt x="35" y="359"/>
                      <a:pt x="83" y="378"/>
                      <a:pt x="133" y="378"/>
                    </a:cubicBezTo>
                    <a:cubicBezTo>
                      <a:pt x="184" y="378"/>
                      <a:pt x="231" y="359"/>
                      <a:pt x="267" y="323"/>
                    </a:cubicBezTo>
                    <a:cubicBezTo>
                      <a:pt x="303" y="287"/>
                      <a:pt x="322" y="240"/>
                      <a:pt x="322" y="189"/>
                    </a:cubicBezTo>
                    <a:cubicBezTo>
                      <a:pt x="322" y="139"/>
                      <a:pt x="303" y="91"/>
                      <a:pt x="267" y="56"/>
                    </a:cubicBezTo>
                    <a:cubicBezTo>
                      <a:pt x="231" y="20"/>
                      <a:pt x="184" y="0"/>
                      <a:pt x="133" y="0"/>
                    </a:cubicBezTo>
                    <a:cubicBezTo>
                      <a:pt x="83" y="0"/>
                      <a:pt x="35" y="20"/>
                      <a:pt x="0" y="56"/>
                    </a:cubicBezTo>
                    <a:lnTo>
                      <a:pt x="19" y="75"/>
                    </a:lnTo>
                    <a:cubicBezTo>
                      <a:pt x="49" y="44"/>
                      <a:pt x="90" y="27"/>
                      <a:pt x="133" y="27"/>
                    </a:cubicBezTo>
                    <a:close/>
                  </a:path>
                </a:pathLst>
              </a:custGeom>
              <a:grp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FFFFFF"/>
                  </a:solidFill>
                  <a:latin typeface="Segoe UI"/>
                </a:endParaRPr>
              </a:p>
            </p:txBody>
          </p:sp>
        </p:grpSp>
      </p:grpSp>
      <p:sp useBgFill="1">
        <p:nvSpPr>
          <p:cNvPr id="128" name="Rectangle 127">
            <a:extLst>
              <a:ext uri="{FF2B5EF4-FFF2-40B4-BE49-F238E27FC236}">
                <a16:creationId xmlns:a16="http://schemas.microsoft.com/office/drawing/2014/main" id="{F032E8AE-34B1-4924-890C-325A9B102D87}"/>
              </a:ext>
            </a:extLst>
          </p:cNvPr>
          <p:cNvSpPr/>
          <p:nvPr/>
        </p:nvSpPr>
        <p:spPr bwMode="auto">
          <a:xfrm>
            <a:off x="5423208" y="2477915"/>
            <a:ext cx="544888" cy="17142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65" name="CONDITIONAL ACCESS RISK">
            <a:extLst>
              <a:ext uri="{FF2B5EF4-FFF2-40B4-BE49-F238E27FC236}">
                <a16:creationId xmlns:a16="http://schemas.microsoft.com/office/drawing/2014/main" id="{55D03E26-F5A7-4512-B7D5-3B9F2AEF7E28}"/>
              </a:ext>
            </a:extLst>
          </p:cNvPr>
          <p:cNvSpPr txBox="1"/>
          <p:nvPr/>
        </p:nvSpPr>
        <p:spPr>
          <a:xfrm>
            <a:off x="5117562" y="1411561"/>
            <a:ext cx="1156181" cy="507831"/>
          </a:xfrm>
          <a:prstGeom prst="rect">
            <a:avLst/>
          </a:prstGeom>
          <a:noFill/>
        </p:spPr>
        <p:txBody>
          <a:bodyPr wrap="square" rtlCol="0" anchor="ctr">
            <a:spAutoFit/>
          </a:bodyPr>
          <a:lstStyle/>
          <a:p>
            <a:pPr defTabSz="698951" fontAlgn="base">
              <a:spcBef>
                <a:spcPct val="0"/>
              </a:spcBef>
              <a:spcAft>
                <a:spcPct val="0"/>
              </a:spcAft>
              <a:defRPr/>
            </a:pPr>
            <a:r>
              <a:rPr lang="en-US" sz="900" kern="0" dirty="0">
                <a:solidFill>
                  <a:srgbClr val="0078D7"/>
                </a:solidFill>
                <a:latin typeface="Segoe UI Semibold" panose="020B0702040204020203" pitchFamily="34" charset="0"/>
                <a:cs typeface="Segoe UI Semibold" panose="020B0702040204020203" pitchFamily="34" charset="0"/>
              </a:rPr>
              <a:t>Cloud App Security</a:t>
            </a:r>
            <a:br>
              <a:rPr lang="en-US" sz="900" kern="0" dirty="0">
                <a:solidFill>
                  <a:srgbClr val="0078D7"/>
                </a:solidFill>
                <a:latin typeface="Segoe UI Semibold" panose="020B0702040204020203" pitchFamily="34" charset="0"/>
                <a:cs typeface="Segoe UI Semibold" panose="020B0702040204020203" pitchFamily="34" charset="0"/>
              </a:rPr>
            </a:br>
            <a:r>
              <a:rPr lang="en-US" sz="900" kern="0" dirty="0">
                <a:solidFill>
                  <a:srgbClr val="0078D7"/>
                </a:solidFill>
                <a:latin typeface="Segoe UI Semibold" panose="020B0702040204020203" pitchFamily="34" charset="0"/>
                <a:cs typeface="Segoe UI Semibold" panose="020B0702040204020203" pitchFamily="34" charset="0"/>
              </a:rPr>
              <a:t>Proxy</a:t>
            </a:r>
          </a:p>
        </p:txBody>
      </p:sp>
      <p:grpSp>
        <p:nvGrpSpPr>
          <p:cNvPr id="2053" name="Group 2052">
            <a:extLst>
              <a:ext uri="{FF2B5EF4-FFF2-40B4-BE49-F238E27FC236}">
                <a16:creationId xmlns:a16="http://schemas.microsoft.com/office/drawing/2014/main" id="{51438D0F-3CDE-4A8E-9F32-9A436D532503}"/>
              </a:ext>
            </a:extLst>
          </p:cNvPr>
          <p:cNvGrpSpPr/>
          <p:nvPr/>
        </p:nvGrpSpPr>
        <p:grpSpPr>
          <a:xfrm>
            <a:off x="4692619" y="2046572"/>
            <a:ext cx="1327215" cy="613798"/>
            <a:chOff x="6256847" y="2728663"/>
            <a:chExt cx="1769871" cy="818514"/>
          </a:xfrm>
        </p:grpSpPr>
        <p:sp>
          <p:nvSpPr>
            <p:cNvPr id="280" name="Arc 279">
              <a:extLst>
                <a:ext uri="{FF2B5EF4-FFF2-40B4-BE49-F238E27FC236}">
                  <a16:creationId xmlns:a16="http://schemas.microsoft.com/office/drawing/2014/main" id="{DA984A96-1CE0-4A82-BE2F-7E2AFEBA46C8}"/>
                </a:ext>
              </a:extLst>
            </p:cNvPr>
            <p:cNvSpPr/>
            <p:nvPr/>
          </p:nvSpPr>
          <p:spPr>
            <a:xfrm>
              <a:off x="6256847" y="2789155"/>
              <a:ext cx="1769871" cy="758022"/>
            </a:xfrm>
            <a:prstGeom prst="arc">
              <a:avLst>
                <a:gd name="adj1" fmla="val 11305652"/>
                <a:gd name="adj2" fmla="val 16575756"/>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endParaRPr lang="en-US" sz="1350">
                <a:solidFill>
                  <a:srgbClr val="505050"/>
                </a:solidFill>
                <a:latin typeface="Segoe UI"/>
              </a:endParaRPr>
            </a:p>
          </p:txBody>
        </p:sp>
        <p:grpSp>
          <p:nvGrpSpPr>
            <p:cNvPr id="2051" name="Group 2050">
              <a:extLst>
                <a:ext uri="{FF2B5EF4-FFF2-40B4-BE49-F238E27FC236}">
                  <a16:creationId xmlns:a16="http://schemas.microsoft.com/office/drawing/2014/main" id="{EFF4756C-9433-43E8-9CB2-21CE3DBF5599}"/>
                </a:ext>
              </a:extLst>
            </p:cNvPr>
            <p:cNvGrpSpPr/>
            <p:nvPr/>
          </p:nvGrpSpPr>
          <p:grpSpPr>
            <a:xfrm>
              <a:off x="6566471" y="2728663"/>
              <a:ext cx="237918" cy="237918"/>
              <a:chOff x="6566471" y="2728663"/>
              <a:chExt cx="237918" cy="237918"/>
            </a:xfrm>
          </p:grpSpPr>
          <p:sp useBgFill="1">
            <p:nvSpPr>
              <p:cNvPr id="2049" name="Oval 2048">
                <a:extLst>
                  <a:ext uri="{FF2B5EF4-FFF2-40B4-BE49-F238E27FC236}">
                    <a16:creationId xmlns:a16="http://schemas.microsoft.com/office/drawing/2014/main" id="{C004FF80-F683-4F59-B45D-10FD0CCAF450}"/>
                  </a:ext>
                </a:extLst>
              </p:cNvPr>
              <p:cNvSpPr/>
              <p:nvPr/>
            </p:nvSpPr>
            <p:spPr bwMode="auto">
              <a:xfrm>
                <a:off x="6566471" y="2728663"/>
                <a:ext cx="237918" cy="237918"/>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291" name="Freeform 28">
                <a:extLst>
                  <a:ext uri="{FF2B5EF4-FFF2-40B4-BE49-F238E27FC236}">
                    <a16:creationId xmlns:a16="http://schemas.microsoft.com/office/drawing/2014/main" id="{8D7C5E65-5C7A-49CF-BE54-59A57FB435DF}"/>
                  </a:ext>
                </a:extLst>
              </p:cNvPr>
              <p:cNvSpPr>
                <a:spLocks noChangeAspect="1" noEditPoints="1"/>
              </p:cNvSpPr>
              <p:nvPr/>
            </p:nvSpPr>
            <p:spPr bwMode="auto">
              <a:xfrm>
                <a:off x="6610142" y="2751392"/>
                <a:ext cx="164862" cy="192460"/>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008000"/>
              </a:solid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cxnSp>
        <p:nvCxnSpPr>
          <p:cNvPr id="183" name="Straight Arrow Connector 182">
            <a:extLst>
              <a:ext uri="{FF2B5EF4-FFF2-40B4-BE49-F238E27FC236}">
                <a16:creationId xmlns:a16="http://schemas.microsoft.com/office/drawing/2014/main" id="{178B805B-1589-4674-ACA7-4C5A07CC7563}"/>
              </a:ext>
            </a:extLst>
          </p:cNvPr>
          <p:cNvCxnSpPr>
            <a:cxnSpLocks/>
          </p:cNvCxnSpPr>
          <p:nvPr/>
        </p:nvCxnSpPr>
        <p:spPr>
          <a:xfrm flipV="1">
            <a:off x="4810089" y="2558011"/>
            <a:ext cx="2555597" cy="12047"/>
          </a:xfrm>
          <a:prstGeom prst="straightConnector1">
            <a:avLst/>
          </a:prstGeom>
          <a:noFill/>
          <a:ln w="19050" cap="rnd" cmpd="sng" algn="ctr">
            <a:solidFill>
              <a:srgbClr val="0078D7"/>
            </a:solidFill>
            <a:prstDash val="sysDot"/>
            <a:miter lim="800000"/>
            <a:tailEnd type="stealth"/>
          </a:ln>
          <a:effectLst/>
        </p:spPr>
      </p:cxnSp>
      <p:cxnSp>
        <p:nvCxnSpPr>
          <p:cNvPr id="127" name="Straight Arrow Connector 126"/>
          <p:cNvCxnSpPr>
            <a:cxnSpLocks/>
          </p:cNvCxnSpPr>
          <p:nvPr/>
        </p:nvCxnSpPr>
        <p:spPr>
          <a:xfrm>
            <a:off x="1204850" y="2571750"/>
            <a:ext cx="1028554" cy="0"/>
          </a:xfrm>
          <a:prstGeom prst="straightConnector1">
            <a:avLst/>
          </a:prstGeom>
          <a:noFill/>
          <a:ln w="19050" cap="flat" cmpd="sng" algn="ctr">
            <a:solidFill>
              <a:srgbClr val="0078D7"/>
            </a:solidFill>
            <a:prstDash val="solid"/>
            <a:miter lim="800000"/>
            <a:tailEnd type="stealth"/>
          </a:ln>
          <a:effectLst/>
        </p:spPr>
      </p:cxnSp>
      <p:sp>
        <p:nvSpPr>
          <p:cNvPr id="282" name="Rectangle 281"/>
          <p:cNvSpPr/>
          <p:nvPr/>
        </p:nvSpPr>
        <p:spPr bwMode="auto">
          <a:xfrm>
            <a:off x="649" y="365"/>
            <a:ext cx="9141691" cy="977189"/>
          </a:xfrm>
          <a:prstGeom prst="rect">
            <a:avLst/>
          </a:prstGeom>
          <a:solidFill>
            <a:schemeClr val="bg1">
              <a:lumMod val="9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Content Placeholder 3">
            <a:extLst>
              <a:ext uri="{FF2B5EF4-FFF2-40B4-BE49-F238E27FC236}">
                <a16:creationId xmlns:a16="http://schemas.microsoft.com/office/drawing/2014/main" id="{D174C624-D5BB-4F76-80BA-C2D3D50149AD}"/>
              </a:ext>
            </a:extLst>
          </p:cNvPr>
          <p:cNvSpPr>
            <a:spLocks noGrp="1"/>
          </p:cNvSpPr>
          <p:nvPr>
            <p:ph sz="quarter" idx="14"/>
          </p:nvPr>
        </p:nvSpPr>
        <p:spPr/>
        <p:txBody>
          <a:bodyPr/>
          <a:lstStyle/>
          <a:p>
            <a:endParaRPr lang="de-AT"/>
          </a:p>
        </p:txBody>
      </p:sp>
      <p:sp>
        <p:nvSpPr>
          <p:cNvPr id="138" name="TextBox 137"/>
          <p:cNvSpPr txBox="1"/>
          <p:nvPr/>
        </p:nvSpPr>
        <p:spPr>
          <a:xfrm>
            <a:off x="496245" y="1943549"/>
            <a:ext cx="688834"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USER</a:t>
            </a:r>
          </a:p>
        </p:txBody>
      </p:sp>
      <p:sp>
        <p:nvSpPr>
          <p:cNvPr id="2" name="Rectangle 1"/>
          <p:cNvSpPr/>
          <p:nvPr/>
        </p:nvSpPr>
        <p:spPr bwMode="auto">
          <a:xfrm>
            <a:off x="674937" y="2984367"/>
            <a:ext cx="1371406" cy="1009380"/>
          </a:xfrm>
          <a:prstGeom prst="rect">
            <a:avLst/>
          </a:prstGeom>
          <a:noFill/>
          <a:ln>
            <a:no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t" anchorCtr="0" compatLnSpc="1">
            <a:prstTxWarp prst="textNoShape">
              <a:avLst/>
            </a:prstTxWarp>
          </a:bodyPr>
          <a:lstStyle/>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Role</a:t>
            </a:r>
            <a:r>
              <a:rPr lang="en-US" sz="917" kern="0" dirty="0">
                <a:solidFill>
                  <a:srgbClr val="505050"/>
                </a:solidFill>
                <a:latin typeface="Segoe UI"/>
                <a:ea typeface="Segoe UI" charset="0"/>
                <a:cs typeface="Segoe UI" charset="0"/>
              </a:rPr>
              <a:t>: Vendor</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Group</a:t>
            </a:r>
            <a:r>
              <a:rPr lang="en-US" sz="917" kern="0" dirty="0">
                <a:solidFill>
                  <a:srgbClr val="505050"/>
                </a:solidFill>
                <a:latin typeface="Segoe UI"/>
                <a:ea typeface="Segoe UI" charset="0"/>
                <a:cs typeface="Segoe UI" charset="0"/>
              </a:rPr>
              <a:t>:	Contingent Staff</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Client:	</a:t>
            </a:r>
            <a:r>
              <a:rPr lang="en-US" sz="917" kern="0" dirty="0">
                <a:solidFill>
                  <a:srgbClr val="505050"/>
                </a:solidFill>
                <a:latin typeface="Segoe UI"/>
                <a:ea typeface="Segoe UI" charset="0"/>
                <a:cs typeface="Segoe UI Semibold" panose="020B0702040204020203" pitchFamily="34" charset="0"/>
              </a:rPr>
              <a:t>Mobile</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Config:</a:t>
            </a:r>
            <a:r>
              <a:rPr lang="en-US" sz="917" kern="0" dirty="0">
                <a:solidFill>
                  <a:srgbClr val="505050"/>
                </a:solidFill>
                <a:latin typeface="Segoe UI"/>
                <a:ea typeface="Segoe UI" charset="0"/>
                <a:cs typeface="Segoe UI Semibold" panose="020B0702040204020203" pitchFamily="34" charset="0"/>
              </a:rPr>
              <a:t> Open</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Location</a:t>
            </a:r>
            <a:r>
              <a:rPr lang="en-US" sz="917" kern="0" dirty="0">
                <a:solidFill>
                  <a:srgbClr val="505050"/>
                </a:solidFill>
                <a:latin typeface="Segoe UI"/>
                <a:ea typeface="Segoe UI" charset="0"/>
                <a:cs typeface="Segoe UI" charset="0"/>
              </a:rPr>
              <a:t>: Red Bank, NJ</a:t>
            </a:r>
          </a:p>
          <a:p>
            <a:pPr defTabSz="698951" fontAlgn="base">
              <a:lnSpc>
                <a:spcPct val="110000"/>
              </a:lnSpc>
              <a:spcBef>
                <a:spcPct val="0"/>
              </a:spcBef>
              <a:spcAft>
                <a:spcPct val="0"/>
              </a:spcAft>
              <a:tabLst>
                <a:tab pos="429734"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Last Sign-in</a:t>
            </a:r>
            <a:r>
              <a:rPr lang="en-US" sz="917" kern="0" dirty="0">
                <a:solidFill>
                  <a:srgbClr val="505050"/>
                </a:solidFill>
                <a:latin typeface="Segoe UI"/>
                <a:ea typeface="Segoe UI" charset="0"/>
                <a:cs typeface="Segoe UI" charset="0"/>
              </a:rPr>
              <a:t>: 3 </a:t>
            </a:r>
            <a:r>
              <a:rPr lang="en-US" sz="917" kern="0" dirty="0" err="1">
                <a:solidFill>
                  <a:srgbClr val="505050"/>
                </a:solidFill>
                <a:latin typeface="Segoe UI"/>
                <a:ea typeface="Segoe UI" charset="0"/>
                <a:cs typeface="Segoe UI" charset="0"/>
              </a:rPr>
              <a:t>hrs</a:t>
            </a:r>
            <a:r>
              <a:rPr lang="en-US" sz="917" kern="0" dirty="0">
                <a:solidFill>
                  <a:srgbClr val="505050"/>
                </a:solidFill>
                <a:latin typeface="Segoe UI"/>
                <a:ea typeface="Segoe UI" charset="0"/>
                <a:cs typeface="Segoe UI" charset="0"/>
              </a:rPr>
              <a:t> ago</a:t>
            </a:r>
          </a:p>
        </p:txBody>
      </p:sp>
      <p:sp>
        <p:nvSpPr>
          <p:cNvPr id="140" name="Rectangle 139"/>
          <p:cNvSpPr/>
          <p:nvPr/>
        </p:nvSpPr>
        <p:spPr bwMode="auto">
          <a:xfrm>
            <a:off x="2363493" y="2984367"/>
            <a:ext cx="1371406" cy="560612"/>
          </a:xfrm>
          <a:prstGeom prst="rect">
            <a:avLst/>
          </a:prstGeom>
          <a:noFill/>
          <a:ln>
            <a:no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t" anchorCtr="0" compatLnSpc="1">
            <a:prstTxWarp prst="textNoShape">
              <a:avLst/>
            </a:prstTxWarp>
          </a:bodyPr>
          <a:lstStyle/>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Platform:</a:t>
            </a:r>
            <a:r>
              <a:rPr lang="en-US" sz="917" kern="0" dirty="0">
                <a:solidFill>
                  <a:srgbClr val="505050"/>
                </a:solidFill>
                <a:latin typeface="Segoe UI"/>
                <a:cs typeface="Segoe UI" charset="0"/>
              </a:rPr>
              <a:t> Windows</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Health</a:t>
            </a:r>
            <a:r>
              <a:rPr lang="en-US" sz="917" kern="0" dirty="0">
                <a:solidFill>
                  <a:srgbClr val="505050"/>
                </a:solidFill>
                <a:latin typeface="Segoe UI"/>
                <a:ea typeface="Segoe UI" charset="0"/>
                <a:cs typeface="Segoe UI" charset="0"/>
              </a:rPr>
              <a:t>:	Fully patched</a:t>
            </a:r>
          </a:p>
          <a:p>
            <a:pPr defTabSz="698951" fontAlgn="base">
              <a:lnSpc>
                <a:spcPct val="110000"/>
              </a:lnSpc>
              <a:spcBef>
                <a:spcPct val="0"/>
              </a:spcBef>
              <a:spcAft>
                <a:spcPct val="0"/>
              </a:spcAft>
              <a:tabLst>
                <a:tab pos="385689"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Config</a:t>
            </a:r>
            <a:r>
              <a:rPr lang="en-US" sz="917" kern="0" dirty="0">
                <a:solidFill>
                  <a:srgbClr val="505050"/>
                </a:solidFill>
                <a:latin typeface="Segoe UI"/>
                <a:ea typeface="Segoe UI" charset="0"/>
                <a:cs typeface="Segoe UI" charset="0"/>
              </a:rPr>
              <a:t>:	Unmanaged</a:t>
            </a:r>
          </a:p>
          <a:p>
            <a:pPr defTabSz="698951" fontAlgn="base">
              <a:lnSpc>
                <a:spcPct val="110000"/>
              </a:lnSpc>
              <a:spcBef>
                <a:spcPct val="0"/>
              </a:spcBef>
              <a:spcAft>
                <a:spcPct val="0"/>
              </a:spcAft>
              <a:tabLst>
                <a:tab pos="429734" algn="l"/>
              </a:tabLst>
              <a:defRPr/>
            </a:pPr>
            <a:r>
              <a:rPr lang="en-US" sz="917" kern="0" dirty="0">
                <a:solidFill>
                  <a:srgbClr val="505050"/>
                </a:solidFill>
                <a:latin typeface="Segoe UI Semibold" panose="020B0702040204020203" pitchFamily="34" charset="0"/>
                <a:ea typeface="Segoe UI" charset="0"/>
                <a:cs typeface="Segoe UI Semibold" panose="020B0702040204020203" pitchFamily="34" charset="0"/>
              </a:rPr>
              <a:t>Last seen</a:t>
            </a:r>
            <a:r>
              <a:rPr lang="en-US" sz="917" kern="0" dirty="0">
                <a:solidFill>
                  <a:srgbClr val="505050"/>
                </a:solidFill>
                <a:latin typeface="Segoe UI"/>
                <a:ea typeface="Segoe UI" charset="0"/>
                <a:cs typeface="Segoe UI" charset="0"/>
              </a:rPr>
              <a:t>: Red Bank, NJ</a:t>
            </a:r>
          </a:p>
        </p:txBody>
      </p:sp>
      <p:sp>
        <p:nvSpPr>
          <p:cNvPr id="244" name="Rectangle 243"/>
          <p:cNvSpPr/>
          <p:nvPr/>
        </p:nvSpPr>
        <p:spPr bwMode="auto">
          <a:xfrm>
            <a:off x="1155" y="4165947"/>
            <a:ext cx="9141691" cy="977189"/>
          </a:xfrm>
          <a:prstGeom prst="rect">
            <a:avLst/>
          </a:prstGeom>
          <a:solidFill>
            <a:schemeClr val="bg1">
              <a:lumMod val="95000"/>
              <a:alpha val="85000"/>
            </a:schemeClr>
          </a:solid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ctr"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2" name="Okay"/>
          <p:cNvGrpSpPr>
            <a:grpSpLocks noChangeAspect="1"/>
          </p:cNvGrpSpPr>
          <p:nvPr/>
        </p:nvGrpSpPr>
        <p:grpSpPr>
          <a:xfrm>
            <a:off x="520295" y="3026492"/>
            <a:ext cx="133762" cy="133762"/>
            <a:chOff x="5759509" y="-1425609"/>
            <a:chExt cx="274320" cy="274320"/>
          </a:xfrm>
        </p:grpSpPr>
        <p:sp>
          <p:nvSpPr>
            <p:cNvPr id="63" name="Oval 62"/>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2" name="Okay"/>
          <p:cNvGrpSpPr>
            <a:grpSpLocks noChangeAspect="1"/>
          </p:cNvGrpSpPr>
          <p:nvPr/>
        </p:nvGrpSpPr>
        <p:grpSpPr>
          <a:xfrm>
            <a:off x="520295" y="3334233"/>
            <a:ext cx="133762" cy="133762"/>
            <a:chOff x="5759509" y="-1425609"/>
            <a:chExt cx="274320" cy="274320"/>
          </a:xfrm>
        </p:grpSpPr>
        <p:sp>
          <p:nvSpPr>
            <p:cNvPr id="83" name="Oval 82"/>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5" name="Okay"/>
          <p:cNvGrpSpPr>
            <a:grpSpLocks noChangeAspect="1"/>
          </p:cNvGrpSpPr>
          <p:nvPr/>
        </p:nvGrpSpPr>
        <p:grpSpPr>
          <a:xfrm>
            <a:off x="520295" y="3488102"/>
            <a:ext cx="133762" cy="133762"/>
            <a:chOff x="5759509" y="-1425609"/>
            <a:chExt cx="274320" cy="274320"/>
          </a:xfrm>
        </p:grpSpPr>
        <p:sp>
          <p:nvSpPr>
            <p:cNvPr id="86" name="Oval 85"/>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88" name="Okay"/>
          <p:cNvGrpSpPr>
            <a:grpSpLocks noChangeAspect="1"/>
          </p:cNvGrpSpPr>
          <p:nvPr/>
        </p:nvGrpSpPr>
        <p:grpSpPr>
          <a:xfrm>
            <a:off x="520295" y="3641972"/>
            <a:ext cx="133762" cy="133762"/>
            <a:chOff x="5759509" y="-1425609"/>
            <a:chExt cx="274320" cy="274320"/>
          </a:xfrm>
        </p:grpSpPr>
        <p:sp>
          <p:nvSpPr>
            <p:cNvPr id="89" name="Oval 88"/>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1" name="Okay"/>
          <p:cNvGrpSpPr>
            <a:grpSpLocks noChangeAspect="1"/>
          </p:cNvGrpSpPr>
          <p:nvPr/>
        </p:nvGrpSpPr>
        <p:grpSpPr>
          <a:xfrm>
            <a:off x="520295" y="3795842"/>
            <a:ext cx="133762" cy="133762"/>
            <a:chOff x="5759509" y="-1425609"/>
            <a:chExt cx="274320" cy="274320"/>
          </a:xfrm>
        </p:grpSpPr>
        <p:sp>
          <p:nvSpPr>
            <p:cNvPr id="92" name="Oval 91"/>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3"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4" name="Okay"/>
          <p:cNvGrpSpPr>
            <a:grpSpLocks noChangeAspect="1"/>
          </p:cNvGrpSpPr>
          <p:nvPr/>
        </p:nvGrpSpPr>
        <p:grpSpPr>
          <a:xfrm>
            <a:off x="2224556" y="3026492"/>
            <a:ext cx="133762" cy="133762"/>
            <a:chOff x="5759509" y="-1425609"/>
            <a:chExt cx="274320" cy="274320"/>
          </a:xfrm>
        </p:grpSpPr>
        <p:sp>
          <p:nvSpPr>
            <p:cNvPr id="95" name="Oval 94"/>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6"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nvGrpSpPr>
          <p:cNvPr id="97" name="Okay"/>
          <p:cNvGrpSpPr>
            <a:grpSpLocks noChangeAspect="1"/>
          </p:cNvGrpSpPr>
          <p:nvPr/>
        </p:nvGrpSpPr>
        <p:grpSpPr>
          <a:xfrm>
            <a:off x="2224556" y="3177114"/>
            <a:ext cx="133762" cy="133762"/>
            <a:chOff x="5759509" y="-1425609"/>
            <a:chExt cx="274320" cy="274320"/>
          </a:xfrm>
        </p:grpSpPr>
        <p:sp>
          <p:nvSpPr>
            <p:cNvPr id="98" name="Oval 97"/>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0" name="Freeform 23"/>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sp>
        <p:nvSpPr>
          <p:cNvPr id="103" name="Freeform 23"/>
          <p:cNvSpPr>
            <a:spLocks/>
          </p:cNvSpPr>
          <p:nvPr/>
        </p:nvSpPr>
        <p:spPr bwMode="auto">
          <a:xfrm>
            <a:off x="2248077" y="3368284"/>
            <a:ext cx="86720" cy="65041"/>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nvGrpSpPr>
          <p:cNvPr id="281" name="Group 280">
            <a:extLst>
              <a:ext uri="{FF2B5EF4-FFF2-40B4-BE49-F238E27FC236}">
                <a16:creationId xmlns:a16="http://schemas.microsoft.com/office/drawing/2014/main" id="{883C34F3-71F5-4A95-8AE4-733AA398144A}"/>
              </a:ext>
            </a:extLst>
          </p:cNvPr>
          <p:cNvGrpSpPr/>
          <p:nvPr/>
        </p:nvGrpSpPr>
        <p:grpSpPr>
          <a:xfrm>
            <a:off x="2253174" y="2227321"/>
            <a:ext cx="685703" cy="685703"/>
            <a:chOff x="3174770" y="1804491"/>
            <a:chExt cx="914400" cy="914400"/>
          </a:xfrm>
        </p:grpSpPr>
        <p:sp>
          <p:nvSpPr>
            <p:cNvPr id="283" name="Oval 282">
              <a:extLst>
                <a:ext uri="{FF2B5EF4-FFF2-40B4-BE49-F238E27FC236}">
                  <a16:creationId xmlns:a16="http://schemas.microsoft.com/office/drawing/2014/main" id="{572ABF1D-144B-4CA3-B96B-E85E61103FEA}"/>
                </a:ext>
              </a:extLst>
            </p:cNvPr>
            <p:cNvSpPr/>
            <p:nvPr/>
          </p:nvSpPr>
          <p:spPr bwMode="auto">
            <a:xfrm>
              <a:off x="3174770" y="1804491"/>
              <a:ext cx="914400" cy="914400"/>
            </a:xfrm>
            <a:prstGeom prst="ellipse">
              <a:avLst/>
            </a:prstGeom>
            <a:solidFill>
              <a:schemeClr val="tx1">
                <a:lumMod val="20000"/>
                <a:lumOff val="80000"/>
              </a:schemeClr>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a:solidFill>
                  <a:srgbClr val="505050"/>
                </a:solidFill>
                <a:latin typeface="Segoe UI"/>
              </a:endParaRPr>
            </a:p>
          </p:txBody>
        </p:sp>
        <p:grpSp>
          <p:nvGrpSpPr>
            <p:cNvPr id="284" name="Group 283">
              <a:extLst>
                <a:ext uri="{FF2B5EF4-FFF2-40B4-BE49-F238E27FC236}">
                  <a16:creationId xmlns:a16="http://schemas.microsoft.com/office/drawing/2014/main" id="{CF40FB2A-FC54-4939-8009-A209CBDF9D82}"/>
                </a:ext>
              </a:extLst>
            </p:cNvPr>
            <p:cNvGrpSpPr/>
            <p:nvPr/>
          </p:nvGrpSpPr>
          <p:grpSpPr>
            <a:xfrm>
              <a:off x="3346092" y="2072903"/>
              <a:ext cx="571756" cy="377576"/>
              <a:chOff x="8797924" y="1073151"/>
              <a:chExt cx="757237" cy="500063"/>
            </a:xfrm>
            <a:solidFill>
              <a:schemeClr val="tx1"/>
            </a:solidFill>
          </p:grpSpPr>
          <p:sp>
            <p:nvSpPr>
              <p:cNvPr id="285" name="Freeform 182">
                <a:extLst>
                  <a:ext uri="{FF2B5EF4-FFF2-40B4-BE49-F238E27FC236}">
                    <a16:creationId xmlns:a16="http://schemas.microsoft.com/office/drawing/2014/main" id="{A6D0267B-8EC5-4180-83E1-A1277058C9C0}"/>
                  </a:ext>
                </a:extLst>
              </p:cNvPr>
              <p:cNvSpPr>
                <a:spLocks noEditPoints="1"/>
              </p:cNvSpPr>
              <p:nvPr/>
            </p:nvSpPr>
            <p:spPr bwMode="auto">
              <a:xfrm>
                <a:off x="8797924" y="1073151"/>
                <a:ext cx="757237" cy="500063"/>
              </a:xfrm>
              <a:custGeom>
                <a:avLst/>
                <a:gdLst>
                  <a:gd name="T0" fmla="*/ 2726 w 2756"/>
                  <a:gd name="T1" fmla="*/ 1683 h 1819"/>
                  <a:gd name="T2" fmla="*/ 2726 w 2756"/>
                  <a:gd name="T3" fmla="*/ 1683 h 1819"/>
                  <a:gd name="T4" fmla="*/ 2718 w 2756"/>
                  <a:gd name="T5" fmla="*/ 1692 h 1819"/>
                  <a:gd name="T6" fmla="*/ 2496 w 2756"/>
                  <a:gd name="T7" fmla="*/ 1792 h 1819"/>
                  <a:gd name="T8" fmla="*/ 260 w 2756"/>
                  <a:gd name="T9" fmla="*/ 1792 h 1819"/>
                  <a:gd name="T10" fmla="*/ 38 w 2756"/>
                  <a:gd name="T11" fmla="*/ 1692 h 1819"/>
                  <a:gd name="T12" fmla="*/ 32 w 2756"/>
                  <a:gd name="T13" fmla="*/ 1686 h 1819"/>
                  <a:gd name="T14" fmla="*/ 26 w 2756"/>
                  <a:gd name="T15" fmla="*/ 1668 h 1819"/>
                  <a:gd name="T16" fmla="*/ 43 w 2756"/>
                  <a:gd name="T17" fmla="*/ 1641 h 1819"/>
                  <a:gd name="T18" fmla="*/ 51 w 2756"/>
                  <a:gd name="T19" fmla="*/ 1640 h 1819"/>
                  <a:gd name="T20" fmla="*/ 208 w 2756"/>
                  <a:gd name="T21" fmla="*/ 1640 h 1819"/>
                  <a:gd name="T22" fmla="*/ 222 w 2756"/>
                  <a:gd name="T23" fmla="*/ 1640 h 1819"/>
                  <a:gd name="T24" fmla="*/ 2534 w 2756"/>
                  <a:gd name="T25" fmla="*/ 1640 h 1819"/>
                  <a:gd name="T26" fmla="*/ 2712 w 2756"/>
                  <a:gd name="T27" fmla="*/ 1640 h 1819"/>
                  <a:gd name="T28" fmla="*/ 2729 w 2756"/>
                  <a:gd name="T29" fmla="*/ 1668 h 1819"/>
                  <a:gd name="T30" fmla="*/ 2726 w 2756"/>
                  <a:gd name="T31" fmla="*/ 1683 h 1819"/>
                  <a:gd name="T32" fmla="*/ 2534 w 2756"/>
                  <a:gd name="T33" fmla="*/ 1613 h 1819"/>
                  <a:gd name="T34" fmla="*/ 2534 w 2756"/>
                  <a:gd name="T35" fmla="*/ 1613 h 1819"/>
                  <a:gd name="T36" fmla="*/ 222 w 2756"/>
                  <a:gd name="T37" fmla="*/ 1613 h 1819"/>
                  <a:gd name="T38" fmla="*/ 222 w 2756"/>
                  <a:gd name="T39" fmla="*/ 27 h 1819"/>
                  <a:gd name="T40" fmla="*/ 2534 w 2756"/>
                  <a:gd name="T41" fmla="*/ 27 h 1819"/>
                  <a:gd name="T42" fmla="*/ 2534 w 2756"/>
                  <a:gd name="T43" fmla="*/ 1613 h 1819"/>
                  <a:gd name="T44" fmla="*/ 2720 w 2756"/>
                  <a:gd name="T45" fmla="*/ 1615 h 1819"/>
                  <a:gd name="T46" fmla="*/ 2720 w 2756"/>
                  <a:gd name="T47" fmla="*/ 1615 h 1819"/>
                  <a:gd name="T48" fmla="*/ 2715 w 2756"/>
                  <a:gd name="T49" fmla="*/ 1613 h 1819"/>
                  <a:gd name="T50" fmla="*/ 2595 w 2756"/>
                  <a:gd name="T51" fmla="*/ 1613 h 1819"/>
                  <a:gd name="T52" fmla="*/ 2561 w 2756"/>
                  <a:gd name="T53" fmla="*/ 1613 h 1819"/>
                  <a:gd name="T54" fmla="*/ 2561 w 2756"/>
                  <a:gd name="T55" fmla="*/ 0 h 1819"/>
                  <a:gd name="T56" fmla="*/ 195 w 2756"/>
                  <a:gd name="T57" fmla="*/ 0 h 1819"/>
                  <a:gd name="T58" fmla="*/ 195 w 2756"/>
                  <a:gd name="T59" fmla="*/ 1613 h 1819"/>
                  <a:gd name="T60" fmla="*/ 51 w 2756"/>
                  <a:gd name="T61" fmla="*/ 1613 h 1819"/>
                  <a:gd name="T62" fmla="*/ 37 w 2756"/>
                  <a:gd name="T63" fmla="*/ 1615 h 1819"/>
                  <a:gd name="T64" fmla="*/ 35 w 2756"/>
                  <a:gd name="T65" fmla="*/ 1615 h 1819"/>
                  <a:gd name="T66" fmla="*/ 0 w 2756"/>
                  <a:gd name="T67" fmla="*/ 1668 h 1819"/>
                  <a:gd name="T68" fmla="*/ 11 w 2756"/>
                  <a:gd name="T69" fmla="*/ 1701 h 1819"/>
                  <a:gd name="T70" fmla="*/ 19 w 2756"/>
                  <a:gd name="T71" fmla="*/ 1711 h 1819"/>
                  <a:gd name="T72" fmla="*/ 260 w 2756"/>
                  <a:gd name="T73" fmla="*/ 1819 h 1819"/>
                  <a:gd name="T74" fmla="*/ 2496 w 2756"/>
                  <a:gd name="T75" fmla="*/ 1819 h 1819"/>
                  <a:gd name="T76" fmla="*/ 2738 w 2756"/>
                  <a:gd name="T77" fmla="*/ 1710 h 1819"/>
                  <a:gd name="T78" fmla="*/ 2744 w 2756"/>
                  <a:gd name="T79" fmla="*/ 1703 h 1819"/>
                  <a:gd name="T80" fmla="*/ 2749 w 2756"/>
                  <a:gd name="T81" fmla="*/ 1697 h 1819"/>
                  <a:gd name="T82" fmla="*/ 2756 w 2756"/>
                  <a:gd name="T83" fmla="*/ 1668 h 1819"/>
                  <a:gd name="T84" fmla="*/ 2720 w 2756"/>
                  <a:gd name="T85" fmla="*/ 1615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56" h="1819">
                    <a:moveTo>
                      <a:pt x="2726" y="1683"/>
                    </a:moveTo>
                    <a:lnTo>
                      <a:pt x="2726" y="1683"/>
                    </a:lnTo>
                    <a:lnTo>
                      <a:pt x="2718" y="1692"/>
                    </a:lnTo>
                    <a:cubicBezTo>
                      <a:pt x="2656" y="1757"/>
                      <a:pt x="2577" y="1792"/>
                      <a:pt x="2496" y="1792"/>
                    </a:cubicBezTo>
                    <a:lnTo>
                      <a:pt x="260" y="1792"/>
                    </a:lnTo>
                    <a:cubicBezTo>
                      <a:pt x="180" y="1792"/>
                      <a:pt x="101" y="1757"/>
                      <a:pt x="38" y="1692"/>
                    </a:cubicBezTo>
                    <a:lnTo>
                      <a:pt x="32" y="1686"/>
                    </a:lnTo>
                    <a:cubicBezTo>
                      <a:pt x="27" y="1677"/>
                      <a:pt x="26" y="1672"/>
                      <a:pt x="26" y="1668"/>
                    </a:cubicBezTo>
                    <a:cubicBezTo>
                      <a:pt x="26" y="1655"/>
                      <a:pt x="33" y="1645"/>
                      <a:pt x="43" y="1641"/>
                    </a:cubicBezTo>
                    <a:cubicBezTo>
                      <a:pt x="46" y="1640"/>
                      <a:pt x="49" y="1640"/>
                      <a:pt x="51" y="1640"/>
                    </a:cubicBezTo>
                    <a:lnTo>
                      <a:pt x="208" y="1640"/>
                    </a:lnTo>
                    <a:lnTo>
                      <a:pt x="222" y="1640"/>
                    </a:lnTo>
                    <a:lnTo>
                      <a:pt x="2534" y="1640"/>
                    </a:lnTo>
                    <a:lnTo>
                      <a:pt x="2712" y="1640"/>
                    </a:lnTo>
                    <a:cubicBezTo>
                      <a:pt x="2722" y="1643"/>
                      <a:pt x="2730" y="1655"/>
                      <a:pt x="2729" y="1668"/>
                    </a:cubicBezTo>
                    <a:cubicBezTo>
                      <a:pt x="2729" y="1673"/>
                      <a:pt x="2728" y="1678"/>
                      <a:pt x="2726" y="1683"/>
                    </a:cubicBezTo>
                    <a:close/>
                    <a:moveTo>
                      <a:pt x="2534" y="1613"/>
                    </a:moveTo>
                    <a:lnTo>
                      <a:pt x="2534" y="1613"/>
                    </a:lnTo>
                    <a:lnTo>
                      <a:pt x="222" y="1613"/>
                    </a:lnTo>
                    <a:lnTo>
                      <a:pt x="222" y="27"/>
                    </a:lnTo>
                    <a:lnTo>
                      <a:pt x="2534" y="27"/>
                    </a:lnTo>
                    <a:lnTo>
                      <a:pt x="2534" y="1613"/>
                    </a:lnTo>
                    <a:close/>
                    <a:moveTo>
                      <a:pt x="2720" y="1615"/>
                    </a:moveTo>
                    <a:lnTo>
                      <a:pt x="2720" y="1615"/>
                    </a:lnTo>
                    <a:lnTo>
                      <a:pt x="2715" y="1613"/>
                    </a:lnTo>
                    <a:lnTo>
                      <a:pt x="2595" y="1613"/>
                    </a:lnTo>
                    <a:lnTo>
                      <a:pt x="2561" y="1613"/>
                    </a:lnTo>
                    <a:lnTo>
                      <a:pt x="2561" y="0"/>
                    </a:lnTo>
                    <a:lnTo>
                      <a:pt x="195" y="0"/>
                    </a:lnTo>
                    <a:lnTo>
                      <a:pt x="195" y="1613"/>
                    </a:lnTo>
                    <a:lnTo>
                      <a:pt x="51" y="1613"/>
                    </a:lnTo>
                    <a:cubicBezTo>
                      <a:pt x="49" y="1613"/>
                      <a:pt x="45" y="1613"/>
                      <a:pt x="37" y="1615"/>
                    </a:cubicBezTo>
                    <a:lnTo>
                      <a:pt x="35" y="1615"/>
                    </a:lnTo>
                    <a:cubicBezTo>
                      <a:pt x="14" y="1623"/>
                      <a:pt x="0" y="1644"/>
                      <a:pt x="0" y="1668"/>
                    </a:cubicBezTo>
                    <a:cubicBezTo>
                      <a:pt x="0" y="1679"/>
                      <a:pt x="3" y="1690"/>
                      <a:pt x="11" y="1701"/>
                    </a:cubicBezTo>
                    <a:lnTo>
                      <a:pt x="19" y="1711"/>
                    </a:lnTo>
                    <a:cubicBezTo>
                      <a:pt x="87" y="1781"/>
                      <a:pt x="173" y="1819"/>
                      <a:pt x="260" y="1819"/>
                    </a:cubicBezTo>
                    <a:lnTo>
                      <a:pt x="2496" y="1819"/>
                    </a:lnTo>
                    <a:cubicBezTo>
                      <a:pt x="2585" y="1819"/>
                      <a:pt x="2670" y="1780"/>
                      <a:pt x="2738" y="1710"/>
                    </a:cubicBezTo>
                    <a:lnTo>
                      <a:pt x="2744" y="1703"/>
                    </a:lnTo>
                    <a:lnTo>
                      <a:pt x="2749" y="1697"/>
                    </a:lnTo>
                    <a:cubicBezTo>
                      <a:pt x="2754" y="1688"/>
                      <a:pt x="2756" y="1678"/>
                      <a:pt x="2756" y="1668"/>
                    </a:cubicBezTo>
                    <a:cubicBezTo>
                      <a:pt x="2756" y="1643"/>
                      <a:pt x="2742" y="1622"/>
                      <a:pt x="2720" y="1615"/>
                    </a:cubicBezTo>
                    <a:close/>
                  </a:path>
                </a:pathLst>
              </a:custGeom>
              <a:solidFill>
                <a:srgbClr val="0078D7"/>
              </a:solidFill>
              <a:ln w="0">
                <a:solidFill>
                  <a:srgbClr val="0078D7"/>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sp>
            <p:nvSpPr>
              <p:cNvPr id="286" name="Freeform 183">
                <a:extLst>
                  <a:ext uri="{FF2B5EF4-FFF2-40B4-BE49-F238E27FC236}">
                    <a16:creationId xmlns:a16="http://schemas.microsoft.com/office/drawing/2014/main" id="{C32EF03C-D850-41A4-8D6B-6A28235F1E28}"/>
                  </a:ext>
                </a:extLst>
              </p:cNvPr>
              <p:cNvSpPr>
                <a:spLocks noEditPoints="1"/>
              </p:cNvSpPr>
              <p:nvPr/>
            </p:nvSpPr>
            <p:spPr bwMode="auto">
              <a:xfrm>
                <a:off x="8885236" y="1111251"/>
                <a:ext cx="581025" cy="385763"/>
              </a:xfrm>
              <a:custGeom>
                <a:avLst/>
                <a:gdLst>
                  <a:gd name="T0" fmla="*/ 2089 w 2116"/>
                  <a:gd name="T1" fmla="*/ 1380 h 1407"/>
                  <a:gd name="T2" fmla="*/ 2089 w 2116"/>
                  <a:gd name="T3" fmla="*/ 1380 h 1407"/>
                  <a:gd name="T4" fmla="*/ 27 w 2116"/>
                  <a:gd name="T5" fmla="*/ 1380 h 1407"/>
                  <a:gd name="T6" fmla="*/ 27 w 2116"/>
                  <a:gd name="T7" fmla="*/ 26 h 1407"/>
                  <a:gd name="T8" fmla="*/ 2089 w 2116"/>
                  <a:gd name="T9" fmla="*/ 26 h 1407"/>
                  <a:gd name="T10" fmla="*/ 2089 w 2116"/>
                  <a:gd name="T11" fmla="*/ 1380 h 1407"/>
                  <a:gd name="T12" fmla="*/ 2116 w 2116"/>
                  <a:gd name="T13" fmla="*/ 0 h 1407"/>
                  <a:gd name="T14" fmla="*/ 2116 w 2116"/>
                  <a:gd name="T15" fmla="*/ 0 h 1407"/>
                  <a:gd name="T16" fmla="*/ 0 w 2116"/>
                  <a:gd name="T17" fmla="*/ 0 h 1407"/>
                  <a:gd name="T18" fmla="*/ 0 w 2116"/>
                  <a:gd name="T19" fmla="*/ 1407 h 1407"/>
                  <a:gd name="T20" fmla="*/ 2116 w 2116"/>
                  <a:gd name="T21" fmla="*/ 1407 h 1407"/>
                  <a:gd name="T22" fmla="*/ 2116 w 2116"/>
                  <a:gd name="T23" fmla="*/ 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16" h="1407">
                    <a:moveTo>
                      <a:pt x="2089" y="1380"/>
                    </a:moveTo>
                    <a:lnTo>
                      <a:pt x="2089" y="1380"/>
                    </a:lnTo>
                    <a:lnTo>
                      <a:pt x="27" y="1380"/>
                    </a:lnTo>
                    <a:lnTo>
                      <a:pt x="27" y="26"/>
                    </a:lnTo>
                    <a:lnTo>
                      <a:pt x="2089" y="26"/>
                    </a:lnTo>
                    <a:lnTo>
                      <a:pt x="2089" y="1380"/>
                    </a:lnTo>
                    <a:close/>
                    <a:moveTo>
                      <a:pt x="2116" y="0"/>
                    </a:moveTo>
                    <a:lnTo>
                      <a:pt x="2116" y="0"/>
                    </a:lnTo>
                    <a:lnTo>
                      <a:pt x="0" y="0"/>
                    </a:lnTo>
                    <a:lnTo>
                      <a:pt x="0" y="1407"/>
                    </a:lnTo>
                    <a:lnTo>
                      <a:pt x="2116" y="1407"/>
                    </a:lnTo>
                    <a:lnTo>
                      <a:pt x="2116" y="0"/>
                    </a:lnTo>
                    <a:close/>
                  </a:path>
                </a:pathLst>
              </a:custGeom>
              <a:solidFill>
                <a:schemeClr val="accent2"/>
              </a:solidFill>
              <a:ln w="0">
                <a:solidFill>
                  <a:schemeClr val="accent2"/>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sp>
            <p:nvSpPr>
              <p:cNvPr id="287" name="Freeform 184">
                <a:extLst>
                  <a:ext uri="{FF2B5EF4-FFF2-40B4-BE49-F238E27FC236}">
                    <a16:creationId xmlns:a16="http://schemas.microsoft.com/office/drawing/2014/main" id="{453D3104-0257-45E6-BC5A-D6EF7C67B575}"/>
                  </a:ext>
                </a:extLst>
              </p:cNvPr>
              <p:cNvSpPr>
                <a:spLocks noEditPoints="1"/>
              </p:cNvSpPr>
              <p:nvPr/>
            </p:nvSpPr>
            <p:spPr bwMode="auto">
              <a:xfrm>
                <a:off x="9104311" y="1536701"/>
                <a:ext cx="144462" cy="17463"/>
              </a:xfrm>
              <a:custGeom>
                <a:avLst/>
                <a:gdLst>
                  <a:gd name="T0" fmla="*/ 493 w 526"/>
                  <a:gd name="T1" fmla="*/ 39 h 66"/>
                  <a:gd name="T2" fmla="*/ 493 w 526"/>
                  <a:gd name="T3" fmla="*/ 39 h 66"/>
                  <a:gd name="T4" fmla="*/ 33 w 526"/>
                  <a:gd name="T5" fmla="*/ 39 h 66"/>
                  <a:gd name="T6" fmla="*/ 27 w 526"/>
                  <a:gd name="T7" fmla="*/ 33 h 66"/>
                  <a:gd name="T8" fmla="*/ 33 w 526"/>
                  <a:gd name="T9" fmla="*/ 27 h 66"/>
                  <a:gd name="T10" fmla="*/ 493 w 526"/>
                  <a:gd name="T11" fmla="*/ 27 h 66"/>
                  <a:gd name="T12" fmla="*/ 499 w 526"/>
                  <a:gd name="T13" fmla="*/ 33 h 66"/>
                  <a:gd name="T14" fmla="*/ 493 w 526"/>
                  <a:gd name="T15" fmla="*/ 39 h 66"/>
                  <a:gd name="T16" fmla="*/ 493 w 526"/>
                  <a:gd name="T17" fmla="*/ 0 h 66"/>
                  <a:gd name="T18" fmla="*/ 493 w 526"/>
                  <a:gd name="T19" fmla="*/ 0 h 66"/>
                  <a:gd name="T20" fmla="*/ 33 w 526"/>
                  <a:gd name="T21" fmla="*/ 0 h 66"/>
                  <a:gd name="T22" fmla="*/ 0 w 526"/>
                  <a:gd name="T23" fmla="*/ 33 h 66"/>
                  <a:gd name="T24" fmla="*/ 33 w 526"/>
                  <a:gd name="T25" fmla="*/ 66 h 66"/>
                  <a:gd name="T26" fmla="*/ 493 w 526"/>
                  <a:gd name="T27" fmla="*/ 66 h 66"/>
                  <a:gd name="T28" fmla="*/ 526 w 526"/>
                  <a:gd name="T29" fmla="*/ 33 h 66"/>
                  <a:gd name="T30" fmla="*/ 493 w 526"/>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6" h="66">
                    <a:moveTo>
                      <a:pt x="493" y="39"/>
                    </a:moveTo>
                    <a:lnTo>
                      <a:pt x="493" y="39"/>
                    </a:lnTo>
                    <a:lnTo>
                      <a:pt x="33" y="39"/>
                    </a:lnTo>
                    <a:cubicBezTo>
                      <a:pt x="29" y="39"/>
                      <a:pt x="27" y="36"/>
                      <a:pt x="27" y="33"/>
                    </a:cubicBezTo>
                    <a:cubicBezTo>
                      <a:pt x="27" y="30"/>
                      <a:pt x="29" y="27"/>
                      <a:pt x="33" y="27"/>
                    </a:cubicBezTo>
                    <a:lnTo>
                      <a:pt x="493" y="27"/>
                    </a:lnTo>
                    <a:cubicBezTo>
                      <a:pt x="496" y="27"/>
                      <a:pt x="499" y="30"/>
                      <a:pt x="499" y="33"/>
                    </a:cubicBezTo>
                    <a:cubicBezTo>
                      <a:pt x="499" y="36"/>
                      <a:pt x="496" y="39"/>
                      <a:pt x="493" y="39"/>
                    </a:cubicBezTo>
                    <a:close/>
                    <a:moveTo>
                      <a:pt x="493" y="0"/>
                    </a:moveTo>
                    <a:lnTo>
                      <a:pt x="493" y="0"/>
                    </a:lnTo>
                    <a:lnTo>
                      <a:pt x="33" y="0"/>
                    </a:lnTo>
                    <a:cubicBezTo>
                      <a:pt x="15" y="0"/>
                      <a:pt x="0" y="15"/>
                      <a:pt x="0" y="33"/>
                    </a:cubicBezTo>
                    <a:cubicBezTo>
                      <a:pt x="0" y="51"/>
                      <a:pt x="15" y="66"/>
                      <a:pt x="33" y="66"/>
                    </a:cubicBezTo>
                    <a:lnTo>
                      <a:pt x="493" y="66"/>
                    </a:lnTo>
                    <a:cubicBezTo>
                      <a:pt x="511" y="66"/>
                      <a:pt x="526" y="51"/>
                      <a:pt x="526" y="33"/>
                    </a:cubicBezTo>
                    <a:cubicBezTo>
                      <a:pt x="526" y="15"/>
                      <a:pt x="511" y="0"/>
                      <a:pt x="493" y="0"/>
                    </a:cubicBezTo>
                    <a:close/>
                  </a:path>
                </a:pathLst>
              </a:custGeom>
              <a:solidFill>
                <a:schemeClr val="accent2"/>
              </a:solidFill>
              <a:ln w="0">
                <a:solidFill>
                  <a:srgbClr val="0078D7"/>
                </a:solidFill>
                <a:prstDash val="solid"/>
                <a:round/>
                <a:headEnd/>
                <a:tailEnd/>
              </a:ln>
            </p:spPr>
            <p:txBody>
              <a:bodyPr vert="horz" wrap="square" lIns="69935" tIns="34967" rIns="69935" bIns="34967" numCol="1" anchor="t" anchorCtr="0" compatLnSpc="1">
                <a:prstTxWarp prst="textNoShape">
                  <a:avLst/>
                </a:prstTxWarp>
              </a:bodyPr>
              <a:lstStyle/>
              <a:p>
                <a:pPr defTabSz="685669"/>
                <a:endParaRPr lang="en-US" sz="1350">
                  <a:solidFill>
                    <a:srgbClr val="505050"/>
                  </a:solidFill>
                  <a:latin typeface="Segoe UI"/>
                </a:endParaRPr>
              </a:p>
            </p:txBody>
          </p:sp>
        </p:grpSp>
      </p:grpSp>
      <p:grpSp>
        <p:nvGrpSpPr>
          <p:cNvPr id="288" name="Okay">
            <a:extLst>
              <a:ext uri="{FF2B5EF4-FFF2-40B4-BE49-F238E27FC236}">
                <a16:creationId xmlns:a16="http://schemas.microsoft.com/office/drawing/2014/main" id="{4BE02E32-F3A6-40A2-A381-9B6CE0AD8C4E}"/>
              </a:ext>
            </a:extLst>
          </p:cNvPr>
          <p:cNvGrpSpPr>
            <a:grpSpLocks noChangeAspect="1"/>
          </p:cNvGrpSpPr>
          <p:nvPr/>
        </p:nvGrpSpPr>
        <p:grpSpPr>
          <a:xfrm>
            <a:off x="2224556" y="3489684"/>
            <a:ext cx="133762" cy="133762"/>
            <a:chOff x="5759509" y="-1425609"/>
            <a:chExt cx="274320" cy="274320"/>
          </a:xfrm>
        </p:grpSpPr>
        <p:sp>
          <p:nvSpPr>
            <p:cNvPr id="289" name="Oval 288">
              <a:extLst>
                <a:ext uri="{FF2B5EF4-FFF2-40B4-BE49-F238E27FC236}">
                  <a16:creationId xmlns:a16="http://schemas.microsoft.com/office/drawing/2014/main" id="{0A4522DA-6902-4D1F-A454-F715869B2DD5}"/>
                </a:ext>
              </a:extLst>
            </p:cNvPr>
            <p:cNvSpPr/>
            <p:nvPr/>
          </p:nvSpPr>
          <p:spPr bwMode="auto">
            <a:xfrm>
              <a:off x="5759509" y="-1425609"/>
              <a:ext cx="274320" cy="27432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0" name="Freeform 23">
              <a:extLst>
                <a:ext uri="{FF2B5EF4-FFF2-40B4-BE49-F238E27FC236}">
                  <a16:creationId xmlns:a16="http://schemas.microsoft.com/office/drawing/2014/main" id="{DD73508E-10E7-494F-9277-2FBC10AF8726}"/>
                </a:ext>
              </a:extLst>
            </p:cNvPr>
            <p:cNvSpPr>
              <a:spLocks/>
            </p:cNvSpPr>
            <p:nvPr/>
          </p:nvSpPr>
          <p:spPr bwMode="auto">
            <a:xfrm>
              <a:off x="5807745" y="-1355141"/>
              <a:ext cx="177848" cy="133386"/>
            </a:xfrm>
            <a:custGeom>
              <a:avLst/>
              <a:gdLst>
                <a:gd name="T0" fmla="*/ 308 w 308"/>
                <a:gd name="T1" fmla="*/ 20 h 231"/>
                <a:gd name="T2" fmla="*/ 288 w 308"/>
                <a:gd name="T3" fmla="*/ 0 h 231"/>
                <a:gd name="T4" fmla="*/ 96 w 308"/>
                <a:gd name="T5" fmla="*/ 193 h 231"/>
                <a:gd name="T6" fmla="*/ 20 w 308"/>
                <a:gd name="T7" fmla="*/ 116 h 231"/>
                <a:gd name="T8" fmla="*/ 0 w 308"/>
                <a:gd name="T9" fmla="*/ 135 h 231"/>
                <a:gd name="T10" fmla="*/ 96 w 308"/>
                <a:gd name="T11" fmla="*/ 231 h 231"/>
                <a:gd name="T12" fmla="*/ 308 w 308"/>
                <a:gd name="T13" fmla="*/ 20 h 231"/>
              </a:gdLst>
              <a:ahLst/>
              <a:cxnLst>
                <a:cxn ang="0">
                  <a:pos x="T0" y="T1"/>
                </a:cxn>
                <a:cxn ang="0">
                  <a:pos x="T2" y="T3"/>
                </a:cxn>
                <a:cxn ang="0">
                  <a:pos x="T4" y="T5"/>
                </a:cxn>
                <a:cxn ang="0">
                  <a:pos x="T6" y="T7"/>
                </a:cxn>
                <a:cxn ang="0">
                  <a:pos x="T8" y="T9"/>
                </a:cxn>
                <a:cxn ang="0">
                  <a:pos x="T10" y="T11"/>
                </a:cxn>
                <a:cxn ang="0">
                  <a:pos x="T12" y="T13"/>
                </a:cxn>
              </a:cxnLst>
              <a:rect l="0" t="0" r="r" b="b"/>
              <a:pathLst>
                <a:path w="308" h="231">
                  <a:moveTo>
                    <a:pt x="308" y="20"/>
                  </a:moveTo>
                  <a:lnTo>
                    <a:pt x="288" y="0"/>
                  </a:lnTo>
                  <a:lnTo>
                    <a:pt x="96" y="193"/>
                  </a:lnTo>
                  <a:lnTo>
                    <a:pt x="20" y="116"/>
                  </a:lnTo>
                  <a:lnTo>
                    <a:pt x="0" y="135"/>
                  </a:lnTo>
                  <a:lnTo>
                    <a:pt x="96" y="231"/>
                  </a:lnTo>
                  <a:lnTo>
                    <a:pt x="308" y="20"/>
                  </a:lnTo>
                  <a:close/>
                </a:path>
              </a:pathLst>
            </a:custGeom>
            <a:solidFill>
              <a:schemeClr val="bg1"/>
            </a:solidFill>
            <a:ln>
              <a:no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sp>
        <p:nvSpPr>
          <p:cNvPr id="315" name="TextBox 314">
            <a:extLst>
              <a:ext uri="{FF2B5EF4-FFF2-40B4-BE49-F238E27FC236}">
                <a16:creationId xmlns:a16="http://schemas.microsoft.com/office/drawing/2014/main" id="{485C4542-4FB0-4149-B620-C3B498D97CBB}"/>
              </a:ext>
            </a:extLst>
          </p:cNvPr>
          <p:cNvSpPr txBox="1"/>
          <p:nvPr/>
        </p:nvSpPr>
        <p:spPr>
          <a:xfrm>
            <a:off x="2259864" y="1943549"/>
            <a:ext cx="711936"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DEVICE</a:t>
            </a:r>
          </a:p>
        </p:txBody>
      </p:sp>
      <p:cxnSp>
        <p:nvCxnSpPr>
          <p:cNvPr id="162" name="Straight Arrow Connector 161"/>
          <p:cNvCxnSpPr>
            <a:cxnSpLocks/>
          </p:cNvCxnSpPr>
          <p:nvPr/>
        </p:nvCxnSpPr>
        <p:spPr>
          <a:xfrm>
            <a:off x="2958222" y="2571750"/>
            <a:ext cx="962362" cy="0"/>
          </a:xfrm>
          <a:prstGeom prst="straightConnector1">
            <a:avLst/>
          </a:prstGeom>
          <a:noFill/>
          <a:ln w="19050" cap="flat" cmpd="sng" algn="ctr">
            <a:solidFill>
              <a:srgbClr val="0078D7"/>
            </a:solidFill>
            <a:prstDash val="solid"/>
            <a:miter lim="800000"/>
            <a:tailEnd type="stealth"/>
          </a:ln>
          <a:effectLst/>
        </p:spPr>
      </p:cxnSp>
      <p:grpSp>
        <p:nvGrpSpPr>
          <p:cNvPr id="10" name="Group 9">
            <a:extLst>
              <a:ext uri="{FF2B5EF4-FFF2-40B4-BE49-F238E27FC236}">
                <a16:creationId xmlns:a16="http://schemas.microsoft.com/office/drawing/2014/main" id="{D760A1F9-D7FB-4A01-AABA-D33E98A6D4F1}"/>
              </a:ext>
            </a:extLst>
          </p:cNvPr>
          <p:cNvGrpSpPr/>
          <p:nvPr/>
        </p:nvGrpSpPr>
        <p:grpSpPr>
          <a:xfrm>
            <a:off x="3953332" y="2155007"/>
            <a:ext cx="830333" cy="830333"/>
            <a:chOff x="5270992" y="2873262"/>
            <a:chExt cx="1107268" cy="1107268"/>
          </a:xfrm>
        </p:grpSpPr>
        <p:sp>
          <p:nvSpPr>
            <p:cNvPr id="158" name="Oval 157">
              <a:extLst>
                <a:ext uri="{FF2B5EF4-FFF2-40B4-BE49-F238E27FC236}">
                  <a16:creationId xmlns:a16="http://schemas.microsoft.com/office/drawing/2014/main" id="{C8E78FA7-0427-4900-B5FA-BE899E560EE9}"/>
                </a:ext>
              </a:extLst>
            </p:cNvPr>
            <p:cNvSpPr/>
            <p:nvPr/>
          </p:nvSpPr>
          <p:spPr bwMode="auto">
            <a:xfrm>
              <a:off x="5270992" y="2873262"/>
              <a:ext cx="1107268" cy="1107268"/>
            </a:xfrm>
            <a:prstGeom prst="ellipse">
              <a:avLst/>
            </a:prstGeom>
            <a:solidFill>
              <a:schemeClr val="tx1">
                <a:lumMod val="20000"/>
                <a:lumOff val="80000"/>
              </a:schemeClr>
            </a:solidFill>
            <a:ln w="22225" cap="rnd">
              <a:solidFill>
                <a:schemeClr val="accent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350">
                <a:solidFill>
                  <a:srgbClr val="505050"/>
                </a:solidFill>
                <a:latin typeface="Segoe UI"/>
              </a:endParaRPr>
            </a:p>
          </p:txBody>
        </p:sp>
        <p:sp>
          <p:nvSpPr>
            <p:cNvPr id="3" name="Partial Circle 2">
              <a:extLst>
                <a:ext uri="{FF2B5EF4-FFF2-40B4-BE49-F238E27FC236}">
                  <a16:creationId xmlns:a16="http://schemas.microsoft.com/office/drawing/2014/main" id="{AE978904-E72F-4E3B-9E00-A8DBEC2B1D4B}"/>
                </a:ext>
              </a:extLst>
            </p:cNvPr>
            <p:cNvSpPr/>
            <p:nvPr/>
          </p:nvSpPr>
          <p:spPr bwMode="auto">
            <a:xfrm>
              <a:off x="5379014" y="2978137"/>
              <a:ext cx="911188" cy="911190"/>
            </a:xfrm>
            <a:prstGeom prst="pie">
              <a:avLst>
                <a:gd name="adj1" fmla="val 10799996"/>
                <a:gd name="adj2" fmla="val 14272219"/>
              </a:avLst>
            </a:prstGeom>
            <a:solidFill>
              <a:srgbClr val="008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4" name="Partial Circle 183">
              <a:extLst>
                <a:ext uri="{FF2B5EF4-FFF2-40B4-BE49-F238E27FC236}">
                  <a16:creationId xmlns:a16="http://schemas.microsoft.com/office/drawing/2014/main" id="{0033F9CB-4B81-4816-B983-BD1463FA34DD}"/>
                </a:ext>
              </a:extLst>
            </p:cNvPr>
            <p:cNvSpPr/>
            <p:nvPr/>
          </p:nvSpPr>
          <p:spPr bwMode="auto">
            <a:xfrm>
              <a:off x="5379014" y="2978137"/>
              <a:ext cx="911188" cy="911190"/>
            </a:xfrm>
            <a:prstGeom prst="pie">
              <a:avLst>
                <a:gd name="adj1" fmla="val 14146508"/>
                <a:gd name="adj2" fmla="val 18332607"/>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5" name="Partial Circle 184">
              <a:extLst>
                <a:ext uri="{FF2B5EF4-FFF2-40B4-BE49-F238E27FC236}">
                  <a16:creationId xmlns:a16="http://schemas.microsoft.com/office/drawing/2014/main" id="{D501D830-85DF-4197-A6AB-5225EBBB61D8}"/>
                </a:ext>
              </a:extLst>
            </p:cNvPr>
            <p:cNvSpPr/>
            <p:nvPr/>
          </p:nvSpPr>
          <p:spPr bwMode="auto">
            <a:xfrm flipH="1">
              <a:off x="5379014" y="2978137"/>
              <a:ext cx="911188" cy="911190"/>
            </a:xfrm>
            <a:prstGeom prst="pie">
              <a:avLst>
                <a:gd name="adj1" fmla="val 10871295"/>
                <a:gd name="adj2" fmla="val 14272219"/>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87" name="Partial Circle 186">
              <a:extLst>
                <a:ext uri="{FF2B5EF4-FFF2-40B4-BE49-F238E27FC236}">
                  <a16:creationId xmlns:a16="http://schemas.microsoft.com/office/drawing/2014/main" id="{55B4AC88-0B83-467C-A638-7FCED3C3EF5A}"/>
                </a:ext>
              </a:extLst>
            </p:cNvPr>
            <p:cNvSpPr/>
            <p:nvPr/>
          </p:nvSpPr>
          <p:spPr bwMode="auto">
            <a:xfrm>
              <a:off x="5379014" y="2978137"/>
              <a:ext cx="911188" cy="911190"/>
            </a:xfrm>
            <a:prstGeom prst="pie">
              <a:avLst>
                <a:gd name="adj1" fmla="val 10799996"/>
                <a:gd name="adj2" fmla="val 21528050"/>
              </a:avLst>
            </a:prstGeom>
            <a:no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16" name="CONDITIONAL ACCESS RISK">
              <a:extLst>
                <a:ext uri="{FF2B5EF4-FFF2-40B4-BE49-F238E27FC236}">
                  <a16:creationId xmlns:a16="http://schemas.microsoft.com/office/drawing/2014/main" id="{A4F46212-3F69-48B7-A9C2-1387A620694F}"/>
                </a:ext>
              </a:extLst>
            </p:cNvPr>
            <p:cNvSpPr txBox="1"/>
            <p:nvPr/>
          </p:nvSpPr>
          <p:spPr>
            <a:xfrm>
              <a:off x="5402509" y="3477580"/>
              <a:ext cx="916142" cy="492513"/>
            </a:xfrm>
            <a:prstGeom prst="rect">
              <a:avLst/>
            </a:prstGeom>
            <a:noFill/>
          </p:spPr>
          <p:txBody>
            <a:bodyPr wrap="square" rtlCol="0" anchor="ctr">
              <a:spAutoFit/>
            </a:bodyPr>
            <a:lstStyle/>
            <a:p>
              <a:pPr algn="ctr" defTabSz="698951" fontAlgn="base">
                <a:spcBef>
                  <a:spcPct val="0"/>
                </a:spcBef>
                <a:spcAft>
                  <a:spcPct val="0"/>
                </a:spcAft>
                <a:defRPr/>
              </a:pPr>
              <a:r>
                <a:rPr lang="en-US" sz="900" kern="0" dirty="0">
                  <a:solidFill>
                    <a:srgbClr val="505050"/>
                  </a:solidFill>
                  <a:latin typeface="Segoe UI Semibold" panose="020B0702040204020203" pitchFamily="34" charset="0"/>
                  <a:cs typeface="Segoe UI Semibold" panose="020B0702040204020203" pitchFamily="34" charset="0"/>
                </a:rPr>
                <a:t>SESSION</a:t>
              </a:r>
              <a:br>
                <a:rPr lang="en-US" sz="900" kern="0" dirty="0">
                  <a:solidFill>
                    <a:srgbClr val="505050"/>
                  </a:solidFill>
                  <a:latin typeface="Segoe UI Semibold" panose="020B0702040204020203" pitchFamily="34" charset="0"/>
                  <a:cs typeface="Segoe UI Semibold" panose="020B0702040204020203" pitchFamily="34" charset="0"/>
                </a:rPr>
              </a:br>
              <a:r>
                <a:rPr lang="en-US" sz="900" kern="0" dirty="0">
                  <a:solidFill>
                    <a:srgbClr val="505050"/>
                  </a:solidFill>
                  <a:latin typeface="Segoe UI Semibold" panose="020B0702040204020203" pitchFamily="34" charset="0"/>
                  <a:cs typeface="Segoe UI Semibold" panose="020B0702040204020203" pitchFamily="34" charset="0"/>
                </a:rPr>
                <a:t>RISK</a:t>
              </a:r>
            </a:p>
          </p:txBody>
        </p:sp>
      </p:grpSp>
      <p:grpSp>
        <p:nvGrpSpPr>
          <p:cNvPr id="6" name="Group 5">
            <a:extLst>
              <a:ext uri="{FF2B5EF4-FFF2-40B4-BE49-F238E27FC236}">
                <a16:creationId xmlns:a16="http://schemas.microsoft.com/office/drawing/2014/main" id="{983CB955-3B8D-49CC-A17C-106315EE99BC}"/>
              </a:ext>
            </a:extLst>
          </p:cNvPr>
          <p:cNvGrpSpPr/>
          <p:nvPr/>
        </p:nvGrpSpPr>
        <p:grpSpPr>
          <a:xfrm rot="1860000">
            <a:off x="4237054" y="2291251"/>
            <a:ext cx="277859" cy="573962"/>
            <a:chOff x="5649341" y="3054946"/>
            <a:chExt cx="370532" cy="765392"/>
          </a:xfrm>
        </p:grpSpPr>
        <p:sp>
          <p:nvSpPr>
            <p:cNvPr id="13" name="Isosceles Triangle 12">
              <a:extLst>
                <a:ext uri="{FF2B5EF4-FFF2-40B4-BE49-F238E27FC236}">
                  <a16:creationId xmlns:a16="http://schemas.microsoft.com/office/drawing/2014/main" id="{BD6EBD17-8582-4B5E-9556-2D1DF670D1FA}"/>
                </a:ext>
              </a:extLst>
            </p:cNvPr>
            <p:cNvSpPr/>
            <p:nvPr/>
          </p:nvSpPr>
          <p:spPr bwMode="auto">
            <a:xfrm rot="18900000">
              <a:off x="5649341" y="3054946"/>
              <a:ext cx="89388" cy="484248"/>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90" name="Isosceles Triangle 189">
              <a:extLst>
                <a:ext uri="{FF2B5EF4-FFF2-40B4-BE49-F238E27FC236}">
                  <a16:creationId xmlns:a16="http://schemas.microsoft.com/office/drawing/2014/main" id="{56411F72-00E2-47A4-BAC9-12CFF80D66C0}"/>
                </a:ext>
              </a:extLst>
            </p:cNvPr>
            <p:cNvSpPr/>
            <p:nvPr/>
          </p:nvSpPr>
          <p:spPr bwMode="auto">
            <a:xfrm rot="18900000" flipV="1">
              <a:off x="5930485" y="3336090"/>
              <a:ext cx="89388" cy="484248"/>
            </a:xfrm>
            <a:prstGeom prst="triangle">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5" name="Oval 14">
              <a:extLst>
                <a:ext uri="{FF2B5EF4-FFF2-40B4-BE49-F238E27FC236}">
                  <a16:creationId xmlns:a16="http://schemas.microsoft.com/office/drawing/2014/main" id="{1E099164-4429-4B35-A7F5-4A1C7F8C4C70}"/>
                </a:ext>
              </a:extLst>
            </p:cNvPr>
            <p:cNvSpPr/>
            <p:nvPr/>
          </p:nvSpPr>
          <p:spPr bwMode="auto">
            <a:xfrm>
              <a:off x="5770994" y="3374030"/>
              <a:ext cx="127224" cy="127224"/>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sp>
        <p:nvSpPr>
          <p:cNvPr id="216" name="TextBox 215">
            <a:extLst>
              <a:ext uri="{FF2B5EF4-FFF2-40B4-BE49-F238E27FC236}">
                <a16:creationId xmlns:a16="http://schemas.microsoft.com/office/drawing/2014/main" id="{C87C76B9-F35C-40C3-B04F-6FB1837526EE}"/>
              </a:ext>
            </a:extLst>
          </p:cNvPr>
          <p:cNvSpPr txBox="1"/>
          <p:nvPr/>
        </p:nvSpPr>
        <p:spPr>
          <a:xfrm>
            <a:off x="7409328" y="1943549"/>
            <a:ext cx="688834" cy="276999"/>
          </a:xfrm>
          <a:prstGeom prst="rect">
            <a:avLst/>
          </a:prstGeom>
          <a:noFill/>
        </p:spPr>
        <p:txBody>
          <a:bodyPr wrap="square" rtlCol="0" anchor="ctr">
            <a:spAutoFit/>
          </a:bodyPr>
          <a:lstStyle/>
          <a:p>
            <a:pPr algn="ctr" defTabSz="698951" fontAlgn="base">
              <a:spcBef>
                <a:spcPct val="0"/>
              </a:spcBef>
              <a:spcAft>
                <a:spcPct val="0"/>
              </a:spcAft>
              <a:defRPr/>
            </a:pPr>
            <a:r>
              <a:rPr lang="en-US" sz="1200" kern="0" dirty="0">
                <a:solidFill>
                  <a:srgbClr val="505050"/>
                </a:solidFill>
                <a:latin typeface="Segoe UI Semibold" panose="020B0702040204020203" pitchFamily="34" charset="0"/>
                <a:ea typeface="Segoe UI" charset="0"/>
                <a:cs typeface="Segoe UI Semibold" panose="020B0702040204020203" pitchFamily="34" charset="0"/>
              </a:rPr>
              <a:t>APP</a:t>
            </a:r>
          </a:p>
        </p:txBody>
      </p:sp>
      <p:grpSp>
        <p:nvGrpSpPr>
          <p:cNvPr id="199" name="Group 198">
            <a:extLst>
              <a:ext uri="{FF2B5EF4-FFF2-40B4-BE49-F238E27FC236}">
                <a16:creationId xmlns:a16="http://schemas.microsoft.com/office/drawing/2014/main" id="{46642532-590E-4474-9757-0ED6A14B44BC}"/>
              </a:ext>
            </a:extLst>
          </p:cNvPr>
          <p:cNvGrpSpPr/>
          <p:nvPr/>
        </p:nvGrpSpPr>
        <p:grpSpPr>
          <a:xfrm>
            <a:off x="8311877" y="2900032"/>
            <a:ext cx="117957" cy="274280"/>
            <a:chOff x="4724400" y="2646277"/>
            <a:chExt cx="127000" cy="295306"/>
          </a:xfrm>
        </p:grpSpPr>
        <p:cxnSp>
          <p:nvCxnSpPr>
            <p:cNvPr id="217" name="Straight Connector 216">
              <a:extLst>
                <a:ext uri="{FF2B5EF4-FFF2-40B4-BE49-F238E27FC236}">
                  <a16:creationId xmlns:a16="http://schemas.microsoft.com/office/drawing/2014/main" id="{EBC7D59D-018A-477F-B608-8FB52EA8F024}"/>
                </a:ext>
              </a:extLst>
            </p:cNvPr>
            <p:cNvCxnSpPr>
              <a:cxnSpLocks/>
            </p:cNvCxnSpPr>
            <p:nvPr/>
          </p:nvCxnSpPr>
          <p:spPr>
            <a:xfrm>
              <a:off x="4724400" y="2646277"/>
              <a:ext cx="0" cy="295306"/>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FEB58B50-E119-4985-A811-B34D6E53546D}"/>
                </a:ext>
              </a:extLst>
            </p:cNvPr>
            <p:cNvCxnSpPr>
              <a:cxnSpLocks/>
            </p:cNvCxnSpPr>
            <p:nvPr/>
          </p:nvCxnSpPr>
          <p:spPr>
            <a:xfrm>
              <a:off x="4724400" y="2933970"/>
              <a:ext cx="127000"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CEDDAE6-E24C-48FD-99BE-FE5C00B332B2}"/>
              </a:ext>
            </a:extLst>
          </p:cNvPr>
          <p:cNvGrpSpPr/>
          <p:nvPr/>
        </p:nvGrpSpPr>
        <p:grpSpPr>
          <a:xfrm>
            <a:off x="8435103" y="3010494"/>
            <a:ext cx="224395" cy="299519"/>
            <a:chOff x="11247534" y="4009390"/>
            <a:chExt cx="299235" cy="399416"/>
          </a:xfrm>
        </p:grpSpPr>
        <p:sp>
          <p:nvSpPr>
            <p:cNvPr id="231" name="Freeform 29">
              <a:extLst>
                <a:ext uri="{FF2B5EF4-FFF2-40B4-BE49-F238E27FC236}">
                  <a16:creationId xmlns:a16="http://schemas.microsoft.com/office/drawing/2014/main" id="{2853D068-8456-47B6-9909-31CDE65A6135}"/>
                </a:ext>
              </a:extLst>
            </p:cNvPr>
            <p:cNvSpPr>
              <a:spLocks noEditPoints="1"/>
            </p:cNvSpPr>
            <p:nvPr/>
          </p:nvSpPr>
          <p:spPr bwMode="auto">
            <a:xfrm>
              <a:off x="11247534" y="4009390"/>
              <a:ext cx="29923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245" name="Rectangle 31">
              <a:extLst>
                <a:ext uri="{FF2B5EF4-FFF2-40B4-BE49-F238E27FC236}">
                  <a16:creationId xmlns:a16="http://schemas.microsoft.com/office/drawing/2014/main" id="{9CDFAD1E-06EF-491B-8BAB-4514EC14874A}"/>
                </a:ext>
              </a:extLst>
            </p:cNvPr>
            <p:cNvSpPr>
              <a:spLocks noChangeArrowheads="1"/>
            </p:cNvSpPr>
            <p:nvPr/>
          </p:nvSpPr>
          <p:spPr bwMode="auto">
            <a:xfrm>
              <a:off x="11308215" y="4127484"/>
              <a:ext cx="40096" cy="99941"/>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6" name="Rectangle 32">
              <a:extLst>
                <a:ext uri="{FF2B5EF4-FFF2-40B4-BE49-F238E27FC236}">
                  <a16:creationId xmlns:a16="http://schemas.microsoft.com/office/drawing/2014/main" id="{6E271A97-D08F-4A28-AACA-AADDC273002B}"/>
                </a:ext>
              </a:extLst>
            </p:cNvPr>
            <p:cNvSpPr>
              <a:spLocks noChangeArrowheads="1"/>
            </p:cNvSpPr>
            <p:nvPr/>
          </p:nvSpPr>
          <p:spPr bwMode="auto">
            <a:xfrm>
              <a:off x="11369613" y="4157026"/>
              <a:ext cx="30072" cy="70399"/>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7" name="Rectangle 33">
              <a:extLst>
                <a:ext uri="{FF2B5EF4-FFF2-40B4-BE49-F238E27FC236}">
                  <a16:creationId xmlns:a16="http://schemas.microsoft.com/office/drawing/2014/main" id="{B27BBCEE-C0FF-4A4D-9651-DA89FCF24571}"/>
                </a:ext>
              </a:extLst>
            </p:cNvPr>
            <p:cNvSpPr>
              <a:spLocks noChangeArrowheads="1"/>
            </p:cNvSpPr>
            <p:nvPr/>
          </p:nvSpPr>
          <p:spPr bwMode="auto">
            <a:xfrm>
              <a:off x="11420359" y="4178398"/>
              <a:ext cx="25687" cy="49028"/>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8" name="Freeform 34">
              <a:extLst>
                <a:ext uri="{FF2B5EF4-FFF2-40B4-BE49-F238E27FC236}">
                  <a16:creationId xmlns:a16="http://schemas.microsoft.com/office/drawing/2014/main" id="{D965155F-1667-4202-A8DB-E27737295744}"/>
                </a:ext>
              </a:extLst>
            </p:cNvPr>
            <p:cNvSpPr>
              <a:spLocks/>
            </p:cNvSpPr>
            <p:nvPr/>
          </p:nvSpPr>
          <p:spPr bwMode="auto">
            <a:xfrm>
              <a:off x="11466721" y="4207940"/>
              <a:ext cx="24434" cy="19486"/>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49" name="Line 35">
              <a:extLst>
                <a:ext uri="{FF2B5EF4-FFF2-40B4-BE49-F238E27FC236}">
                  <a16:creationId xmlns:a16="http://schemas.microsoft.com/office/drawing/2014/main" id="{4DB279D6-218F-4E0C-930C-21F17207D2B8}"/>
                </a:ext>
              </a:extLst>
            </p:cNvPr>
            <p:cNvSpPr>
              <a:spLocks noChangeShapeType="1"/>
            </p:cNvSpPr>
            <p:nvPr/>
          </p:nvSpPr>
          <p:spPr bwMode="auto">
            <a:xfrm flipH="1">
              <a:off x="11308215"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0" name="Line 36">
              <a:extLst>
                <a:ext uri="{FF2B5EF4-FFF2-40B4-BE49-F238E27FC236}">
                  <a16:creationId xmlns:a16="http://schemas.microsoft.com/office/drawing/2014/main" id="{14083C2C-82EF-400A-9AA5-2ABBE2CCCDA7}"/>
                </a:ext>
              </a:extLst>
            </p:cNvPr>
            <p:cNvSpPr>
              <a:spLocks noChangeShapeType="1"/>
            </p:cNvSpPr>
            <p:nvPr/>
          </p:nvSpPr>
          <p:spPr bwMode="auto">
            <a:xfrm flipH="1">
              <a:off x="11308215" y="4300968"/>
              <a:ext cx="52000"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1" name="Line 37">
              <a:extLst>
                <a:ext uri="{FF2B5EF4-FFF2-40B4-BE49-F238E27FC236}">
                  <a16:creationId xmlns:a16="http://schemas.microsoft.com/office/drawing/2014/main" id="{A8DFAA04-55F6-4D73-BFB1-E5DE4365C17F}"/>
                </a:ext>
              </a:extLst>
            </p:cNvPr>
            <p:cNvSpPr>
              <a:spLocks noChangeShapeType="1"/>
            </p:cNvSpPr>
            <p:nvPr/>
          </p:nvSpPr>
          <p:spPr bwMode="auto">
            <a:xfrm flipH="1">
              <a:off x="11308215"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2" name="Line 38">
              <a:extLst>
                <a:ext uri="{FF2B5EF4-FFF2-40B4-BE49-F238E27FC236}">
                  <a16:creationId xmlns:a16="http://schemas.microsoft.com/office/drawing/2014/main" id="{BD66E8EB-BD24-4822-81EE-64DADA835E3F}"/>
                </a:ext>
              </a:extLst>
            </p:cNvPr>
            <p:cNvSpPr>
              <a:spLocks noChangeShapeType="1"/>
            </p:cNvSpPr>
            <p:nvPr/>
          </p:nvSpPr>
          <p:spPr bwMode="auto">
            <a:xfrm flipH="1">
              <a:off x="11423492"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3" name="Line 39">
              <a:extLst>
                <a:ext uri="{FF2B5EF4-FFF2-40B4-BE49-F238E27FC236}">
                  <a16:creationId xmlns:a16="http://schemas.microsoft.com/office/drawing/2014/main" id="{FE62B82D-DB52-44F7-BDB9-9F9BDD263385}"/>
                </a:ext>
              </a:extLst>
            </p:cNvPr>
            <p:cNvSpPr>
              <a:spLocks noChangeShapeType="1"/>
            </p:cNvSpPr>
            <p:nvPr/>
          </p:nvSpPr>
          <p:spPr bwMode="auto">
            <a:xfrm flipH="1">
              <a:off x="11423492" y="4300968"/>
              <a:ext cx="52627"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54" name="Line 40">
              <a:extLst>
                <a:ext uri="{FF2B5EF4-FFF2-40B4-BE49-F238E27FC236}">
                  <a16:creationId xmlns:a16="http://schemas.microsoft.com/office/drawing/2014/main" id="{FD033B2D-2E8B-4781-85B3-9B4E2EA35CFA}"/>
                </a:ext>
              </a:extLst>
            </p:cNvPr>
            <p:cNvSpPr>
              <a:spLocks noChangeShapeType="1"/>
            </p:cNvSpPr>
            <p:nvPr/>
          </p:nvSpPr>
          <p:spPr bwMode="auto">
            <a:xfrm flipH="1">
              <a:off x="11423492"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grpSp>
      <p:grpSp>
        <p:nvGrpSpPr>
          <p:cNvPr id="142" name="Group 141">
            <a:extLst>
              <a:ext uri="{FF2B5EF4-FFF2-40B4-BE49-F238E27FC236}">
                <a16:creationId xmlns:a16="http://schemas.microsoft.com/office/drawing/2014/main" id="{FCB07605-558E-4C94-94A6-003A80E6DE04}"/>
              </a:ext>
            </a:extLst>
          </p:cNvPr>
          <p:cNvGrpSpPr/>
          <p:nvPr/>
        </p:nvGrpSpPr>
        <p:grpSpPr>
          <a:xfrm>
            <a:off x="8311877" y="3166386"/>
            <a:ext cx="117957" cy="372560"/>
            <a:chOff x="4724400" y="2632054"/>
            <a:chExt cx="127000" cy="314372"/>
          </a:xfrm>
        </p:grpSpPr>
        <p:cxnSp>
          <p:nvCxnSpPr>
            <p:cNvPr id="143" name="Straight Connector 142">
              <a:extLst>
                <a:ext uri="{FF2B5EF4-FFF2-40B4-BE49-F238E27FC236}">
                  <a16:creationId xmlns:a16="http://schemas.microsoft.com/office/drawing/2014/main" id="{12513128-86C3-48F5-ACFD-DF698AE9EB65}"/>
                </a:ext>
              </a:extLst>
            </p:cNvPr>
            <p:cNvCxnSpPr>
              <a:cxnSpLocks/>
            </p:cNvCxnSpPr>
            <p:nvPr/>
          </p:nvCxnSpPr>
          <p:spPr>
            <a:xfrm>
              <a:off x="4724400" y="2632054"/>
              <a:ext cx="0" cy="314372"/>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A802DE0-352F-4C93-9CC2-A11E49287166}"/>
                </a:ext>
              </a:extLst>
            </p:cNvPr>
            <p:cNvCxnSpPr>
              <a:cxnSpLocks/>
            </p:cNvCxnSpPr>
            <p:nvPr/>
          </p:nvCxnSpPr>
          <p:spPr>
            <a:xfrm>
              <a:off x="4724400" y="2941662"/>
              <a:ext cx="127000" cy="0"/>
            </a:xfrm>
            <a:prstGeom prst="line">
              <a:avLst/>
            </a:prstGeom>
            <a:ln w="1905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94FFA0C7-015C-40FA-BE85-FE769E8CEA3C}"/>
              </a:ext>
            </a:extLst>
          </p:cNvPr>
          <p:cNvGrpSpPr/>
          <p:nvPr/>
        </p:nvGrpSpPr>
        <p:grpSpPr>
          <a:xfrm>
            <a:off x="8592893" y="3611140"/>
            <a:ext cx="257892" cy="282570"/>
            <a:chOff x="11457950" y="4818635"/>
            <a:chExt cx="343905" cy="376814"/>
          </a:xfrm>
        </p:grpSpPr>
        <p:sp>
          <p:nvSpPr>
            <p:cNvPr id="113" name="Freeform 15">
              <a:extLst>
                <a:ext uri="{FF2B5EF4-FFF2-40B4-BE49-F238E27FC236}">
                  <a16:creationId xmlns:a16="http://schemas.microsoft.com/office/drawing/2014/main" id="{DE73457A-A01E-4EEB-AB56-F155E4E07058}"/>
                </a:ext>
              </a:extLst>
            </p:cNvPr>
            <p:cNvSpPr>
              <a:spLocks noEditPoints="1"/>
            </p:cNvSpPr>
            <p:nvPr/>
          </p:nvSpPr>
          <p:spPr bwMode="auto">
            <a:xfrm flipH="1">
              <a:off x="11457950" y="4851549"/>
              <a:ext cx="343905" cy="343900"/>
            </a:xfrm>
            <a:custGeom>
              <a:avLst/>
              <a:gdLst>
                <a:gd name="T0" fmla="*/ 97 w 128"/>
                <a:gd name="T1" fmla="*/ 64 h 128"/>
                <a:gd name="T2" fmla="*/ 128 w 128"/>
                <a:gd name="T3" fmla="*/ 32 h 128"/>
                <a:gd name="T4" fmla="*/ 96 w 128"/>
                <a:gd name="T5" fmla="*/ 0 h 128"/>
                <a:gd name="T6" fmla="*/ 64 w 128"/>
                <a:gd name="T7" fmla="*/ 32 h 128"/>
                <a:gd name="T8" fmla="*/ 52 w 128"/>
                <a:gd name="T9" fmla="*/ 32 h 128"/>
                <a:gd name="T10" fmla="*/ 0 w 128"/>
                <a:gd name="T11" fmla="*/ 84 h 128"/>
                <a:gd name="T12" fmla="*/ 44 w 128"/>
                <a:gd name="T13" fmla="*/ 128 h 128"/>
                <a:gd name="T14" fmla="*/ 97 w 128"/>
                <a:gd name="T15" fmla="*/ 76 h 128"/>
                <a:gd name="T16" fmla="*/ 97 w 128"/>
                <a:gd name="T17" fmla="*/ 64 h 128"/>
                <a:gd name="T18" fmla="*/ 96 w 128"/>
                <a:gd name="T19" fmla="*/ 8 h 128"/>
                <a:gd name="T20" fmla="*/ 120 w 128"/>
                <a:gd name="T21" fmla="*/ 32 h 128"/>
                <a:gd name="T22" fmla="*/ 97 w 128"/>
                <a:gd name="T23" fmla="*/ 56 h 128"/>
                <a:gd name="T24" fmla="*/ 97 w 128"/>
                <a:gd name="T25" fmla="*/ 32 h 128"/>
                <a:gd name="T26" fmla="*/ 72 w 128"/>
                <a:gd name="T27" fmla="*/ 32 h 128"/>
                <a:gd name="T28" fmla="*/ 96 w 128"/>
                <a:gd name="T29" fmla="*/ 8 h 128"/>
                <a:gd name="T30" fmla="*/ 89 w 128"/>
                <a:gd name="T31" fmla="*/ 73 h 128"/>
                <a:gd name="T32" fmla="*/ 44 w 128"/>
                <a:gd name="T33" fmla="*/ 116 h 128"/>
                <a:gd name="T34" fmla="*/ 12 w 128"/>
                <a:gd name="T35" fmla="*/ 84 h 128"/>
                <a:gd name="T36" fmla="*/ 55 w 128"/>
                <a:gd name="T37" fmla="*/ 40 h 128"/>
                <a:gd name="T38" fmla="*/ 65 w 128"/>
                <a:gd name="T39" fmla="*/ 40 h 128"/>
                <a:gd name="T40" fmla="*/ 74 w 128"/>
                <a:gd name="T41" fmla="*/ 54 h 128"/>
                <a:gd name="T42" fmla="*/ 79 w 128"/>
                <a:gd name="T43" fmla="*/ 49 h 128"/>
                <a:gd name="T44" fmla="*/ 74 w 128"/>
                <a:gd name="T45" fmla="*/ 40 h 128"/>
                <a:gd name="T46" fmla="*/ 89 w 128"/>
                <a:gd name="T47" fmla="*/ 40 h 128"/>
                <a:gd name="T48" fmla="*/ 89 w 128"/>
                <a:gd name="T49" fmla="*/ 7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28">
                  <a:moveTo>
                    <a:pt x="97" y="64"/>
                  </a:moveTo>
                  <a:cubicBezTo>
                    <a:pt x="114" y="64"/>
                    <a:pt x="128" y="49"/>
                    <a:pt x="128" y="32"/>
                  </a:cubicBezTo>
                  <a:cubicBezTo>
                    <a:pt x="128" y="14"/>
                    <a:pt x="114" y="0"/>
                    <a:pt x="96" y="0"/>
                  </a:cubicBezTo>
                  <a:cubicBezTo>
                    <a:pt x="79" y="0"/>
                    <a:pt x="64" y="14"/>
                    <a:pt x="64" y="32"/>
                  </a:cubicBezTo>
                  <a:cubicBezTo>
                    <a:pt x="52" y="32"/>
                    <a:pt x="52" y="32"/>
                    <a:pt x="52" y="32"/>
                  </a:cubicBezTo>
                  <a:cubicBezTo>
                    <a:pt x="0" y="84"/>
                    <a:pt x="0" y="84"/>
                    <a:pt x="0" y="84"/>
                  </a:cubicBezTo>
                  <a:cubicBezTo>
                    <a:pt x="44" y="128"/>
                    <a:pt x="44" y="128"/>
                    <a:pt x="44" y="128"/>
                  </a:cubicBezTo>
                  <a:cubicBezTo>
                    <a:pt x="97" y="76"/>
                    <a:pt x="97" y="76"/>
                    <a:pt x="97" y="76"/>
                  </a:cubicBezTo>
                  <a:lnTo>
                    <a:pt x="97" y="64"/>
                  </a:lnTo>
                  <a:close/>
                  <a:moveTo>
                    <a:pt x="96" y="8"/>
                  </a:moveTo>
                  <a:cubicBezTo>
                    <a:pt x="110" y="8"/>
                    <a:pt x="120" y="18"/>
                    <a:pt x="120" y="32"/>
                  </a:cubicBezTo>
                  <a:cubicBezTo>
                    <a:pt x="120" y="45"/>
                    <a:pt x="110" y="56"/>
                    <a:pt x="97" y="56"/>
                  </a:cubicBezTo>
                  <a:cubicBezTo>
                    <a:pt x="97" y="32"/>
                    <a:pt x="97" y="32"/>
                    <a:pt x="97" y="32"/>
                  </a:cubicBezTo>
                  <a:cubicBezTo>
                    <a:pt x="72" y="32"/>
                    <a:pt x="72" y="32"/>
                    <a:pt x="72" y="32"/>
                  </a:cubicBezTo>
                  <a:cubicBezTo>
                    <a:pt x="72" y="18"/>
                    <a:pt x="83" y="8"/>
                    <a:pt x="96" y="8"/>
                  </a:cubicBezTo>
                  <a:close/>
                  <a:moveTo>
                    <a:pt x="89" y="73"/>
                  </a:moveTo>
                  <a:cubicBezTo>
                    <a:pt x="44" y="116"/>
                    <a:pt x="44" y="116"/>
                    <a:pt x="44" y="116"/>
                  </a:cubicBezTo>
                  <a:cubicBezTo>
                    <a:pt x="12" y="84"/>
                    <a:pt x="12" y="84"/>
                    <a:pt x="12" y="84"/>
                  </a:cubicBezTo>
                  <a:cubicBezTo>
                    <a:pt x="55" y="40"/>
                    <a:pt x="55" y="40"/>
                    <a:pt x="55" y="40"/>
                  </a:cubicBezTo>
                  <a:cubicBezTo>
                    <a:pt x="65" y="40"/>
                    <a:pt x="65" y="40"/>
                    <a:pt x="65" y="40"/>
                  </a:cubicBezTo>
                  <a:cubicBezTo>
                    <a:pt x="67" y="45"/>
                    <a:pt x="70" y="50"/>
                    <a:pt x="74" y="54"/>
                  </a:cubicBezTo>
                  <a:cubicBezTo>
                    <a:pt x="79" y="49"/>
                    <a:pt x="79" y="49"/>
                    <a:pt x="79" y="49"/>
                  </a:cubicBezTo>
                  <a:cubicBezTo>
                    <a:pt x="77" y="46"/>
                    <a:pt x="75" y="43"/>
                    <a:pt x="74" y="40"/>
                  </a:cubicBezTo>
                  <a:cubicBezTo>
                    <a:pt x="89" y="40"/>
                    <a:pt x="89" y="40"/>
                    <a:pt x="89" y="40"/>
                  </a:cubicBezTo>
                  <a:lnTo>
                    <a:pt x="89" y="73"/>
                  </a:lnTo>
                  <a:close/>
                </a:path>
              </a:pathLst>
            </a:custGeom>
            <a:solidFill>
              <a:srgbClr val="C00000"/>
            </a:solidFill>
            <a:ln>
              <a:noFill/>
            </a:ln>
          </p:spPr>
          <p:txBody>
            <a:bodyPr vert="horz" wrap="square" lIns="68570" tIns="34285" rIns="68570" bIns="34285" numCol="1" anchor="t" anchorCtr="0" compatLnSpc="1">
              <a:prstTxWarp prst="textNoShape">
                <a:avLst/>
              </a:prstTxWarp>
            </a:bodyPr>
            <a:lstStyle/>
            <a:p>
              <a:pPr defTabSz="685669">
                <a:defRPr/>
              </a:pPr>
              <a:endParaRPr lang="en-US" sz="1350" dirty="0">
                <a:solidFill>
                  <a:srgbClr val="505050"/>
                </a:solidFill>
                <a:latin typeface="Segoe UI"/>
              </a:endParaRPr>
            </a:p>
          </p:txBody>
        </p:sp>
        <p:cxnSp>
          <p:nvCxnSpPr>
            <p:cNvPr id="117" name="Straight Connector 116">
              <a:extLst>
                <a:ext uri="{FF2B5EF4-FFF2-40B4-BE49-F238E27FC236}">
                  <a16:creationId xmlns:a16="http://schemas.microsoft.com/office/drawing/2014/main" id="{F4D8C116-D66C-446C-A095-99FBDB229C08}"/>
                </a:ext>
              </a:extLst>
            </p:cNvPr>
            <p:cNvCxnSpPr>
              <a:cxnSpLocks/>
            </p:cNvCxnSpPr>
            <p:nvPr/>
          </p:nvCxnSpPr>
          <p:spPr>
            <a:xfrm>
              <a:off x="11535898" y="4818635"/>
              <a:ext cx="0" cy="91440"/>
            </a:xfrm>
            <a:prstGeom prst="line">
              <a:avLst/>
            </a:prstGeom>
            <a:ln w="25400">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856F2A5-5E91-4A80-AADE-CBEB7806B32C}"/>
              </a:ext>
            </a:extLst>
          </p:cNvPr>
          <p:cNvGrpSpPr>
            <a:grpSpLocks noChangeAspect="1"/>
          </p:cNvGrpSpPr>
          <p:nvPr/>
        </p:nvGrpSpPr>
        <p:grpSpPr>
          <a:xfrm>
            <a:off x="8435103" y="3380241"/>
            <a:ext cx="226282" cy="299519"/>
            <a:chOff x="7877100" y="4509992"/>
            <a:chExt cx="328045" cy="399416"/>
          </a:xfrm>
        </p:grpSpPr>
        <p:sp>
          <p:nvSpPr>
            <p:cNvPr id="8" name="Rectangle: Top Corners One Rounded and One Snipped 7">
              <a:extLst>
                <a:ext uri="{FF2B5EF4-FFF2-40B4-BE49-F238E27FC236}">
                  <a16:creationId xmlns:a16="http://schemas.microsoft.com/office/drawing/2014/main" id="{DC1CBE37-CB2E-4F41-AA31-46E370CA7C78}"/>
                </a:ext>
              </a:extLst>
            </p:cNvPr>
            <p:cNvSpPr/>
            <p:nvPr/>
          </p:nvSpPr>
          <p:spPr bwMode="auto">
            <a:xfrm>
              <a:off x="7892294" y="4527534"/>
              <a:ext cx="297656" cy="364332"/>
            </a:xfrm>
            <a:prstGeom prst="snipRoundRect">
              <a:avLst>
                <a:gd name="adj1" fmla="val 0"/>
                <a:gd name="adj2" fmla="val 31867"/>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sp>
          <p:nvSpPr>
            <p:cNvPr id="133" name="Freeform 29">
              <a:extLst>
                <a:ext uri="{FF2B5EF4-FFF2-40B4-BE49-F238E27FC236}">
                  <a16:creationId xmlns:a16="http://schemas.microsoft.com/office/drawing/2014/main" id="{71C114E9-54F2-4721-AF81-4FA8B7C4E193}"/>
                </a:ext>
              </a:extLst>
            </p:cNvPr>
            <p:cNvSpPr>
              <a:spLocks noEditPoints="1"/>
            </p:cNvSpPr>
            <p:nvPr/>
          </p:nvSpPr>
          <p:spPr bwMode="auto">
            <a:xfrm>
              <a:off x="7877100" y="4509992"/>
              <a:ext cx="32804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solidFill>
                <a:schemeClr val="bg1"/>
              </a:solidFill>
            </a:ln>
          </p:spPr>
          <p:txBody>
            <a:bodyPr vert="horz" wrap="square" lIns="68570" tIns="34285" rIns="68570" bIns="34285" numCol="1" anchor="t" anchorCtr="0" compatLnSpc="1">
              <a:prstTxWarp prst="textNoShape">
                <a:avLst/>
              </a:prstTxWarp>
            </a:bodyPr>
            <a:lstStyle/>
            <a:p>
              <a:pPr defTabSz="685669"/>
              <a:endParaRPr lang="en-US" sz="1350" dirty="0">
                <a:solidFill>
                  <a:srgbClr val="505050"/>
                </a:solidFill>
                <a:latin typeface="Segoe UI"/>
              </a:endParaRPr>
            </a:p>
          </p:txBody>
        </p:sp>
        <p:sp>
          <p:nvSpPr>
            <p:cNvPr id="129" name="Freeform: Shape 128">
              <a:extLst>
                <a:ext uri="{FF2B5EF4-FFF2-40B4-BE49-F238E27FC236}">
                  <a16:creationId xmlns:a16="http://schemas.microsoft.com/office/drawing/2014/main" id="{4A048CB1-4A42-42E7-A213-EAB6E9EAA142}"/>
                </a:ext>
              </a:extLst>
            </p:cNvPr>
            <p:cNvSpPr/>
            <p:nvPr/>
          </p:nvSpPr>
          <p:spPr bwMode="auto">
            <a:xfrm>
              <a:off x="7954958" y="4647275"/>
              <a:ext cx="166792" cy="195752"/>
            </a:xfrm>
            <a:custGeom>
              <a:avLst/>
              <a:gdLst>
                <a:gd name="connsiteX0" fmla="*/ 1597256 w 2603062"/>
                <a:gd name="connsiteY0" fmla="*/ 1474779 h 3055009"/>
                <a:gd name="connsiteX1" fmla="*/ 1363156 w 2603062"/>
                <a:gd name="connsiteY1" fmla="*/ 1629951 h 3055009"/>
                <a:gd name="connsiteX2" fmla="*/ 1350357 w 2603062"/>
                <a:gd name="connsiteY2" fmla="*/ 1693340 h 3055009"/>
                <a:gd name="connsiteX3" fmla="*/ 551394 w 2603062"/>
                <a:gd name="connsiteY3" fmla="*/ 2019858 h 3055009"/>
                <a:gd name="connsiteX4" fmla="*/ 478699 w 2603062"/>
                <a:gd name="connsiteY4" fmla="*/ 2126694 h 3055009"/>
                <a:gd name="connsiteX5" fmla="*/ 479493 w 2603062"/>
                <a:gd name="connsiteY5" fmla="*/ 2130852 h 3055009"/>
                <a:gd name="connsiteX6" fmla="*/ 478699 w 2603062"/>
                <a:gd name="connsiteY6" fmla="*/ 2135008 h 3055009"/>
                <a:gd name="connsiteX7" fmla="*/ 551395 w 2603062"/>
                <a:gd name="connsiteY7" fmla="*/ 2241844 h 3055009"/>
                <a:gd name="connsiteX8" fmla="*/ 1350358 w 2603062"/>
                <a:gd name="connsiteY8" fmla="*/ 2568363 h 3055009"/>
                <a:gd name="connsiteX9" fmla="*/ 1363156 w 2603062"/>
                <a:gd name="connsiteY9" fmla="*/ 2631751 h 3055009"/>
                <a:gd name="connsiteX10" fmla="*/ 1597256 w 2603062"/>
                <a:gd name="connsiteY10" fmla="*/ 2786924 h 3055009"/>
                <a:gd name="connsiteX11" fmla="*/ 1851322 w 2603062"/>
                <a:gd name="connsiteY11" fmla="*/ 2532857 h 3055009"/>
                <a:gd name="connsiteX12" fmla="*/ 1597256 w 2603062"/>
                <a:gd name="connsiteY12" fmla="*/ 2278791 h 3055009"/>
                <a:gd name="connsiteX13" fmla="*/ 1455205 w 2603062"/>
                <a:gd name="connsiteY13" fmla="*/ 2322182 h 3055009"/>
                <a:gd name="connsiteX14" fmla="*/ 1425648 w 2603062"/>
                <a:gd name="connsiteY14" fmla="*/ 2346570 h 3055009"/>
                <a:gd name="connsiteX15" fmla="*/ 897803 w 2603062"/>
                <a:gd name="connsiteY15" fmla="*/ 2130851 h 3055009"/>
                <a:gd name="connsiteX16" fmla="*/ 1425647 w 2603062"/>
                <a:gd name="connsiteY16" fmla="*/ 1915133 h 3055009"/>
                <a:gd name="connsiteX17" fmla="*/ 1455205 w 2603062"/>
                <a:gd name="connsiteY17" fmla="*/ 1939521 h 3055009"/>
                <a:gd name="connsiteX18" fmla="*/ 1597257 w 2603062"/>
                <a:gd name="connsiteY18" fmla="*/ 1982912 h 3055009"/>
                <a:gd name="connsiteX19" fmla="*/ 1851322 w 2603062"/>
                <a:gd name="connsiteY19" fmla="*/ 1728846 h 3055009"/>
                <a:gd name="connsiteX20" fmla="*/ 1597256 w 2603062"/>
                <a:gd name="connsiteY20" fmla="*/ 1474779 h 3055009"/>
                <a:gd name="connsiteX21" fmla="*/ 1086203 w 2603062"/>
                <a:gd name="connsiteY21" fmla="*/ 392488 h 3055009"/>
                <a:gd name="connsiteX22" fmla="*/ 743194 w 2603062"/>
                <a:gd name="connsiteY22" fmla="*/ 735497 h 3055009"/>
                <a:gd name="connsiteX23" fmla="*/ 743194 w 2603062"/>
                <a:gd name="connsiteY23" fmla="*/ 1218637 h 3055009"/>
                <a:gd name="connsiteX24" fmla="*/ 1859868 w 2603062"/>
                <a:gd name="connsiteY24" fmla="*/ 1218637 h 3055009"/>
                <a:gd name="connsiteX25" fmla="*/ 1859868 w 2603062"/>
                <a:gd name="connsiteY25" fmla="*/ 735497 h 3055009"/>
                <a:gd name="connsiteX26" fmla="*/ 1516859 w 2603062"/>
                <a:gd name="connsiteY26" fmla="*/ 392488 h 3055009"/>
                <a:gd name="connsiteX27" fmla="*/ 1029363 w 2603062"/>
                <a:gd name="connsiteY27" fmla="*/ 0 h 3055009"/>
                <a:gd name="connsiteX28" fmla="*/ 1573700 w 2603062"/>
                <a:gd name="connsiteY28" fmla="*/ 0 h 3055009"/>
                <a:gd name="connsiteX29" fmla="*/ 2323439 w 2603062"/>
                <a:gd name="connsiteY29" fmla="*/ 749739 h 3055009"/>
                <a:gd name="connsiteX30" fmla="*/ 2323439 w 2603062"/>
                <a:gd name="connsiteY30" fmla="*/ 1222707 h 3055009"/>
                <a:gd name="connsiteX31" fmla="*/ 2346723 w 2603062"/>
                <a:gd name="connsiteY31" fmla="*/ 1222707 h 3055009"/>
                <a:gd name="connsiteX32" fmla="*/ 2603062 w 2603062"/>
                <a:gd name="connsiteY32" fmla="*/ 1479046 h 3055009"/>
                <a:gd name="connsiteX33" fmla="*/ 2603062 w 2603062"/>
                <a:gd name="connsiteY33" fmla="*/ 2798670 h 3055009"/>
                <a:gd name="connsiteX34" fmla="*/ 2346723 w 2603062"/>
                <a:gd name="connsiteY34" fmla="*/ 3055009 h 3055009"/>
                <a:gd name="connsiteX35" fmla="*/ 256339 w 2603062"/>
                <a:gd name="connsiteY35" fmla="*/ 3055009 h 3055009"/>
                <a:gd name="connsiteX36" fmla="*/ 0 w 2603062"/>
                <a:gd name="connsiteY36" fmla="*/ 2798670 h 3055009"/>
                <a:gd name="connsiteX37" fmla="*/ 0 w 2603062"/>
                <a:gd name="connsiteY37" fmla="*/ 1479046 h 3055009"/>
                <a:gd name="connsiteX38" fmla="*/ 256339 w 2603062"/>
                <a:gd name="connsiteY38" fmla="*/ 1222707 h 3055009"/>
                <a:gd name="connsiteX39" fmla="*/ 279624 w 2603062"/>
                <a:gd name="connsiteY39" fmla="*/ 1222707 h 3055009"/>
                <a:gd name="connsiteX40" fmla="*/ 279624 w 2603062"/>
                <a:gd name="connsiteY40" fmla="*/ 749739 h 3055009"/>
                <a:gd name="connsiteX41" fmla="*/ 1029363 w 2603062"/>
                <a:gd name="connsiteY41" fmla="*/ 0 h 3055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03062" h="3055009">
                  <a:moveTo>
                    <a:pt x="1597256" y="1474779"/>
                  </a:moveTo>
                  <a:cubicBezTo>
                    <a:pt x="1492018" y="1474779"/>
                    <a:pt x="1401725" y="1538763"/>
                    <a:pt x="1363156" y="1629951"/>
                  </a:cubicBezTo>
                  <a:lnTo>
                    <a:pt x="1350357" y="1693340"/>
                  </a:lnTo>
                  <a:lnTo>
                    <a:pt x="551394" y="2019858"/>
                  </a:lnTo>
                  <a:cubicBezTo>
                    <a:pt x="506574" y="2038176"/>
                    <a:pt x="479254" y="2081143"/>
                    <a:pt x="478699" y="2126694"/>
                  </a:cubicBezTo>
                  <a:lnTo>
                    <a:pt x="479493" y="2130852"/>
                  </a:lnTo>
                  <a:lnTo>
                    <a:pt x="478699" y="2135008"/>
                  </a:lnTo>
                  <a:cubicBezTo>
                    <a:pt x="479254" y="2180559"/>
                    <a:pt x="506574" y="2223527"/>
                    <a:pt x="551395" y="2241844"/>
                  </a:cubicBezTo>
                  <a:lnTo>
                    <a:pt x="1350358" y="2568363"/>
                  </a:lnTo>
                  <a:lnTo>
                    <a:pt x="1363156" y="2631751"/>
                  </a:lnTo>
                  <a:cubicBezTo>
                    <a:pt x="1401725" y="2722939"/>
                    <a:pt x="1492018" y="2786924"/>
                    <a:pt x="1597256" y="2786924"/>
                  </a:cubicBezTo>
                  <a:cubicBezTo>
                    <a:pt x="1737574" y="2786923"/>
                    <a:pt x="1851322" y="2673174"/>
                    <a:pt x="1851322" y="2532857"/>
                  </a:cubicBezTo>
                  <a:cubicBezTo>
                    <a:pt x="1851322" y="2392540"/>
                    <a:pt x="1737573" y="2278792"/>
                    <a:pt x="1597256" y="2278791"/>
                  </a:cubicBezTo>
                  <a:cubicBezTo>
                    <a:pt x="1544637" y="2278791"/>
                    <a:pt x="1495754" y="2294787"/>
                    <a:pt x="1455205" y="2322182"/>
                  </a:cubicBezTo>
                  <a:lnTo>
                    <a:pt x="1425648" y="2346570"/>
                  </a:lnTo>
                  <a:lnTo>
                    <a:pt x="897803" y="2130851"/>
                  </a:lnTo>
                  <a:lnTo>
                    <a:pt x="1425647" y="1915133"/>
                  </a:lnTo>
                  <a:lnTo>
                    <a:pt x="1455205" y="1939521"/>
                  </a:lnTo>
                  <a:cubicBezTo>
                    <a:pt x="1495755" y="1966916"/>
                    <a:pt x="1544637" y="1982912"/>
                    <a:pt x="1597257" y="1982912"/>
                  </a:cubicBezTo>
                  <a:cubicBezTo>
                    <a:pt x="1737573" y="1982911"/>
                    <a:pt x="1851323" y="1869162"/>
                    <a:pt x="1851322" y="1728846"/>
                  </a:cubicBezTo>
                  <a:cubicBezTo>
                    <a:pt x="1851322" y="1588529"/>
                    <a:pt x="1737573" y="1474779"/>
                    <a:pt x="1597256" y="1474779"/>
                  </a:cubicBezTo>
                  <a:close/>
                  <a:moveTo>
                    <a:pt x="1086203" y="392488"/>
                  </a:moveTo>
                  <a:cubicBezTo>
                    <a:pt x="896764" y="392488"/>
                    <a:pt x="743194" y="546058"/>
                    <a:pt x="743194" y="735497"/>
                  </a:cubicBezTo>
                  <a:lnTo>
                    <a:pt x="743194" y="1218637"/>
                  </a:lnTo>
                  <a:lnTo>
                    <a:pt x="1859868" y="1218637"/>
                  </a:lnTo>
                  <a:lnTo>
                    <a:pt x="1859868" y="735497"/>
                  </a:lnTo>
                  <a:cubicBezTo>
                    <a:pt x="1859868" y="546058"/>
                    <a:pt x="1706298" y="392488"/>
                    <a:pt x="1516859" y="392488"/>
                  </a:cubicBezTo>
                  <a:close/>
                  <a:moveTo>
                    <a:pt x="1029363" y="0"/>
                  </a:moveTo>
                  <a:lnTo>
                    <a:pt x="1573700" y="0"/>
                  </a:lnTo>
                  <a:cubicBezTo>
                    <a:pt x="1987769" y="0"/>
                    <a:pt x="2323439" y="335670"/>
                    <a:pt x="2323439" y="749739"/>
                  </a:cubicBezTo>
                  <a:lnTo>
                    <a:pt x="2323439" y="1222707"/>
                  </a:lnTo>
                  <a:lnTo>
                    <a:pt x="2346723" y="1222707"/>
                  </a:lnTo>
                  <a:cubicBezTo>
                    <a:pt x="2488295" y="1222707"/>
                    <a:pt x="2603062" y="1337474"/>
                    <a:pt x="2603062" y="1479046"/>
                  </a:cubicBezTo>
                  <a:lnTo>
                    <a:pt x="2603062" y="2798670"/>
                  </a:lnTo>
                  <a:cubicBezTo>
                    <a:pt x="2603062" y="2940242"/>
                    <a:pt x="2488295" y="3055009"/>
                    <a:pt x="2346723" y="3055009"/>
                  </a:cubicBezTo>
                  <a:lnTo>
                    <a:pt x="256339" y="3055009"/>
                  </a:lnTo>
                  <a:cubicBezTo>
                    <a:pt x="114767" y="3055009"/>
                    <a:pt x="0" y="2940242"/>
                    <a:pt x="0" y="2798670"/>
                  </a:cubicBezTo>
                  <a:lnTo>
                    <a:pt x="0" y="1479046"/>
                  </a:lnTo>
                  <a:cubicBezTo>
                    <a:pt x="0" y="1337474"/>
                    <a:pt x="114767" y="1222707"/>
                    <a:pt x="256339" y="1222707"/>
                  </a:cubicBezTo>
                  <a:lnTo>
                    <a:pt x="279624" y="1222707"/>
                  </a:lnTo>
                  <a:lnTo>
                    <a:pt x="279624" y="749739"/>
                  </a:lnTo>
                  <a:cubicBezTo>
                    <a:pt x="279624" y="335670"/>
                    <a:pt x="615294" y="0"/>
                    <a:pt x="1029363" y="0"/>
                  </a:cubicBez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grpSp>
      <p:sp>
        <p:nvSpPr>
          <p:cNvPr id="131" name="User is a member of a sensitive group">
            <a:extLst>
              <a:ext uri="{FF2B5EF4-FFF2-40B4-BE49-F238E27FC236}">
                <a16:creationId xmlns:a16="http://schemas.microsoft.com/office/drawing/2014/main" id="{9D92F7DB-58A2-4CB4-BD85-6431BD320ACE}"/>
              </a:ext>
            </a:extLst>
          </p:cNvPr>
          <p:cNvSpPr/>
          <p:nvPr/>
        </p:nvSpPr>
        <p:spPr>
          <a:xfrm>
            <a:off x="686268" y="4458361"/>
            <a:ext cx="1371406" cy="415498"/>
          </a:xfrm>
          <a:prstGeom prst="rect">
            <a:avLst/>
          </a:prstGeom>
        </p:spPr>
        <p:txBody>
          <a:bodyPr wrap="square">
            <a:spAutoFit/>
          </a:bodyPr>
          <a:lstStyle/>
          <a:p>
            <a:pPr defTabSz="685669"/>
            <a:r>
              <a:rPr lang="en-US" sz="1050" kern="0" dirty="0">
                <a:solidFill>
                  <a:srgbClr val="505050"/>
                </a:solidFill>
                <a:latin typeface="Segoe UI"/>
                <a:ea typeface="Segoe UI" charset="0"/>
                <a:cs typeface="Segoe UI" charset="0"/>
              </a:rPr>
              <a:t>User is a not a</a:t>
            </a:r>
            <a:br>
              <a:rPr lang="en-US" sz="1050" kern="0" dirty="0">
                <a:solidFill>
                  <a:srgbClr val="505050"/>
                </a:solidFill>
                <a:latin typeface="Segoe UI"/>
                <a:ea typeface="Segoe UI" charset="0"/>
                <a:cs typeface="Segoe UI" charset="0"/>
              </a:rPr>
            </a:br>
            <a:r>
              <a:rPr lang="en-US" sz="1050" kern="0" dirty="0">
                <a:solidFill>
                  <a:srgbClr val="505050"/>
                </a:solidFill>
                <a:latin typeface="Segoe UI"/>
                <a:ea typeface="Segoe UI" charset="0"/>
                <a:cs typeface="Segoe UI" charset="0"/>
              </a:rPr>
              <a:t>full-time employee.</a:t>
            </a:r>
            <a:endParaRPr lang="en-US" sz="1500" dirty="0">
              <a:solidFill>
                <a:srgbClr val="505050"/>
              </a:solidFill>
              <a:latin typeface="Segoe UI"/>
            </a:endParaRPr>
          </a:p>
        </p:txBody>
      </p:sp>
      <p:sp>
        <p:nvSpPr>
          <p:cNvPr id="135" name="Isosceles Triangle 134">
            <a:extLst>
              <a:ext uri="{FF2B5EF4-FFF2-40B4-BE49-F238E27FC236}">
                <a16:creationId xmlns:a16="http://schemas.microsoft.com/office/drawing/2014/main" id="{B7F1EA3D-8019-4E6E-AA8A-B19FE27D30AB}"/>
              </a:ext>
            </a:extLst>
          </p:cNvPr>
          <p:cNvSpPr>
            <a:spLocks noChangeAspect="1"/>
          </p:cNvSpPr>
          <p:nvPr/>
        </p:nvSpPr>
        <p:spPr bwMode="auto">
          <a:xfrm>
            <a:off x="511748" y="3178972"/>
            <a:ext cx="150855" cy="130047"/>
          </a:xfrm>
          <a:prstGeom prst="triangle">
            <a:avLst/>
          </a:prstGeom>
          <a:solidFill>
            <a:schemeClr val="tx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sp>
        <p:nvSpPr>
          <p:cNvPr id="136" name="Isosceles Triangle 135">
            <a:extLst>
              <a:ext uri="{FF2B5EF4-FFF2-40B4-BE49-F238E27FC236}">
                <a16:creationId xmlns:a16="http://schemas.microsoft.com/office/drawing/2014/main" id="{74850355-5487-4D56-A1FC-769C8562CBB3}"/>
              </a:ext>
            </a:extLst>
          </p:cNvPr>
          <p:cNvSpPr>
            <a:spLocks noChangeAspect="1"/>
          </p:cNvSpPr>
          <p:nvPr/>
        </p:nvSpPr>
        <p:spPr bwMode="auto">
          <a:xfrm>
            <a:off x="482574" y="4555865"/>
            <a:ext cx="196066" cy="169023"/>
          </a:xfrm>
          <a:prstGeom prst="triangle">
            <a:avLst/>
          </a:prstGeom>
          <a:solidFill>
            <a:schemeClr val="tx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sp>
        <p:nvSpPr>
          <p:cNvPr id="141" name="Caution 2">
            <a:extLst>
              <a:ext uri="{FF2B5EF4-FFF2-40B4-BE49-F238E27FC236}">
                <a16:creationId xmlns:a16="http://schemas.microsoft.com/office/drawing/2014/main" id="{60C20BB4-E76B-47F7-A281-F09CF2D90C3C}"/>
              </a:ext>
            </a:extLst>
          </p:cNvPr>
          <p:cNvSpPr>
            <a:spLocks noChangeAspect="1" noEditPoints="1"/>
          </p:cNvSpPr>
          <p:nvPr/>
        </p:nvSpPr>
        <p:spPr bwMode="black">
          <a:xfrm>
            <a:off x="456363" y="4537521"/>
            <a:ext cx="248489" cy="205711"/>
          </a:xfrm>
          <a:custGeom>
            <a:avLst/>
            <a:gdLst>
              <a:gd name="T0" fmla="*/ 372 w 378"/>
              <a:gd name="T1" fmla="*/ 269 h 314"/>
              <a:gd name="T2" fmla="*/ 215 w 378"/>
              <a:gd name="T3" fmla="*/ 15 h 314"/>
              <a:gd name="T4" fmla="*/ 189 w 378"/>
              <a:gd name="T5" fmla="*/ 0 h 314"/>
              <a:gd name="T6" fmla="*/ 162 w 378"/>
              <a:gd name="T7" fmla="*/ 15 h 314"/>
              <a:gd name="T8" fmla="*/ 5 w 378"/>
              <a:gd name="T9" fmla="*/ 269 h 314"/>
              <a:gd name="T10" fmla="*/ 5 w 378"/>
              <a:gd name="T11" fmla="*/ 299 h 314"/>
              <a:gd name="T12" fmla="*/ 32 w 378"/>
              <a:gd name="T13" fmla="*/ 314 h 314"/>
              <a:gd name="T14" fmla="*/ 345 w 378"/>
              <a:gd name="T15" fmla="*/ 314 h 314"/>
              <a:gd name="T16" fmla="*/ 372 w 378"/>
              <a:gd name="T17" fmla="*/ 299 h 314"/>
              <a:gd name="T18" fmla="*/ 372 w 378"/>
              <a:gd name="T19" fmla="*/ 269 h 314"/>
              <a:gd name="T20" fmla="*/ 209 w 378"/>
              <a:gd name="T21" fmla="*/ 276 h 314"/>
              <a:gd name="T22" fmla="*/ 168 w 378"/>
              <a:gd name="T23" fmla="*/ 276 h 314"/>
              <a:gd name="T24" fmla="*/ 168 w 378"/>
              <a:gd name="T25" fmla="*/ 236 h 314"/>
              <a:gd name="T26" fmla="*/ 209 w 378"/>
              <a:gd name="T27" fmla="*/ 236 h 314"/>
              <a:gd name="T28" fmla="*/ 209 w 378"/>
              <a:gd name="T29" fmla="*/ 276 h 314"/>
              <a:gd name="T30" fmla="*/ 210 w 378"/>
              <a:gd name="T31" fmla="*/ 135 h 314"/>
              <a:gd name="T32" fmla="*/ 199 w 378"/>
              <a:gd name="T33" fmla="*/ 209 h 314"/>
              <a:gd name="T34" fmla="*/ 178 w 378"/>
              <a:gd name="T35" fmla="*/ 209 h 314"/>
              <a:gd name="T36" fmla="*/ 167 w 378"/>
              <a:gd name="T37" fmla="*/ 135 h 314"/>
              <a:gd name="T38" fmla="*/ 167 w 378"/>
              <a:gd name="T39" fmla="*/ 92 h 314"/>
              <a:gd name="T40" fmla="*/ 210 w 378"/>
              <a:gd name="T41" fmla="*/ 92 h 314"/>
              <a:gd name="T42" fmla="*/ 210 w 378"/>
              <a:gd name="T43" fmla="*/ 13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14">
                <a:moveTo>
                  <a:pt x="372" y="269"/>
                </a:moveTo>
                <a:cubicBezTo>
                  <a:pt x="215" y="15"/>
                  <a:pt x="215" y="15"/>
                  <a:pt x="215" y="15"/>
                </a:cubicBezTo>
                <a:cubicBezTo>
                  <a:pt x="210" y="5"/>
                  <a:pt x="200" y="0"/>
                  <a:pt x="189" y="0"/>
                </a:cubicBezTo>
                <a:cubicBezTo>
                  <a:pt x="178" y="0"/>
                  <a:pt x="168" y="5"/>
                  <a:pt x="162" y="15"/>
                </a:cubicBezTo>
                <a:cubicBezTo>
                  <a:pt x="5" y="269"/>
                  <a:pt x="5" y="269"/>
                  <a:pt x="5" y="269"/>
                </a:cubicBezTo>
                <a:cubicBezTo>
                  <a:pt x="0" y="279"/>
                  <a:pt x="0" y="290"/>
                  <a:pt x="5" y="299"/>
                </a:cubicBezTo>
                <a:cubicBezTo>
                  <a:pt x="11" y="309"/>
                  <a:pt x="21" y="314"/>
                  <a:pt x="32" y="314"/>
                </a:cubicBezTo>
                <a:cubicBezTo>
                  <a:pt x="345" y="314"/>
                  <a:pt x="345" y="314"/>
                  <a:pt x="345" y="314"/>
                </a:cubicBezTo>
                <a:cubicBezTo>
                  <a:pt x="356" y="314"/>
                  <a:pt x="367" y="309"/>
                  <a:pt x="372" y="299"/>
                </a:cubicBezTo>
                <a:cubicBezTo>
                  <a:pt x="378" y="290"/>
                  <a:pt x="377" y="279"/>
                  <a:pt x="372" y="269"/>
                </a:cubicBezTo>
                <a:close/>
                <a:moveTo>
                  <a:pt x="209" y="276"/>
                </a:moveTo>
                <a:cubicBezTo>
                  <a:pt x="168" y="276"/>
                  <a:pt x="168" y="276"/>
                  <a:pt x="168" y="276"/>
                </a:cubicBezTo>
                <a:cubicBezTo>
                  <a:pt x="168" y="236"/>
                  <a:pt x="168" y="236"/>
                  <a:pt x="168" y="236"/>
                </a:cubicBezTo>
                <a:cubicBezTo>
                  <a:pt x="209" y="236"/>
                  <a:pt x="209" y="236"/>
                  <a:pt x="209" y="236"/>
                </a:cubicBezTo>
                <a:lnTo>
                  <a:pt x="209" y="276"/>
                </a:lnTo>
                <a:close/>
                <a:moveTo>
                  <a:pt x="210" y="135"/>
                </a:moveTo>
                <a:cubicBezTo>
                  <a:pt x="199" y="209"/>
                  <a:pt x="199" y="209"/>
                  <a:pt x="199" y="209"/>
                </a:cubicBezTo>
                <a:cubicBezTo>
                  <a:pt x="178" y="209"/>
                  <a:pt x="178" y="209"/>
                  <a:pt x="178" y="209"/>
                </a:cubicBezTo>
                <a:cubicBezTo>
                  <a:pt x="167" y="135"/>
                  <a:pt x="167" y="135"/>
                  <a:pt x="167" y="135"/>
                </a:cubicBezTo>
                <a:cubicBezTo>
                  <a:pt x="167" y="92"/>
                  <a:pt x="167" y="92"/>
                  <a:pt x="167" y="92"/>
                </a:cubicBezTo>
                <a:cubicBezTo>
                  <a:pt x="210" y="92"/>
                  <a:pt x="210" y="92"/>
                  <a:pt x="210" y="92"/>
                </a:cubicBezTo>
                <a:lnTo>
                  <a:pt x="210" y="135"/>
                </a:lnTo>
                <a:close/>
              </a:path>
            </a:pathLst>
          </a:custGeom>
          <a:solidFill>
            <a:srgbClr val="FFC000"/>
          </a:solidFill>
          <a:ln>
            <a:noFill/>
          </a:ln>
        </p:spPr>
        <p:txBody>
          <a:bodyPr vert="horz" wrap="square" lIns="69935" tIns="34967" rIns="69935" bIns="34967" numCol="1" anchor="t" anchorCtr="0" compatLnSpc="1">
            <a:prstTxWarp prst="textNoShape">
              <a:avLst/>
            </a:prstTxWarp>
          </a:bodyPr>
          <a:lstStyle/>
          <a:p>
            <a:pPr defTabSz="685669"/>
            <a:endParaRPr lang="en-US" sz="1377">
              <a:solidFill>
                <a:srgbClr val="505050"/>
              </a:solidFill>
              <a:latin typeface="Segoe UI"/>
            </a:endParaRPr>
          </a:p>
        </p:txBody>
      </p:sp>
      <p:sp>
        <p:nvSpPr>
          <p:cNvPr id="145" name="Caution 1">
            <a:extLst>
              <a:ext uri="{FF2B5EF4-FFF2-40B4-BE49-F238E27FC236}">
                <a16:creationId xmlns:a16="http://schemas.microsoft.com/office/drawing/2014/main" id="{9448230B-3B8E-4BD1-91CE-77ADD1186777}"/>
              </a:ext>
            </a:extLst>
          </p:cNvPr>
          <p:cNvSpPr>
            <a:spLocks noChangeAspect="1" noEditPoints="1"/>
          </p:cNvSpPr>
          <p:nvPr/>
        </p:nvSpPr>
        <p:spPr bwMode="black">
          <a:xfrm>
            <a:off x="499560" y="3168743"/>
            <a:ext cx="175232" cy="145067"/>
          </a:xfrm>
          <a:custGeom>
            <a:avLst/>
            <a:gdLst>
              <a:gd name="T0" fmla="*/ 372 w 378"/>
              <a:gd name="T1" fmla="*/ 269 h 314"/>
              <a:gd name="T2" fmla="*/ 215 w 378"/>
              <a:gd name="T3" fmla="*/ 15 h 314"/>
              <a:gd name="T4" fmla="*/ 189 w 378"/>
              <a:gd name="T5" fmla="*/ 0 h 314"/>
              <a:gd name="T6" fmla="*/ 162 w 378"/>
              <a:gd name="T7" fmla="*/ 15 h 314"/>
              <a:gd name="T8" fmla="*/ 5 w 378"/>
              <a:gd name="T9" fmla="*/ 269 h 314"/>
              <a:gd name="T10" fmla="*/ 5 w 378"/>
              <a:gd name="T11" fmla="*/ 299 h 314"/>
              <a:gd name="T12" fmla="*/ 32 w 378"/>
              <a:gd name="T13" fmla="*/ 314 h 314"/>
              <a:gd name="T14" fmla="*/ 345 w 378"/>
              <a:gd name="T15" fmla="*/ 314 h 314"/>
              <a:gd name="T16" fmla="*/ 372 w 378"/>
              <a:gd name="T17" fmla="*/ 299 h 314"/>
              <a:gd name="T18" fmla="*/ 372 w 378"/>
              <a:gd name="T19" fmla="*/ 269 h 314"/>
              <a:gd name="T20" fmla="*/ 209 w 378"/>
              <a:gd name="T21" fmla="*/ 276 h 314"/>
              <a:gd name="T22" fmla="*/ 168 w 378"/>
              <a:gd name="T23" fmla="*/ 276 h 314"/>
              <a:gd name="T24" fmla="*/ 168 w 378"/>
              <a:gd name="T25" fmla="*/ 236 h 314"/>
              <a:gd name="T26" fmla="*/ 209 w 378"/>
              <a:gd name="T27" fmla="*/ 236 h 314"/>
              <a:gd name="T28" fmla="*/ 209 w 378"/>
              <a:gd name="T29" fmla="*/ 276 h 314"/>
              <a:gd name="T30" fmla="*/ 210 w 378"/>
              <a:gd name="T31" fmla="*/ 135 h 314"/>
              <a:gd name="T32" fmla="*/ 199 w 378"/>
              <a:gd name="T33" fmla="*/ 209 h 314"/>
              <a:gd name="T34" fmla="*/ 178 w 378"/>
              <a:gd name="T35" fmla="*/ 209 h 314"/>
              <a:gd name="T36" fmla="*/ 167 w 378"/>
              <a:gd name="T37" fmla="*/ 135 h 314"/>
              <a:gd name="T38" fmla="*/ 167 w 378"/>
              <a:gd name="T39" fmla="*/ 92 h 314"/>
              <a:gd name="T40" fmla="*/ 210 w 378"/>
              <a:gd name="T41" fmla="*/ 92 h 314"/>
              <a:gd name="T42" fmla="*/ 210 w 378"/>
              <a:gd name="T43" fmla="*/ 13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14">
                <a:moveTo>
                  <a:pt x="372" y="269"/>
                </a:moveTo>
                <a:cubicBezTo>
                  <a:pt x="215" y="15"/>
                  <a:pt x="215" y="15"/>
                  <a:pt x="215" y="15"/>
                </a:cubicBezTo>
                <a:cubicBezTo>
                  <a:pt x="210" y="5"/>
                  <a:pt x="200" y="0"/>
                  <a:pt x="189" y="0"/>
                </a:cubicBezTo>
                <a:cubicBezTo>
                  <a:pt x="178" y="0"/>
                  <a:pt x="168" y="5"/>
                  <a:pt x="162" y="15"/>
                </a:cubicBezTo>
                <a:cubicBezTo>
                  <a:pt x="5" y="269"/>
                  <a:pt x="5" y="269"/>
                  <a:pt x="5" y="269"/>
                </a:cubicBezTo>
                <a:cubicBezTo>
                  <a:pt x="0" y="279"/>
                  <a:pt x="0" y="290"/>
                  <a:pt x="5" y="299"/>
                </a:cubicBezTo>
                <a:cubicBezTo>
                  <a:pt x="11" y="309"/>
                  <a:pt x="21" y="314"/>
                  <a:pt x="32" y="314"/>
                </a:cubicBezTo>
                <a:cubicBezTo>
                  <a:pt x="345" y="314"/>
                  <a:pt x="345" y="314"/>
                  <a:pt x="345" y="314"/>
                </a:cubicBezTo>
                <a:cubicBezTo>
                  <a:pt x="356" y="314"/>
                  <a:pt x="367" y="309"/>
                  <a:pt x="372" y="299"/>
                </a:cubicBezTo>
                <a:cubicBezTo>
                  <a:pt x="378" y="290"/>
                  <a:pt x="377" y="279"/>
                  <a:pt x="372" y="269"/>
                </a:cubicBezTo>
                <a:close/>
                <a:moveTo>
                  <a:pt x="209" y="276"/>
                </a:moveTo>
                <a:cubicBezTo>
                  <a:pt x="168" y="276"/>
                  <a:pt x="168" y="276"/>
                  <a:pt x="168" y="276"/>
                </a:cubicBezTo>
                <a:cubicBezTo>
                  <a:pt x="168" y="236"/>
                  <a:pt x="168" y="236"/>
                  <a:pt x="168" y="236"/>
                </a:cubicBezTo>
                <a:cubicBezTo>
                  <a:pt x="209" y="236"/>
                  <a:pt x="209" y="236"/>
                  <a:pt x="209" y="236"/>
                </a:cubicBezTo>
                <a:lnTo>
                  <a:pt x="209" y="276"/>
                </a:lnTo>
                <a:close/>
                <a:moveTo>
                  <a:pt x="210" y="135"/>
                </a:moveTo>
                <a:cubicBezTo>
                  <a:pt x="199" y="209"/>
                  <a:pt x="199" y="209"/>
                  <a:pt x="199" y="209"/>
                </a:cubicBezTo>
                <a:cubicBezTo>
                  <a:pt x="178" y="209"/>
                  <a:pt x="178" y="209"/>
                  <a:pt x="178" y="209"/>
                </a:cubicBezTo>
                <a:cubicBezTo>
                  <a:pt x="167" y="135"/>
                  <a:pt x="167" y="135"/>
                  <a:pt x="167" y="135"/>
                </a:cubicBezTo>
                <a:cubicBezTo>
                  <a:pt x="167" y="92"/>
                  <a:pt x="167" y="92"/>
                  <a:pt x="167" y="92"/>
                </a:cubicBezTo>
                <a:cubicBezTo>
                  <a:pt x="210" y="92"/>
                  <a:pt x="210" y="92"/>
                  <a:pt x="210" y="92"/>
                </a:cubicBezTo>
                <a:lnTo>
                  <a:pt x="210" y="135"/>
                </a:lnTo>
                <a:close/>
              </a:path>
            </a:pathLst>
          </a:custGeom>
          <a:solidFill>
            <a:srgbClr val="FFC000"/>
          </a:solidFill>
          <a:ln>
            <a:noFill/>
          </a:ln>
        </p:spPr>
        <p:txBody>
          <a:bodyPr vert="horz" wrap="square" lIns="69935" tIns="34967" rIns="69935" bIns="34967" numCol="1" anchor="t" anchorCtr="0" compatLnSpc="1">
            <a:prstTxWarp prst="textNoShape">
              <a:avLst/>
            </a:prstTxWarp>
          </a:bodyPr>
          <a:lstStyle/>
          <a:p>
            <a:pPr defTabSz="685669"/>
            <a:endParaRPr lang="en-US" sz="1377">
              <a:solidFill>
                <a:srgbClr val="505050"/>
              </a:solidFill>
              <a:latin typeface="Segoe UI"/>
            </a:endParaRPr>
          </a:p>
        </p:txBody>
      </p:sp>
      <p:sp>
        <p:nvSpPr>
          <p:cNvPr id="148" name="User is a member of a sensitive group">
            <a:extLst>
              <a:ext uri="{FF2B5EF4-FFF2-40B4-BE49-F238E27FC236}">
                <a16:creationId xmlns:a16="http://schemas.microsoft.com/office/drawing/2014/main" id="{D03951B7-2AE4-4744-9C62-12D97D62475E}"/>
              </a:ext>
            </a:extLst>
          </p:cNvPr>
          <p:cNvSpPr/>
          <p:nvPr/>
        </p:nvSpPr>
        <p:spPr>
          <a:xfrm>
            <a:off x="2386672" y="4458362"/>
            <a:ext cx="1371406" cy="415498"/>
          </a:xfrm>
          <a:prstGeom prst="rect">
            <a:avLst/>
          </a:prstGeom>
        </p:spPr>
        <p:txBody>
          <a:bodyPr wrap="square">
            <a:spAutoFit/>
          </a:bodyPr>
          <a:lstStyle/>
          <a:p>
            <a:pPr defTabSz="685669"/>
            <a:r>
              <a:rPr lang="en-US" sz="1050" kern="0" dirty="0">
                <a:solidFill>
                  <a:srgbClr val="505050"/>
                </a:solidFill>
                <a:latin typeface="Segoe UI"/>
                <a:ea typeface="Segoe UI" charset="0"/>
                <a:cs typeface="Segoe UI" charset="0"/>
              </a:rPr>
              <a:t>Device is unmanaged</a:t>
            </a:r>
            <a:endParaRPr lang="en-US" sz="1500" dirty="0">
              <a:solidFill>
                <a:srgbClr val="505050"/>
              </a:solidFill>
              <a:latin typeface="Segoe UI"/>
            </a:endParaRPr>
          </a:p>
        </p:txBody>
      </p:sp>
      <p:sp>
        <p:nvSpPr>
          <p:cNvPr id="150" name="Isosceles Triangle 149">
            <a:extLst>
              <a:ext uri="{FF2B5EF4-FFF2-40B4-BE49-F238E27FC236}">
                <a16:creationId xmlns:a16="http://schemas.microsoft.com/office/drawing/2014/main" id="{AA561351-5213-4EC2-BE9C-B5CEF2A6430D}"/>
              </a:ext>
            </a:extLst>
          </p:cNvPr>
          <p:cNvSpPr>
            <a:spLocks noChangeAspect="1"/>
          </p:cNvSpPr>
          <p:nvPr/>
        </p:nvSpPr>
        <p:spPr bwMode="auto">
          <a:xfrm>
            <a:off x="2212152" y="3326322"/>
            <a:ext cx="150855" cy="130047"/>
          </a:xfrm>
          <a:prstGeom prst="triangle">
            <a:avLst/>
          </a:prstGeom>
          <a:solidFill>
            <a:schemeClr val="tx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sp>
        <p:nvSpPr>
          <p:cNvPr id="151" name="Isosceles Triangle 150">
            <a:extLst>
              <a:ext uri="{FF2B5EF4-FFF2-40B4-BE49-F238E27FC236}">
                <a16:creationId xmlns:a16="http://schemas.microsoft.com/office/drawing/2014/main" id="{3CBFF1D7-C476-43AA-B5F8-6E8AE84AF9CF}"/>
              </a:ext>
            </a:extLst>
          </p:cNvPr>
          <p:cNvSpPr>
            <a:spLocks noChangeAspect="1"/>
          </p:cNvSpPr>
          <p:nvPr/>
        </p:nvSpPr>
        <p:spPr bwMode="auto">
          <a:xfrm>
            <a:off x="2182978" y="4555865"/>
            <a:ext cx="196066" cy="169023"/>
          </a:xfrm>
          <a:prstGeom prst="triangle">
            <a:avLst/>
          </a:prstGeom>
          <a:solidFill>
            <a:schemeClr val="tx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sp>
        <p:nvSpPr>
          <p:cNvPr id="164" name="Caution 2">
            <a:extLst>
              <a:ext uri="{FF2B5EF4-FFF2-40B4-BE49-F238E27FC236}">
                <a16:creationId xmlns:a16="http://schemas.microsoft.com/office/drawing/2014/main" id="{B915822F-CDBC-4E7B-8EBB-1E4615F4C140}"/>
              </a:ext>
            </a:extLst>
          </p:cNvPr>
          <p:cNvSpPr>
            <a:spLocks noChangeAspect="1" noEditPoints="1"/>
          </p:cNvSpPr>
          <p:nvPr/>
        </p:nvSpPr>
        <p:spPr bwMode="black">
          <a:xfrm>
            <a:off x="2156766" y="4537521"/>
            <a:ext cx="248489" cy="205711"/>
          </a:xfrm>
          <a:custGeom>
            <a:avLst/>
            <a:gdLst>
              <a:gd name="T0" fmla="*/ 372 w 378"/>
              <a:gd name="T1" fmla="*/ 269 h 314"/>
              <a:gd name="T2" fmla="*/ 215 w 378"/>
              <a:gd name="T3" fmla="*/ 15 h 314"/>
              <a:gd name="T4" fmla="*/ 189 w 378"/>
              <a:gd name="T5" fmla="*/ 0 h 314"/>
              <a:gd name="T6" fmla="*/ 162 w 378"/>
              <a:gd name="T7" fmla="*/ 15 h 314"/>
              <a:gd name="T8" fmla="*/ 5 w 378"/>
              <a:gd name="T9" fmla="*/ 269 h 314"/>
              <a:gd name="T10" fmla="*/ 5 w 378"/>
              <a:gd name="T11" fmla="*/ 299 h 314"/>
              <a:gd name="T12" fmla="*/ 32 w 378"/>
              <a:gd name="T13" fmla="*/ 314 h 314"/>
              <a:gd name="T14" fmla="*/ 345 w 378"/>
              <a:gd name="T15" fmla="*/ 314 h 314"/>
              <a:gd name="T16" fmla="*/ 372 w 378"/>
              <a:gd name="T17" fmla="*/ 299 h 314"/>
              <a:gd name="T18" fmla="*/ 372 w 378"/>
              <a:gd name="T19" fmla="*/ 269 h 314"/>
              <a:gd name="T20" fmla="*/ 209 w 378"/>
              <a:gd name="T21" fmla="*/ 276 h 314"/>
              <a:gd name="T22" fmla="*/ 168 w 378"/>
              <a:gd name="T23" fmla="*/ 276 h 314"/>
              <a:gd name="T24" fmla="*/ 168 w 378"/>
              <a:gd name="T25" fmla="*/ 236 h 314"/>
              <a:gd name="T26" fmla="*/ 209 w 378"/>
              <a:gd name="T27" fmla="*/ 236 h 314"/>
              <a:gd name="T28" fmla="*/ 209 w 378"/>
              <a:gd name="T29" fmla="*/ 276 h 314"/>
              <a:gd name="T30" fmla="*/ 210 w 378"/>
              <a:gd name="T31" fmla="*/ 135 h 314"/>
              <a:gd name="T32" fmla="*/ 199 w 378"/>
              <a:gd name="T33" fmla="*/ 209 h 314"/>
              <a:gd name="T34" fmla="*/ 178 w 378"/>
              <a:gd name="T35" fmla="*/ 209 h 314"/>
              <a:gd name="T36" fmla="*/ 167 w 378"/>
              <a:gd name="T37" fmla="*/ 135 h 314"/>
              <a:gd name="T38" fmla="*/ 167 w 378"/>
              <a:gd name="T39" fmla="*/ 92 h 314"/>
              <a:gd name="T40" fmla="*/ 210 w 378"/>
              <a:gd name="T41" fmla="*/ 92 h 314"/>
              <a:gd name="T42" fmla="*/ 210 w 378"/>
              <a:gd name="T43" fmla="*/ 13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14">
                <a:moveTo>
                  <a:pt x="372" y="269"/>
                </a:moveTo>
                <a:cubicBezTo>
                  <a:pt x="215" y="15"/>
                  <a:pt x="215" y="15"/>
                  <a:pt x="215" y="15"/>
                </a:cubicBezTo>
                <a:cubicBezTo>
                  <a:pt x="210" y="5"/>
                  <a:pt x="200" y="0"/>
                  <a:pt x="189" y="0"/>
                </a:cubicBezTo>
                <a:cubicBezTo>
                  <a:pt x="178" y="0"/>
                  <a:pt x="168" y="5"/>
                  <a:pt x="162" y="15"/>
                </a:cubicBezTo>
                <a:cubicBezTo>
                  <a:pt x="5" y="269"/>
                  <a:pt x="5" y="269"/>
                  <a:pt x="5" y="269"/>
                </a:cubicBezTo>
                <a:cubicBezTo>
                  <a:pt x="0" y="279"/>
                  <a:pt x="0" y="290"/>
                  <a:pt x="5" y="299"/>
                </a:cubicBezTo>
                <a:cubicBezTo>
                  <a:pt x="11" y="309"/>
                  <a:pt x="21" y="314"/>
                  <a:pt x="32" y="314"/>
                </a:cubicBezTo>
                <a:cubicBezTo>
                  <a:pt x="345" y="314"/>
                  <a:pt x="345" y="314"/>
                  <a:pt x="345" y="314"/>
                </a:cubicBezTo>
                <a:cubicBezTo>
                  <a:pt x="356" y="314"/>
                  <a:pt x="367" y="309"/>
                  <a:pt x="372" y="299"/>
                </a:cubicBezTo>
                <a:cubicBezTo>
                  <a:pt x="378" y="290"/>
                  <a:pt x="377" y="279"/>
                  <a:pt x="372" y="269"/>
                </a:cubicBezTo>
                <a:close/>
                <a:moveTo>
                  <a:pt x="209" y="276"/>
                </a:moveTo>
                <a:cubicBezTo>
                  <a:pt x="168" y="276"/>
                  <a:pt x="168" y="276"/>
                  <a:pt x="168" y="276"/>
                </a:cubicBezTo>
                <a:cubicBezTo>
                  <a:pt x="168" y="236"/>
                  <a:pt x="168" y="236"/>
                  <a:pt x="168" y="236"/>
                </a:cubicBezTo>
                <a:cubicBezTo>
                  <a:pt x="209" y="236"/>
                  <a:pt x="209" y="236"/>
                  <a:pt x="209" y="236"/>
                </a:cubicBezTo>
                <a:lnTo>
                  <a:pt x="209" y="276"/>
                </a:lnTo>
                <a:close/>
                <a:moveTo>
                  <a:pt x="210" y="135"/>
                </a:moveTo>
                <a:cubicBezTo>
                  <a:pt x="199" y="209"/>
                  <a:pt x="199" y="209"/>
                  <a:pt x="199" y="209"/>
                </a:cubicBezTo>
                <a:cubicBezTo>
                  <a:pt x="178" y="209"/>
                  <a:pt x="178" y="209"/>
                  <a:pt x="178" y="209"/>
                </a:cubicBezTo>
                <a:cubicBezTo>
                  <a:pt x="167" y="135"/>
                  <a:pt x="167" y="135"/>
                  <a:pt x="167" y="135"/>
                </a:cubicBezTo>
                <a:cubicBezTo>
                  <a:pt x="167" y="92"/>
                  <a:pt x="167" y="92"/>
                  <a:pt x="167" y="92"/>
                </a:cubicBezTo>
                <a:cubicBezTo>
                  <a:pt x="210" y="92"/>
                  <a:pt x="210" y="92"/>
                  <a:pt x="210" y="92"/>
                </a:cubicBezTo>
                <a:lnTo>
                  <a:pt x="210" y="135"/>
                </a:lnTo>
                <a:close/>
              </a:path>
            </a:pathLst>
          </a:custGeom>
          <a:solidFill>
            <a:srgbClr val="FFC000"/>
          </a:solidFill>
          <a:ln>
            <a:noFill/>
          </a:ln>
        </p:spPr>
        <p:txBody>
          <a:bodyPr vert="horz" wrap="square" lIns="69935" tIns="34967" rIns="69935" bIns="34967" numCol="1" anchor="t" anchorCtr="0" compatLnSpc="1">
            <a:prstTxWarp prst="textNoShape">
              <a:avLst/>
            </a:prstTxWarp>
          </a:bodyPr>
          <a:lstStyle/>
          <a:p>
            <a:pPr defTabSz="685669"/>
            <a:endParaRPr lang="en-US" sz="1377">
              <a:solidFill>
                <a:srgbClr val="505050"/>
              </a:solidFill>
              <a:latin typeface="Segoe UI"/>
            </a:endParaRPr>
          </a:p>
        </p:txBody>
      </p:sp>
      <p:sp>
        <p:nvSpPr>
          <p:cNvPr id="166" name="Caution 1">
            <a:extLst>
              <a:ext uri="{FF2B5EF4-FFF2-40B4-BE49-F238E27FC236}">
                <a16:creationId xmlns:a16="http://schemas.microsoft.com/office/drawing/2014/main" id="{17E053C2-1E93-4178-A05D-ED782F489168}"/>
              </a:ext>
            </a:extLst>
          </p:cNvPr>
          <p:cNvSpPr>
            <a:spLocks noChangeAspect="1" noEditPoints="1"/>
          </p:cNvSpPr>
          <p:nvPr/>
        </p:nvSpPr>
        <p:spPr bwMode="black">
          <a:xfrm>
            <a:off x="2199964" y="3318811"/>
            <a:ext cx="175232" cy="145067"/>
          </a:xfrm>
          <a:custGeom>
            <a:avLst/>
            <a:gdLst>
              <a:gd name="T0" fmla="*/ 372 w 378"/>
              <a:gd name="T1" fmla="*/ 269 h 314"/>
              <a:gd name="T2" fmla="*/ 215 w 378"/>
              <a:gd name="T3" fmla="*/ 15 h 314"/>
              <a:gd name="T4" fmla="*/ 189 w 378"/>
              <a:gd name="T5" fmla="*/ 0 h 314"/>
              <a:gd name="T6" fmla="*/ 162 w 378"/>
              <a:gd name="T7" fmla="*/ 15 h 314"/>
              <a:gd name="T8" fmla="*/ 5 w 378"/>
              <a:gd name="T9" fmla="*/ 269 h 314"/>
              <a:gd name="T10" fmla="*/ 5 w 378"/>
              <a:gd name="T11" fmla="*/ 299 h 314"/>
              <a:gd name="T12" fmla="*/ 32 w 378"/>
              <a:gd name="T13" fmla="*/ 314 h 314"/>
              <a:gd name="T14" fmla="*/ 345 w 378"/>
              <a:gd name="T15" fmla="*/ 314 h 314"/>
              <a:gd name="T16" fmla="*/ 372 w 378"/>
              <a:gd name="T17" fmla="*/ 299 h 314"/>
              <a:gd name="T18" fmla="*/ 372 w 378"/>
              <a:gd name="T19" fmla="*/ 269 h 314"/>
              <a:gd name="T20" fmla="*/ 209 w 378"/>
              <a:gd name="T21" fmla="*/ 276 h 314"/>
              <a:gd name="T22" fmla="*/ 168 w 378"/>
              <a:gd name="T23" fmla="*/ 276 h 314"/>
              <a:gd name="T24" fmla="*/ 168 w 378"/>
              <a:gd name="T25" fmla="*/ 236 h 314"/>
              <a:gd name="T26" fmla="*/ 209 w 378"/>
              <a:gd name="T27" fmla="*/ 236 h 314"/>
              <a:gd name="T28" fmla="*/ 209 w 378"/>
              <a:gd name="T29" fmla="*/ 276 h 314"/>
              <a:gd name="T30" fmla="*/ 210 w 378"/>
              <a:gd name="T31" fmla="*/ 135 h 314"/>
              <a:gd name="T32" fmla="*/ 199 w 378"/>
              <a:gd name="T33" fmla="*/ 209 h 314"/>
              <a:gd name="T34" fmla="*/ 178 w 378"/>
              <a:gd name="T35" fmla="*/ 209 h 314"/>
              <a:gd name="T36" fmla="*/ 167 w 378"/>
              <a:gd name="T37" fmla="*/ 135 h 314"/>
              <a:gd name="T38" fmla="*/ 167 w 378"/>
              <a:gd name="T39" fmla="*/ 92 h 314"/>
              <a:gd name="T40" fmla="*/ 210 w 378"/>
              <a:gd name="T41" fmla="*/ 92 h 314"/>
              <a:gd name="T42" fmla="*/ 210 w 378"/>
              <a:gd name="T43" fmla="*/ 13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 h="314">
                <a:moveTo>
                  <a:pt x="372" y="269"/>
                </a:moveTo>
                <a:cubicBezTo>
                  <a:pt x="215" y="15"/>
                  <a:pt x="215" y="15"/>
                  <a:pt x="215" y="15"/>
                </a:cubicBezTo>
                <a:cubicBezTo>
                  <a:pt x="210" y="5"/>
                  <a:pt x="200" y="0"/>
                  <a:pt x="189" y="0"/>
                </a:cubicBezTo>
                <a:cubicBezTo>
                  <a:pt x="178" y="0"/>
                  <a:pt x="168" y="5"/>
                  <a:pt x="162" y="15"/>
                </a:cubicBezTo>
                <a:cubicBezTo>
                  <a:pt x="5" y="269"/>
                  <a:pt x="5" y="269"/>
                  <a:pt x="5" y="269"/>
                </a:cubicBezTo>
                <a:cubicBezTo>
                  <a:pt x="0" y="279"/>
                  <a:pt x="0" y="290"/>
                  <a:pt x="5" y="299"/>
                </a:cubicBezTo>
                <a:cubicBezTo>
                  <a:pt x="11" y="309"/>
                  <a:pt x="21" y="314"/>
                  <a:pt x="32" y="314"/>
                </a:cubicBezTo>
                <a:cubicBezTo>
                  <a:pt x="345" y="314"/>
                  <a:pt x="345" y="314"/>
                  <a:pt x="345" y="314"/>
                </a:cubicBezTo>
                <a:cubicBezTo>
                  <a:pt x="356" y="314"/>
                  <a:pt x="367" y="309"/>
                  <a:pt x="372" y="299"/>
                </a:cubicBezTo>
                <a:cubicBezTo>
                  <a:pt x="378" y="290"/>
                  <a:pt x="377" y="279"/>
                  <a:pt x="372" y="269"/>
                </a:cubicBezTo>
                <a:close/>
                <a:moveTo>
                  <a:pt x="209" y="276"/>
                </a:moveTo>
                <a:cubicBezTo>
                  <a:pt x="168" y="276"/>
                  <a:pt x="168" y="276"/>
                  <a:pt x="168" y="276"/>
                </a:cubicBezTo>
                <a:cubicBezTo>
                  <a:pt x="168" y="236"/>
                  <a:pt x="168" y="236"/>
                  <a:pt x="168" y="236"/>
                </a:cubicBezTo>
                <a:cubicBezTo>
                  <a:pt x="209" y="236"/>
                  <a:pt x="209" y="236"/>
                  <a:pt x="209" y="236"/>
                </a:cubicBezTo>
                <a:lnTo>
                  <a:pt x="209" y="276"/>
                </a:lnTo>
                <a:close/>
                <a:moveTo>
                  <a:pt x="210" y="135"/>
                </a:moveTo>
                <a:cubicBezTo>
                  <a:pt x="199" y="209"/>
                  <a:pt x="199" y="209"/>
                  <a:pt x="199" y="209"/>
                </a:cubicBezTo>
                <a:cubicBezTo>
                  <a:pt x="178" y="209"/>
                  <a:pt x="178" y="209"/>
                  <a:pt x="178" y="209"/>
                </a:cubicBezTo>
                <a:cubicBezTo>
                  <a:pt x="167" y="135"/>
                  <a:pt x="167" y="135"/>
                  <a:pt x="167" y="135"/>
                </a:cubicBezTo>
                <a:cubicBezTo>
                  <a:pt x="167" y="92"/>
                  <a:pt x="167" y="92"/>
                  <a:pt x="167" y="92"/>
                </a:cubicBezTo>
                <a:cubicBezTo>
                  <a:pt x="210" y="92"/>
                  <a:pt x="210" y="92"/>
                  <a:pt x="210" y="92"/>
                </a:cubicBezTo>
                <a:lnTo>
                  <a:pt x="210" y="135"/>
                </a:lnTo>
                <a:close/>
              </a:path>
            </a:pathLst>
          </a:custGeom>
          <a:solidFill>
            <a:srgbClr val="FFC000"/>
          </a:solidFill>
          <a:ln>
            <a:noFill/>
          </a:ln>
        </p:spPr>
        <p:txBody>
          <a:bodyPr vert="horz" wrap="square" lIns="69935" tIns="34967" rIns="69935" bIns="34967" numCol="1" anchor="t" anchorCtr="0" compatLnSpc="1">
            <a:prstTxWarp prst="textNoShape">
              <a:avLst/>
            </a:prstTxWarp>
          </a:bodyPr>
          <a:lstStyle/>
          <a:p>
            <a:pPr defTabSz="685669"/>
            <a:endParaRPr lang="en-US" sz="1377">
              <a:solidFill>
                <a:srgbClr val="505050"/>
              </a:solidFill>
              <a:latin typeface="Segoe UI"/>
            </a:endParaRPr>
          </a:p>
        </p:txBody>
      </p:sp>
      <p:sp>
        <p:nvSpPr>
          <p:cNvPr id="176" name="Freeform: Shape 175">
            <a:extLst>
              <a:ext uri="{FF2B5EF4-FFF2-40B4-BE49-F238E27FC236}">
                <a16:creationId xmlns:a16="http://schemas.microsoft.com/office/drawing/2014/main" id="{C6746758-4F15-447C-B8AC-B49474750CCC}"/>
              </a:ext>
            </a:extLst>
          </p:cNvPr>
          <p:cNvSpPr>
            <a:spLocks noChangeAspect="1"/>
          </p:cNvSpPr>
          <p:nvPr/>
        </p:nvSpPr>
        <p:spPr bwMode="auto">
          <a:xfrm>
            <a:off x="8084935" y="3409621"/>
            <a:ext cx="274103" cy="274103"/>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C00000"/>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642" tIns="87713" rIns="109642" bIns="87713" numCol="1" spcCol="0" rtlCol="0" fromWordArt="0" anchor="t" anchorCtr="0" forceAA="0" compatLnSpc="1">
            <a:prstTxWarp prst="textNoShape">
              <a:avLst/>
            </a:prstTxWarp>
            <a:noAutofit/>
          </a:bodyPr>
          <a:lstStyle/>
          <a:p>
            <a:pPr algn="ctr" defTabSz="559026" fontAlgn="base">
              <a:lnSpc>
                <a:spcPct val="90000"/>
              </a:lnSpc>
              <a:spcBef>
                <a:spcPct val="0"/>
              </a:spcBef>
              <a:spcAft>
                <a:spcPct val="0"/>
              </a:spcAft>
            </a:pPr>
            <a:endParaRPr lang="en-US" sz="1439">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7" name="Application is classified HBI">
            <a:extLst>
              <a:ext uri="{FF2B5EF4-FFF2-40B4-BE49-F238E27FC236}">
                <a16:creationId xmlns:a16="http://schemas.microsoft.com/office/drawing/2014/main" id="{612C191F-3187-4B81-9502-71C76BD24359}"/>
              </a:ext>
            </a:extLst>
          </p:cNvPr>
          <p:cNvSpPr/>
          <p:nvPr/>
        </p:nvSpPr>
        <p:spPr>
          <a:xfrm>
            <a:off x="7418645" y="3368284"/>
            <a:ext cx="792861" cy="415498"/>
          </a:xfrm>
          <a:prstGeom prst="rect">
            <a:avLst/>
          </a:prstGeom>
        </p:spPr>
        <p:txBody>
          <a:bodyPr wrap="square">
            <a:spAutoFit/>
          </a:bodyPr>
          <a:lstStyle/>
          <a:p>
            <a:pPr defTabSz="685669"/>
            <a:r>
              <a:rPr lang="en-US" sz="1050" kern="0" dirty="0">
                <a:solidFill>
                  <a:srgbClr val="505050"/>
                </a:solidFill>
                <a:latin typeface="Segoe UI"/>
                <a:ea typeface="Segoe UI" charset="0"/>
                <a:cs typeface="Segoe UI" charset="0"/>
              </a:rPr>
              <a:t>Protect on</a:t>
            </a:r>
            <a:br>
              <a:rPr lang="en-US" sz="1050" kern="0" dirty="0">
                <a:solidFill>
                  <a:srgbClr val="505050"/>
                </a:solidFill>
                <a:latin typeface="Segoe UI"/>
                <a:ea typeface="Segoe UI" charset="0"/>
                <a:cs typeface="Segoe UI" charset="0"/>
              </a:rPr>
            </a:br>
            <a:r>
              <a:rPr lang="en-US" sz="1050" kern="0" dirty="0">
                <a:solidFill>
                  <a:srgbClr val="505050"/>
                </a:solidFill>
                <a:latin typeface="Segoe UI"/>
                <a:ea typeface="Segoe UI" charset="0"/>
                <a:cs typeface="Segoe UI" charset="0"/>
              </a:rPr>
              <a:t>download</a:t>
            </a:r>
            <a:endParaRPr lang="en-US" sz="1500" dirty="0">
              <a:solidFill>
                <a:srgbClr val="505050"/>
              </a:solidFill>
              <a:latin typeface="Segoe UI"/>
            </a:endParaRPr>
          </a:p>
        </p:txBody>
      </p:sp>
      <p:grpSp>
        <p:nvGrpSpPr>
          <p:cNvPr id="17" name="Group 16">
            <a:extLst>
              <a:ext uri="{FF2B5EF4-FFF2-40B4-BE49-F238E27FC236}">
                <a16:creationId xmlns:a16="http://schemas.microsoft.com/office/drawing/2014/main" id="{F918B2EC-2F8C-4515-9528-462914A40908}"/>
              </a:ext>
            </a:extLst>
          </p:cNvPr>
          <p:cNvGrpSpPr/>
          <p:nvPr/>
        </p:nvGrpSpPr>
        <p:grpSpPr>
          <a:xfrm>
            <a:off x="7718205" y="2272452"/>
            <a:ext cx="400698" cy="534848"/>
            <a:chOff x="8876488" y="3029878"/>
            <a:chExt cx="534340" cy="713232"/>
          </a:xfrm>
        </p:grpSpPr>
        <p:sp>
          <p:nvSpPr>
            <p:cNvPr id="16" name="Rectangle: Top Corners One Rounded and One Snipped 15">
              <a:extLst>
                <a:ext uri="{FF2B5EF4-FFF2-40B4-BE49-F238E27FC236}">
                  <a16:creationId xmlns:a16="http://schemas.microsoft.com/office/drawing/2014/main" id="{79B7A687-1167-46F3-88CF-60FCD2E31E7E}"/>
                </a:ext>
              </a:extLst>
            </p:cNvPr>
            <p:cNvSpPr/>
            <p:nvPr/>
          </p:nvSpPr>
          <p:spPr bwMode="auto">
            <a:xfrm>
              <a:off x="8892843" y="3049191"/>
              <a:ext cx="501630" cy="674606"/>
            </a:xfrm>
            <a:prstGeom prst="snipRoundRect">
              <a:avLst>
                <a:gd name="adj1" fmla="val 0"/>
                <a:gd name="adj2" fmla="val 36872"/>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nvGrpSpPr>
            <p:cNvPr id="178" name="Group 177">
              <a:extLst>
                <a:ext uri="{FF2B5EF4-FFF2-40B4-BE49-F238E27FC236}">
                  <a16:creationId xmlns:a16="http://schemas.microsoft.com/office/drawing/2014/main" id="{035A30BC-17D1-4895-A2CB-2ACED1FE3698}"/>
                </a:ext>
              </a:extLst>
            </p:cNvPr>
            <p:cNvGrpSpPr>
              <a:grpSpLocks noChangeAspect="1"/>
            </p:cNvGrpSpPr>
            <p:nvPr/>
          </p:nvGrpSpPr>
          <p:grpSpPr>
            <a:xfrm>
              <a:off x="8876488" y="3029878"/>
              <a:ext cx="534340" cy="713232"/>
              <a:chOff x="11247534" y="4009390"/>
              <a:chExt cx="299235" cy="399416"/>
            </a:xfrm>
          </p:grpSpPr>
          <p:sp>
            <p:nvSpPr>
              <p:cNvPr id="179" name="Freeform 29">
                <a:extLst>
                  <a:ext uri="{FF2B5EF4-FFF2-40B4-BE49-F238E27FC236}">
                    <a16:creationId xmlns:a16="http://schemas.microsoft.com/office/drawing/2014/main" id="{A24C0A08-C3B0-4870-BEAF-F62DD3A38D85}"/>
                  </a:ext>
                </a:extLst>
              </p:cNvPr>
              <p:cNvSpPr>
                <a:spLocks noEditPoints="1"/>
              </p:cNvSpPr>
              <p:nvPr/>
            </p:nvSpPr>
            <p:spPr bwMode="auto">
              <a:xfrm>
                <a:off x="11247534" y="4009390"/>
                <a:ext cx="29923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80" name="Rectangle 31">
                <a:extLst>
                  <a:ext uri="{FF2B5EF4-FFF2-40B4-BE49-F238E27FC236}">
                    <a16:creationId xmlns:a16="http://schemas.microsoft.com/office/drawing/2014/main" id="{9D90DD59-7EE2-4FFA-AF73-517B12539CC4}"/>
                  </a:ext>
                </a:extLst>
              </p:cNvPr>
              <p:cNvSpPr>
                <a:spLocks noChangeArrowheads="1"/>
              </p:cNvSpPr>
              <p:nvPr/>
            </p:nvSpPr>
            <p:spPr bwMode="auto">
              <a:xfrm>
                <a:off x="11308215" y="4127484"/>
                <a:ext cx="40096" cy="99941"/>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181" name="Rectangle 32">
                <a:extLst>
                  <a:ext uri="{FF2B5EF4-FFF2-40B4-BE49-F238E27FC236}">
                    <a16:creationId xmlns:a16="http://schemas.microsoft.com/office/drawing/2014/main" id="{1EE0EBA2-F4BC-4642-AC25-69A6D1C6152D}"/>
                  </a:ext>
                </a:extLst>
              </p:cNvPr>
              <p:cNvSpPr>
                <a:spLocks noChangeArrowheads="1"/>
              </p:cNvSpPr>
              <p:nvPr/>
            </p:nvSpPr>
            <p:spPr bwMode="auto">
              <a:xfrm>
                <a:off x="11369613" y="4157026"/>
                <a:ext cx="30072" cy="70399"/>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182" name="Rectangle 33">
                <a:extLst>
                  <a:ext uri="{FF2B5EF4-FFF2-40B4-BE49-F238E27FC236}">
                    <a16:creationId xmlns:a16="http://schemas.microsoft.com/office/drawing/2014/main" id="{85DF6614-E029-4ED5-A739-E088A6F24338}"/>
                  </a:ext>
                </a:extLst>
              </p:cNvPr>
              <p:cNvSpPr>
                <a:spLocks noChangeArrowheads="1"/>
              </p:cNvSpPr>
              <p:nvPr/>
            </p:nvSpPr>
            <p:spPr bwMode="auto">
              <a:xfrm>
                <a:off x="11420359" y="4178398"/>
                <a:ext cx="25687" cy="49028"/>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188" name="Freeform 34">
                <a:extLst>
                  <a:ext uri="{FF2B5EF4-FFF2-40B4-BE49-F238E27FC236}">
                    <a16:creationId xmlns:a16="http://schemas.microsoft.com/office/drawing/2014/main" id="{A26E1A55-A264-4D2F-BD5E-A28C9120E10F}"/>
                  </a:ext>
                </a:extLst>
              </p:cNvPr>
              <p:cNvSpPr>
                <a:spLocks/>
              </p:cNvSpPr>
              <p:nvPr/>
            </p:nvSpPr>
            <p:spPr bwMode="auto">
              <a:xfrm>
                <a:off x="11466721" y="4207940"/>
                <a:ext cx="24434" cy="19486"/>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192" name="Line 35">
                <a:extLst>
                  <a:ext uri="{FF2B5EF4-FFF2-40B4-BE49-F238E27FC236}">
                    <a16:creationId xmlns:a16="http://schemas.microsoft.com/office/drawing/2014/main" id="{175FD4A7-C28F-471D-874F-A9E372D06FDF}"/>
                  </a:ext>
                </a:extLst>
              </p:cNvPr>
              <p:cNvSpPr>
                <a:spLocks noChangeShapeType="1"/>
              </p:cNvSpPr>
              <p:nvPr/>
            </p:nvSpPr>
            <p:spPr bwMode="auto">
              <a:xfrm flipH="1">
                <a:off x="11308215"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00" name="Line 36">
                <a:extLst>
                  <a:ext uri="{FF2B5EF4-FFF2-40B4-BE49-F238E27FC236}">
                    <a16:creationId xmlns:a16="http://schemas.microsoft.com/office/drawing/2014/main" id="{6337D06F-7605-4212-B86C-3DDC2BCB5552}"/>
                  </a:ext>
                </a:extLst>
              </p:cNvPr>
              <p:cNvSpPr>
                <a:spLocks noChangeShapeType="1"/>
              </p:cNvSpPr>
              <p:nvPr/>
            </p:nvSpPr>
            <p:spPr bwMode="auto">
              <a:xfrm flipH="1">
                <a:off x="11308215" y="4300968"/>
                <a:ext cx="52000"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01" name="Line 37">
                <a:extLst>
                  <a:ext uri="{FF2B5EF4-FFF2-40B4-BE49-F238E27FC236}">
                    <a16:creationId xmlns:a16="http://schemas.microsoft.com/office/drawing/2014/main" id="{ED6FF5DD-2039-4A13-A756-744D7F7235CF}"/>
                  </a:ext>
                </a:extLst>
              </p:cNvPr>
              <p:cNvSpPr>
                <a:spLocks noChangeShapeType="1"/>
              </p:cNvSpPr>
              <p:nvPr/>
            </p:nvSpPr>
            <p:spPr bwMode="auto">
              <a:xfrm flipH="1">
                <a:off x="11308215"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02" name="Line 38">
                <a:extLst>
                  <a:ext uri="{FF2B5EF4-FFF2-40B4-BE49-F238E27FC236}">
                    <a16:creationId xmlns:a16="http://schemas.microsoft.com/office/drawing/2014/main" id="{571C9EBC-9C5E-428F-9909-BAF6DEACF706}"/>
                  </a:ext>
                </a:extLst>
              </p:cNvPr>
              <p:cNvSpPr>
                <a:spLocks noChangeShapeType="1"/>
              </p:cNvSpPr>
              <p:nvPr/>
            </p:nvSpPr>
            <p:spPr bwMode="auto">
              <a:xfrm flipH="1">
                <a:off x="11423492"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03" name="Line 39">
                <a:extLst>
                  <a:ext uri="{FF2B5EF4-FFF2-40B4-BE49-F238E27FC236}">
                    <a16:creationId xmlns:a16="http://schemas.microsoft.com/office/drawing/2014/main" id="{D0437026-7948-448F-9E5C-5CD8F73B9A7A}"/>
                  </a:ext>
                </a:extLst>
              </p:cNvPr>
              <p:cNvSpPr>
                <a:spLocks noChangeShapeType="1"/>
              </p:cNvSpPr>
              <p:nvPr/>
            </p:nvSpPr>
            <p:spPr bwMode="auto">
              <a:xfrm flipH="1">
                <a:off x="11423492" y="4300968"/>
                <a:ext cx="52627"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04" name="Line 40">
                <a:extLst>
                  <a:ext uri="{FF2B5EF4-FFF2-40B4-BE49-F238E27FC236}">
                    <a16:creationId xmlns:a16="http://schemas.microsoft.com/office/drawing/2014/main" id="{E46ECD6D-8160-47C7-AB0B-A2D87F56FAE7}"/>
                  </a:ext>
                </a:extLst>
              </p:cNvPr>
              <p:cNvSpPr>
                <a:spLocks noChangeShapeType="1"/>
              </p:cNvSpPr>
              <p:nvPr/>
            </p:nvSpPr>
            <p:spPr bwMode="auto">
              <a:xfrm flipH="1">
                <a:off x="11423492"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grpSp>
      </p:grpSp>
      <p:grpSp>
        <p:nvGrpSpPr>
          <p:cNvPr id="208" name="Group 207">
            <a:extLst>
              <a:ext uri="{FF2B5EF4-FFF2-40B4-BE49-F238E27FC236}">
                <a16:creationId xmlns:a16="http://schemas.microsoft.com/office/drawing/2014/main" id="{C3C5CC72-CFAD-40BA-98C8-CA325EFE2FFA}"/>
              </a:ext>
            </a:extLst>
          </p:cNvPr>
          <p:cNvGrpSpPr/>
          <p:nvPr/>
        </p:nvGrpSpPr>
        <p:grpSpPr>
          <a:xfrm>
            <a:off x="1313553" y="2298615"/>
            <a:ext cx="361497" cy="482522"/>
            <a:chOff x="8876488" y="3029878"/>
            <a:chExt cx="534340" cy="713232"/>
          </a:xfrm>
        </p:grpSpPr>
        <p:sp>
          <p:nvSpPr>
            <p:cNvPr id="209" name="Rectangle: Top Corners One Rounded and One Snipped 208">
              <a:extLst>
                <a:ext uri="{FF2B5EF4-FFF2-40B4-BE49-F238E27FC236}">
                  <a16:creationId xmlns:a16="http://schemas.microsoft.com/office/drawing/2014/main" id="{C3587FBC-EA2F-461E-ABE5-030D22DCE07E}"/>
                </a:ext>
              </a:extLst>
            </p:cNvPr>
            <p:cNvSpPr/>
            <p:nvPr/>
          </p:nvSpPr>
          <p:spPr bwMode="auto">
            <a:xfrm>
              <a:off x="8892843" y="3049191"/>
              <a:ext cx="501630" cy="674606"/>
            </a:xfrm>
            <a:prstGeom prst="snipRoundRect">
              <a:avLst>
                <a:gd name="adj1" fmla="val 0"/>
                <a:gd name="adj2" fmla="val 36872"/>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latin typeface="Segoe UI"/>
              </a:endParaRPr>
            </a:p>
          </p:txBody>
        </p:sp>
        <p:grpSp>
          <p:nvGrpSpPr>
            <p:cNvPr id="210" name="Group 209">
              <a:extLst>
                <a:ext uri="{FF2B5EF4-FFF2-40B4-BE49-F238E27FC236}">
                  <a16:creationId xmlns:a16="http://schemas.microsoft.com/office/drawing/2014/main" id="{F673DD2D-CBC1-4B98-86C6-C614D01B56C3}"/>
                </a:ext>
              </a:extLst>
            </p:cNvPr>
            <p:cNvGrpSpPr>
              <a:grpSpLocks noChangeAspect="1"/>
            </p:cNvGrpSpPr>
            <p:nvPr/>
          </p:nvGrpSpPr>
          <p:grpSpPr>
            <a:xfrm>
              <a:off x="8876488" y="3029878"/>
              <a:ext cx="534340" cy="713232"/>
              <a:chOff x="11247534" y="4009390"/>
              <a:chExt cx="299235" cy="399416"/>
            </a:xfrm>
          </p:grpSpPr>
          <p:sp>
            <p:nvSpPr>
              <p:cNvPr id="211" name="Freeform 29">
                <a:extLst>
                  <a:ext uri="{FF2B5EF4-FFF2-40B4-BE49-F238E27FC236}">
                    <a16:creationId xmlns:a16="http://schemas.microsoft.com/office/drawing/2014/main" id="{A058E566-91EA-4A4B-95FA-AD90E7C47AFE}"/>
                  </a:ext>
                </a:extLst>
              </p:cNvPr>
              <p:cNvSpPr>
                <a:spLocks noEditPoints="1"/>
              </p:cNvSpPr>
              <p:nvPr/>
            </p:nvSpPr>
            <p:spPr bwMode="auto">
              <a:xfrm>
                <a:off x="11247534" y="4009390"/>
                <a:ext cx="299235" cy="399416"/>
              </a:xfrm>
              <a:custGeom>
                <a:avLst/>
                <a:gdLst>
                  <a:gd name="T0" fmla="*/ 152 w 227"/>
                  <a:gd name="T1" fmla="*/ 0 h 303"/>
                  <a:gd name="T2" fmla="*/ 0 w 227"/>
                  <a:gd name="T3" fmla="*/ 0 h 303"/>
                  <a:gd name="T4" fmla="*/ 0 w 227"/>
                  <a:gd name="T5" fmla="*/ 303 h 303"/>
                  <a:gd name="T6" fmla="*/ 227 w 227"/>
                  <a:gd name="T7" fmla="*/ 303 h 303"/>
                  <a:gd name="T8" fmla="*/ 227 w 227"/>
                  <a:gd name="T9" fmla="*/ 76 h 303"/>
                  <a:gd name="T10" fmla="*/ 152 w 227"/>
                  <a:gd name="T11" fmla="*/ 0 h 303"/>
                  <a:gd name="T12" fmla="*/ 152 w 227"/>
                  <a:gd name="T13" fmla="*/ 26 h 303"/>
                  <a:gd name="T14" fmla="*/ 201 w 227"/>
                  <a:gd name="T15" fmla="*/ 76 h 303"/>
                  <a:gd name="T16" fmla="*/ 152 w 227"/>
                  <a:gd name="T17" fmla="*/ 76 h 303"/>
                  <a:gd name="T18" fmla="*/ 152 w 227"/>
                  <a:gd name="T19" fmla="*/ 26 h 303"/>
                  <a:gd name="T20" fmla="*/ 208 w 227"/>
                  <a:gd name="T21" fmla="*/ 284 h 303"/>
                  <a:gd name="T22" fmla="*/ 19 w 227"/>
                  <a:gd name="T23" fmla="*/ 284 h 303"/>
                  <a:gd name="T24" fmla="*/ 19 w 227"/>
                  <a:gd name="T25" fmla="*/ 19 h 303"/>
                  <a:gd name="T26" fmla="*/ 133 w 227"/>
                  <a:gd name="T27" fmla="*/ 19 h 303"/>
                  <a:gd name="T28" fmla="*/ 133 w 227"/>
                  <a:gd name="T29" fmla="*/ 95 h 303"/>
                  <a:gd name="T30" fmla="*/ 208 w 227"/>
                  <a:gd name="T31" fmla="*/ 95 h 303"/>
                  <a:gd name="T32" fmla="*/ 208 w 227"/>
                  <a:gd name="T33"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303">
                    <a:moveTo>
                      <a:pt x="152" y="0"/>
                    </a:moveTo>
                    <a:lnTo>
                      <a:pt x="0" y="0"/>
                    </a:lnTo>
                    <a:lnTo>
                      <a:pt x="0" y="303"/>
                    </a:lnTo>
                    <a:lnTo>
                      <a:pt x="227" y="303"/>
                    </a:lnTo>
                    <a:lnTo>
                      <a:pt x="227" y="76"/>
                    </a:lnTo>
                    <a:lnTo>
                      <a:pt x="152" y="0"/>
                    </a:lnTo>
                    <a:close/>
                    <a:moveTo>
                      <a:pt x="152" y="26"/>
                    </a:moveTo>
                    <a:lnTo>
                      <a:pt x="201" y="76"/>
                    </a:lnTo>
                    <a:lnTo>
                      <a:pt x="152" y="76"/>
                    </a:lnTo>
                    <a:lnTo>
                      <a:pt x="152" y="26"/>
                    </a:lnTo>
                    <a:close/>
                    <a:moveTo>
                      <a:pt x="208" y="284"/>
                    </a:moveTo>
                    <a:lnTo>
                      <a:pt x="19" y="284"/>
                    </a:lnTo>
                    <a:lnTo>
                      <a:pt x="19" y="19"/>
                    </a:lnTo>
                    <a:lnTo>
                      <a:pt x="133" y="19"/>
                    </a:lnTo>
                    <a:lnTo>
                      <a:pt x="133" y="95"/>
                    </a:lnTo>
                    <a:lnTo>
                      <a:pt x="208" y="95"/>
                    </a:lnTo>
                    <a:lnTo>
                      <a:pt x="208" y="284"/>
                    </a:lnTo>
                    <a:close/>
                  </a:path>
                </a:pathLst>
              </a:custGeom>
              <a:solidFill>
                <a:schemeClr val="accent2"/>
              </a:solidFill>
              <a:ln w="6350">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212" name="Rectangle 31">
                <a:extLst>
                  <a:ext uri="{FF2B5EF4-FFF2-40B4-BE49-F238E27FC236}">
                    <a16:creationId xmlns:a16="http://schemas.microsoft.com/office/drawing/2014/main" id="{29CCDFA4-C8C0-47FD-98B9-1BC4FE5B6CD5}"/>
                  </a:ext>
                </a:extLst>
              </p:cNvPr>
              <p:cNvSpPr>
                <a:spLocks noChangeArrowheads="1"/>
              </p:cNvSpPr>
              <p:nvPr/>
            </p:nvSpPr>
            <p:spPr bwMode="auto">
              <a:xfrm>
                <a:off x="11308215" y="4127484"/>
                <a:ext cx="40096" cy="99941"/>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13" name="Rectangle 32">
                <a:extLst>
                  <a:ext uri="{FF2B5EF4-FFF2-40B4-BE49-F238E27FC236}">
                    <a16:creationId xmlns:a16="http://schemas.microsoft.com/office/drawing/2014/main" id="{4A86D823-0D2A-469F-B0E5-2843A847CCEC}"/>
                  </a:ext>
                </a:extLst>
              </p:cNvPr>
              <p:cNvSpPr>
                <a:spLocks noChangeArrowheads="1"/>
              </p:cNvSpPr>
              <p:nvPr/>
            </p:nvSpPr>
            <p:spPr bwMode="auto">
              <a:xfrm>
                <a:off x="11369613" y="4157026"/>
                <a:ext cx="30072" cy="70399"/>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14" name="Rectangle 33">
                <a:extLst>
                  <a:ext uri="{FF2B5EF4-FFF2-40B4-BE49-F238E27FC236}">
                    <a16:creationId xmlns:a16="http://schemas.microsoft.com/office/drawing/2014/main" id="{840B7940-267E-42CB-A338-A59ADFA0B977}"/>
                  </a:ext>
                </a:extLst>
              </p:cNvPr>
              <p:cNvSpPr>
                <a:spLocks noChangeArrowheads="1"/>
              </p:cNvSpPr>
              <p:nvPr/>
            </p:nvSpPr>
            <p:spPr bwMode="auto">
              <a:xfrm>
                <a:off x="11420359" y="4178398"/>
                <a:ext cx="25687" cy="49028"/>
              </a:xfrm>
              <a:prstGeom prst="rect">
                <a:avLst/>
              </a:pr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15" name="Freeform 34">
                <a:extLst>
                  <a:ext uri="{FF2B5EF4-FFF2-40B4-BE49-F238E27FC236}">
                    <a16:creationId xmlns:a16="http://schemas.microsoft.com/office/drawing/2014/main" id="{3EAC0B77-9C64-4153-810A-EB5656376A41}"/>
                  </a:ext>
                </a:extLst>
              </p:cNvPr>
              <p:cNvSpPr>
                <a:spLocks/>
              </p:cNvSpPr>
              <p:nvPr/>
            </p:nvSpPr>
            <p:spPr bwMode="auto">
              <a:xfrm>
                <a:off x="11466721" y="4207940"/>
                <a:ext cx="24434" cy="19486"/>
              </a:xfrm>
              <a:custGeom>
                <a:avLst/>
                <a:gdLst>
                  <a:gd name="T0" fmla="*/ 36 w 39"/>
                  <a:gd name="T1" fmla="*/ 0 h 31"/>
                  <a:gd name="T2" fmla="*/ 39 w 39"/>
                  <a:gd name="T3" fmla="*/ 0 h 31"/>
                  <a:gd name="T4" fmla="*/ 39 w 39"/>
                  <a:gd name="T5" fmla="*/ 31 h 31"/>
                  <a:gd name="T6" fmla="*/ 0 w 39"/>
                  <a:gd name="T7" fmla="*/ 31 h 31"/>
                  <a:gd name="T8" fmla="*/ 0 w 39"/>
                  <a:gd name="T9" fmla="*/ 0 h 31"/>
                  <a:gd name="T10" fmla="*/ 36 w 39"/>
                  <a:gd name="T11" fmla="*/ 0 h 31"/>
                </a:gdLst>
                <a:ahLst/>
                <a:cxnLst>
                  <a:cxn ang="0">
                    <a:pos x="T0" y="T1"/>
                  </a:cxn>
                  <a:cxn ang="0">
                    <a:pos x="T2" y="T3"/>
                  </a:cxn>
                  <a:cxn ang="0">
                    <a:pos x="T4" y="T5"/>
                  </a:cxn>
                  <a:cxn ang="0">
                    <a:pos x="T6" y="T7"/>
                  </a:cxn>
                  <a:cxn ang="0">
                    <a:pos x="T8" y="T9"/>
                  </a:cxn>
                  <a:cxn ang="0">
                    <a:pos x="T10" y="T11"/>
                  </a:cxn>
                </a:cxnLst>
                <a:rect l="0" t="0" r="r" b="b"/>
                <a:pathLst>
                  <a:path w="39" h="31">
                    <a:moveTo>
                      <a:pt x="36" y="0"/>
                    </a:moveTo>
                    <a:lnTo>
                      <a:pt x="39" y="0"/>
                    </a:lnTo>
                    <a:lnTo>
                      <a:pt x="39" y="31"/>
                    </a:lnTo>
                    <a:lnTo>
                      <a:pt x="0" y="31"/>
                    </a:lnTo>
                    <a:lnTo>
                      <a:pt x="0" y="0"/>
                    </a:lnTo>
                    <a:lnTo>
                      <a:pt x="36" y="0"/>
                    </a:lnTo>
                    <a:close/>
                  </a:path>
                </a:pathLst>
              </a:custGeom>
              <a:noFill/>
              <a:ln w="127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19" name="Line 35">
                <a:extLst>
                  <a:ext uri="{FF2B5EF4-FFF2-40B4-BE49-F238E27FC236}">
                    <a16:creationId xmlns:a16="http://schemas.microsoft.com/office/drawing/2014/main" id="{2255872F-FC2D-4B42-9705-C242188EF9DB}"/>
                  </a:ext>
                </a:extLst>
              </p:cNvPr>
              <p:cNvSpPr>
                <a:spLocks noChangeShapeType="1"/>
              </p:cNvSpPr>
              <p:nvPr/>
            </p:nvSpPr>
            <p:spPr bwMode="auto">
              <a:xfrm flipH="1">
                <a:off x="11308215"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20" name="Line 36">
                <a:extLst>
                  <a:ext uri="{FF2B5EF4-FFF2-40B4-BE49-F238E27FC236}">
                    <a16:creationId xmlns:a16="http://schemas.microsoft.com/office/drawing/2014/main" id="{5FD044AC-5828-4F9D-A40A-8AD4AA0DE2F3}"/>
                  </a:ext>
                </a:extLst>
              </p:cNvPr>
              <p:cNvSpPr>
                <a:spLocks noChangeShapeType="1"/>
              </p:cNvSpPr>
              <p:nvPr/>
            </p:nvSpPr>
            <p:spPr bwMode="auto">
              <a:xfrm flipH="1">
                <a:off x="11308215" y="4300968"/>
                <a:ext cx="52000"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21" name="Line 37">
                <a:extLst>
                  <a:ext uri="{FF2B5EF4-FFF2-40B4-BE49-F238E27FC236}">
                    <a16:creationId xmlns:a16="http://schemas.microsoft.com/office/drawing/2014/main" id="{84A53CD7-3E64-49DB-98A0-FCEEEF33EC59}"/>
                  </a:ext>
                </a:extLst>
              </p:cNvPr>
              <p:cNvSpPr>
                <a:spLocks noChangeShapeType="1"/>
              </p:cNvSpPr>
              <p:nvPr/>
            </p:nvSpPr>
            <p:spPr bwMode="auto">
              <a:xfrm flipH="1">
                <a:off x="11308215"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22" name="Line 38">
                <a:extLst>
                  <a:ext uri="{FF2B5EF4-FFF2-40B4-BE49-F238E27FC236}">
                    <a16:creationId xmlns:a16="http://schemas.microsoft.com/office/drawing/2014/main" id="{35F15205-A2F7-46BC-95FE-C00DE8A78261}"/>
                  </a:ext>
                </a:extLst>
              </p:cNvPr>
              <p:cNvSpPr>
                <a:spLocks noChangeShapeType="1"/>
              </p:cNvSpPr>
              <p:nvPr/>
            </p:nvSpPr>
            <p:spPr bwMode="auto">
              <a:xfrm flipH="1">
                <a:off x="11423492" y="4263882"/>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23" name="Line 39">
                <a:extLst>
                  <a:ext uri="{FF2B5EF4-FFF2-40B4-BE49-F238E27FC236}">
                    <a16:creationId xmlns:a16="http://schemas.microsoft.com/office/drawing/2014/main" id="{FF1EAD50-7724-416D-937D-3482605CF12E}"/>
                  </a:ext>
                </a:extLst>
              </p:cNvPr>
              <p:cNvSpPr>
                <a:spLocks noChangeShapeType="1"/>
              </p:cNvSpPr>
              <p:nvPr/>
            </p:nvSpPr>
            <p:spPr bwMode="auto">
              <a:xfrm flipH="1">
                <a:off x="11423492" y="4300968"/>
                <a:ext cx="52627"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sp>
            <p:nvSpPr>
              <p:cNvPr id="224" name="Line 40">
                <a:extLst>
                  <a:ext uri="{FF2B5EF4-FFF2-40B4-BE49-F238E27FC236}">
                    <a16:creationId xmlns:a16="http://schemas.microsoft.com/office/drawing/2014/main" id="{F38B67C7-BE90-4C7B-92E5-2C44399848B1}"/>
                  </a:ext>
                </a:extLst>
              </p:cNvPr>
              <p:cNvSpPr>
                <a:spLocks noChangeShapeType="1"/>
              </p:cNvSpPr>
              <p:nvPr/>
            </p:nvSpPr>
            <p:spPr bwMode="auto">
              <a:xfrm flipH="1">
                <a:off x="11423492" y="4335539"/>
                <a:ext cx="68916" cy="0"/>
              </a:xfrm>
              <a:prstGeom prst="line">
                <a:avLst/>
              </a:prstGeom>
              <a:noFill/>
              <a:ln w="1270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algn="ctr" defTabSz="685669">
                  <a:defRPr/>
                </a:pPr>
                <a:endParaRPr lang="en-US" sz="1350" b="1">
                  <a:solidFill>
                    <a:srgbClr val="505050"/>
                  </a:solidFill>
                  <a:latin typeface="Segoe UI"/>
                </a:endParaRPr>
              </a:p>
            </p:txBody>
          </p:sp>
        </p:grpSp>
      </p:grpSp>
      <p:sp>
        <p:nvSpPr>
          <p:cNvPr id="132" name="Oval 131"/>
          <p:cNvSpPr/>
          <p:nvPr/>
        </p:nvSpPr>
        <p:spPr bwMode="auto">
          <a:xfrm>
            <a:off x="499377" y="2227321"/>
            <a:ext cx="685703" cy="685703"/>
          </a:xfrm>
          <a:prstGeom prst="ellipse">
            <a:avLst/>
          </a:prstGeom>
          <a:solidFill>
            <a:srgbClr val="FFC000"/>
          </a:solidFill>
          <a:ln w="50800">
            <a:no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4049">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00440656-2EE3-4A03-BCA5-ED406F6E6532}"/>
              </a:ext>
            </a:extLst>
          </p:cNvPr>
          <p:cNvGrpSpPr/>
          <p:nvPr/>
        </p:nvGrpSpPr>
        <p:grpSpPr>
          <a:xfrm>
            <a:off x="686988" y="2385591"/>
            <a:ext cx="310481" cy="369166"/>
            <a:chOff x="6447047" y="5804307"/>
            <a:chExt cx="414034" cy="492291"/>
          </a:xfrm>
        </p:grpSpPr>
        <p:sp>
          <p:nvSpPr>
            <p:cNvPr id="173" name="Freeform 9">
              <a:extLst>
                <a:ext uri="{FF2B5EF4-FFF2-40B4-BE49-F238E27FC236}">
                  <a16:creationId xmlns:a16="http://schemas.microsoft.com/office/drawing/2014/main" id="{1FE8C89C-FC0E-496A-85D6-24666988CC4C}"/>
                </a:ext>
              </a:extLst>
            </p:cNvPr>
            <p:cNvSpPr>
              <a:spLocks/>
            </p:cNvSpPr>
            <p:nvPr/>
          </p:nvSpPr>
          <p:spPr bwMode="auto">
            <a:xfrm>
              <a:off x="6447047" y="6094541"/>
              <a:ext cx="414034" cy="202057"/>
            </a:xfrm>
            <a:custGeom>
              <a:avLst/>
              <a:gdLst>
                <a:gd name="T0" fmla="*/ 56 w 56"/>
                <a:gd name="T1" fmla="*/ 28 h 28"/>
                <a:gd name="T2" fmla="*/ 28 w 56"/>
                <a:gd name="T3" fmla="*/ 0 h 28"/>
                <a:gd name="T4" fmla="*/ 0 w 56"/>
                <a:gd name="T5" fmla="*/ 28 h 28"/>
              </a:gdLst>
              <a:ahLst/>
              <a:cxnLst>
                <a:cxn ang="0">
                  <a:pos x="T0" y="T1"/>
                </a:cxn>
                <a:cxn ang="0">
                  <a:pos x="T2" y="T3"/>
                </a:cxn>
                <a:cxn ang="0">
                  <a:pos x="T4" y="T5"/>
                </a:cxn>
              </a:cxnLst>
              <a:rect l="0" t="0" r="r" b="b"/>
              <a:pathLst>
                <a:path w="56" h="28">
                  <a:moveTo>
                    <a:pt x="56" y="28"/>
                  </a:moveTo>
                  <a:cubicBezTo>
                    <a:pt x="56" y="13"/>
                    <a:pt x="44" y="0"/>
                    <a:pt x="28" y="0"/>
                  </a:cubicBezTo>
                  <a:cubicBezTo>
                    <a:pt x="12" y="0"/>
                    <a:pt x="0" y="13"/>
                    <a:pt x="0" y="28"/>
                  </a:cubicBezTo>
                </a:path>
              </a:pathLst>
            </a:custGeom>
            <a:noFill/>
            <a:ln w="1524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9935" tIns="34967" rIns="69935" bIns="34967" numCol="1" anchor="t" anchorCtr="0" compatLnSpc="1">
              <a:prstTxWarp prst="textNoShape">
                <a:avLst/>
              </a:prstTxWarp>
            </a:bodyPr>
            <a:lstStyle/>
            <a:p>
              <a:pPr defTabSz="685669"/>
              <a:endParaRPr lang="en-US" sz="1377" dirty="0">
                <a:solidFill>
                  <a:srgbClr val="505050"/>
                </a:solidFill>
                <a:latin typeface="Segoe UI"/>
              </a:endParaRPr>
            </a:p>
          </p:txBody>
        </p:sp>
        <p:sp>
          <p:nvSpPr>
            <p:cNvPr id="174" name="Oval 8">
              <a:extLst>
                <a:ext uri="{FF2B5EF4-FFF2-40B4-BE49-F238E27FC236}">
                  <a16:creationId xmlns:a16="http://schemas.microsoft.com/office/drawing/2014/main" id="{5A1EA55B-A346-4A43-8351-69AF19DE1E00}"/>
                </a:ext>
              </a:extLst>
            </p:cNvPr>
            <p:cNvSpPr>
              <a:spLocks noChangeArrowheads="1"/>
            </p:cNvSpPr>
            <p:nvPr/>
          </p:nvSpPr>
          <p:spPr bwMode="auto">
            <a:xfrm>
              <a:off x="6507270" y="5804307"/>
              <a:ext cx="293587" cy="290228"/>
            </a:xfrm>
            <a:prstGeom prst="ellipse">
              <a:avLst/>
            </a:prstGeom>
            <a:noFill/>
            <a:ln w="15240" cap="flat">
              <a:solidFill>
                <a:schemeClr val="bg1"/>
              </a:solidFill>
              <a:prstDash val="solid"/>
              <a:miter lim="800000"/>
              <a:headEnd/>
              <a:tailEnd/>
            </a:ln>
            <a:extLst/>
          </p:spPr>
          <p:txBody>
            <a:bodyPr vert="horz" wrap="square" lIns="69935" tIns="34967" rIns="69935" bIns="34967" numCol="1" anchor="t" anchorCtr="0" compatLnSpc="1">
              <a:prstTxWarp prst="textNoShape">
                <a:avLst/>
              </a:prstTxWarp>
            </a:bodyPr>
            <a:lstStyle/>
            <a:p>
              <a:pPr defTabSz="685669"/>
              <a:endParaRPr lang="en-US" sz="1377" dirty="0">
                <a:solidFill>
                  <a:srgbClr val="505050"/>
                </a:solidFill>
                <a:latin typeface="Segoe UI"/>
              </a:endParaRPr>
            </a:p>
          </p:txBody>
        </p:sp>
      </p:grpSp>
      <p:grpSp>
        <p:nvGrpSpPr>
          <p:cNvPr id="193" name="Group 192">
            <a:extLst>
              <a:ext uri="{FF2B5EF4-FFF2-40B4-BE49-F238E27FC236}">
                <a16:creationId xmlns:a16="http://schemas.microsoft.com/office/drawing/2014/main" id="{092C24C3-CB91-4B0F-8AF8-9EB074983D9F}"/>
              </a:ext>
            </a:extLst>
          </p:cNvPr>
          <p:cNvGrpSpPr/>
          <p:nvPr/>
        </p:nvGrpSpPr>
        <p:grpSpPr>
          <a:xfrm>
            <a:off x="7387020" y="2224986"/>
            <a:ext cx="1272008" cy="685660"/>
            <a:chOff x="3510750" y="1919480"/>
            <a:chExt cx="1369516" cy="738221"/>
          </a:xfrm>
        </p:grpSpPr>
        <p:sp useBgFill="1">
          <p:nvSpPr>
            <p:cNvPr id="194" name="Freeform 5">
              <a:extLst>
                <a:ext uri="{FF2B5EF4-FFF2-40B4-BE49-F238E27FC236}">
                  <a16:creationId xmlns:a16="http://schemas.microsoft.com/office/drawing/2014/main" id="{0F1C09A6-4AF2-4E16-A49C-840E096FB0A2}"/>
                </a:ext>
              </a:extLst>
            </p:cNvPr>
            <p:cNvSpPr>
              <a:spLocks/>
            </p:cNvSpPr>
            <p:nvPr/>
          </p:nvSpPr>
          <p:spPr bwMode="auto">
            <a:xfrm flipH="1">
              <a:off x="3510750" y="1919480"/>
              <a:ext cx="1047693" cy="635126"/>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ln w="15875">
              <a:solidFill>
                <a:srgbClr val="0070C0"/>
              </a:solidFill>
            </a:ln>
            <a:extLst/>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95" name="Rectangle 194">
              <a:extLst>
                <a:ext uri="{FF2B5EF4-FFF2-40B4-BE49-F238E27FC236}">
                  <a16:creationId xmlns:a16="http://schemas.microsoft.com/office/drawing/2014/main" id="{99247CD0-A9B1-450D-BC27-033DE94CFF15}"/>
                </a:ext>
              </a:extLst>
            </p:cNvPr>
            <p:cNvSpPr/>
            <p:nvPr/>
          </p:nvSpPr>
          <p:spPr bwMode="auto">
            <a:xfrm>
              <a:off x="4372392" y="2214654"/>
              <a:ext cx="406850" cy="35399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a:gradFill>
                  <a:gsLst>
                    <a:gs pos="0">
                      <a:srgbClr val="FFFFFF"/>
                    </a:gs>
                    <a:gs pos="100000">
                      <a:srgbClr val="FFFFFF"/>
                    </a:gs>
                  </a:gsLst>
                  <a:lin ang="5400000" scaled="0"/>
                </a:gradFill>
                <a:latin typeface="Segoe UI"/>
              </a:endParaRPr>
            </a:p>
          </p:txBody>
        </p:sp>
        <p:grpSp>
          <p:nvGrpSpPr>
            <p:cNvPr id="196" name="Group 195">
              <a:extLst>
                <a:ext uri="{FF2B5EF4-FFF2-40B4-BE49-F238E27FC236}">
                  <a16:creationId xmlns:a16="http://schemas.microsoft.com/office/drawing/2014/main" id="{3E63C236-2925-45DC-9C56-A883B31879A9}"/>
                </a:ext>
              </a:extLst>
            </p:cNvPr>
            <p:cNvGrpSpPr/>
            <p:nvPr/>
          </p:nvGrpSpPr>
          <p:grpSpPr>
            <a:xfrm>
              <a:off x="4400841" y="2237013"/>
              <a:ext cx="479425" cy="420688"/>
              <a:chOff x="4269503" y="2769504"/>
              <a:chExt cx="479425" cy="420688"/>
            </a:xfrm>
            <a:solidFill>
              <a:srgbClr val="0078D7"/>
            </a:solidFill>
          </p:grpSpPr>
          <p:sp>
            <p:nvSpPr>
              <p:cNvPr id="197" name="Freeform 87">
                <a:extLst>
                  <a:ext uri="{FF2B5EF4-FFF2-40B4-BE49-F238E27FC236}">
                    <a16:creationId xmlns:a16="http://schemas.microsoft.com/office/drawing/2014/main" id="{BF5408B1-ADF5-4D51-B61A-2DC60DA1F0BE}"/>
                  </a:ext>
                </a:extLst>
              </p:cNvPr>
              <p:cNvSpPr>
                <a:spLocks noChangeAspect="1" noEditPoints="1"/>
              </p:cNvSpPr>
              <p:nvPr/>
            </p:nvSpPr>
            <p:spPr bwMode="auto">
              <a:xfrm>
                <a:off x="4390358" y="2901977"/>
                <a:ext cx="234960" cy="234960"/>
              </a:xfrm>
              <a:custGeom>
                <a:avLst/>
                <a:gdLst>
                  <a:gd name="T0" fmla="*/ 0 w 120"/>
                  <a:gd name="T1" fmla="*/ 92 h 120"/>
                  <a:gd name="T2" fmla="*/ 20 w 120"/>
                  <a:gd name="T3" fmla="*/ 112 h 120"/>
                  <a:gd name="T4" fmla="*/ 29 w 120"/>
                  <a:gd name="T5" fmla="*/ 110 h 120"/>
                  <a:gd name="T6" fmla="*/ 60 w 120"/>
                  <a:gd name="T7" fmla="*/ 120 h 120"/>
                  <a:gd name="T8" fmla="*/ 91 w 120"/>
                  <a:gd name="T9" fmla="*/ 110 h 120"/>
                  <a:gd name="T10" fmla="*/ 100 w 120"/>
                  <a:gd name="T11" fmla="*/ 112 h 120"/>
                  <a:gd name="T12" fmla="*/ 120 w 120"/>
                  <a:gd name="T13" fmla="*/ 92 h 120"/>
                  <a:gd name="T14" fmla="*/ 112 w 120"/>
                  <a:gd name="T15" fmla="*/ 76 h 120"/>
                  <a:gd name="T16" fmla="*/ 112 w 120"/>
                  <a:gd name="T17" fmla="*/ 68 h 120"/>
                  <a:gd name="T18" fmla="*/ 80 w 120"/>
                  <a:gd name="T19" fmla="*/ 21 h 120"/>
                  <a:gd name="T20" fmla="*/ 80 w 120"/>
                  <a:gd name="T21" fmla="*/ 20 h 120"/>
                  <a:gd name="T22" fmla="*/ 60 w 120"/>
                  <a:gd name="T23" fmla="*/ 0 h 120"/>
                  <a:gd name="T24" fmla="*/ 40 w 120"/>
                  <a:gd name="T25" fmla="*/ 20 h 120"/>
                  <a:gd name="T26" fmla="*/ 40 w 120"/>
                  <a:gd name="T27" fmla="*/ 21 h 120"/>
                  <a:gd name="T28" fmla="*/ 8 w 120"/>
                  <a:gd name="T29" fmla="*/ 68 h 120"/>
                  <a:gd name="T30" fmla="*/ 9 w 120"/>
                  <a:gd name="T31" fmla="*/ 76 h 120"/>
                  <a:gd name="T32" fmla="*/ 0 w 120"/>
                  <a:gd name="T33" fmla="*/ 92 h 120"/>
                  <a:gd name="T34" fmla="*/ 100 w 120"/>
                  <a:gd name="T35" fmla="*/ 104 h 120"/>
                  <a:gd name="T36" fmla="*/ 88 w 120"/>
                  <a:gd name="T37" fmla="*/ 92 h 120"/>
                  <a:gd name="T38" fmla="*/ 100 w 120"/>
                  <a:gd name="T39" fmla="*/ 80 h 120"/>
                  <a:gd name="T40" fmla="*/ 112 w 120"/>
                  <a:gd name="T41" fmla="*/ 92 h 120"/>
                  <a:gd name="T42" fmla="*/ 100 w 120"/>
                  <a:gd name="T43" fmla="*/ 104 h 120"/>
                  <a:gd name="T44" fmla="*/ 60 w 120"/>
                  <a:gd name="T45" fmla="*/ 8 h 120"/>
                  <a:gd name="T46" fmla="*/ 72 w 120"/>
                  <a:gd name="T47" fmla="*/ 20 h 120"/>
                  <a:gd name="T48" fmla="*/ 60 w 120"/>
                  <a:gd name="T49" fmla="*/ 32 h 120"/>
                  <a:gd name="T50" fmla="*/ 48 w 120"/>
                  <a:gd name="T51" fmla="*/ 20 h 120"/>
                  <a:gd name="T52" fmla="*/ 60 w 120"/>
                  <a:gd name="T53" fmla="*/ 8 h 120"/>
                  <a:gd name="T54" fmla="*/ 16 w 120"/>
                  <a:gd name="T55" fmla="*/ 68 h 120"/>
                  <a:gd name="T56" fmla="*/ 42 w 120"/>
                  <a:gd name="T57" fmla="*/ 29 h 120"/>
                  <a:gd name="T58" fmla="*/ 60 w 120"/>
                  <a:gd name="T59" fmla="*/ 40 h 120"/>
                  <a:gd name="T60" fmla="*/ 79 w 120"/>
                  <a:gd name="T61" fmla="*/ 29 h 120"/>
                  <a:gd name="T62" fmla="*/ 104 w 120"/>
                  <a:gd name="T63" fmla="*/ 68 h 120"/>
                  <a:gd name="T64" fmla="*/ 104 w 120"/>
                  <a:gd name="T65" fmla="*/ 73 h 120"/>
                  <a:gd name="T66" fmla="*/ 100 w 120"/>
                  <a:gd name="T67" fmla="*/ 72 h 120"/>
                  <a:gd name="T68" fmla="*/ 80 w 120"/>
                  <a:gd name="T69" fmla="*/ 92 h 120"/>
                  <a:gd name="T70" fmla="*/ 85 w 120"/>
                  <a:gd name="T71" fmla="*/ 105 h 120"/>
                  <a:gd name="T72" fmla="*/ 60 w 120"/>
                  <a:gd name="T73" fmla="*/ 112 h 120"/>
                  <a:gd name="T74" fmla="*/ 36 w 120"/>
                  <a:gd name="T75" fmla="*/ 105 h 120"/>
                  <a:gd name="T76" fmla="*/ 40 w 120"/>
                  <a:gd name="T77" fmla="*/ 92 h 120"/>
                  <a:gd name="T78" fmla="*/ 20 w 120"/>
                  <a:gd name="T79" fmla="*/ 72 h 120"/>
                  <a:gd name="T80" fmla="*/ 16 w 120"/>
                  <a:gd name="T81" fmla="*/ 73 h 120"/>
                  <a:gd name="T82" fmla="*/ 16 w 120"/>
                  <a:gd name="T83" fmla="*/ 68 h 120"/>
                  <a:gd name="T84" fmla="*/ 20 w 120"/>
                  <a:gd name="T85" fmla="*/ 80 h 120"/>
                  <a:gd name="T86" fmla="*/ 32 w 120"/>
                  <a:gd name="T87" fmla="*/ 92 h 120"/>
                  <a:gd name="T88" fmla="*/ 20 w 120"/>
                  <a:gd name="T89" fmla="*/ 104 h 120"/>
                  <a:gd name="T90" fmla="*/ 8 w 120"/>
                  <a:gd name="T91" fmla="*/ 92 h 120"/>
                  <a:gd name="T92" fmla="*/ 20 w 120"/>
                  <a:gd name="T93"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20">
                    <a:moveTo>
                      <a:pt x="0" y="92"/>
                    </a:moveTo>
                    <a:cubicBezTo>
                      <a:pt x="0" y="104"/>
                      <a:pt x="9" y="112"/>
                      <a:pt x="20" y="112"/>
                    </a:cubicBezTo>
                    <a:cubicBezTo>
                      <a:pt x="24" y="112"/>
                      <a:pt x="27" y="112"/>
                      <a:pt x="29" y="110"/>
                    </a:cubicBezTo>
                    <a:cubicBezTo>
                      <a:pt x="38" y="117"/>
                      <a:pt x="49" y="120"/>
                      <a:pt x="60" y="120"/>
                    </a:cubicBezTo>
                    <a:cubicBezTo>
                      <a:pt x="72" y="120"/>
                      <a:pt x="83" y="117"/>
                      <a:pt x="91" y="110"/>
                    </a:cubicBezTo>
                    <a:cubicBezTo>
                      <a:pt x="94" y="112"/>
                      <a:pt x="97" y="112"/>
                      <a:pt x="100" y="112"/>
                    </a:cubicBezTo>
                    <a:cubicBezTo>
                      <a:pt x="111" y="112"/>
                      <a:pt x="120" y="104"/>
                      <a:pt x="120" y="92"/>
                    </a:cubicBezTo>
                    <a:cubicBezTo>
                      <a:pt x="120" y="86"/>
                      <a:pt x="117" y="80"/>
                      <a:pt x="112" y="76"/>
                    </a:cubicBezTo>
                    <a:cubicBezTo>
                      <a:pt x="112" y="74"/>
                      <a:pt x="112" y="71"/>
                      <a:pt x="112" y="68"/>
                    </a:cubicBezTo>
                    <a:cubicBezTo>
                      <a:pt x="112" y="47"/>
                      <a:pt x="99" y="28"/>
                      <a:pt x="80" y="21"/>
                    </a:cubicBezTo>
                    <a:cubicBezTo>
                      <a:pt x="80" y="20"/>
                      <a:pt x="80" y="20"/>
                      <a:pt x="80" y="20"/>
                    </a:cubicBezTo>
                    <a:cubicBezTo>
                      <a:pt x="80" y="9"/>
                      <a:pt x="71" y="0"/>
                      <a:pt x="60" y="0"/>
                    </a:cubicBezTo>
                    <a:cubicBezTo>
                      <a:pt x="49" y="0"/>
                      <a:pt x="40" y="9"/>
                      <a:pt x="40" y="20"/>
                    </a:cubicBezTo>
                    <a:cubicBezTo>
                      <a:pt x="40" y="20"/>
                      <a:pt x="40" y="20"/>
                      <a:pt x="40" y="21"/>
                    </a:cubicBezTo>
                    <a:cubicBezTo>
                      <a:pt x="21" y="28"/>
                      <a:pt x="8" y="47"/>
                      <a:pt x="8" y="68"/>
                    </a:cubicBezTo>
                    <a:cubicBezTo>
                      <a:pt x="8" y="71"/>
                      <a:pt x="9" y="74"/>
                      <a:pt x="9" y="76"/>
                    </a:cubicBezTo>
                    <a:cubicBezTo>
                      <a:pt x="4" y="80"/>
                      <a:pt x="0" y="86"/>
                      <a:pt x="0" y="92"/>
                    </a:cubicBezTo>
                    <a:moveTo>
                      <a:pt x="100" y="104"/>
                    </a:moveTo>
                    <a:cubicBezTo>
                      <a:pt x="94" y="104"/>
                      <a:pt x="88" y="99"/>
                      <a:pt x="88" y="92"/>
                    </a:cubicBezTo>
                    <a:cubicBezTo>
                      <a:pt x="88" y="86"/>
                      <a:pt x="94" y="80"/>
                      <a:pt x="100" y="80"/>
                    </a:cubicBezTo>
                    <a:cubicBezTo>
                      <a:pt x="107" y="80"/>
                      <a:pt x="112" y="86"/>
                      <a:pt x="112" y="92"/>
                    </a:cubicBezTo>
                    <a:cubicBezTo>
                      <a:pt x="112" y="99"/>
                      <a:pt x="107" y="104"/>
                      <a:pt x="100" y="104"/>
                    </a:cubicBezTo>
                    <a:moveTo>
                      <a:pt x="60" y="8"/>
                    </a:moveTo>
                    <a:cubicBezTo>
                      <a:pt x="67" y="8"/>
                      <a:pt x="72" y="14"/>
                      <a:pt x="72" y="20"/>
                    </a:cubicBezTo>
                    <a:cubicBezTo>
                      <a:pt x="72" y="27"/>
                      <a:pt x="67" y="32"/>
                      <a:pt x="60" y="32"/>
                    </a:cubicBezTo>
                    <a:cubicBezTo>
                      <a:pt x="54" y="32"/>
                      <a:pt x="48" y="27"/>
                      <a:pt x="48" y="20"/>
                    </a:cubicBezTo>
                    <a:cubicBezTo>
                      <a:pt x="48" y="14"/>
                      <a:pt x="54" y="8"/>
                      <a:pt x="60" y="8"/>
                    </a:cubicBezTo>
                    <a:moveTo>
                      <a:pt x="16" y="68"/>
                    </a:moveTo>
                    <a:cubicBezTo>
                      <a:pt x="16" y="51"/>
                      <a:pt x="27" y="35"/>
                      <a:pt x="42" y="29"/>
                    </a:cubicBezTo>
                    <a:cubicBezTo>
                      <a:pt x="45" y="36"/>
                      <a:pt x="52" y="40"/>
                      <a:pt x="60" y="40"/>
                    </a:cubicBezTo>
                    <a:cubicBezTo>
                      <a:pt x="68" y="40"/>
                      <a:pt x="75" y="36"/>
                      <a:pt x="79" y="29"/>
                    </a:cubicBezTo>
                    <a:cubicBezTo>
                      <a:pt x="94" y="35"/>
                      <a:pt x="104" y="51"/>
                      <a:pt x="104" y="68"/>
                    </a:cubicBezTo>
                    <a:cubicBezTo>
                      <a:pt x="104" y="70"/>
                      <a:pt x="104" y="71"/>
                      <a:pt x="104" y="73"/>
                    </a:cubicBezTo>
                    <a:cubicBezTo>
                      <a:pt x="103" y="73"/>
                      <a:pt x="102" y="72"/>
                      <a:pt x="100" y="72"/>
                    </a:cubicBezTo>
                    <a:cubicBezTo>
                      <a:pt x="89" y="72"/>
                      <a:pt x="80" y="81"/>
                      <a:pt x="80" y="92"/>
                    </a:cubicBezTo>
                    <a:cubicBezTo>
                      <a:pt x="80" y="97"/>
                      <a:pt x="82" y="102"/>
                      <a:pt x="85" y="105"/>
                    </a:cubicBezTo>
                    <a:cubicBezTo>
                      <a:pt x="78" y="110"/>
                      <a:pt x="69" y="112"/>
                      <a:pt x="60" y="112"/>
                    </a:cubicBezTo>
                    <a:cubicBezTo>
                      <a:pt x="51" y="112"/>
                      <a:pt x="43" y="110"/>
                      <a:pt x="36" y="105"/>
                    </a:cubicBezTo>
                    <a:cubicBezTo>
                      <a:pt x="39" y="102"/>
                      <a:pt x="40" y="97"/>
                      <a:pt x="40" y="92"/>
                    </a:cubicBezTo>
                    <a:cubicBezTo>
                      <a:pt x="40" y="81"/>
                      <a:pt x="31" y="72"/>
                      <a:pt x="20" y="72"/>
                    </a:cubicBezTo>
                    <a:cubicBezTo>
                      <a:pt x="19" y="72"/>
                      <a:pt x="18" y="73"/>
                      <a:pt x="16" y="73"/>
                    </a:cubicBezTo>
                    <a:cubicBezTo>
                      <a:pt x="16" y="71"/>
                      <a:pt x="16" y="70"/>
                      <a:pt x="16" y="68"/>
                    </a:cubicBezTo>
                    <a:moveTo>
                      <a:pt x="20" y="80"/>
                    </a:moveTo>
                    <a:cubicBezTo>
                      <a:pt x="27" y="80"/>
                      <a:pt x="32" y="86"/>
                      <a:pt x="32" y="92"/>
                    </a:cubicBezTo>
                    <a:cubicBezTo>
                      <a:pt x="32" y="99"/>
                      <a:pt x="27" y="104"/>
                      <a:pt x="20" y="104"/>
                    </a:cubicBezTo>
                    <a:cubicBezTo>
                      <a:pt x="14" y="104"/>
                      <a:pt x="8" y="99"/>
                      <a:pt x="8" y="92"/>
                    </a:cubicBezTo>
                    <a:cubicBezTo>
                      <a:pt x="8" y="86"/>
                      <a:pt x="14" y="80"/>
                      <a:pt x="20" y="80"/>
                    </a:cubicBezTo>
                  </a:path>
                </a:pathLst>
              </a:custGeom>
              <a:grpFill/>
              <a:ln>
                <a:no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sp>
            <p:nvSpPr>
              <p:cNvPr id="198" name="Freeform 21">
                <a:extLst>
                  <a:ext uri="{FF2B5EF4-FFF2-40B4-BE49-F238E27FC236}">
                    <a16:creationId xmlns:a16="http://schemas.microsoft.com/office/drawing/2014/main" id="{03D7D444-5A78-41AB-8F28-C296664357C8}"/>
                  </a:ext>
                </a:extLst>
              </p:cNvPr>
              <p:cNvSpPr>
                <a:spLocks noEditPoints="1"/>
              </p:cNvSpPr>
              <p:nvPr/>
            </p:nvSpPr>
            <p:spPr bwMode="auto">
              <a:xfrm>
                <a:off x="4269503" y="2769504"/>
                <a:ext cx="479425" cy="420688"/>
              </a:xfrm>
              <a:custGeom>
                <a:avLst/>
                <a:gdLst>
                  <a:gd name="T0" fmla="*/ 302 w 302"/>
                  <a:gd name="T1" fmla="*/ 57 h 265"/>
                  <a:gd name="T2" fmla="*/ 302 w 302"/>
                  <a:gd name="T3" fmla="*/ 19 h 265"/>
                  <a:gd name="T4" fmla="*/ 137 w 302"/>
                  <a:gd name="T5" fmla="*/ 19 h 265"/>
                  <a:gd name="T6" fmla="*/ 118 w 302"/>
                  <a:gd name="T7" fmla="*/ 0 h 265"/>
                  <a:gd name="T8" fmla="*/ 0 w 302"/>
                  <a:gd name="T9" fmla="*/ 0 h 265"/>
                  <a:gd name="T10" fmla="*/ 0 w 302"/>
                  <a:gd name="T11" fmla="*/ 57 h 265"/>
                  <a:gd name="T12" fmla="*/ 0 w 302"/>
                  <a:gd name="T13" fmla="*/ 66 h 265"/>
                  <a:gd name="T14" fmla="*/ 0 w 302"/>
                  <a:gd name="T15" fmla="*/ 265 h 265"/>
                  <a:gd name="T16" fmla="*/ 302 w 302"/>
                  <a:gd name="T17" fmla="*/ 265 h 265"/>
                  <a:gd name="T18" fmla="*/ 302 w 302"/>
                  <a:gd name="T19" fmla="*/ 71 h 265"/>
                  <a:gd name="T20" fmla="*/ 302 w 302"/>
                  <a:gd name="T21" fmla="*/ 57 h 265"/>
                  <a:gd name="T22" fmla="*/ 283 w 302"/>
                  <a:gd name="T23" fmla="*/ 246 h 265"/>
                  <a:gd name="T24" fmla="*/ 18 w 302"/>
                  <a:gd name="T25" fmla="*/ 246 h 265"/>
                  <a:gd name="T26" fmla="*/ 18 w 302"/>
                  <a:gd name="T27" fmla="*/ 76 h 265"/>
                  <a:gd name="T28" fmla="*/ 283 w 302"/>
                  <a:gd name="T29" fmla="*/ 76 h 265"/>
                  <a:gd name="T30" fmla="*/ 283 w 302"/>
                  <a:gd name="T31" fmla="*/ 246 h 265"/>
                  <a:gd name="T32" fmla="*/ 283 w 302"/>
                  <a:gd name="T33" fmla="*/ 57 h 265"/>
                  <a:gd name="T34" fmla="*/ 18 w 302"/>
                  <a:gd name="T35" fmla="*/ 57 h 265"/>
                  <a:gd name="T36" fmla="*/ 18 w 302"/>
                  <a:gd name="T37" fmla="*/ 19 h 265"/>
                  <a:gd name="T38" fmla="*/ 111 w 302"/>
                  <a:gd name="T39" fmla="*/ 19 h 265"/>
                  <a:gd name="T40" fmla="*/ 130 w 302"/>
                  <a:gd name="T41" fmla="*/ 38 h 265"/>
                  <a:gd name="T42" fmla="*/ 283 w 302"/>
                  <a:gd name="T43" fmla="*/ 38 h 265"/>
                  <a:gd name="T44" fmla="*/ 283 w 302"/>
                  <a:gd name="T45" fmla="*/ 5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265">
                    <a:moveTo>
                      <a:pt x="302" y="57"/>
                    </a:moveTo>
                    <a:lnTo>
                      <a:pt x="302" y="19"/>
                    </a:lnTo>
                    <a:lnTo>
                      <a:pt x="137" y="19"/>
                    </a:lnTo>
                    <a:lnTo>
                      <a:pt x="118" y="0"/>
                    </a:lnTo>
                    <a:lnTo>
                      <a:pt x="0" y="0"/>
                    </a:lnTo>
                    <a:lnTo>
                      <a:pt x="0" y="57"/>
                    </a:lnTo>
                    <a:lnTo>
                      <a:pt x="0" y="66"/>
                    </a:lnTo>
                    <a:lnTo>
                      <a:pt x="0" y="265"/>
                    </a:lnTo>
                    <a:lnTo>
                      <a:pt x="302" y="265"/>
                    </a:lnTo>
                    <a:lnTo>
                      <a:pt x="302" y="71"/>
                    </a:lnTo>
                    <a:lnTo>
                      <a:pt x="302" y="57"/>
                    </a:lnTo>
                    <a:close/>
                    <a:moveTo>
                      <a:pt x="283" y="246"/>
                    </a:moveTo>
                    <a:lnTo>
                      <a:pt x="18" y="246"/>
                    </a:lnTo>
                    <a:lnTo>
                      <a:pt x="18" y="76"/>
                    </a:lnTo>
                    <a:lnTo>
                      <a:pt x="283" y="76"/>
                    </a:lnTo>
                    <a:lnTo>
                      <a:pt x="283" y="246"/>
                    </a:lnTo>
                    <a:close/>
                    <a:moveTo>
                      <a:pt x="283" y="57"/>
                    </a:moveTo>
                    <a:lnTo>
                      <a:pt x="18" y="57"/>
                    </a:lnTo>
                    <a:lnTo>
                      <a:pt x="18" y="19"/>
                    </a:lnTo>
                    <a:lnTo>
                      <a:pt x="111" y="19"/>
                    </a:lnTo>
                    <a:lnTo>
                      <a:pt x="130" y="38"/>
                    </a:lnTo>
                    <a:lnTo>
                      <a:pt x="283" y="38"/>
                    </a:lnTo>
                    <a:lnTo>
                      <a:pt x="283" y="57"/>
                    </a:lnTo>
                    <a:close/>
                  </a:path>
                </a:pathLst>
              </a:custGeom>
              <a:grpFill/>
              <a:ln>
                <a:solidFill>
                  <a:schemeClr val="bg1"/>
                </a:solidFill>
              </a:ln>
            </p:spPr>
            <p:txBody>
              <a:bodyPr vert="horz" wrap="square" lIns="68570" tIns="34285" rIns="68570" bIns="34285" numCol="1" anchor="t" anchorCtr="0" compatLnSpc="1">
                <a:prstTxWarp prst="textNoShape">
                  <a:avLst/>
                </a:prstTxWarp>
              </a:bodyPr>
              <a:lstStyle/>
              <a:p>
                <a:pPr defTabSz="685669"/>
                <a:endParaRPr lang="en-US" sz="1350">
                  <a:solidFill>
                    <a:srgbClr val="505050"/>
                  </a:solidFill>
                  <a:latin typeface="Segoe UI"/>
                </a:endParaRPr>
              </a:p>
            </p:txBody>
          </p:sp>
        </p:grpSp>
      </p:grpSp>
      <p:pic>
        <p:nvPicPr>
          <p:cNvPr id="2050" name="Picture 2" descr="http://www.cloudstorageboss.com/wp-content/uploads/2016/03/box-logo-png.png">
            <a:extLst>
              <a:ext uri="{FF2B5EF4-FFF2-40B4-BE49-F238E27FC236}">
                <a16:creationId xmlns:a16="http://schemas.microsoft.com/office/drawing/2014/main" id="{E9B6B1F7-CB6C-42B7-B70E-83128FB317E3}"/>
              </a:ext>
            </a:extLst>
          </p:cNvPr>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562335" y="2382304"/>
            <a:ext cx="557806" cy="329537"/>
          </a:xfrm>
          <a:prstGeom prst="rect">
            <a:avLst/>
          </a:prstGeom>
          <a:noFill/>
          <a:extLst>
            <a:ext uri="{909E8E84-426E-40DD-AFC4-6F175D3DCCD1}">
              <a14:hiddenFill xmlns:a14="http://schemas.microsoft.com/office/drawing/2010/main">
                <a:solidFill>
                  <a:srgbClr val="FFFFFF"/>
                </a:solidFill>
              </a14:hiddenFill>
            </a:ext>
          </a:extLst>
        </p:spPr>
      </p:pic>
      <p:sp>
        <p:nvSpPr>
          <p:cNvPr id="225" name="Freeform: Shape 224">
            <a:extLst>
              <a:ext uri="{FF2B5EF4-FFF2-40B4-BE49-F238E27FC236}">
                <a16:creationId xmlns:a16="http://schemas.microsoft.com/office/drawing/2014/main" id="{DE5A813B-9522-41EB-94E2-21E0B2AC48B7}"/>
              </a:ext>
            </a:extLst>
          </p:cNvPr>
          <p:cNvSpPr>
            <a:spLocks noChangeAspect="1"/>
          </p:cNvSpPr>
          <p:nvPr/>
        </p:nvSpPr>
        <p:spPr bwMode="auto">
          <a:xfrm>
            <a:off x="8089012" y="3409621"/>
            <a:ext cx="274103" cy="274103"/>
          </a:xfrm>
          <a:custGeom>
            <a:avLst/>
            <a:gdLst>
              <a:gd name="connsiteX0" fmla="*/ 368104 w 1250088"/>
              <a:gd name="connsiteY0" fmla="*/ 281747 h 1250088"/>
              <a:gd name="connsiteX1" fmla="*/ 281747 w 1250088"/>
              <a:gd name="connsiteY1" fmla="*/ 368104 h 1250088"/>
              <a:gd name="connsiteX2" fmla="*/ 538687 w 1250088"/>
              <a:gd name="connsiteY2" fmla="*/ 625044 h 1250088"/>
              <a:gd name="connsiteX3" fmla="*/ 281747 w 1250088"/>
              <a:gd name="connsiteY3" fmla="*/ 881984 h 1250088"/>
              <a:gd name="connsiteX4" fmla="*/ 368104 w 1250088"/>
              <a:gd name="connsiteY4" fmla="*/ 968341 h 1250088"/>
              <a:gd name="connsiteX5" fmla="*/ 625044 w 1250088"/>
              <a:gd name="connsiteY5" fmla="*/ 711401 h 1250088"/>
              <a:gd name="connsiteX6" fmla="*/ 881984 w 1250088"/>
              <a:gd name="connsiteY6" fmla="*/ 968341 h 1250088"/>
              <a:gd name="connsiteX7" fmla="*/ 968341 w 1250088"/>
              <a:gd name="connsiteY7" fmla="*/ 881984 h 1250088"/>
              <a:gd name="connsiteX8" fmla="*/ 711401 w 1250088"/>
              <a:gd name="connsiteY8" fmla="*/ 625044 h 1250088"/>
              <a:gd name="connsiteX9" fmla="*/ 968341 w 1250088"/>
              <a:gd name="connsiteY9" fmla="*/ 368104 h 1250088"/>
              <a:gd name="connsiteX10" fmla="*/ 881984 w 1250088"/>
              <a:gd name="connsiteY10" fmla="*/ 281747 h 1250088"/>
              <a:gd name="connsiteX11" fmla="*/ 625044 w 1250088"/>
              <a:gd name="connsiteY11" fmla="*/ 538687 h 1250088"/>
              <a:gd name="connsiteX12" fmla="*/ 625044 w 1250088"/>
              <a:gd name="connsiteY12" fmla="*/ 0 h 1250088"/>
              <a:gd name="connsiteX13" fmla="*/ 1250088 w 1250088"/>
              <a:gd name="connsiteY13" fmla="*/ 625044 h 1250088"/>
              <a:gd name="connsiteX14" fmla="*/ 625044 w 1250088"/>
              <a:gd name="connsiteY14" fmla="*/ 1250088 h 1250088"/>
              <a:gd name="connsiteX15" fmla="*/ 0 w 1250088"/>
              <a:gd name="connsiteY15" fmla="*/ 625044 h 1250088"/>
              <a:gd name="connsiteX16" fmla="*/ 625044 w 1250088"/>
              <a:gd name="connsiteY16" fmla="*/ 0 h 125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0088" h="1250088">
                <a:moveTo>
                  <a:pt x="368104" y="281747"/>
                </a:moveTo>
                <a:lnTo>
                  <a:pt x="281747" y="368104"/>
                </a:lnTo>
                <a:lnTo>
                  <a:pt x="538687" y="625044"/>
                </a:lnTo>
                <a:lnTo>
                  <a:pt x="281747" y="881984"/>
                </a:lnTo>
                <a:lnTo>
                  <a:pt x="368104" y="968341"/>
                </a:lnTo>
                <a:lnTo>
                  <a:pt x="625044" y="711401"/>
                </a:lnTo>
                <a:lnTo>
                  <a:pt x="881984" y="968341"/>
                </a:lnTo>
                <a:lnTo>
                  <a:pt x="968341" y="881984"/>
                </a:lnTo>
                <a:lnTo>
                  <a:pt x="711401" y="625044"/>
                </a:lnTo>
                <a:lnTo>
                  <a:pt x="968341" y="368104"/>
                </a:lnTo>
                <a:lnTo>
                  <a:pt x="881984" y="281747"/>
                </a:lnTo>
                <a:lnTo>
                  <a:pt x="625044" y="538687"/>
                </a:lnTo>
                <a:close/>
                <a:moveTo>
                  <a:pt x="625044" y="0"/>
                </a:moveTo>
                <a:cubicBezTo>
                  <a:pt x="970246" y="0"/>
                  <a:pt x="1250088" y="279842"/>
                  <a:pt x="1250088" y="625044"/>
                </a:cubicBezTo>
                <a:cubicBezTo>
                  <a:pt x="1250088" y="970246"/>
                  <a:pt x="970246" y="1250088"/>
                  <a:pt x="625044" y="1250088"/>
                </a:cubicBezTo>
                <a:cubicBezTo>
                  <a:pt x="279842" y="1250088"/>
                  <a:pt x="0" y="970246"/>
                  <a:pt x="0" y="625044"/>
                </a:cubicBezTo>
                <a:cubicBezTo>
                  <a:pt x="0" y="279842"/>
                  <a:pt x="279842" y="0"/>
                  <a:pt x="625044" y="0"/>
                </a:cubicBezTo>
                <a:close/>
              </a:path>
            </a:pathLst>
          </a:custGeom>
          <a:solidFill>
            <a:srgbClr val="C00000"/>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9642" tIns="87713" rIns="109642" bIns="87713" numCol="1" spcCol="0" rtlCol="0" fromWordArt="0" anchor="t" anchorCtr="0" forceAA="0" compatLnSpc="1">
            <a:prstTxWarp prst="textNoShape">
              <a:avLst/>
            </a:prstTxWarp>
            <a:noAutofit/>
          </a:bodyPr>
          <a:lstStyle/>
          <a:p>
            <a:pPr algn="ctr" defTabSz="559026" fontAlgn="base">
              <a:lnSpc>
                <a:spcPct val="90000"/>
              </a:lnSpc>
              <a:spcBef>
                <a:spcPct val="0"/>
              </a:spcBef>
              <a:spcAft>
                <a:spcPct val="0"/>
              </a:spcAft>
            </a:pPr>
            <a:endParaRPr lang="en-US" sz="1439">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7" name="Title 1">
            <a:extLst>
              <a:ext uri="{FF2B5EF4-FFF2-40B4-BE49-F238E27FC236}">
                <a16:creationId xmlns:a16="http://schemas.microsoft.com/office/drawing/2014/main" id="{42362483-406D-4237-8A2D-78D23AEC8F23}"/>
              </a:ext>
            </a:extLst>
          </p:cNvPr>
          <p:cNvSpPr txBox="1">
            <a:spLocks/>
          </p:cNvSpPr>
          <p:nvPr/>
        </p:nvSpPr>
        <p:spPr>
          <a:xfrm>
            <a:off x="109937" y="125733"/>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1"/>
                </a:solidFill>
              </a:rPr>
              <a:t>Conditional Access – Protect on Download</a:t>
            </a:r>
          </a:p>
        </p:txBody>
      </p:sp>
    </p:spTree>
    <p:extLst>
      <p:ext uri="{BB962C8B-B14F-4D97-AF65-F5344CB8AC3E}">
        <p14:creationId xmlns:p14="http://schemas.microsoft.com/office/powerpoint/2010/main" val="22058343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wipe(up)">
                                      <p:cBhvr>
                                        <p:cTn id="11" dur="500"/>
                                        <p:tgtEl>
                                          <p:spTgt spid="140"/>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par>
                                <p:cTn id="15" presetID="8" presetClass="emph" presetSubtype="0" fill="hold" nodeType="withEffect">
                                  <p:stCondLst>
                                    <p:cond delay="0"/>
                                  </p:stCondLst>
                                  <p:childTnLst>
                                    <p:animRot by="21600000">
                                      <p:cBhvr>
                                        <p:cTn id="16" dur="1000" fill="hold"/>
                                        <p:tgtEl>
                                          <p:spTgt spid="6"/>
                                        </p:tgtEl>
                                        <p:attrNameLst>
                                          <p:attrName>r</p:attrName>
                                        </p:attrNameLst>
                                      </p:cBhvr>
                                    </p:animRo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50"/>
                                        <p:tgtEl>
                                          <p:spTgt spid="62"/>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250"/>
                                        <p:tgtEl>
                                          <p:spTgt spid="145"/>
                                        </p:tgtEl>
                                      </p:cBhvr>
                                    </p:animEffect>
                                  </p:childTnLst>
                                </p:cTn>
                              </p:par>
                              <p:par>
                                <p:cTn id="23" presetID="10" presetClass="entr" presetSubtype="0" fill="hold" grpId="0" nodeType="withEffect">
                                  <p:stCondLst>
                                    <p:cond delay="100"/>
                                  </p:stCondLst>
                                  <p:childTnLst>
                                    <p:set>
                                      <p:cBhvr>
                                        <p:cTn id="24" dur="1" fill="hold">
                                          <p:stCondLst>
                                            <p:cond delay="0"/>
                                          </p:stCondLst>
                                        </p:cTn>
                                        <p:tgtEl>
                                          <p:spTgt spid="135"/>
                                        </p:tgtEl>
                                        <p:attrNameLst>
                                          <p:attrName>style.visibility</p:attrName>
                                        </p:attrNameLst>
                                      </p:cBhvr>
                                      <p:to>
                                        <p:strVal val="visible"/>
                                      </p:to>
                                    </p:set>
                                    <p:animEffect transition="in" filter="fade">
                                      <p:cBhvr>
                                        <p:cTn id="25" dur="250"/>
                                        <p:tgtEl>
                                          <p:spTgt spid="135"/>
                                        </p:tgtEl>
                                      </p:cBhvr>
                                    </p:animEffect>
                                  </p:childTnLst>
                                </p:cTn>
                              </p:par>
                              <p:par>
                                <p:cTn id="26" presetID="10" presetClass="entr" presetSubtype="0" fill="hold" nodeType="withEffect">
                                  <p:stCondLst>
                                    <p:cond delay="20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250"/>
                                        <p:tgtEl>
                                          <p:spTgt spid="82"/>
                                        </p:tgtEl>
                                      </p:cBhvr>
                                    </p:animEffect>
                                  </p:childTnLst>
                                </p:cTn>
                              </p:par>
                              <p:par>
                                <p:cTn id="29" presetID="10" presetClass="entr" presetSubtype="0" fill="hold" nodeType="withEffect">
                                  <p:stCondLst>
                                    <p:cond delay="30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250"/>
                                        <p:tgtEl>
                                          <p:spTgt spid="85"/>
                                        </p:tgtEl>
                                      </p:cBhvr>
                                    </p:animEffect>
                                  </p:childTnLst>
                                </p:cTn>
                              </p:par>
                              <p:par>
                                <p:cTn id="32" presetID="10" presetClass="entr" presetSubtype="0" fill="hold" nodeType="withEffect">
                                  <p:stCondLst>
                                    <p:cond delay="40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250"/>
                                        <p:tgtEl>
                                          <p:spTgt spid="88"/>
                                        </p:tgtEl>
                                      </p:cBhvr>
                                    </p:animEffect>
                                  </p:childTnLst>
                                </p:cTn>
                              </p:par>
                              <p:par>
                                <p:cTn id="35" presetID="10" presetClass="entr" presetSubtype="0" fill="hold" nodeType="withEffect">
                                  <p:stCondLst>
                                    <p:cond delay="50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250"/>
                                        <p:tgtEl>
                                          <p:spTgt spid="91"/>
                                        </p:tgtEl>
                                      </p:cBhvr>
                                    </p:animEffect>
                                  </p:childTnLst>
                                </p:cTn>
                              </p:par>
                              <p:par>
                                <p:cTn id="38" presetID="10" presetClass="entr" presetSubtype="0" fill="hold" nodeType="withEffect">
                                  <p:stCondLst>
                                    <p:cond delay="60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250"/>
                                        <p:tgtEl>
                                          <p:spTgt spid="94"/>
                                        </p:tgtEl>
                                      </p:cBhvr>
                                    </p:animEffect>
                                  </p:childTnLst>
                                </p:cTn>
                              </p:par>
                              <p:par>
                                <p:cTn id="41" presetID="10" presetClass="entr" presetSubtype="0" fill="hold" nodeType="withEffect">
                                  <p:stCondLst>
                                    <p:cond delay="800"/>
                                  </p:stCondLst>
                                  <p:childTnLst>
                                    <p:set>
                                      <p:cBhvr>
                                        <p:cTn id="42" dur="1" fill="hold">
                                          <p:stCondLst>
                                            <p:cond delay="0"/>
                                          </p:stCondLst>
                                        </p:cTn>
                                        <p:tgtEl>
                                          <p:spTgt spid="97"/>
                                        </p:tgtEl>
                                        <p:attrNameLst>
                                          <p:attrName>style.visibility</p:attrName>
                                        </p:attrNameLst>
                                      </p:cBhvr>
                                      <p:to>
                                        <p:strVal val="visible"/>
                                      </p:to>
                                    </p:set>
                                    <p:animEffect transition="in" filter="fade">
                                      <p:cBhvr>
                                        <p:cTn id="43" dur="250"/>
                                        <p:tgtEl>
                                          <p:spTgt spid="97"/>
                                        </p:tgtEl>
                                      </p:cBhvr>
                                    </p:animEffect>
                                  </p:childTnLst>
                                </p:cTn>
                              </p:par>
                              <p:par>
                                <p:cTn id="44" presetID="10" presetClass="entr" presetSubtype="0" fill="hold" grpId="0" nodeType="withEffect">
                                  <p:stCondLst>
                                    <p:cond delay="900"/>
                                  </p:stCondLst>
                                  <p:childTnLst>
                                    <p:set>
                                      <p:cBhvr>
                                        <p:cTn id="45" dur="1" fill="hold">
                                          <p:stCondLst>
                                            <p:cond delay="0"/>
                                          </p:stCondLst>
                                        </p:cTn>
                                        <p:tgtEl>
                                          <p:spTgt spid="166"/>
                                        </p:tgtEl>
                                        <p:attrNameLst>
                                          <p:attrName>style.visibility</p:attrName>
                                        </p:attrNameLst>
                                      </p:cBhvr>
                                      <p:to>
                                        <p:strVal val="visible"/>
                                      </p:to>
                                    </p:set>
                                    <p:animEffect transition="in" filter="fade">
                                      <p:cBhvr>
                                        <p:cTn id="46" dur="250"/>
                                        <p:tgtEl>
                                          <p:spTgt spid="166"/>
                                        </p:tgtEl>
                                      </p:cBhvr>
                                    </p:animEffect>
                                  </p:childTnLst>
                                </p:cTn>
                              </p:par>
                              <p:par>
                                <p:cTn id="47" presetID="10" presetClass="entr" presetSubtype="0" fill="hold" grpId="0" nodeType="withEffect">
                                  <p:stCondLst>
                                    <p:cond delay="900"/>
                                  </p:stCondLst>
                                  <p:childTnLst>
                                    <p:set>
                                      <p:cBhvr>
                                        <p:cTn id="48" dur="1" fill="hold">
                                          <p:stCondLst>
                                            <p:cond delay="0"/>
                                          </p:stCondLst>
                                        </p:cTn>
                                        <p:tgtEl>
                                          <p:spTgt spid="150"/>
                                        </p:tgtEl>
                                        <p:attrNameLst>
                                          <p:attrName>style.visibility</p:attrName>
                                        </p:attrNameLst>
                                      </p:cBhvr>
                                      <p:to>
                                        <p:strVal val="visible"/>
                                      </p:to>
                                    </p:set>
                                    <p:animEffect transition="in" filter="fade">
                                      <p:cBhvr>
                                        <p:cTn id="49" dur="250"/>
                                        <p:tgtEl>
                                          <p:spTgt spid="150"/>
                                        </p:tgtEl>
                                      </p:cBhvr>
                                    </p:animEffect>
                                  </p:childTnLst>
                                </p:cTn>
                              </p:par>
                              <p:par>
                                <p:cTn id="50" presetID="10" presetClass="entr" presetSubtype="0" fill="hold" nodeType="withEffect">
                                  <p:stCondLst>
                                    <p:cond delay="1000"/>
                                  </p:stCondLst>
                                  <p:childTnLst>
                                    <p:set>
                                      <p:cBhvr>
                                        <p:cTn id="51" dur="1" fill="hold">
                                          <p:stCondLst>
                                            <p:cond delay="0"/>
                                          </p:stCondLst>
                                        </p:cTn>
                                        <p:tgtEl>
                                          <p:spTgt spid="288"/>
                                        </p:tgtEl>
                                        <p:attrNameLst>
                                          <p:attrName>style.visibility</p:attrName>
                                        </p:attrNameLst>
                                      </p:cBhvr>
                                      <p:to>
                                        <p:strVal val="visible"/>
                                      </p:to>
                                    </p:set>
                                    <p:animEffect transition="in" filter="fade">
                                      <p:cBhvr>
                                        <p:cTn id="52" dur="250"/>
                                        <p:tgtEl>
                                          <p:spTgt spid="288"/>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141"/>
                                        </p:tgtEl>
                                        <p:attrNameLst>
                                          <p:attrName>style.visibility</p:attrName>
                                        </p:attrNameLst>
                                      </p:cBhvr>
                                      <p:to>
                                        <p:strVal val="visible"/>
                                      </p:to>
                                    </p:set>
                                    <p:animEffect transition="in" filter="fade">
                                      <p:cBhvr>
                                        <p:cTn id="56" dur="500"/>
                                        <p:tgtEl>
                                          <p:spTgt spid="1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animEffect transition="in" filter="fade">
                                      <p:cBhvr>
                                        <p:cTn id="59" dur="500"/>
                                        <p:tgtEl>
                                          <p:spTgt spid="1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1"/>
                                        </p:tgtEl>
                                        <p:attrNameLst>
                                          <p:attrName>style.visibility</p:attrName>
                                        </p:attrNameLst>
                                      </p:cBhvr>
                                      <p:to>
                                        <p:strVal val="visible"/>
                                      </p:to>
                                    </p:set>
                                    <p:animEffect transition="in" filter="fade">
                                      <p:cBhvr>
                                        <p:cTn id="62" dur="500"/>
                                        <p:tgtEl>
                                          <p:spTgt spid="131"/>
                                        </p:tgtEl>
                                      </p:cBhvr>
                                    </p:animEffect>
                                  </p:childTnLst>
                                </p:cTn>
                              </p:par>
                            </p:childTnLst>
                          </p:cTn>
                        </p:par>
                        <p:par>
                          <p:cTn id="63" fill="hold">
                            <p:stCondLst>
                              <p:cond delay="3000"/>
                            </p:stCondLst>
                            <p:childTnLst>
                              <p:par>
                                <p:cTn id="64" presetID="10" presetClass="entr" presetSubtype="0" fill="hold" grpId="0" nodeType="afterEffect">
                                  <p:stCondLst>
                                    <p:cond delay="0"/>
                                  </p:stCondLst>
                                  <p:childTnLst>
                                    <p:set>
                                      <p:cBhvr>
                                        <p:cTn id="65" dur="1" fill="hold">
                                          <p:stCondLst>
                                            <p:cond delay="0"/>
                                          </p:stCondLst>
                                        </p:cTn>
                                        <p:tgtEl>
                                          <p:spTgt spid="164"/>
                                        </p:tgtEl>
                                        <p:attrNameLst>
                                          <p:attrName>style.visibility</p:attrName>
                                        </p:attrNameLst>
                                      </p:cBhvr>
                                      <p:to>
                                        <p:strVal val="visible"/>
                                      </p:to>
                                    </p:set>
                                    <p:animEffect transition="in" filter="fade">
                                      <p:cBhvr>
                                        <p:cTn id="66" dur="500"/>
                                        <p:tgtEl>
                                          <p:spTgt spid="1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1"/>
                                        </p:tgtEl>
                                        <p:attrNameLst>
                                          <p:attrName>style.visibility</p:attrName>
                                        </p:attrNameLst>
                                      </p:cBhvr>
                                      <p:to>
                                        <p:strVal val="visible"/>
                                      </p:to>
                                    </p:set>
                                    <p:animEffect transition="in" filter="fade">
                                      <p:cBhvr>
                                        <p:cTn id="69" dur="500"/>
                                        <p:tgtEl>
                                          <p:spTgt spid="1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48"/>
                                        </p:tgtEl>
                                        <p:attrNameLst>
                                          <p:attrName>style.visibility</p:attrName>
                                        </p:attrNameLst>
                                      </p:cBhvr>
                                      <p:to>
                                        <p:strVal val="visible"/>
                                      </p:to>
                                    </p:set>
                                    <p:animEffect transition="in" filter="fade">
                                      <p:cBhvr>
                                        <p:cTn id="72" dur="500"/>
                                        <p:tgtEl>
                                          <p:spTgt spid="148"/>
                                        </p:tgtEl>
                                      </p:cBhvr>
                                    </p:animEffect>
                                  </p:childTnLst>
                                </p:cTn>
                              </p:par>
                            </p:childTnLst>
                          </p:cTn>
                        </p:par>
                        <p:par>
                          <p:cTn id="73" fill="hold">
                            <p:stCondLst>
                              <p:cond delay="3500"/>
                            </p:stCondLst>
                            <p:childTnLst>
                              <p:par>
                                <p:cTn id="74" presetID="22" presetClass="entr" presetSubtype="8" fill="hold" nodeType="afterEffect">
                                  <p:stCondLst>
                                    <p:cond delay="0"/>
                                  </p:stCondLst>
                                  <p:childTnLst>
                                    <p:set>
                                      <p:cBhvr>
                                        <p:cTn id="75" dur="1" fill="hold">
                                          <p:stCondLst>
                                            <p:cond delay="0"/>
                                          </p:stCondLst>
                                        </p:cTn>
                                        <p:tgtEl>
                                          <p:spTgt spid="2053"/>
                                        </p:tgtEl>
                                        <p:attrNameLst>
                                          <p:attrName>style.visibility</p:attrName>
                                        </p:attrNameLst>
                                      </p:cBhvr>
                                      <p:to>
                                        <p:strVal val="visible"/>
                                      </p:to>
                                    </p:set>
                                    <p:animEffect transition="in" filter="wipe(left)">
                                      <p:cBhvr>
                                        <p:cTn id="76" dur="500"/>
                                        <p:tgtEl>
                                          <p:spTgt spid="2053"/>
                                        </p:tgtEl>
                                      </p:cBhvr>
                                    </p:animEffect>
                                  </p:childTnLst>
                                </p:cTn>
                              </p:par>
                              <p:par>
                                <p:cTn id="77" presetID="22" presetClass="entr" presetSubtype="8" fill="hold" nodeType="withEffect">
                                  <p:stCondLst>
                                    <p:cond delay="0"/>
                                  </p:stCondLst>
                                  <p:childTnLst>
                                    <p:set>
                                      <p:cBhvr>
                                        <p:cTn id="78" dur="1" fill="hold">
                                          <p:stCondLst>
                                            <p:cond delay="0"/>
                                          </p:stCondLst>
                                        </p:cTn>
                                        <p:tgtEl>
                                          <p:spTgt spid="183"/>
                                        </p:tgtEl>
                                        <p:attrNameLst>
                                          <p:attrName>style.visibility</p:attrName>
                                        </p:attrNameLst>
                                      </p:cBhvr>
                                      <p:to>
                                        <p:strVal val="visible"/>
                                      </p:to>
                                    </p:set>
                                    <p:animEffect transition="in" filter="wipe(left)">
                                      <p:cBhvr>
                                        <p:cTn id="79" dur="500"/>
                                        <p:tgtEl>
                                          <p:spTgt spid="18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128"/>
                                        </p:tgtEl>
                                        <p:attrNameLst>
                                          <p:attrName>style.visibility</p:attrName>
                                        </p:attrNameLst>
                                      </p:cBhvr>
                                      <p:to>
                                        <p:strVal val="visible"/>
                                      </p:to>
                                    </p:set>
                                    <p:animEffect transition="in" filter="wipe(left)">
                                      <p:cBhvr>
                                        <p:cTn id="82" dur="500"/>
                                        <p:tgtEl>
                                          <p:spTgt spid="128"/>
                                        </p:tgtEl>
                                      </p:cBhvr>
                                    </p:animEffect>
                                  </p:childTnLst>
                                </p:cTn>
                              </p:par>
                            </p:childTnLst>
                          </p:cTn>
                        </p:par>
                      </p:childTnLst>
                    </p:cTn>
                  </p:par>
                  <p:par>
                    <p:cTn id="83" fill="hold">
                      <p:stCondLst>
                        <p:cond delay="indefinite"/>
                      </p:stCondLst>
                      <p:childTnLst>
                        <p:par>
                          <p:cTn id="84" fill="hold">
                            <p:stCondLst>
                              <p:cond delay="0"/>
                            </p:stCondLst>
                            <p:childTnLst>
                              <p:par>
                                <p:cTn id="85" presetID="26" presetClass="emph" presetSubtype="0" repeatCount="3000" fill="hold" nodeType="clickEffect">
                                  <p:stCondLst>
                                    <p:cond delay="0"/>
                                  </p:stCondLst>
                                  <p:childTnLst>
                                    <p:animEffect transition="out" filter="fade">
                                      <p:cBhvr>
                                        <p:cTn id="86" dur="500" tmFilter="0, 0; .2, .5; .8, .5; 1, 0"/>
                                        <p:tgtEl>
                                          <p:spTgt spid="18"/>
                                        </p:tgtEl>
                                      </p:cBhvr>
                                    </p:animEffect>
                                    <p:animScale>
                                      <p:cBhvr>
                                        <p:cTn id="87" dur="250" autoRev="1" fill="hold"/>
                                        <p:tgtEl>
                                          <p:spTgt spid="18"/>
                                        </p:tgtEl>
                                      </p:cBhvr>
                                      <p:by x="105000" y="105000"/>
                                    </p:animScale>
                                  </p:childTnLst>
                                </p:cTn>
                              </p:par>
                            </p:childTnLst>
                          </p:cTn>
                        </p:par>
                        <p:par>
                          <p:cTn id="88" fill="hold">
                            <p:stCondLst>
                              <p:cond delay="1500"/>
                            </p:stCondLst>
                            <p:childTnLst>
                              <p:par>
                                <p:cTn id="89" presetID="35" presetClass="path" presetSubtype="0" accel="50000" decel="50000" fill="hold" nodeType="afterEffect">
                                  <p:stCondLst>
                                    <p:cond delay="0"/>
                                  </p:stCondLst>
                                  <p:childTnLst>
                                    <p:animMotion origin="layout" path="M 4.375E-6 0 L -0.14336 0 " pathEditMode="relative" rAng="0" ptsTypes="AA">
                                      <p:cBhvr>
                                        <p:cTn id="90" dur="2000" fill="hold"/>
                                        <p:tgtEl>
                                          <p:spTgt spid="17"/>
                                        </p:tgtEl>
                                        <p:attrNameLst>
                                          <p:attrName>ppt_x</p:attrName>
                                          <p:attrName>ppt_y</p:attrName>
                                        </p:attrNameLst>
                                      </p:cBhvr>
                                      <p:rCtr x="-7174" y="0"/>
                                    </p:animMotion>
                                  </p:childTnLst>
                                </p:cTn>
                              </p:par>
                            </p:childTnLst>
                          </p:cTn>
                        </p:par>
                      </p:childTnLst>
                    </p:cTn>
                  </p:par>
                  <p:par>
                    <p:cTn id="91" fill="hold">
                      <p:stCondLst>
                        <p:cond delay="indefinite"/>
                      </p:stCondLst>
                      <p:childTnLst>
                        <p:par>
                          <p:cTn id="92" fill="hold">
                            <p:stCondLst>
                              <p:cond delay="0"/>
                            </p:stCondLst>
                            <p:childTnLst>
                              <p:par>
                                <p:cTn id="93" presetID="53" presetClass="exit" presetSubtype="32" fill="hold" nodeType="clickEffect">
                                  <p:stCondLst>
                                    <p:cond delay="0"/>
                                  </p:stCondLst>
                                  <p:childTnLst>
                                    <p:anim calcmode="lin" valueType="num">
                                      <p:cBhvr>
                                        <p:cTn id="94" dur="500"/>
                                        <p:tgtEl>
                                          <p:spTgt spid="17"/>
                                        </p:tgtEl>
                                        <p:attrNameLst>
                                          <p:attrName>ppt_w</p:attrName>
                                        </p:attrNameLst>
                                      </p:cBhvr>
                                      <p:tavLst>
                                        <p:tav tm="0">
                                          <p:val>
                                            <p:strVal val="ppt_w"/>
                                          </p:val>
                                        </p:tav>
                                        <p:tav tm="100000">
                                          <p:val>
                                            <p:fltVal val="0"/>
                                          </p:val>
                                        </p:tav>
                                      </p:tavLst>
                                    </p:anim>
                                    <p:anim calcmode="lin" valueType="num">
                                      <p:cBhvr>
                                        <p:cTn id="95" dur="500"/>
                                        <p:tgtEl>
                                          <p:spTgt spid="17"/>
                                        </p:tgtEl>
                                        <p:attrNameLst>
                                          <p:attrName>ppt_h</p:attrName>
                                        </p:attrNameLst>
                                      </p:cBhvr>
                                      <p:tavLst>
                                        <p:tav tm="0">
                                          <p:val>
                                            <p:strVal val="ppt_h"/>
                                          </p:val>
                                        </p:tav>
                                        <p:tav tm="100000">
                                          <p:val>
                                            <p:fltVal val="0"/>
                                          </p:val>
                                        </p:tav>
                                      </p:tavLst>
                                    </p:anim>
                                    <p:animEffect transition="out" filter="fade">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childTnLst>
                          </p:cTn>
                        </p:par>
                        <p:par>
                          <p:cTn id="98" fill="hold">
                            <p:stCondLst>
                              <p:cond delay="500"/>
                            </p:stCondLst>
                            <p:childTnLst>
                              <p:par>
                                <p:cTn id="99" presetID="53" presetClass="entr" presetSubtype="16" fill="hold" nodeType="afterEffect">
                                  <p:stCondLst>
                                    <p:cond delay="0"/>
                                  </p:stCondLst>
                                  <p:childTnLst>
                                    <p:set>
                                      <p:cBhvr>
                                        <p:cTn id="100" dur="1" fill="hold">
                                          <p:stCondLst>
                                            <p:cond delay="0"/>
                                          </p:stCondLst>
                                        </p:cTn>
                                        <p:tgtEl>
                                          <p:spTgt spid="208"/>
                                        </p:tgtEl>
                                        <p:attrNameLst>
                                          <p:attrName>style.visibility</p:attrName>
                                        </p:attrNameLst>
                                      </p:cBhvr>
                                      <p:to>
                                        <p:strVal val="visible"/>
                                      </p:to>
                                    </p:set>
                                    <p:anim calcmode="lin" valueType="num">
                                      <p:cBhvr>
                                        <p:cTn id="101" dur="500" fill="hold"/>
                                        <p:tgtEl>
                                          <p:spTgt spid="208"/>
                                        </p:tgtEl>
                                        <p:attrNameLst>
                                          <p:attrName>ppt_w</p:attrName>
                                        </p:attrNameLst>
                                      </p:cBhvr>
                                      <p:tavLst>
                                        <p:tav tm="0">
                                          <p:val>
                                            <p:fltVal val="0"/>
                                          </p:val>
                                        </p:tav>
                                        <p:tav tm="100000">
                                          <p:val>
                                            <p:strVal val="#ppt_w"/>
                                          </p:val>
                                        </p:tav>
                                      </p:tavLst>
                                    </p:anim>
                                    <p:anim calcmode="lin" valueType="num">
                                      <p:cBhvr>
                                        <p:cTn id="102" dur="500" fill="hold"/>
                                        <p:tgtEl>
                                          <p:spTgt spid="208"/>
                                        </p:tgtEl>
                                        <p:attrNameLst>
                                          <p:attrName>ppt_h</p:attrName>
                                        </p:attrNameLst>
                                      </p:cBhvr>
                                      <p:tavLst>
                                        <p:tav tm="0">
                                          <p:val>
                                            <p:fltVal val="0"/>
                                          </p:val>
                                        </p:tav>
                                        <p:tav tm="100000">
                                          <p:val>
                                            <p:strVal val="#ppt_h"/>
                                          </p:val>
                                        </p:tav>
                                      </p:tavLst>
                                    </p:anim>
                                    <p:animEffect transition="in" filter="fade">
                                      <p:cBhvr>
                                        <p:cTn id="103" dur="500"/>
                                        <p:tgtEl>
                                          <p:spTgt spid="208"/>
                                        </p:tgtEl>
                                      </p:cBhvr>
                                    </p:animEffect>
                                  </p:childTnLst>
                                </p:cTn>
                              </p:par>
                            </p:childTnLst>
                          </p:cTn>
                        </p:par>
                        <p:par>
                          <p:cTn id="104" fill="hold">
                            <p:stCondLst>
                              <p:cond delay="1000"/>
                            </p:stCondLst>
                            <p:childTnLst>
                              <p:par>
                                <p:cTn id="105" presetID="35" presetClass="path" presetSubtype="0" accel="50000" decel="50000" fill="hold" nodeType="afterEffect">
                                  <p:stCondLst>
                                    <p:cond delay="0"/>
                                  </p:stCondLst>
                                  <p:childTnLst>
                                    <p:animMotion origin="layout" path="M -1.45833E-6 0 L -0.06901 0 " pathEditMode="relative" rAng="0" ptsTypes="AA">
                                      <p:cBhvr>
                                        <p:cTn id="106" dur="2000" fill="hold"/>
                                        <p:tgtEl>
                                          <p:spTgt spid="208"/>
                                        </p:tgtEl>
                                        <p:attrNameLst>
                                          <p:attrName>ppt_x</p:attrName>
                                          <p:attrName>ppt_y</p:attrName>
                                        </p:attrNameLst>
                                      </p:cBhvr>
                                      <p:rCtr x="-3451" y="0"/>
                                    </p:animMotion>
                                  </p:childTnLst>
                                </p:cTn>
                              </p:par>
                            </p:childTnLst>
                          </p:cTn>
                        </p:par>
                      </p:childTnLst>
                    </p:cTn>
                  </p:par>
                  <p:par>
                    <p:cTn id="107" fill="hold">
                      <p:stCondLst>
                        <p:cond delay="indefinite"/>
                      </p:stCondLst>
                      <p:childTnLst>
                        <p:par>
                          <p:cTn id="108" fill="hold">
                            <p:stCondLst>
                              <p:cond delay="0"/>
                            </p:stCondLst>
                            <p:childTnLst>
                              <p:par>
                                <p:cTn id="109" presetID="26" presetClass="emph" presetSubtype="0" repeatCount="3000" fill="hold" nodeType="clickEffect">
                                  <p:stCondLst>
                                    <p:cond delay="0"/>
                                  </p:stCondLst>
                                  <p:childTnLst>
                                    <p:animEffect transition="out" filter="fade">
                                      <p:cBhvr>
                                        <p:cTn id="110" dur="500" tmFilter="0, 0; .2, .5; .8, .5; 1, 0"/>
                                        <p:tgtEl>
                                          <p:spTgt spid="9"/>
                                        </p:tgtEl>
                                      </p:cBhvr>
                                    </p:animEffect>
                                    <p:animScale>
                                      <p:cBhvr>
                                        <p:cTn id="111" dur="250" autoRev="1" fill="hold"/>
                                        <p:tgtEl>
                                          <p:spTgt spid="9"/>
                                        </p:tgtEl>
                                      </p:cBhvr>
                                      <p:by x="105000" y="105000"/>
                                    </p:animScale>
                                  </p:childTnLst>
                                </p:cTn>
                              </p:par>
                            </p:childTnLst>
                          </p:cTn>
                        </p:par>
                        <p:par>
                          <p:cTn id="112" fill="hold">
                            <p:stCondLst>
                              <p:cond delay="1500"/>
                            </p:stCondLst>
                            <p:childTnLst>
                              <p:par>
                                <p:cTn id="113" presetID="10" presetClass="entr" presetSubtype="0" fill="hold" grpId="0" nodeType="afterEffect">
                                  <p:stCondLst>
                                    <p:cond delay="0"/>
                                  </p:stCondLst>
                                  <p:childTnLst>
                                    <p:set>
                                      <p:cBhvr>
                                        <p:cTn id="114" dur="1" fill="hold">
                                          <p:stCondLst>
                                            <p:cond delay="0"/>
                                          </p:stCondLst>
                                        </p:cTn>
                                        <p:tgtEl>
                                          <p:spTgt spid="177"/>
                                        </p:tgtEl>
                                        <p:attrNameLst>
                                          <p:attrName>style.visibility</p:attrName>
                                        </p:attrNameLst>
                                      </p:cBhvr>
                                      <p:to>
                                        <p:strVal val="visible"/>
                                      </p:to>
                                    </p:set>
                                    <p:animEffect transition="in" filter="fade">
                                      <p:cBhvr>
                                        <p:cTn id="115" dur="500"/>
                                        <p:tgtEl>
                                          <p:spTgt spid="17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76"/>
                                        </p:tgtEl>
                                        <p:attrNameLst>
                                          <p:attrName>style.visibility</p:attrName>
                                        </p:attrNameLst>
                                      </p:cBhvr>
                                      <p:to>
                                        <p:strVal val="visible"/>
                                      </p:to>
                                    </p:set>
                                    <p:animEffect transition="in" filter="fade">
                                      <p:cBhvr>
                                        <p:cTn id="118" dur="500"/>
                                        <p:tgtEl>
                                          <p:spTgt spid="17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25"/>
                                        </p:tgtEl>
                                        <p:attrNameLst>
                                          <p:attrName>style.visibility</p:attrName>
                                        </p:attrNameLst>
                                      </p:cBhvr>
                                      <p:to>
                                        <p:strVal val="visible"/>
                                      </p:to>
                                    </p:set>
                                    <p:animEffect transition="in" filter="fade">
                                      <p:cBhvr>
                                        <p:cTn id="121"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 grpId="0"/>
      <p:bldP spid="140" grpId="0"/>
      <p:bldP spid="131" grpId="0"/>
      <p:bldP spid="135" grpId="0" animBg="1"/>
      <p:bldP spid="136" grpId="0" animBg="1"/>
      <p:bldP spid="141" grpId="0" animBg="1"/>
      <p:bldP spid="145" grpId="0" animBg="1"/>
      <p:bldP spid="148" grpId="0"/>
      <p:bldP spid="150" grpId="0" animBg="1"/>
      <p:bldP spid="151" grpId="0" animBg="1"/>
      <p:bldP spid="164" grpId="0" animBg="1"/>
      <p:bldP spid="166" grpId="0" animBg="1"/>
      <p:bldP spid="176" grpId="0" animBg="1"/>
      <p:bldP spid="177" grpId="0"/>
      <p:bldP spid="2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81E75D-F73D-49AC-A4DC-AE3D2F1C7420}"/>
              </a:ext>
            </a:extLst>
          </p:cNvPr>
          <p:cNvSpPr>
            <a:spLocks noGrp="1"/>
          </p:cNvSpPr>
          <p:nvPr>
            <p:ph type="body" sz="quarter" idx="4294967295"/>
          </p:nvPr>
        </p:nvSpPr>
        <p:spPr>
          <a:xfrm>
            <a:off x="2631282" y="1027510"/>
            <a:ext cx="6512719" cy="3517106"/>
          </a:xfrm>
          <a:prstGeom prst="rect">
            <a:avLst/>
          </a:prstGeom>
        </p:spPr>
        <p:txBody>
          <a:bodyPr>
            <a:noAutofit/>
          </a:bodyPr>
          <a:lstStyle/>
          <a:p>
            <a:pPr marL="257175" indent="-257175">
              <a:buFont typeface="Arial" panose="020B0604020202020204" pitchFamily="34" charset="0"/>
              <a:buChar char="•"/>
            </a:pPr>
            <a:r>
              <a:rPr lang="en-US" sz="1800" dirty="0">
                <a:solidFill>
                  <a:srgbClr val="3D3D3C"/>
                </a:solidFill>
              </a:rPr>
              <a:t>Navigate to Azure AD </a:t>
            </a:r>
            <a:r>
              <a:rPr lang="en-US" sz="1800" dirty="0">
                <a:solidFill>
                  <a:srgbClr val="3D3D3C"/>
                </a:solidFill>
                <a:sym typeface="Wingdings"/>
              </a:rPr>
              <a:t>&gt; Enterprise apps &gt; Conditional Access</a:t>
            </a:r>
            <a:endParaRPr lang="en-US" sz="1800" dirty="0">
              <a:solidFill>
                <a:srgbClr val="3D3D3C"/>
              </a:solidFill>
            </a:endParaRP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Apply the required assignments: choose your app, user scope and other conditions</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Under Access Controls, check “Use proxy enforced restrictions”</a:t>
            </a:r>
          </a:p>
          <a:p>
            <a:pPr marL="257175" indent="-257175">
              <a:buFont typeface="Arial" panose="020B0604020202020204" pitchFamily="34" charset="0"/>
              <a:buChar char="•"/>
            </a:pPr>
            <a:endParaRPr lang="en-US" sz="1800" dirty="0">
              <a:solidFill>
                <a:srgbClr val="3D3D3C"/>
              </a:solidFill>
            </a:endParaRPr>
          </a:p>
          <a:p>
            <a:pPr marL="257175" indent="-257175">
              <a:buFont typeface="Arial" panose="020B0604020202020204" pitchFamily="34" charset="0"/>
              <a:buChar char="•"/>
            </a:pPr>
            <a:r>
              <a:rPr lang="en-US" sz="1800" dirty="0">
                <a:solidFill>
                  <a:srgbClr val="3D3D3C"/>
                </a:solidFill>
              </a:rPr>
              <a:t>Configure the required session policies in Cloud App Security</a:t>
            </a:r>
            <a:endParaRPr lang="en-US" dirty="0">
              <a:solidFill>
                <a:srgbClr val="3D3D3C"/>
              </a:solidFill>
            </a:endParaRPr>
          </a:p>
          <a:p>
            <a:endParaRPr lang="de-AT" sz="1800" dirty="0">
              <a:solidFill>
                <a:srgbClr val="3D3D3C"/>
              </a:solidFill>
            </a:endParaRPr>
          </a:p>
        </p:txBody>
      </p:sp>
      <p:sp>
        <p:nvSpPr>
          <p:cNvPr id="15" name="Title 2">
            <a:extLst>
              <a:ext uri="{FF2B5EF4-FFF2-40B4-BE49-F238E27FC236}">
                <a16:creationId xmlns:a16="http://schemas.microsoft.com/office/drawing/2014/main" id="{3BA7CBBC-758F-49BB-A315-5D0CAA2E8876}"/>
              </a:ext>
            </a:extLst>
          </p:cNvPr>
          <p:cNvSpPr txBox="1">
            <a:spLocks/>
          </p:cNvSpPr>
          <p:nvPr/>
        </p:nvSpPr>
        <p:spPr>
          <a:xfrm>
            <a:off x="804059" y="2198806"/>
            <a:ext cx="1120531" cy="314360"/>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765" dirty="0">
                <a:solidFill>
                  <a:srgbClr val="3D3D3C"/>
                </a:solidFill>
              </a:rPr>
              <a:t>Live demo</a:t>
            </a:r>
          </a:p>
        </p:txBody>
      </p:sp>
      <p:grpSp>
        <p:nvGrpSpPr>
          <p:cNvPr id="16" name="Group 15">
            <a:extLst>
              <a:ext uri="{FF2B5EF4-FFF2-40B4-BE49-F238E27FC236}">
                <a16:creationId xmlns:a16="http://schemas.microsoft.com/office/drawing/2014/main" id="{D6F5EE98-34C3-4AF2-914B-CA215361AB27}"/>
              </a:ext>
            </a:extLst>
          </p:cNvPr>
          <p:cNvGrpSpPr/>
          <p:nvPr/>
        </p:nvGrpSpPr>
        <p:grpSpPr>
          <a:xfrm>
            <a:off x="635978" y="2008927"/>
            <a:ext cx="1456691" cy="728345"/>
            <a:chOff x="934202" y="2852824"/>
            <a:chExt cx="1981200" cy="990600"/>
          </a:xfrm>
        </p:grpSpPr>
        <p:grpSp>
          <p:nvGrpSpPr>
            <p:cNvPr id="17" name="Group 16">
              <a:extLst>
                <a:ext uri="{FF2B5EF4-FFF2-40B4-BE49-F238E27FC236}">
                  <a16:creationId xmlns:a16="http://schemas.microsoft.com/office/drawing/2014/main" id="{2C15BBFE-D9B9-4101-AA64-314389CE9E4B}"/>
                </a:ext>
              </a:extLst>
            </p:cNvPr>
            <p:cNvGrpSpPr/>
            <p:nvPr/>
          </p:nvGrpSpPr>
          <p:grpSpPr>
            <a:xfrm>
              <a:off x="934202" y="2852824"/>
              <a:ext cx="990600" cy="990600"/>
              <a:chOff x="4168495" y="837920"/>
              <a:chExt cx="2125942" cy="2125942"/>
            </a:xfrm>
          </p:grpSpPr>
          <p:sp>
            <p:nvSpPr>
              <p:cNvPr id="21" name="Arc 20">
                <a:extLst>
                  <a:ext uri="{FF2B5EF4-FFF2-40B4-BE49-F238E27FC236}">
                    <a16:creationId xmlns:a16="http://schemas.microsoft.com/office/drawing/2014/main" id="{8F48B90F-7630-4638-B770-73FEB1D577CF}"/>
                  </a:ext>
                </a:extLst>
              </p:cNvPr>
              <p:cNvSpPr/>
              <p:nvPr/>
            </p:nvSpPr>
            <p:spPr>
              <a:xfrm rot="13500000">
                <a:off x="4490198" y="1242825"/>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2" name="Arc 21">
                <a:extLst>
                  <a:ext uri="{FF2B5EF4-FFF2-40B4-BE49-F238E27FC236}">
                    <a16:creationId xmlns:a16="http://schemas.microsoft.com/office/drawing/2014/main" id="{6D3AC486-C4A6-4BDA-9EBC-D37D463B76D0}"/>
                  </a:ext>
                </a:extLst>
              </p:cNvPr>
              <p:cNvSpPr/>
              <p:nvPr/>
            </p:nvSpPr>
            <p:spPr>
              <a:xfrm rot="13500000">
                <a:off x="4168495"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nvGrpSpPr>
            <p:cNvPr id="18" name="Group 17">
              <a:extLst>
                <a:ext uri="{FF2B5EF4-FFF2-40B4-BE49-F238E27FC236}">
                  <a16:creationId xmlns:a16="http://schemas.microsoft.com/office/drawing/2014/main" id="{6D641DE9-6739-4951-AD4E-BEE43F4F2638}"/>
                </a:ext>
              </a:extLst>
            </p:cNvPr>
            <p:cNvGrpSpPr/>
            <p:nvPr/>
          </p:nvGrpSpPr>
          <p:grpSpPr>
            <a:xfrm>
              <a:off x="1924802" y="2852824"/>
              <a:ext cx="990600" cy="990600"/>
              <a:chOff x="6142037" y="837920"/>
              <a:chExt cx="2125942" cy="2125942"/>
            </a:xfrm>
          </p:grpSpPr>
          <p:sp>
            <p:nvSpPr>
              <p:cNvPr id="19" name="Arc 18">
                <a:extLst>
                  <a:ext uri="{FF2B5EF4-FFF2-40B4-BE49-F238E27FC236}">
                    <a16:creationId xmlns:a16="http://schemas.microsoft.com/office/drawing/2014/main" id="{80F58B0C-3107-4A8A-B288-0F3D2BBAB52E}"/>
                  </a:ext>
                </a:extLst>
              </p:cNvPr>
              <p:cNvSpPr/>
              <p:nvPr/>
            </p:nvSpPr>
            <p:spPr>
              <a:xfrm rot="2700000">
                <a:off x="6574676" y="1187357"/>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20" name="Arc 19">
                <a:extLst>
                  <a:ext uri="{FF2B5EF4-FFF2-40B4-BE49-F238E27FC236}">
                    <a16:creationId xmlns:a16="http://schemas.microsoft.com/office/drawing/2014/main" id="{C312A0C2-35BB-404C-98C9-29DC26A930CB}"/>
                  </a:ext>
                </a:extLst>
              </p:cNvPr>
              <p:cNvSpPr/>
              <p:nvPr/>
            </p:nvSpPr>
            <p:spPr>
              <a:xfrm rot="2700000">
                <a:off x="6142037"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sp>
        <p:nvSpPr>
          <p:cNvPr id="13" name="Text Placeholder 3">
            <a:extLst>
              <a:ext uri="{FF2B5EF4-FFF2-40B4-BE49-F238E27FC236}">
                <a16:creationId xmlns:a16="http://schemas.microsoft.com/office/drawing/2014/main" id="{3FDE2881-DDE7-4569-83CE-2FA9E878B0E6}"/>
              </a:ext>
            </a:extLst>
          </p:cNvPr>
          <p:cNvSpPr txBox="1">
            <a:spLocks/>
          </p:cNvSpPr>
          <p:nvPr/>
        </p:nvSpPr>
        <p:spPr>
          <a:xfrm>
            <a:off x="227015" y="178426"/>
            <a:ext cx="6122987" cy="731044"/>
          </a:xfrm>
          <a:prstGeom prst="rect">
            <a:avLst/>
          </a:prstGeom>
        </p:spPr>
        <p:txBody>
          <a:bodyPr/>
          <a:lstStyle>
            <a:lvl1pPr marL="457200" indent="-457200" algn="l" defTabSz="457200" rtl="0" eaLnBrk="1" latinLnBrk="0" hangingPunct="1">
              <a:spcBef>
                <a:spcPct val="20000"/>
              </a:spcBef>
              <a:buClr>
                <a:srgbClr val="D40E14"/>
              </a:buClr>
              <a:buFont typeface="Wingdings" panose="05000000000000000000" pitchFamily="2" charset="2"/>
              <a:buChar char="§"/>
              <a:defRPr sz="2800" b="0" i="0" kern="1200">
                <a:solidFill>
                  <a:schemeClr val="bg1"/>
                </a:solidFill>
                <a:latin typeface="Klavika Regular" panose="02000506040000020004" pitchFamily="50" charset="0"/>
                <a:ea typeface="+mn-ea"/>
                <a:cs typeface="+mn-cs"/>
              </a:defRPr>
            </a:lvl1pPr>
            <a:lvl2pPr marL="800100" indent="-342900" algn="l" defTabSz="457200" rtl="0" eaLnBrk="1" latinLnBrk="0" hangingPunct="1">
              <a:spcBef>
                <a:spcPct val="20000"/>
              </a:spcBef>
              <a:buClr>
                <a:srgbClr val="D40E14"/>
              </a:buClr>
              <a:buFont typeface="Wingdings" panose="05000000000000000000" pitchFamily="2" charset="2"/>
              <a:buChar char="§"/>
              <a:defRPr sz="2400" b="0" i="0" kern="1200">
                <a:solidFill>
                  <a:schemeClr val="bg1"/>
                </a:solidFill>
                <a:latin typeface="Klavika Regular" panose="02000506040000020004" pitchFamily="50" charset="0"/>
                <a:ea typeface="+mn-ea"/>
                <a:cs typeface="+mn-cs"/>
              </a:defRPr>
            </a:lvl2pPr>
            <a:lvl3pPr marL="1257300" indent="-342900" algn="l" defTabSz="457200" rtl="0" eaLnBrk="1" latinLnBrk="0" hangingPunct="1">
              <a:spcBef>
                <a:spcPct val="20000"/>
              </a:spcBef>
              <a:buClr>
                <a:srgbClr val="D40E14"/>
              </a:buClr>
              <a:buFont typeface="Wingdings" panose="05000000000000000000" pitchFamily="2" charset="2"/>
              <a:buChar char="§"/>
              <a:defRPr sz="2000" b="0" i="0" kern="1200">
                <a:solidFill>
                  <a:schemeClr val="bg1"/>
                </a:solidFill>
                <a:latin typeface="Klavika Regular" panose="02000506040000020004" pitchFamily="50" charset="0"/>
                <a:ea typeface="+mn-ea"/>
                <a:cs typeface="+mn-cs"/>
              </a:defRPr>
            </a:lvl3pPr>
            <a:lvl4pPr marL="1657350" indent="-285750" algn="l" defTabSz="457200" rtl="0" eaLnBrk="1" latinLnBrk="0" hangingPunct="1">
              <a:spcBef>
                <a:spcPct val="20000"/>
              </a:spcBef>
              <a:buClr>
                <a:srgbClr val="D40E14"/>
              </a:buClr>
              <a:buFont typeface="Wingdings" panose="05000000000000000000" pitchFamily="2" charset="2"/>
              <a:buChar char="§"/>
              <a:defRPr sz="1800" b="0" i="0" kern="1200">
                <a:solidFill>
                  <a:schemeClr val="bg1"/>
                </a:solidFill>
                <a:latin typeface="Klavika Regular" panose="02000506040000020004" pitchFamily="50" charset="0"/>
                <a:ea typeface="+mn-ea"/>
                <a:cs typeface="+mn-cs"/>
              </a:defRPr>
            </a:lvl4pPr>
            <a:lvl5pPr marL="2114550" indent="-285750" algn="l" defTabSz="457200" rtl="0" eaLnBrk="1" latinLnBrk="0" hangingPunct="1">
              <a:spcBef>
                <a:spcPct val="20000"/>
              </a:spcBef>
              <a:buClr>
                <a:srgbClr val="D40E14"/>
              </a:buClr>
              <a:buFont typeface="Wingdings" panose="05000000000000000000" pitchFamily="2" charset="2"/>
              <a:buChar char="§"/>
              <a:defRPr sz="1600" b="0" i="0" kern="1200">
                <a:solidFill>
                  <a:schemeClr val="bg1"/>
                </a:solidFill>
                <a:latin typeface="Klavika Regular" panose="02000506040000020004"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dirty="0">
                <a:solidFill>
                  <a:srgbClr val="3D3D3C"/>
                </a:solidFill>
              </a:rPr>
              <a:t>Demo: Setup conditional access proxy</a:t>
            </a:r>
          </a:p>
          <a:p>
            <a:endParaRPr lang="en-US" sz="2100" dirty="0">
              <a:solidFill>
                <a:srgbClr val="3D3D3C"/>
              </a:solidFill>
            </a:endParaRPr>
          </a:p>
          <a:p>
            <a:endParaRPr lang="en-US" sz="2100" dirty="0">
              <a:solidFill>
                <a:srgbClr val="3D3D3C"/>
              </a:solidFill>
            </a:endParaRPr>
          </a:p>
          <a:p>
            <a:endParaRPr lang="de-AT" sz="2100" dirty="0">
              <a:solidFill>
                <a:srgbClr val="3D3D3C"/>
              </a:solidFill>
            </a:endParaRPr>
          </a:p>
        </p:txBody>
      </p:sp>
    </p:spTree>
    <p:extLst>
      <p:ext uri="{BB962C8B-B14F-4D97-AF65-F5344CB8AC3E}">
        <p14:creationId xmlns:p14="http://schemas.microsoft.com/office/powerpoint/2010/main" val="48236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3000" tmFilter="0, 0; .2, .5; .8, .5; 1, 0"/>
                                        <p:tgtEl>
                                          <p:spTgt spid="16"/>
                                        </p:tgtEl>
                                      </p:cBhvr>
                                    </p:animEffect>
                                    <p:animScale>
                                      <p:cBhvr>
                                        <p:cTn id="7" dur="15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58F418-8D00-4685-B96C-E2913C025935}"/>
              </a:ext>
            </a:extLst>
          </p:cNvPr>
          <p:cNvPicPr>
            <a:picLocks noGrp="1" noChangeAspect="1"/>
          </p:cNvPicPr>
          <p:nvPr>
            <p:ph sz="quarter" idx="14"/>
          </p:nvPr>
        </p:nvPicPr>
        <p:blipFill>
          <a:blip r:embed="rId2"/>
          <a:stretch>
            <a:fillRect/>
          </a:stretch>
        </p:blipFill>
        <p:spPr>
          <a:xfrm>
            <a:off x="323528" y="411510"/>
            <a:ext cx="6515056" cy="3672408"/>
          </a:xfrm>
        </p:spPr>
      </p:pic>
      <p:pic>
        <p:nvPicPr>
          <p:cNvPr id="6" name="Picture 5">
            <a:extLst>
              <a:ext uri="{FF2B5EF4-FFF2-40B4-BE49-F238E27FC236}">
                <a16:creationId xmlns:a16="http://schemas.microsoft.com/office/drawing/2014/main" id="{19CD1E8D-624D-4A7C-B6EA-33E6D07916C0}"/>
              </a:ext>
            </a:extLst>
          </p:cNvPr>
          <p:cNvPicPr>
            <a:picLocks noChangeAspect="1"/>
          </p:cNvPicPr>
          <p:nvPr/>
        </p:nvPicPr>
        <p:blipFill>
          <a:blip r:embed="rId3"/>
          <a:stretch>
            <a:fillRect/>
          </a:stretch>
        </p:blipFill>
        <p:spPr>
          <a:xfrm>
            <a:off x="2195735" y="1203598"/>
            <a:ext cx="5638827" cy="3312368"/>
          </a:xfrm>
          <a:prstGeom prst="rect">
            <a:avLst/>
          </a:prstGeom>
        </p:spPr>
      </p:pic>
      <p:pic>
        <p:nvPicPr>
          <p:cNvPr id="8" name="Picture 7">
            <a:extLst>
              <a:ext uri="{FF2B5EF4-FFF2-40B4-BE49-F238E27FC236}">
                <a16:creationId xmlns:a16="http://schemas.microsoft.com/office/drawing/2014/main" id="{2130C589-48B3-4E45-901B-419399F69888}"/>
              </a:ext>
            </a:extLst>
          </p:cNvPr>
          <p:cNvPicPr>
            <a:picLocks noChangeAspect="1"/>
          </p:cNvPicPr>
          <p:nvPr/>
        </p:nvPicPr>
        <p:blipFill>
          <a:blip r:embed="rId4"/>
          <a:stretch>
            <a:fillRect/>
          </a:stretch>
        </p:blipFill>
        <p:spPr>
          <a:xfrm>
            <a:off x="3707904" y="1800200"/>
            <a:ext cx="5112568" cy="3175664"/>
          </a:xfrm>
          <a:prstGeom prst="rect">
            <a:avLst/>
          </a:prstGeom>
        </p:spPr>
      </p:pic>
    </p:spTree>
    <p:extLst>
      <p:ext uri="{BB962C8B-B14F-4D97-AF65-F5344CB8AC3E}">
        <p14:creationId xmlns:p14="http://schemas.microsoft.com/office/powerpoint/2010/main" val="52351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2688445"/>
            <a:ext cx="9144000" cy="2454692"/>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3" name="Content Placeholder 2">
            <a:extLst>
              <a:ext uri="{FF2B5EF4-FFF2-40B4-BE49-F238E27FC236}">
                <a16:creationId xmlns:a16="http://schemas.microsoft.com/office/drawing/2014/main" id="{1EE79355-84D7-4138-8236-B42BF09D950D}"/>
              </a:ext>
            </a:extLst>
          </p:cNvPr>
          <p:cNvSpPr>
            <a:spLocks noGrp="1"/>
          </p:cNvSpPr>
          <p:nvPr>
            <p:ph sz="quarter" idx="14"/>
          </p:nvPr>
        </p:nvSpPr>
        <p:spPr/>
        <p:txBody>
          <a:bodyPr/>
          <a:lstStyle/>
          <a:p>
            <a:endParaRPr lang="de-AT"/>
          </a:p>
        </p:txBody>
      </p:sp>
      <p:sp>
        <p:nvSpPr>
          <p:cNvPr id="2" name="Title 1"/>
          <p:cNvSpPr>
            <a:spLocks noGrp="1"/>
          </p:cNvSpPr>
          <p:nvPr>
            <p:ph type="title" idx="4294967295"/>
          </p:nvPr>
        </p:nvSpPr>
        <p:spPr>
          <a:xfrm>
            <a:off x="81955" y="141811"/>
            <a:ext cx="7387829" cy="738188"/>
          </a:xfrm>
        </p:spPr>
        <p:txBody>
          <a:bodyPr>
            <a:normAutofit fontScale="90000"/>
          </a:bodyPr>
          <a:lstStyle/>
          <a:p>
            <a:pPr algn="l"/>
            <a:r>
              <a:rPr lang="en-US" dirty="0">
                <a:solidFill>
                  <a:schemeClr val="tx1"/>
                </a:solidFill>
              </a:rPr>
              <a:t>Threat detection &amp; investigation</a:t>
            </a:r>
          </a:p>
        </p:txBody>
      </p:sp>
      <p:sp>
        <p:nvSpPr>
          <p:cNvPr id="31" name="TextBox 30"/>
          <p:cNvSpPr txBox="1"/>
          <p:nvPr/>
        </p:nvSpPr>
        <p:spPr>
          <a:xfrm>
            <a:off x="6486826" y="2851884"/>
            <a:ext cx="2250040" cy="1495992"/>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Leverages Microsoft Intelligent Security Graph: Unique insights, informed by trillions of signals across Microsoft’s customer base</a:t>
            </a:r>
          </a:p>
          <a:p>
            <a:pPr defTabSz="685537">
              <a:lnSpc>
                <a:spcPct val="90000"/>
              </a:lnSpc>
              <a:spcBef>
                <a:spcPts val="450"/>
              </a:spcBef>
              <a:spcAft>
                <a:spcPts val="441"/>
              </a:spcAft>
              <a:defRPr/>
            </a:pPr>
            <a:r>
              <a:rPr lang="en-US" sz="1200" dirty="0"/>
              <a:t>Native integration with Office Threat Intelligence</a:t>
            </a:r>
          </a:p>
        </p:txBody>
      </p:sp>
      <p:sp>
        <p:nvSpPr>
          <p:cNvPr id="24" name="TextBox 23"/>
          <p:cNvSpPr txBox="1"/>
          <p:nvPr/>
        </p:nvSpPr>
        <p:spPr>
          <a:xfrm>
            <a:off x="7317302" y="1193455"/>
            <a:ext cx="1960929" cy="706032"/>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a:solidFill>
                  <a:schemeClr val="tx2"/>
                </a:solidFill>
                <a:latin typeface="Segoe UI Light"/>
              </a:rPr>
              <a:t>Threat Intelligence</a:t>
            </a:r>
            <a:endParaRPr lang="en-US" sz="1765" dirty="0">
              <a:solidFill>
                <a:schemeClr val="tx2"/>
              </a:solidFill>
              <a:latin typeface="Segoe UI Light"/>
            </a:endParaRPr>
          </a:p>
        </p:txBody>
      </p:sp>
      <p:sp>
        <p:nvSpPr>
          <p:cNvPr id="25" name="TextBox 24"/>
          <p:cNvSpPr txBox="1"/>
          <p:nvPr/>
        </p:nvSpPr>
        <p:spPr>
          <a:xfrm>
            <a:off x="336634" y="2907910"/>
            <a:ext cx="2445859" cy="1316969"/>
          </a:xfrm>
          <a:prstGeom prst="rect">
            <a:avLst/>
          </a:prstGeom>
          <a:noFill/>
        </p:spPr>
        <p:txBody>
          <a:bodyPr wrap="square" lIns="80989" tIns="107540" rIns="80989" bIns="107540" rtlCol="0">
            <a:spAutoFit/>
          </a:bodyPr>
          <a:lstStyle/>
          <a:p>
            <a:pPr defTabSz="672161">
              <a:lnSpc>
                <a:spcPct val="90000"/>
              </a:lnSpc>
              <a:spcBef>
                <a:spcPts val="441"/>
              </a:spcBef>
              <a:spcAft>
                <a:spcPts val="432"/>
              </a:spcAft>
              <a:defRPr/>
            </a:pPr>
            <a:r>
              <a:rPr lang="en-US" sz="1200" dirty="0"/>
              <a:t>Identify anomalies in your cloud environment via advanced behavioral analytics</a:t>
            </a:r>
          </a:p>
          <a:p>
            <a:pPr defTabSz="672161">
              <a:lnSpc>
                <a:spcPct val="90000"/>
              </a:lnSpc>
              <a:spcBef>
                <a:spcPts val="441"/>
              </a:spcBef>
              <a:spcAft>
                <a:spcPts val="432"/>
              </a:spcAft>
              <a:defRPr/>
            </a:pPr>
            <a:r>
              <a:rPr lang="en-US" sz="1200" dirty="0"/>
              <a:t>Built-in detections for leading threat scenarios: Ransomware, admin take-over, shared accounts</a:t>
            </a:r>
          </a:p>
        </p:txBody>
      </p:sp>
      <p:sp>
        <p:nvSpPr>
          <p:cNvPr id="34" name="TextBox 33"/>
          <p:cNvSpPr txBox="1"/>
          <p:nvPr/>
        </p:nvSpPr>
        <p:spPr>
          <a:xfrm>
            <a:off x="1245011" y="1185787"/>
            <a:ext cx="2038379" cy="1194884"/>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Behavioral analytics &amp; ransomware detection</a:t>
            </a:r>
          </a:p>
        </p:txBody>
      </p:sp>
      <p:sp>
        <p:nvSpPr>
          <p:cNvPr id="43" name="TextBox 42"/>
          <p:cNvSpPr txBox="1"/>
          <p:nvPr/>
        </p:nvSpPr>
        <p:spPr>
          <a:xfrm>
            <a:off x="4130271" y="1180952"/>
            <a:ext cx="2203185" cy="950458"/>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Advanced investigation &amp; remediation</a:t>
            </a:r>
          </a:p>
        </p:txBody>
      </p:sp>
      <p:sp>
        <p:nvSpPr>
          <p:cNvPr id="44" name="TextBox 43"/>
          <p:cNvSpPr txBox="1"/>
          <p:nvPr/>
        </p:nvSpPr>
        <p:spPr>
          <a:xfrm>
            <a:off x="3283389" y="2926355"/>
            <a:ext cx="2902172" cy="1279010"/>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Pivot on users, IP addresses, resources, activities and locations</a:t>
            </a:r>
          </a:p>
          <a:p>
            <a:pPr defTabSz="685537">
              <a:lnSpc>
                <a:spcPct val="90000"/>
              </a:lnSpc>
              <a:spcBef>
                <a:spcPts val="450"/>
              </a:spcBef>
              <a:spcAft>
                <a:spcPts val="441"/>
              </a:spcAft>
              <a:defRPr/>
            </a:pPr>
            <a:r>
              <a:rPr lang="en-US" sz="1200" dirty="0"/>
              <a:t>Customize detections based on your findings</a:t>
            </a:r>
          </a:p>
          <a:p>
            <a:pPr defTabSz="685537">
              <a:lnSpc>
                <a:spcPct val="90000"/>
              </a:lnSpc>
              <a:spcBef>
                <a:spcPts val="450"/>
              </a:spcBef>
              <a:spcAft>
                <a:spcPts val="441"/>
              </a:spcAft>
              <a:defRPr/>
            </a:pPr>
            <a:r>
              <a:rPr lang="en-US" sz="1200" dirty="0"/>
              <a:t>Automate remediation with Azure AD</a:t>
            </a:r>
          </a:p>
        </p:txBody>
      </p:sp>
      <p:sp>
        <p:nvSpPr>
          <p:cNvPr id="4" name="Rectangle 3"/>
          <p:cNvSpPr/>
          <p:nvPr/>
        </p:nvSpPr>
        <p:spPr>
          <a:xfrm>
            <a:off x="3186302" y="2435974"/>
            <a:ext cx="226344" cy="296107"/>
          </a:xfrm>
          <a:prstGeom prst="rect">
            <a:avLst/>
          </a:prstGeom>
        </p:spPr>
        <p:txBody>
          <a:bodyPr wrap="none">
            <a:spAutoFit/>
          </a:bodyPr>
          <a:lstStyle/>
          <a:p>
            <a:r>
              <a:rPr lang="en-US" sz="1324" dirty="0">
                <a:solidFill>
                  <a:srgbClr val="000000"/>
                </a:solidFill>
                <a:latin typeface="Times" charset="0"/>
              </a:rPr>
              <a:t> </a:t>
            </a:r>
            <a:endParaRPr lang="en-US" sz="1324" dirty="0"/>
          </a:p>
        </p:txBody>
      </p:sp>
      <p:sp>
        <p:nvSpPr>
          <p:cNvPr id="6" name="Rectangle 5"/>
          <p:cNvSpPr/>
          <p:nvPr/>
        </p:nvSpPr>
        <p:spPr bwMode="auto">
          <a:xfrm>
            <a:off x="-1" y="4551920"/>
            <a:ext cx="9144000" cy="59705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pic>
        <p:nvPicPr>
          <p:cNvPr id="29" name="Picture 28"/>
          <p:cNvPicPr>
            <a:picLocks noChangeAspect="1"/>
          </p:cNvPicPr>
          <p:nvPr/>
        </p:nvPicPr>
        <p:blipFill rotWithShape="1">
          <a:blip r:embed="rId3" cstate="email">
            <a:extLst>
              <a:ext uri="{28A0092B-C50C-407E-A947-70E740481C1C}">
                <a14:useLocalDpi xmlns:a14="http://schemas.microsoft.com/office/drawing/2010/main"/>
              </a:ext>
            </a:extLst>
          </a:blip>
          <a:srcRect l="-13053" t="13514" r="-13053" b="13514"/>
          <a:stretch/>
        </p:blipFill>
        <p:spPr>
          <a:xfrm>
            <a:off x="282138" y="4551920"/>
            <a:ext cx="1062139" cy="597052"/>
          </a:xfrm>
          <a:prstGeom prst="rect">
            <a:avLst/>
          </a:prstGeom>
        </p:spPr>
      </p:pic>
      <p:sp>
        <p:nvSpPr>
          <p:cNvPr id="28" name="TextBox 27"/>
          <p:cNvSpPr txBox="1"/>
          <p:nvPr/>
        </p:nvSpPr>
        <p:spPr>
          <a:xfrm>
            <a:off x="1356233" y="4565119"/>
            <a:ext cx="1426260" cy="359720"/>
          </a:xfrm>
          <a:prstGeom prst="rect">
            <a:avLst/>
          </a:prstGeom>
          <a:noFill/>
        </p:spPr>
        <p:txBody>
          <a:bodyPr wrap="square" lIns="80989" tIns="107540" rIns="80989" bIns="107540" rtlCol="0">
            <a:spAutoFit/>
          </a:bodyPr>
          <a:lstStyle/>
          <a:p>
            <a:pPr defTabSz="685537">
              <a:lnSpc>
                <a:spcPct val="90000"/>
              </a:lnSpc>
              <a:spcAft>
                <a:spcPts val="441"/>
              </a:spcAft>
              <a:defRPr/>
            </a:pPr>
            <a:r>
              <a:rPr lang="en-US" sz="1029">
                <a:solidFill>
                  <a:schemeClr val="bg1"/>
                </a:solidFill>
                <a:latin typeface="Segoe UI Light"/>
              </a:rPr>
              <a:t>Integrates with</a:t>
            </a:r>
            <a:endParaRPr lang="en-US" sz="1029" dirty="0">
              <a:solidFill>
                <a:schemeClr val="bg1"/>
              </a:solidFill>
              <a:latin typeface="Segoe UI Light"/>
            </a:endParaRPr>
          </a:p>
        </p:txBody>
      </p:sp>
      <p:sp>
        <p:nvSpPr>
          <p:cNvPr id="26" name="TextBox 25"/>
          <p:cNvSpPr txBox="1"/>
          <p:nvPr/>
        </p:nvSpPr>
        <p:spPr>
          <a:xfrm>
            <a:off x="1300205" y="4744862"/>
            <a:ext cx="6073122" cy="424930"/>
          </a:xfrm>
          <a:prstGeom prst="rect">
            <a:avLst/>
          </a:prstGeom>
          <a:noFill/>
        </p:spPr>
        <p:txBody>
          <a:bodyPr wrap="square" lIns="134426" tIns="107540" rIns="134426" bIns="107540" rtlCol="0">
            <a:spAutoFit/>
          </a:bodyPr>
          <a:lstStyle/>
          <a:p>
            <a:pPr defTabSz="685537">
              <a:spcBef>
                <a:spcPts val="450"/>
              </a:spcBef>
              <a:spcAft>
                <a:spcPts val="450"/>
              </a:spcAft>
              <a:defRPr/>
            </a:pPr>
            <a:r>
              <a:rPr lang="en-US" sz="1350" dirty="0">
                <a:solidFill>
                  <a:schemeClr val="bg1"/>
                </a:solidFill>
                <a:latin typeface="Segoe UI Light"/>
              </a:rPr>
              <a:t>Microsoft Intelligent Security Graph, 3</a:t>
            </a:r>
            <a:r>
              <a:rPr lang="en-US" sz="1350" baseline="30000" dirty="0">
                <a:solidFill>
                  <a:schemeClr val="bg1"/>
                </a:solidFill>
                <a:latin typeface="Segoe UI Light"/>
              </a:rPr>
              <a:t>rd</a:t>
            </a:r>
            <a:r>
              <a:rPr lang="en-US" sz="1350" dirty="0">
                <a:solidFill>
                  <a:schemeClr val="bg1"/>
                </a:solidFill>
                <a:latin typeface="Segoe UI Light"/>
              </a:rPr>
              <a:t> party SIEM solutions</a:t>
            </a:r>
          </a:p>
        </p:txBody>
      </p:sp>
      <p:cxnSp>
        <p:nvCxnSpPr>
          <p:cNvPr id="9" name="Straight Connector 8"/>
          <p:cNvCxnSpPr/>
          <p:nvPr/>
        </p:nvCxnSpPr>
        <p:spPr>
          <a:xfrm>
            <a:off x="3003257" y="3056587"/>
            <a:ext cx="0" cy="1139934"/>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96770" y="3056587"/>
            <a:ext cx="0" cy="1139934"/>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320800" y="1114739"/>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sp>
        <p:nvSpPr>
          <p:cNvPr id="37" name="Oval 36"/>
          <p:cNvSpPr/>
          <p:nvPr/>
        </p:nvSpPr>
        <p:spPr bwMode="auto">
          <a:xfrm>
            <a:off x="3228059" y="1091014"/>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6869089" y="1966444"/>
            <a:ext cx="0" cy="959912"/>
          </a:xfrm>
          <a:prstGeom prst="line">
            <a:avLst/>
          </a:prstGeom>
          <a:noFill/>
          <a:ln w="38100" cap="flat" cmpd="sng" algn="ctr">
            <a:solidFill>
              <a:schemeClr val="tx2"/>
            </a:solidFill>
            <a:prstDash val="solid"/>
            <a:headEnd type="none" w="med" len="med"/>
            <a:tailEnd type="none" w="med" len="med"/>
          </a:ln>
          <a:effectLst/>
        </p:spPr>
      </p:cxnSp>
      <p:sp>
        <p:nvSpPr>
          <p:cNvPr id="40" name="Oval 39"/>
          <p:cNvSpPr/>
          <p:nvPr/>
        </p:nvSpPr>
        <p:spPr bwMode="auto">
          <a:xfrm>
            <a:off x="6435268" y="1091014"/>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41" name="Straight Connector 40"/>
          <p:cNvCxnSpPr/>
          <p:nvPr/>
        </p:nvCxnSpPr>
        <p:spPr>
          <a:xfrm>
            <a:off x="3665773" y="1966444"/>
            <a:ext cx="0" cy="959912"/>
          </a:xfrm>
          <a:prstGeom prst="line">
            <a:avLst/>
          </a:prstGeom>
          <a:noFill/>
          <a:ln w="38100" cap="flat" cmpd="sng" algn="ctr">
            <a:solidFill>
              <a:schemeClr val="tx2"/>
            </a:solidFill>
            <a:prstDash val="solid"/>
            <a:headEnd type="none" w="med" len="med"/>
            <a:tailEnd type="none" w="med" len="med"/>
          </a:ln>
          <a:effectLst/>
        </p:spPr>
      </p:cxnSp>
      <p:cxnSp>
        <p:nvCxnSpPr>
          <p:cNvPr id="42" name="Straight Connector 41"/>
          <p:cNvCxnSpPr/>
          <p:nvPr/>
        </p:nvCxnSpPr>
        <p:spPr>
          <a:xfrm>
            <a:off x="748696" y="1990168"/>
            <a:ext cx="0" cy="959912"/>
          </a:xfrm>
          <a:prstGeom prst="line">
            <a:avLst/>
          </a:prstGeom>
          <a:noFill/>
          <a:ln w="38100" cap="flat" cmpd="sng" algn="ctr">
            <a:solidFill>
              <a:schemeClr val="tx2"/>
            </a:solidFill>
            <a:prstDash val="solid"/>
            <a:headEnd type="none" w="med" len="med"/>
            <a:tailEnd type="none" w="med" len="med"/>
          </a:ln>
          <a:effectLst/>
        </p:spPr>
      </p:cxnSp>
      <p:pic>
        <p:nvPicPr>
          <p:cNvPr id="45" name="Picture 4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6943" y="1378199"/>
            <a:ext cx="605333" cy="350975"/>
          </a:xfrm>
          <a:prstGeom prst="rect">
            <a:avLst/>
          </a:prstGeom>
        </p:spPr>
      </p:pic>
      <p:pic>
        <p:nvPicPr>
          <p:cNvPr id="66" name="Picture 6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381100" y="1346120"/>
            <a:ext cx="566438" cy="351961"/>
          </a:xfrm>
          <a:prstGeom prst="rect">
            <a:avLst/>
          </a:prstGeom>
        </p:spPr>
      </p:pic>
      <p:pic>
        <p:nvPicPr>
          <p:cNvPr id="67" name="Picture 6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637020" y="1245163"/>
            <a:ext cx="464137" cy="570428"/>
          </a:xfrm>
          <a:prstGeom prst="rect">
            <a:avLst/>
          </a:prstGeom>
        </p:spPr>
      </p:pic>
      <p:pic>
        <p:nvPicPr>
          <p:cNvPr id="27" name="Picture 2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90829" y="3862842"/>
            <a:ext cx="273680" cy="273680"/>
          </a:xfrm>
          <a:prstGeom prst="rect">
            <a:avLst/>
          </a:prstGeom>
        </p:spPr>
      </p:pic>
      <p:pic>
        <p:nvPicPr>
          <p:cNvPr id="30" name="Picture 2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90829" y="2967147"/>
            <a:ext cx="273680" cy="273680"/>
          </a:xfrm>
          <a:prstGeom prst="rect">
            <a:avLst/>
          </a:prstGeom>
        </p:spPr>
      </p:pic>
      <p:pic>
        <p:nvPicPr>
          <p:cNvPr id="32" name="Picture 3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286648" y="3948433"/>
            <a:ext cx="273680" cy="273680"/>
          </a:xfrm>
          <a:prstGeom prst="rect">
            <a:avLst/>
          </a:prstGeom>
        </p:spPr>
      </p:pic>
      <p:pic>
        <p:nvPicPr>
          <p:cNvPr id="35" name="Picture 3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374" y="3571629"/>
            <a:ext cx="273680" cy="273680"/>
          </a:xfrm>
          <a:prstGeom prst="rect">
            <a:avLst/>
          </a:prstGeom>
        </p:spPr>
      </p:pic>
    </p:spTree>
    <p:extLst>
      <p:ext uri="{BB962C8B-B14F-4D97-AF65-F5344CB8AC3E}">
        <p14:creationId xmlns:p14="http://schemas.microsoft.com/office/powerpoint/2010/main" val="19986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up)">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3921957" y="1017558"/>
            <a:ext cx="2450206" cy="2696339"/>
          </a:xfrm>
          <a:prstGeom prst="rect">
            <a:avLst/>
          </a:prstGeom>
          <a:noFill/>
          <a:ln w="6350" cap="flat" cmpd="sng" algn="ctr">
            <a:solidFill>
              <a:schemeClr val="bg1">
                <a:lumMod val="75000"/>
              </a:schemeClr>
            </a:solidFill>
            <a:prstDash val="dash"/>
            <a:miter lim="800000"/>
            <a:headEnd type="none" w="med" len="med"/>
            <a:tailEnd type="none" w="med" len="med"/>
          </a:ln>
          <a:effectLst/>
        </p:spPr>
        <p:txBody>
          <a:bodyPr rot="0" spcFirstLastPara="0" vert="horz" wrap="square" lIns="68570" tIns="91400" rIns="182802" bIns="91400" numCol="1" spcCol="0" rtlCol="0" fromWordArt="0" anchor="t" anchorCtr="0" forceAA="0" compatLnSpc="1">
            <a:prstTxWarp prst="textNoShape">
              <a:avLst/>
            </a:prstTxWarp>
            <a:noAutofit/>
          </a:bodyPr>
          <a:lstStyle/>
          <a:p>
            <a:pPr algn="ctr" defTabSz="931860" fontAlgn="base">
              <a:spcBef>
                <a:spcPct val="0"/>
              </a:spcBef>
              <a:spcAft>
                <a:spcPct val="0"/>
              </a:spcAft>
            </a:pPr>
            <a:r>
              <a:rPr lang="en-US" sz="1176" kern="0" dirty="0">
                <a:gradFill>
                  <a:gsLst>
                    <a:gs pos="0">
                      <a:prstClr val="black"/>
                    </a:gs>
                    <a:gs pos="100000">
                      <a:prstClr val="black"/>
                    </a:gs>
                  </a:gsLst>
                  <a:lin ang="5400000" scaled="0"/>
                </a:gradFill>
              </a:rPr>
              <a:t>Microsoft Cloud App Security</a:t>
            </a:r>
          </a:p>
        </p:txBody>
      </p:sp>
      <p:sp>
        <p:nvSpPr>
          <p:cNvPr id="129" name="TextBox 137"/>
          <p:cNvSpPr txBox="1"/>
          <p:nvPr/>
        </p:nvSpPr>
        <p:spPr>
          <a:xfrm>
            <a:off x="6028690" y="4752681"/>
            <a:ext cx="1374275" cy="328521"/>
          </a:xfrm>
          <a:prstGeom prst="rect">
            <a:avLst/>
          </a:prstGeom>
          <a:noFill/>
        </p:spPr>
        <p:txBody>
          <a:bodyPr wrap="square" lIns="137141" tIns="109713" rIns="137141" bIns="10971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lnSpc>
                <a:spcPct val="90000"/>
              </a:lnSpc>
              <a:spcAft>
                <a:spcPts val="450"/>
              </a:spcAft>
              <a:defRPr/>
            </a:pPr>
            <a:r>
              <a:rPr lang="en-US" sz="772">
                <a:solidFill>
                  <a:schemeClr val="bg1">
                    <a:lumMod val="50000"/>
                  </a:schemeClr>
                </a:solidFill>
              </a:rPr>
              <a:t>SIEM connector (preview</a:t>
            </a:r>
            <a:r>
              <a:rPr lang="en-US" sz="772" dirty="0">
                <a:solidFill>
                  <a:schemeClr val="bg1">
                    <a:lumMod val="50000"/>
                  </a:schemeClr>
                </a:solidFill>
              </a:rPr>
              <a:t>)</a:t>
            </a:r>
          </a:p>
        </p:txBody>
      </p:sp>
      <p:grpSp>
        <p:nvGrpSpPr>
          <p:cNvPr id="74" name="Group 73"/>
          <p:cNvGrpSpPr/>
          <p:nvPr/>
        </p:nvGrpSpPr>
        <p:grpSpPr>
          <a:xfrm>
            <a:off x="201931" y="946981"/>
            <a:ext cx="2495876" cy="2495872"/>
            <a:chOff x="7700473" y="1287462"/>
            <a:chExt cx="3394564" cy="3394559"/>
          </a:xfrm>
        </p:grpSpPr>
        <p:grpSp>
          <p:nvGrpSpPr>
            <p:cNvPr id="75" name="Group 74"/>
            <p:cNvGrpSpPr/>
            <p:nvPr/>
          </p:nvGrpSpPr>
          <p:grpSpPr>
            <a:xfrm>
              <a:off x="8199437" y="3357277"/>
              <a:ext cx="697174" cy="990697"/>
              <a:chOff x="8678394" y="3275948"/>
              <a:chExt cx="697174" cy="990697"/>
            </a:xfrm>
          </p:grpSpPr>
          <p:sp>
            <p:nvSpPr>
              <p:cNvPr id="98" name="Oval 97"/>
              <p:cNvSpPr/>
              <p:nvPr/>
            </p:nvSpPr>
            <p:spPr bwMode="auto">
              <a:xfrm>
                <a:off x="8706632" y="3275948"/>
                <a:ext cx="645622" cy="645621"/>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00" name="Freeform 99"/>
              <p:cNvSpPr>
                <a:spLocks noChangeAspect="1"/>
              </p:cNvSpPr>
              <p:nvPr/>
            </p:nvSpPr>
            <p:spPr bwMode="auto">
              <a:xfrm>
                <a:off x="8875967" y="3447667"/>
                <a:ext cx="306952" cy="274210"/>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solidFill>
                <a:srgbClr val="D83B00"/>
              </a:solidFill>
              <a:ln>
                <a:noFill/>
              </a:ln>
              <a:extLst/>
            </p:spPr>
            <p:txBody>
              <a:bodyPr vert="horz" wrap="square" lIns="68570" tIns="34285" rIns="68570" bIns="3428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defRPr/>
                </a:pPr>
                <a:endParaRPr lang="en-US" sz="1620" kern="0" dirty="0">
                  <a:solidFill>
                    <a:schemeClr val="tx2"/>
                  </a:solidFill>
                  <a:latin typeface="Calibri" panose="020F0502020204030204"/>
                </a:endParaRPr>
              </a:p>
            </p:txBody>
          </p:sp>
          <p:sp>
            <p:nvSpPr>
              <p:cNvPr id="107" name="TextBox 110"/>
              <p:cNvSpPr txBox="1"/>
              <p:nvPr/>
            </p:nvSpPr>
            <p:spPr>
              <a:xfrm>
                <a:off x="8678394" y="3819833"/>
                <a:ext cx="697174" cy="446812"/>
              </a:xfrm>
              <a:prstGeom prst="rect">
                <a:avLst/>
              </a:prstGeom>
              <a:noFill/>
            </p:spPr>
            <p:txBody>
              <a:bodyPr wrap="none" lIns="137141" tIns="109713" rIns="137141" bIns="10971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lnSpc>
                    <a:spcPct val="90000"/>
                  </a:lnSpc>
                  <a:spcAft>
                    <a:spcPts val="450"/>
                  </a:spcAft>
                  <a:defRPr/>
                </a:pPr>
                <a:r>
                  <a:rPr lang="en-US" sz="772" dirty="0">
                    <a:solidFill>
                      <a:schemeClr val="bg1">
                        <a:lumMod val="50000"/>
                      </a:schemeClr>
                    </a:solidFill>
                  </a:rPr>
                  <a:t>Users</a:t>
                </a:r>
              </a:p>
            </p:txBody>
          </p:sp>
        </p:grpSp>
        <p:grpSp>
          <p:nvGrpSpPr>
            <p:cNvPr id="76" name="Group 75"/>
            <p:cNvGrpSpPr/>
            <p:nvPr/>
          </p:nvGrpSpPr>
          <p:grpSpPr>
            <a:xfrm>
              <a:off x="8969435" y="3363888"/>
              <a:ext cx="851968" cy="981425"/>
              <a:chOff x="9317575" y="3586815"/>
              <a:chExt cx="851968" cy="981425"/>
            </a:xfrm>
          </p:grpSpPr>
          <p:sp>
            <p:nvSpPr>
              <p:cNvPr id="92" name="Oval 91"/>
              <p:cNvSpPr/>
              <p:nvPr/>
            </p:nvSpPr>
            <p:spPr bwMode="auto">
              <a:xfrm>
                <a:off x="9421153" y="3586815"/>
                <a:ext cx="645622" cy="645621"/>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5" name="Freeform 94"/>
              <p:cNvSpPr>
                <a:spLocks noChangeAspect="1"/>
              </p:cNvSpPr>
              <p:nvPr/>
            </p:nvSpPr>
            <p:spPr bwMode="auto">
              <a:xfrm>
                <a:off x="9574346" y="3751923"/>
                <a:ext cx="344490" cy="315404"/>
              </a:xfrm>
              <a:custGeom>
                <a:avLst/>
                <a:gdLst>
                  <a:gd name="T0" fmla="*/ 356 w 356"/>
                  <a:gd name="T1" fmla="*/ 162 h 326"/>
                  <a:gd name="T2" fmla="*/ 308 w 356"/>
                  <a:gd name="T3" fmla="*/ 94 h 326"/>
                  <a:gd name="T4" fmla="*/ 178 w 356"/>
                  <a:gd name="T5" fmla="*/ 0 h 326"/>
                  <a:gd name="T6" fmla="*/ 48 w 356"/>
                  <a:gd name="T7" fmla="*/ 94 h 326"/>
                  <a:gd name="T8" fmla="*/ 0 w 356"/>
                  <a:gd name="T9" fmla="*/ 162 h 326"/>
                  <a:gd name="T10" fmla="*/ 72 w 356"/>
                  <a:gd name="T11" fmla="*/ 233 h 326"/>
                  <a:gd name="T12" fmla="*/ 72 w 356"/>
                  <a:gd name="T13" fmla="*/ 103 h 326"/>
                  <a:gd name="T14" fmla="*/ 178 w 356"/>
                  <a:gd name="T15" fmla="*/ 25 h 326"/>
                  <a:gd name="T16" fmla="*/ 284 w 356"/>
                  <a:gd name="T17" fmla="*/ 102 h 326"/>
                  <a:gd name="T18" fmla="*/ 284 w 356"/>
                  <a:gd name="T19" fmla="*/ 224 h 326"/>
                  <a:gd name="T20" fmla="*/ 210 w 356"/>
                  <a:gd name="T21" fmla="*/ 296 h 326"/>
                  <a:gd name="T22" fmla="*/ 189 w 356"/>
                  <a:gd name="T23" fmla="*/ 282 h 326"/>
                  <a:gd name="T24" fmla="*/ 167 w 356"/>
                  <a:gd name="T25" fmla="*/ 304 h 326"/>
                  <a:gd name="T26" fmla="*/ 189 w 356"/>
                  <a:gd name="T27" fmla="*/ 326 h 326"/>
                  <a:gd name="T28" fmla="*/ 210 w 356"/>
                  <a:gd name="T29" fmla="*/ 311 h 326"/>
                  <a:gd name="T30" fmla="*/ 297 w 356"/>
                  <a:gd name="T31" fmla="*/ 232 h 326"/>
                  <a:gd name="T32" fmla="*/ 356 w 356"/>
                  <a:gd name="T33" fmla="*/ 16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6" h="326">
                    <a:moveTo>
                      <a:pt x="356" y="162"/>
                    </a:moveTo>
                    <a:cubicBezTo>
                      <a:pt x="356" y="130"/>
                      <a:pt x="336" y="104"/>
                      <a:pt x="308" y="94"/>
                    </a:cubicBezTo>
                    <a:cubicBezTo>
                      <a:pt x="290" y="40"/>
                      <a:pt x="239" y="0"/>
                      <a:pt x="178" y="0"/>
                    </a:cubicBezTo>
                    <a:cubicBezTo>
                      <a:pt x="118" y="0"/>
                      <a:pt x="66" y="39"/>
                      <a:pt x="48" y="94"/>
                    </a:cubicBezTo>
                    <a:cubicBezTo>
                      <a:pt x="20" y="104"/>
                      <a:pt x="0" y="130"/>
                      <a:pt x="0" y="162"/>
                    </a:cubicBezTo>
                    <a:cubicBezTo>
                      <a:pt x="0" y="201"/>
                      <a:pt x="32" y="233"/>
                      <a:pt x="72" y="233"/>
                    </a:cubicBezTo>
                    <a:cubicBezTo>
                      <a:pt x="72" y="103"/>
                      <a:pt x="72" y="103"/>
                      <a:pt x="72" y="103"/>
                    </a:cubicBezTo>
                    <a:cubicBezTo>
                      <a:pt x="86" y="57"/>
                      <a:pt x="128" y="25"/>
                      <a:pt x="178" y="25"/>
                    </a:cubicBezTo>
                    <a:cubicBezTo>
                      <a:pt x="228" y="25"/>
                      <a:pt x="270" y="57"/>
                      <a:pt x="284" y="102"/>
                    </a:cubicBezTo>
                    <a:cubicBezTo>
                      <a:pt x="284" y="224"/>
                      <a:pt x="284" y="224"/>
                      <a:pt x="284" y="224"/>
                    </a:cubicBezTo>
                    <a:cubicBezTo>
                      <a:pt x="279" y="235"/>
                      <a:pt x="249" y="295"/>
                      <a:pt x="210" y="296"/>
                    </a:cubicBezTo>
                    <a:cubicBezTo>
                      <a:pt x="207" y="288"/>
                      <a:pt x="199" y="282"/>
                      <a:pt x="189" y="282"/>
                    </a:cubicBezTo>
                    <a:cubicBezTo>
                      <a:pt x="177" y="282"/>
                      <a:pt x="167" y="292"/>
                      <a:pt x="167" y="304"/>
                    </a:cubicBezTo>
                    <a:cubicBezTo>
                      <a:pt x="167" y="316"/>
                      <a:pt x="177" y="326"/>
                      <a:pt x="189" y="326"/>
                    </a:cubicBezTo>
                    <a:cubicBezTo>
                      <a:pt x="199" y="326"/>
                      <a:pt x="207" y="320"/>
                      <a:pt x="210" y="311"/>
                    </a:cubicBezTo>
                    <a:cubicBezTo>
                      <a:pt x="257" y="310"/>
                      <a:pt x="290" y="247"/>
                      <a:pt x="297" y="232"/>
                    </a:cubicBezTo>
                    <a:cubicBezTo>
                      <a:pt x="331" y="226"/>
                      <a:pt x="356" y="197"/>
                      <a:pt x="356" y="162"/>
                    </a:cubicBezTo>
                    <a:close/>
                  </a:path>
                </a:pathLst>
              </a:custGeom>
              <a:solidFill>
                <a:srgbClr val="D83B00"/>
              </a:solidFill>
              <a:ln>
                <a:noFill/>
              </a:ln>
              <a:extLst/>
            </p:spPr>
            <p:txBody>
              <a:bodyPr vert="horz" wrap="square" lIns="68570" tIns="34285" rIns="68570" bIns="3428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defRPr/>
                </a:pPr>
                <a:endParaRPr lang="en-US" sz="1620" kern="0" dirty="0">
                  <a:solidFill>
                    <a:schemeClr val="tx2"/>
                  </a:solidFill>
                  <a:latin typeface="Calibri" panose="020F0502020204030204"/>
                </a:endParaRPr>
              </a:p>
            </p:txBody>
          </p:sp>
          <p:sp>
            <p:nvSpPr>
              <p:cNvPr id="97" name="TextBox 115"/>
              <p:cNvSpPr txBox="1"/>
              <p:nvPr/>
            </p:nvSpPr>
            <p:spPr>
              <a:xfrm>
                <a:off x="9317575" y="4121429"/>
                <a:ext cx="851968" cy="446811"/>
              </a:xfrm>
              <a:prstGeom prst="rect">
                <a:avLst/>
              </a:prstGeom>
              <a:noFill/>
            </p:spPr>
            <p:txBody>
              <a:bodyPr wrap="none" lIns="137141" tIns="109713" rIns="137141" bIns="109713"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lnSpc>
                    <a:spcPct val="90000"/>
                  </a:lnSpc>
                  <a:spcAft>
                    <a:spcPts val="450"/>
                  </a:spcAft>
                  <a:defRPr/>
                </a:pPr>
                <a:r>
                  <a:rPr lang="en-US" sz="772" dirty="0">
                    <a:solidFill>
                      <a:schemeClr val="bg1">
                        <a:lumMod val="50000"/>
                      </a:schemeClr>
                    </a:solidFill>
                  </a:rPr>
                  <a:t>Support</a:t>
                </a:r>
              </a:p>
            </p:txBody>
          </p:sp>
        </p:grpSp>
        <p:grpSp>
          <p:nvGrpSpPr>
            <p:cNvPr id="77" name="Group 76"/>
            <p:cNvGrpSpPr/>
            <p:nvPr/>
          </p:nvGrpSpPr>
          <p:grpSpPr>
            <a:xfrm>
              <a:off x="9813914" y="3359583"/>
              <a:ext cx="823627" cy="984295"/>
              <a:chOff x="10094779" y="3343063"/>
              <a:chExt cx="823627" cy="984295"/>
            </a:xfrm>
          </p:grpSpPr>
          <p:sp>
            <p:nvSpPr>
              <p:cNvPr id="89" name="Oval 88"/>
              <p:cNvSpPr/>
              <p:nvPr/>
            </p:nvSpPr>
            <p:spPr bwMode="auto">
              <a:xfrm>
                <a:off x="10186194" y="3343063"/>
                <a:ext cx="645622" cy="645620"/>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90" name="Freeform 89"/>
              <p:cNvSpPr>
                <a:spLocks noChangeAspect="1" noEditPoints="1"/>
              </p:cNvSpPr>
              <p:nvPr/>
            </p:nvSpPr>
            <p:spPr bwMode="auto">
              <a:xfrm>
                <a:off x="10346066" y="3483499"/>
                <a:ext cx="321350" cy="326018"/>
              </a:xfrm>
              <a:custGeom>
                <a:avLst/>
                <a:gdLst>
                  <a:gd name="T0" fmla="*/ 147 w 288"/>
                  <a:gd name="T1" fmla="*/ 116 h 293"/>
                  <a:gd name="T2" fmla="*/ 147 w 288"/>
                  <a:gd name="T3" fmla="*/ 116 h 293"/>
                  <a:gd name="T4" fmla="*/ 147 w 288"/>
                  <a:gd name="T5" fmla="*/ 116 h 293"/>
                  <a:gd name="T6" fmla="*/ 203 w 288"/>
                  <a:gd name="T7" fmla="*/ 58 h 293"/>
                  <a:gd name="T8" fmla="*/ 146 w 288"/>
                  <a:gd name="T9" fmla="*/ 1 h 293"/>
                  <a:gd name="T10" fmla="*/ 106 w 288"/>
                  <a:gd name="T11" fmla="*/ 18 h 293"/>
                  <a:gd name="T12" fmla="*/ 90 w 288"/>
                  <a:gd name="T13" fmla="*/ 59 h 293"/>
                  <a:gd name="T14" fmla="*/ 107 w 288"/>
                  <a:gd name="T15" fmla="*/ 99 h 293"/>
                  <a:gd name="T16" fmla="*/ 147 w 288"/>
                  <a:gd name="T17" fmla="*/ 116 h 293"/>
                  <a:gd name="T18" fmla="*/ 240 w 288"/>
                  <a:gd name="T19" fmla="*/ 293 h 293"/>
                  <a:gd name="T20" fmla="*/ 288 w 288"/>
                  <a:gd name="T21" fmla="*/ 292 h 293"/>
                  <a:gd name="T22" fmla="*/ 255 w 288"/>
                  <a:gd name="T23" fmla="*/ 185 h 293"/>
                  <a:gd name="T24" fmla="*/ 189 w 288"/>
                  <a:gd name="T25" fmla="*/ 135 h 293"/>
                  <a:gd name="T26" fmla="*/ 172 w 288"/>
                  <a:gd name="T27" fmla="*/ 135 h 293"/>
                  <a:gd name="T28" fmla="*/ 172 w 288"/>
                  <a:gd name="T29" fmla="*/ 136 h 293"/>
                  <a:gd name="T30" fmla="*/ 173 w 288"/>
                  <a:gd name="T31" fmla="*/ 137 h 293"/>
                  <a:gd name="T32" fmla="*/ 172 w 288"/>
                  <a:gd name="T33" fmla="*/ 139 h 293"/>
                  <a:gd name="T34" fmla="*/ 161 w 288"/>
                  <a:gd name="T35" fmla="*/ 155 h 293"/>
                  <a:gd name="T36" fmla="*/ 173 w 288"/>
                  <a:gd name="T37" fmla="*/ 232 h 293"/>
                  <a:gd name="T38" fmla="*/ 148 w 288"/>
                  <a:gd name="T39" fmla="*/ 263 h 293"/>
                  <a:gd name="T40" fmla="*/ 138 w 288"/>
                  <a:gd name="T41" fmla="*/ 250 h 293"/>
                  <a:gd name="T42" fmla="*/ 123 w 288"/>
                  <a:gd name="T43" fmla="*/ 233 h 293"/>
                  <a:gd name="T44" fmla="*/ 133 w 288"/>
                  <a:gd name="T45" fmla="*/ 155 h 293"/>
                  <a:gd name="T46" fmla="*/ 122 w 288"/>
                  <a:gd name="T47" fmla="*/ 139 h 293"/>
                  <a:gd name="T48" fmla="*/ 122 w 288"/>
                  <a:gd name="T49" fmla="*/ 138 h 293"/>
                  <a:gd name="T50" fmla="*/ 122 w 288"/>
                  <a:gd name="T51" fmla="*/ 136 h 293"/>
                  <a:gd name="T52" fmla="*/ 122 w 288"/>
                  <a:gd name="T53" fmla="*/ 135 h 293"/>
                  <a:gd name="T54" fmla="*/ 101 w 288"/>
                  <a:gd name="T55" fmla="*/ 135 h 293"/>
                  <a:gd name="T56" fmla="*/ 33 w 288"/>
                  <a:gd name="T57" fmla="*/ 185 h 293"/>
                  <a:gd name="T58" fmla="*/ 0 w 288"/>
                  <a:gd name="T59" fmla="*/ 293 h 293"/>
                  <a:gd name="T60" fmla="*/ 49 w 288"/>
                  <a:gd name="T61" fmla="*/ 293 h 293"/>
                  <a:gd name="T62" fmla="*/ 69 w 288"/>
                  <a:gd name="T63" fmla="*/ 222 h 293"/>
                  <a:gd name="T64" fmla="*/ 84 w 288"/>
                  <a:gd name="T65" fmla="*/ 222 h 293"/>
                  <a:gd name="T66" fmla="*/ 63 w 288"/>
                  <a:gd name="T67" fmla="*/ 293 h 293"/>
                  <a:gd name="T68" fmla="*/ 225 w 288"/>
                  <a:gd name="T69" fmla="*/ 293 h 293"/>
                  <a:gd name="T70" fmla="*/ 205 w 288"/>
                  <a:gd name="T71" fmla="*/ 221 h 293"/>
                  <a:gd name="T72" fmla="*/ 219 w 288"/>
                  <a:gd name="T73" fmla="*/ 221 h 293"/>
                  <a:gd name="T74" fmla="*/ 240 w 288"/>
                  <a:gd name="T75" fmla="*/ 293 h 293"/>
                  <a:gd name="T76" fmla="*/ 154 w 288"/>
                  <a:gd name="T77" fmla="*/ 150 h 293"/>
                  <a:gd name="T78" fmla="*/ 164 w 288"/>
                  <a:gd name="T79" fmla="*/ 138 h 293"/>
                  <a:gd name="T80" fmla="*/ 164 w 288"/>
                  <a:gd name="T81" fmla="*/ 137 h 293"/>
                  <a:gd name="T82" fmla="*/ 162 w 288"/>
                  <a:gd name="T83" fmla="*/ 135 h 293"/>
                  <a:gd name="T84" fmla="*/ 158 w 288"/>
                  <a:gd name="T85" fmla="*/ 132 h 293"/>
                  <a:gd name="T86" fmla="*/ 147 w 288"/>
                  <a:gd name="T87" fmla="*/ 130 h 293"/>
                  <a:gd name="T88" fmla="*/ 137 w 288"/>
                  <a:gd name="T89" fmla="*/ 132 h 293"/>
                  <a:gd name="T90" fmla="*/ 132 w 288"/>
                  <a:gd name="T91" fmla="*/ 135 h 293"/>
                  <a:gd name="T92" fmla="*/ 131 w 288"/>
                  <a:gd name="T93" fmla="*/ 138 h 293"/>
                  <a:gd name="T94" fmla="*/ 131 w 288"/>
                  <a:gd name="T95" fmla="*/ 138 h 293"/>
                  <a:gd name="T96" fmla="*/ 140 w 288"/>
                  <a:gd name="T97" fmla="*/ 150 h 293"/>
                  <a:gd name="T98" fmla="*/ 143 w 288"/>
                  <a:gd name="T99" fmla="*/ 152 h 293"/>
                  <a:gd name="T100" fmla="*/ 132 w 288"/>
                  <a:gd name="T101" fmla="*/ 230 h 293"/>
                  <a:gd name="T102" fmla="*/ 144 w 288"/>
                  <a:gd name="T103" fmla="*/ 244 h 293"/>
                  <a:gd name="T104" fmla="*/ 146 w 288"/>
                  <a:gd name="T105" fmla="*/ 247 h 293"/>
                  <a:gd name="T106" fmla="*/ 148 w 288"/>
                  <a:gd name="T107" fmla="*/ 249 h 293"/>
                  <a:gd name="T108" fmla="*/ 150 w 288"/>
                  <a:gd name="T109" fmla="*/ 247 h 293"/>
                  <a:gd name="T110" fmla="*/ 152 w 288"/>
                  <a:gd name="T111" fmla="*/ 244 h 293"/>
                  <a:gd name="T112" fmla="*/ 164 w 288"/>
                  <a:gd name="T113" fmla="*/ 230 h 293"/>
                  <a:gd name="T114" fmla="*/ 152 w 288"/>
                  <a:gd name="T115" fmla="*/ 152 h 293"/>
                  <a:gd name="T116" fmla="*/ 154 w 288"/>
                  <a:gd name="T117" fmla="*/ 15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293">
                    <a:moveTo>
                      <a:pt x="147" y="116"/>
                    </a:moveTo>
                    <a:cubicBezTo>
                      <a:pt x="147" y="116"/>
                      <a:pt x="147" y="116"/>
                      <a:pt x="147" y="116"/>
                    </a:cubicBezTo>
                    <a:cubicBezTo>
                      <a:pt x="147" y="116"/>
                      <a:pt x="147" y="116"/>
                      <a:pt x="147" y="116"/>
                    </a:cubicBezTo>
                    <a:cubicBezTo>
                      <a:pt x="178" y="115"/>
                      <a:pt x="203" y="89"/>
                      <a:pt x="203" y="58"/>
                    </a:cubicBezTo>
                    <a:cubicBezTo>
                      <a:pt x="202" y="26"/>
                      <a:pt x="177" y="0"/>
                      <a:pt x="146" y="1"/>
                    </a:cubicBezTo>
                    <a:cubicBezTo>
                      <a:pt x="131" y="1"/>
                      <a:pt x="117" y="7"/>
                      <a:pt x="106" y="18"/>
                    </a:cubicBezTo>
                    <a:cubicBezTo>
                      <a:pt x="96" y="29"/>
                      <a:pt x="90" y="43"/>
                      <a:pt x="90" y="59"/>
                    </a:cubicBezTo>
                    <a:cubicBezTo>
                      <a:pt x="90" y="74"/>
                      <a:pt x="96" y="89"/>
                      <a:pt x="107" y="99"/>
                    </a:cubicBezTo>
                    <a:cubicBezTo>
                      <a:pt x="118" y="110"/>
                      <a:pt x="132" y="116"/>
                      <a:pt x="147" y="116"/>
                    </a:cubicBezTo>
                    <a:close/>
                    <a:moveTo>
                      <a:pt x="240" y="293"/>
                    </a:moveTo>
                    <a:cubicBezTo>
                      <a:pt x="288" y="292"/>
                      <a:pt x="288" y="292"/>
                      <a:pt x="288" y="292"/>
                    </a:cubicBezTo>
                    <a:cubicBezTo>
                      <a:pt x="255" y="185"/>
                      <a:pt x="255" y="185"/>
                      <a:pt x="255" y="185"/>
                    </a:cubicBezTo>
                    <a:cubicBezTo>
                      <a:pt x="250" y="167"/>
                      <a:pt x="228" y="136"/>
                      <a:pt x="189" y="135"/>
                    </a:cubicBezTo>
                    <a:cubicBezTo>
                      <a:pt x="172" y="135"/>
                      <a:pt x="172" y="135"/>
                      <a:pt x="172" y="135"/>
                    </a:cubicBezTo>
                    <a:cubicBezTo>
                      <a:pt x="172" y="135"/>
                      <a:pt x="172" y="135"/>
                      <a:pt x="172" y="136"/>
                    </a:cubicBezTo>
                    <a:cubicBezTo>
                      <a:pt x="173" y="137"/>
                      <a:pt x="173" y="137"/>
                      <a:pt x="173" y="137"/>
                    </a:cubicBezTo>
                    <a:cubicBezTo>
                      <a:pt x="172" y="139"/>
                      <a:pt x="172" y="139"/>
                      <a:pt x="172" y="139"/>
                    </a:cubicBezTo>
                    <a:cubicBezTo>
                      <a:pt x="172" y="143"/>
                      <a:pt x="168" y="148"/>
                      <a:pt x="161" y="155"/>
                    </a:cubicBezTo>
                    <a:cubicBezTo>
                      <a:pt x="173" y="232"/>
                      <a:pt x="173" y="232"/>
                      <a:pt x="173" y="232"/>
                    </a:cubicBezTo>
                    <a:cubicBezTo>
                      <a:pt x="148" y="263"/>
                      <a:pt x="148" y="263"/>
                      <a:pt x="148" y="263"/>
                    </a:cubicBezTo>
                    <a:cubicBezTo>
                      <a:pt x="138" y="250"/>
                      <a:pt x="138" y="250"/>
                      <a:pt x="138" y="250"/>
                    </a:cubicBezTo>
                    <a:cubicBezTo>
                      <a:pt x="123" y="233"/>
                      <a:pt x="123" y="233"/>
                      <a:pt x="123" y="233"/>
                    </a:cubicBezTo>
                    <a:cubicBezTo>
                      <a:pt x="133" y="155"/>
                      <a:pt x="133" y="155"/>
                      <a:pt x="133" y="155"/>
                    </a:cubicBezTo>
                    <a:cubicBezTo>
                      <a:pt x="126" y="149"/>
                      <a:pt x="122" y="143"/>
                      <a:pt x="122" y="139"/>
                    </a:cubicBezTo>
                    <a:cubicBezTo>
                      <a:pt x="122" y="138"/>
                      <a:pt x="122" y="138"/>
                      <a:pt x="122" y="138"/>
                    </a:cubicBezTo>
                    <a:cubicBezTo>
                      <a:pt x="122" y="136"/>
                      <a:pt x="122" y="136"/>
                      <a:pt x="122" y="136"/>
                    </a:cubicBezTo>
                    <a:cubicBezTo>
                      <a:pt x="122" y="136"/>
                      <a:pt x="122" y="135"/>
                      <a:pt x="122" y="135"/>
                    </a:cubicBezTo>
                    <a:cubicBezTo>
                      <a:pt x="101" y="135"/>
                      <a:pt x="101" y="135"/>
                      <a:pt x="101" y="135"/>
                    </a:cubicBezTo>
                    <a:cubicBezTo>
                      <a:pt x="61" y="135"/>
                      <a:pt x="39" y="167"/>
                      <a:pt x="33" y="185"/>
                    </a:cubicBezTo>
                    <a:cubicBezTo>
                      <a:pt x="0" y="293"/>
                      <a:pt x="0" y="293"/>
                      <a:pt x="0" y="293"/>
                    </a:cubicBezTo>
                    <a:cubicBezTo>
                      <a:pt x="49" y="293"/>
                      <a:pt x="49" y="293"/>
                      <a:pt x="49" y="293"/>
                    </a:cubicBezTo>
                    <a:cubicBezTo>
                      <a:pt x="69" y="222"/>
                      <a:pt x="69" y="222"/>
                      <a:pt x="69" y="222"/>
                    </a:cubicBezTo>
                    <a:cubicBezTo>
                      <a:pt x="84" y="222"/>
                      <a:pt x="84" y="222"/>
                      <a:pt x="84" y="222"/>
                    </a:cubicBezTo>
                    <a:cubicBezTo>
                      <a:pt x="63" y="293"/>
                      <a:pt x="63" y="293"/>
                      <a:pt x="63" y="293"/>
                    </a:cubicBezTo>
                    <a:cubicBezTo>
                      <a:pt x="225" y="293"/>
                      <a:pt x="225" y="293"/>
                      <a:pt x="225" y="293"/>
                    </a:cubicBezTo>
                    <a:cubicBezTo>
                      <a:pt x="205" y="221"/>
                      <a:pt x="205" y="221"/>
                      <a:pt x="205" y="221"/>
                    </a:cubicBezTo>
                    <a:cubicBezTo>
                      <a:pt x="219" y="221"/>
                      <a:pt x="219" y="221"/>
                      <a:pt x="219" y="221"/>
                    </a:cubicBezTo>
                    <a:lnTo>
                      <a:pt x="240" y="293"/>
                    </a:lnTo>
                    <a:close/>
                    <a:moveTo>
                      <a:pt x="154" y="150"/>
                    </a:moveTo>
                    <a:cubicBezTo>
                      <a:pt x="163" y="142"/>
                      <a:pt x="164" y="138"/>
                      <a:pt x="164" y="138"/>
                    </a:cubicBezTo>
                    <a:cubicBezTo>
                      <a:pt x="164" y="137"/>
                      <a:pt x="164" y="137"/>
                      <a:pt x="164" y="137"/>
                    </a:cubicBezTo>
                    <a:cubicBezTo>
                      <a:pt x="164" y="137"/>
                      <a:pt x="163" y="136"/>
                      <a:pt x="162" y="135"/>
                    </a:cubicBezTo>
                    <a:cubicBezTo>
                      <a:pt x="161" y="134"/>
                      <a:pt x="160" y="133"/>
                      <a:pt x="158" y="132"/>
                    </a:cubicBezTo>
                    <a:cubicBezTo>
                      <a:pt x="155" y="131"/>
                      <a:pt x="151" y="130"/>
                      <a:pt x="147" y="130"/>
                    </a:cubicBezTo>
                    <a:cubicBezTo>
                      <a:pt x="144" y="130"/>
                      <a:pt x="140" y="131"/>
                      <a:pt x="137" y="132"/>
                    </a:cubicBezTo>
                    <a:cubicBezTo>
                      <a:pt x="135" y="133"/>
                      <a:pt x="133" y="134"/>
                      <a:pt x="132" y="135"/>
                    </a:cubicBezTo>
                    <a:cubicBezTo>
                      <a:pt x="131" y="136"/>
                      <a:pt x="131" y="137"/>
                      <a:pt x="131" y="138"/>
                    </a:cubicBezTo>
                    <a:cubicBezTo>
                      <a:pt x="131" y="138"/>
                      <a:pt x="131" y="138"/>
                      <a:pt x="131" y="138"/>
                    </a:cubicBezTo>
                    <a:cubicBezTo>
                      <a:pt x="131" y="138"/>
                      <a:pt x="131" y="142"/>
                      <a:pt x="140" y="150"/>
                    </a:cubicBezTo>
                    <a:cubicBezTo>
                      <a:pt x="143" y="152"/>
                      <a:pt x="143" y="152"/>
                      <a:pt x="143" y="152"/>
                    </a:cubicBezTo>
                    <a:cubicBezTo>
                      <a:pt x="132" y="230"/>
                      <a:pt x="132" y="230"/>
                      <a:pt x="132" y="230"/>
                    </a:cubicBezTo>
                    <a:cubicBezTo>
                      <a:pt x="144" y="244"/>
                      <a:pt x="144" y="244"/>
                      <a:pt x="144" y="244"/>
                    </a:cubicBezTo>
                    <a:cubicBezTo>
                      <a:pt x="146" y="247"/>
                      <a:pt x="146" y="247"/>
                      <a:pt x="146" y="247"/>
                    </a:cubicBezTo>
                    <a:cubicBezTo>
                      <a:pt x="148" y="249"/>
                      <a:pt x="148" y="249"/>
                      <a:pt x="148" y="249"/>
                    </a:cubicBezTo>
                    <a:cubicBezTo>
                      <a:pt x="150" y="247"/>
                      <a:pt x="150" y="247"/>
                      <a:pt x="150" y="247"/>
                    </a:cubicBezTo>
                    <a:cubicBezTo>
                      <a:pt x="152" y="244"/>
                      <a:pt x="152" y="244"/>
                      <a:pt x="152" y="244"/>
                    </a:cubicBezTo>
                    <a:cubicBezTo>
                      <a:pt x="164" y="230"/>
                      <a:pt x="164" y="230"/>
                      <a:pt x="164" y="230"/>
                    </a:cubicBezTo>
                    <a:cubicBezTo>
                      <a:pt x="152" y="152"/>
                      <a:pt x="152" y="152"/>
                      <a:pt x="152" y="152"/>
                    </a:cubicBezTo>
                    <a:lnTo>
                      <a:pt x="154" y="150"/>
                    </a:lnTo>
                    <a:close/>
                  </a:path>
                </a:pathLst>
              </a:custGeom>
              <a:solidFill>
                <a:srgbClr val="D83B00"/>
              </a:solidFill>
              <a:ln>
                <a:noFill/>
              </a:ln>
              <a:extLst/>
            </p:spPr>
            <p:txBody>
              <a:bodyPr vert="horz" wrap="square" lIns="68570" tIns="34285" rIns="68570" bIns="3428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22802">
                  <a:defRPr/>
                </a:pPr>
                <a:endParaRPr lang="en-US" sz="1620" kern="0" dirty="0">
                  <a:solidFill>
                    <a:schemeClr val="tx2"/>
                  </a:solidFill>
                  <a:latin typeface="Calibri" panose="020F0502020204030204"/>
                </a:endParaRPr>
              </a:p>
            </p:txBody>
          </p:sp>
          <p:sp>
            <p:nvSpPr>
              <p:cNvPr id="91" name="TextBox 120"/>
              <p:cNvSpPr txBox="1"/>
              <p:nvPr/>
            </p:nvSpPr>
            <p:spPr>
              <a:xfrm>
                <a:off x="10094779" y="3880547"/>
                <a:ext cx="823627" cy="446811"/>
              </a:xfrm>
              <a:prstGeom prst="rect">
                <a:avLst/>
              </a:prstGeom>
              <a:noFill/>
            </p:spPr>
            <p:txBody>
              <a:bodyPr wrap="none" lIns="137141" tIns="109713" rIns="137141" bIns="109713" rtlCol="0">
                <a:spAutoFit/>
              </a:bodyPr>
              <a:lstStyle>
                <a:defPPr>
                  <a:defRPr lang="en-US"/>
                </a:defPPr>
                <a:lvl1pPr defTabSz="1119116">
                  <a:lnSpc>
                    <a:spcPct val="90000"/>
                  </a:lnSpc>
                  <a:spcAft>
                    <a:spcPts val="612"/>
                  </a:spcAft>
                  <a:defRPr sz="1050">
                    <a:solidFill>
                      <a:schemeClr val="bg1">
                        <a:lumMod val="50000"/>
                      </a:schemeClr>
                    </a:solidFill>
                  </a:defRPr>
                </a:lvl1pPr>
              </a:lstStyle>
              <a:p>
                <a:r>
                  <a:rPr lang="en-US" sz="772" dirty="0"/>
                  <a:t>Admins</a:t>
                </a:r>
              </a:p>
            </p:txBody>
          </p:sp>
        </p:grpSp>
        <p:sp>
          <p:nvSpPr>
            <p:cNvPr id="78" name="TextBox 77"/>
            <p:cNvSpPr txBox="1"/>
            <p:nvPr/>
          </p:nvSpPr>
          <p:spPr>
            <a:xfrm>
              <a:off x="8193640" y="1669308"/>
              <a:ext cx="2460085" cy="521423"/>
            </a:xfrm>
            <a:prstGeom prst="rect">
              <a:avLst/>
            </a:prstGeom>
            <a:noFill/>
          </p:spPr>
          <p:txBody>
            <a:bodyPr wrap="square" lIns="134426" tIns="107540" rIns="134426" bIns="107540" rtlCol="0">
              <a:spAutoFit/>
            </a:bodyPr>
            <a:lstStyle/>
            <a:p>
              <a:pPr algn="ctr" defTabSz="685537">
                <a:lnSpc>
                  <a:spcPct val="90000"/>
                </a:lnSpc>
                <a:spcBef>
                  <a:spcPts val="450"/>
                </a:spcBef>
                <a:spcAft>
                  <a:spcPts val="441"/>
                </a:spcAft>
                <a:defRPr/>
              </a:pPr>
              <a:r>
                <a:rPr lang="en-US" sz="1200"/>
                <a:t>Protected cloud </a:t>
              </a:r>
              <a:r>
                <a:rPr lang="en-US" sz="1200" dirty="0"/>
                <a:t>apps</a:t>
              </a:r>
            </a:p>
          </p:txBody>
        </p:sp>
        <p:sp>
          <p:nvSpPr>
            <p:cNvPr id="82" name="Oval 81"/>
            <p:cNvSpPr/>
            <p:nvPr/>
          </p:nvSpPr>
          <p:spPr bwMode="auto">
            <a:xfrm>
              <a:off x="7700473" y="1287462"/>
              <a:ext cx="3394564" cy="3394559"/>
            </a:xfrm>
            <a:prstGeom prst="ellipse">
              <a:avLst/>
            </a:prstGeom>
            <a:noFill/>
            <a:ln w="6350" cap="flat" cmpd="sng" algn="ctr">
              <a:solidFill>
                <a:schemeClr val="bg1">
                  <a:lumMod val="75000"/>
                </a:schemeClr>
              </a:solidFill>
              <a:prstDash val="dash"/>
              <a:miter lim="800000"/>
              <a:headEnd type="none" w="med" len="med"/>
              <a:tailEnd type="none" w="med" len="med"/>
            </a:ln>
            <a:effectLst/>
          </p:spPr>
          <p:txBody>
            <a:bodyPr rot="0" spcFirstLastPara="0" vert="horz" wrap="square" lIns="68570" tIns="91400" rIns="182802" bIns="91400" numCol="1" spcCol="0" rtlCol="0" fromWordArt="0" anchor="t" anchorCtr="0" forceAA="0" compatLnSpc="1">
              <a:prstTxWarp prst="textNoShape">
                <a:avLst/>
              </a:prstTxWarp>
              <a:noAutofit/>
            </a:bodyPr>
            <a:lstStyle/>
            <a:p>
              <a:pPr algn="ctr" defTabSz="931860" fontAlgn="base">
                <a:spcBef>
                  <a:spcPct val="0"/>
                </a:spcBef>
                <a:spcAft>
                  <a:spcPct val="0"/>
                </a:spcAft>
              </a:pPr>
              <a:endParaRPr lang="en-US" sz="1471" kern="0" dirty="0">
                <a:gradFill>
                  <a:gsLst>
                    <a:gs pos="0">
                      <a:prstClr val="black"/>
                    </a:gs>
                    <a:gs pos="100000">
                      <a:prstClr val="black"/>
                    </a:gs>
                  </a:gsLst>
                  <a:lin ang="5400000" scaled="0"/>
                </a:gradFill>
              </a:endParaRPr>
            </a:p>
          </p:txBody>
        </p:sp>
        <p:pic>
          <p:nvPicPr>
            <p:cNvPr id="84" name="Picture 8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75637" y="2269106"/>
              <a:ext cx="394698" cy="496327"/>
            </a:xfrm>
            <a:prstGeom prst="rect">
              <a:avLst/>
            </a:prstGeom>
          </p:spPr>
        </p:pic>
        <p:pic>
          <p:nvPicPr>
            <p:cNvPr id="85" name="Picture 8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37405" y="2252232"/>
              <a:ext cx="448032" cy="563394"/>
            </a:xfrm>
            <a:prstGeom prst="rect">
              <a:avLst/>
            </a:prstGeom>
          </p:spPr>
        </p:pic>
        <p:pic>
          <p:nvPicPr>
            <p:cNvPr id="86" name="Picture 8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77732" y="2293031"/>
              <a:ext cx="730152" cy="918157"/>
            </a:xfrm>
            <a:prstGeom prst="rect">
              <a:avLst/>
            </a:prstGeom>
          </p:spPr>
        </p:pic>
        <p:pic>
          <p:nvPicPr>
            <p:cNvPr id="87" name="Picture 8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705248" y="2794955"/>
              <a:ext cx="272484" cy="342645"/>
            </a:xfrm>
            <a:prstGeom prst="rect">
              <a:avLst/>
            </a:prstGeom>
          </p:spPr>
        </p:pic>
        <p:pic>
          <p:nvPicPr>
            <p:cNvPr id="88" name="Picture 8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757305" y="2705821"/>
              <a:ext cx="223063" cy="280499"/>
            </a:xfrm>
            <a:prstGeom prst="rect">
              <a:avLst/>
            </a:prstGeom>
          </p:spPr>
        </p:pic>
      </p:grpSp>
      <p:grpSp>
        <p:nvGrpSpPr>
          <p:cNvPr id="108" name="Group 107"/>
          <p:cNvGrpSpPr/>
          <p:nvPr/>
        </p:nvGrpSpPr>
        <p:grpSpPr>
          <a:xfrm>
            <a:off x="2871922" y="2291618"/>
            <a:ext cx="915707" cy="536803"/>
            <a:chOff x="4947971" y="2834944"/>
            <a:chExt cx="1245424" cy="730089"/>
          </a:xfrm>
        </p:grpSpPr>
        <p:sp>
          <p:nvSpPr>
            <p:cNvPr id="109" name="Oval 108"/>
            <p:cNvSpPr/>
            <p:nvPr/>
          </p:nvSpPr>
          <p:spPr bwMode="auto">
            <a:xfrm>
              <a:off x="5050434" y="2834944"/>
              <a:ext cx="730089" cy="730089"/>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110" name="TextBox 137"/>
            <p:cNvSpPr txBox="1"/>
            <p:nvPr/>
          </p:nvSpPr>
          <p:spPr>
            <a:xfrm>
              <a:off x="4947971" y="2968522"/>
              <a:ext cx="931263" cy="462931"/>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r>
                <a:rPr lang="en-US" sz="772" dirty="0"/>
                <a:t>Activity API</a:t>
              </a:r>
            </a:p>
          </p:txBody>
        </p:sp>
        <p:cxnSp>
          <p:nvCxnSpPr>
            <p:cNvPr id="111" name="Straight Arrow Connector 110"/>
            <p:cNvCxnSpPr>
              <a:cxnSpLocks/>
            </p:cNvCxnSpPr>
            <p:nvPr/>
          </p:nvCxnSpPr>
          <p:spPr>
            <a:xfrm flipV="1">
              <a:off x="5859371" y="3199988"/>
              <a:ext cx="334024" cy="3732"/>
            </a:xfrm>
            <a:prstGeom prst="straightConnector1">
              <a:avLst/>
            </a:prstGeom>
            <a:noFill/>
            <a:ln w="12700" cap="flat" cmpd="sng" algn="ctr">
              <a:solidFill>
                <a:srgbClr val="D83B00"/>
              </a:solidFill>
              <a:prstDash val="solid"/>
              <a:miter lim="800000"/>
              <a:headEnd type="none" w="med" len="med"/>
              <a:tailEnd type="arrow" w="med" len="med"/>
            </a:ln>
            <a:effectLst/>
          </p:spPr>
        </p:cxnSp>
      </p:grpSp>
      <p:grpSp>
        <p:nvGrpSpPr>
          <p:cNvPr id="112" name="Group 111"/>
          <p:cNvGrpSpPr/>
          <p:nvPr/>
        </p:nvGrpSpPr>
        <p:grpSpPr>
          <a:xfrm>
            <a:off x="2926164" y="1675326"/>
            <a:ext cx="831323" cy="536803"/>
            <a:chOff x="5040604" y="1928973"/>
            <a:chExt cx="1130657" cy="730089"/>
          </a:xfrm>
        </p:grpSpPr>
        <p:sp>
          <p:nvSpPr>
            <p:cNvPr id="113" name="TextBox 137"/>
            <p:cNvSpPr txBox="1"/>
            <p:nvPr/>
          </p:nvSpPr>
          <p:spPr>
            <a:xfrm>
              <a:off x="5040604" y="2028083"/>
              <a:ext cx="732261" cy="531870"/>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r>
                <a:rPr lang="en-US" sz="772" dirty="0"/>
                <a:t>Users/Groups</a:t>
              </a:r>
            </a:p>
          </p:txBody>
        </p:sp>
        <p:cxnSp>
          <p:nvCxnSpPr>
            <p:cNvPr id="114" name="Straight Arrow Connector 113"/>
            <p:cNvCxnSpPr>
              <a:cxnSpLocks/>
            </p:cNvCxnSpPr>
            <p:nvPr/>
          </p:nvCxnSpPr>
          <p:spPr>
            <a:xfrm flipV="1">
              <a:off x="5837237" y="2283673"/>
              <a:ext cx="334024" cy="3732"/>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118" name="Oval 117"/>
            <p:cNvSpPr/>
            <p:nvPr/>
          </p:nvSpPr>
          <p:spPr bwMode="auto">
            <a:xfrm>
              <a:off x="5047271" y="1928973"/>
              <a:ext cx="730089" cy="730089"/>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120" name="Group 119"/>
          <p:cNvGrpSpPr/>
          <p:nvPr/>
        </p:nvGrpSpPr>
        <p:grpSpPr>
          <a:xfrm>
            <a:off x="4226380" y="1468847"/>
            <a:ext cx="1571450" cy="306724"/>
            <a:chOff x="3903407" y="1919784"/>
            <a:chExt cx="2033991" cy="417166"/>
          </a:xfrm>
        </p:grpSpPr>
        <p:sp>
          <p:nvSpPr>
            <p:cNvPr id="125" name="Rounded Rectangle 124"/>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26" name="Rectangle 125"/>
            <p:cNvSpPr/>
            <p:nvPr/>
          </p:nvSpPr>
          <p:spPr>
            <a:xfrm>
              <a:off x="4142144" y="1995985"/>
              <a:ext cx="1556539" cy="319442"/>
            </a:xfrm>
            <a:prstGeom prst="rect">
              <a:avLst/>
            </a:prstGeom>
          </p:spPr>
          <p:txBody>
            <a:bodyPr wrap="none">
              <a:spAutoFit/>
            </a:bodyPr>
            <a:lstStyle/>
            <a:p>
              <a:pPr algn="ctr">
                <a:lnSpc>
                  <a:spcPct val="90000"/>
                </a:lnSpc>
                <a:spcAft>
                  <a:spcPts val="450"/>
                </a:spcAft>
              </a:pPr>
              <a:r>
                <a:rPr lang="en-US" sz="1029" dirty="0">
                  <a:solidFill>
                    <a:schemeClr val="bg1"/>
                  </a:solidFill>
                </a:rPr>
                <a:t>Event enrichment</a:t>
              </a:r>
            </a:p>
          </p:txBody>
        </p:sp>
      </p:grpSp>
      <p:grpSp>
        <p:nvGrpSpPr>
          <p:cNvPr id="130" name="Group 129"/>
          <p:cNvGrpSpPr/>
          <p:nvPr/>
        </p:nvGrpSpPr>
        <p:grpSpPr>
          <a:xfrm>
            <a:off x="6156870" y="782127"/>
            <a:ext cx="785421" cy="516950"/>
            <a:chOff x="3977030" y="1045511"/>
            <a:chExt cx="1068227" cy="703088"/>
          </a:xfrm>
        </p:grpSpPr>
        <p:pic>
          <p:nvPicPr>
            <p:cNvPr id="131" name="Picture 13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77030" y="1045511"/>
              <a:ext cx="1068227" cy="703088"/>
            </a:xfrm>
            <a:prstGeom prst="rect">
              <a:avLst/>
            </a:prstGeom>
          </p:spPr>
        </p:pic>
        <p:sp>
          <p:nvSpPr>
            <p:cNvPr id="132" name="Content Placeholder 2"/>
            <p:cNvSpPr txBox="1">
              <a:spLocks/>
            </p:cNvSpPr>
            <p:nvPr/>
          </p:nvSpPr>
          <p:spPr>
            <a:xfrm>
              <a:off x="4023077" y="1255544"/>
              <a:ext cx="976133" cy="430453"/>
            </a:xfrm>
            <a:prstGeom prst="rect">
              <a:avLst/>
            </a:prstGeom>
          </p:spPr>
          <p:txBody>
            <a:bodyPr vert="horz" wrap="square" lIns="109713" tIns="68570" rIns="109713" bIns="68570" rtlCol="0">
              <a:noAutofit/>
            </a:bodyPr>
            <a:lstStyle>
              <a:defPPr>
                <a:defRPr lang="en-US"/>
              </a:defPPr>
              <a:lvl1pPr algn="ctr">
                <a:defRPr sz="1400">
                  <a:solidFill>
                    <a:schemeClr val="bg1">
                      <a:lumMod val="50000"/>
                    </a:schemeClr>
                  </a:solidFill>
                </a:defRPr>
              </a:lvl1pPr>
            </a:lstStyle>
            <a:p>
              <a:r>
                <a:rPr lang="en-US" sz="1029" dirty="0"/>
                <a:t>Azure</a:t>
              </a:r>
            </a:p>
          </p:txBody>
        </p:sp>
      </p:grpSp>
      <p:cxnSp>
        <p:nvCxnSpPr>
          <p:cNvPr id="133" name="Straight Arrow Connector 24"/>
          <p:cNvCxnSpPr>
            <a:cxnSpLocks/>
          </p:cNvCxnSpPr>
          <p:nvPr/>
        </p:nvCxnSpPr>
        <p:spPr>
          <a:xfrm>
            <a:off x="5587068" y="1831102"/>
            <a:ext cx="0" cy="200376"/>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134" name="Group 133"/>
          <p:cNvGrpSpPr/>
          <p:nvPr/>
        </p:nvGrpSpPr>
        <p:grpSpPr>
          <a:xfrm>
            <a:off x="4228843" y="2085588"/>
            <a:ext cx="1571450" cy="306724"/>
            <a:chOff x="3903407" y="1919784"/>
            <a:chExt cx="2033991" cy="417166"/>
          </a:xfrm>
        </p:grpSpPr>
        <p:sp>
          <p:nvSpPr>
            <p:cNvPr id="135" name="Rounded Rectangle 134"/>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36" name="Rectangle 135"/>
            <p:cNvSpPr/>
            <p:nvPr/>
          </p:nvSpPr>
          <p:spPr>
            <a:xfrm>
              <a:off x="4303982" y="1995985"/>
              <a:ext cx="1232866" cy="319442"/>
            </a:xfrm>
            <a:prstGeom prst="rect">
              <a:avLst/>
            </a:prstGeom>
          </p:spPr>
          <p:txBody>
            <a:bodyPr wrap="none">
              <a:spAutoFit/>
            </a:bodyPr>
            <a:lstStyle/>
            <a:p>
              <a:pPr algn="ctr">
                <a:lnSpc>
                  <a:spcPct val="90000"/>
                </a:lnSpc>
                <a:spcAft>
                  <a:spcPts val="450"/>
                </a:spcAft>
              </a:pPr>
              <a:r>
                <a:rPr lang="en-US" sz="1029" dirty="0">
                  <a:solidFill>
                    <a:schemeClr val="bg1"/>
                  </a:solidFill>
                </a:rPr>
                <a:t>Alerts engine</a:t>
              </a:r>
            </a:p>
          </p:txBody>
        </p:sp>
      </p:grpSp>
      <p:sp>
        <p:nvSpPr>
          <p:cNvPr id="137" name="Content Placeholder 2"/>
          <p:cNvSpPr txBox="1">
            <a:spLocks/>
          </p:cNvSpPr>
          <p:nvPr/>
        </p:nvSpPr>
        <p:spPr>
          <a:xfrm>
            <a:off x="4213177" y="2396514"/>
            <a:ext cx="1429779" cy="919273"/>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pPr algn="l"/>
            <a:r>
              <a:rPr lang="en-US" sz="772" dirty="0"/>
              <a:t>Based on big data and machine learning</a:t>
            </a:r>
          </a:p>
          <a:p>
            <a:pPr algn="l"/>
            <a:r>
              <a:rPr lang="en-US" sz="772" dirty="0"/>
              <a:t>- Anomaly detection</a:t>
            </a:r>
          </a:p>
          <a:p>
            <a:pPr algn="l"/>
            <a:r>
              <a:rPr lang="en-US" sz="772" dirty="0"/>
              <a:t>- Activity policy evaluation</a:t>
            </a:r>
          </a:p>
        </p:txBody>
      </p:sp>
      <p:sp>
        <p:nvSpPr>
          <p:cNvPr id="138" name="Rectangle 137"/>
          <p:cNvSpPr/>
          <p:nvPr/>
        </p:nvSpPr>
        <p:spPr bwMode="auto">
          <a:xfrm rot="5400000">
            <a:off x="4981111" y="2330911"/>
            <a:ext cx="331898" cy="2450207"/>
          </a:xfrm>
          <a:prstGeom prst="rect">
            <a:avLst/>
          </a:prstGeom>
          <a:solidFill>
            <a:schemeClr val="tx1">
              <a:lumMod val="75000"/>
            </a:schemeClr>
          </a:solidFill>
          <a:ln>
            <a:noFill/>
          </a:ln>
        </p:spPr>
        <p:style>
          <a:lnRef idx="0">
            <a:scrgbClr r="0" g="0" b="0"/>
          </a:lnRef>
          <a:fillRef idx="0">
            <a:scrgbClr r="0" g="0" b="0"/>
          </a:fillRef>
          <a:effectRef idx="0">
            <a:scrgbClr r="0" g="0" b="0"/>
          </a:effectRef>
          <a:fontRef idx="minor">
            <a:schemeClr val="lt1"/>
          </a:fontRef>
        </p:style>
        <p:txBody>
          <a:bodyPr vert="vert270" wrap="square" lIns="0" tIns="34973" rIns="0" bIns="34973"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699220" fontAlgn="base">
              <a:spcBef>
                <a:spcPct val="0"/>
              </a:spcBef>
              <a:spcAft>
                <a:spcPct val="0"/>
              </a:spcAft>
            </a:pPr>
            <a:r>
              <a:rPr lang="en-US" sz="1176" dirty="0">
                <a:gradFill>
                  <a:gsLst>
                    <a:gs pos="0">
                      <a:srgbClr val="FFFFFF"/>
                    </a:gs>
                    <a:gs pos="100000">
                      <a:srgbClr val="FFFFFF"/>
                    </a:gs>
                  </a:gsLst>
                  <a:lin ang="5400000" scaled="0"/>
                </a:gradFill>
              </a:rPr>
              <a:t>Alert investigation &amp; notification</a:t>
            </a:r>
          </a:p>
        </p:txBody>
      </p:sp>
      <p:cxnSp>
        <p:nvCxnSpPr>
          <p:cNvPr id="139" name="Straight Arrow Connector 24"/>
          <p:cNvCxnSpPr>
            <a:cxnSpLocks/>
          </p:cNvCxnSpPr>
          <p:nvPr/>
        </p:nvCxnSpPr>
        <p:spPr>
          <a:xfrm>
            <a:off x="5592710" y="2426836"/>
            <a:ext cx="0" cy="817233"/>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140" name="Group 139"/>
          <p:cNvGrpSpPr/>
          <p:nvPr/>
        </p:nvGrpSpPr>
        <p:grpSpPr>
          <a:xfrm>
            <a:off x="3921955" y="4051453"/>
            <a:ext cx="944018" cy="756131"/>
            <a:chOff x="3602037" y="3787044"/>
            <a:chExt cx="2201180" cy="1763081"/>
          </a:xfrm>
        </p:grpSpPr>
        <p:pic>
          <p:nvPicPr>
            <p:cNvPr id="141" name="Picture 14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3602037" y="3787044"/>
              <a:ext cx="2201180" cy="1763081"/>
            </a:xfrm>
            <a:prstGeom prst="rect">
              <a:avLst/>
            </a:prstGeom>
          </p:spPr>
        </p:pic>
        <p:pic>
          <p:nvPicPr>
            <p:cNvPr id="142" name="Picture 14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750147" y="3934605"/>
              <a:ext cx="1900544" cy="1083019"/>
            </a:xfrm>
            <a:prstGeom prst="rect">
              <a:avLst/>
            </a:prstGeom>
          </p:spPr>
        </p:pic>
      </p:grpSp>
      <p:cxnSp>
        <p:nvCxnSpPr>
          <p:cNvPr id="143" name="Straight Arrow Connector 24"/>
          <p:cNvCxnSpPr>
            <a:cxnSpLocks/>
          </p:cNvCxnSpPr>
          <p:nvPr/>
        </p:nvCxnSpPr>
        <p:spPr>
          <a:xfrm>
            <a:off x="4382863" y="3843297"/>
            <a:ext cx="0" cy="175843"/>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146" name="Picture 145"/>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981069" y="3939098"/>
            <a:ext cx="1137023" cy="1137023"/>
          </a:xfrm>
          <a:prstGeom prst="rect">
            <a:avLst/>
          </a:prstGeom>
        </p:spPr>
      </p:pic>
      <p:cxnSp>
        <p:nvCxnSpPr>
          <p:cNvPr id="149" name="Straight Arrow Connector 24"/>
          <p:cNvCxnSpPr>
            <a:cxnSpLocks/>
          </p:cNvCxnSpPr>
          <p:nvPr/>
        </p:nvCxnSpPr>
        <p:spPr>
          <a:xfrm>
            <a:off x="5883119" y="3850869"/>
            <a:ext cx="0" cy="271441"/>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50" name="Straight Arrow Connector 24"/>
          <p:cNvCxnSpPr>
            <a:cxnSpLocks/>
          </p:cNvCxnSpPr>
          <p:nvPr/>
        </p:nvCxnSpPr>
        <p:spPr>
          <a:xfrm>
            <a:off x="6196770" y="3850869"/>
            <a:ext cx="0" cy="271441"/>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9" name="Picture 8"/>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305769" y="4244800"/>
            <a:ext cx="476526" cy="284621"/>
          </a:xfrm>
          <a:prstGeom prst="rect">
            <a:avLst/>
          </a:prstGeom>
        </p:spPr>
      </p:pic>
      <p:cxnSp>
        <p:nvCxnSpPr>
          <p:cNvPr id="151" name="Straight Arrow Connector 24"/>
          <p:cNvCxnSpPr>
            <a:cxnSpLocks/>
          </p:cNvCxnSpPr>
          <p:nvPr/>
        </p:nvCxnSpPr>
        <p:spPr>
          <a:xfrm>
            <a:off x="5580478" y="3843297"/>
            <a:ext cx="0" cy="279012"/>
          </a:xfrm>
          <a:prstGeom prst="straightConnector1">
            <a:avLst/>
          </a:prstGeom>
          <a:noFill/>
          <a:ln w="12700" cap="flat" cmpd="sng" algn="ctr">
            <a:solidFill>
              <a:srgbClr val="D83B00"/>
            </a:solidFill>
            <a:prstDash val="solid"/>
            <a:miter lim="800000"/>
            <a:headEnd type="none" w="med" len="med"/>
            <a:tailEnd type="arrow" w="med" len="med"/>
          </a:ln>
          <a:effectLst/>
        </p:spPr>
      </p:cxnSp>
      <p:pic>
        <p:nvPicPr>
          <p:cNvPr id="3" name="Picture 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625496" y="4334840"/>
            <a:ext cx="515248" cy="808296"/>
          </a:xfrm>
          <a:prstGeom prst="rect">
            <a:avLst/>
          </a:prstGeom>
        </p:spPr>
      </p:pic>
      <p:grpSp>
        <p:nvGrpSpPr>
          <p:cNvPr id="152" name="Group 151"/>
          <p:cNvGrpSpPr/>
          <p:nvPr/>
        </p:nvGrpSpPr>
        <p:grpSpPr>
          <a:xfrm>
            <a:off x="6850618" y="1465712"/>
            <a:ext cx="1571450" cy="306724"/>
            <a:chOff x="3903407" y="1919784"/>
            <a:chExt cx="2033991" cy="417166"/>
          </a:xfrm>
        </p:grpSpPr>
        <p:sp>
          <p:nvSpPr>
            <p:cNvPr id="153" name="Rounded Rectangle 152"/>
            <p:cNvSpPr/>
            <p:nvPr/>
          </p:nvSpPr>
          <p:spPr bwMode="auto">
            <a:xfrm>
              <a:off x="3903407" y="1919784"/>
              <a:ext cx="2033991" cy="41716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54" name="Rectangle 153"/>
            <p:cNvSpPr/>
            <p:nvPr/>
          </p:nvSpPr>
          <p:spPr>
            <a:xfrm>
              <a:off x="3948154" y="1995985"/>
              <a:ext cx="1944531" cy="319442"/>
            </a:xfrm>
            <a:prstGeom prst="rect">
              <a:avLst/>
            </a:prstGeom>
          </p:spPr>
          <p:txBody>
            <a:bodyPr wrap="none">
              <a:spAutoFit/>
            </a:bodyPr>
            <a:lstStyle/>
            <a:p>
              <a:pPr algn="ctr">
                <a:lnSpc>
                  <a:spcPct val="90000"/>
                </a:lnSpc>
                <a:spcAft>
                  <a:spcPts val="450"/>
                </a:spcAft>
              </a:pPr>
              <a:r>
                <a:rPr lang="en-US" sz="1029" dirty="0">
                  <a:solidFill>
                    <a:schemeClr val="bg1"/>
                  </a:solidFill>
                </a:rPr>
                <a:t>Geo-location database</a:t>
              </a:r>
            </a:p>
          </p:txBody>
        </p:sp>
      </p:grpSp>
      <p:sp>
        <p:nvSpPr>
          <p:cNvPr id="156" name="Rounded Rectangle 155"/>
          <p:cNvSpPr/>
          <p:nvPr/>
        </p:nvSpPr>
        <p:spPr bwMode="auto">
          <a:xfrm>
            <a:off x="6850621" y="1957394"/>
            <a:ext cx="1571450" cy="445413"/>
          </a:xfrm>
          <a:prstGeom prst="roundRect">
            <a:avLst>
              <a:gd name="adj" fmla="val 9882"/>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157" name="Rectangle 156"/>
          <p:cNvSpPr/>
          <p:nvPr/>
        </p:nvSpPr>
        <p:spPr>
          <a:xfrm>
            <a:off x="6833308" y="2013421"/>
            <a:ext cx="1577788" cy="377411"/>
          </a:xfrm>
          <a:prstGeom prst="rect">
            <a:avLst/>
          </a:prstGeom>
        </p:spPr>
        <p:txBody>
          <a:bodyPr wrap="square">
            <a:spAutoFit/>
          </a:bodyPr>
          <a:lstStyle/>
          <a:p>
            <a:pPr algn="ctr">
              <a:lnSpc>
                <a:spcPct val="90000"/>
              </a:lnSpc>
              <a:spcAft>
                <a:spcPts val="450"/>
              </a:spcAft>
            </a:pPr>
            <a:r>
              <a:rPr lang="en-US" sz="1029" dirty="0">
                <a:solidFill>
                  <a:schemeClr val="bg1"/>
                </a:solidFill>
              </a:rPr>
              <a:t>Microsoft Threat Intelligence Center </a:t>
            </a:r>
          </a:p>
        </p:txBody>
      </p:sp>
      <p:sp>
        <p:nvSpPr>
          <p:cNvPr id="158" name="Content Placeholder 2"/>
          <p:cNvSpPr txBox="1">
            <a:spLocks/>
          </p:cNvSpPr>
          <p:nvPr/>
        </p:nvSpPr>
        <p:spPr>
          <a:xfrm>
            <a:off x="7048065" y="2402808"/>
            <a:ext cx="1176557" cy="249019"/>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pPr algn="l"/>
            <a:r>
              <a:rPr lang="en-US" sz="772" dirty="0"/>
              <a:t>e.g. risky IP addresses</a:t>
            </a:r>
          </a:p>
        </p:txBody>
      </p:sp>
      <p:cxnSp>
        <p:nvCxnSpPr>
          <p:cNvPr id="159" name="Straight Arrow Connector 104"/>
          <p:cNvCxnSpPr>
            <a:cxnSpLocks/>
          </p:cNvCxnSpPr>
          <p:nvPr/>
        </p:nvCxnSpPr>
        <p:spPr>
          <a:xfrm rot="10800000">
            <a:off x="5883121" y="1617033"/>
            <a:ext cx="888984" cy="562360"/>
          </a:xfrm>
          <a:prstGeom prst="bentConnector3">
            <a:avLst>
              <a:gd name="adj1" fmla="val 22450"/>
            </a:avLst>
          </a:prstGeom>
          <a:noFill/>
          <a:ln w="12700" cap="flat" cmpd="sng" algn="ctr">
            <a:solidFill>
              <a:srgbClr val="D83B00"/>
            </a:solidFill>
            <a:prstDash val="solid"/>
            <a:miter lim="800000"/>
            <a:headEnd type="none" w="med" len="med"/>
            <a:tailEnd type="arrow" w="med" len="med"/>
          </a:ln>
          <a:effectLst/>
        </p:spPr>
      </p:cxnSp>
      <p:cxnSp>
        <p:nvCxnSpPr>
          <p:cNvPr id="160" name="Straight Arrow Connector 104"/>
          <p:cNvCxnSpPr>
            <a:cxnSpLocks/>
          </p:cNvCxnSpPr>
          <p:nvPr/>
        </p:nvCxnSpPr>
        <p:spPr>
          <a:xfrm flipH="1" flipV="1">
            <a:off x="6213295" y="1617034"/>
            <a:ext cx="541499" cy="2039"/>
          </a:xfrm>
          <a:prstGeom prst="straightConnector1">
            <a:avLst/>
          </a:prstGeom>
          <a:noFill/>
          <a:ln w="12700" cap="flat" cmpd="sng" algn="ctr">
            <a:solidFill>
              <a:srgbClr val="D83B00"/>
            </a:solidFill>
            <a:prstDash val="solid"/>
            <a:miter lim="800000"/>
            <a:headEnd type="none" w="med" len="med"/>
            <a:tailEnd type="none" w="med" len="med"/>
          </a:ln>
          <a:effectLst/>
        </p:spPr>
      </p:cxnSp>
      <p:cxnSp>
        <p:nvCxnSpPr>
          <p:cNvPr id="161" name="Straight Arrow Connector 160"/>
          <p:cNvCxnSpPr>
            <a:cxnSpLocks/>
          </p:cNvCxnSpPr>
          <p:nvPr/>
        </p:nvCxnSpPr>
        <p:spPr>
          <a:xfrm>
            <a:off x="2744265" y="2557070"/>
            <a:ext cx="127658" cy="0"/>
          </a:xfrm>
          <a:prstGeom prst="straightConnector1">
            <a:avLst/>
          </a:prstGeom>
          <a:noFill/>
          <a:ln w="12700" cap="flat" cmpd="sng" algn="ctr">
            <a:solidFill>
              <a:srgbClr val="D83B00"/>
            </a:solidFill>
            <a:prstDash val="solid"/>
            <a:miter lim="800000"/>
            <a:headEnd type="none" w="med" len="med"/>
            <a:tailEnd type="arrow" w="med" len="med"/>
          </a:ln>
          <a:effectLst/>
        </p:spPr>
      </p:cxnSp>
      <p:cxnSp>
        <p:nvCxnSpPr>
          <p:cNvPr id="162" name="Straight Arrow Connector 161"/>
          <p:cNvCxnSpPr>
            <a:cxnSpLocks/>
          </p:cNvCxnSpPr>
          <p:nvPr/>
        </p:nvCxnSpPr>
        <p:spPr>
          <a:xfrm>
            <a:off x="2744265" y="1937616"/>
            <a:ext cx="127658" cy="0"/>
          </a:xfrm>
          <a:prstGeom prst="straightConnector1">
            <a:avLst/>
          </a:prstGeom>
          <a:noFill/>
          <a:ln w="12700" cap="flat" cmpd="sng" algn="ctr">
            <a:solidFill>
              <a:srgbClr val="D83B00"/>
            </a:solidFill>
            <a:prstDash val="solid"/>
            <a:miter lim="800000"/>
            <a:headEnd type="none" w="med" len="med"/>
            <a:tailEnd type="arrow" w="med" len="med"/>
          </a:ln>
          <a:effectLst/>
        </p:spPr>
      </p:cxnSp>
      <p:grpSp>
        <p:nvGrpSpPr>
          <p:cNvPr id="66" name="Group 65"/>
          <p:cNvGrpSpPr/>
          <p:nvPr/>
        </p:nvGrpSpPr>
        <p:grpSpPr>
          <a:xfrm>
            <a:off x="2861851" y="1059034"/>
            <a:ext cx="915707" cy="536803"/>
            <a:chOff x="4947971" y="2834944"/>
            <a:chExt cx="1245424" cy="730089"/>
          </a:xfrm>
        </p:grpSpPr>
        <p:sp>
          <p:nvSpPr>
            <p:cNvPr id="67" name="Oval 66"/>
            <p:cNvSpPr/>
            <p:nvPr/>
          </p:nvSpPr>
          <p:spPr bwMode="auto">
            <a:xfrm>
              <a:off x="5050434" y="2834944"/>
              <a:ext cx="730089" cy="730089"/>
            </a:xfrm>
            <a:prstGeom prst="ellipse">
              <a:avLst/>
            </a:prstGeom>
            <a:noFill/>
            <a:ln w="12700" cap="flat" cmpd="sng" algn="ctr">
              <a:solidFill>
                <a:srgbClr val="D83B00"/>
              </a:solidFill>
              <a:prstDash val="solid"/>
              <a:miter lim="800000"/>
              <a:headEnd type="none" w="med" len="med"/>
              <a:tailEnd type="arrow" w="med" len="med"/>
            </a:ln>
            <a:effectLst/>
          </p:spPr>
          <p:txBody>
            <a:bodyPr rot="0" spcFirstLastPara="0"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kern="0" dirty="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68" name="TextBox 137"/>
            <p:cNvSpPr txBox="1"/>
            <p:nvPr/>
          </p:nvSpPr>
          <p:spPr>
            <a:xfrm>
              <a:off x="4947971" y="2968522"/>
              <a:ext cx="931263" cy="462931"/>
            </a:xfrm>
            <a:prstGeom prst="rect">
              <a:avLst/>
            </a:prstGeom>
          </p:spPr>
          <p:txBody>
            <a:bodyPr vert="horz" wrap="square" lIns="109713" tIns="68570" rIns="109713" bIns="68570" rtlCol="0">
              <a:noAutofit/>
            </a:bodyPr>
            <a:lstStyle>
              <a:defPPr>
                <a:defRPr lang="en-US"/>
              </a:defPPr>
              <a:lvl1pPr algn="ctr">
                <a:defRPr sz="1050">
                  <a:solidFill>
                    <a:schemeClr val="bg1">
                      <a:lumMod val="50000"/>
                    </a:schemeClr>
                  </a:solidFill>
                </a:defRPr>
              </a:lvl1pPr>
            </a:lstStyle>
            <a:p>
              <a:r>
                <a:rPr lang="en-US" sz="772" dirty="0"/>
                <a:t>Proxy </a:t>
              </a:r>
            </a:p>
            <a:p>
              <a:r>
                <a:rPr lang="en-US" sz="772" dirty="0"/>
                <a:t>traffic</a:t>
              </a:r>
            </a:p>
          </p:txBody>
        </p:sp>
        <p:cxnSp>
          <p:nvCxnSpPr>
            <p:cNvPr id="69" name="Straight Arrow Connector 68"/>
            <p:cNvCxnSpPr>
              <a:cxnSpLocks/>
            </p:cNvCxnSpPr>
            <p:nvPr/>
          </p:nvCxnSpPr>
          <p:spPr>
            <a:xfrm flipV="1">
              <a:off x="5859371" y="3199988"/>
              <a:ext cx="334024" cy="3732"/>
            </a:xfrm>
            <a:prstGeom prst="straightConnector1">
              <a:avLst/>
            </a:prstGeom>
            <a:noFill/>
            <a:ln w="12700" cap="flat" cmpd="sng" algn="ctr">
              <a:solidFill>
                <a:srgbClr val="D83B00"/>
              </a:solidFill>
              <a:prstDash val="solid"/>
              <a:miter lim="800000"/>
              <a:headEnd type="none" w="med" len="med"/>
              <a:tailEnd type="arrow" w="med" len="med"/>
            </a:ln>
            <a:effectLst/>
          </p:spPr>
        </p:cxnSp>
      </p:grpSp>
      <p:cxnSp>
        <p:nvCxnSpPr>
          <p:cNvPr id="70" name="Straight Arrow Connector 69"/>
          <p:cNvCxnSpPr>
            <a:cxnSpLocks/>
          </p:cNvCxnSpPr>
          <p:nvPr/>
        </p:nvCxnSpPr>
        <p:spPr>
          <a:xfrm>
            <a:off x="2734194" y="1324486"/>
            <a:ext cx="127658" cy="0"/>
          </a:xfrm>
          <a:prstGeom prst="straightConnector1">
            <a:avLst/>
          </a:prstGeom>
          <a:noFill/>
          <a:ln w="12700" cap="flat" cmpd="sng" algn="ctr">
            <a:solidFill>
              <a:srgbClr val="D83B00"/>
            </a:solidFill>
            <a:prstDash val="solid"/>
            <a:miter lim="800000"/>
            <a:headEnd type="none" w="med" len="med"/>
            <a:tailEnd type="arrow" w="med" len="med"/>
          </a:ln>
          <a:effectLst/>
        </p:spPr>
      </p:cxnSp>
      <p:sp>
        <p:nvSpPr>
          <p:cNvPr id="71" name="Title 1">
            <a:extLst>
              <a:ext uri="{FF2B5EF4-FFF2-40B4-BE49-F238E27FC236}">
                <a16:creationId xmlns:a16="http://schemas.microsoft.com/office/drawing/2014/main" id="{9D9DDDAA-626C-4249-89DB-9C96EC59D41C}"/>
              </a:ext>
            </a:extLst>
          </p:cNvPr>
          <p:cNvSpPr txBox="1">
            <a:spLocks/>
          </p:cNvSpPr>
          <p:nvPr/>
        </p:nvSpPr>
        <p:spPr>
          <a:xfrm>
            <a:off x="298220" y="142508"/>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2"/>
                </a:solidFill>
              </a:rPr>
              <a:t>Activity &amp; Anomaly detection Architecture</a:t>
            </a:r>
            <a:endParaRPr lang="en-US" sz="2100" dirty="0">
              <a:solidFill>
                <a:schemeClr val="tx1"/>
              </a:solidFill>
            </a:endParaRPr>
          </a:p>
        </p:txBody>
      </p:sp>
    </p:spTree>
    <p:extLst>
      <p:ext uri="{BB962C8B-B14F-4D97-AF65-F5344CB8AC3E}">
        <p14:creationId xmlns:p14="http://schemas.microsoft.com/office/powerpoint/2010/main" val="175418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Thanks</a:t>
            </a:r>
            <a:r>
              <a:rPr lang="de-DE" dirty="0"/>
              <a:t> </a:t>
            </a:r>
            <a:r>
              <a:rPr lang="de-DE" dirty="0" err="1"/>
              <a:t>to</a:t>
            </a:r>
            <a:r>
              <a:rPr lang="de-DE" dirty="0"/>
              <a:t> </a:t>
            </a:r>
            <a:r>
              <a:rPr lang="de-DE" dirty="0" err="1"/>
              <a:t>our</a:t>
            </a:r>
            <a:r>
              <a:rPr lang="de-DE" dirty="0"/>
              <a:t> Sponsors!</a:t>
            </a:r>
            <a:endParaRPr lang="de-AT" dirty="0"/>
          </a:p>
        </p:txBody>
      </p:sp>
      <p:pic>
        <p:nvPicPr>
          <p:cNvPr id="1026" name="Picture 2" descr="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718" y="3058800"/>
            <a:ext cx="2016224" cy="4610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46" y="1097483"/>
            <a:ext cx="2504269" cy="6125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378" y="1339430"/>
            <a:ext cx="1116982" cy="11101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2126" y="1351441"/>
            <a:ext cx="1800200" cy="9911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il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1351441"/>
            <a:ext cx="1952750" cy="12519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il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83" y="2172237"/>
            <a:ext cx="2530996" cy="4311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il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283" y="3005029"/>
            <a:ext cx="2808312" cy="7553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il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3585" y="4384924"/>
            <a:ext cx="1389936" cy="26528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il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6830" y="3777483"/>
            <a:ext cx="911542" cy="36774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il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1768" y="4331883"/>
            <a:ext cx="1646246" cy="39196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Bil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67317" y="4369225"/>
            <a:ext cx="875395" cy="29668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Bil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4369" y="4371031"/>
            <a:ext cx="1099817" cy="329171"/>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07D60C5F-092C-4BC9-A8C2-DF1A475E4F40}"/>
              </a:ext>
            </a:extLst>
          </p:cNvPr>
          <p:cNvPicPr>
            <a:picLocks noChangeAspect="1"/>
          </p:cNvPicPr>
          <p:nvPr/>
        </p:nvPicPr>
        <p:blipFill>
          <a:blip r:embed="rId14"/>
          <a:stretch>
            <a:fillRect/>
          </a:stretch>
        </p:blipFill>
        <p:spPr>
          <a:xfrm>
            <a:off x="3562501" y="3005029"/>
            <a:ext cx="2915816" cy="728954"/>
          </a:xfrm>
          <a:prstGeom prst="rect">
            <a:avLst/>
          </a:prstGeom>
        </p:spPr>
      </p:pic>
      <p:pic>
        <p:nvPicPr>
          <p:cNvPr id="5" name="Grafik 4">
            <a:extLst>
              <a:ext uri="{FF2B5EF4-FFF2-40B4-BE49-F238E27FC236}">
                <a16:creationId xmlns:a16="http://schemas.microsoft.com/office/drawing/2014/main" id="{E37744A5-1BE4-4631-9E4D-4B66335FD8F6}"/>
              </a:ext>
            </a:extLst>
          </p:cNvPr>
          <p:cNvPicPr>
            <a:picLocks noChangeAspect="1"/>
          </p:cNvPicPr>
          <p:nvPr/>
        </p:nvPicPr>
        <p:blipFill>
          <a:blip r:embed="rId15"/>
          <a:stretch>
            <a:fillRect/>
          </a:stretch>
        </p:blipFill>
        <p:spPr>
          <a:xfrm>
            <a:off x="1236398" y="4355899"/>
            <a:ext cx="1460473" cy="359437"/>
          </a:xfrm>
          <a:prstGeom prst="rect">
            <a:avLst/>
          </a:prstGeom>
        </p:spPr>
      </p:pic>
      <p:pic>
        <p:nvPicPr>
          <p:cNvPr id="6" name="Grafik 5">
            <a:extLst>
              <a:ext uri="{FF2B5EF4-FFF2-40B4-BE49-F238E27FC236}">
                <a16:creationId xmlns:a16="http://schemas.microsoft.com/office/drawing/2014/main" id="{D6BED420-8204-4D74-B6B4-9E10D2B034C9}"/>
              </a:ext>
            </a:extLst>
          </p:cNvPr>
          <p:cNvPicPr>
            <a:picLocks noChangeAspect="1"/>
          </p:cNvPicPr>
          <p:nvPr/>
        </p:nvPicPr>
        <p:blipFill>
          <a:blip r:embed="rId16"/>
          <a:stretch>
            <a:fillRect/>
          </a:stretch>
        </p:blipFill>
        <p:spPr>
          <a:xfrm>
            <a:off x="4701768" y="3849060"/>
            <a:ext cx="1646246" cy="367746"/>
          </a:xfrm>
          <a:prstGeom prst="rect">
            <a:avLst/>
          </a:prstGeom>
        </p:spPr>
      </p:pic>
    </p:spTree>
    <p:extLst>
      <p:ext uri="{BB962C8B-B14F-4D97-AF65-F5344CB8AC3E}">
        <p14:creationId xmlns:p14="http://schemas.microsoft.com/office/powerpoint/2010/main" val="409398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DB173F-221A-4C4F-8E78-CF97C69DDA05}"/>
              </a:ext>
            </a:extLst>
          </p:cNvPr>
          <p:cNvGrpSpPr/>
          <p:nvPr/>
        </p:nvGrpSpPr>
        <p:grpSpPr>
          <a:xfrm>
            <a:off x="260604" y="741587"/>
            <a:ext cx="8327560" cy="4401549"/>
            <a:chOff x="346657" y="988436"/>
            <a:chExt cx="11104988" cy="5869564"/>
          </a:xfrm>
        </p:grpSpPr>
        <p:grpSp>
          <p:nvGrpSpPr>
            <p:cNvPr id="2" name="Group 1">
              <a:extLst>
                <a:ext uri="{FF2B5EF4-FFF2-40B4-BE49-F238E27FC236}">
                  <a16:creationId xmlns:a16="http://schemas.microsoft.com/office/drawing/2014/main" id="{9AAAFD6F-3980-41B2-8F4A-A40CFB77A657}"/>
                </a:ext>
              </a:extLst>
            </p:cNvPr>
            <p:cNvGrpSpPr/>
            <p:nvPr/>
          </p:nvGrpSpPr>
          <p:grpSpPr>
            <a:xfrm>
              <a:off x="346657" y="988436"/>
              <a:ext cx="11104988" cy="5869564"/>
              <a:chOff x="845635" y="1516274"/>
              <a:chExt cx="10107032" cy="5342092"/>
            </a:xfrm>
          </p:grpSpPr>
          <p:sp>
            <p:nvSpPr>
              <p:cNvPr id="361" name="bk object 18"/>
              <p:cNvSpPr/>
              <p:nvPr/>
            </p:nvSpPr>
            <p:spPr>
              <a:xfrm>
                <a:off x="3875257" y="3096031"/>
                <a:ext cx="2280850" cy="1875783"/>
              </a:xfrm>
              <a:custGeom>
                <a:avLst/>
                <a:gdLst/>
                <a:ahLst/>
                <a:cxnLst/>
                <a:rect l="l" t="t" r="r" b="b"/>
                <a:pathLst>
                  <a:path w="3267075" h="2373629">
                    <a:moveTo>
                      <a:pt x="142024" y="0"/>
                    </a:moveTo>
                    <a:lnTo>
                      <a:pt x="0" y="2373096"/>
                    </a:lnTo>
                    <a:lnTo>
                      <a:pt x="3266503" y="1591386"/>
                    </a:lnTo>
                    <a:lnTo>
                      <a:pt x="3266503" y="809650"/>
                    </a:lnTo>
                    <a:lnTo>
                      <a:pt x="142024" y="0"/>
                    </a:lnTo>
                    <a:close/>
                  </a:path>
                </a:pathLst>
              </a:custGeom>
              <a:solidFill>
                <a:schemeClr val="bg1">
                  <a:lumMod val="85000"/>
                  <a:alpha val="80000"/>
                </a:schemeClr>
              </a:solidFill>
            </p:spPr>
            <p:txBody>
              <a:bodyPr wrap="square" lIns="0" tIns="0" rIns="0" bIns="0" rtlCol="0"/>
              <a:lstStyle/>
              <a:p>
                <a:endParaRPr sz="907"/>
              </a:p>
            </p:txBody>
          </p:sp>
          <p:grpSp>
            <p:nvGrpSpPr>
              <p:cNvPr id="6" name="Group 5"/>
              <p:cNvGrpSpPr/>
              <p:nvPr/>
            </p:nvGrpSpPr>
            <p:grpSpPr>
              <a:xfrm>
                <a:off x="4835189" y="1782387"/>
                <a:ext cx="4658626" cy="4658626"/>
                <a:chOff x="4835189" y="1782387"/>
                <a:chExt cx="4658626" cy="4658626"/>
              </a:xfrm>
            </p:grpSpPr>
            <p:sp>
              <p:nvSpPr>
                <p:cNvPr id="333" name="Oval 332"/>
                <p:cNvSpPr/>
                <p:nvPr/>
              </p:nvSpPr>
              <p:spPr bwMode="auto">
                <a:xfrm>
                  <a:off x="5869051" y="2816249"/>
                  <a:ext cx="2590902" cy="2590902"/>
                </a:xfrm>
                <a:prstGeom prst="ellipse">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Oval 333"/>
                <p:cNvSpPr/>
                <p:nvPr/>
              </p:nvSpPr>
              <p:spPr bwMode="auto">
                <a:xfrm>
                  <a:off x="5358264" y="2305462"/>
                  <a:ext cx="3612476" cy="3612476"/>
                </a:xfrm>
                <a:prstGeom prst="ellipse">
                  <a:avLst/>
                </a:prstGeom>
                <a:noFill/>
                <a:ln cap="rnd">
                  <a:solidFill>
                    <a:schemeClr val="bg2">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4835189" y="1782387"/>
                  <a:ext cx="4658626" cy="4658626"/>
                </a:xfrm>
                <a:prstGeom prst="ellipse">
                  <a:avLst/>
                </a:prstGeom>
                <a:noFill/>
                <a:ln cap="rnd">
                  <a:solidFill>
                    <a:schemeClr val="bg2">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60" name="bk object 17"/>
              <p:cNvSpPr/>
              <p:nvPr/>
            </p:nvSpPr>
            <p:spPr>
              <a:xfrm>
                <a:off x="1187855" y="4115974"/>
                <a:ext cx="2369622" cy="947240"/>
              </a:xfrm>
              <a:custGeom>
                <a:avLst/>
                <a:gdLst/>
                <a:ahLst/>
                <a:cxnLst/>
                <a:rect l="l" t="t" r="r" b="b"/>
                <a:pathLst>
                  <a:path w="3522345" h="1410334">
                    <a:moveTo>
                      <a:pt x="0" y="1409903"/>
                    </a:moveTo>
                    <a:lnTo>
                      <a:pt x="0" y="0"/>
                    </a:lnTo>
                    <a:lnTo>
                      <a:pt x="3522103" y="0"/>
                    </a:lnTo>
                  </a:path>
                </a:pathLst>
              </a:custGeom>
              <a:ln w="12700">
                <a:solidFill>
                  <a:srgbClr val="151515"/>
                </a:solidFill>
                <a:prstDash val="dash"/>
              </a:ln>
            </p:spPr>
            <p:txBody>
              <a:bodyPr wrap="square" lIns="0" tIns="0" rIns="0" bIns="0" rtlCol="0"/>
              <a:lstStyle/>
              <a:p>
                <a:endParaRPr sz="907"/>
              </a:p>
            </p:txBody>
          </p:sp>
          <p:sp>
            <p:nvSpPr>
              <p:cNvPr id="362" name="bk object 19"/>
              <p:cNvSpPr/>
              <p:nvPr/>
            </p:nvSpPr>
            <p:spPr>
              <a:xfrm>
                <a:off x="3717971" y="5686416"/>
                <a:ext cx="1273453" cy="195760"/>
              </a:xfrm>
              <a:custGeom>
                <a:avLst/>
                <a:gdLst/>
                <a:ahLst/>
                <a:cxnLst/>
                <a:rect l="l" t="t" r="r" b="b"/>
                <a:pathLst>
                  <a:path w="1892934" h="291465">
                    <a:moveTo>
                      <a:pt x="0" y="291299"/>
                    </a:moveTo>
                    <a:lnTo>
                      <a:pt x="329895" y="0"/>
                    </a:lnTo>
                    <a:lnTo>
                      <a:pt x="1892642" y="0"/>
                    </a:lnTo>
                  </a:path>
                </a:pathLst>
              </a:custGeom>
              <a:ln w="9525">
                <a:solidFill>
                  <a:schemeClr val="tx1"/>
                </a:solidFill>
              </a:ln>
            </p:spPr>
            <p:txBody>
              <a:bodyPr wrap="square" lIns="0" tIns="0" rIns="0" bIns="0" rtlCol="0"/>
              <a:lstStyle/>
              <a:p>
                <a:endParaRPr sz="907"/>
              </a:p>
            </p:txBody>
          </p:sp>
          <p:sp>
            <p:nvSpPr>
              <p:cNvPr id="363" name="bk object 20"/>
              <p:cNvSpPr/>
              <p:nvPr/>
            </p:nvSpPr>
            <p:spPr>
              <a:xfrm>
                <a:off x="3667091" y="1977076"/>
                <a:ext cx="1658351" cy="221776"/>
              </a:xfrm>
              <a:custGeom>
                <a:avLst/>
                <a:gdLst/>
                <a:ahLst/>
                <a:cxnLst/>
                <a:rect l="l" t="t" r="r" b="b"/>
                <a:pathLst>
                  <a:path w="2465070" h="330200">
                    <a:moveTo>
                      <a:pt x="0" y="0"/>
                    </a:moveTo>
                    <a:lnTo>
                      <a:pt x="329895" y="329895"/>
                    </a:lnTo>
                    <a:lnTo>
                      <a:pt x="2464981" y="329895"/>
                    </a:lnTo>
                  </a:path>
                </a:pathLst>
              </a:custGeom>
              <a:ln w="12700">
                <a:solidFill>
                  <a:srgbClr val="C4C4C4"/>
                </a:solidFill>
              </a:ln>
            </p:spPr>
            <p:txBody>
              <a:bodyPr wrap="square" lIns="0" tIns="0" rIns="0" bIns="0" rtlCol="0"/>
              <a:lstStyle/>
              <a:p>
                <a:endParaRPr sz="907"/>
              </a:p>
            </p:txBody>
          </p:sp>
          <p:sp>
            <p:nvSpPr>
              <p:cNvPr id="366" name="object 4"/>
              <p:cNvSpPr/>
              <p:nvPr/>
            </p:nvSpPr>
            <p:spPr>
              <a:xfrm>
                <a:off x="3511280" y="2147365"/>
                <a:ext cx="0" cy="1050025"/>
              </a:xfrm>
              <a:custGeom>
                <a:avLst/>
                <a:gdLst/>
                <a:ahLst/>
                <a:cxnLst/>
                <a:rect l="l" t="t" r="r" b="b"/>
                <a:pathLst>
                  <a:path h="1563370">
                    <a:moveTo>
                      <a:pt x="0" y="0"/>
                    </a:moveTo>
                    <a:lnTo>
                      <a:pt x="0" y="1563014"/>
                    </a:lnTo>
                  </a:path>
                </a:pathLst>
              </a:custGeom>
              <a:ln w="12700">
                <a:solidFill>
                  <a:srgbClr val="505050"/>
                </a:solidFill>
              </a:ln>
            </p:spPr>
            <p:txBody>
              <a:bodyPr wrap="square" lIns="0" tIns="0" rIns="0" bIns="0" rtlCol="0"/>
              <a:lstStyle/>
              <a:p>
                <a:pPr defTabSz="460495"/>
                <a:endParaRPr sz="907">
                  <a:solidFill>
                    <a:prstClr val="black"/>
                  </a:solidFill>
                  <a:latin typeface="Calibri"/>
                </a:endParaRPr>
              </a:p>
            </p:txBody>
          </p:sp>
          <p:sp>
            <p:nvSpPr>
              <p:cNvPr id="406" name="object 28"/>
              <p:cNvSpPr/>
              <p:nvPr/>
            </p:nvSpPr>
            <p:spPr>
              <a:xfrm>
                <a:off x="3537810" y="4712809"/>
                <a:ext cx="0" cy="1250476"/>
              </a:xfrm>
              <a:custGeom>
                <a:avLst/>
                <a:gdLst/>
                <a:ahLst/>
                <a:cxnLst/>
                <a:rect l="l" t="t" r="r" b="b"/>
                <a:pathLst>
                  <a:path h="1861820">
                    <a:moveTo>
                      <a:pt x="0" y="0"/>
                    </a:moveTo>
                    <a:lnTo>
                      <a:pt x="0" y="1861388"/>
                    </a:lnTo>
                  </a:path>
                </a:pathLst>
              </a:custGeom>
              <a:ln w="12700">
                <a:solidFill>
                  <a:srgbClr val="505050"/>
                </a:solidFill>
              </a:ln>
            </p:spPr>
            <p:txBody>
              <a:bodyPr wrap="square" lIns="0" tIns="0" rIns="0" bIns="0" rtlCol="0"/>
              <a:lstStyle/>
              <a:p>
                <a:pPr defTabSz="460495"/>
                <a:endParaRPr sz="907">
                  <a:solidFill>
                    <a:prstClr val="black"/>
                  </a:solidFill>
                  <a:latin typeface="Calibri"/>
                </a:endParaRPr>
              </a:p>
            </p:txBody>
          </p:sp>
          <p:sp>
            <p:nvSpPr>
              <p:cNvPr id="407" name="object 29"/>
              <p:cNvSpPr/>
              <p:nvPr/>
            </p:nvSpPr>
            <p:spPr>
              <a:xfrm>
                <a:off x="3219984" y="5568410"/>
                <a:ext cx="611590" cy="611590"/>
              </a:xfrm>
              <a:custGeom>
                <a:avLst/>
                <a:gdLst/>
                <a:ahLst/>
                <a:cxnLst/>
                <a:rect l="l" t="t" r="r" b="b"/>
                <a:pathLst>
                  <a:path w="910589" h="910590">
                    <a:moveTo>
                      <a:pt x="455041" y="0"/>
                    </a:moveTo>
                    <a:lnTo>
                      <a:pt x="408516" y="2349"/>
                    </a:lnTo>
                    <a:lnTo>
                      <a:pt x="363335" y="9245"/>
                    </a:lnTo>
                    <a:lnTo>
                      <a:pt x="319727" y="20458"/>
                    </a:lnTo>
                    <a:lnTo>
                      <a:pt x="277920" y="35760"/>
                    </a:lnTo>
                    <a:lnTo>
                      <a:pt x="238143" y="54921"/>
                    </a:lnTo>
                    <a:lnTo>
                      <a:pt x="200625" y="77715"/>
                    </a:lnTo>
                    <a:lnTo>
                      <a:pt x="165594" y="103910"/>
                    </a:lnTo>
                    <a:lnTo>
                      <a:pt x="133280" y="133280"/>
                    </a:lnTo>
                    <a:lnTo>
                      <a:pt x="103910" y="165594"/>
                    </a:lnTo>
                    <a:lnTo>
                      <a:pt x="77715" y="200625"/>
                    </a:lnTo>
                    <a:lnTo>
                      <a:pt x="54921" y="238143"/>
                    </a:lnTo>
                    <a:lnTo>
                      <a:pt x="35760" y="277920"/>
                    </a:lnTo>
                    <a:lnTo>
                      <a:pt x="20458" y="319727"/>
                    </a:lnTo>
                    <a:lnTo>
                      <a:pt x="9245" y="363335"/>
                    </a:lnTo>
                    <a:lnTo>
                      <a:pt x="2349" y="408516"/>
                    </a:lnTo>
                    <a:lnTo>
                      <a:pt x="0" y="455041"/>
                    </a:lnTo>
                    <a:lnTo>
                      <a:pt x="2349" y="501565"/>
                    </a:lnTo>
                    <a:lnTo>
                      <a:pt x="9245" y="546746"/>
                    </a:lnTo>
                    <a:lnTo>
                      <a:pt x="20458" y="590354"/>
                    </a:lnTo>
                    <a:lnTo>
                      <a:pt x="35760" y="632161"/>
                    </a:lnTo>
                    <a:lnTo>
                      <a:pt x="54921" y="671938"/>
                    </a:lnTo>
                    <a:lnTo>
                      <a:pt x="77715" y="709456"/>
                    </a:lnTo>
                    <a:lnTo>
                      <a:pt x="103910" y="744487"/>
                    </a:lnTo>
                    <a:lnTo>
                      <a:pt x="133280" y="776801"/>
                    </a:lnTo>
                    <a:lnTo>
                      <a:pt x="165594" y="806171"/>
                    </a:lnTo>
                    <a:lnTo>
                      <a:pt x="200625" y="832366"/>
                    </a:lnTo>
                    <a:lnTo>
                      <a:pt x="238143" y="855160"/>
                    </a:lnTo>
                    <a:lnTo>
                      <a:pt x="277920" y="874321"/>
                    </a:lnTo>
                    <a:lnTo>
                      <a:pt x="319727" y="889623"/>
                    </a:lnTo>
                    <a:lnTo>
                      <a:pt x="363335" y="900836"/>
                    </a:lnTo>
                    <a:lnTo>
                      <a:pt x="408516" y="907732"/>
                    </a:lnTo>
                    <a:lnTo>
                      <a:pt x="455041" y="910082"/>
                    </a:lnTo>
                    <a:lnTo>
                      <a:pt x="501565" y="907732"/>
                    </a:lnTo>
                    <a:lnTo>
                      <a:pt x="546746" y="900836"/>
                    </a:lnTo>
                    <a:lnTo>
                      <a:pt x="590354" y="889623"/>
                    </a:lnTo>
                    <a:lnTo>
                      <a:pt x="632161" y="874321"/>
                    </a:lnTo>
                    <a:lnTo>
                      <a:pt x="671938" y="855160"/>
                    </a:lnTo>
                    <a:lnTo>
                      <a:pt x="709456" y="832366"/>
                    </a:lnTo>
                    <a:lnTo>
                      <a:pt x="744487" y="806171"/>
                    </a:lnTo>
                    <a:lnTo>
                      <a:pt x="776801" y="776801"/>
                    </a:lnTo>
                    <a:lnTo>
                      <a:pt x="806171" y="744487"/>
                    </a:lnTo>
                    <a:lnTo>
                      <a:pt x="832366" y="709456"/>
                    </a:lnTo>
                    <a:lnTo>
                      <a:pt x="855160" y="671938"/>
                    </a:lnTo>
                    <a:lnTo>
                      <a:pt x="874321" y="632161"/>
                    </a:lnTo>
                    <a:lnTo>
                      <a:pt x="889623" y="590354"/>
                    </a:lnTo>
                    <a:lnTo>
                      <a:pt x="900836" y="546746"/>
                    </a:lnTo>
                    <a:lnTo>
                      <a:pt x="907732" y="501565"/>
                    </a:lnTo>
                    <a:lnTo>
                      <a:pt x="910082" y="455041"/>
                    </a:lnTo>
                    <a:lnTo>
                      <a:pt x="907732" y="408516"/>
                    </a:lnTo>
                    <a:lnTo>
                      <a:pt x="900836" y="363335"/>
                    </a:lnTo>
                    <a:lnTo>
                      <a:pt x="889623" y="319727"/>
                    </a:lnTo>
                    <a:lnTo>
                      <a:pt x="874321" y="277920"/>
                    </a:lnTo>
                    <a:lnTo>
                      <a:pt x="855160" y="238143"/>
                    </a:lnTo>
                    <a:lnTo>
                      <a:pt x="832366" y="200625"/>
                    </a:lnTo>
                    <a:lnTo>
                      <a:pt x="806171" y="165594"/>
                    </a:lnTo>
                    <a:lnTo>
                      <a:pt x="776801" y="133280"/>
                    </a:lnTo>
                    <a:lnTo>
                      <a:pt x="744487" y="103910"/>
                    </a:lnTo>
                    <a:lnTo>
                      <a:pt x="709456" y="77715"/>
                    </a:lnTo>
                    <a:lnTo>
                      <a:pt x="671938" y="54921"/>
                    </a:lnTo>
                    <a:lnTo>
                      <a:pt x="632161" y="35760"/>
                    </a:lnTo>
                    <a:lnTo>
                      <a:pt x="590354" y="20458"/>
                    </a:lnTo>
                    <a:lnTo>
                      <a:pt x="546746" y="9245"/>
                    </a:lnTo>
                    <a:lnTo>
                      <a:pt x="501565" y="2349"/>
                    </a:lnTo>
                    <a:lnTo>
                      <a:pt x="455041" y="0"/>
                    </a:lnTo>
                    <a:close/>
                  </a:path>
                </a:pathLst>
              </a:custGeom>
              <a:solidFill>
                <a:schemeClr val="bg1"/>
              </a:solidFill>
              <a:ln>
                <a:solidFill>
                  <a:schemeClr val="tx1"/>
                </a:solidFill>
              </a:ln>
            </p:spPr>
            <p:txBody>
              <a:bodyPr wrap="square" lIns="0" tIns="0" rIns="0" bIns="0" rtlCol="0"/>
              <a:lstStyle/>
              <a:p>
                <a:pPr defTabSz="460495"/>
                <a:endParaRPr sz="907" dirty="0">
                  <a:solidFill>
                    <a:prstClr val="black"/>
                  </a:solidFill>
                </a:endParaRPr>
              </a:p>
            </p:txBody>
          </p:sp>
          <p:sp>
            <p:nvSpPr>
              <p:cNvPr id="408" name="object 30"/>
              <p:cNvSpPr/>
              <p:nvPr/>
            </p:nvSpPr>
            <p:spPr>
              <a:xfrm>
                <a:off x="5630583" y="1548454"/>
                <a:ext cx="1289287" cy="819719"/>
              </a:xfrm>
              <a:custGeom>
                <a:avLst/>
                <a:gdLst/>
                <a:ahLst/>
                <a:cxnLst/>
                <a:rect l="l" t="t" r="r" b="b"/>
                <a:pathLst>
                  <a:path w="1919604" h="1220470">
                    <a:moveTo>
                      <a:pt x="373456" y="485965"/>
                    </a:moveTo>
                    <a:lnTo>
                      <a:pt x="326559" y="488817"/>
                    </a:lnTo>
                    <a:lnTo>
                      <a:pt x="281415" y="497144"/>
                    </a:lnTo>
                    <a:lnTo>
                      <a:pt x="238372" y="510605"/>
                    </a:lnTo>
                    <a:lnTo>
                      <a:pt x="197777" y="528859"/>
                    </a:lnTo>
                    <a:lnTo>
                      <a:pt x="159978" y="551564"/>
                    </a:lnTo>
                    <a:lnTo>
                      <a:pt x="125324" y="578379"/>
                    </a:lnTo>
                    <a:lnTo>
                      <a:pt x="94162" y="608963"/>
                    </a:lnTo>
                    <a:lnTo>
                      <a:pt x="66839" y="642974"/>
                    </a:lnTo>
                    <a:lnTo>
                      <a:pt x="43705" y="680070"/>
                    </a:lnTo>
                    <a:lnTo>
                      <a:pt x="25105" y="719911"/>
                    </a:lnTo>
                    <a:lnTo>
                      <a:pt x="11390" y="762156"/>
                    </a:lnTo>
                    <a:lnTo>
                      <a:pt x="2905" y="806461"/>
                    </a:lnTo>
                    <a:lnTo>
                      <a:pt x="0" y="852487"/>
                    </a:lnTo>
                    <a:lnTo>
                      <a:pt x="2905" y="898534"/>
                    </a:lnTo>
                    <a:lnTo>
                      <a:pt x="11390" y="942902"/>
                    </a:lnTo>
                    <a:lnTo>
                      <a:pt x="25105" y="985244"/>
                    </a:lnTo>
                    <a:lnTo>
                      <a:pt x="43705" y="1025210"/>
                    </a:lnTo>
                    <a:lnTo>
                      <a:pt x="66839" y="1062451"/>
                    </a:lnTo>
                    <a:lnTo>
                      <a:pt x="94162" y="1096618"/>
                    </a:lnTo>
                    <a:lnTo>
                      <a:pt x="125324" y="1127362"/>
                    </a:lnTo>
                    <a:lnTo>
                      <a:pt x="159978" y="1154334"/>
                    </a:lnTo>
                    <a:lnTo>
                      <a:pt x="197777" y="1177185"/>
                    </a:lnTo>
                    <a:lnTo>
                      <a:pt x="238372" y="1195565"/>
                    </a:lnTo>
                    <a:lnTo>
                      <a:pt x="281415" y="1209126"/>
                    </a:lnTo>
                    <a:lnTo>
                      <a:pt x="326559" y="1217518"/>
                    </a:lnTo>
                    <a:lnTo>
                      <a:pt x="373456" y="1220393"/>
                    </a:lnTo>
                    <a:lnTo>
                      <a:pt x="1464132" y="1220393"/>
                    </a:lnTo>
                    <a:lnTo>
                      <a:pt x="1464132" y="1218996"/>
                    </a:lnTo>
                    <a:lnTo>
                      <a:pt x="1513549" y="1216376"/>
                    </a:lnTo>
                    <a:lnTo>
                      <a:pt x="1561475" y="1208697"/>
                    </a:lnTo>
                    <a:lnTo>
                      <a:pt x="1607626" y="1196230"/>
                    </a:lnTo>
                    <a:lnTo>
                      <a:pt x="1651717" y="1179246"/>
                    </a:lnTo>
                    <a:lnTo>
                      <a:pt x="1693464" y="1158017"/>
                    </a:lnTo>
                    <a:lnTo>
                      <a:pt x="1732584" y="1132814"/>
                    </a:lnTo>
                    <a:lnTo>
                      <a:pt x="1768792" y="1103909"/>
                    </a:lnTo>
                    <a:lnTo>
                      <a:pt x="1801803" y="1071573"/>
                    </a:lnTo>
                    <a:lnTo>
                      <a:pt x="1831336" y="1036077"/>
                    </a:lnTo>
                    <a:lnTo>
                      <a:pt x="1857104" y="997693"/>
                    </a:lnTo>
                    <a:lnTo>
                      <a:pt x="1878824" y="956691"/>
                    </a:lnTo>
                    <a:lnTo>
                      <a:pt x="1896211" y="913344"/>
                    </a:lnTo>
                    <a:lnTo>
                      <a:pt x="1908983" y="867923"/>
                    </a:lnTo>
                    <a:lnTo>
                      <a:pt x="1916854" y="820699"/>
                    </a:lnTo>
                    <a:lnTo>
                      <a:pt x="1919541" y="771944"/>
                    </a:lnTo>
                    <a:lnTo>
                      <a:pt x="1916881" y="723511"/>
                    </a:lnTo>
                    <a:lnTo>
                      <a:pt x="1909086" y="676581"/>
                    </a:lnTo>
                    <a:lnTo>
                      <a:pt x="1896435" y="631425"/>
                    </a:lnTo>
                    <a:lnTo>
                      <a:pt x="1879206" y="588313"/>
                    </a:lnTo>
                    <a:lnTo>
                      <a:pt x="1857678" y="547514"/>
                    </a:lnTo>
                    <a:lnTo>
                      <a:pt x="1832129" y="509300"/>
                    </a:lnTo>
                    <a:lnTo>
                      <a:pt x="1815094" y="488734"/>
                    </a:lnTo>
                    <a:lnTo>
                      <a:pt x="420052" y="488734"/>
                    </a:lnTo>
                    <a:lnTo>
                      <a:pt x="407030" y="487133"/>
                    </a:lnTo>
                    <a:lnTo>
                      <a:pt x="395177" y="486311"/>
                    </a:lnTo>
                    <a:lnTo>
                      <a:pt x="384114" y="486008"/>
                    </a:lnTo>
                    <a:lnTo>
                      <a:pt x="373456" y="485965"/>
                    </a:lnTo>
                    <a:close/>
                  </a:path>
                  <a:path w="1919604" h="1220470">
                    <a:moveTo>
                      <a:pt x="748347" y="161061"/>
                    </a:moveTo>
                    <a:lnTo>
                      <a:pt x="699567" y="164591"/>
                    </a:lnTo>
                    <a:lnTo>
                      <a:pt x="653098" y="174845"/>
                    </a:lnTo>
                    <a:lnTo>
                      <a:pt x="609433" y="191314"/>
                    </a:lnTo>
                    <a:lnTo>
                      <a:pt x="569063" y="213492"/>
                    </a:lnTo>
                    <a:lnTo>
                      <a:pt x="532480" y="240871"/>
                    </a:lnTo>
                    <a:lnTo>
                      <a:pt x="500176" y="272944"/>
                    </a:lnTo>
                    <a:lnTo>
                      <a:pt x="472643" y="309203"/>
                    </a:lnTo>
                    <a:lnTo>
                      <a:pt x="450372" y="349143"/>
                    </a:lnTo>
                    <a:lnTo>
                      <a:pt x="433855" y="392254"/>
                    </a:lnTo>
                    <a:lnTo>
                      <a:pt x="423585" y="438031"/>
                    </a:lnTo>
                    <a:lnTo>
                      <a:pt x="420052" y="485965"/>
                    </a:lnTo>
                    <a:lnTo>
                      <a:pt x="420052" y="488734"/>
                    </a:lnTo>
                    <a:lnTo>
                      <a:pt x="1815094" y="488734"/>
                    </a:lnTo>
                    <a:lnTo>
                      <a:pt x="1802839" y="473940"/>
                    </a:lnTo>
                    <a:lnTo>
                      <a:pt x="1770085" y="441704"/>
                    </a:lnTo>
                    <a:lnTo>
                      <a:pt x="1734147" y="412863"/>
                    </a:lnTo>
                    <a:lnTo>
                      <a:pt x="1695302" y="387686"/>
                    </a:lnTo>
                    <a:lnTo>
                      <a:pt x="1653829" y="366445"/>
                    </a:lnTo>
                    <a:lnTo>
                      <a:pt x="1610007" y="349408"/>
                    </a:lnTo>
                    <a:lnTo>
                      <a:pt x="1564115" y="336847"/>
                    </a:lnTo>
                    <a:lnTo>
                      <a:pt x="1516430" y="329031"/>
                    </a:lnTo>
                    <a:lnTo>
                      <a:pt x="1510939" y="280067"/>
                    </a:lnTo>
                    <a:lnTo>
                      <a:pt x="1498668" y="233449"/>
                    </a:lnTo>
                    <a:lnTo>
                      <a:pt x="1480134" y="189663"/>
                    </a:lnTo>
                    <a:lnTo>
                      <a:pt x="1475454" y="181864"/>
                    </a:lnTo>
                    <a:lnTo>
                      <a:pt x="858621" y="181864"/>
                    </a:lnTo>
                    <a:lnTo>
                      <a:pt x="831273" y="172746"/>
                    </a:lnTo>
                    <a:lnTo>
                      <a:pt x="804022" y="166247"/>
                    </a:lnTo>
                    <a:lnTo>
                      <a:pt x="776502" y="162356"/>
                    </a:lnTo>
                    <a:lnTo>
                      <a:pt x="748347" y="161061"/>
                    </a:lnTo>
                    <a:close/>
                  </a:path>
                  <a:path w="1919604" h="1220470">
                    <a:moveTo>
                      <a:pt x="1168400" y="0"/>
                    </a:moveTo>
                    <a:lnTo>
                      <a:pt x="1118553" y="3373"/>
                    </a:lnTo>
                    <a:lnTo>
                      <a:pt x="1071092" y="13189"/>
                    </a:lnTo>
                    <a:lnTo>
                      <a:pt x="1026413" y="28992"/>
                    </a:lnTo>
                    <a:lnTo>
                      <a:pt x="984911" y="50326"/>
                    </a:lnTo>
                    <a:lnTo>
                      <a:pt x="946985" y="76737"/>
                    </a:lnTo>
                    <a:lnTo>
                      <a:pt x="913030" y="107767"/>
                    </a:lnTo>
                    <a:lnTo>
                      <a:pt x="883443" y="142961"/>
                    </a:lnTo>
                    <a:lnTo>
                      <a:pt x="858621" y="181864"/>
                    </a:lnTo>
                    <a:lnTo>
                      <a:pt x="1475454" y="181864"/>
                    </a:lnTo>
                    <a:lnTo>
                      <a:pt x="1426344" y="112547"/>
                    </a:lnTo>
                    <a:lnTo>
                      <a:pt x="1392122" y="80193"/>
                    </a:lnTo>
                    <a:lnTo>
                      <a:pt x="1353703" y="52626"/>
                    </a:lnTo>
                    <a:lnTo>
                      <a:pt x="1311605" y="30334"/>
                    </a:lnTo>
                    <a:lnTo>
                      <a:pt x="1266344" y="13807"/>
                    </a:lnTo>
                    <a:lnTo>
                      <a:pt x="1218436" y="3533"/>
                    </a:lnTo>
                    <a:lnTo>
                      <a:pt x="1168400" y="0"/>
                    </a:lnTo>
                    <a:close/>
                  </a:path>
                </a:pathLst>
              </a:custGeom>
              <a:solidFill>
                <a:srgbClr val="FFFFFF"/>
              </a:solidFill>
            </p:spPr>
            <p:txBody>
              <a:bodyPr wrap="square" lIns="0" tIns="0" rIns="0" bIns="0" rtlCol="0"/>
              <a:lstStyle/>
              <a:p>
                <a:pPr defTabSz="460495"/>
                <a:endParaRPr sz="907">
                  <a:solidFill>
                    <a:prstClr val="black"/>
                  </a:solidFill>
                  <a:latin typeface="Calibri"/>
                </a:endParaRPr>
              </a:p>
            </p:txBody>
          </p:sp>
          <p:sp>
            <p:nvSpPr>
              <p:cNvPr id="409" name="object 31"/>
              <p:cNvSpPr/>
              <p:nvPr/>
            </p:nvSpPr>
            <p:spPr>
              <a:xfrm>
                <a:off x="5630583" y="1548454"/>
                <a:ext cx="1289287" cy="819719"/>
              </a:xfrm>
              <a:custGeom>
                <a:avLst/>
                <a:gdLst/>
                <a:ahLst/>
                <a:cxnLst/>
                <a:rect l="l" t="t" r="r" b="b"/>
                <a:pathLst>
                  <a:path w="1919604" h="1220470">
                    <a:moveTo>
                      <a:pt x="1464132" y="1218996"/>
                    </a:moveTo>
                    <a:lnTo>
                      <a:pt x="1513549" y="1216376"/>
                    </a:lnTo>
                    <a:lnTo>
                      <a:pt x="1561475" y="1208697"/>
                    </a:lnTo>
                    <a:lnTo>
                      <a:pt x="1607626" y="1196230"/>
                    </a:lnTo>
                    <a:lnTo>
                      <a:pt x="1651717" y="1179246"/>
                    </a:lnTo>
                    <a:lnTo>
                      <a:pt x="1693464" y="1158017"/>
                    </a:lnTo>
                    <a:lnTo>
                      <a:pt x="1732584" y="1132814"/>
                    </a:lnTo>
                    <a:lnTo>
                      <a:pt x="1768792" y="1103909"/>
                    </a:lnTo>
                    <a:lnTo>
                      <a:pt x="1801803" y="1071573"/>
                    </a:lnTo>
                    <a:lnTo>
                      <a:pt x="1831336" y="1036077"/>
                    </a:lnTo>
                    <a:lnTo>
                      <a:pt x="1857104" y="997693"/>
                    </a:lnTo>
                    <a:lnTo>
                      <a:pt x="1878824" y="956691"/>
                    </a:lnTo>
                    <a:lnTo>
                      <a:pt x="1896211" y="913344"/>
                    </a:lnTo>
                    <a:lnTo>
                      <a:pt x="1908983" y="867923"/>
                    </a:lnTo>
                    <a:lnTo>
                      <a:pt x="1916854" y="820699"/>
                    </a:lnTo>
                    <a:lnTo>
                      <a:pt x="1919541" y="771944"/>
                    </a:lnTo>
                    <a:lnTo>
                      <a:pt x="1916881" y="723511"/>
                    </a:lnTo>
                    <a:lnTo>
                      <a:pt x="1909086" y="676581"/>
                    </a:lnTo>
                    <a:lnTo>
                      <a:pt x="1896435" y="631425"/>
                    </a:lnTo>
                    <a:lnTo>
                      <a:pt x="1879206" y="588313"/>
                    </a:lnTo>
                    <a:lnTo>
                      <a:pt x="1857678" y="547514"/>
                    </a:lnTo>
                    <a:lnTo>
                      <a:pt x="1832129" y="509300"/>
                    </a:lnTo>
                    <a:lnTo>
                      <a:pt x="1802839" y="473940"/>
                    </a:lnTo>
                    <a:lnTo>
                      <a:pt x="1770085" y="441704"/>
                    </a:lnTo>
                    <a:lnTo>
                      <a:pt x="1734147" y="412863"/>
                    </a:lnTo>
                    <a:lnTo>
                      <a:pt x="1695302" y="387686"/>
                    </a:lnTo>
                    <a:lnTo>
                      <a:pt x="1653829" y="366445"/>
                    </a:lnTo>
                    <a:lnTo>
                      <a:pt x="1610007" y="349408"/>
                    </a:lnTo>
                    <a:lnTo>
                      <a:pt x="1564115" y="336847"/>
                    </a:lnTo>
                    <a:lnTo>
                      <a:pt x="1516430" y="329031"/>
                    </a:lnTo>
                    <a:lnTo>
                      <a:pt x="1510939" y="280067"/>
                    </a:lnTo>
                    <a:lnTo>
                      <a:pt x="1498668" y="233449"/>
                    </a:lnTo>
                    <a:lnTo>
                      <a:pt x="1480134" y="189663"/>
                    </a:lnTo>
                    <a:lnTo>
                      <a:pt x="1455854" y="149200"/>
                    </a:lnTo>
                    <a:lnTo>
                      <a:pt x="1426344" y="112547"/>
                    </a:lnTo>
                    <a:lnTo>
                      <a:pt x="1392122" y="80193"/>
                    </a:lnTo>
                    <a:lnTo>
                      <a:pt x="1353703" y="52626"/>
                    </a:lnTo>
                    <a:lnTo>
                      <a:pt x="1311605" y="30334"/>
                    </a:lnTo>
                    <a:lnTo>
                      <a:pt x="1266344" y="13807"/>
                    </a:lnTo>
                    <a:lnTo>
                      <a:pt x="1218436" y="3533"/>
                    </a:lnTo>
                    <a:lnTo>
                      <a:pt x="1168400" y="0"/>
                    </a:lnTo>
                    <a:lnTo>
                      <a:pt x="1118553" y="3373"/>
                    </a:lnTo>
                    <a:lnTo>
                      <a:pt x="1071092" y="13189"/>
                    </a:lnTo>
                    <a:lnTo>
                      <a:pt x="1026413" y="28992"/>
                    </a:lnTo>
                    <a:lnTo>
                      <a:pt x="984911" y="50326"/>
                    </a:lnTo>
                    <a:lnTo>
                      <a:pt x="946985" y="76737"/>
                    </a:lnTo>
                    <a:lnTo>
                      <a:pt x="913030" y="107767"/>
                    </a:lnTo>
                    <a:lnTo>
                      <a:pt x="883443" y="142961"/>
                    </a:lnTo>
                    <a:lnTo>
                      <a:pt x="858621" y="181864"/>
                    </a:lnTo>
                    <a:lnTo>
                      <a:pt x="831273" y="172746"/>
                    </a:lnTo>
                    <a:lnTo>
                      <a:pt x="804022" y="166247"/>
                    </a:lnTo>
                    <a:lnTo>
                      <a:pt x="776502" y="162356"/>
                    </a:lnTo>
                    <a:lnTo>
                      <a:pt x="748347" y="161061"/>
                    </a:lnTo>
                    <a:lnTo>
                      <a:pt x="699567" y="164591"/>
                    </a:lnTo>
                    <a:lnTo>
                      <a:pt x="653098" y="174845"/>
                    </a:lnTo>
                    <a:lnTo>
                      <a:pt x="609433" y="191314"/>
                    </a:lnTo>
                    <a:lnTo>
                      <a:pt x="569063" y="213492"/>
                    </a:lnTo>
                    <a:lnTo>
                      <a:pt x="532480" y="240871"/>
                    </a:lnTo>
                    <a:lnTo>
                      <a:pt x="500176" y="272944"/>
                    </a:lnTo>
                    <a:lnTo>
                      <a:pt x="472643" y="309203"/>
                    </a:lnTo>
                    <a:lnTo>
                      <a:pt x="450372" y="349143"/>
                    </a:lnTo>
                    <a:lnTo>
                      <a:pt x="433855" y="392254"/>
                    </a:lnTo>
                    <a:lnTo>
                      <a:pt x="423585" y="438031"/>
                    </a:lnTo>
                    <a:lnTo>
                      <a:pt x="420052" y="485965"/>
                    </a:lnTo>
                    <a:lnTo>
                      <a:pt x="420052" y="488734"/>
                    </a:lnTo>
                    <a:lnTo>
                      <a:pt x="407030" y="487133"/>
                    </a:lnTo>
                    <a:lnTo>
                      <a:pt x="395177" y="486311"/>
                    </a:lnTo>
                    <a:lnTo>
                      <a:pt x="384114" y="486008"/>
                    </a:lnTo>
                    <a:lnTo>
                      <a:pt x="373456" y="485965"/>
                    </a:lnTo>
                    <a:lnTo>
                      <a:pt x="326559" y="488817"/>
                    </a:lnTo>
                    <a:lnTo>
                      <a:pt x="281415" y="497144"/>
                    </a:lnTo>
                    <a:lnTo>
                      <a:pt x="238372" y="510605"/>
                    </a:lnTo>
                    <a:lnTo>
                      <a:pt x="197777" y="528859"/>
                    </a:lnTo>
                    <a:lnTo>
                      <a:pt x="159978" y="551564"/>
                    </a:lnTo>
                    <a:lnTo>
                      <a:pt x="125324" y="578379"/>
                    </a:lnTo>
                    <a:lnTo>
                      <a:pt x="94162" y="608963"/>
                    </a:lnTo>
                    <a:lnTo>
                      <a:pt x="66839" y="642974"/>
                    </a:lnTo>
                    <a:lnTo>
                      <a:pt x="43705" y="680070"/>
                    </a:lnTo>
                    <a:lnTo>
                      <a:pt x="25105" y="719911"/>
                    </a:lnTo>
                    <a:lnTo>
                      <a:pt x="11390" y="762156"/>
                    </a:lnTo>
                    <a:lnTo>
                      <a:pt x="2905" y="806461"/>
                    </a:lnTo>
                    <a:lnTo>
                      <a:pt x="0" y="852487"/>
                    </a:lnTo>
                    <a:lnTo>
                      <a:pt x="2905" y="898534"/>
                    </a:lnTo>
                    <a:lnTo>
                      <a:pt x="11390" y="942902"/>
                    </a:lnTo>
                    <a:lnTo>
                      <a:pt x="25105" y="985244"/>
                    </a:lnTo>
                    <a:lnTo>
                      <a:pt x="43705" y="1025210"/>
                    </a:lnTo>
                    <a:lnTo>
                      <a:pt x="66839" y="1062451"/>
                    </a:lnTo>
                    <a:lnTo>
                      <a:pt x="94162" y="1096618"/>
                    </a:lnTo>
                    <a:lnTo>
                      <a:pt x="125324" y="1127362"/>
                    </a:lnTo>
                    <a:lnTo>
                      <a:pt x="159978" y="1154334"/>
                    </a:lnTo>
                    <a:lnTo>
                      <a:pt x="197777" y="1177185"/>
                    </a:lnTo>
                    <a:lnTo>
                      <a:pt x="238372" y="1195565"/>
                    </a:lnTo>
                    <a:lnTo>
                      <a:pt x="281415" y="1209126"/>
                    </a:lnTo>
                    <a:lnTo>
                      <a:pt x="326559" y="1217518"/>
                    </a:lnTo>
                    <a:lnTo>
                      <a:pt x="373456" y="1220393"/>
                    </a:lnTo>
                    <a:lnTo>
                      <a:pt x="1464132" y="1220393"/>
                    </a:lnTo>
                    <a:lnTo>
                      <a:pt x="1464132" y="1218996"/>
                    </a:lnTo>
                    <a:close/>
                  </a:path>
                </a:pathLst>
              </a:custGeom>
              <a:ln w="38100">
                <a:solidFill>
                  <a:srgbClr val="E6E6E6"/>
                </a:solidFill>
              </a:ln>
            </p:spPr>
            <p:txBody>
              <a:bodyPr wrap="square" lIns="0" tIns="0" rIns="0" bIns="0" rtlCol="0"/>
              <a:lstStyle/>
              <a:p>
                <a:pPr defTabSz="460495"/>
                <a:endParaRPr sz="907" dirty="0">
                  <a:solidFill>
                    <a:prstClr val="black"/>
                  </a:solidFill>
                  <a:latin typeface="Calibri"/>
                </a:endParaRPr>
              </a:p>
            </p:txBody>
          </p:sp>
          <p:sp>
            <p:nvSpPr>
              <p:cNvPr id="410" name="object 32"/>
              <p:cNvSpPr/>
              <p:nvPr/>
            </p:nvSpPr>
            <p:spPr>
              <a:xfrm>
                <a:off x="2855365" y="3187785"/>
                <a:ext cx="1256447" cy="1794254"/>
              </a:xfrm>
              <a:custGeom>
                <a:avLst/>
                <a:gdLst/>
                <a:ahLst/>
                <a:cxnLst/>
                <a:rect l="l" t="t" r="r" b="b"/>
                <a:pathLst>
                  <a:path w="1870710" h="2671445">
                    <a:moveTo>
                      <a:pt x="1718170" y="0"/>
                    </a:moveTo>
                    <a:lnTo>
                      <a:pt x="152399" y="0"/>
                    </a:lnTo>
                    <a:lnTo>
                      <a:pt x="104363" y="7801"/>
                    </a:lnTo>
                    <a:lnTo>
                      <a:pt x="62544" y="29500"/>
                    </a:lnTo>
                    <a:lnTo>
                      <a:pt x="29504" y="62539"/>
                    </a:lnTo>
                    <a:lnTo>
                      <a:pt x="7802" y="104358"/>
                    </a:lnTo>
                    <a:lnTo>
                      <a:pt x="0" y="152400"/>
                    </a:lnTo>
                    <a:lnTo>
                      <a:pt x="0" y="2518625"/>
                    </a:lnTo>
                    <a:lnTo>
                      <a:pt x="7802" y="2566667"/>
                    </a:lnTo>
                    <a:lnTo>
                      <a:pt x="29504" y="2608486"/>
                    </a:lnTo>
                    <a:lnTo>
                      <a:pt x="62544" y="2641524"/>
                    </a:lnTo>
                    <a:lnTo>
                      <a:pt x="104363" y="2663224"/>
                    </a:lnTo>
                    <a:lnTo>
                      <a:pt x="152399" y="2671025"/>
                    </a:lnTo>
                    <a:lnTo>
                      <a:pt x="1718170" y="2671025"/>
                    </a:lnTo>
                    <a:lnTo>
                      <a:pt x="1766206" y="2663224"/>
                    </a:lnTo>
                    <a:lnTo>
                      <a:pt x="1808025" y="2641524"/>
                    </a:lnTo>
                    <a:lnTo>
                      <a:pt x="1841065" y="2608486"/>
                    </a:lnTo>
                    <a:lnTo>
                      <a:pt x="1862767" y="2566667"/>
                    </a:lnTo>
                    <a:lnTo>
                      <a:pt x="1870570" y="2518625"/>
                    </a:lnTo>
                    <a:lnTo>
                      <a:pt x="1870570" y="152400"/>
                    </a:lnTo>
                    <a:lnTo>
                      <a:pt x="1862767" y="104358"/>
                    </a:lnTo>
                    <a:lnTo>
                      <a:pt x="1841065" y="62539"/>
                    </a:lnTo>
                    <a:lnTo>
                      <a:pt x="1808025" y="29500"/>
                    </a:lnTo>
                    <a:lnTo>
                      <a:pt x="1766206" y="7801"/>
                    </a:lnTo>
                    <a:lnTo>
                      <a:pt x="1718170" y="0"/>
                    </a:lnTo>
                    <a:close/>
                  </a:path>
                </a:pathLst>
              </a:custGeom>
              <a:solidFill>
                <a:srgbClr val="FFFFFF"/>
              </a:solid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11" name="object 33"/>
              <p:cNvSpPr/>
              <p:nvPr/>
            </p:nvSpPr>
            <p:spPr>
              <a:xfrm>
                <a:off x="3026322" y="3849658"/>
                <a:ext cx="298545" cy="298545"/>
              </a:xfrm>
              <a:custGeom>
                <a:avLst/>
                <a:gdLst/>
                <a:ahLst/>
                <a:cxnLst/>
                <a:rect l="l" t="t" r="r" b="b"/>
                <a:pathLst>
                  <a:path w="444500" h="444500">
                    <a:moveTo>
                      <a:pt x="221932" y="0"/>
                    </a:moveTo>
                    <a:lnTo>
                      <a:pt x="177206" y="4509"/>
                    </a:lnTo>
                    <a:lnTo>
                      <a:pt x="135547" y="17442"/>
                    </a:lnTo>
                    <a:lnTo>
                      <a:pt x="97848" y="37907"/>
                    </a:lnTo>
                    <a:lnTo>
                      <a:pt x="65003" y="65009"/>
                    </a:lnTo>
                    <a:lnTo>
                      <a:pt x="37903" y="97857"/>
                    </a:lnTo>
                    <a:lnTo>
                      <a:pt x="17440" y="135558"/>
                    </a:lnTo>
                    <a:lnTo>
                      <a:pt x="4508" y="177218"/>
                    </a:lnTo>
                    <a:lnTo>
                      <a:pt x="0" y="221945"/>
                    </a:lnTo>
                    <a:lnTo>
                      <a:pt x="4508" y="266672"/>
                    </a:lnTo>
                    <a:lnTo>
                      <a:pt x="17440" y="308332"/>
                    </a:lnTo>
                    <a:lnTo>
                      <a:pt x="37903" y="346032"/>
                    </a:lnTo>
                    <a:lnTo>
                      <a:pt x="65003" y="378880"/>
                    </a:lnTo>
                    <a:lnTo>
                      <a:pt x="97848" y="405983"/>
                    </a:lnTo>
                    <a:lnTo>
                      <a:pt x="135547" y="426447"/>
                    </a:lnTo>
                    <a:lnTo>
                      <a:pt x="177206" y="439380"/>
                    </a:lnTo>
                    <a:lnTo>
                      <a:pt x="221932" y="443890"/>
                    </a:lnTo>
                    <a:lnTo>
                      <a:pt x="266663" y="439380"/>
                    </a:lnTo>
                    <a:lnTo>
                      <a:pt x="308325" y="426447"/>
                    </a:lnTo>
                    <a:lnTo>
                      <a:pt x="346025" y="405983"/>
                    </a:lnTo>
                    <a:lnTo>
                      <a:pt x="378872" y="378880"/>
                    </a:lnTo>
                    <a:lnTo>
                      <a:pt x="405973" y="346032"/>
                    </a:lnTo>
                    <a:lnTo>
                      <a:pt x="426436" y="308332"/>
                    </a:lnTo>
                    <a:lnTo>
                      <a:pt x="439368" y="266672"/>
                    </a:lnTo>
                    <a:lnTo>
                      <a:pt x="443877" y="221945"/>
                    </a:lnTo>
                    <a:lnTo>
                      <a:pt x="439368" y="177218"/>
                    </a:lnTo>
                    <a:lnTo>
                      <a:pt x="426436" y="135558"/>
                    </a:lnTo>
                    <a:lnTo>
                      <a:pt x="405973" y="97857"/>
                    </a:lnTo>
                    <a:lnTo>
                      <a:pt x="378872" y="65009"/>
                    </a:lnTo>
                    <a:lnTo>
                      <a:pt x="346025" y="37907"/>
                    </a:lnTo>
                    <a:lnTo>
                      <a:pt x="308325" y="17442"/>
                    </a:lnTo>
                    <a:lnTo>
                      <a:pt x="266663" y="4509"/>
                    </a:lnTo>
                    <a:lnTo>
                      <a:pt x="221932" y="0"/>
                    </a:lnTo>
                    <a:close/>
                  </a:path>
                </a:pathLst>
              </a:custGeom>
              <a:no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12" name="object 34"/>
              <p:cNvSpPr/>
              <p:nvPr/>
            </p:nvSpPr>
            <p:spPr>
              <a:xfrm>
                <a:off x="3091668" y="3938475"/>
                <a:ext cx="88284" cy="149272"/>
              </a:xfrm>
              <a:custGeom>
                <a:avLst/>
                <a:gdLst/>
                <a:ahLst/>
                <a:cxnLst/>
                <a:rect l="l" t="t" r="r" b="b"/>
                <a:pathLst>
                  <a:path w="131445" h="222250">
                    <a:moveTo>
                      <a:pt x="0" y="0"/>
                    </a:moveTo>
                    <a:lnTo>
                      <a:pt x="0" y="161290"/>
                    </a:lnTo>
                    <a:lnTo>
                      <a:pt x="131038" y="221780"/>
                    </a:lnTo>
                    <a:lnTo>
                      <a:pt x="131038" y="201917"/>
                    </a:lnTo>
                    <a:lnTo>
                      <a:pt x="118338" y="201917"/>
                    </a:lnTo>
                    <a:lnTo>
                      <a:pt x="12700" y="153174"/>
                    </a:lnTo>
                    <a:lnTo>
                      <a:pt x="12700" y="18503"/>
                    </a:lnTo>
                    <a:lnTo>
                      <a:pt x="48103" y="18503"/>
                    </a:lnTo>
                    <a:lnTo>
                      <a:pt x="0" y="0"/>
                    </a:lnTo>
                    <a:close/>
                  </a:path>
                  <a:path w="131445" h="222250">
                    <a:moveTo>
                      <a:pt x="48103" y="18503"/>
                    </a:moveTo>
                    <a:lnTo>
                      <a:pt x="12700" y="18503"/>
                    </a:lnTo>
                    <a:lnTo>
                      <a:pt x="118338" y="59131"/>
                    </a:lnTo>
                    <a:lnTo>
                      <a:pt x="118338" y="201917"/>
                    </a:lnTo>
                    <a:lnTo>
                      <a:pt x="131038" y="201917"/>
                    </a:lnTo>
                    <a:lnTo>
                      <a:pt x="131038" y="50406"/>
                    </a:lnTo>
                    <a:lnTo>
                      <a:pt x="48103" y="18503"/>
                    </a:lnTo>
                    <a:close/>
                  </a:path>
                </a:pathLst>
              </a:custGeom>
              <a:solidFill>
                <a:schemeClr val="tx1"/>
              </a:solidFill>
            </p:spPr>
            <p:txBody>
              <a:bodyPr wrap="square" lIns="0" tIns="0" rIns="0" bIns="0" rtlCol="0"/>
              <a:lstStyle/>
              <a:p>
                <a:pPr defTabSz="460495"/>
                <a:endParaRPr sz="907">
                  <a:solidFill>
                    <a:prstClr val="black"/>
                  </a:solidFill>
                  <a:latin typeface="Calibri"/>
                </a:endParaRPr>
              </a:p>
            </p:txBody>
          </p:sp>
          <p:sp>
            <p:nvSpPr>
              <p:cNvPr id="413" name="object 35"/>
              <p:cNvSpPr/>
              <p:nvPr/>
            </p:nvSpPr>
            <p:spPr>
              <a:xfrm>
                <a:off x="3179681" y="3938475"/>
                <a:ext cx="78048" cy="149272"/>
              </a:xfrm>
              <a:custGeom>
                <a:avLst/>
                <a:gdLst/>
                <a:ahLst/>
                <a:cxnLst/>
                <a:rect l="l" t="t" r="r" b="b"/>
                <a:pathLst>
                  <a:path w="116204" h="222250">
                    <a:moveTo>
                      <a:pt x="115925" y="0"/>
                    </a:moveTo>
                    <a:lnTo>
                      <a:pt x="0" y="50406"/>
                    </a:lnTo>
                    <a:lnTo>
                      <a:pt x="0" y="221780"/>
                    </a:lnTo>
                    <a:lnTo>
                      <a:pt x="40158" y="200825"/>
                    </a:lnTo>
                    <a:lnTo>
                      <a:pt x="12699" y="200825"/>
                    </a:lnTo>
                    <a:lnTo>
                      <a:pt x="12699" y="58737"/>
                    </a:lnTo>
                    <a:lnTo>
                      <a:pt x="103225" y="19367"/>
                    </a:lnTo>
                    <a:lnTo>
                      <a:pt x="115925" y="19367"/>
                    </a:lnTo>
                    <a:lnTo>
                      <a:pt x="115925" y="0"/>
                    </a:lnTo>
                    <a:close/>
                  </a:path>
                  <a:path w="116204" h="222250">
                    <a:moveTo>
                      <a:pt x="115925" y="19367"/>
                    </a:moveTo>
                    <a:lnTo>
                      <a:pt x="103225" y="19367"/>
                    </a:lnTo>
                    <a:lnTo>
                      <a:pt x="103225" y="153593"/>
                    </a:lnTo>
                    <a:lnTo>
                      <a:pt x="12699" y="200825"/>
                    </a:lnTo>
                    <a:lnTo>
                      <a:pt x="40158" y="200825"/>
                    </a:lnTo>
                    <a:lnTo>
                      <a:pt x="115925" y="161290"/>
                    </a:lnTo>
                    <a:lnTo>
                      <a:pt x="115925" y="19367"/>
                    </a:lnTo>
                    <a:close/>
                  </a:path>
                </a:pathLst>
              </a:custGeom>
              <a:solidFill>
                <a:schemeClr val="tx1"/>
              </a:solidFill>
            </p:spPr>
            <p:txBody>
              <a:bodyPr wrap="square" lIns="0" tIns="0" rIns="0" bIns="0" rtlCol="0"/>
              <a:lstStyle/>
              <a:p>
                <a:pPr defTabSz="460495"/>
                <a:endParaRPr sz="907">
                  <a:solidFill>
                    <a:prstClr val="black"/>
                  </a:solidFill>
                  <a:latin typeface="Calibri"/>
                </a:endParaRPr>
              </a:p>
            </p:txBody>
          </p:sp>
          <p:sp>
            <p:nvSpPr>
              <p:cNvPr id="414" name="object 36"/>
              <p:cNvSpPr/>
              <p:nvPr/>
            </p:nvSpPr>
            <p:spPr>
              <a:xfrm>
                <a:off x="3091672" y="3908021"/>
                <a:ext cx="165906" cy="65680"/>
              </a:xfrm>
              <a:custGeom>
                <a:avLst/>
                <a:gdLst/>
                <a:ahLst/>
                <a:cxnLst/>
                <a:rect l="l" t="t" r="r" b="b"/>
                <a:pathLst>
                  <a:path w="247014" h="97789">
                    <a:moveTo>
                      <a:pt x="124612" y="0"/>
                    </a:moveTo>
                    <a:lnTo>
                      <a:pt x="0" y="45567"/>
                    </a:lnTo>
                    <a:lnTo>
                      <a:pt x="128866" y="97205"/>
                    </a:lnTo>
                    <a:lnTo>
                      <a:pt x="160760" y="83451"/>
                    </a:lnTo>
                    <a:lnTo>
                      <a:pt x="128689" y="83451"/>
                    </a:lnTo>
                    <a:lnTo>
                      <a:pt x="35496" y="46113"/>
                    </a:lnTo>
                    <a:lnTo>
                      <a:pt x="124536" y="13538"/>
                    </a:lnTo>
                    <a:lnTo>
                      <a:pt x="160421" y="13538"/>
                    </a:lnTo>
                    <a:lnTo>
                      <a:pt x="124612" y="0"/>
                    </a:lnTo>
                    <a:close/>
                  </a:path>
                  <a:path w="247014" h="97789">
                    <a:moveTo>
                      <a:pt x="160421" y="13538"/>
                    </a:moveTo>
                    <a:lnTo>
                      <a:pt x="124536" y="13538"/>
                    </a:lnTo>
                    <a:lnTo>
                      <a:pt x="213131" y="47028"/>
                    </a:lnTo>
                    <a:lnTo>
                      <a:pt x="128689" y="83451"/>
                    </a:lnTo>
                    <a:lnTo>
                      <a:pt x="160760" y="83451"/>
                    </a:lnTo>
                    <a:lnTo>
                      <a:pt x="246989" y="46266"/>
                    </a:lnTo>
                    <a:lnTo>
                      <a:pt x="160421" y="13538"/>
                    </a:lnTo>
                    <a:close/>
                  </a:path>
                </a:pathLst>
              </a:custGeom>
              <a:solidFill>
                <a:schemeClr val="tx1"/>
              </a:solidFill>
            </p:spPr>
            <p:txBody>
              <a:bodyPr wrap="square" lIns="0" tIns="0" rIns="0" bIns="0" rtlCol="0"/>
              <a:lstStyle/>
              <a:p>
                <a:pPr defTabSz="460495"/>
                <a:endParaRPr sz="907">
                  <a:solidFill>
                    <a:prstClr val="black"/>
                  </a:solidFill>
                  <a:latin typeface="Calibri"/>
                </a:endParaRPr>
              </a:p>
            </p:txBody>
          </p:sp>
          <p:sp>
            <p:nvSpPr>
              <p:cNvPr id="415" name="object 37"/>
              <p:cNvSpPr txBox="1"/>
              <p:nvPr/>
            </p:nvSpPr>
            <p:spPr>
              <a:xfrm>
                <a:off x="3456353" y="3926750"/>
                <a:ext cx="351002" cy="148703"/>
              </a:xfrm>
              <a:prstGeom prst="rect">
                <a:avLst/>
              </a:prstGeom>
            </p:spPr>
            <p:txBody>
              <a:bodyPr vert="horz" wrap="square" lIns="0" tIns="7037" rIns="0" bIns="0" rtlCol="0">
                <a:spAutoFit/>
              </a:bodyPr>
              <a:lstStyle/>
              <a:p>
                <a:pPr marL="6396" defTabSz="460495">
                  <a:spcBef>
                    <a:spcPts val="56"/>
                  </a:spcBef>
                </a:pPr>
                <a:r>
                  <a:rPr sz="750" spc="-10" dirty="0">
                    <a:latin typeface="Segoe UI"/>
                    <a:cs typeface="Segoe UI"/>
                  </a:rPr>
                  <a:t>A</a:t>
                </a:r>
                <a:r>
                  <a:rPr sz="750" spc="-8" dirty="0">
                    <a:latin typeface="Segoe UI"/>
                    <a:cs typeface="Segoe UI"/>
                  </a:rPr>
                  <a:t>p</a:t>
                </a:r>
                <a:r>
                  <a:rPr sz="750" spc="-2" dirty="0">
                    <a:latin typeface="Segoe UI"/>
                    <a:cs typeface="Segoe UI"/>
                  </a:rPr>
                  <a:t>p</a:t>
                </a:r>
                <a:r>
                  <a:rPr sz="750" dirty="0">
                    <a:latin typeface="Segoe UI"/>
                    <a:cs typeface="Segoe UI"/>
                  </a:rPr>
                  <a:t>s</a:t>
                </a:r>
              </a:p>
            </p:txBody>
          </p:sp>
          <p:sp>
            <p:nvSpPr>
              <p:cNvPr id="416" name="object 38"/>
              <p:cNvSpPr txBox="1"/>
              <p:nvPr/>
            </p:nvSpPr>
            <p:spPr>
              <a:xfrm>
                <a:off x="3456211" y="4284425"/>
                <a:ext cx="289588" cy="148703"/>
              </a:xfrm>
              <a:prstGeom prst="rect">
                <a:avLst/>
              </a:prstGeom>
            </p:spPr>
            <p:txBody>
              <a:bodyPr vert="horz" wrap="square" lIns="0" tIns="7037" rIns="0" bIns="0" rtlCol="0">
                <a:spAutoFit/>
              </a:bodyPr>
              <a:lstStyle/>
              <a:p>
                <a:pPr marL="6396" defTabSz="460495">
                  <a:spcBef>
                    <a:spcPts val="56"/>
                  </a:spcBef>
                </a:pPr>
                <a:r>
                  <a:rPr sz="750" dirty="0">
                    <a:latin typeface="Segoe UI"/>
                    <a:cs typeface="Segoe UI"/>
                  </a:rPr>
                  <a:t>R</a:t>
                </a:r>
                <a:r>
                  <a:rPr sz="750" spc="-5" dirty="0">
                    <a:latin typeface="Segoe UI"/>
                    <a:cs typeface="Segoe UI"/>
                  </a:rPr>
                  <a:t>i</a:t>
                </a:r>
                <a:r>
                  <a:rPr sz="750" spc="-8" dirty="0">
                    <a:latin typeface="Segoe UI"/>
                    <a:cs typeface="Segoe UI"/>
                  </a:rPr>
                  <a:t>s</a:t>
                </a:r>
                <a:r>
                  <a:rPr sz="750" dirty="0">
                    <a:latin typeface="Segoe UI"/>
                    <a:cs typeface="Segoe UI"/>
                  </a:rPr>
                  <a:t>k</a:t>
                </a:r>
              </a:p>
            </p:txBody>
          </p:sp>
          <p:sp>
            <p:nvSpPr>
              <p:cNvPr id="417" name="object 39"/>
              <p:cNvSpPr/>
              <p:nvPr/>
            </p:nvSpPr>
            <p:spPr>
              <a:xfrm>
                <a:off x="2133435" y="2009721"/>
                <a:ext cx="1106748" cy="0"/>
              </a:xfrm>
              <a:custGeom>
                <a:avLst/>
                <a:gdLst/>
                <a:ahLst/>
                <a:cxnLst/>
                <a:rect l="l" t="t" r="r" b="b"/>
                <a:pathLst>
                  <a:path w="1647825">
                    <a:moveTo>
                      <a:pt x="0" y="0"/>
                    </a:moveTo>
                    <a:lnTo>
                      <a:pt x="1647215" y="0"/>
                    </a:lnTo>
                  </a:path>
                </a:pathLst>
              </a:custGeom>
              <a:ln w="12700">
                <a:solidFill>
                  <a:srgbClr val="151515"/>
                </a:solidFill>
                <a:prstDash val="dash"/>
              </a:ln>
            </p:spPr>
            <p:txBody>
              <a:bodyPr wrap="square" lIns="0" tIns="0" rIns="0" bIns="0" rtlCol="0"/>
              <a:lstStyle/>
              <a:p>
                <a:pPr defTabSz="460495"/>
                <a:endParaRPr sz="907">
                  <a:solidFill>
                    <a:prstClr val="black"/>
                  </a:solidFill>
                  <a:latin typeface="Calibri"/>
                </a:endParaRPr>
              </a:p>
            </p:txBody>
          </p:sp>
          <p:sp>
            <p:nvSpPr>
              <p:cNvPr id="418" name="object 40"/>
              <p:cNvSpPr txBox="1"/>
              <p:nvPr/>
            </p:nvSpPr>
            <p:spPr>
              <a:xfrm>
                <a:off x="3944836" y="1970869"/>
                <a:ext cx="1462443" cy="833528"/>
              </a:xfrm>
              <a:prstGeom prst="rect">
                <a:avLst/>
              </a:prstGeom>
            </p:spPr>
            <p:txBody>
              <a:bodyPr vert="horz" wrap="square" lIns="0" tIns="50213" rIns="0" bIns="0" rtlCol="0">
                <a:spAutoFit/>
              </a:bodyPr>
              <a:lstStyle/>
              <a:p>
                <a:pPr marL="9594" defTabSz="460495">
                  <a:spcBef>
                    <a:spcPts val="395"/>
                  </a:spcBef>
                </a:pPr>
                <a:r>
                  <a:rPr lang="en-US" sz="755" b="1" spc="8" dirty="0">
                    <a:latin typeface="Segoe UI"/>
                    <a:cs typeface="Segoe UI"/>
                  </a:rPr>
                  <a:t>MICROSOFT</a:t>
                </a:r>
                <a:r>
                  <a:rPr lang="en-US" sz="755" b="1" spc="-30" dirty="0">
                    <a:latin typeface="Segoe UI"/>
                    <a:cs typeface="Segoe UI"/>
                  </a:rPr>
                  <a:t> </a:t>
                </a:r>
                <a:r>
                  <a:rPr lang="en-US" sz="755" b="1" spc="8" dirty="0">
                    <a:latin typeface="Segoe UI"/>
                    <a:cs typeface="Segoe UI"/>
                  </a:rPr>
                  <a:t>INTUNE</a:t>
                </a:r>
                <a:endParaRPr lang="en-US" sz="755" dirty="0">
                  <a:latin typeface="Segoe UI"/>
                  <a:cs typeface="Segoe UI"/>
                </a:endParaRPr>
              </a:p>
              <a:p>
                <a:pPr marL="6396" marR="2558" defTabSz="460495">
                  <a:lnSpc>
                    <a:spcPct val="104700"/>
                  </a:lnSpc>
                  <a:spcBef>
                    <a:spcPts val="450"/>
                  </a:spcBef>
                </a:pPr>
                <a:r>
                  <a:rPr sz="705" spc="-5" dirty="0">
                    <a:latin typeface="Segoe UI"/>
                    <a:cs typeface="Segoe UI"/>
                  </a:rPr>
                  <a:t>Make sure your devices are  </a:t>
                </a:r>
                <a:r>
                  <a:rPr sz="705" spc="-8" dirty="0">
                    <a:latin typeface="Segoe UI"/>
                    <a:cs typeface="Segoe UI"/>
                  </a:rPr>
                  <a:t>compliant </a:t>
                </a:r>
                <a:r>
                  <a:rPr sz="705" dirty="0">
                    <a:latin typeface="Segoe UI"/>
                    <a:cs typeface="Segoe UI"/>
                  </a:rPr>
                  <a:t>and </a:t>
                </a:r>
                <a:r>
                  <a:rPr sz="705" spc="-5" dirty="0">
                    <a:latin typeface="Segoe UI"/>
                    <a:cs typeface="Segoe UI"/>
                  </a:rPr>
                  <a:t>secure,</a:t>
                </a:r>
                <a:r>
                  <a:rPr sz="705" spc="-41" dirty="0">
                    <a:latin typeface="Segoe UI"/>
                    <a:cs typeface="Segoe UI"/>
                  </a:rPr>
                  <a:t> </a:t>
                </a:r>
                <a:r>
                  <a:rPr sz="705" spc="-5" dirty="0">
                    <a:latin typeface="Segoe UI"/>
                    <a:cs typeface="Segoe UI"/>
                  </a:rPr>
                  <a:t>while  protecting </a:t>
                </a:r>
                <a:r>
                  <a:rPr sz="705" spc="-2" dirty="0">
                    <a:latin typeface="Segoe UI"/>
                    <a:cs typeface="Segoe UI"/>
                  </a:rPr>
                  <a:t>data at the  </a:t>
                </a:r>
                <a:r>
                  <a:rPr sz="705" spc="-5" dirty="0">
                    <a:latin typeface="Segoe UI"/>
                    <a:cs typeface="Segoe UI"/>
                  </a:rPr>
                  <a:t>application</a:t>
                </a:r>
                <a:r>
                  <a:rPr sz="705" spc="-63" dirty="0">
                    <a:latin typeface="Segoe UI"/>
                    <a:cs typeface="Segoe UI"/>
                  </a:rPr>
                  <a:t> </a:t>
                </a:r>
                <a:r>
                  <a:rPr sz="705" spc="-5" dirty="0">
                    <a:latin typeface="Segoe UI"/>
                    <a:cs typeface="Segoe UI"/>
                  </a:rPr>
                  <a:t>level</a:t>
                </a:r>
                <a:endParaRPr sz="705" dirty="0">
                  <a:latin typeface="Segoe UI"/>
                  <a:cs typeface="Segoe UI"/>
                </a:endParaRPr>
              </a:p>
            </p:txBody>
          </p:sp>
          <p:sp>
            <p:nvSpPr>
              <p:cNvPr id="419" name="object 41"/>
              <p:cNvSpPr txBox="1"/>
              <p:nvPr/>
            </p:nvSpPr>
            <p:spPr>
              <a:xfrm>
                <a:off x="3949993" y="5360801"/>
                <a:ext cx="1213372" cy="1067455"/>
              </a:xfrm>
              <a:prstGeom prst="rect">
                <a:avLst/>
              </a:prstGeom>
            </p:spPr>
            <p:txBody>
              <a:bodyPr vert="horz" wrap="square" lIns="0" tIns="14712" rIns="0" bIns="0" rtlCol="0">
                <a:spAutoFit/>
              </a:bodyPr>
              <a:lstStyle/>
              <a:p>
                <a:pPr marL="6396" marR="218096" defTabSz="460495">
                  <a:lnSpc>
                    <a:spcPts val="887"/>
                  </a:lnSpc>
                  <a:spcBef>
                    <a:spcPts val="116"/>
                  </a:spcBef>
                </a:pPr>
                <a:r>
                  <a:rPr lang="en-US" sz="755" b="1" spc="13" dirty="0">
                    <a:latin typeface="Segoe UI"/>
                    <a:cs typeface="Segoe UI"/>
                  </a:rPr>
                  <a:t>AZURE</a:t>
                </a:r>
                <a:r>
                  <a:rPr lang="en-US" sz="755" b="1" spc="-26" dirty="0">
                    <a:latin typeface="Segoe UI"/>
                    <a:cs typeface="Segoe UI"/>
                  </a:rPr>
                  <a:t> </a:t>
                </a:r>
                <a:r>
                  <a:rPr lang="en-US" sz="755" b="1" spc="2" dirty="0">
                    <a:latin typeface="Segoe UI"/>
                    <a:cs typeface="Segoe UI"/>
                  </a:rPr>
                  <a:t>ACTIVE  DIRECTORY</a:t>
                </a:r>
                <a:endParaRPr lang="en-US" sz="755" dirty="0">
                  <a:latin typeface="Segoe UI"/>
                  <a:cs typeface="Segoe UI"/>
                </a:endParaRPr>
              </a:p>
              <a:p>
                <a:pPr marL="8635" marR="2558" defTabSz="460495">
                  <a:lnSpc>
                    <a:spcPct val="104700"/>
                  </a:lnSpc>
                  <a:spcBef>
                    <a:spcPts val="450"/>
                  </a:spcBef>
                </a:pPr>
                <a:r>
                  <a:rPr sz="705" spc="-5" dirty="0">
                    <a:latin typeface="Segoe UI"/>
                    <a:cs typeface="Segoe UI"/>
                  </a:rPr>
                  <a:t>Ensure </a:t>
                </a:r>
                <a:r>
                  <a:rPr sz="705" spc="-2" dirty="0">
                    <a:latin typeface="Segoe UI"/>
                    <a:cs typeface="Segoe UI"/>
                  </a:rPr>
                  <a:t>only</a:t>
                </a:r>
                <a:r>
                  <a:rPr sz="705" spc="-41" dirty="0">
                    <a:latin typeface="Segoe UI"/>
                    <a:cs typeface="Segoe UI"/>
                  </a:rPr>
                  <a:t> </a:t>
                </a:r>
                <a:r>
                  <a:rPr sz="705" spc="-5" dirty="0">
                    <a:latin typeface="Segoe UI"/>
                    <a:cs typeface="Segoe UI"/>
                  </a:rPr>
                  <a:t>authorized  </a:t>
                </a:r>
                <a:r>
                  <a:rPr sz="705" dirty="0">
                    <a:latin typeface="Segoe UI"/>
                    <a:cs typeface="Segoe UI"/>
                  </a:rPr>
                  <a:t>users </a:t>
                </a:r>
                <a:r>
                  <a:rPr sz="705" spc="-2" dirty="0">
                    <a:latin typeface="Segoe UI"/>
                    <a:cs typeface="Segoe UI"/>
                  </a:rPr>
                  <a:t>are </a:t>
                </a:r>
                <a:r>
                  <a:rPr sz="705" spc="-5" dirty="0">
                    <a:latin typeface="Segoe UI"/>
                    <a:cs typeface="Segoe UI"/>
                  </a:rPr>
                  <a:t>granted  access </a:t>
                </a:r>
                <a:r>
                  <a:rPr sz="705" spc="-2" dirty="0">
                    <a:latin typeface="Segoe UI"/>
                    <a:cs typeface="Segoe UI"/>
                  </a:rPr>
                  <a:t>to personal  data </a:t>
                </a:r>
                <a:r>
                  <a:rPr sz="705" spc="-5" dirty="0">
                    <a:latin typeface="Segoe UI"/>
                    <a:cs typeface="Segoe UI"/>
                  </a:rPr>
                  <a:t>using </a:t>
                </a:r>
                <a:r>
                  <a:rPr sz="705" spc="-8" dirty="0">
                    <a:latin typeface="Segoe UI"/>
                    <a:cs typeface="Segoe UI"/>
                  </a:rPr>
                  <a:t>risk-based  conditional</a:t>
                </a:r>
                <a:r>
                  <a:rPr sz="705" spc="-38" dirty="0">
                    <a:latin typeface="Segoe UI"/>
                    <a:cs typeface="Segoe UI"/>
                  </a:rPr>
                  <a:t> </a:t>
                </a:r>
                <a:r>
                  <a:rPr sz="705" spc="-5" dirty="0">
                    <a:latin typeface="Segoe UI"/>
                    <a:cs typeface="Segoe UI"/>
                  </a:rPr>
                  <a:t>access</a:t>
                </a:r>
                <a:endParaRPr sz="705" dirty="0">
                  <a:latin typeface="Segoe UI"/>
                  <a:cs typeface="Segoe UI"/>
                </a:endParaRPr>
              </a:p>
            </p:txBody>
          </p:sp>
          <p:sp>
            <p:nvSpPr>
              <p:cNvPr id="420" name="object 42"/>
              <p:cNvSpPr txBox="1"/>
              <p:nvPr/>
            </p:nvSpPr>
            <p:spPr>
              <a:xfrm>
                <a:off x="9132250" y="1964544"/>
                <a:ext cx="1389086" cy="929165"/>
              </a:xfrm>
              <a:prstGeom prst="rect">
                <a:avLst/>
              </a:prstGeom>
            </p:spPr>
            <p:txBody>
              <a:bodyPr vert="horz" wrap="square" lIns="0" tIns="14712" rIns="0" bIns="0" rtlCol="0">
                <a:spAutoFit/>
              </a:bodyPr>
              <a:lstStyle/>
              <a:p>
                <a:pPr marL="19187" marR="99134" defTabSz="460495">
                  <a:lnSpc>
                    <a:spcPts val="887"/>
                  </a:lnSpc>
                  <a:spcBef>
                    <a:spcPts val="116"/>
                  </a:spcBef>
                </a:pPr>
                <a:r>
                  <a:rPr lang="en-US" sz="755" b="1" spc="8" dirty="0">
                    <a:latin typeface="Segoe UI"/>
                    <a:cs typeface="Segoe UI"/>
                  </a:rPr>
                  <a:t>MICROSOFT</a:t>
                </a:r>
                <a:r>
                  <a:rPr lang="en-US" sz="755" b="1" spc="-28" dirty="0">
                    <a:latin typeface="Segoe UI"/>
                    <a:cs typeface="Segoe UI"/>
                  </a:rPr>
                  <a:t> </a:t>
                </a:r>
                <a:r>
                  <a:rPr lang="en-US" sz="755" b="1" spc="2" dirty="0">
                    <a:latin typeface="Segoe UI"/>
                    <a:cs typeface="Segoe UI"/>
                  </a:rPr>
                  <a:t>CLOUD  </a:t>
                </a:r>
                <a:r>
                  <a:rPr lang="en-US" sz="755" b="1" spc="8" dirty="0">
                    <a:latin typeface="Segoe UI"/>
                    <a:cs typeface="Segoe UI"/>
                  </a:rPr>
                  <a:t>APP</a:t>
                </a:r>
                <a:r>
                  <a:rPr lang="en-US" sz="755" b="1" spc="-41" dirty="0">
                    <a:latin typeface="Segoe UI"/>
                    <a:cs typeface="Segoe UI"/>
                  </a:rPr>
                  <a:t> </a:t>
                </a:r>
                <a:r>
                  <a:rPr lang="en-US" sz="755" b="1" spc="13" dirty="0">
                    <a:latin typeface="Segoe UI"/>
                    <a:cs typeface="Segoe UI"/>
                  </a:rPr>
                  <a:t>SECURITY</a:t>
                </a:r>
                <a:endParaRPr lang="en-US" sz="755" dirty="0">
                  <a:latin typeface="Segoe UI"/>
                  <a:cs typeface="Segoe UI"/>
                </a:endParaRPr>
              </a:p>
              <a:p>
                <a:pPr marL="6396" marR="2558" defTabSz="460495">
                  <a:lnSpc>
                    <a:spcPct val="104700"/>
                  </a:lnSpc>
                  <a:spcBef>
                    <a:spcPts val="450"/>
                  </a:spcBef>
                </a:pPr>
                <a:r>
                  <a:rPr sz="705" spc="-5" dirty="0">
                    <a:latin typeface="Segoe UI"/>
                    <a:cs typeface="Segoe UI"/>
                  </a:rPr>
                  <a:t>Gain </a:t>
                </a:r>
                <a:r>
                  <a:rPr sz="705" dirty="0">
                    <a:latin typeface="Segoe UI"/>
                    <a:cs typeface="Segoe UI"/>
                  </a:rPr>
                  <a:t>deep </a:t>
                </a:r>
                <a:r>
                  <a:rPr sz="705" spc="-10" dirty="0">
                    <a:latin typeface="Segoe UI"/>
                    <a:cs typeface="Segoe UI"/>
                  </a:rPr>
                  <a:t>visibility, </a:t>
                </a:r>
                <a:r>
                  <a:rPr sz="705" spc="-2" dirty="0">
                    <a:latin typeface="Segoe UI"/>
                    <a:cs typeface="Segoe UI"/>
                  </a:rPr>
                  <a:t>strong  </a:t>
                </a:r>
                <a:r>
                  <a:rPr sz="705" spc="-8" dirty="0">
                    <a:latin typeface="Segoe UI"/>
                    <a:cs typeface="Segoe UI"/>
                  </a:rPr>
                  <a:t>controls </a:t>
                </a:r>
                <a:r>
                  <a:rPr sz="705" dirty="0">
                    <a:latin typeface="Segoe UI"/>
                    <a:cs typeface="Segoe UI"/>
                  </a:rPr>
                  <a:t>and </a:t>
                </a:r>
                <a:r>
                  <a:rPr sz="705" spc="-2" dirty="0">
                    <a:latin typeface="Segoe UI"/>
                    <a:cs typeface="Segoe UI"/>
                  </a:rPr>
                  <a:t>enhanced  </a:t>
                </a:r>
                <a:r>
                  <a:rPr sz="705" spc="-5" dirty="0">
                    <a:latin typeface="Segoe UI"/>
                    <a:cs typeface="Segoe UI"/>
                  </a:rPr>
                  <a:t>threat protection </a:t>
                </a:r>
                <a:r>
                  <a:rPr sz="705" spc="-2" dirty="0">
                    <a:latin typeface="Segoe UI"/>
                    <a:cs typeface="Segoe UI"/>
                  </a:rPr>
                  <a:t>for data  stored in </a:t>
                </a:r>
                <a:r>
                  <a:rPr sz="705" spc="-5" dirty="0">
                    <a:latin typeface="Segoe UI"/>
                    <a:cs typeface="Segoe UI"/>
                  </a:rPr>
                  <a:t>cloud</a:t>
                </a:r>
                <a:r>
                  <a:rPr sz="705" spc="-65" dirty="0">
                    <a:latin typeface="Segoe UI"/>
                    <a:cs typeface="Segoe UI"/>
                  </a:rPr>
                  <a:t> </a:t>
                </a:r>
                <a:r>
                  <a:rPr sz="705" spc="-2" dirty="0">
                    <a:latin typeface="Segoe UI"/>
                    <a:cs typeface="Segoe UI"/>
                  </a:rPr>
                  <a:t>apps</a:t>
                </a:r>
                <a:endParaRPr sz="705" dirty="0">
                  <a:latin typeface="Segoe UI"/>
                  <a:cs typeface="Segoe UI"/>
                </a:endParaRPr>
              </a:p>
            </p:txBody>
          </p:sp>
          <p:sp useBgFill="1">
            <p:nvSpPr>
              <p:cNvPr id="421" name="object 43"/>
              <p:cNvSpPr txBox="1"/>
              <p:nvPr/>
            </p:nvSpPr>
            <p:spPr>
              <a:xfrm>
                <a:off x="8658594" y="3243252"/>
                <a:ext cx="1406998" cy="929165"/>
              </a:xfrm>
              <a:prstGeom prst="rect">
                <a:avLst/>
              </a:prstGeom>
            </p:spPr>
            <p:txBody>
              <a:bodyPr vert="horz" wrap="square" lIns="0" tIns="14712" rIns="0" bIns="0" rtlCol="0">
                <a:spAutoFit/>
              </a:bodyPr>
              <a:lstStyle/>
              <a:p>
                <a:pPr marL="6396" marR="2558" defTabSz="460495">
                  <a:lnSpc>
                    <a:spcPts val="887"/>
                  </a:lnSpc>
                  <a:spcBef>
                    <a:spcPts val="116"/>
                  </a:spcBef>
                </a:pPr>
                <a:r>
                  <a:rPr lang="en-US" sz="755" b="1" spc="13" dirty="0">
                    <a:latin typeface="Segoe UI"/>
                    <a:cs typeface="Segoe UI"/>
                  </a:rPr>
                  <a:t>AZURE</a:t>
                </a:r>
                <a:r>
                  <a:rPr lang="en-US" sz="755" b="1" spc="-35" dirty="0">
                    <a:latin typeface="Segoe UI"/>
                    <a:cs typeface="Segoe UI"/>
                  </a:rPr>
                  <a:t> </a:t>
                </a:r>
                <a:r>
                  <a:rPr lang="en-US" sz="755" b="1" spc="5" dirty="0">
                    <a:latin typeface="Segoe UI"/>
                    <a:cs typeface="Segoe UI"/>
                  </a:rPr>
                  <a:t>INFORMATION  PROTECTION</a:t>
                </a:r>
                <a:endParaRPr lang="en-US" sz="755" dirty="0">
                  <a:latin typeface="Segoe UI"/>
                  <a:cs typeface="Segoe UI"/>
                </a:endParaRPr>
              </a:p>
              <a:p>
                <a:pPr marL="16309" marR="19827" defTabSz="460495">
                  <a:lnSpc>
                    <a:spcPct val="104700"/>
                  </a:lnSpc>
                  <a:spcBef>
                    <a:spcPts val="450"/>
                  </a:spcBef>
                </a:pPr>
                <a:r>
                  <a:rPr sz="705" spc="-8" dirty="0">
                    <a:latin typeface="Segoe UI"/>
                    <a:cs typeface="Segoe UI"/>
                  </a:rPr>
                  <a:t>Classify, </a:t>
                </a:r>
                <a:r>
                  <a:rPr sz="705" spc="-5" dirty="0">
                    <a:latin typeface="Segoe UI"/>
                    <a:cs typeface="Segoe UI"/>
                  </a:rPr>
                  <a:t>label, </a:t>
                </a:r>
                <a:r>
                  <a:rPr sz="705" spc="-2" dirty="0">
                    <a:latin typeface="Segoe UI"/>
                    <a:cs typeface="Segoe UI"/>
                  </a:rPr>
                  <a:t>protect</a:t>
                </a:r>
                <a:r>
                  <a:rPr sz="705" spc="-43" dirty="0">
                    <a:latin typeface="Segoe UI"/>
                    <a:cs typeface="Segoe UI"/>
                  </a:rPr>
                  <a:t> </a:t>
                </a:r>
                <a:r>
                  <a:rPr sz="705" dirty="0">
                    <a:latin typeface="Segoe UI"/>
                    <a:cs typeface="Segoe UI"/>
                  </a:rPr>
                  <a:t>and  </a:t>
                </a:r>
                <a:r>
                  <a:rPr sz="705" spc="-5" dirty="0">
                    <a:latin typeface="Segoe UI"/>
                    <a:cs typeface="Segoe UI"/>
                  </a:rPr>
                  <a:t>audit </a:t>
                </a:r>
                <a:r>
                  <a:rPr sz="705" spc="-2" dirty="0">
                    <a:latin typeface="Segoe UI"/>
                    <a:cs typeface="Segoe UI"/>
                  </a:rPr>
                  <a:t>data for </a:t>
                </a:r>
                <a:r>
                  <a:rPr sz="705" spc="-5" dirty="0">
                    <a:latin typeface="Segoe UI"/>
                    <a:cs typeface="Segoe UI"/>
                  </a:rPr>
                  <a:t>persistent  </a:t>
                </a:r>
                <a:r>
                  <a:rPr sz="705" spc="-2" dirty="0">
                    <a:latin typeface="Segoe UI"/>
                    <a:cs typeface="Segoe UI"/>
                  </a:rPr>
                  <a:t>security </a:t>
                </a:r>
                <a:r>
                  <a:rPr sz="705" spc="-5" dirty="0">
                    <a:latin typeface="Segoe UI"/>
                    <a:cs typeface="Segoe UI"/>
                  </a:rPr>
                  <a:t>throughout </a:t>
                </a:r>
                <a:r>
                  <a:rPr sz="705" spc="-2" dirty="0">
                    <a:latin typeface="Segoe UI"/>
                    <a:cs typeface="Segoe UI"/>
                  </a:rPr>
                  <a:t>the  </a:t>
                </a:r>
                <a:r>
                  <a:rPr sz="705" spc="-5" dirty="0">
                    <a:latin typeface="Segoe UI"/>
                    <a:cs typeface="Segoe UI"/>
                  </a:rPr>
                  <a:t>complete </a:t>
                </a:r>
                <a:r>
                  <a:rPr sz="705" spc="-2" dirty="0">
                    <a:latin typeface="Segoe UI"/>
                    <a:cs typeface="Segoe UI"/>
                  </a:rPr>
                  <a:t>data</a:t>
                </a:r>
                <a:r>
                  <a:rPr sz="705" spc="-53" dirty="0">
                    <a:latin typeface="Segoe UI"/>
                    <a:cs typeface="Segoe UI"/>
                  </a:rPr>
                  <a:t> </a:t>
                </a:r>
                <a:r>
                  <a:rPr sz="705" spc="-5" dirty="0">
                    <a:latin typeface="Segoe UI"/>
                    <a:cs typeface="Segoe UI"/>
                  </a:rPr>
                  <a:t>lifecycle</a:t>
                </a:r>
                <a:endParaRPr sz="705" dirty="0">
                  <a:latin typeface="Segoe UI"/>
                  <a:cs typeface="Segoe UI"/>
                </a:endParaRPr>
              </a:p>
            </p:txBody>
          </p:sp>
          <p:sp>
            <p:nvSpPr>
              <p:cNvPr id="422" name="object 44"/>
              <p:cNvSpPr/>
              <p:nvPr/>
            </p:nvSpPr>
            <p:spPr>
              <a:xfrm>
                <a:off x="3026269" y="3475689"/>
                <a:ext cx="298118" cy="298118"/>
              </a:xfrm>
              <a:custGeom>
                <a:avLst/>
                <a:gdLst/>
                <a:ahLst/>
                <a:cxnLst/>
                <a:rect l="l" t="t" r="r" b="b"/>
                <a:pathLst>
                  <a:path w="443864" h="443864">
                    <a:moveTo>
                      <a:pt x="221767" y="0"/>
                    </a:moveTo>
                    <a:lnTo>
                      <a:pt x="177077" y="4504"/>
                    </a:lnTo>
                    <a:lnTo>
                      <a:pt x="135450" y="17425"/>
                    </a:lnTo>
                    <a:lnTo>
                      <a:pt x="97780" y="37870"/>
                    </a:lnTo>
                    <a:lnTo>
                      <a:pt x="64958" y="64947"/>
                    </a:lnTo>
                    <a:lnTo>
                      <a:pt x="37877" y="97766"/>
                    </a:lnTo>
                    <a:lnTo>
                      <a:pt x="17429" y="135434"/>
                    </a:lnTo>
                    <a:lnTo>
                      <a:pt x="4506" y="177061"/>
                    </a:lnTo>
                    <a:lnTo>
                      <a:pt x="0" y="221754"/>
                    </a:lnTo>
                    <a:lnTo>
                      <a:pt x="4506" y="266448"/>
                    </a:lnTo>
                    <a:lnTo>
                      <a:pt x="17429" y="308076"/>
                    </a:lnTo>
                    <a:lnTo>
                      <a:pt x="37877" y="345746"/>
                    </a:lnTo>
                    <a:lnTo>
                      <a:pt x="64958" y="378567"/>
                    </a:lnTo>
                    <a:lnTo>
                      <a:pt x="97780" y="405647"/>
                    </a:lnTo>
                    <a:lnTo>
                      <a:pt x="135450" y="426094"/>
                    </a:lnTo>
                    <a:lnTo>
                      <a:pt x="177077" y="439016"/>
                    </a:lnTo>
                    <a:lnTo>
                      <a:pt x="221767" y="443522"/>
                    </a:lnTo>
                    <a:lnTo>
                      <a:pt x="266460" y="439016"/>
                    </a:lnTo>
                    <a:lnTo>
                      <a:pt x="308087" y="426094"/>
                    </a:lnTo>
                    <a:lnTo>
                      <a:pt x="345755" y="405647"/>
                    </a:lnTo>
                    <a:lnTo>
                      <a:pt x="378574" y="378567"/>
                    </a:lnTo>
                    <a:lnTo>
                      <a:pt x="405651" y="345746"/>
                    </a:lnTo>
                    <a:lnTo>
                      <a:pt x="426096" y="308076"/>
                    </a:lnTo>
                    <a:lnTo>
                      <a:pt x="439017" y="266448"/>
                    </a:lnTo>
                    <a:lnTo>
                      <a:pt x="443522" y="221754"/>
                    </a:lnTo>
                    <a:lnTo>
                      <a:pt x="439017" y="177061"/>
                    </a:lnTo>
                    <a:lnTo>
                      <a:pt x="426096" y="135434"/>
                    </a:lnTo>
                    <a:lnTo>
                      <a:pt x="405651" y="97766"/>
                    </a:lnTo>
                    <a:lnTo>
                      <a:pt x="378574" y="64947"/>
                    </a:lnTo>
                    <a:lnTo>
                      <a:pt x="345755" y="37870"/>
                    </a:lnTo>
                    <a:lnTo>
                      <a:pt x="308087" y="17425"/>
                    </a:lnTo>
                    <a:lnTo>
                      <a:pt x="266460" y="4504"/>
                    </a:lnTo>
                    <a:lnTo>
                      <a:pt x="221767" y="0"/>
                    </a:lnTo>
                    <a:close/>
                  </a:path>
                </a:pathLst>
              </a:custGeom>
              <a:no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23" name="object 45"/>
              <p:cNvSpPr/>
              <p:nvPr/>
            </p:nvSpPr>
            <p:spPr>
              <a:xfrm>
                <a:off x="3114564" y="3513761"/>
                <a:ext cx="118991" cy="217511"/>
              </a:xfrm>
              <a:custGeom>
                <a:avLst/>
                <a:gdLst/>
                <a:ahLst/>
                <a:cxnLst/>
                <a:rect l="l" t="t" r="r" b="b"/>
                <a:pathLst>
                  <a:path w="177164" h="323850">
                    <a:moveTo>
                      <a:pt x="90809" y="0"/>
                    </a:moveTo>
                    <a:lnTo>
                      <a:pt x="86275" y="0"/>
                    </a:lnTo>
                    <a:lnTo>
                      <a:pt x="84027" y="63"/>
                    </a:lnTo>
                    <a:lnTo>
                      <a:pt x="81804" y="228"/>
                    </a:lnTo>
                    <a:lnTo>
                      <a:pt x="42201" y="13000"/>
                    </a:lnTo>
                    <a:lnTo>
                      <a:pt x="13820" y="41213"/>
                    </a:lnTo>
                    <a:lnTo>
                      <a:pt x="0" y="79115"/>
                    </a:lnTo>
                    <a:lnTo>
                      <a:pt x="4080" y="120954"/>
                    </a:lnTo>
                    <a:lnTo>
                      <a:pt x="73676" y="312813"/>
                    </a:lnTo>
                    <a:lnTo>
                      <a:pt x="79672" y="320814"/>
                    </a:lnTo>
                    <a:lnTo>
                      <a:pt x="88542" y="323481"/>
                    </a:lnTo>
                    <a:lnTo>
                      <a:pt x="97411" y="320814"/>
                    </a:lnTo>
                    <a:lnTo>
                      <a:pt x="103407" y="312813"/>
                    </a:lnTo>
                    <a:lnTo>
                      <a:pt x="169545" y="130454"/>
                    </a:lnTo>
                    <a:lnTo>
                      <a:pt x="89513" y="130454"/>
                    </a:lnTo>
                    <a:lnTo>
                      <a:pt x="74288" y="127380"/>
                    </a:lnTo>
                    <a:lnTo>
                      <a:pt x="61854" y="118997"/>
                    </a:lnTo>
                    <a:lnTo>
                      <a:pt x="53471" y="106563"/>
                    </a:lnTo>
                    <a:lnTo>
                      <a:pt x="50397" y="91338"/>
                    </a:lnTo>
                    <a:lnTo>
                      <a:pt x="53471" y="76112"/>
                    </a:lnTo>
                    <a:lnTo>
                      <a:pt x="61854" y="63679"/>
                    </a:lnTo>
                    <a:lnTo>
                      <a:pt x="74288" y="55296"/>
                    </a:lnTo>
                    <a:lnTo>
                      <a:pt x="89513" y="52222"/>
                    </a:lnTo>
                    <a:lnTo>
                      <a:pt x="167274" y="52222"/>
                    </a:lnTo>
                    <a:lnTo>
                      <a:pt x="163261" y="41213"/>
                    </a:lnTo>
                    <a:lnTo>
                      <a:pt x="134877" y="13000"/>
                    </a:lnTo>
                    <a:lnTo>
                      <a:pt x="95266" y="228"/>
                    </a:lnTo>
                    <a:lnTo>
                      <a:pt x="93044" y="63"/>
                    </a:lnTo>
                    <a:lnTo>
                      <a:pt x="90809" y="0"/>
                    </a:lnTo>
                    <a:close/>
                  </a:path>
                  <a:path w="177164" h="323850">
                    <a:moveTo>
                      <a:pt x="167274" y="52222"/>
                    </a:moveTo>
                    <a:lnTo>
                      <a:pt x="89513" y="52222"/>
                    </a:lnTo>
                    <a:lnTo>
                      <a:pt x="104739" y="55296"/>
                    </a:lnTo>
                    <a:lnTo>
                      <a:pt x="117172" y="63679"/>
                    </a:lnTo>
                    <a:lnTo>
                      <a:pt x="125555" y="76112"/>
                    </a:lnTo>
                    <a:lnTo>
                      <a:pt x="128629" y="91338"/>
                    </a:lnTo>
                    <a:lnTo>
                      <a:pt x="125555" y="106563"/>
                    </a:lnTo>
                    <a:lnTo>
                      <a:pt x="117172" y="118997"/>
                    </a:lnTo>
                    <a:lnTo>
                      <a:pt x="104739" y="127380"/>
                    </a:lnTo>
                    <a:lnTo>
                      <a:pt x="89513" y="130454"/>
                    </a:lnTo>
                    <a:lnTo>
                      <a:pt x="169545" y="130454"/>
                    </a:lnTo>
                    <a:lnTo>
                      <a:pt x="172990" y="120954"/>
                    </a:lnTo>
                    <a:lnTo>
                      <a:pt x="177078" y="79115"/>
                    </a:lnTo>
                    <a:lnTo>
                      <a:pt x="167274" y="52222"/>
                    </a:lnTo>
                    <a:close/>
                  </a:path>
                </a:pathLst>
              </a:custGeom>
              <a:solidFill>
                <a:schemeClr val="tx2"/>
              </a:solidFill>
            </p:spPr>
            <p:txBody>
              <a:bodyPr wrap="square" lIns="0" tIns="0" rIns="0" bIns="0" rtlCol="0"/>
              <a:lstStyle/>
              <a:p>
                <a:pPr defTabSz="460495"/>
                <a:endParaRPr sz="907">
                  <a:solidFill>
                    <a:prstClr val="black"/>
                  </a:solidFill>
                  <a:latin typeface="Calibri"/>
                </a:endParaRPr>
              </a:p>
            </p:txBody>
          </p:sp>
          <p:sp>
            <p:nvSpPr>
              <p:cNvPr id="424" name="object 46"/>
              <p:cNvSpPr/>
              <p:nvPr/>
            </p:nvSpPr>
            <p:spPr>
              <a:xfrm>
                <a:off x="8892747" y="4500383"/>
                <a:ext cx="1754164" cy="1256874"/>
              </a:xfrm>
              <a:custGeom>
                <a:avLst/>
                <a:gdLst/>
                <a:ahLst/>
                <a:cxnLst/>
                <a:rect l="l" t="t" r="r" b="b"/>
                <a:pathLst>
                  <a:path w="2611755" h="1871345">
                    <a:moveTo>
                      <a:pt x="1927275" y="0"/>
                    </a:moveTo>
                    <a:lnTo>
                      <a:pt x="0" y="1360957"/>
                    </a:lnTo>
                    <a:lnTo>
                      <a:pt x="385432" y="1870887"/>
                    </a:lnTo>
                    <a:lnTo>
                      <a:pt x="2611297" y="809637"/>
                    </a:lnTo>
                    <a:lnTo>
                      <a:pt x="1927275" y="0"/>
                    </a:lnTo>
                    <a:close/>
                  </a:path>
                </a:pathLst>
              </a:custGeom>
              <a:solidFill>
                <a:schemeClr val="bg1">
                  <a:lumMod val="85000"/>
                  <a:alpha val="80000"/>
                </a:schemeClr>
              </a:solidFill>
            </p:spPr>
            <p:txBody>
              <a:bodyPr wrap="square" lIns="0" tIns="0" rIns="0" bIns="0" rtlCol="0"/>
              <a:lstStyle/>
              <a:p>
                <a:endParaRPr sz="907"/>
              </a:p>
            </p:txBody>
          </p:sp>
          <p:sp>
            <p:nvSpPr>
              <p:cNvPr id="425" name="object 47"/>
              <p:cNvSpPr/>
              <p:nvPr/>
            </p:nvSpPr>
            <p:spPr>
              <a:xfrm>
                <a:off x="7536596" y="5570046"/>
                <a:ext cx="1488032" cy="682388"/>
              </a:xfrm>
              <a:custGeom>
                <a:avLst/>
                <a:gdLst/>
                <a:ahLst/>
                <a:cxnLst/>
                <a:rect l="l" t="t" r="r" b="b"/>
                <a:pathLst>
                  <a:path w="2215515" h="1016000">
                    <a:moveTo>
                      <a:pt x="0" y="1015834"/>
                    </a:moveTo>
                    <a:lnTo>
                      <a:pt x="2215464" y="1015834"/>
                    </a:lnTo>
                    <a:lnTo>
                      <a:pt x="2215464" y="0"/>
                    </a:lnTo>
                  </a:path>
                </a:pathLst>
              </a:custGeom>
              <a:ln w="12700">
                <a:solidFill>
                  <a:srgbClr val="151515"/>
                </a:solidFill>
                <a:prstDash val="dash"/>
              </a:ln>
            </p:spPr>
            <p:txBody>
              <a:bodyPr wrap="square" lIns="0" tIns="0" rIns="0" bIns="0" rtlCol="0"/>
              <a:lstStyle/>
              <a:p>
                <a:pPr defTabSz="460495"/>
                <a:endParaRPr sz="907">
                  <a:solidFill>
                    <a:prstClr val="black"/>
                  </a:solidFill>
                  <a:latin typeface="Calibri"/>
                </a:endParaRPr>
              </a:p>
            </p:txBody>
          </p:sp>
          <p:sp useBgFill="1">
            <p:nvSpPr>
              <p:cNvPr id="426" name="object 48"/>
              <p:cNvSpPr txBox="1"/>
              <p:nvPr/>
            </p:nvSpPr>
            <p:spPr>
              <a:xfrm>
                <a:off x="9430942" y="5434844"/>
                <a:ext cx="1521725" cy="1083411"/>
              </a:xfrm>
              <a:prstGeom prst="rect">
                <a:avLst/>
              </a:prstGeom>
            </p:spPr>
            <p:txBody>
              <a:bodyPr vert="horz" wrap="square" lIns="0" tIns="15032" rIns="0" bIns="0" rtlCol="0">
                <a:spAutoFit/>
              </a:bodyPr>
              <a:lstStyle/>
              <a:p>
                <a:pPr marL="6396" marR="2558" indent="319" defTabSz="460495">
                  <a:lnSpc>
                    <a:spcPts val="881"/>
                  </a:lnSpc>
                  <a:spcBef>
                    <a:spcPts val="119"/>
                  </a:spcBef>
                </a:pPr>
                <a:r>
                  <a:rPr lang="en-US" sz="1133" b="1" spc="8" baseline="1851" dirty="0">
                    <a:latin typeface="Segoe UI"/>
                    <a:cs typeface="Segoe UI"/>
                  </a:rPr>
                  <a:t>MICROSOF</a:t>
                </a:r>
                <a:r>
                  <a:rPr lang="en-US" sz="755" b="1" spc="5" dirty="0">
                    <a:latin typeface="Segoe UI"/>
                    <a:cs typeface="Segoe UI"/>
                  </a:rPr>
                  <a:t>T </a:t>
                </a:r>
                <a:r>
                  <a:rPr lang="en-US" sz="755" b="1" spc="2" dirty="0">
                    <a:latin typeface="Segoe UI"/>
                    <a:cs typeface="Segoe UI"/>
                  </a:rPr>
                  <a:t>ADVANCED  </a:t>
                </a:r>
                <a:r>
                  <a:rPr lang="en-US" sz="1133" b="1" baseline="1851" dirty="0">
                    <a:latin typeface="Segoe UI"/>
                    <a:cs typeface="Segoe UI"/>
                  </a:rPr>
                  <a:t>THREAT</a:t>
                </a:r>
                <a:r>
                  <a:rPr lang="en-US" sz="1133" b="1" spc="-34" baseline="1851" dirty="0">
                    <a:latin typeface="Segoe UI"/>
                    <a:cs typeface="Segoe UI"/>
                  </a:rPr>
                  <a:t> </a:t>
                </a:r>
                <a:r>
                  <a:rPr lang="en-US" sz="755" b="1" dirty="0">
                    <a:latin typeface="Segoe UI"/>
                    <a:cs typeface="Segoe UI"/>
                  </a:rPr>
                  <a:t>ANALYTICS</a:t>
                </a:r>
                <a:endParaRPr lang="en-US" sz="755" dirty="0">
                  <a:latin typeface="Segoe UI"/>
                  <a:cs typeface="Segoe UI"/>
                </a:endParaRPr>
              </a:p>
              <a:p>
                <a:pPr marL="14390" marR="14071" defTabSz="460495">
                  <a:lnSpc>
                    <a:spcPct val="104700"/>
                  </a:lnSpc>
                  <a:spcBef>
                    <a:spcPts val="575"/>
                  </a:spcBef>
                </a:pPr>
                <a:r>
                  <a:rPr sz="705" spc="-2" dirty="0">
                    <a:latin typeface="Segoe UI"/>
                    <a:cs typeface="Segoe UI"/>
                  </a:rPr>
                  <a:t>Detect </a:t>
                </a:r>
                <a:r>
                  <a:rPr sz="705" spc="-5" dirty="0">
                    <a:latin typeface="Segoe UI"/>
                    <a:cs typeface="Segoe UI"/>
                  </a:rPr>
                  <a:t>breaches </a:t>
                </a:r>
                <a:r>
                  <a:rPr sz="705" spc="-2" dirty="0">
                    <a:latin typeface="Segoe UI"/>
                    <a:cs typeface="Segoe UI"/>
                  </a:rPr>
                  <a:t>before</a:t>
                </a:r>
                <a:r>
                  <a:rPr sz="705" spc="-43" dirty="0">
                    <a:latin typeface="Segoe UI"/>
                    <a:cs typeface="Segoe UI"/>
                  </a:rPr>
                  <a:t> </a:t>
                </a:r>
                <a:r>
                  <a:rPr sz="705" spc="-2" dirty="0">
                    <a:latin typeface="Segoe UI"/>
                    <a:cs typeface="Segoe UI"/>
                  </a:rPr>
                  <a:t>they  cause damage </a:t>
                </a:r>
                <a:r>
                  <a:rPr sz="705" dirty="0">
                    <a:latin typeface="Segoe UI"/>
                    <a:cs typeface="Segoe UI"/>
                  </a:rPr>
                  <a:t>by  </a:t>
                </a:r>
                <a:r>
                  <a:rPr sz="705" spc="-2" dirty="0">
                    <a:latin typeface="Segoe UI"/>
                    <a:cs typeface="Segoe UI"/>
                  </a:rPr>
                  <a:t>identifying </a:t>
                </a:r>
                <a:r>
                  <a:rPr sz="705" spc="-5" dirty="0">
                    <a:latin typeface="Segoe UI"/>
                    <a:cs typeface="Segoe UI"/>
                  </a:rPr>
                  <a:t>abnormal  </a:t>
                </a:r>
                <a:r>
                  <a:rPr sz="705" spc="-10" dirty="0">
                    <a:latin typeface="Segoe UI"/>
                    <a:cs typeface="Segoe UI"/>
                  </a:rPr>
                  <a:t>behavior, </a:t>
                </a:r>
                <a:r>
                  <a:rPr sz="705" dirty="0">
                    <a:latin typeface="Segoe UI"/>
                    <a:cs typeface="Segoe UI"/>
                  </a:rPr>
                  <a:t>known </a:t>
                </a:r>
                <a:r>
                  <a:rPr sz="705" spc="-8" dirty="0">
                    <a:latin typeface="Segoe UI"/>
                    <a:cs typeface="Segoe UI"/>
                  </a:rPr>
                  <a:t>malicious  </a:t>
                </a:r>
                <a:r>
                  <a:rPr sz="705" dirty="0">
                    <a:latin typeface="Segoe UI"/>
                    <a:cs typeface="Segoe UI"/>
                  </a:rPr>
                  <a:t>attacks and </a:t>
                </a:r>
                <a:r>
                  <a:rPr sz="705" spc="-2" dirty="0">
                    <a:latin typeface="Segoe UI"/>
                    <a:cs typeface="Segoe UI"/>
                  </a:rPr>
                  <a:t>security</a:t>
                </a:r>
                <a:r>
                  <a:rPr sz="705" spc="-58" dirty="0">
                    <a:latin typeface="Segoe UI"/>
                    <a:cs typeface="Segoe UI"/>
                  </a:rPr>
                  <a:t> </a:t>
                </a:r>
                <a:r>
                  <a:rPr sz="705" spc="-5" dirty="0">
                    <a:latin typeface="Segoe UI"/>
                    <a:cs typeface="Segoe UI"/>
                  </a:rPr>
                  <a:t>issues</a:t>
                </a:r>
                <a:endParaRPr sz="705" dirty="0">
                  <a:latin typeface="Segoe UI"/>
                  <a:cs typeface="Segoe UI"/>
                </a:endParaRPr>
              </a:p>
            </p:txBody>
          </p:sp>
          <p:sp>
            <p:nvSpPr>
              <p:cNvPr id="427" name="object 49"/>
              <p:cNvSpPr/>
              <p:nvPr/>
            </p:nvSpPr>
            <p:spPr>
              <a:xfrm>
                <a:off x="9272621" y="5644220"/>
                <a:ext cx="1646261" cy="126668"/>
              </a:xfrm>
              <a:custGeom>
                <a:avLst/>
                <a:gdLst/>
                <a:ahLst/>
                <a:cxnLst/>
                <a:rect l="l" t="t" r="r" b="b"/>
                <a:pathLst>
                  <a:path w="2451100" h="188595">
                    <a:moveTo>
                      <a:pt x="2450528" y="188455"/>
                    </a:moveTo>
                    <a:lnTo>
                      <a:pt x="209740" y="188455"/>
                    </a:lnTo>
                    <a:lnTo>
                      <a:pt x="0" y="0"/>
                    </a:lnTo>
                  </a:path>
                </a:pathLst>
              </a:custGeom>
              <a:ln w="12700">
                <a:solidFill>
                  <a:schemeClr val="tx1"/>
                </a:solidFill>
              </a:ln>
            </p:spPr>
            <p:txBody>
              <a:bodyPr wrap="square" lIns="0" tIns="0" rIns="0" bIns="0" rtlCol="0"/>
              <a:lstStyle/>
              <a:p>
                <a:pPr defTabSz="460495"/>
                <a:endParaRPr sz="907">
                  <a:solidFill>
                    <a:prstClr val="black"/>
                  </a:solidFill>
                  <a:latin typeface="Calibri"/>
                </a:endParaRPr>
              </a:p>
            </p:txBody>
          </p:sp>
          <p:sp>
            <p:nvSpPr>
              <p:cNvPr id="428" name="object 50"/>
              <p:cNvSpPr/>
              <p:nvPr/>
            </p:nvSpPr>
            <p:spPr>
              <a:xfrm>
                <a:off x="8715737" y="5303288"/>
                <a:ext cx="609031" cy="609031"/>
              </a:xfrm>
              <a:custGeom>
                <a:avLst/>
                <a:gdLst/>
                <a:ahLst/>
                <a:cxnLst/>
                <a:rect l="l" t="t" r="r" b="b"/>
                <a:pathLst>
                  <a:path w="906780" h="906779">
                    <a:moveTo>
                      <a:pt x="453288" y="0"/>
                    </a:moveTo>
                    <a:lnTo>
                      <a:pt x="406942" y="2340"/>
                    </a:lnTo>
                    <a:lnTo>
                      <a:pt x="361935" y="9208"/>
                    </a:lnTo>
                    <a:lnTo>
                      <a:pt x="318494" y="20377"/>
                    </a:lnTo>
                    <a:lnTo>
                      <a:pt x="276848" y="35619"/>
                    </a:lnTo>
                    <a:lnTo>
                      <a:pt x="237225" y="54706"/>
                    </a:lnTo>
                    <a:lnTo>
                      <a:pt x="199851" y="77411"/>
                    </a:lnTo>
                    <a:lnTo>
                      <a:pt x="164955" y="103504"/>
                    </a:lnTo>
                    <a:lnTo>
                      <a:pt x="132765" y="132759"/>
                    </a:lnTo>
                    <a:lnTo>
                      <a:pt x="103509" y="164948"/>
                    </a:lnTo>
                    <a:lnTo>
                      <a:pt x="77415" y="199842"/>
                    </a:lnTo>
                    <a:lnTo>
                      <a:pt x="54709" y="237215"/>
                    </a:lnTo>
                    <a:lnTo>
                      <a:pt x="35621" y="276838"/>
                    </a:lnTo>
                    <a:lnTo>
                      <a:pt x="20379" y="318483"/>
                    </a:lnTo>
                    <a:lnTo>
                      <a:pt x="9209" y="361923"/>
                    </a:lnTo>
                    <a:lnTo>
                      <a:pt x="2340" y="406930"/>
                    </a:lnTo>
                    <a:lnTo>
                      <a:pt x="0" y="453275"/>
                    </a:lnTo>
                    <a:lnTo>
                      <a:pt x="2340" y="499619"/>
                    </a:lnTo>
                    <a:lnTo>
                      <a:pt x="9209" y="544623"/>
                    </a:lnTo>
                    <a:lnTo>
                      <a:pt x="20379" y="588062"/>
                    </a:lnTo>
                    <a:lnTo>
                      <a:pt x="35621" y="629705"/>
                    </a:lnTo>
                    <a:lnTo>
                      <a:pt x="54709" y="669327"/>
                    </a:lnTo>
                    <a:lnTo>
                      <a:pt x="77415" y="706699"/>
                    </a:lnTo>
                    <a:lnTo>
                      <a:pt x="103509" y="741592"/>
                    </a:lnTo>
                    <a:lnTo>
                      <a:pt x="132765" y="773780"/>
                    </a:lnTo>
                    <a:lnTo>
                      <a:pt x="164955" y="803035"/>
                    </a:lnTo>
                    <a:lnTo>
                      <a:pt x="199851" y="829128"/>
                    </a:lnTo>
                    <a:lnTo>
                      <a:pt x="237225" y="851832"/>
                    </a:lnTo>
                    <a:lnTo>
                      <a:pt x="276848" y="870918"/>
                    </a:lnTo>
                    <a:lnTo>
                      <a:pt x="318494" y="886160"/>
                    </a:lnTo>
                    <a:lnTo>
                      <a:pt x="361935" y="897329"/>
                    </a:lnTo>
                    <a:lnTo>
                      <a:pt x="406942" y="904198"/>
                    </a:lnTo>
                    <a:lnTo>
                      <a:pt x="453288" y="906538"/>
                    </a:lnTo>
                    <a:lnTo>
                      <a:pt x="499634" y="904198"/>
                    </a:lnTo>
                    <a:lnTo>
                      <a:pt x="544640" y="897329"/>
                    </a:lnTo>
                    <a:lnTo>
                      <a:pt x="588080" y="886160"/>
                    </a:lnTo>
                    <a:lnTo>
                      <a:pt x="629725" y="870918"/>
                    </a:lnTo>
                    <a:lnTo>
                      <a:pt x="669348" y="851832"/>
                    </a:lnTo>
                    <a:lnTo>
                      <a:pt x="706721" y="829128"/>
                    </a:lnTo>
                    <a:lnTo>
                      <a:pt x="741615" y="803035"/>
                    </a:lnTo>
                    <a:lnTo>
                      <a:pt x="773804" y="773780"/>
                    </a:lnTo>
                    <a:lnTo>
                      <a:pt x="803059" y="741592"/>
                    </a:lnTo>
                    <a:lnTo>
                      <a:pt x="829153" y="706699"/>
                    </a:lnTo>
                    <a:lnTo>
                      <a:pt x="851857" y="669327"/>
                    </a:lnTo>
                    <a:lnTo>
                      <a:pt x="870944" y="629705"/>
                    </a:lnTo>
                    <a:lnTo>
                      <a:pt x="886186" y="588062"/>
                    </a:lnTo>
                    <a:lnTo>
                      <a:pt x="897355" y="544623"/>
                    </a:lnTo>
                    <a:lnTo>
                      <a:pt x="904223" y="499619"/>
                    </a:lnTo>
                    <a:lnTo>
                      <a:pt x="906564" y="453275"/>
                    </a:lnTo>
                    <a:lnTo>
                      <a:pt x="904223" y="406930"/>
                    </a:lnTo>
                    <a:lnTo>
                      <a:pt x="897355" y="361923"/>
                    </a:lnTo>
                    <a:lnTo>
                      <a:pt x="886186" y="318483"/>
                    </a:lnTo>
                    <a:lnTo>
                      <a:pt x="870944" y="276838"/>
                    </a:lnTo>
                    <a:lnTo>
                      <a:pt x="851857" y="237215"/>
                    </a:lnTo>
                    <a:lnTo>
                      <a:pt x="829153" y="199842"/>
                    </a:lnTo>
                    <a:lnTo>
                      <a:pt x="803059" y="164948"/>
                    </a:lnTo>
                    <a:lnTo>
                      <a:pt x="773804" y="132759"/>
                    </a:lnTo>
                    <a:lnTo>
                      <a:pt x="741615" y="103504"/>
                    </a:lnTo>
                    <a:lnTo>
                      <a:pt x="706721" y="77411"/>
                    </a:lnTo>
                    <a:lnTo>
                      <a:pt x="669348" y="54706"/>
                    </a:lnTo>
                    <a:lnTo>
                      <a:pt x="629725" y="35619"/>
                    </a:lnTo>
                    <a:lnTo>
                      <a:pt x="588080" y="20377"/>
                    </a:lnTo>
                    <a:lnTo>
                      <a:pt x="544640" y="9208"/>
                    </a:lnTo>
                    <a:lnTo>
                      <a:pt x="499634" y="2340"/>
                    </a:lnTo>
                    <a:lnTo>
                      <a:pt x="453288" y="0"/>
                    </a:lnTo>
                    <a:close/>
                  </a:path>
                </a:pathLst>
              </a:custGeom>
              <a:solidFill>
                <a:srgbClr val="FFFFFF"/>
              </a:solid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29" name="object 51"/>
              <p:cNvSpPr/>
              <p:nvPr/>
            </p:nvSpPr>
            <p:spPr>
              <a:xfrm>
                <a:off x="8805714" y="5482548"/>
                <a:ext cx="419242" cy="239689"/>
              </a:xfrm>
              <a:custGeom>
                <a:avLst/>
                <a:gdLst/>
                <a:ahLst/>
                <a:cxnLst/>
                <a:rect l="l" t="t" r="r" b="b"/>
                <a:pathLst>
                  <a:path w="624205" h="356870">
                    <a:moveTo>
                      <a:pt x="588213" y="0"/>
                    </a:moveTo>
                    <a:lnTo>
                      <a:pt x="35445" y="0"/>
                    </a:lnTo>
                    <a:lnTo>
                      <a:pt x="21650" y="2786"/>
                    </a:lnTo>
                    <a:lnTo>
                      <a:pt x="10383" y="10383"/>
                    </a:lnTo>
                    <a:lnTo>
                      <a:pt x="2786" y="21650"/>
                    </a:lnTo>
                    <a:lnTo>
                      <a:pt x="0" y="35445"/>
                    </a:lnTo>
                    <a:lnTo>
                      <a:pt x="0" y="320929"/>
                    </a:lnTo>
                    <a:lnTo>
                      <a:pt x="2786" y="334731"/>
                    </a:lnTo>
                    <a:lnTo>
                      <a:pt x="10383" y="346001"/>
                    </a:lnTo>
                    <a:lnTo>
                      <a:pt x="21650" y="353600"/>
                    </a:lnTo>
                    <a:lnTo>
                      <a:pt x="35445" y="356387"/>
                    </a:lnTo>
                    <a:lnTo>
                      <a:pt x="588213" y="356387"/>
                    </a:lnTo>
                    <a:lnTo>
                      <a:pt x="602015" y="353600"/>
                    </a:lnTo>
                    <a:lnTo>
                      <a:pt x="613286" y="346001"/>
                    </a:lnTo>
                    <a:lnTo>
                      <a:pt x="620885" y="334731"/>
                    </a:lnTo>
                    <a:lnTo>
                      <a:pt x="623671" y="320929"/>
                    </a:lnTo>
                    <a:lnTo>
                      <a:pt x="623671" y="35445"/>
                    </a:lnTo>
                    <a:lnTo>
                      <a:pt x="620885" y="21650"/>
                    </a:lnTo>
                    <a:lnTo>
                      <a:pt x="613286" y="10383"/>
                    </a:lnTo>
                    <a:lnTo>
                      <a:pt x="602015" y="2786"/>
                    </a:lnTo>
                    <a:lnTo>
                      <a:pt x="588213" y="0"/>
                    </a:lnTo>
                    <a:close/>
                  </a:path>
                </a:pathLst>
              </a:custGeom>
              <a:solidFill>
                <a:srgbClr val="FFFFFF"/>
              </a:solidFill>
            </p:spPr>
            <p:txBody>
              <a:bodyPr wrap="square" lIns="0" tIns="0" rIns="0" bIns="0" rtlCol="0"/>
              <a:lstStyle/>
              <a:p>
                <a:pPr defTabSz="460495"/>
                <a:endParaRPr sz="907">
                  <a:solidFill>
                    <a:prstClr val="black"/>
                  </a:solidFill>
                  <a:latin typeface="Calibri"/>
                </a:endParaRPr>
              </a:p>
            </p:txBody>
          </p:sp>
          <p:sp>
            <p:nvSpPr>
              <p:cNvPr id="430" name="object 52"/>
              <p:cNvSpPr/>
              <p:nvPr/>
            </p:nvSpPr>
            <p:spPr>
              <a:xfrm>
                <a:off x="8805714" y="5482548"/>
                <a:ext cx="419242" cy="239689"/>
              </a:xfrm>
              <a:custGeom>
                <a:avLst/>
                <a:gdLst/>
                <a:ahLst/>
                <a:cxnLst/>
                <a:rect l="l" t="t" r="r" b="b"/>
                <a:pathLst>
                  <a:path w="624205" h="356870">
                    <a:moveTo>
                      <a:pt x="588213" y="356387"/>
                    </a:moveTo>
                    <a:lnTo>
                      <a:pt x="35445" y="356387"/>
                    </a:lnTo>
                    <a:lnTo>
                      <a:pt x="21650" y="353600"/>
                    </a:lnTo>
                    <a:lnTo>
                      <a:pt x="10383" y="346001"/>
                    </a:lnTo>
                    <a:lnTo>
                      <a:pt x="2786" y="334731"/>
                    </a:lnTo>
                    <a:lnTo>
                      <a:pt x="0" y="320929"/>
                    </a:lnTo>
                    <a:lnTo>
                      <a:pt x="0" y="35445"/>
                    </a:lnTo>
                    <a:lnTo>
                      <a:pt x="2786" y="21650"/>
                    </a:lnTo>
                    <a:lnTo>
                      <a:pt x="10383" y="10383"/>
                    </a:lnTo>
                    <a:lnTo>
                      <a:pt x="21650" y="2786"/>
                    </a:lnTo>
                    <a:lnTo>
                      <a:pt x="35445" y="0"/>
                    </a:lnTo>
                    <a:lnTo>
                      <a:pt x="588213" y="0"/>
                    </a:lnTo>
                    <a:lnTo>
                      <a:pt x="602015" y="2786"/>
                    </a:lnTo>
                    <a:lnTo>
                      <a:pt x="613286" y="10383"/>
                    </a:lnTo>
                    <a:lnTo>
                      <a:pt x="620885" y="21650"/>
                    </a:lnTo>
                    <a:lnTo>
                      <a:pt x="623671" y="35445"/>
                    </a:lnTo>
                    <a:lnTo>
                      <a:pt x="623671" y="320929"/>
                    </a:lnTo>
                    <a:lnTo>
                      <a:pt x="620885" y="334731"/>
                    </a:lnTo>
                    <a:lnTo>
                      <a:pt x="613286" y="346001"/>
                    </a:lnTo>
                    <a:lnTo>
                      <a:pt x="602015" y="353600"/>
                    </a:lnTo>
                    <a:lnTo>
                      <a:pt x="588213" y="356387"/>
                    </a:lnTo>
                    <a:close/>
                  </a:path>
                </a:pathLst>
              </a:custGeom>
              <a:ln w="25400">
                <a:solidFill>
                  <a:srgbClr val="1379D2"/>
                </a:solidFill>
              </a:ln>
            </p:spPr>
            <p:txBody>
              <a:bodyPr wrap="square" lIns="0" tIns="0" rIns="0" bIns="0" rtlCol="0"/>
              <a:lstStyle/>
              <a:p>
                <a:pPr defTabSz="460495"/>
                <a:endParaRPr sz="907">
                  <a:solidFill>
                    <a:prstClr val="black"/>
                  </a:solidFill>
                  <a:latin typeface="Calibri"/>
                </a:endParaRPr>
              </a:p>
            </p:txBody>
          </p:sp>
          <p:sp>
            <p:nvSpPr>
              <p:cNvPr id="431" name="object 53"/>
              <p:cNvSpPr/>
              <p:nvPr/>
            </p:nvSpPr>
            <p:spPr>
              <a:xfrm>
                <a:off x="8937856" y="5557351"/>
                <a:ext cx="0" cy="159935"/>
              </a:xfrm>
              <a:custGeom>
                <a:avLst/>
                <a:gdLst/>
                <a:ahLst/>
                <a:cxnLst/>
                <a:rect l="l" t="t" r="r" b="b"/>
                <a:pathLst>
                  <a:path h="238125">
                    <a:moveTo>
                      <a:pt x="0" y="0"/>
                    </a:moveTo>
                    <a:lnTo>
                      <a:pt x="0" y="237591"/>
                    </a:lnTo>
                  </a:path>
                </a:pathLst>
              </a:custGeom>
              <a:ln w="51968">
                <a:solidFill>
                  <a:srgbClr val="1379D2"/>
                </a:solidFill>
              </a:ln>
            </p:spPr>
            <p:txBody>
              <a:bodyPr wrap="square" lIns="0" tIns="0" rIns="0" bIns="0" rtlCol="0"/>
              <a:lstStyle/>
              <a:p>
                <a:pPr defTabSz="460495"/>
                <a:endParaRPr sz="907">
                  <a:solidFill>
                    <a:prstClr val="black"/>
                  </a:solidFill>
                  <a:latin typeface="Calibri"/>
                </a:endParaRPr>
              </a:p>
            </p:txBody>
          </p:sp>
          <p:sp>
            <p:nvSpPr>
              <p:cNvPr id="432" name="object 54"/>
              <p:cNvSpPr/>
              <p:nvPr/>
            </p:nvSpPr>
            <p:spPr>
              <a:xfrm>
                <a:off x="8987726" y="5592264"/>
                <a:ext cx="0" cy="124962"/>
              </a:xfrm>
              <a:custGeom>
                <a:avLst/>
                <a:gdLst/>
                <a:ahLst/>
                <a:cxnLst/>
                <a:rect l="l" t="t" r="r" b="b"/>
                <a:pathLst>
                  <a:path h="186054">
                    <a:moveTo>
                      <a:pt x="0" y="0"/>
                    </a:moveTo>
                    <a:lnTo>
                      <a:pt x="0" y="185610"/>
                    </a:lnTo>
                  </a:path>
                </a:pathLst>
              </a:custGeom>
              <a:ln w="51981">
                <a:solidFill>
                  <a:srgbClr val="1379D2"/>
                </a:solidFill>
              </a:ln>
            </p:spPr>
            <p:txBody>
              <a:bodyPr wrap="square" lIns="0" tIns="0" rIns="0" bIns="0" rtlCol="0"/>
              <a:lstStyle/>
              <a:p>
                <a:pPr defTabSz="460495"/>
                <a:endParaRPr sz="907">
                  <a:solidFill>
                    <a:prstClr val="black"/>
                  </a:solidFill>
                  <a:latin typeface="Calibri"/>
                </a:endParaRPr>
              </a:p>
            </p:txBody>
          </p:sp>
          <p:sp>
            <p:nvSpPr>
              <p:cNvPr id="433" name="object 55"/>
              <p:cNvSpPr/>
              <p:nvPr/>
            </p:nvSpPr>
            <p:spPr>
              <a:xfrm>
                <a:off x="9037588" y="5612206"/>
                <a:ext cx="0" cy="104917"/>
              </a:xfrm>
              <a:custGeom>
                <a:avLst/>
                <a:gdLst/>
                <a:ahLst/>
                <a:cxnLst/>
                <a:rect l="l" t="t" r="r" b="b"/>
                <a:pathLst>
                  <a:path h="156209">
                    <a:moveTo>
                      <a:pt x="0" y="0"/>
                    </a:moveTo>
                    <a:lnTo>
                      <a:pt x="0" y="155917"/>
                    </a:lnTo>
                  </a:path>
                </a:pathLst>
              </a:custGeom>
              <a:ln w="51968">
                <a:solidFill>
                  <a:srgbClr val="1379D2"/>
                </a:solidFill>
              </a:ln>
            </p:spPr>
            <p:txBody>
              <a:bodyPr wrap="square" lIns="0" tIns="0" rIns="0" bIns="0" rtlCol="0"/>
              <a:lstStyle/>
              <a:p>
                <a:pPr defTabSz="460495"/>
                <a:endParaRPr sz="907">
                  <a:solidFill>
                    <a:prstClr val="black"/>
                  </a:solidFill>
                  <a:latin typeface="Calibri"/>
                </a:endParaRPr>
              </a:p>
            </p:txBody>
          </p:sp>
          <p:sp>
            <p:nvSpPr>
              <p:cNvPr id="434" name="object 56"/>
              <p:cNvSpPr/>
              <p:nvPr/>
            </p:nvSpPr>
            <p:spPr>
              <a:xfrm>
                <a:off x="9087456" y="5562341"/>
                <a:ext cx="0" cy="154816"/>
              </a:xfrm>
              <a:custGeom>
                <a:avLst/>
                <a:gdLst/>
                <a:ahLst/>
                <a:cxnLst/>
                <a:rect l="l" t="t" r="r" b="b"/>
                <a:pathLst>
                  <a:path h="230504">
                    <a:moveTo>
                      <a:pt x="0" y="0"/>
                    </a:moveTo>
                    <a:lnTo>
                      <a:pt x="0" y="230162"/>
                    </a:lnTo>
                  </a:path>
                </a:pathLst>
              </a:custGeom>
              <a:ln w="51981">
                <a:solidFill>
                  <a:srgbClr val="1379D2"/>
                </a:solidFill>
              </a:ln>
            </p:spPr>
            <p:txBody>
              <a:bodyPr wrap="square" lIns="0" tIns="0" rIns="0" bIns="0" rtlCol="0"/>
              <a:lstStyle/>
              <a:p>
                <a:pPr defTabSz="460495"/>
                <a:endParaRPr sz="907">
                  <a:solidFill>
                    <a:prstClr val="black"/>
                  </a:solidFill>
                  <a:latin typeface="Calibri"/>
                </a:endParaRPr>
              </a:p>
            </p:txBody>
          </p:sp>
          <p:sp>
            <p:nvSpPr>
              <p:cNvPr id="435" name="object 57"/>
              <p:cNvSpPr/>
              <p:nvPr/>
            </p:nvSpPr>
            <p:spPr>
              <a:xfrm>
                <a:off x="8925387" y="5731882"/>
                <a:ext cx="169743" cy="40090"/>
              </a:xfrm>
              <a:custGeom>
                <a:avLst/>
                <a:gdLst/>
                <a:ahLst/>
                <a:cxnLst/>
                <a:rect l="l" t="t" r="r" b="b"/>
                <a:pathLst>
                  <a:path w="252730" h="59690">
                    <a:moveTo>
                      <a:pt x="207899" y="0"/>
                    </a:moveTo>
                    <a:lnTo>
                      <a:pt x="44551" y="0"/>
                    </a:lnTo>
                    <a:lnTo>
                      <a:pt x="0" y="59397"/>
                    </a:lnTo>
                    <a:lnTo>
                      <a:pt x="252450" y="59397"/>
                    </a:lnTo>
                    <a:lnTo>
                      <a:pt x="207899" y="0"/>
                    </a:lnTo>
                    <a:close/>
                  </a:path>
                </a:pathLst>
              </a:custGeom>
              <a:solidFill>
                <a:srgbClr val="1379D2"/>
              </a:solidFill>
            </p:spPr>
            <p:txBody>
              <a:bodyPr wrap="square" lIns="0" tIns="0" rIns="0" bIns="0" rtlCol="0"/>
              <a:lstStyle/>
              <a:p>
                <a:pPr defTabSz="460495"/>
                <a:endParaRPr sz="907">
                  <a:solidFill>
                    <a:prstClr val="black"/>
                  </a:solidFill>
                  <a:latin typeface="Calibri"/>
                </a:endParaRPr>
              </a:p>
            </p:txBody>
          </p:sp>
          <p:sp>
            <p:nvSpPr>
              <p:cNvPr id="436" name="object 58"/>
              <p:cNvSpPr/>
              <p:nvPr/>
            </p:nvSpPr>
            <p:spPr>
              <a:xfrm>
                <a:off x="3024130" y="4223629"/>
                <a:ext cx="298545" cy="298545"/>
              </a:xfrm>
              <a:custGeom>
                <a:avLst/>
                <a:gdLst/>
                <a:ahLst/>
                <a:cxnLst/>
                <a:rect l="l" t="t" r="r" b="b"/>
                <a:pathLst>
                  <a:path w="444500" h="444500">
                    <a:moveTo>
                      <a:pt x="221945" y="0"/>
                    </a:moveTo>
                    <a:lnTo>
                      <a:pt x="177218" y="4509"/>
                    </a:lnTo>
                    <a:lnTo>
                      <a:pt x="135558" y="17443"/>
                    </a:lnTo>
                    <a:lnTo>
                      <a:pt x="97857" y="37907"/>
                    </a:lnTo>
                    <a:lnTo>
                      <a:pt x="65009" y="65011"/>
                    </a:lnTo>
                    <a:lnTo>
                      <a:pt x="37907" y="97860"/>
                    </a:lnTo>
                    <a:lnTo>
                      <a:pt x="17442" y="135563"/>
                    </a:lnTo>
                    <a:lnTo>
                      <a:pt x="4509" y="177226"/>
                    </a:lnTo>
                    <a:lnTo>
                      <a:pt x="0" y="221957"/>
                    </a:lnTo>
                    <a:lnTo>
                      <a:pt x="4509" y="266689"/>
                    </a:lnTo>
                    <a:lnTo>
                      <a:pt x="17442" y="308352"/>
                    </a:lnTo>
                    <a:lnTo>
                      <a:pt x="37907" y="346055"/>
                    </a:lnTo>
                    <a:lnTo>
                      <a:pt x="65009" y="378904"/>
                    </a:lnTo>
                    <a:lnTo>
                      <a:pt x="97857" y="406007"/>
                    </a:lnTo>
                    <a:lnTo>
                      <a:pt x="135558" y="426472"/>
                    </a:lnTo>
                    <a:lnTo>
                      <a:pt x="177218" y="439406"/>
                    </a:lnTo>
                    <a:lnTo>
                      <a:pt x="221945" y="443915"/>
                    </a:lnTo>
                    <a:lnTo>
                      <a:pt x="266680" y="439406"/>
                    </a:lnTo>
                    <a:lnTo>
                      <a:pt x="308347" y="426472"/>
                    </a:lnTo>
                    <a:lnTo>
                      <a:pt x="346052" y="406007"/>
                    </a:lnTo>
                    <a:lnTo>
                      <a:pt x="378902" y="378904"/>
                    </a:lnTo>
                    <a:lnTo>
                      <a:pt x="406007" y="346055"/>
                    </a:lnTo>
                    <a:lnTo>
                      <a:pt x="426472" y="308352"/>
                    </a:lnTo>
                    <a:lnTo>
                      <a:pt x="439406" y="266689"/>
                    </a:lnTo>
                    <a:lnTo>
                      <a:pt x="443915" y="221957"/>
                    </a:lnTo>
                    <a:lnTo>
                      <a:pt x="439406" y="177226"/>
                    </a:lnTo>
                    <a:lnTo>
                      <a:pt x="426472" y="135563"/>
                    </a:lnTo>
                    <a:lnTo>
                      <a:pt x="406007" y="97860"/>
                    </a:lnTo>
                    <a:lnTo>
                      <a:pt x="378902" y="65011"/>
                    </a:lnTo>
                    <a:lnTo>
                      <a:pt x="346052" y="37907"/>
                    </a:lnTo>
                    <a:lnTo>
                      <a:pt x="308347" y="17443"/>
                    </a:lnTo>
                    <a:lnTo>
                      <a:pt x="266680" y="4509"/>
                    </a:lnTo>
                    <a:lnTo>
                      <a:pt x="221945" y="0"/>
                    </a:lnTo>
                    <a:close/>
                  </a:path>
                </a:pathLst>
              </a:custGeom>
              <a:no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37" name="object 59"/>
              <p:cNvSpPr/>
              <p:nvPr/>
            </p:nvSpPr>
            <p:spPr>
              <a:xfrm>
                <a:off x="3081192" y="4275038"/>
                <a:ext cx="182965" cy="164626"/>
              </a:xfrm>
              <a:custGeom>
                <a:avLst/>
                <a:gdLst/>
                <a:ahLst/>
                <a:cxnLst/>
                <a:rect l="l" t="t" r="r" b="b"/>
                <a:pathLst>
                  <a:path w="272414" h="245109">
                    <a:moveTo>
                      <a:pt x="136183" y="0"/>
                    </a:moveTo>
                    <a:lnTo>
                      <a:pt x="119617" y="4250"/>
                    </a:lnTo>
                    <a:lnTo>
                      <a:pt x="106730" y="17002"/>
                    </a:lnTo>
                    <a:lnTo>
                      <a:pt x="4597" y="193900"/>
                    </a:lnTo>
                    <a:lnTo>
                      <a:pt x="0" y="211433"/>
                    </a:lnTo>
                    <a:lnTo>
                      <a:pt x="4602" y="227903"/>
                    </a:lnTo>
                    <a:lnTo>
                      <a:pt x="16565" y="240122"/>
                    </a:lnTo>
                    <a:lnTo>
                      <a:pt x="34048" y="244903"/>
                    </a:lnTo>
                    <a:lnTo>
                      <a:pt x="238315" y="244903"/>
                    </a:lnTo>
                    <a:lnTo>
                      <a:pt x="255806" y="240122"/>
                    </a:lnTo>
                    <a:lnTo>
                      <a:pt x="267773" y="227903"/>
                    </a:lnTo>
                    <a:lnTo>
                      <a:pt x="272377" y="211433"/>
                    </a:lnTo>
                    <a:lnTo>
                      <a:pt x="267779" y="193900"/>
                    </a:lnTo>
                    <a:lnTo>
                      <a:pt x="165646" y="17002"/>
                    </a:lnTo>
                    <a:lnTo>
                      <a:pt x="152752" y="4250"/>
                    </a:lnTo>
                    <a:lnTo>
                      <a:pt x="136183" y="0"/>
                    </a:lnTo>
                    <a:close/>
                  </a:path>
                </a:pathLst>
              </a:custGeom>
              <a:solidFill>
                <a:srgbClr val="C00000"/>
              </a:solidFill>
            </p:spPr>
            <p:txBody>
              <a:bodyPr wrap="square" lIns="0" tIns="0" rIns="0" bIns="0" rtlCol="0"/>
              <a:lstStyle/>
              <a:p>
                <a:pPr defTabSz="460495"/>
                <a:endParaRPr sz="907">
                  <a:solidFill>
                    <a:prstClr val="black"/>
                  </a:solidFill>
                  <a:latin typeface="Calibri"/>
                </a:endParaRPr>
              </a:p>
            </p:txBody>
          </p:sp>
          <p:sp>
            <p:nvSpPr>
              <p:cNvPr id="438" name="object 60"/>
              <p:cNvSpPr txBox="1"/>
              <p:nvPr/>
            </p:nvSpPr>
            <p:spPr>
              <a:xfrm>
                <a:off x="3145121" y="4290433"/>
                <a:ext cx="55444" cy="136412"/>
              </a:xfrm>
              <a:prstGeom prst="rect">
                <a:avLst/>
              </a:prstGeom>
            </p:spPr>
            <p:txBody>
              <a:bodyPr vert="horz" wrap="square" lIns="0" tIns="7676" rIns="0" bIns="0" rtlCol="0">
                <a:spAutoFit/>
              </a:bodyPr>
              <a:lstStyle/>
              <a:p>
                <a:pPr marL="6396" defTabSz="460495">
                  <a:spcBef>
                    <a:spcPts val="61"/>
                  </a:spcBef>
                </a:pPr>
                <a:r>
                  <a:rPr sz="680" b="1" dirty="0">
                    <a:solidFill>
                      <a:schemeClr val="bg1"/>
                    </a:solidFill>
                    <a:latin typeface="Segoe UI"/>
                    <a:cs typeface="Segoe UI"/>
                  </a:rPr>
                  <a:t>!</a:t>
                </a:r>
                <a:endParaRPr sz="680" dirty="0">
                  <a:solidFill>
                    <a:schemeClr val="bg1"/>
                  </a:solidFill>
                  <a:latin typeface="Segoe UI"/>
                  <a:cs typeface="Segoe UI"/>
                </a:endParaRPr>
              </a:p>
            </p:txBody>
          </p:sp>
          <p:sp>
            <p:nvSpPr>
              <p:cNvPr id="439" name="object 61"/>
              <p:cNvSpPr txBox="1"/>
              <p:nvPr/>
            </p:nvSpPr>
            <p:spPr>
              <a:xfrm>
                <a:off x="3456253" y="4677675"/>
                <a:ext cx="449523" cy="148703"/>
              </a:xfrm>
              <a:prstGeom prst="rect">
                <a:avLst/>
              </a:prstGeom>
            </p:spPr>
            <p:txBody>
              <a:bodyPr vert="horz" wrap="square" lIns="0" tIns="7037" rIns="0" bIns="0" rtlCol="0">
                <a:spAutoFit/>
              </a:bodyPr>
              <a:lstStyle/>
              <a:p>
                <a:pPr marL="6396" defTabSz="460495">
                  <a:spcBef>
                    <a:spcPts val="56"/>
                  </a:spcBef>
                </a:pPr>
                <a:r>
                  <a:rPr sz="750" spc="-8" dirty="0">
                    <a:latin typeface="Segoe UI"/>
                    <a:cs typeface="Segoe UI"/>
                  </a:rPr>
                  <a:t>D</a:t>
                </a:r>
                <a:r>
                  <a:rPr sz="750" spc="-15" dirty="0">
                    <a:latin typeface="Segoe UI"/>
                    <a:cs typeface="Segoe UI"/>
                  </a:rPr>
                  <a:t>e</a:t>
                </a:r>
                <a:r>
                  <a:rPr sz="750" spc="-8" dirty="0">
                    <a:latin typeface="Segoe UI"/>
                    <a:cs typeface="Segoe UI"/>
                  </a:rPr>
                  <a:t>v</a:t>
                </a:r>
                <a:r>
                  <a:rPr sz="750" spc="-13" dirty="0">
                    <a:latin typeface="Segoe UI"/>
                    <a:cs typeface="Segoe UI"/>
                  </a:rPr>
                  <a:t>i</a:t>
                </a:r>
                <a:r>
                  <a:rPr sz="750" spc="-10" dirty="0">
                    <a:latin typeface="Segoe UI"/>
                    <a:cs typeface="Segoe UI"/>
                  </a:rPr>
                  <a:t>ce</a:t>
                </a:r>
                <a:endParaRPr sz="750" dirty="0">
                  <a:latin typeface="Segoe UI"/>
                  <a:cs typeface="Segoe UI"/>
                </a:endParaRPr>
              </a:p>
            </p:txBody>
          </p:sp>
          <p:sp>
            <p:nvSpPr>
              <p:cNvPr id="440" name="object 62"/>
              <p:cNvSpPr/>
              <p:nvPr/>
            </p:nvSpPr>
            <p:spPr>
              <a:xfrm>
                <a:off x="9074135" y="5234863"/>
                <a:ext cx="278926" cy="278926"/>
              </a:xfrm>
              <a:custGeom>
                <a:avLst/>
                <a:gdLst/>
                <a:ahLst/>
                <a:cxnLst/>
                <a:rect l="l" t="t" r="r" b="b"/>
                <a:pathLst>
                  <a:path w="415290" h="415290">
                    <a:moveTo>
                      <a:pt x="207416" y="0"/>
                    </a:moveTo>
                    <a:lnTo>
                      <a:pt x="159857" y="5477"/>
                    </a:lnTo>
                    <a:lnTo>
                      <a:pt x="116199" y="21081"/>
                    </a:lnTo>
                    <a:lnTo>
                      <a:pt x="77687" y="45566"/>
                    </a:lnTo>
                    <a:lnTo>
                      <a:pt x="45566" y="77687"/>
                    </a:lnTo>
                    <a:lnTo>
                      <a:pt x="21081" y="116199"/>
                    </a:lnTo>
                    <a:lnTo>
                      <a:pt x="5477" y="159857"/>
                    </a:lnTo>
                    <a:lnTo>
                      <a:pt x="0" y="207416"/>
                    </a:lnTo>
                    <a:lnTo>
                      <a:pt x="5477" y="254974"/>
                    </a:lnTo>
                    <a:lnTo>
                      <a:pt x="21081" y="298630"/>
                    </a:lnTo>
                    <a:lnTo>
                      <a:pt x="45566" y="337140"/>
                    </a:lnTo>
                    <a:lnTo>
                      <a:pt x="77687" y="369258"/>
                    </a:lnTo>
                    <a:lnTo>
                      <a:pt x="116199" y="393740"/>
                    </a:lnTo>
                    <a:lnTo>
                      <a:pt x="159857" y="409342"/>
                    </a:lnTo>
                    <a:lnTo>
                      <a:pt x="207416" y="414820"/>
                    </a:lnTo>
                    <a:lnTo>
                      <a:pt x="254970" y="409342"/>
                    </a:lnTo>
                    <a:lnTo>
                      <a:pt x="298625" y="393740"/>
                    </a:lnTo>
                    <a:lnTo>
                      <a:pt x="337134" y="369258"/>
                    </a:lnTo>
                    <a:lnTo>
                      <a:pt x="369254" y="337140"/>
                    </a:lnTo>
                    <a:lnTo>
                      <a:pt x="393738" y="298630"/>
                    </a:lnTo>
                    <a:lnTo>
                      <a:pt x="409342" y="254974"/>
                    </a:lnTo>
                    <a:lnTo>
                      <a:pt x="414820" y="207416"/>
                    </a:lnTo>
                    <a:lnTo>
                      <a:pt x="409342" y="159857"/>
                    </a:lnTo>
                    <a:lnTo>
                      <a:pt x="393738" y="116199"/>
                    </a:lnTo>
                    <a:lnTo>
                      <a:pt x="369254" y="77687"/>
                    </a:lnTo>
                    <a:lnTo>
                      <a:pt x="337134" y="45566"/>
                    </a:lnTo>
                    <a:lnTo>
                      <a:pt x="298625" y="21081"/>
                    </a:lnTo>
                    <a:lnTo>
                      <a:pt x="254970" y="5477"/>
                    </a:lnTo>
                    <a:lnTo>
                      <a:pt x="207416" y="0"/>
                    </a:lnTo>
                    <a:close/>
                  </a:path>
                </a:pathLst>
              </a:custGeom>
              <a:solidFill>
                <a:srgbClr val="FFFFFF"/>
              </a:solid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41" name="object 63"/>
              <p:cNvSpPr/>
              <p:nvPr/>
            </p:nvSpPr>
            <p:spPr>
              <a:xfrm>
                <a:off x="9127455" y="5282902"/>
                <a:ext cx="171024" cy="153964"/>
              </a:xfrm>
              <a:custGeom>
                <a:avLst/>
                <a:gdLst/>
                <a:ahLst/>
                <a:cxnLst/>
                <a:rect l="l" t="t" r="r" b="b"/>
                <a:pathLst>
                  <a:path w="254634" h="229234">
                    <a:moveTo>
                      <a:pt x="127271" y="0"/>
                    </a:moveTo>
                    <a:lnTo>
                      <a:pt x="111790" y="3971"/>
                    </a:lnTo>
                    <a:lnTo>
                      <a:pt x="99750" y="15887"/>
                    </a:lnTo>
                    <a:lnTo>
                      <a:pt x="4297" y="181203"/>
                    </a:lnTo>
                    <a:lnTo>
                      <a:pt x="0" y="197589"/>
                    </a:lnTo>
                    <a:lnTo>
                      <a:pt x="4305" y="212985"/>
                    </a:lnTo>
                    <a:lnTo>
                      <a:pt x="15489" y="224408"/>
                    </a:lnTo>
                    <a:lnTo>
                      <a:pt x="31830" y="228879"/>
                    </a:lnTo>
                    <a:lnTo>
                      <a:pt x="222711" y="228879"/>
                    </a:lnTo>
                    <a:lnTo>
                      <a:pt x="239052" y="224408"/>
                    </a:lnTo>
                    <a:lnTo>
                      <a:pt x="250235" y="212985"/>
                    </a:lnTo>
                    <a:lnTo>
                      <a:pt x="254537" y="197589"/>
                    </a:lnTo>
                    <a:lnTo>
                      <a:pt x="250232" y="181203"/>
                    </a:lnTo>
                    <a:lnTo>
                      <a:pt x="154792" y="15887"/>
                    </a:lnTo>
                    <a:lnTo>
                      <a:pt x="142752" y="3971"/>
                    </a:lnTo>
                    <a:lnTo>
                      <a:pt x="127271" y="0"/>
                    </a:lnTo>
                    <a:close/>
                  </a:path>
                </a:pathLst>
              </a:custGeom>
              <a:solidFill>
                <a:srgbClr val="C00000"/>
              </a:solidFill>
            </p:spPr>
            <p:txBody>
              <a:bodyPr wrap="square" lIns="0" tIns="0" rIns="0" bIns="0" rtlCol="0"/>
              <a:lstStyle/>
              <a:p>
                <a:pPr defTabSz="460495"/>
                <a:endParaRPr sz="907">
                  <a:solidFill>
                    <a:prstClr val="black"/>
                  </a:solidFill>
                  <a:latin typeface="Calibri"/>
                </a:endParaRPr>
              </a:p>
            </p:txBody>
          </p:sp>
          <p:sp>
            <p:nvSpPr>
              <p:cNvPr id="442" name="object 64"/>
              <p:cNvSpPr txBox="1"/>
              <p:nvPr/>
            </p:nvSpPr>
            <p:spPr>
              <a:xfrm>
                <a:off x="9186647" y="5286611"/>
                <a:ext cx="52885" cy="127858"/>
              </a:xfrm>
              <a:prstGeom prst="rect">
                <a:avLst/>
              </a:prstGeom>
            </p:spPr>
            <p:txBody>
              <a:bodyPr vert="horz" wrap="square" lIns="0" tIns="8316" rIns="0" bIns="0" rtlCol="0">
                <a:spAutoFit/>
              </a:bodyPr>
              <a:lstStyle/>
              <a:p>
                <a:pPr marL="6396" defTabSz="460495">
                  <a:spcBef>
                    <a:spcPts val="65"/>
                  </a:spcBef>
                </a:pPr>
                <a:r>
                  <a:rPr sz="630" b="1" spc="2" dirty="0">
                    <a:solidFill>
                      <a:srgbClr val="FFFFFF"/>
                    </a:solidFill>
                    <a:latin typeface="Segoe UI"/>
                    <a:cs typeface="Segoe UI"/>
                  </a:rPr>
                  <a:t>!</a:t>
                </a:r>
                <a:endParaRPr sz="630" dirty="0">
                  <a:solidFill>
                    <a:prstClr val="black"/>
                  </a:solidFill>
                  <a:latin typeface="Segoe UI"/>
                  <a:cs typeface="Segoe UI"/>
                </a:endParaRPr>
              </a:p>
            </p:txBody>
          </p:sp>
          <p:sp>
            <p:nvSpPr>
              <p:cNvPr id="443" name="object 65"/>
              <p:cNvSpPr/>
              <p:nvPr/>
            </p:nvSpPr>
            <p:spPr>
              <a:xfrm>
                <a:off x="10068794" y="4404536"/>
                <a:ext cx="717787" cy="716507"/>
              </a:xfrm>
              <a:custGeom>
                <a:avLst/>
                <a:gdLst/>
                <a:ahLst/>
                <a:cxnLst/>
                <a:rect l="l" t="t" r="r" b="b"/>
                <a:pathLst>
                  <a:path w="1068705" h="1066800">
                    <a:moveTo>
                      <a:pt x="536194" y="0"/>
                    </a:moveTo>
                    <a:lnTo>
                      <a:pt x="487558" y="1999"/>
                    </a:lnTo>
                    <a:lnTo>
                      <a:pt x="440130" y="8235"/>
                    </a:lnTo>
                    <a:lnTo>
                      <a:pt x="394099" y="18522"/>
                    </a:lnTo>
                    <a:lnTo>
                      <a:pt x="349655" y="32671"/>
                    </a:lnTo>
                    <a:lnTo>
                      <a:pt x="306986" y="50494"/>
                    </a:lnTo>
                    <a:lnTo>
                      <a:pt x="266283" y="71804"/>
                    </a:lnTo>
                    <a:lnTo>
                      <a:pt x="227733" y="96414"/>
                    </a:lnTo>
                    <a:lnTo>
                      <a:pt x="191527" y="124136"/>
                    </a:lnTo>
                    <a:lnTo>
                      <a:pt x="157854" y="154782"/>
                    </a:lnTo>
                    <a:lnTo>
                      <a:pt x="126903" y="188165"/>
                    </a:lnTo>
                    <a:lnTo>
                      <a:pt x="98863" y="224097"/>
                    </a:lnTo>
                    <a:lnTo>
                      <a:pt x="73924" y="262391"/>
                    </a:lnTo>
                    <a:lnTo>
                      <a:pt x="52274" y="302858"/>
                    </a:lnTo>
                    <a:lnTo>
                      <a:pt x="34104" y="345312"/>
                    </a:lnTo>
                    <a:lnTo>
                      <a:pt x="19602" y="389565"/>
                    </a:lnTo>
                    <a:lnTo>
                      <a:pt x="8958" y="435429"/>
                    </a:lnTo>
                    <a:lnTo>
                      <a:pt x="2361" y="482717"/>
                    </a:lnTo>
                    <a:lnTo>
                      <a:pt x="0" y="531241"/>
                    </a:lnTo>
                    <a:lnTo>
                      <a:pt x="2005" y="579780"/>
                    </a:lnTo>
                    <a:lnTo>
                      <a:pt x="8255" y="627115"/>
                    </a:lnTo>
                    <a:lnTo>
                      <a:pt x="18563" y="673056"/>
                    </a:lnTo>
                    <a:lnTo>
                      <a:pt x="32740" y="717414"/>
                    </a:lnTo>
                    <a:lnTo>
                      <a:pt x="50598" y="760000"/>
                    </a:lnTo>
                    <a:lnTo>
                      <a:pt x="71950" y="800625"/>
                    </a:lnTo>
                    <a:lnTo>
                      <a:pt x="96607" y="839100"/>
                    </a:lnTo>
                    <a:lnTo>
                      <a:pt x="124382" y="875237"/>
                    </a:lnTo>
                    <a:lnTo>
                      <a:pt x="155087" y="908846"/>
                    </a:lnTo>
                    <a:lnTo>
                      <a:pt x="188534" y="939739"/>
                    </a:lnTo>
                    <a:lnTo>
                      <a:pt x="224535" y="967726"/>
                    </a:lnTo>
                    <a:lnTo>
                      <a:pt x="262902" y="992618"/>
                    </a:lnTo>
                    <a:lnTo>
                      <a:pt x="303447" y="1014227"/>
                    </a:lnTo>
                    <a:lnTo>
                      <a:pt x="345982" y="1032364"/>
                    </a:lnTo>
                    <a:lnTo>
                      <a:pt x="390320" y="1046839"/>
                    </a:lnTo>
                    <a:lnTo>
                      <a:pt x="436273" y="1057463"/>
                    </a:lnTo>
                    <a:lnTo>
                      <a:pt x="483652" y="1064049"/>
                    </a:lnTo>
                    <a:lnTo>
                      <a:pt x="532269" y="1066406"/>
                    </a:lnTo>
                    <a:lnTo>
                      <a:pt x="580903" y="1064405"/>
                    </a:lnTo>
                    <a:lnTo>
                      <a:pt x="628329" y="1058167"/>
                    </a:lnTo>
                    <a:lnTo>
                      <a:pt x="674359" y="1047879"/>
                    </a:lnTo>
                    <a:lnTo>
                      <a:pt x="718803" y="1033730"/>
                    </a:lnTo>
                    <a:lnTo>
                      <a:pt x="761471" y="1015906"/>
                    </a:lnTo>
                    <a:lnTo>
                      <a:pt x="802174" y="994595"/>
                    </a:lnTo>
                    <a:lnTo>
                      <a:pt x="840724" y="969985"/>
                    </a:lnTo>
                    <a:lnTo>
                      <a:pt x="876930" y="942264"/>
                    </a:lnTo>
                    <a:lnTo>
                      <a:pt x="910604" y="911618"/>
                    </a:lnTo>
                    <a:lnTo>
                      <a:pt x="941556" y="878236"/>
                    </a:lnTo>
                    <a:lnTo>
                      <a:pt x="969596" y="842304"/>
                    </a:lnTo>
                    <a:lnTo>
                      <a:pt x="994536" y="804012"/>
                    </a:lnTo>
                    <a:lnTo>
                      <a:pt x="1016186" y="763545"/>
                    </a:lnTo>
                    <a:lnTo>
                      <a:pt x="1034357" y="721091"/>
                    </a:lnTo>
                    <a:lnTo>
                      <a:pt x="1048860" y="676839"/>
                    </a:lnTo>
                    <a:lnTo>
                      <a:pt x="1059504" y="630976"/>
                    </a:lnTo>
                    <a:lnTo>
                      <a:pt x="1066102" y="583688"/>
                    </a:lnTo>
                    <a:lnTo>
                      <a:pt x="1068463" y="535165"/>
                    </a:lnTo>
                    <a:lnTo>
                      <a:pt x="1066458" y="486623"/>
                    </a:lnTo>
                    <a:lnTo>
                      <a:pt x="1060208" y="439287"/>
                    </a:lnTo>
                    <a:lnTo>
                      <a:pt x="1049900" y="393345"/>
                    </a:lnTo>
                    <a:lnTo>
                      <a:pt x="1035723" y="348987"/>
                    </a:lnTo>
                    <a:lnTo>
                      <a:pt x="1017865" y="306400"/>
                    </a:lnTo>
                    <a:lnTo>
                      <a:pt x="996513" y="265775"/>
                    </a:lnTo>
                    <a:lnTo>
                      <a:pt x="971856" y="227299"/>
                    </a:lnTo>
                    <a:lnTo>
                      <a:pt x="944080" y="191163"/>
                    </a:lnTo>
                    <a:lnTo>
                      <a:pt x="913376" y="157554"/>
                    </a:lnTo>
                    <a:lnTo>
                      <a:pt x="879929" y="126662"/>
                    </a:lnTo>
                    <a:lnTo>
                      <a:pt x="843928" y="98676"/>
                    </a:lnTo>
                    <a:lnTo>
                      <a:pt x="805561" y="73784"/>
                    </a:lnTo>
                    <a:lnTo>
                      <a:pt x="765016" y="52176"/>
                    </a:lnTo>
                    <a:lnTo>
                      <a:pt x="722480" y="34040"/>
                    </a:lnTo>
                    <a:lnTo>
                      <a:pt x="678143" y="19566"/>
                    </a:lnTo>
                    <a:lnTo>
                      <a:pt x="632190" y="8941"/>
                    </a:lnTo>
                    <a:lnTo>
                      <a:pt x="584811" y="2356"/>
                    </a:lnTo>
                    <a:lnTo>
                      <a:pt x="536194" y="0"/>
                    </a:lnTo>
                    <a:close/>
                  </a:path>
                </a:pathLst>
              </a:custGeom>
              <a:solidFill>
                <a:srgbClr val="FFFFFF"/>
              </a:solid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44" name="object 66"/>
              <p:cNvSpPr/>
              <p:nvPr/>
            </p:nvSpPr>
            <p:spPr>
              <a:xfrm>
                <a:off x="10243622" y="4532323"/>
                <a:ext cx="404741" cy="164626"/>
              </a:xfrm>
              <a:custGeom>
                <a:avLst/>
                <a:gdLst/>
                <a:ahLst/>
                <a:cxnLst/>
                <a:rect l="l" t="t" r="r" b="b"/>
                <a:pathLst>
                  <a:path w="602615" h="245109">
                    <a:moveTo>
                      <a:pt x="4533" y="135839"/>
                    </a:moveTo>
                    <a:lnTo>
                      <a:pt x="0" y="173520"/>
                    </a:lnTo>
                    <a:lnTo>
                      <a:pt x="597573" y="244881"/>
                    </a:lnTo>
                    <a:lnTo>
                      <a:pt x="602094" y="207187"/>
                    </a:lnTo>
                    <a:lnTo>
                      <a:pt x="427240" y="186321"/>
                    </a:lnTo>
                    <a:lnTo>
                      <a:pt x="462623" y="186321"/>
                    </a:lnTo>
                    <a:lnTo>
                      <a:pt x="456035" y="143814"/>
                    </a:lnTo>
                    <a:lnTo>
                      <a:pt x="71374" y="143814"/>
                    </a:lnTo>
                    <a:lnTo>
                      <a:pt x="4533" y="135839"/>
                    </a:lnTo>
                    <a:close/>
                  </a:path>
                  <a:path w="602615" h="245109">
                    <a:moveTo>
                      <a:pt x="462623" y="186321"/>
                    </a:moveTo>
                    <a:lnTo>
                      <a:pt x="427240" y="186321"/>
                    </a:lnTo>
                    <a:lnTo>
                      <a:pt x="463143" y="189674"/>
                    </a:lnTo>
                    <a:lnTo>
                      <a:pt x="462623" y="186321"/>
                    </a:lnTo>
                    <a:close/>
                  </a:path>
                  <a:path w="602615" h="245109">
                    <a:moveTo>
                      <a:pt x="122339" y="0"/>
                    </a:moveTo>
                    <a:lnTo>
                      <a:pt x="71374" y="143814"/>
                    </a:lnTo>
                    <a:lnTo>
                      <a:pt x="456035" y="143814"/>
                    </a:lnTo>
                    <a:lnTo>
                      <a:pt x="438315" y="29489"/>
                    </a:lnTo>
                    <a:lnTo>
                      <a:pt x="122339" y="0"/>
                    </a:lnTo>
                    <a:close/>
                  </a:path>
                </a:pathLst>
              </a:custGeom>
              <a:solidFill>
                <a:srgbClr val="505050"/>
              </a:solidFill>
            </p:spPr>
            <p:txBody>
              <a:bodyPr wrap="square" lIns="0" tIns="0" rIns="0" bIns="0" rtlCol="0"/>
              <a:lstStyle/>
              <a:p>
                <a:pPr defTabSz="460495"/>
                <a:endParaRPr sz="907">
                  <a:solidFill>
                    <a:prstClr val="black"/>
                  </a:solidFill>
                  <a:latin typeface="Calibri"/>
                </a:endParaRPr>
              </a:p>
            </p:txBody>
          </p:sp>
          <p:sp>
            <p:nvSpPr>
              <p:cNvPr id="445" name="object 67"/>
              <p:cNvSpPr/>
              <p:nvPr/>
            </p:nvSpPr>
            <p:spPr>
              <a:xfrm>
                <a:off x="10222072" y="4737753"/>
                <a:ext cx="382137" cy="195334"/>
              </a:xfrm>
              <a:custGeom>
                <a:avLst/>
                <a:gdLst/>
                <a:ahLst/>
                <a:cxnLst/>
                <a:rect l="l" t="t" r="r" b="b"/>
                <a:pathLst>
                  <a:path w="568959" h="290829">
                    <a:moveTo>
                      <a:pt x="194259" y="155295"/>
                    </a:moveTo>
                    <a:lnTo>
                      <a:pt x="106349" y="135763"/>
                    </a:lnTo>
                    <a:lnTo>
                      <a:pt x="81089" y="130365"/>
                    </a:lnTo>
                    <a:lnTo>
                      <a:pt x="79502" y="0"/>
                    </a:lnTo>
                    <a:lnTo>
                      <a:pt x="568718" y="116674"/>
                    </a:lnTo>
                    <a:lnTo>
                      <a:pt x="514972" y="219417"/>
                    </a:lnTo>
                    <a:lnTo>
                      <a:pt x="520026" y="226593"/>
                    </a:lnTo>
                    <a:lnTo>
                      <a:pt x="539800" y="290588"/>
                    </a:lnTo>
                    <a:lnTo>
                      <a:pt x="0" y="287743"/>
                    </a:lnTo>
                    <a:lnTo>
                      <a:pt x="4343" y="259816"/>
                    </a:lnTo>
                    <a:lnTo>
                      <a:pt x="19156" y="226365"/>
                    </a:lnTo>
                    <a:lnTo>
                      <a:pt x="42249" y="194795"/>
                    </a:lnTo>
                    <a:lnTo>
                      <a:pt x="71576" y="166440"/>
                    </a:lnTo>
                    <a:lnTo>
                      <a:pt x="105092" y="142633"/>
                    </a:lnTo>
                  </a:path>
                </a:pathLst>
              </a:custGeom>
              <a:ln w="38100">
                <a:solidFill>
                  <a:srgbClr val="505050"/>
                </a:solidFill>
              </a:ln>
            </p:spPr>
            <p:txBody>
              <a:bodyPr wrap="square" lIns="0" tIns="0" rIns="0" bIns="0" rtlCol="0"/>
              <a:lstStyle/>
              <a:p>
                <a:pPr defTabSz="460495"/>
                <a:endParaRPr sz="907">
                  <a:solidFill>
                    <a:prstClr val="black"/>
                  </a:solidFill>
                  <a:latin typeface="Calibri"/>
                </a:endParaRPr>
              </a:p>
            </p:txBody>
          </p:sp>
          <p:sp>
            <p:nvSpPr>
              <p:cNvPr id="446" name="object 68"/>
              <p:cNvSpPr/>
              <p:nvPr/>
            </p:nvSpPr>
            <p:spPr>
              <a:xfrm>
                <a:off x="10494421" y="4708635"/>
                <a:ext cx="28575" cy="16207"/>
              </a:xfrm>
              <a:custGeom>
                <a:avLst/>
                <a:gdLst/>
                <a:ahLst/>
                <a:cxnLst/>
                <a:rect l="l" t="t" r="r" b="b"/>
                <a:pathLst>
                  <a:path w="42544" h="24129">
                    <a:moveTo>
                      <a:pt x="1041" y="7975"/>
                    </a:moveTo>
                    <a:lnTo>
                      <a:pt x="2070" y="2616"/>
                    </a:lnTo>
                    <a:lnTo>
                      <a:pt x="11925" y="0"/>
                    </a:lnTo>
                    <a:lnTo>
                      <a:pt x="23063" y="2133"/>
                    </a:lnTo>
                    <a:lnTo>
                      <a:pt x="34188" y="4279"/>
                    </a:lnTo>
                    <a:lnTo>
                      <a:pt x="42367" y="10363"/>
                    </a:lnTo>
                    <a:lnTo>
                      <a:pt x="41338" y="15722"/>
                    </a:lnTo>
                    <a:lnTo>
                      <a:pt x="40297" y="21094"/>
                    </a:lnTo>
                    <a:lnTo>
                      <a:pt x="30429" y="23710"/>
                    </a:lnTo>
                    <a:lnTo>
                      <a:pt x="19304" y="21564"/>
                    </a:lnTo>
                    <a:lnTo>
                      <a:pt x="8178" y="19418"/>
                    </a:lnTo>
                    <a:lnTo>
                      <a:pt x="0" y="13347"/>
                    </a:lnTo>
                    <a:lnTo>
                      <a:pt x="1041" y="7975"/>
                    </a:lnTo>
                  </a:path>
                </a:pathLst>
              </a:custGeom>
              <a:ln w="12700">
                <a:solidFill>
                  <a:srgbClr val="505050"/>
                </a:solidFill>
              </a:ln>
            </p:spPr>
            <p:txBody>
              <a:bodyPr wrap="square" lIns="0" tIns="0" rIns="0" bIns="0" rtlCol="0"/>
              <a:lstStyle/>
              <a:p>
                <a:pPr defTabSz="460495"/>
                <a:endParaRPr sz="907">
                  <a:solidFill>
                    <a:prstClr val="black"/>
                  </a:solidFill>
                  <a:latin typeface="Calibri"/>
                </a:endParaRPr>
              </a:p>
            </p:txBody>
          </p:sp>
          <p:sp>
            <p:nvSpPr>
              <p:cNvPr id="447" name="object 69"/>
              <p:cNvSpPr/>
              <p:nvPr/>
            </p:nvSpPr>
            <p:spPr>
              <a:xfrm>
                <a:off x="10548157" y="4673833"/>
                <a:ext cx="29428" cy="130080"/>
              </a:xfrm>
              <a:custGeom>
                <a:avLst/>
                <a:gdLst/>
                <a:ahLst/>
                <a:cxnLst/>
                <a:rect l="l" t="t" r="r" b="b"/>
                <a:pathLst>
                  <a:path w="43815" h="193675">
                    <a:moveTo>
                      <a:pt x="0" y="0"/>
                    </a:moveTo>
                    <a:lnTo>
                      <a:pt x="43446" y="137718"/>
                    </a:lnTo>
                    <a:lnTo>
                      <a:pt x="4622" y="139915"/>
                    </a:lnTo>
                    <a:lnTo>
                      <a:pt x="342" y="193471"/>
                    </a:lnTo>
                  </a:path>
                </a:pathLst>
              </a:custGeom>
              <a:ln w="38100">
                <a:solidFill>
                  <a:srgbClr val="505050"/>
                </a:solidFill>
              </a:ln>
            </p:spPr>
            <p:txBody>
              <a:bodyPr wrap="square" lIns="0" tIns="0" rIns="0" bIns="0" rtlCol="0"/>
              <a:lstStyle/>
              <a:p>
                <a:pPr defTabSz="460495"/>
                <a:endParaRPr sz="907">
                  <a:solidFill>
                    <a:prstClr val="black"/>
                  </a:solidFill>
                  <a:latin typeface="Calibri"/>
                </a:endParaRPr>
              </a:p>
            </p:txBody>
          </p:sp>
          <p:sp>
            <p:nvSpPr>
              <p:cNvPr id="448" name="object 70"/>
              <p:cNvSpPr/>
              <p:nvPr/>
            </p:nvSpPr>
            <p:spPr>
              <a:xfrm>
                <a:off x="10304778" y="4645703"/>
                <a:ext cx="18766" cy="99799"/>
              </a:xfrm>
              <a:custGeom>
                <a:avLst/>
                <a:gdLst/>
                <a:ahLst/>
                <a:cxnLst/>
                <a:rect l="l" t="t" r="r" b="b"/>
                <a:pathLst>
                  <a:path w="27940" h="148590">
                    <a:moveTo>
                      <a:pt x="27339" y="0"/>
                    </a:moveTo>
                    <a:lnTo>
                      <a:pt x="5442" y="40557"/>
                    </a:lnTo>
                    <a:lnTo>
                      <a:pt x="0" y="78946"/>
                    </a:lnTo>
                    <a:lnTo>
                      <a:pt x="2201" y="114967"/>
                    </a:lnTo>
                    <a:lnTo>
                      <a:pt x="3235" y="148424"/>
                    </a:lnTo>
                    <a:lnTo>
                      <a:pt x="3235" y="147281"/>
                    </a:lnTo>
                  </a:path>
                </a:pathLst>
              </a:custGeom>
              <a:ln w="38100">
                <a:solidFill>
                  <a:srgbClr val="505050"/>
                </a:solidFill>
              </a:ln>
            </p:spPr>
            <p:txBody>
              <a:bodyPr wrap="square" lIns="0" tIns="0" rIns="0" bIns="0" rtlCol="0"/>
              <a:lstStyle/>
              <a:p>
                <a:pPr defTabSz="460495"/>
                <a:endParaRPr sz="907">
                  <a:solidFill>
                    <a:prstClr val="black"/>
                  </a:solidFill>
                  <a:latin typeface="Calibri"/>
                </a:endParaRPr>
              </a:p>
            </p:txBody>
          </p:sp>
          <p:sp>
            <p:nvSpPr>
              <p:cNvPr id="449" name="object 71"/>
              <p:cNvSpPr/>
              <p:nvPr/>
            </p:nvSpPr>
            <p:spPr>
              <a:xfrm>
                <a:off x="1842786" y="3862831"/>
                <a:ext cx="0" cy="253337"/>
              </a:xfrm>
              <a:custGeom>
                <a:avLst/>
                <a:gdLst/>
                <a:ahLst/>
                <a:cxnLst/>
                <a:rect l="l" t="t" r="r" b="b"/>
                <a:pathLst>
                  <a:path h="377189">
                    <a:moveTo>
                      <a:pt x="0" y="0"/>
                    </a:moveTo>
                    <a:lnTo>
                      <a:pt x="0" y="376910"/>
                    </a:lnTo>
                  </a:path>
                </a:pathLst>
              </a:custGeom>
              <a:ln w="12700">
                <a:solidFill>
                  <a:srgbClr val="151515"/>
                </a:solidFill>
                <a:prstDash val="dash"/>
              </a:ln>
            </p:spPr>
            <p:txBody>
              <a:bodyPr wrap="square" lIns="0" tIns="0" rIns="0" bIns="0" rtlCol="0"/>
              <a:lstStyle/>
              <a:p>
                <a:pPr defTabSz="460495"/>
                <a:endParaRPr sz="907">
                  <a:solidFill>
                    <a:prstClr val="black"/>
                  </a:solidFill>
                  <a:latin typeface="Calibri"/>
                </a:endParaRPr>
              </a:p>
            </p:txBody>
          </p:sp>
          <p:sp>
            <p:nvSpPr>
              <p:cNvPr id="450" name="object 72"/>
              <p:cNvSpPr/>
              <p:nvPr/>
            </p:nvSpPr>
            <p:spPr>
              <a:xfrm>
                <a:off x="8372986" y="3333108"/>
                <a:ext cx="1753311" cy="239262"/>
              </a:xfrm>
              <a:custGeom>
                <a:avLst/>
                <a:gdLst/>
                <a:ahLst/>
                <a:cxnLst/>
                <a:rect l="l" t="t" r="r" b="b"/>
                <a:pathLst>
                  <a:path w="2610484" h="356235">
                    <a:moveTo>
                      <a:pt x="2610421" y="355955"/>
                    </a:moveTo>
                    <a:lnTo>
                      <a:pt x="376910" y="355955"/>
                    </a:lnTo>
                    <a:lnTo>
                      <a:pt x="0" y="0"/>
                    </a:lnTo>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59" name="object 73"/>
              <p:cNvSpPr/>
              <p:nvPr/>
            </p:nvSpPr>
            <p:spPr>
              <a:xfrm>
                <a:off x="1012129" y="1858941"/>
                <a:ext cx="1121675" cy="1990014"/>
              </a:xfrm>
              <a:custGeom>
                <a:avLst/>
                <a:gdLst/>
                <a:ahLst/>
                <a:cxnLst/>
                <a:rect l="l" t="t" r="r" b="b"/>
                <a:pathLst>
                  <a:path w="1670050" h="2962910">
                    <a:moveTo>
                      <a:pt x="1485633" y="0"/>
                    </a:moveTo>
                    <a:lnTo>
                      <a:pt x="177304" y="0"/>
                    </a:lnTo>
                    <a:lnTo>
                      <a:pt x="129973" y="6796"/>
                    </a:lnTo>
                    <a:lnTo>
                      <a:pt x="87564" y="25846"/>
                    </a:lnTo>
                    <a:lnTo>
                      <a:pt x="51719" y="55137"/>
                    </a:lnTo>
                    <a:lnTo>
                      <a:pt x="24081" y="92657"/>
                    </a:lnTo>
                    <a:lnTo>
                      <a:pt x="6294" y="136395"/>
                    </a:lnTo>
                    <a:lnTo>
                      <a:pt x="0" y="184340"/>
                    </a:lnTo>
                    <a:lnTo>
                      <a:pt x="0" y="2778150"/>
                    </a:lnTo>
                    <a:lnTo>
                      <a:pt x="6107" y="2819456"/>
                    </a:lnTo>
                    <a:lnTo>
                      <a:pt x="23129" y="2857883"/>
                    </a:lnTo>
                    <a:lnTo>
                      <a:pt x="49111" y="2892164"/>
                    </a:lnTo>
                    <a:lnTo>
                      <a:pt x="82101" y="2921031"/>
                    </a:lnTo>
                    <a:lnTo>
                      <a:pt x="120144" y="2943220"/>
                    </a:lnTo>
                    <a:lnTo>
                      <a:pt x="161288" y="2957462"/>
                    </a:lnTo>
                    <a:lnTo>
                      <a:pt x="203581" y="2962490"/>
                    </a:lnTo>
                    <a:lnTo>
                      <a:pt x="1465922" y="2962490"/>
                    </a:lnTo>
                    <a:lnTo>
                      <a:pt x="1508218" y="2958498"/>
                    </a:lnTo>
                    <a:lnTo>
                      <a:pt x="1549364" y="2946674"/>
                    </a:lnTo>
                    <a:lnTo>
                      <a:pt x="1587408" y="2927250"/>
                    </a:lnTo>
                    <a:lnTo>
                      <a:pt x="1620396" y="2900455"/>
                    </a:lnTo>
                    <a:lnTo>
                      <a:pt x="1646376" y="2866519"/>
                    </a:lnTo>
                    <a:lnTo>
                      <a:pt x="1663396" y="2825674"/>
                    </a:lnTo>
                    <a:lnTo>
                      <a:pt x="1669503" y="2778150"/>
                    </a:lnTo>
                    <a:lnTo>
                      <a:pt x="1669503" y="184340"/>
                    </a:lnTo>
                    <a:lnTo>
                      <a:pt x="1660444" y="136395"/>
                    </a:lnTo>
                    <a:lnTo>
                      <a:pt x="1640804" y="92657"/>
                    </a:lnTo>
                    <a:lnTo>
                      <a:pt x="1612044" y="55137"/>
                    </a:lnTo>
                    <a:lnTo>
                      <a:pt x="1575622" y="25846"/>
                    </a:lnTo>
                    <a:lnTo>
                      <a:pt x="1532999" y="6796"/>
                    </a:lnTo>
                    <a:lnTo>
                      <a:pt x="1485633" y="0"/>
                    </a:lnTo>
                    <a:close/>
                  </a:path>
                </a:pathLst>
              </a:custGeom>
              <a:noFill/>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60" name="object 74"/>
              <p:cNvSpPr/>
              <p:nvPr/>
            </p:nvSpPr>
            <p:spPr>
              <a:xfrm>
                <a:off x="1455912" y="1996007"/>
                <a:ext cx="225188" cy="44355"/>
              </a:xfrm>
              <a:custGeom>
                <a:avLst/>
                <a:gdLst/>
                <a:ahLst/>
                <a:cxnLst/>
                <a:rect l="l" t="t" r="r" b="b"/>
                <a:pathLst>
                  <a:path w="335280" h="66039">
                    <a:moveTo>
                      <a:pt x="0" y="0"/>
                    </a:moveTo>
                    <a:lnTo>
                      <a:pt x="334899" y="0"/>
                    </a:lnTo>
                    <a:lnTo>
                      <a:pt x="334899" y="65849"/>
                    </a:lnTo>
                    <a:lnTo>
                      <a:pt x="0" y="65849"/>
                    </a:lnTo>
                    <a:lnTo>
                      <a:pt x="0" y="0"/>
                    </a:lnTo>
                    <a:close/>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61" name="object 75"/>
              <p:cNvSpPr/>
              <p:nvPr/>
            </p:nvSpPr>
            <p:spPr>
              <a:xfrm>
                <a:off x="1491200" y="3601061"/>
                <a:ext cx="159081" cy="159508"/>
              </a:xfrm>
              <a:custGeom>
                <a:avLst/>
                <a:gdLst/>
                <a:ahLst/>
                <a:cxnLst/>
                <a:rect l="l" t="t" r="r" b="b"/>
                <a:pathLst>
                  <a:path w="236855" h="237489">
                    <a:moveTo>
                      <a:pt x="118186" y="236994"/>
                    </a:moveTo>
                    <a:lnTo>
                      <a:pt x="72019" y="227736"/>
                    </a:lnTo>
                    <a:lnTo>
                      <a:pt x="34470" y="202431"/>
                    </a:lnTo>
                    <a:lnTo>
                      <a:pt x="9233" y="164782"/>
                    </a:lnTo>
                    <a:lnTo>
                      <a:pt x="0" y="118491"/>
                    </a:lnTo>
                    <a:lnTo>
                      <a:pt x="9233" y="72207"/>
                    </a:lnTo>
                    <a:lnTo>
                      <a:pt x="34470" y="34561"/>
                    </a:lnTo>
                    <a:lnTo>
                      <a:pt x="72019" y="9257"/>
                    </a:lnTo>
                    <a:lnTo>
                      <a:pt x="118186" y="0"/>
                    </a:lnTo>
                    <a:lnTo>
                      <a:pt x="164360" y="9257"/>
                    </a:lnTo>
                    <a:lnTo>
                      <a:pt x="201912" y="34561"/>
                    </a:lnTo>
                    <a:lnTo>
                      <a:pt x="227151" y="72207"/>
                    </a:lnTo>
                    <a:lnTo>
                      <a:pt x="236385" y="118491"/>
                    </a:lnTo>
                    <a:lnTo>
                      <a:pt x="227151" y="164782"/>
                    </a:lnTo>
                    <a:lnTo>
                      <a:pt x="201912" y="202431"/>
                    </a:lnTo>
                    <a:lnTo>
                      <a:pt x="164360" y="227736"/>
                    </a:lnTo>
                    <a:lnTo>
                      <a:pt x="118186" y="236994"/>
                    </a:lnTo>
                    <a:close/>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62" name="object 76"/>
              <p:cNvSpPr/>
              <p:nvPr/>
            </p:nvSpPr>
            <p:spPr>
              <a:xfrm>
                <a:off x="1094238" y="2084445"/>
                <a:ext cx="948519" cy="1446236"/>
              </a:xfrm>
              <a:custGeom>
                <a:avLst/>
                <a:gdLst/>
                <a:ahLst/>
                <a:cxnLst/>
                <a:rect l="l" t="t" r="r" b="b"/>
                <a:pathLst>
                  <a:path w="1412239" h="2153285">
                    <a:moveTo>
                      <a:pt x="1411871" y="2152738"/>
                    </a:moveTo>
                    <a:lnTo>
                      <a:pt x="0" y="2152738"/>
                    </a:lnTo>
                    <a:lnTo>
                      <a:pt x="0" y="0"/>
                    </a:lnTo>
                    <a:lnTo>
                      <a:pt x="1411871" y="0"/>
                    </a:lnTo>
                    <a:lnTo>
                      <a:pt x="1411871" y="2152738"/>
                    </a:lnTo>
                    <a:close/>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63" name="object 77"/>
              <p:cNvSpPr/>
              <p:nvPr/>
            </p:nvSpPr>
            <p:spPr>
              <a:xfrm>
                <a:off x="3024130" y="4597602"/>
                <a:ext cx="298545" cy="298545"/>
              </a:xfrm>
              <a:custGeom>
                <a:avLst/>
                <a:gdLst/>
                <a:ahLst/>
                <a:cxnLst/>
                <a:rect l="l" t="t" r="r" b="b"/>
                <a:pathLst>
                  <a:path w="444500" h="444500">
                    <a:moveTo>
                      <a:pt x="221945" y="0"/>
                    </a:moveTo>
                    <a:lnTo>
                      <a:pt x="177218" y="4509"/>
                    </a:lnTo>
                    <a:lnTo>
                      <a:pt x="135558" y="17443"/>
                    </a:lnTo>
                    <a:lnTo>
                      <a:pt x="97857" y="37907"/>
                    </a:lnTo>
                    <a:lnTo>
                      <a:pt x="65009" y="65011"/>
                    </a:lnTo>
                    <a:lnTo>
                      <a:pt x="37907" y="97860"/>
                    </a:lnTo>
                    <a:lnTo>
                      <a:pt x="17442" y="135563"/>
                    </a:lnTo>
                    <a:lnTo>
                      <a:pt x="4509" y="177226"/>
                    </a:lnTo>
                    <a:lnTo>
                      <a:pt x="0" y="221957"/>
                    </a:lnTo>
                    <a:lnTo>
                      <a:pt x="4509" y="266689"/>
                    </a:lnTo>
                    <a:lnTo>
                      <a:pt x="17442" y="308352"/>
                    </a:lnTo>
                    <a:lnTo>
                      <a:pt x="37907" y="346055"/>
                    </a:lnTo>
                    <a:lnTo>
                      <a:pt x="65009" y="378904"/>
                    </a:lnTo>
                    <a:lnTo>
                      <a:pt x="97857" y="406007"/>
                    </a:lnTo>
                    <a:lnTo>
                      <a:pt x="135558" y="426472"/>
                    </a:lnTo>
                    <a:lnTo>
                      <a:pt x="177218" y="439406"/>
                    </a:lnTo>
                    <a:lnTo>
                      <a:pt x="221945" y="443915"/>
                    </a:lnTo>
                    <a:lnTo>
                      <a:pt x="266680" y="439406"/>
                    </a:lnTo>
                    <a:lnTo>
                      <a:pt x="308347" y="426472"/>
                    </a:lnTo>
                    <a:lnTo>
                      <a:pt x="346052" y="406007"/>
                    </a:lnTo>
                    <a:lnTo>
                      <a:pt x="378902" y="378904"/>
                    </a:lnTo>
                    <a:lnTo>
                      <a:pt x="406007" y="346055"/>
                    </a:lnTo>
                    <a:lnTo>
                      <a:pt x="426472" y="308352"/>
                    </a:lnTo>
                    <a:lnTo>
                      <a:pt x="439406" y="266689"/>
                    </a:lnTo>
                    <a:lnTo>
                      <a:pt x="443915" y="221957"/>
                    </a:lnTo>
                    <a:lnTo>
                      <a:pt x="439406" y="177226"/>
                    </a:lnTo>
                    <a:lnTo>
                      <a:pt x="426472" y="135563"/>
                    </a:lnTo>
                    <a:lnTo>
                      <a:pt x="406007" y="97860"/>
                    </a:lnTo>
                    <a:lnTo>
                      <a:pt x="378902" y="65011"/>
                    </a:lnTo>
                    <a:lnTo>
                      <a:pt x="346052" y="37907"/>
                    </a:lnTo>
                    <a:lnTo>
                      <a:pt x="308347" y="17443"/>
                    </a:lnTo>
                    <a:lnTo>
                      <a:pt x="266680" y="4509"/>
                    </a:lnTo>
                    <a:lnTo>
                      <a:pt x="221945" y="0"/>
                    </a:lnTo>
                    <a:close/>
                  </a:path>
                </a:pathLst>
              </a:custGeom>
              <a:no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64" name="object 78"/>
              <p:cNvSpPr/>
              <p:nvPr/>
            </p:nvSpPr>
            <p:spPr>
              <a:xfrm>
                <a:off x="3120333" y="4650392"/>
                <a:ext cx="111315" cy="197040"/>
              </a:xfrm>
              <a:custGeom>
                <a:avLst/>
                <a:gdLst/>
                <a:ahLst/>
                <a:cxnLst/>
                <a:rect l="l" t="t" r="r" b="b"/>
                <a:pathLst>
                  <a:path w="165735" h="293370">
                    <a:moveTo>
                      <a:pt x="147002" y="0"/>
                    </a:moveTo>
                    <a:lnTo>
                      <a:pt x="7785" y="0"/>
                    </a:lnTo>
                    <a:lnTo>
                      <a:pt x="0" y="8470"/>
                    </a:lnTo>
                    <a:lnTo>
                      <a:pt x="0" y="274904"/>
                    </a:lnTo>
                    <a:lnTo>
                      <a:pt x="1775" y="281881"/>
                    </a:lnTo>
                    <a:lnTo>
                      <a:pt x="6413" y="287696"/>
                    </a:lnTo>
                    <a:lnTo>
                      <a:pt x="12880" y="291677"/>
                    </a:lnTo>
                    <a:lnTo>
                      <a:pt x="20142" y="293154"/>
                    </a:lnTo>
                    <a:lnTo>
                      <a:pt x="145059" y="293154"/>
                    </a:lnTo>
                    <a:lnTo>
                      <a:pt x="152316" y="291950"/>
                    </a:lnTo>
                    <a:lnTo>
                      <a:pt x="158783" y="288424"/>
                    </a:lnTo>
                    <a:lnTo>
                      <a:pt x="163424" y="282701"/>
                    </a:lnTo>
                    <a:lnTo>
                      <a:pt x="164011" y="280123"/>
                    </a:lnTo>
                    <a:lnTo>
                      <a:pt x="75780" y="280123"/>
                    </a:lnTo>
                    <a:lnTo>
                      <a:pt x="70561" y="274904"/>
                    </a:lnTo>
                    <a:lnTo>
                      <a:pt x="70561" y="261874"/>
                    </a:lnTo>
                    <a:lnTo>
                      <a:pt x="75780" y="256667"/>
                    </a:lnTo>
                    <a:lnTo>
                      <a:pt x="165201" y="256667"/>
                    </a:lnTo>
                    <a:lnTo>
                      <a:pt x="165201" y="246253"/>
                    </a:lnTo>
                    <a:lnTo>
                      <a:pt x="12090" y="246253"/>
                    </a:lnTo>
                    <a:lnTo>
                      <a:pt x="12090" y="33235"/>
                    </a:lnTo>
                    <a:lnTo>
                      <a:pt x="165201" y="33235"/>
                    </a:lnTo>
                    <a:lnTo>
                      <a:pt x="165201" y="26720"/>
                    </a:lnTo>
                    <a:lnTo>
                      <a:pt x="65366" y="26720"/>
                    </a:lnTo>
                    <a:lnTo>
                      <a:pt x="65366" y="20193"/>
                    </a:lnTo>
                    <a:lnTo>
                      <a:pt x="165201" y="20193"/>
                    </a:lnTo>
                    <a:lnTo>
                      <a:pt x="165201" y="18249"/>
                    </a:lnTo>
                    <a:lnTo>
                      <a:pt x="163450" y="11272"/>
                    </a:lnTo>
                    <a:lnTo>
                      <a:pt x="159511" y="5457"/>
                    </a:lnTo>
                    <a:lnTo>
                      <a:pt x="153868" y="1476"/>
                    </a:lnTo>
                    <a:lnTo>
                      <a:pt x="147002" y="0"/>
                    </a:lnTo>
                    <a:close/>
                  </a:path>
                  <a:path w="165735" h="293370">
                    <a:moveTo>
                      <a:pt x="165201" y="256667"/>
                    </a:moveTo>
                    <a:lnTo>
                      <a:pt x="88760" y="256667"/>
                    </a:lnTo>
                    <a:lnTo>
                      <a:pt x="93967" y="261874"/>
                    </a:lnTo>
                    <a:lnTo>
                      <a:pt x="93967" y="274904"/>
                    </a:lnTo>
                    <a:lnTo>
                      <a:pt x="88760" y="280123"/>
                    </a:lnTo>
                    <a:lnTo>
                      <a:pt x="164011" y="280123"/>
                    </a:lnTo>
                    <a:lnTo>
                      <a:pt x="165201" y="274904"/>
                    </a:lnTo>
                    <a:lnTo>
                      <a:pt x="165201" y="256667"/>
                    </a:lnTo>
                    <a:close/>
                  </a:path>
                  <a:path w="165735" h="293370">
                    <a:moveTo>
                      <a:pt x="165201" y="33235"/>
                    </a:moveTo>
                    <a:lnTo>
                      <a:pt x="151803" y="33235"/>
                    </a:lnTo>
                    <a:lnTo>
                      <a:pt x="151803" y="246253"/>
                    </a:lnTo>
                    <a:lnTo>
                      <a:pt x="165201" y="246253"/>
                    </a:lnTo>
                    <a:lnTo>
                      <a:pt x="165201" y="33235"/>
                    </a:lnTo>
                    <a:close/>
                  </a:path>
                  <a:path w="165735" h="293370">
                    <a:moveTo>
                      <a:pt x="165201" y="20193"/>
                    </a:moveTo>
                    <a:lnTo>
                      <a:pt x="98501" y="20193"/>
                    </a:lnTo>
                    <a:lnTo>
                      <a:pt x="98501" y="26720"/>
                    </a:lnTo>
                    <a:lnTo>
                      <a:pt x="165201" y="26720"/>
                    </a:lnTo>
                    <a:lnTo>
                      <a:pt x="165201" y="20193"/>
                    </a:lnTo>
                    <a:close/>
                  </a:path>
                </a:pathLst>
              </a:custGeom>
              <a:solidFill>
                <a:schemeClr val="tx1"/>
              </a:solidFill>
            </p:spPr>
            <p:txBody>
              <a:bodyPr wrap="square" lIns="0" tIns="0" rIns="0" bIns="0" rtlCol="0"/>
              <a:lstStyle/>
              <a:p>
                <a:pPr defTabSz="460495"/>
                <a:endParaRPr sz="907">
                  <a:solidFill>
                    <a:prstClr val="black"/>
                  </a:solidFill>
                  <a:latin typeface="Calibri"/>
                </a:endParaRPr>
              </a:p>
            </p:txBody>
          </p:sp>
          <p:sp>
            <p:nvSpPr>
              <p:cNvPr id="465" name="object 79"/>
              <p:cNvSpPr txBox="1"/>
              <p:nvPr/>
            </p:nvSpPr>
            <p:spPr>
              <a:xfrm>
                <a:off x="4250415" y="3798602"/>
                <a:ext cx="426918" cy="388047"/>
              </a:xfrm>
              <a:prstGeom prst="rect">
                <a:avLst/>
              </a:prstGeom>
            </p:spPr>
            <p:txBody>
              <a:bodyPr vert="horz" wrap="square" lIns="0" tIns="11834" rIns="0" bIns="0" rtlCol="0">
                <a:spAutoFit/>
              </a:bodyPr>
              <a:lstStyle/>
              <a:p>
                <a:pPr marL="6396" marR="2558" algn="ctr" defTabSz="460495">
                  <a:lnSpc>
                    <a:spcPts val="776"/>
                  </a:lnSpc>
                  <a:spcBef>
                    <a:spcPts val="93"/>
                  </a:spcBef>
                </a:pPr>
                <a:r>
                  <a:rPr sz="675" spc="-2" dirty="0">
                    <a:latin typeface="Segoe UI"/>
                    <a:cs typeface="Segoe UI"/>
                  </a:rPr>
                  <a:t>Access  </a:t>
                </a:r>
                <a:r>
                  <a:rPr sz="675" spc="-5" dirty="0">
                    <a:latin typeface="Segoe UI"/>
                    <a:cs typeface="Segoe UI"/>
                  </a:rPr>
                  <a:t>g</a:t>
                </a:r>
                <a:r>
                  <a:rPr sz="675" spc="-10" dirty="0">
                    <a:latin typeface="Segoe UI"/>
                    <a:cs typeface="Segoe UI"/>
                  </a:rPr>
                  <a:t>r</a:t>
                </a:r>
                <a:r>
                  <a:rPr sz="675" spc="-2" dirty="0">
                    <a:latin typeface="Segoe UI"/>
                    <a:cs typeface="Segoe UI"/>
                  </a:rPr>
                  <a:t>a</a:t>
                </a:r>
                <a:r>
                  <a:rPr sz="675" spc="-8" dirty="0">
                    <a:latin typeface="Segoe UI"/>
                    <a:cs typeface="Segoe UI"/>
                  </a:rPr>
                  <a:t>n</a:t>
                </a:r>
                <a:r>
                  <a:rPr sz="675" spc="-5" dirty="0">
                    <a:latin typeface="Segoe UI"/>
                    <a:cs typeface="Segoe UI"/>
                  </a:rPr>
                  <a:t>t</a:t>
                </a:r>
                <a:r>
                  <a:rPr sz="675" dirty="0">
                    <a:latin typeface="Segoe UI"/>
                    <a:cs typeface="Segoe UI"/>
                  </a:rPr>
                  <a:t>ed  to</a:t>
                </a:r>
                <a:r>
                  <a:rPr sz="675" spc="-53" dirty="0">
                    <a:latin typeface="Segoe UI"/>
                    <a:cs typeface="Segoe UI"/>
                  </a:rPr>
                  <a:t> </a:t>
                </a:r>
                <a:r>
                  <a:rPr sz="675" spc="-2" dirty="0">
                    <a:latin typeface="Segoe UI"/>
                    <a:cs typeface="Segoe UI"/>
                  </a:rPr>
                  <a:t>data</a:t>
                </a:r>
                <a:endParaRPr sz="675" dirty="0">
                  <a:latin typeface="Segoe UI"/>
                  <a:cs typeface="Segoe UI"/>
                </a:endParaRPr>
              </a:p>
            </p:txBody>
          </p:sp>
          <p:sp>
            <p:nvSpPr>
              <p:cNvPr id="466" name="object 80"/>
              <p:cNvSpPr/>
              <p:nvPr/>
            </p:nvSpPr>
            <p:spPr>
              <a:xfrm>
                <a:off x="7918262" y="3046871"/>
                <a:ext cx="600074" cy="600074"/>
              </a:xfrm>
              <a:custGeom>
                <a:avLst/>
                <a:gdLst/>
                <a:ahLst/>
                <a:cxnLst/>
                <a:rect l="l" t="t" r="r" b="b"/>
                <a:pathLst>
                  <a:path w="893445" h="893445">
                    <a:moveTo>
                      <a:pt x="446697" y="0"/>
                    </a:moveTo>
                    <a:lnTo>
                      <a:pt x="398023" y="2621"/>
                    </a:lnTo>
                    <a:lnTo>
                      <a:pt x="350868" y="10302"/>
                    </a:lnTo>
                    <a:lnTo>
                      <a:pt x="305503" y="22772"/>
                    </a:lnTo>
                    <a:lnTo>
                      <a:pt x="262202" y="39757"/>
                    </a:lnTo>
                    <a:lnTo>
                      <a:pt x="221237" y="60985"/>
                    </a:lnTo>
                    <a:lnTo>
                      <a:pt x="182880" y="86184"/>
                    </a:lnTo>
                    <a:lnTo>
                      <a:pt x="147404" y="115081"/>
                    </a:lnTo>
                    <a:lnTo>
                      <a:pt x="115081" y="147404"/>
                    </a:lnTo>
                    <a:lnTo>
                      <a:pt x="86184" y="182880"/>
                    </a:lnTo>
                    <a:lnTo>
                      <a:pt x="60985" y="221237"/>
                    </a:lnTo>
                    <a:lnTo>
                      <a:pt x="39757" y="262202"/>
                    </a:lnTo>
                    <a:lnTo>
                      <a:pt x="22772" y="305503"/>
                    </a:lnTo>
                    <a:lnTo>
                      <a:pt x="10302" y="350868"/>
                    </a:lnTo>
                    <a:lnTo>
                      <a:pt x="2621" y="398023"/>
                    </a:lnTo>
                    <a:lnTo>
                      <a:pt x="0" y="446697"/>
                    </a:lnTo>
                    <a:lnTo>
                      <a:pt x="2621" y="495370"/>
                    </a:lnTo>
                    <a:lnTo>
                      <a:pt x="10302" y="542526"/>
                    </a:lnTo>
                    <a:lnTo>
                      <a:pt x="22772" y="587891"/>
                    </a:lnTo>
                    <a:lnTo>
                      <a:pt x="39757" y="631193"/>
                    </a:lnTo>
                    <a:lnTo>
                      <a:pt x="60985" y="672159"/>
                    </a:lnTo>
                    <a:lnTo>
                      <a:pt x="86184" y="710517"/>
                    </a:lnTo>
                    <a:lnTo>
                      <a:pt x="115081" y="745995"/>
                    </a:lnTo>
                    <a:lnTo>
                      <a:pt x="147404" y="778319"/>
                    </a:lnTo>
                    <a:lnTo>
                      <a:pt x="182880" y="807217"/>
                    </a:lnTo>
                    <a:lnTo>
                      <a:pt x="221237" y="832417"/>
                    </a:lnTo>
                    <a:lnTo>
                      <a:pt x="262202" y="853647"/>
                    </a:lnTo>
                    <a:lnTo>
                      <a:pt x="305503" y="870633"/>
                    </a:lnTo>
                    <a:lnTo>
                      <a:pt x="350868" y="883103"/>
                    </a:lnTo>
                    <a:lnTo>
                      <a:pt x="398023" y="890785"/>
                    </a:lnTo>
                    <a:lnTo>
                      <a:pt x="446697" y="893406"/>
                    </a:lnTo>
                    <a:lnTo>
                      <a:pt x="495370" y="890785"/>
                    </a:lnTo>
                    <a:lnTo>
                      <a:pt x="542526" y="883103"/>
                    </a:lnTo>
                    <a:lnTo>
                      <a:pt x="587891" y="870633"/>
                    </a:lnTo>
                    <a:lnTo>
                      <a:pt x="631193" y="853647"/>
                    </a:lnTo>
                    <a:lnTo>
                      <a:pt x="672159" y="832417"/>
                    </a:lnTo>
                    <a:lnTo>
                      <a:pt x="710517" y="807217"/>
                    </a:lnTo>
                    <a:lnTo>
                      <a:pt x="745995" y="778319"/>
                    </a:lnTo>
                    <a:lnTo>
                      <a:pt x="778319" y="745995"/>
                    </a:lnTo>
                    <a:lnTo>
                      <a:pt x="807217" y="710517"/>
                    </a:lnTo>
                    <a:lnTo>
                      <a:pt x="832417" y="672159"/>
                    </a:lnTo>
                    <a:lnTo>
                      <a:pt x="853647" y="631193"/>
                    </a:lnTo>
                    <a:lnTo>
                      <a:pt x="870633" y="587891"/>
                    </a:lnTo>
                    <a:lnTo>
                      <a:pt x="883103" y="542526"/>
                    </a:lnTo>
                    <a:lnTo>
                      <a:pt x="890785" y="495370"/>
                    </a:lnTo>
                    <a:lnTo>
                      <a:pt x="893406" y="446697"/>
                    </a:lnTo>
                    <a:lnTo>
                      <a:pt x="890785" y="398023"/>
                    </a:lnTo>
                    <a:lnTo>
                      <a:pt x="883103" y="350868"/>
                    </a:lnTo>
                    <a:lnTo>
                      <a:pt x="870633" y="305503"/>
                    </a:lnTo>
                    <a:lnTo>
                      <a:pt x="853647" y="262202"/>
                    </a:lnTo>
                    <a:lnTo>
                      <a:pt x="832417" y="221237"/>
                    </a:lnTo>
                    <a:lnTo>
                      <a:pt x="807217" y="182880"/>
                    </a:lnTo>
                    <a:lnTo>
                      <a:pt x="778319" y="147404"/>
                    </a:lnTo>
                    <a:lnTo>
                      <a:pt x="745995" y="115081"/>
                    </a:lnTo>
                    <a:lnTo>
                      <a:pt x="710517" y="86184"/>
                    </a:lnTo>
                    <a:lnTo>
                      <a:pt x="672159" y="60985"/>
                    </a:lnTo>
                    <a:lnTo>
                      <a:pt x="631193" y="39757"/>
                    </a:lnTo>
                    <a:lnTo>
                      <a:pt x="587891" y="22772"/>
                    </a:lnTo>
                    <a:lnTo>
                      <a:pt x="542526" y="10302"/>
                    </a:lnTo>
                    <a:lnTo>
                      <a:pt x="495370" y="2621"/>
                    </a:lnTo>
                    <a:lnTo>
                      <a:pt x="446697" y="0"/>
                    </a:lnTo>
                    <a:close/>
                  </a:path>
                </a:pathLst>
              </a:custGeom>
              <a:solidFill>
                <a:srgbClr val="FFFFFF"/>
              </a:solidFill>
              <a:ln>
                <a:solidFill>
                  <a:schemeClr val="tx1"/>
                </a:solidFill>
              </a:ln>
            </p:spPr>
            <p:txBody>
              <a:bodyPr wrap="square" lIns="0" tIns="0" rIns="0" bIns="0" rtlCol="0"/>
              <a:lstStyle/>
              <a:p>
                <a:pPr defTabSz="460495"/>
                <a:endParaRPr sz="907">
                  <a:solidFill>
                    <a:prstClr val="black"/>
                  </a:solidFill>
                  <a:latin typeface="Calibri"/>
                </a:endParaRPr>
              </a:p>
            </p:txBody>
          </p:sp>
          <p:sp>
            <p:nvSpPr>
              <p:cNvPr id="467" name="object 81"/>
              <p:cNvSpPr/>
              <p:nvPr/>
            </p:nvSpPr>
            <p:spPr>
              <a:xfrm>
                <a:off x="8058898" y="3150280"/>
                <a:ext cx="347165" cy="375313"/>
              </a:xfrm>
              <a:custGeom>
                <a:avLst/>
                <a:gdLst/>
                <a:ahLst/>
                <a:cxnLst/>
                <a:rect l="l" t="t" r="r" b="b"/>
                <a:pathLst>
                  <a:path w="516890" h="558800">
                    <a:moveTo>
                      <a:pt x="404825" y="0"/>
                    </a:moveTo>
                    <a:lnTo>
                      <a:pt x="27851" y="0"/>
                    </a:lnTo>
                    <a:lnTo>
                      <a:pt x="0" y="41871"/>
                    </a:lnTo>
                    <a:lnTo>
                      <a:pt x="0" y="544410"/>
                    </a:lnTo>
                    <a:lnTo>
                      <a:pt x="97713" y="558380"/>
                    </a:lnTo>
                    <a:lnTo>
                      <a:pt x="488581" y="558380"/>
                    </a:lnTo>
                    <a:lnTo>
                      <a:pt x="516496" y="530453"/>
                    </a:lnTo>
                    <a:lnTo>
                      <a:pt x="516496" y="111671"/>
                    </a:lnTo>
                    <a:lnTo>
                      <a:pt x="404825" y="0"/>
                    </a:lnTo>
                    <a:close/>
                  </a:path>
                </a:pathLst>
              </a:custGeom>
              <a:solidFill>
                <a:srgbClr val="FFFFFF"/>
              </a:solidFill>
            </p:spPr>
            <p:txBody>
              <a:bodyPr wrap="square" lIns="0" tIns="0" rIns="0" bIns="0" rtlCol="0"/>
              <a:lstStyle/>
              <a:p>
                <a:pPr defTabSz="460495"/>
                <a:endParaRPr sz="907">
                  <a:solidFill>
                    <a:prstClr val="black"/>
                  </a:solidFill>
                  <a:latin typeface="Calibri"/>
                </a:endParaRPr>
              </a:p>
            </p:txBody>
          </p:sp>
          <p:sp>
            <p:nvSpPr>
              <p:cNvPr id="468" name="object 82"/>
              <p:cNvSpPr/>
              <p:nvPr/>
            </p:nvSpPr>
            <p:spPr>
              <a:xfrm>
                <a:off x="8045355" y="3141628"/>
                <a:ext cx="370196" cy="385976"/>
              </a:xfrm>
              <a:custGeom>
                <a:avLst/>
                <a:gdLst/>
                <a:ahLst/>
                <a:cxnLst/>
                <a:rect l="l" t="t" r="r" b="b"/>
                <a:pathLst>
                  <a:path w="551179" h="574675">
                    <a:moveTo>
                      <a:pt x="441909" y="0"/>
                    </a:moveTo>
                    <a:lnTo>
                      <a:pt x="65811" y="165"/>
                    </a:lnTo>
                    <a:lnTo>
                      <a:pt x="12719" y="21205"/>
                    </a:lnTo>
                    <a:lnTo>
                      <a:pt x="126" y="68351"/>
                    </a:lnTo>
                    <a:lnTo>
                      <a:pt x="195" y="83216"/>
                    </a:lnTo>
                    <a:lnTo>
                      <a:pt x="279" y="508609"/>
                    </a:lnTo>
                    <a:lnTo>
                      <a:pt x="20299" y="561257"/>
                    </a:lnTo>
                    <a:lnTo>
                      <a:pt x="68211" y="574103"/>
                    </a:lnTo>
                    <a:lnTo>
                      <a:pt x="275718" y="574108"/>
                    </a:lnTo>
                    <a:lnTo>
                      <a:pt x="489089" y="574027"/>
                    </a:lnTo>
                    <a:lnTo>
                      <a:pt x="540469" y="550549"/>
                    </a:lnTo>
                    <a:lnTo>
                      <a:pt x="544568" y="541019"/>
                    </a:lnTo>
                    <a:lnTo>
                      <a:pt x="69773" y="541019"/>
                    </a:lnTo>
                    <a:lnTo>
                      <a:pt x="55277" y="538713"/>
                    </a:lnTo>
                    <a:lnTo>
                      <a:pt x="43497" y="531722"/>
                    </a:lnTo>
                    <a:lnTo>
                      <a:pt x="35594" y="520137"/>
                    </a:lnTo>
                    <a:lnTo>
                      <a:pt x="32836" y="504659"/>
                    </a:lnTo>
                    <a:lnTo>
                      <a:pt x="32765" y="72491"/>
                    </a:lnTo>
                    <a:lnTo>
                      <a:pt x="33206" y="64162"/>
                    </a:lnTo>
                    <a:lnTo>
                      <a:pt x="58470" y="33578"/>
                    </a:lnTo>
                    <a:lnTo>
                      <a:pt x="477621" y="33413"/>
                    </a:lnTo>
                    <a:lnTo>
                      <a:pt x="445147" y="1206"/>
                    </a:lnTo>
                    <a:lnTo>
                      <a:pt x="441909" y="0"/>
                    </a:lnTo>
                    <a:close/>
                  </a:path>
                  <a:path w="551179" h="574675">
                    <a:moveTo>
                      <a:pt x="276693" y="540645"/>
                    </a:moveTo>
                    <a:lnTo>
                      <a:pt x="69773" y="541019"/>
                    </a:lnTo>
                    <a:lnTo>
                      <a:pt x="544568" y="541019"/>
                    </a:lnTo>
                    <a:lnTo>
                      <a:pt x="544699" y="540715"/>
                    </a:lnTo>
                    <a:lnTo>
                      <a:pt x="490778" y="540715"/>
                    </a:lnTo>
                    <a:lnTo>
                      <a:pt x="488340" y="540689"/>
                    </a:lnTo>
                    <a:lnTo>
                      <a:pt x="276693" y="540645"/>
                    </a:lnTo>
                    <a:close/>
                  </a:path>
                  <a:path w="551179" h="574675">
                    <a:moveTo>
                      <a:pt x="550896" y="132651"/>
                    </a:moveTo>
                    <a:lnTo>
                      <a:pt x="516788" y="132651"/>
                    </a:lnTo>
                    <a:lnTo>
                      <a:pt x="518490" y="134442"/>
                    </a:lnTo>
                    <a:lnTo>
                      <a:pt x="518456" y="178022"/>
                    </a:lnTo>
                    <a:lnTo>
                      <a:pt x="518350" y="505434"/>
                    </a:lnTo>
                    <a:lnTo>
                      <a:pt x="494131" y="539826"/>
                    </a:lnTo>
                    <a:lnTo>
                      <a:pt x="490778" y="540715"/>
                    </a:lnTo>
                    <a:lnTo>
                      <a:pt x="544699" y="540715"/>
                    </a:lnTo>
                    <a:lnTo>
                      <a:pt x="548697" y="531420"/>
                    </a:lnTo>
                    <a:lnTo>
                      <a:pt x="551052" y="506742"/>
                    </a:lnTo>
                    <a:lnTo>
                      <a:pt x="550870" y="457451"/>
                    </a:lnTo>
                    <a:lnTo>
                      <a:pt x="550761" y="408160"/>
                    </a:lnTo>
                    <a:lnTo>
                      <a:pt x="550843" y="178022"/>
                    </a:lnTo>
                    <a:lnTo>
                      <a:pt x="550896" y="132651"/>
                    </a:lnTo>
                    <a:close/>
                  </a:path>
                  <a:path w="551179" h="574675">
                    <a:moveTo>
                      <a:pt x="487121" y="540677"/>
                    </a:moveTo>
                    <a:lnTo>
                      <a:pt x="483603" y="540689"/>
                    </a:lnTo>
                    <a:lnTo>
                      <a:pt x="488340" y="540689"/>
                    </a:lnTo>
                    <a:lnTo>
                      <a:pt x="487121" y="540677"/>
                    </a:lnTo>
                    <a:close/>
                  </a:path>
                  <a:path w="551179" h="574675">
                    <a:moveTo>
                      <a:pt x="477621" y="33413"/>
                    </a:moveTo>
                    <a:lnTo>
                      <a:pt x="420357" y="33413"/>
                    </a:lnTo>
                    <a:lnTo>
                      <a:pt x="421220" y="36093"/>
                    </a:lnTo>
                    <a:lnTo>
                      <a:pt x="421048" y="123186"/>
                    </a:lnTo>
                    <a:lnTo>
                      <a:pt x="421004" y="131025"/>
                    </a:lnTo>
                    <a:lnTo>
                      <a:pt x="422465" y="133007"/>
                    </a:lnTo>
                    <a:lnTo>
                      <a:pt x="550896" y="132651"/>
                    </a:lnTo>
                    <a:lnTo>
                      <a:pt x="550925" y="107416"/>
                    </a:lnTo>
                    <a:lnTo>
                      <a:pt x="549300" y="104000"/>
                    </a:lnTo>
                    <a:lnTo>
                      <a:pt x="477621" y="33413"/>
                    </a:lnTo>
                    <a:close/>
                  </a:path>
                </a:pathLst>
              </a:custGeom>
              <a:solidFill>
                <a:srgbClr val="1379D2"/>
              </a:solidFill>
            </p:spPr>
            <p:txBody>
              <a:bodyPr wrap="square" lIns="0" tIns="0" rIns="0" bIns="0" rtlCol="0"/>
              <a:lstStyle/>
              <a:p>
                <a:pPr defTabSz="460495"/>
                <a:endParaRPr sz="907">
                  <a:solidFill>
                    <a:prstClr val="black"/>
                  </a:solidFill>
                  <a:latin typeface="Calibri"/>
                </a:endParaRPr>
              </a:p>
            </p:txBody>
          </p:sp>
          <p:sp>
            <p:nvSpPr>
              <p:cNvPr id="469" name="object 83"/>
              <p:cNvSpPr/>
              <p:nvPr/>
            </p:nvSpPr>
            <p:spPr>
              <a:xfrm>
                <a:off x="8129824" y="3221906"/>
                <a:ext cx="201304" cy="249072"/>
              </a:xfrm>
              <a:custGeom>
                <a:avLst/>
                <a:gdLst/>
                <a:ahLst/>
                <a:cxnLst/>
                <a:rect l="l" t="t" r="r" b="b"/>
                <a:pathLst>
                  <a:path w="299720" h="370839">
                    <a:moveTo>
                      <a:pt x="299224" y="51460"/>
                    </a:moveTo>
                    <a:lnTo>
                      <a:pt x="149504" y="0"/>
                    </a:lnTo>
                    <a:lnTo>
                      <a:pt x="0" y="51460"/>
                    </a:lnTo>
                    <a:lnTo>
                      <a:pt x="27073" y="210165"/>
                    </a:lnTo>
                    <a:lnTo>
                      <a:pt x="78066" y="307803"/>
                    </a:lnTo>
                    <a:lnTo>
                      <a:pt x="127412" y="357073"/>
                    </a:lnTo>
                    <a:lnTo>
                      <a:pt x="149542" y="370674"/>
                    </a:lnTo>
                    <a:lnTo>
                      <a:pt x="155657" y="367539"/>
                    </a:lnTo>
                    <a:lnTo>
                      <a:pt x="194652" y="337690"/>
                    </a:lnTo>
                    <a:lnTo>
                      <a:pt x="221145" y="307803"/>
                    </a:lnTo>
                    <a:lnTo>
                      <a:pt x="248042" y="265824"/>
                    </a:lnTo>
                    <a:lnTo>
                      <a:pt x="272150" y="210165"/>
                    </a:lnTo>
                    <a:lnTo>
                      <a:pt x="290276" y="139240"/>
                    </a:lnTo>
                    <a:lnTo>
                      <a:pt x="299224" y="51460"/>
                    </a:lnTo>
                    <a:close/>
                  </a:path>
                </a:pathLst>
              </a:custGeom>
              <a:ln w="38100">
                <a:solidFill>
                  <a:srgbClr val="1379D2"/>
                </a:solidFill>
              </a:ln>
            </p:spPr>
            <p:txBody>
              <a:bodyPr wrap="square" lIns="0" tIns="0" rIns="0" bIns="0" rtlCol="0"/>
              <a:lstStyle/>
              <a:p>
                <a:pPr defTabSz="460495"/>
                <a:endParaRPr sz="907">
                  <a:solidFill>
                    <a:prstClr val="black"/>
                  </a:solidFill>
                  <a:latin typeface="Calibri"/>
                </a:endParaRPr>
              </a:p>
            </p:txBody>
          </p:sp>
          <p:sp>
            <p:nvSpPr>
              <p:cNvPr id="470" name="object 84"/>
              <p:cNvSpPr/>
              <p:nvPr/>
            </p:nvSpPr>
            <p:spPr>
              <a:xfrm>
                <a:off x="2147345" y="5092783"/>
                <a:ext cx="482363" cy="482363"/>
              </a:xfrm>
              <a:custGeom>
                <a:avLst/>
                <a:gdLst/>
                <a:ahLst/>
                <a:cxnLst/>
                <a:rect l="l" t="t" r="r" b="b"/>
                <a:pathLst>
                  <a:path w="718185" h="718184">
                    <a:moveTo>
                      <a:pt x="718070" y="359041"/>
                    </a:moveTo>
                    <a:lnTo>
                      <a:pt x="714793" y="407759"/>
                    </a:lnTo>
                    <a:lnTo>
                      <a:pt x="705245" y="454485"/>
                    </a:lnTo>
                    <a:lnTo>
                      <a:pt x="689856" y="498791"/>
                    </a:lnTo>
                    <a:lnTo>
                      <a:pt x="669051" y="540250"/>
                    </a:lnTo>
                    <a:lnTo>
                      <a:pt x="643261" y="578433"/>
                    </a:lnTo>
                    <a:lnTo>
                      <a:pt x="612911" y="612913"/>
                    </a:lnTo>
                    <a:lnTo>
                      <a:pt x="578430" y="643262"/>
                    </a:lnTo>
                    <a:lnTo>
                      <a:pt x="540246" y="669052"/>
                    </a:lnTo>
                    <a:lnTo>
                      <a:pt x="498786" y="689856"/>
                    </a:lnTo>
                    <a:lnTo>
                      <a:pt x="454478" y="705245"/>
                    </a:lnTo>
                    <a:lnTo>
                      <a:pt x="407749" y="714793"/>
                    </a:lnTo>
                    <a:lnTo>
                      <a:pt x="359028" y="718070"/>
                    </a:lnTo>
                    <a:lnTo>
                      <a:pt x="310311" y="714793"/>
                    </a:lnTo>
                    <a:lnTo>
                      <a:pt x="263585" y="705245"/>
                    </a:lnTo>
                    <a:lnTo>
                      <a:pt x="219279" y="689856"/>
                    </a:lnTo>
                    <a:lnTo>
                      <a:pt x="177820" y="669052"/>
                    </a:lnTo>
                    <a:lnTo>
                      <a:pt x="139637" y="643262"/>
                    </a:lnTo>
                    <a:lnTo>
                      <a:pt x="105157" y="612913"/>
                    </a:lnTo>
                    <a:lnTo>
                      <a:pt x="74808" y="578433"/>
                    </a:lnTo>
                    <a:lnTo>
                      <a:pt x="49018" y="540250"/>
                    </a:lnTo>
                    <a:lnTo>
                      <a:pt x="28214" y="498791"/>
                    </a:lnTo>
                    <a:lnTo>
                      <a:pt x="12824" y="454485"/>
                    </a:lnTo>
                    <a:lnTo>
                      <a:pt x="3277" y="407759"/>
                    </a:lnTo>
                    <a:lnTo>
                      <a:pt x="0" y="359041"/>
                    </a:lnTo>
                    <a:lnTo>
                      <a:pt x="3277" y="310323"/>
                    </a:lnTo>
                    <a:lnTo>
                      <a:pt x="12824" y="263597"/>
                    </a:lnTo>
                    <a:lnTo>
                      <a:pt x="28214" y="219289"/>
                    </a:lnTo>
                    <a:lnTo>
                      <a:pt x="49018" y="177830"/>
                    </a:lnTo>
                    <a:lnTo>
                      <a:pt x="74808" y="139645"/>
                    </a:lnTo>
                    <a:lnTo>
                      <a:pt x="105157" y="105163"/>
                    </a:lnTo>
                    <a:lnTo>
                      <a:pt x="139637" y="74813"/>
                    </a:lnTo>
                    <a:lnTo>
                      <a:pt x="177820" y="49021"/>
                    </a:lnTo>
                    <a:lnTo>
                      <a:pt x="219279" y="28216"/>
                    </a:lnTo>
                    <a:lnTo>
                      <a:pt x="263585" y="12825"/>
                    </a:lnTo>
                    <a:lnTo>
                      <a:pt x="310311" y="3277"/>
                    </a:lnTo>
                    <a:lnTo>
                      <a:pt x="359028" y="0"/>
                    </a:lnTo>
                    <a:lnTo>
                      <a:pt x="407749" y="3277"/>
                    </a:lnTo>
                    <a:lnTo>
                      <a:pt x="454478" y="12825"/>
                    </a:lnTo>
                    <a:lnTo>
                      <a:pt x="498786" y="28216"/>
                    </a:lnTo>
                    <a:lnTo>
                      <a:pt x="540246" y="49021"/>
                    </a:lnTo>
                    <a:lnTo>
                      <a:pt x="578430" y="74813"/>
                    </a:lnTo>
                    <a:lnTo>
                      <a:pt x="612911" y="105163"/>
                    </a:lnTo>
                    <a:lnTo>
                      <a:pt x="643261" y="139645"/>
                    </a:lnTo>
                    <a:lnTo>
                      <a:pt x="669051" y="177830"/>
                    </a:lnTo>
                    <a:lnTo>
                      <a:pt x="689856" y="219289"/>
                    </a:lnTo>
                    <a:lnTo>
                      <a:pt x="705245" y="263597"/>
                    </a:lnTo>
                    <a:lnTo>
                      <a:pt x="714793" y="310323"/>
                    </a:lnTo>
                    <a:lnTo>
                      <a:pt x="718070" y="359041"/>
                    </a:lnTo>
                    <a:close/>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71" name="object 85"/>
              <p:cNvSpPr/>
              <p:nvPr/>
            </p:nvSpPr>
            <p:spPr>
              <a:xfrm>
                <a:off x="2039248" y="5575063"/>
                <a:ext cx="681962" cy="349297"/>
              </a:xfrm>
              <a:custGeom>
                <a:avLst/>
                <a:gdLst/>
                <a:ahLst/>
                <a:cxnLst/>
                <a:rect l="l" t="t" r="r" b="b"/>
                <a:pathLst>
                  <a:path w="1015364" h="520065">
                    <a:moveTo>
                      <a:pt x="0" y="507606"/>
                    </a:moveTo>
                    <a:lnTo>
                      <a:pt x="2323" y="458720"/>
                    </a:lnTo>
                    <a:lnTo>
                      <a:pt x="9153" y="411150"/>
                    </a:lnTo>
                    <a:lnTo>
                      <a:pt x="20275" y="365106"/>
                    </a:lnTo>
                    <a:lnTo>
                      <a:pt x="35477" y="320803"/>
                    </a:lnTo>
                    <a:lnTo>
                      <a:pt x="54547" y="278452"/>
                    </a:lnTo>
                    <a:lnTo>
                      <a:pt x="77271" y="238267"/>
                    </a:lnTo>
                    <a:lnTo>
                      <a:pt x="103437" y="200461"/>
                    </a:lnTo>
                    <a:lnTo>
                      <a:pt x="132833" y="165245"/>
                    </a:lnTo>
                    <a:lnTo>
                      <a:pt x="165245" y="132833"/>
                    </a:lnTo>
                    <a:lnTo>
                      <a:pt x="200461" y="103437"/>
                    </a:lnTo>
                    <a:lnTo>
                      <a:pt x="238267" y="77271"/>
                    </a:lnTo>
                    <a:lnTo>
                      <a:pt x="278452" y="54547"/>
                    </a:lnTo>
                    <a:lnTo>
                      <a:pt x="320803" y="35477"/>
                    </a:lnTo>
                    <a:lnTo>
                      <a:pt x="365106" y="20275"/>
                    </a:lnTo>
                    <a:lnTo>
                      <a:pt x="411150" y="9153"/>
                    </a:lnTo>
                    <a:lnTo>
                      <a:pt x="458720" y="2323"/>
                    </a:lnTo>
                    <a:lnTo>
                      <a:pt x="507606" y="0"/>
                    </a:lnTo>
                    <a:lnTo>
                      <a:pt x="556489" y="2323"/>
                    </a:lnTo>
                    <a:lnTo>
                      <a:pt x="604058" y="9153"/>
                    </a:lnTo>
                    <a:lnTo>
                      <a:pt x="650100" y="20275"/>
                    </a:lnTo>
                    <a:lnTo>
                      <a:pt x="694402" y="35477"/>
                    </a:lnTo>
                    <a:lnTo>
                      <a:pt x="736751" y="54547"/>
                    </a:lnTo>
                    <a:lnTo>
                      <a:pt x="776935" y="77271"/>
                    </a:lnTo>
                    <a:lnTo>
                      <a:pt x="814741" y="103437"/>
                    </a:lnTo>
                    <a:lnTo>
                      <a:pt x="849956" y="132833"/>
                    </a:lnTo>
                    <a:lnTo>
                      <a:pt x="882367" y="165245"/>
                    </a:lnTo>
                    <a:lnTo>
                      <a:pt x="911762" y="200461"/>
                    </a:lnTo>
                    <a:lnTo>
                      <a:pt x="937928" y="238267"/>
                    </a:lnTo>
                    <a:lnTo>
                      <a:pt x="960652" y="278452"/>
                    </a:lnTo>
                    <a:lnTo>
                      <a:pt x="979722" y="320803"/>
                    </a:lnTo>
                    <a:lnTo>
                      <a:pt x="994924" y="365106"/>
                    </a:lnTo>
                    <a:lnTo>
                      <a:pt x="1006046" y="411150"/>
                    </a:lnTo>
                    <a:lnTo>
                      <a:pt x="1012876" y="458720"/>
                    </a:lnTo>
                    <a:lnTo>
                      <a:pt x="1015199" y="507606"/>
                    </a:lnTo>
                    <a:lnTo>
                      <a:pt x="1014611" y="519982"/>
                    </a:lnTo>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72" name="object 87"/>
              <p:cNvSpPr/>
              <p:nvPr/>
            </p:nvSpPr>
            <p:spPr>
              <a:xfrm>
                <a:off x="953734" y="5092783"/>
                <a:ext cx="482363" cy="482363"/>
              </a:xfrm>
              <a:custGeom>
                <a:avLst/>
                <a:gdLst/>
                <a:ahLst/>
                <a:cxnLst/>
                <a:rect l="l" t="t" r="r" b="b"/>
                <a:pathLst>
                  <a:path w="718185" h="718184">
                    <a:moveTo>
                      <a:pt x="718057" y="359041"/>
                    </a:moveTo>
                    <a:lnTo>
                      <a:pt x="714780" y="407759"/>
                    </a:lnTo>
                    <a:lnTo>
                      <a:pt x="705232" y="454485"/>
                    </a:lnTo>
                    <a:lnTo>
                      <a:pt x="689843" y="498791"/>
                    </a:lnTo>
                    <a:lnTo>
                      <a:pt x="669039" y="540250"/>
                    </a:lnTo>
                    <a:lnTo>
                      <a:pt x="643248" y="578433"/>
                    </a:lnTo>
                    <a:lnTo>
                      <a:pt x="612898" y="612913"/>
                    </a:lnTo>
                    <a:lnTo>
                      <a:pt x="578417" y="643262"/>
                    </a:lnTo>
                    <a:lnTo>
                      <a:pt x="540233" y="669052"/>
                    </a:lnTo>
                    <a:lnTo>
                      <a:pt x="498773" y="689856"/>
                    </a:lnTo>
                    <a:lnTo>
                      <a:pt x="454465" y="705245"/>
                    </a:lnTo>
                    <a:lnTo>
                      <a:pt x="407737" y="714793"/>
                    </a:lnTo>
                    <a:lnTo>
                      <a:pt x="359016" y="718070"/>
                    </a:lnTo>
                    <a:lnTo>
                      <a:pt x="310301" y="714793"/>
                    </a:lnTo>
                    <a:lnTo>
                      <a:pt x="263577" y="705245"/>
                    </a:lnTo>
                    <a:lnTo>
                      <a:pt x="219273" y="689856"/>
                    </a:lnTo>
                    <a:lnTo>
                      <a:pt x="177816" y="669052"/>
                    </a:lnTo>
                    <a:lnTo>
                      <a:pt x="139635" y="643262"/>
                    </a:lnTo>
                    <a:lnTo>
                      <a:pt x="105155" y="612913"/>
                    </a:lnTo>
                    <a:lnTo>
                      <a:pt x="74807" y="578433"/>
                    </a:lnTo>
                    <a:lnTo>
                      <a:pt x="49017" y="540250"/>
                    </a:lnTo>
                    <a:lnTo>
                      <a:pt x="28214" y="498791"/>
                    </a:lnTo>
                    <a:lnTo>
                      <a:pt x="12824" y="454485"/>
                    </a:lnTo>
                    <a:lnTo>
                      <a:pt x="3277" y="407759"/>
                    </a:lnTo>
                    <a:lnTo>
                      <a:pt x="0" y="359041"/>
                    </a:lnTo>
                    <a:lnTo>
                      <a:pt x="3277" y="310323"/>
                    </a:lnTo>
                    <a:lnTo>
                      <a:pt x="12824" y="263597"/>
                    </a:lnTo>
                    <a:lnTo>
                      <a:pt x="28214" y="219289"/>
                    </a:lnTo>
                    <a:lnTo>
                      <a:pt x="49017" y="177830"/>
                    </a:lnTo>
                    <a:lnTo>
                      <a:pt x="74807" y="139645"/>
                    </a:lnTo>
                    <a:lnTo>
                      <a:pt x="105155" y="105163"/>
                    </a:lnTo>
                    <a:lnTo>
                      <a:pt x="139635" y="74813"/>
                    </a:lnTo>
                    <a:lnTo>
                      <a:pt x="177816" y="49021"/>
                    </a:lnTo>
                    <a:lnTo>
                      <a:pt x="219273" y="28216"/>
                    </a:lnTo>
                    <a:lnTo>
                      <a:pt x="263577" y="12825"/>
                    </a:lnTo>
                    <a:lnTo>
                      <a:pt x="310301" y="3277"/>
                    </a:lnTo>
                    <a:lnTo>
                      <a:pt x="359016" y="0"/>
                    </a:lnTo>
                    <a:lnTo>
                      <a:pt x="407737" y="3277"/>
                    </a:lnTo>
                    <a:lnTo>
                      <a:pt x="454465" y="12825"/>
                    </a:lnTo>
                    <a:lnTo>
                      <a:pt x="498773" y="28216"/>
                    </a:lnTo>
                    <a:lnTo>
                      <a:pt x="540233" y="49021"/>
                    </a:lnTo>
                    <a:lnTo>
                      <a:pt x="578417" y="74813"/>
                    </a:lnTo>
                    <a:lnTo>
                      <a:pt x="612898" y="105163"/>
                    </a:lnTo>
                    <a:lnTo>
                      <a:pt x="643248" y="139645"/>
                    </a:lnTo>
                    <a:lnTo>
                      <a:pt x="669039" y="177830"/>
                    </a:lnTo>
                    <a:lnTo>
                      <a:pt x="689843" y="219289"/>
                    </a:lnTo>
                    <a:lnTo>
                      <a:pt x="705232" y="263597"/>
                    </a:lnTo>
                    <a:lnTo>
                      <a:pt x="714780" y="310323"/>
                    </a:lnTo>
                    <a:lnTo>
                      <a:pt x="718057" y="359041"/>
                    </a:lnTo>
                    <a:close/>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73" name="object 88"/>
              <p:cNvSpPr/>
              <p:nvPr/>
            </p:nvSpPr>
            <p:spPr>
              <a:xfrm>
                <a:off x="845635" y="5575063"/>
                <a:ext cx="681962" cy="349297"/>
              </a:xfrm>
              <a:custGeom>
                <a:avLst/>
                <a:gdLst/>
                <a:ahLst/>
                <a:cxnLst/>
                <a:rect l="l" t="t" r="r" b="b"/>
                <a:pathLst>
                  <a:path w="1015364" h="520065">
                    <a:moveTo>
                      <a:pt x="0" y="507606"/>
                    </a:moveTo>
                    <a:lnTo>
                      <a:pt x="2323" y="458720"/>
                    </a:lnTo>
                    <a:lnTo>
                      <a:pt x="9153" y="411150"/>
                    </a:lnTo>
                    <a:lnTo>
                      <a:pt x="20275" y="365106"/>
                    </a:lnTo>
                    <a:lnTo>
                      <a:pt x="35477" y="320803"/>
                    </a:lnTo>
                    <a:lnTo>
                      <a:pt x="54546" y="278452"/>
                    </a:lnTo>
                    <a:lnTo>
                      <a:pt x="77271" y="238267"/>
                    </a:lnTo>
                    <a:lnTo>
                      <a:pt x="103437" y="200461"/>
                    </a:lnTo>
                    <a:lnTo>
                      <a:pt x="132832" y="165245"/>
                    </a:lnTo>
                    <a:lnTo>
                      <a:pt x="165243" y="132833"/>
                    </a:lnTo>
                    <a:lnTo>
                      <a:pt x="200458" y="103437"/>
                    </a:lnTo>
                    <a:lnTo>
                      <a:pt x="238264" y="77271"/>
                    </a:lnTo>
                    <a:lnTo>
                      <a:pt x="278448" y="54547"/>
                    </a:lnTo>
                    <a:lnTo>
                      <a:pt x="320797" y="35477"/>
                    </a:lnTo>
                    <a:lnTo>
                      <a:pt x="365099" y="20275"/>
                    </a:lnTo>
                    <a:lnTo>
                      <a:pt x="411141" y="9153"/>
                    </a:lnTo>
                    <a:lnTo>
                      <a:pt x="458710" y="2323"/>
                    </a:lnTo>
                    <a:lnTo>
                      <a:pt x="507593" y="0"/>
                    </a:lnTo>
                    <a:lnTo>
                      <a:pt x="556478" y="2323"/>
                    </a:lnTo>
                    <a:lnTo>
                      <a:pt x="604049" y="9153"/>
                    </a:lnTo>
                    <a:lnTo>
                      <a:pt x="650093" y="20275"/>
                    </a:lnTo>
                    <a:lnTo>
                      <a:pt x="694396" y="35477"/>
                    </a:lnTo>
                    <a:lnTo>
                      <a:pt x="736746" y="54547"/>
                    </a:lnTo>
                    <a:lnTo>
                      <a:pt x="776931" y="77271"/>
                    </a:lnTo>
                    <a:lnTo>
                      <a:pt x="814738" y="103437"/>
                    </a:lnTo>
                    <a:lnTo>
                      <a:pt x="849954" y="132833"/>
                    </a:lnTo>
                    <a:lnTo>
                      <a:pt x="882366" y="165245"/>
                    </a:lnTo>
                    <a:lnTo>
                      <a:pt x="911761" y="200461"/>
                    </a:lnTo>
                    <a:lnTo>
                      <a:pt x="937928" y="238267"/>
                    </a:lnTo>
                    <a:lnTo>
                      <a:pt x="960652" y="278452"/>
                    </a:lnTo>
                    <a:lnTo>
                      <a:pt x="979722" y="320803"/>
                    </a:lnTo>
                    <a:lnTo>
                      <a:pt x="994924" y="365106"/>
                    </a:lnTo>
                    <a:lnTo>
                      <a:pt x="1006046" y="411150"/>
                    </a:lnTo>
                    <a:lnTo>
                      <a:pt x="1012876" y="458720"/>
                    </a:lnTo>
                    <a:lnTo>
                      <a:pt x="1015199" y="507606"/>
                    </a:lnTo>
                    <a:lnTo>
                      <a:pt x="1014611" y="519982"/>
                    </a:lnTo>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74" name="object 90"/>
              <p:cNvSpPr/>
              <p:nvPr/>
            </p:nvSpPr>
            <p:spPr>
              <a:xfrm>
                <a:off x="1474288" y="5468555"/>
                <a:ext cx="629503" cy="629503"/>
              </a:xfrm>
              <a:custGeom>
                <a:avLst/>
                <a:gdLst/>
                <a:ahLst/>
                <a:cxnLst/>
                <a:rect l="l" t="t" r="r" b="b"/>
                <a:pathLst>
                  <a:path w="937260" h="937259">
                    <a:moveTo>
                      <a:pt x="468515" y="0"/>
                    </a:moveTo>
                    <a:lnTo>
                      <a:pt x="420611" y="2419"/>
                    </a:lnTo>
                    <a:lnTo>
                      <a:pt x="374091" y="9519"/>
                    </a:lnTo>
                    <a:lnTo>
                      <a:pt x="329190" y="21065"/>
                    </a:lnTo>
                    <a:lnTo>
                      <a:pt x="286144" y="36821"/>
                    </a:lnTo>
                    <a:lnTo>
                      <a:pt x="245189" y="56551"/>
                    </a:lnTo>
                    <a:lnTo>
                      <a:pt x="206560" y="80020"/>
                    </a:lnTo>
                    <a:lnTo>
                      <a:pt x="170492" y="106993"/>
                    </a:lnTo>
                    <a:lnTo>
                      <a:pt x="137221" y="137234"/>
                    </a:lnTo>
                    <a:lnTo>
                      <a:pt x="106983" y="170507"/>
                    </a:lnTo>
                    <a:lnTo>
                      <a:pt x="80012" y="206577"/>
                    </a:lnTo>
                    <a:lnTo>
                      <a:pt x="56545" y="245209"/>
                    </a:lnTo>
                    <a:lnTo>
                      <a:pt x="36817" y="286166"/>
                    </a:lnTo>
                    <a:lnTo>
                      <a:pt x="21062" y="329213"/>
                    </a:lnTo>
                    <a:lnTo>
                      <a:pt x="9518" y="374115"/>
                    </a:lnTo>
                    <a:lnTo>
                      <a:pt x="2418" y="420636"/>
                    </a:lnTo>
                    <a:lnTo>
                      <a:pt x="0" y="468541"/>
                    </a:lnTo>
                    <a:lnTo>
                      <a:pt x="2418" y="516443"/>
                    </a:lnTo>
                    <a:lnTo>
                      <a:pt x="9518" y="562962"/>
                    </a:lnTo>
                    <a:lnTo>
                      <a:pt x="21062" y="607862"/>
                    </a:lnTo>
                    <a:lnTo>
                      <a:pt x="36817" y="650908"/>
                    </a:lnTo>
                    <a:lnTo>
                      <a:pt x="56545" y="691864"/>
                    </a:lnTo>
                    <a:lnTo>
                      <a:pt x="80012" y="730494"/>
                    </a:lnTo>
                    <a:lnTo>
                      <a:pt x="106983" y="766563"/>
                    </a:lnTo>
                    <a:lnTo>
                      <a:pt x="137221" y="799836"/>
                    </a:lnTo>
                    <a:lnTo>
                      <a:pt x="170492" y="830076"/>
                    </a:lnTo>
                    <a:lnTo>
                      <a:pt x="206560" y="857049"/>
                    </a:lnTo>
                    <a:lnTo>
                      <a:pt x="245189" y="880518"/>
                    </a:lnTo>
                    <a:lnTo>
                      <a:pt x="286144" y="900248"/>
                    </a:lnTo>
                    <a:lnTo>
                      <a:pt x="329190" y="916004"/>
                    </a:lnTo>
                    <a:lnTo>
                      <a:pt x="374091" y="927550"/>
                    </a:lnTo>
                    <a:lnTo>
                      <a:pt x="420611" y="934650"/>
                    </a:lnTo>
                    <a:lnTo>
                      <a:pt x="468515" y="937069"/>
                    </a:lnTo>
                    <a:lnTo>
                      <a:pt x="516420" y="934650"/>
                    </a:lnTo>
                    <a:lnTo>
                      <a:pt x="562940" y="927550"/>
                    </a:lnTo>
                    <a:lnTo>
                      <a:pt x="607842" y="916004"/>
                    </a:lnTo>
                    <a:lnTo>
                      <a:pt x="650888" y="900248"/>
                    </a:lnTo>
                    <a:lnTo>
                      <a:pt x="691844" y="880518"/>
                    </a:lnTo>
                    <a:lnTo>
                      <a:pt x="730475" y="857049"/>
                    </a:lnTo>
                    <a:lnTo>
                      <a:pt x="766543" y="830076"/>
                    </a:lnTo>
                    <a:lnTo>
                      <a:pt x="799815" y="799836"/>
                    </a:lnTo>
                    <a:lnTo>
                      <a:pt x="830055" y="766563"/>
                    </a:lnTo>
                    <a:lnTo>
                      <a:pt x="857027" y="730494"/>
                    </a:lnTo>
                    <a:lnTo>
                      <a:pt x="880495" y="691864"/>
                    </a:lnTo>
                    <a:lnTo>
                      <a:pt x="900225" y="650908"/>
                    </a:lnTo>
                    <a:lnTo>
                      <a:pt x="915980" y="607862"/>
                    </a:lnTo>
                    <a:lnTo>
                      <a:pt x="927525" y="562962"/>
                    </a:lnTo>
                    <a:lnTo>
                      <a:pt x="934625" y="516443"/>
                    </a:lnTo>
                    <a:lnTo>
                      <a:pt x="937044" y="468541"/>
                    </a:lnTo>
                    <a:lnTo>
                      <a:pt x="934625" y="420636"/>
                    </a:lnTo>
                    <a:lnTo>
                      <a:pt x="927525" y="374115"/>
                    </a:lnTo>
                    <a:lnTo>
                      <a:pt x="915980" y="329213"/>
                    </a:lnTo>
                    <a:lnTo>
                      <a:pt x="900225" y="286166"/>
                    </a:lnTo>
                    <a:lnTo>
                      <a:pt x="880495" y="245209"/>
                    </a:lnTo>
                    <a:lnTo>
                      <a:pt x="857027" y="206577"/>
                    </a:lnTo>
                    <a:lnTo>
                      <a:pt x="830055" y="170507"/>
                    </a:lnTo>
                    <a:lnTo>
                      <a:pt x="799815" y="137234"/>
                    </a:lnTo>
                    <a:lnTo>
                      <a:pt x="766543" y="106993"/>
                    </a:lnTo>
                    <a:lnTo>
                      <a:pt x="730475" y="80020"/>
                    </a:lnTo>
                    <a:lnTo>
                      <a:pt x="691844" y="56551"/>
                    </a:lnTo>
                    <a:lnTo>
                      <a:pt x="650888" y="36821"/>
                    </a:lnTo>
                    <a:lnTo>
                      <a:pt x="607842" y="21065"/>
                    </a:lnTo>
                    <a:lnTo>
                      <a:pt x="562940" y="9519"/>
                    </a:lnTo>
                    <a:lnTo>
                      <a:pt x="516420" y="2419"/>
                    </a:lnTo>
                    <a:lnTo>
                      <a:pt x="468515" y="0"/>
                    </a:lnTo>
                    <a:close/>
                  </a:path>
                </a:pathLst>
              </a:custGeom>
              <a:solidFill>
                <a:srgbClr val="F8F8F8"/>
              </a:solidFill>
            </p:spPr>
            <p:txBody>
              <a:bodyPr wrap="square" lIns="0" tIns="0" rIns="0" bIns="0" rtlCol="0"/>
              <a:lstStyle/>
              <a:p>
                <a:pPr defTabSz="460495"/>
                <a:endParaRPr sz="907">
                  <a:solidFill>
                    <a:prstClr val="black"/>
                  </a:solidFill>
                  <a:latin typeface="Calibri"/>
                </a:endParaRPr>
              </a:p>
            </p:txBody>
          </p:sp>
          <p:sp useBgFill="1">
            <p:nvSpPr>
              <p:cNvPr id="475" name="object 91"/>
              <p:cNvSpPr/>
              <p:nvPr/>
            </p:nvSpPr>
            <p:spPr>
              <a:xfrm>
                <a:off x="1474288" y="5468555"/>
                <a:ext cx="629503" cy="629503"/>
              </a:xfrm>
              <a:custGeom>
                <a:avLst/>
                <a:gdLst/>
                <a:ahLst/>
                <a:cxnLst/>
                <a:rect l="l" t="t" r="r" b="b"/>
                <a:pathLst>
                  <a:path w="937260" h="937259">
                    <a:moveTo>
                      <a:pt x="937044" y="468541"/>
                    </a:moveTo>
                    <a:lnTo>
                      <a:pt x="934625" y="516443"/>
                    </a:lnTo>
                    <a:lnTo>
                      <a:pt x="927525" y="562962"/>
                    </a:lnTo>
                    <a:lnTo>
                      <a:pt x="915980" y="607862"/>
                    </a:lnTo>
                    <a:lnTo>
                      <a:pt x="900225" y="650908"/>
                    </a:lnTo>
                    <a:lnTo>
                      <a:pt x="880495" y="691864"/>
                    </a:lnTo>
                    <a:lnTo>
                      <a:pt x="857027" y="730494"/>
                    </a:lnTo>
                    <a:lnTo>
                      <a:pt x="830055" y="766563"/>
                    </a:lnTo>
                    <a:lnTo>
                      <a:pt x="799815" y="799836"/>
                    </a:lnTo>
                    <a:lnTo>
                      <a:pt x="766543" y="830076"/>
                    </a:lnTo>
                    <a:lnTo>
                      <a:pt x="730475" y="857049"/>
                    </a:lnTo>
                    <a:lnTo>
                      <a:pt x="691844" y="880518"/>
                    </a:lnTo>
                    <a:lnTo>
                      <a:pt x="650888" y="900248"/>
                    </a:lnTo>
                    <a:lnTo>
                      <a:pt x="607842" y="916004"/>
                    </a:lnTo>
                    <a:lnTo>
                      <a:pt x="562940" y="927550"/>
                    </a:lnTo>
                    <a:lnTo>
                      <a:pt x="516420" y="934650"/>
                    </a:lnTo>
                    <a:lnTo>
                      <a:pt x="468515" y="937069"/>
                    </a:lnTo>
                    <a:lnTo>
                      <a:pt x="420611" y="934650"/>
                    </a:lnTo>
                    <a:lnTo>
                      <a:pt x="374091" y="927550"/>
                    </a:lnTo>
                    <a:lnTo>
                      <a:pt x="329190" y="916004"/>
                    </a:lnTo>
                    <a:lnTo>
                      <a:pt x="286144" y="900248"/>
                    </a:lnTo>
                    <a:lnTo>
                      <a:pt x="245189" y="880518"/>
                    </a:lnTo>
                    <a:lnTo>
                      <a:pt x="206560" y="857049"/>
                    </a:lnTo>
                    <a:lnTo>
                      <a:pt x="170492" y="830076"/>
                    </a:lnTo>
                    <a:lnTo>
                      <a:pt x="137221" y="799836"/>
                    </a:lnTo>
                    <a:lnTo>
                      <a:pt x="106983" y="766563"/>
                    </a:lnTo>
                    <a:lnTo>
                      <a:pt x="80012" y="730494"/>
                    </a:lnTo>
                    <a:lnTo>
                      <a:pt x="56545" y="691864"/>
                    </a:lnTo>
                    <a:lnTo>
                      <a:pt x="36817" y="650908"/>
                    </a:lnTo>
                    <a:lnTo>
                      <a:pt x="21062" y="607862"/>
                    </a:lnTo>
                    <a:lnTo>
                      <a:pt x="9518" y="562962"/>
                    </a:lnTo>
                    <a:lnTo>
                      <a:pt x="2418" y="516443"/>
                    </a:lnTo>
                    <a:lnTo>
                      <a:pt x="0" y="468541"/>
                    </a:lnTo>
                    <a:lnTo>
                      <a:pt x="2418" y="420636"/>
                    </a:lnTo>
                    <a:lnTo>
                      <a:pt x="9518" y="374115"/>
                    </a:lnTo>
                    <a:lnTo>
                      <a:pt x="21062" y="329213"/>
                    </a:lnTo>
                    <a:lnTo>
                      <a:pt x="36817" y="286166"/>
                    </a:lnTo>
                    <a:lnTo>
                      <a:pt x="56545" y="245209"/>
                    </a:lnTo>
                    <a:lnTo>
                      <a:pt x="80012" y="206577"/>
                    </a:lnTo>
                    <a:lnTo>
                      <a:pt x="106983" y="170507"/>
                    </a:lnTo>
                    <a:lnTo>
                      <a:pt x="137221" y="137234"/>
                    </a:lnTo>
                    <a:lnTo>
                      <a:pt x="170492" y="106993"/>
                    </a:lnTo>
                    <a:lnTo>
                      <a:pt x="206560" y="80020"/>
                    </a:lnTo>
                    <a:lnTo>
                      <a:pt x="245189" y="56551"/>
                    </a:lnTo>
                    <a:lnTo>
                      <a:pt x="286144" y="36821"/>
                    </a:lnTo>
                    <a:lnTo>
                      <a:pt x="329190" y="21065"/>
                    </a:lnTo>
                    <a:lnTo>
                      <a:pt x="374091" y="9519"/>
                    </a:lnTo>
                    <a:lnTo>
                      <a:pt x="420611" y="2419"/>
                    </a:lnTo>
                    <a:lnTo>
                      <a:pt x="468515" y="0"/>
                    </a:lnTo>
                    <a:lnTo>
                      <a:pt x="516420" y="2419"/>
                    </a:lnTo>
                    <a:lnTo>
                      <a:pt x="562940" y="9519"/>
                    </a:lnTo>
                    <a:lnTo>
                      <a:pt x="607842" y="21065"/>
                    </a:lnTo>
                    <a:lnTo>
                      <a:pt x="650888" y="36821"/>
                    </a:lnTo>
                    <a:lnTo>
                      <a:pt x="691844" y="56551"/>
                    </a:lnTo>
                    <a:lnTo>
                      <a:pt x="730475" y="80020"/>
                    </a:lnTo>
                    <a:lnTo>
                      <a:pt x="766543" y="106993"/>
                    </a:lnTo>
                    <a:lnTo>
                      <a:pt x="799815" y="137234"/>
                    </a:lnTo>
                    <a:lnTo>
                      <a:pt x="830055" y="170507"/>
                    </a:lnTo>
                    <a:lnTo>
                      <a:pt x="857027" y="206577"/>
                    </a:lnTo>
                    <a:lnTo>
                      <a:pt x="880495" y="245209"/>
                    </a:lnTo>
                    <a:lnTo>
                      <a:pt x="900225" y="286166"/>
                    </a:lnTo>
                    <a:lnTo>
                      <a:pt x="915980" y="329213"/>
                    </a:lnTo>
                    <a:lnTo>
                      <a:pt x="927525" y="374115"/>
                    </a:lnTo>
                    <a:lnTo>
                      <a:pt x="934625" y="420636"/>
                    </a:lnTo>
                    <a:lnTo>
                      <a:pt x="937044" y="468541"/>
                    </a:lnTo>
                    <a:close/>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76" name="object 92"/>
              <p:cNvSpPr/>
              <p:nvPr/>
            </p:nvSpPr>
            <p:spPr>
              <a:xfrm>
                <a:off x="1333220" y="6097929"/>
                <a:ext cx="890090" cy="455921"/>
              </a:xfrm>
              <a:custGeom>
                <a:avLst/>
                <a:gdLst/>
                <a:ahLst/>
                <a:cxnLst/>
                <a:rect l="l" t="t" r="r" b="b"/>
                <a:pathLst>
                  <a:path w="1325245" h="678815">
                    <a:moveTo>
                      <a:pt x="0" y="662393"/>
                    </a:moveTo>
                    <a:lnTo>
                      <a:pt x="1663" y="615087"/>
                    </a:lnTo>
                    <a:lnTo>
                      <a:pt x="6578" y="568679"/>
                    </a:lnTo>
                    <a:lnTo>
                      <a:pt x="14632" y="523280"/>
                    </a:lnTo>
                    <a:lnTo>
                      <a:pt x="25714" y="479004"/>
                    </a:lnTo>
                    <a:lnTo>
                      <a:pt x="39711" y="435962"/>
                    </a:lnTo>
                    <a:lnTo>
                      <a:pt x="56511" y="394265"/>
                    </a:lnTo>
                    <a:lnTo>
                      <a:pt x="76003" y="354028"/>
                    </a:lnTo>
                    <a:lnTo>
                      <a:pt x="98074" y="315360"/>
                    </a:lnTo>
                    <a:lnTo>
                      <a:pt x="122611" y="278375"/>
                    </a:lnTo>
                    <a:lnTo>
                      <a:pt x="149504" y="243184"/>
                    </a:lnTo>
                    <a:lnTo>
                      <a:pt x="178639" y="209900"/>
                    </a:lnTo>
                    <a:lnTo>
                      <a:pt x="209905" y="178634"/>
                    </a:lnTo>
                    <a:lnTo>
                      <a:pt x="243189" y="149500"/>
                    </a:lnTo>
                    <a:lnTo>
                      <a:pt x="278380" y="122608"/>
                    </a:lnTo>
                    <a:lnTo>
                      <a:pt x="315366" y="98071"/>
                    </a:lnTo>
                    <a:lnTo>
                      <a:pt x="354033" y="76001"/>
                    </a:lnTo>
                    <a:lnTo>
                      <a:pt x="394271" y="56509"/>
                    </a:lnTo>
                    <a:lnTo>
                      <a:pt x="435967" y="39710"/>
                    </a:lnTo>
                    <a:lnTo>
                      <a:pt x="479009" y="25713"/>
                    </a:lnTo>
                    <a:lnTo>
                      <a:pt x="523284" y="14631"/>
                    </a:lnTo>
                    <a:lnTo>
                      <a:pt x="568682" y="6577"/>
                    </a:lnTo>
                    <a:lnTo>
                      <a:pt x="615089" y="1663"/>
                    </a:lnTo>
                    <a:lnTo>
                      <a:pt x="662393" y="0"/>
                    </a:lnTo>
                    <a:lnTo>
                      <a:pt x="709700" y="1663"/>
                    </a:lnTo>
                    <a:lnTo>
                      <a:pt x="756108" y="6577"/>
                    </a:lnTo>
                    <a:lnTo>
                      <a:pt x="801506" y="14631"/>
                    </a:lnTo>
                    <a:lnTo>
                      <a:pt x="845783" y="25713"/>
                    </a:lnTo>
                    <a:lnTo>
                      <a:pt x="888825" y="39710"/>
                    </a:lnTo>
                    <a:lnTo>
                      <a:pt x="930521" y="56509"/>
                    </a:lnTo>
                    <a:lnTo>
                      <a:pt x="970759" y="76001"/>
                    </a:lnTo>
                    <a:lnTo>
                      <a:pt x="1009427" y="98071"/>
                    </a:lnTo>
                    <a:lnTo>
                      <a:pt x="1046412" y="122608"/>
                    </a:lnTo>
                    <a:lnTo>
                      <a:pt x="1081603" y="149500"/>
                    </a:lnTo>
                    <a:lnTo>
                      <a:pt x="1114887" y="178634"/>
                    </a:lnTo>
                    <a:lnTo>
                      <a:pt x="1146152" y="209900"/>
                    </a:lnTo>
                    <a:lnTo>
                      <a:pt x="1175287" y="243184"/>
                    </a:lnTo>
                    <a:lnTo>
                      <a:pt x="1202179" y="278375"/>
                    </a:lnTo>
                    <a:lnTo>
                      <a:pt x="1226716" y="315360"/>
                    </a:lnTo>
                    <a:lnTo>
                      <a:pt x="1248786" y="354028"/>
                    </a:lnTo>
                    <a:lnTo>
                      <a:pt x="1268277" y="394265"/>
                    </a:lnTo>
                    <a:lnTo>
                      <a:pt x="1285077" y="435962"/>
                    </a:lnTo>
                    <a:lnTo>
                      <a:pt x="1299074" y="479004"/>
                    </a:lnTo>
                    <a:lnTo>
                      <a:pt x="1310155" y="523280"/>
                    </a:lnTo>
                    <a:lnTo>
                      <a:pt x="1318210" y="568679"/>
                    </a:lnTo>
                    <a:lnTo>
                      <a:pt x="1323124" y="615087"/>
                    </a:lnTo>
                    <a:lnTo>
                      <a:pt x="1324787" y="662393"/>
                    </a:lnTo>
                    <a:lnTo>
                      <a:pt x="1324220" y="678538"/>
                    </a:lnTo>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477" name="object 94"/>
              <p:cNvSpPr/>
              <p:nvPr/>
            </p:nvSpPr>
            <p:spPr>
              <a:xfrm>
                <a:off x="1437951" y="2700431"/>
                <a:ext cx="236420" cy="226246"/>
              </a:xfrm>
              <a:prstGeom prst="rect">
                <a:avLst/>
              </a:prstGeom>
              <a:blipFill>
                <a:blip r:embed="rId3"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78" name="object 95"/>
              <p:cNvSpPr/>
              <p:nvPr/>
            </p:nvSpPr>
            <p:spPr>
              <a:xfrm>
                <a:off x="1731009" y="2698176"/>
                <a:ext cx="231037" cy="230371"/>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79" name="object 96"/>
              <p:cNvSpPr/>
              <p:nvPr/>
            </p:nvSpPr>
            <p:spPr>
              <a:xfrm>
                <a:off x="1731676" y="2423128"/>
                <a:ext cx="229333" cy="229331"/>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0" name="object 97"/>
              <p:cNvSpPr/>
              <p:nvPr/>
            </p:nvSpPr>
            <p:spPr>
              <a:xfrm>
                <a:off x="1434795" y="2421889"/>
                <a:ext cx="231815" cy="231807"/>
              </a:xfrm>
              <a:prstGeom prst="rect">
                <a:avLst/>
              </a:prstGeom>
              <a:blipFill>
                <a:blip r:embed="rId6"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1" name="object 98"/>
              <p:cNvSpPr/>
              <p:nvPr/>
            </p:nvSpPr>
            <p:spPr>
              <a:xfrm>
                <a:off x="1438966" y="2144473"/>
                <a:ext cx="224232" cy="224326"/>
              </a:xfrm>
              <a:prstGeom prst="rect">
                <a:avLst/>
              </a:prstGeom>
              <a:blipFill>
                <a:blip r:embed="rId7"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2" name="object 99"/>
              <p:cNvSpPr/>
              <p:nvPr/>
            </p:nvSpPr>
            <p:spPr>
              <a:xfrm>
                <a:off x="1729740" y="2139619"/>
                <a:ext cx="233180" cy="233180"/>
              </a:xfrm>
              <a:prstGeom prst="rect">
                <a:avLst/>
              </a:prstGeom>
              <a:blipFill>
                <a:blip r:embed="rId8"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3" name="object 100"/>
              <p:cNvSpPr/>
              <p:nvPr/>
            </p:nvSpPr>
            <p:spPr>
              <a:xfrm>
                <a:off x="1419819" y="2956514"/>
                <a:ext cx="262520" cy="262518"/>
              </a:xfrm>
              <a:prstGeom prst="rect">
                <a:avLst/>
              </a:prstGeom>
              <a:blipFill>
                <a:blip r:embed="rId9"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4" name="object 101"/>
              <p:cNvSpPr/>
              <p:nvPr/>
            </p:nvSpPr>
            <p:spPr>
              <a:xfrm>
                <a:off x="1147110" y="2696359"/>
                <a:ext cx="234393" cy="234393"/>
              </a:xfrm>
              <a:prstGeom prst="rect">
                <a:avLst/>
              </a:prstGeom>
              <a:blipFill>
                <a:blip r:embed="rId10"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5" name="object 102"/>
              <p:cNvSpPr/>
              <p:nvPr/>
            </p:nvSpPr>
            <p:spPr>
              <a:xfrm>
                <a:off x="1133047" y="2406961"/>
                <a:ext cx="262511" cy="262515"/>
              </a:xfrm>
              <a:prstGeom prst="rect">
                <a:avLst/>
              </a:prstGeom>
              <a:blipFill>
                <a:blip r:embed="rId11"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6" name="object 103"/>
              <p:cNvSpPr/>
              <p:nvPr/>
            </p:nvSpPr>
            <p:spPr>
              <a:xfrm>
                <a:off x="1734209" y="3253413"/>
                <a:ext cx="225009" cy="225015"/>
              </a:xfrm>
              <a:prstGeom prst="rect">
                <a:avLst/>
              </a:prstGeom>
              <a:blipFill>
                <a:blip r:embed="rId12"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487" name="object 104"/>
              <p:cNvSpPr/>
              <p:nvPr/>
            </p:nvSpPr>
            <p:spPr>
              <a:xfrm>
                <a:off x="7285513" y="6427055"/>
                <a:ext cx="632915" cy="431184"/>
              </a:xfrm>
              <a:custGeom>
                <a:avLst/>
                <a:gdLst/>
                <a:ahLst/>
                <a:cxnLst/>
                <a:rect l="l" t="t" r="r" b="b"/>
                <a:pathLst>
                  <a:path w="942340" h="641984">
                    <a:moveTo>
                      <a:pt x="0" y="0"/>
                    </a:moveTo>
                    <a:lnTo>
                      <a:pt x="941958" y="0"/>
                    </a:lnTo>
                    <a:lnTo>
                      <a:pt x="941958" y="641629"/>
                    </a:lnTo>
                    <a:lnTo>
                      <a:pt x="0" y="641629"/>
                    </a:lnTo>
                    <a:lnTo>
                      <a:pt x="0" y="0"/>
                    </a:lnTo>
                    <a:close/>
                  </a:path>
                </a:pathLst>
              </a:custGeom>
              <a:solidFill>
                <a:schemeClr val="tx1"/>
              </a:solidFill>
            </p:spPr>
            <p:txBody>
              <a:bodyPr wrap="square" lIns="0" tIns="0" rIns="0" bIns="0" rtlCol="0"/>
              <a:lstStyle/>
              <a:p>
                <a:pPr defTabSz="460495"/>
                <a:endParaRPr sz="907">
                  <a:solidFill>
                    <a:prstClr val="black"/>
                  </a:solidFill>
                  <a:latin typeface="Calibri"/>
                </a:endParaRPr>
              </a:p>
            </p:txBody>
          </p:sp>
          <p:sp>
            <p:nvSpPr>
              <p:cNvPr id="488" name="object 105"/>
              <p:cNvSpPr/>
              <p:nvPr/>
            </p:nvSpPr>
            <p:spPr>
              <a:xfrm>
                <a:off x="7285513" y="6427055"/>
                <a:ext cx="632915" cy="431184"/>
              </a:xfrm>
              <a:custGeom>
                <a:avLst/>
                <a:gdLst/>
                <a:ahLst/>
                <a:cxnLst/>
                <a:rect l="l" t="t" r="r" b="b"/>
                <a:pathLst>
                  <a:path w="942340" h="641984">
                    <a:moveTo>
                      <a:pt x="0" y="0"/>
                    </a:moveTo>
                    <a:lnTo>
                      <a:pt x="941958" y="0"/>
                    </a:lnTo>
                    <a:lnTo>
                      <a:pt x="941958" y="641629"/>
                    </a:lnTo>
                    <a:lnTo>
                      <a:pt x="0" y="641629"/>
                    </a:lnTo>
                    <a:lnTo>
                      <a:pt x="0" y="0"/>
                    </a:lnTo>
                  </a:path>
                </a:pathLst>
              </a:custGeom>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489" name="object 106"/>
              <p:cNvSpPr/>
              <p:nvPr/>
            </p:nvSpPr>
            <p:spPr>
              <a:xfrm>
                <a:off x="7818279" y="6484213"/>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490" name="object 107"/>
              <p:cNvSpPr/>
              <p:nvPr/>
            </p:nvSpPr>
            <p:spPr>
              <a:xfrm>
                <a:off x="7818279" y="6484213"/>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491" name="object 108"/>
              <p:cNvSpPr/>
              <p:nvPr/>
            </p:nvSpPr>
            <p:spPr>
              <a:xfrm>
                <a:off x="7628004" y="6484213"/>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492" name="object 109"/>
              <p:cNvSpPr/>
              <p:nvPr/>
            </p:nvSpPr>
            <p:spPr>
              <a:xfrm>
                <a:off x="7532862" y="6484213"/>
                <a:ext cx="47767" cy="76341"/>
              </a:xfrm>
              <a:custGeom>
                <a:avLst/>
                <a:gdLst/>
                <a:ahLst/>
                <a:cxnLst/>
                <a:rect l="l" t="t" r="r" b="b"/>
                <a:pathLst>
                  <a:path w="71120" h="113665">
                    <a:moveTo>
                      <a:pt x="0" y="113499"/>
                    </a:moveTo>
                    <a:lnTo>
                      <a:pt x="70827" y="113499"/>
                    </a:lnTo>
                    <a:lnTo>
                      <a:pt x="70827"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493" name="object 110"/>
              <p:cNvSpPr/>
              <p:nvPr/>
            </p:nvSpPr>
            <p:spPr>
              <a:xfrm>
                <a:off x="7437737" y="6484213"/>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494" name="object 111"/>
              <p:cNvSpPr/>
              <p:nvPr/>
            </p:nvSpPr>
            <p:spPr>
              <a:xfrm>
                <a:off x="7437737" y="6484213"/>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495" name="object 112"/>
              <p:cNvSpPr/>
              <p:nvPr/>
            </p:nvSpPr>
            <p:spPr>
              <a:xfrm>
                <a:off x="7723145" y="6484213"/>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496" name="object 113"/>
              <p:cNvSpPr/>
              <p:nvPr/>
            </p:nvSpPr>
            <p:spPr>
              <a:xfrm>
                <a:off x="7723145" y="6484213"/>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497" name="object 114"/>
              <p:cNvSpPr/>
              <p:nvPr/>
            </p:nvSpPr>
            <p:spPr>
              <a:xfrm>
                <a:off x="7818279" y="6617612"/>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498" name="object 115"/>
              <p:cNvSpPr/>
              <p:nvPr/>
            </p:nvSpPr>
            <p:spPr>
              <a:xfrm>
                <a:off x="7818279" y="6617612"/>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499" name="object 116"/>
              <p:cNvSpPr/>
              <p:nvPr/>
            </p:nvSpPr>
            <p:spPr>
              <a:xfrm>
                <a:off x="7628004" y="6617612"/>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00" name="object 117"/>
              <p:cNvSpPr/>
              <p:nvPr/>
            </p:nvSpPr>
            <p:spPr>
              <a:xfrm>
                <a:off x="7532862" y="6617612"/>
                <a:ext cx="47767" cy="76341"/>
              </a:xfrm>
              <a:custGeom>
                <a:avLst/>
                <a:gdLst/>
                <a:ahLst/>
                <a:cxnLst/>
                <a:rect l="l" t="t" r="r" b="b"/>
                <a:pathLst>
                  <a:path w="71120" h="113665">
                    <a:moveTo>
                      <a:pt x="0" y="113499"/>
                    </a:moveTo>
                    <a:lnTo>
                      <a:pt x="70827" y="113499"/>
                    </a:lnTo>
                    <a:lnTo>
                      <a:pt x="70827"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01" name="object 118"/>
              <p:cNvSpPr/>
              <p:nvPr/>
            </p:nvSpPr>
            <p:spPr>
              <a:xfrm>
                <a:off x="7532862" y="6617612"/>
                <a:ext cx="47767" cy="76341"/>
              </a:xfrm>
              <a:custGeom>
                <a:avLst/>
                <a:gdLst/>
                <a:ahLst/>
                <a:cxnLst/>
                <a:rect l="l" t="t" r="r" b="b"/>
                <a:pathLst>
                  <a:path w="71120" h="113665">
                    <a:moveTo>
                      <a:pt x="0" y="113499"/>
                    </a:moveTo>
                    <a:lnTo>
                      <a:pt x="70827" y="113499"/>
                    </a:lnTo>
                    <a:lnTo>
                      <a:pt x="70827"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02" name="object 119"/>
              <p:cNvSpPr/>
              <p:nvPr/>
            </p:nvSpPr>
            <p:spPr>
              <a:xfrm>
                <a:off x="7723145" y="6617612"/>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03" name="object 120"/>
              <p:cNvSpPr/>
              <p:nvPr/>
            </p:nvSpPr>
            <p:spPr>
              <a:xfrm>
                <a:off x="7723145" y="6617612"/>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04" name="object 121"/>
              <p:cNvSpPr/>
              <p:nvPr/>
            </p:nvSpPr>
            <p:spPr>
              <a:xfrm>
                <a:off x="7818279"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05" name="object 122"/>
              <p:cNvSpPr/>
              <p:nvPr/>
            </p:nvSpPr>
            <p:spPr>
              <a:xfrm>
                <a:off x="7818279"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06" name="object 123"/>
              <p:cNvSpPr/>
              <p:nvPr/>
            </p:nvSpPr>
            <p:spPr>
              <a:xfrm>
                <a:off x="7628004"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07" name="object 124"/>
              <p:cNvSpPr/>
              <p:nvPr/>
            </p:nvSpPr>
            <p:spPr>
              <a:xfrm>
                <a:off x="7628004"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08" name="object 125"/>
              <p:cNvSpPr/>
              <p:nvPr/>
            </p:nvSpPr>
            <p:spPr>
              <a:xfrm>
                <a:off x="7532862" y="6751010"/>
                <a:ext cx="47767" cy="76341"/>
              </a:xfrm>
              <a:custGeom>
                <a:avLst/>
                <a:gdLst/>
                <a:ahLst/>
                <a:cxnLst/>
                <a:rect l="l" t="t" r="r" b="b"/>
                <a:pathLst>
                  <a:path w="71120" h="113665">
                    <a:moveTo>
                      <a:pt x="0" y="113499"/>
                    </a:moveTo>
                    <a:lnTo>
                      <a:pt x="70827" y="113499"/>
                    </a:lnTo>
                    <a:lnTo>
                      <a:pt x="70827"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09" name="object 126"/>
              <p:cNvSpPr/>
              <p:nvPr/>
            </p:nvSpPr>
            <p:spPr>
              <a:xfrm>
                <a:off x="7437737"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10" name="object 127"/>
              <p:cNvSpPr/>
              <p:nvPr/>
            </p:nvSpPr>
            <p:spPr>
              <a:xfrm>
                <a:off x="7437737"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11" name="object 128"/>
              <p:cNvSpPr/>
              <p:nvPr/>
            </p:nvSpPr>
            <p:spPr>
              <a:xfrm>
                <a:off x="7723145"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12" name="object 129"/>
              <p:cNvSpPr/>
              <p:nvPr/>
            </p:nvSpPr>
            <p:spPr>
              <a:xfrm>
                <a:off x="7723145" y="6751010"/>
                <a:ext cx="47767" cy="76341"/>
              </a:xfrm>
              <a:custGeom>
                <a:avLst/>
                <a:gdLst/>
                <a:ahLst/>
                <a:cxnLst/>
                <a:rect l="l" t="t" r="r" b="b"/>
                <a:pathLst>
                  <a:path w="71120" h="113665">
                    <a:moveTo>
                      <a:pt x="0" y="113499"/>
                    </a:moveTo>
                    <a:lnTo>
                      <a:pt x="70815" y="113499"/>
                    </a:lnTo>
                    <a:lnTo>
                      <a:pt x="70815" y="0"/>
                    </a:lnTo>
                    <a:lnTo>
                      <a:pt x="0" y="0"/>
                    </a:lnTo>
                    <a:lnTo>
                      <a:pt x="0"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13" name="object 130"/>
              <p:cNvSpPr/>
              <p:nvPr/>
            </p:nvSpPr>
            <p:spPr>
              <a:xfrm>
                <a:off x="7107930" y="5490148"/>
                <a:ext cx="372754" cy="1368188"/>
              </a:xfrm>
              <a:custGeom>
                <a:avLst/>
                <a:gdLst/>
                <a:ahLst/>
                <a:cxnLst/>
                <a:rect l="l" t="t" r="r" b="b"/>
                <a:pathLst>
                  <a:path w="554990" h="2037079">
                    <a:moveTo>
                      <a:pt x="554783" y="0"/>
                    </a:moveTo>
                    <a:lnTo>
                      <a:pt x="0" y="342139"/>
                    </a:lnTo>
                    <a:lnTo>
                      <a:pt x="0" y="2036578"/>
                    </a:lnTo>
                    <a:lnTo>
                      <a:pt x="554783" y="2036578"/>
                    </a:lnTo>
                    <a:lnTo>
                      <a:pt x="554783" y="0"/>
                    </a:lnTo>
                    <a:close/>
                  </a:path>
                </a:pathLst>
              </a:custGeom>
              <a:solidFill>
                <a:schemeClr val="tx1"/>
              </a:solidFill>
            </p:spPr>
            <p:txBody>
              <a:bodyPr wrap="square" lIns="0" tIns="0" rIns="0" bIns="0" rtlCol="0"/>
              <a:lstStyle/>
              <a:p>
                <a:pPr defTabSz="460495"/>
                <a:endParaRPr sz="907">
                  <a:solidFill>
                    <a:prstClr val="black"/>
                  </a:solidFill>
                  <a:latin typeface="Calibri"/>
                </a:endParaRPr>
              </a:p>
            </p:txBody>
          </p:sp>
          <p:sp>
            <p:nvSpPr>
              <p:cNvPr id="514" name="object 131"/>
              <p:cNvSpPr/>
              <p:nvPr/>
            </p:nvSpPr>
            <p:spPr>
              <a:xfrm>
                <a:off x="7107930" y="5490148"/>
                <a:ext cx="372754" cy="1368188"/>
              </a:xfrm>
              <a:custGeom>
                <a:avLst/>
                <a:gdLst/>
                <a:ahLst/>
                <a:cxnLst/>
                <a:rect l="l" t="t" r="r" b="b"/>
                <a:pathLst>
                  <a:path w="554990" h="2037079">
                    <a:moveTo>
                      <a:pt x="0" y="342139"/>
                    </a:moveTo>
                    <a:lnTo>
                      <a:pt x="554783" y="0"/>
                    </a:lnTo>
                    <a:lnTo>
                      <a:pt x="554783" y="2036578"/>
                    </a:lnTo>
                  </a:path>
                </a:pathLst>
              </a:custGeom>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15" name="object 132"/>
              <p:cNvSpPr/>
              <p:nvPr/>
            </p:nvSpPr>
            <p:spPr>
              <a:xfrm>
                <a:off x="7423641" y="5523011"/>
                <a:ext cx="0" cy="1335348"/>
              </a:xfrm>
              <a:custGeom>
                <a:avLst/>
                <a:gdLst/>
                <a:ahLst/>
                <a:cxnLst/>
                <a:rect l="l" t="t" r="r" b="b"/>
                <a:pathLst>
                  <a:path h="1988184">
                    <a:moveTo>
                      <a:pt x="0" y="0"/>
                    </a:moveTo>
                    <a:lnTo>
                      <a:pt x="0" y="1987650"/>
                    </a:lnTo>
                  </a:path>
                </a:pathLst>
              </a:custGeom>
              <a:ln w="10744">
                <a:solidFill>
                  <a:srgbClr val="FFFFFF"/>
                </a:solidFill>
              </a:ln>
            </p:spPr>
            <p:txBody>
              <a:bodyPr wrap="square" lIns="0" tIns="0" rIns="0" bIns="0" rtlCol="0"/>
              <a:lstStyle/>
              <a:p>
                <a:pPr defTabSz="460495"/>
                <a:endParaRPr sz="907">
                  <a:solidFill>
                    <a:prstClr val="black"/>
                  </a:solidFill>
                  <a:latin typeface="Calibri"/>
                </a:endParaRPr>
              </a:p>
            </p:txBody>
          </p:sp>
          <p:sp>
            <p:nvSpPr>
              <p:cNvPr id="516" name="object 133"/>
              <p:cNvSpPr/>
              <p:nvPr/>
            </p:nvSpPr>
            <p:spPr>
              <a:xfrm>
                <a:off x="7355361" y="5565122"/>
                <a:ext cx="0" cy="1293125"/>
              </a:xfrm>
              <a:custGeom>
                <a:avLst/>
                <a:gdLst/>
                <a:ahLst/>
                <a:cxnLst/>
                <a:rect l="l" t="t" r="r" b="b"/>
                <a:pathLst>
                  <a:path h="1925320">
                    <a:moveTo>
                      <a:pt x="0" y="0"/>
                    </a:moveTo>
                    <a:lnTo>
                      <a:pt x="0" y="1924951"/>
                    </a:lnTo>
                  </a:path>
                </a:pathLst>
              </a:custGeom>
              <a:ln w="10744">
                <a:solidFill>
                  <a:srgbClr val="FFFFFF"/>
                </a:solidFill>
              </a:ln>
            </p:spPr>
            <p:txBody>
              <a:bodyPr wrap="square" lIns="0" tIns="0" rIns="0" bIns="0" rtlCol="0"/>
              <a:lstStyle/>
              <a:p>
                <a:pPr defTabSz="460495"/>
                <a:endParaRPr sz="907">
                  <a:solidFill>
                    <a:prstClr val="black"/>
                  </a:solidFill>
                  <a:latin typeface="Calibri"/>
                </a:endParaRPr>
              </a:p>
            </p:txBody>
          </p:sp>
          <p:sp>
            <p:nvSpPr>
              <p:cNvPr id="517" name="object 134"/>
              <p:cNvSpPr/>
              <p:nvPr/>
            </p:nvSpPr>
            <p:spPr>
              <a:xfrm>
                <a:off x="7287088" y="5607228"/>
                <a:ext cx="0" cy="1250903"/>
              </a:xfrm>
              <a:custGeom>
                <a:avLst/>
                <a:gdLst/>
                <a:ahLst/>
                <a:cxnLst/>
                <a:rect l="l" t="t" r="r" b="b"/>
                <a:pathLst>
                  <a:path h="1862454">
                    <a:moveTo>
                      <a:pt x="0" y="0"/>
                    </a:moveTo>
                    <a:lnTo>
                      <a:pt x="0" y="1862260"/>
                    </a:lnTo>
                  </a:path>
                </a:pathLst>
              </a:custGeom>
              <a:ln w="10744">
                <a:solidFill>
                  <a:srgbClr val="FFFFFF"/>
                </a:solidFill>
              </a:ln>
            </p:spPr>
            <p:txBody>
              <a:bodyPr wrap="square" lIns="0" tIns="0" rIns="0" bIns="0" rtlCol="0"/>
              <a:lstStyle/>
              <a:p>
                <a:pPr defTabSz="460495"/>
                <a:endParaRPr sz="907">
                  <a:solidFill>
                    <a:prstClr val="black"/>
                  </a:solidFill>
                  <a:latin typeface="Calibri"/>
                </a:endParaRPr>
              </a:p>
            </p:txBody>
          </p:sp>
          <p:sp>
            <p:nvSpPr>
              <p:cNvPr id="518" name="object 135"/>
              <p:cNvSpPr/>
              <p:nvPr/>
            </p:nvSpPr>
            <p:spPr>
              <a:xfrm>
                <a:off x="7218808" y="5649339"/>
                <a:ext cx="0" cy="1208679"/>
              </a:xfrm>
              <a:custGeom>
                <a:avLst/>
                <a:gdLst/>
                <a:ahLst/>
                <a:cxnLst/>
                <a:rect l="l" t="t" r="r" b="b"/>
                <a:pathLst>
                  <a:path h="1799590">
                    <a:moveTo>
                      <a:pt x="0" y="0"/>
                    </a:moveTo>
                    <a:lnTo>
                      <a:pt x="0" y="1799561"/>
                    </a:lnTo>
                  </a:path>
                </a:pathLst>
              </a:custGeom>
              <a:ln w="10744">
                <a:solidFill>
                  <a:srgbClr val="FFFFFF"/>
                </a:solidFill>
              </a:ln>
            </p:spPr>
            <p:txBody>
              <a:bodyPr wrap="square" lIns="0" tIns="0" rIns="0" bIns="0" rtlCol="0"/>
              <a:lstStyle/>
              <a:p>
                <a:pPr defTabSz="460495"/>
                <a:endParaRPr sz="907">
                  <a:solidFill>
                    <a:prstClr val="black"/>
                  </a:solidFill>
                  <a:latin typeface="Calibri"/>
                </a:endParaRPr>
              </a:p>
            </p:txBody>
          </p:sp>
          <p:sp>
            <p:nvSpPr>
              <p:cNvPr id="519" name="object 136"/>
              <p:cNvSpPr/>
              <p:nvPr/>
            </p:nvSpPr>
            <p:spPr>
              <a:xfrm>
                <a:off x="7150527" y="5691450"/>
                <a:ext cx="0" cy="464024"/>
              </a:xfrm>
              <a:custGeom>
                <a:avLst/>
                <a:gdLst/>
                <a:ahLst/>
                <a:cxnLst/>
                <a:rect l="l" t="t" r="r" b="b"/>
                <a:pathLst>
                  <a:path h="690879">
                    <a:moveTo>
                      <a:pt x="0" y="0"/>
                    </a:moveTo>
                    <a:lnTo>
                      <a:pt x="0" y="690725"/>
                    </a:lnTo>
                  </a:path>
                </a:pathLst>
              </a:custGeom>
              <a:ln w="10744">
                <a:solidFill>
                  <a:srgbClr val="FFFFFF"/>
                </a:solidFill>
              </a:ln>
            </p:spPr>
            <p:txBody>
              <a:bodyPr wrap="square" lIns="0" tIns="0" rIns="0" bIns="0" rtlCol="0"/>
              <a:lstStyle/>
              <a:p>
                <a:pPr defTabSz="460495"/>
                <a:endParaRPr sz="907">
                  <a:solidFill>
                    <a:prstClr val="black"/>
                  </a:solidFill>
                  <a:latin typeface="Calibri"/>
                </a:endParaRPr>
              </a:p>
            </p:txBody>
          </p:sp>
          <p:sp>
            <p:nvSpPr>
              <p:cNvPr id="520" name="object 137"/>
              <p:cNvSpPr/>
              <p:nvPr/>
            </p:nvSpPr>
            <p:spPr>
              <a:xfrm>
                <a:off x="6205847" y="6399460"/>
                <a:ext cx="571074" cy="458906"/>
              </a:xfrm>
              <a:custGeom>
                <a:avLst/>
                <a:gdLst/>
                <a:ahLst/>
                <a:cxnLst/>
                <a:rect l="l" t="t" r="r" b="b"/>
                <a:pathLst>
                  <a:path w="850265" h="683259">
                    <a:moveTo>
                      <a:pt x="0" y="682713"/>
                    </a:moveTo>
                    <a:lnTo>
                      <a:pt x="850214" y="682713"/>
                    </a:lnTo>
                    <a:lnTo>
                      <a:pt x="850214" y="0"/>
                    </a:lnTo>
                    <a:lnTo>
                      <a:pt x="0" y="0"/>
                    </a:lnTo>
                    <a:lnTo>
                      <a:pt x="0" y="682713"/>
                    </a:lnTo>
                    <a:close/>
                  </a:path>
                </a:pathLst>
              </a:custGeom>
              <a:solidFill>
                <a:srgbClr val="0071C5"/>
              </a:solidFill>
            </p:spPr>
            <p:txBody>
              <a:bodyPr wrap="square" lIns="0" tIns="0" rIns="0" bIns="0" rtlCol="0"/>
              <a:lstStyle/>
              <a:p>
                <a:pPr defTabSz="460495"/>
                <a:endParaRPr sz="907">
                  <a:solidFill>
                    <a:prstClr val="black"/>
                  </a:solidFill>
                  <a:latin typeface="Calibri"/>
                </a:endParaRPr>
              </a:p>
            </p:txBody>
          </p:sp>
          <p:sp>
            <p:nvSpPr>
              <p:cNvPr id="521" name="object 138"/>
              <p:cNvSpPr/>
              <p:nvPr/>
            </p:nvSpPr>
            <p:spPr>
              <a:xfrm>
                <a:off x="6205847" y="6399460"/>
                <a:ext cx="632915" cy="458906"/>
              </a:xfrm>
              <a:custGeom>
                <a:avLst/>
                <a:gdLst/>
                <a:ahLst/>
                <a:cxnLst/>
                <a:rect l="l" t="t" r="r" b="b"/>
                <a:pathLst>
                  <a:path w="942340" h="683259">
                    <a:moveTo>
                      <a:pt x="941958" y="0"/>
                    </a:moveTo>
                    <a:lnTo>
                      <a:pt x="0" y="0"/>
                    </a:lnTo>
                    <a:lnTo>
                      <a:pt x="0" y="682713"/>
                    </a:lnTo>
                    <a:lnTo>
                      <a:pt x="941958" y="682713"/>
                    </a:lnTo>
                    <a:lnTo>
                      <a:pt x="941958" y="0"/>
                    </a:lnTo>
                  </a:path>
                </a:pathLst>
              </a:custGeom>
              <a:solidFill>
                <a:schemeClr val="tx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22" name="object 139"/>
              <p:cNvSpPr/>
              <p:nvPr/>
            </p:nvSpPr>
            <p:spPr>
              <a:xfrm>
                <a:off x="6258178" y="6456628"/>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23" name="object 140"/>
              <p:cNvSpPr/>
              <p:nvPr/>
            </p:nvSpPr>
            <p:spPr>
              <a:xfrm>
                <a:off x="6258178" y="6456628"/>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24" name="object 141"/>
              <p:cNvSpPr/>
              <p:nvPr/>
            </p:nvSpPr>
            <p:spPr>
              <a:xfrm>
                <a:off x="6448454" y="6456628"/>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schemeClr val="bg1"/>
                  </a:solidFill>
                  <a:latin typeface="Calibri"/>
                </a:endParaRPr>
              </a:p>
            </p:txBody>
          </p:sp>
          <p:sp>
            <p:nvSpPr>
              <p:cNvPr id="525" name="object 142"/>
              <p:cNvSpPr/>
              <p:nvPr/>
            </p:nvSpPr>
            <p:spPr>
              <a:xfrm>
                <a:off x="6543587" y="6456628"/>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schemeClr val="bg1"/>
                  </a:solidFill>
                  <a:latin typeface="Calibri"/>
                </a:endParaRPr>
              </a:p>
            </p:txBody>
          </p:sp>
          <p:sp>
            <p:nvSpPr>
              <p:cNvPr id="526" name="object 143"/>
              <p:cNvSpPr/>
              <p:nvPr/>
            </p:nvSpPr>
            <p:spPr>
              <a:xfrm>
                <a:off x="6638720" y="6456628"/>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schemeClr val="bg1"/>
                  </a:solidFill>
                  <a:latin typeface="Calibri"/>
                </a:endParaRPr>
              </a:p>
            </p:txBody>
          </p:sp>
          <p:sp>
            <p:nvSpPr>
              <p:cNvPr id="527" name="object 144"/>
              <p:cNvSpPr/>
              <p:nvPr/>
            </p:nvSpPr>
            <p:spPr>
              <a:xfrm>
                <a:off x="6638720" y="6456628"/>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28" name="object 145"/>
              <p:cNvSpPr/>
              <p:nvPr/>
            </p:nvSpPr>
            <p:spPr>
              <a:xfrm>
                <a:off x="6353303" y="6456628"/>
                <a:ext cx="47767" cy="76341"/>
              </a:xfrm>
              <a:custGeom>
                <a:avLst/>
                <a:gdLst/>
                <a:ahLst/>
                <a:cxnLst/>
                <a:rect l="l" t="t" r="r" b="b"/>
                <a:pathLst>
                  <a:path w="71120" h="113665">
                    <a:moveTo>
                      <a:pt x="70827" y="113499"/>
                    </a:moveTo>
                    <a:lnTo>
                      <a:pt x="0" y="113499"/>
                    </a:lnTo>
                    <a:lnTo>
                      <a:pt x="0" y="0"/>
                    </a:lnTo>
                    <a:lnTo>
                      <a:pt x="70827" y="0"/>
                    </a:lnTo>
                    <a:lnTo>
                      <a:pt x="70827" y="113499"/>
                    </a:lnTo>
                    <a:close/>
                  </a:path>
                </a:pathLst>
              </a:custGeom>
              <a:solidFill>
                <a:schemeClr val="bg1"/>
              </a:solidFill>
            </p:spPr>
            <p:txBody>
              <a:bodyPr wrap="square" lIns="0" tIns="0" rIns="0" bIns="0" rtlCol="0"/>
              <a:lstStyle/>
              <a:p>
                <a:pPr defTabSz="460495"/>
                <a:endParaRPr sz="907">
                  <a:solidFill>
                    <a:schemeClr val="bg1"/>
                  </a:solidFill>
                  <a:latin typeface="Calibri"/>
                </a:endParaRPr>
              </a:p>
            </p:txBody>
          </p:sp>
          <p:sp>
            <p:nvSpPr>
              <p:cNvPr id="529" name="object 146"/>
              <p:cNvSpPr/>
              <p:nvPr/>
            </p:nvSpPr>
            <p:spPr>
              <a:xfrm>
                <a:off x="6353303" y="6456628"/>
                <a:ext cx="47767" cy="76341"/>
              </a:xfrm>
              <a:custGeom>
                <a:avLst/>
                <a:gdLst/>
                <a:ahLst/>
                <a:cxnLst/>
                <a:rect l="l" t="t" r="r" b="b"/>
                <a:pathLst>
                  <a:path w="71120" h="113665">
                    <a:moveTo>
                      <a:pt x="70827" y="113499"/>
                    </a:moveTo>
                    <a:lnTo>
                      <a:pt x="0" y="113499"/>
                    </a:lnTo>
                    <a:lnTo>
                      <a:pt x="0" y="0"/>
                    </a:lnTo>
                    <a:lnTo>
                      <a:pt x="70827" y="0"/>
                    </a:lnTo>
                    <a:lnTo>
                      <a:pt x="70827" y="113499"/>
                    </a:lnTo>
                    <a:close/>
                  </a:path>
                </a:pathLst>
              </a:custGeom>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30" name="object 147"/>
              <p:cNvSpPr/>
              <p:nvPr/>
            </p:nvSpPr>
            <p:spPr>
              <a:xfrm>
                <a:off x="6258178" y="6590026"/>
                <a:ext cx="47767" cy="76341"/>
              </a:xfrm>
              <a:custGeom>
                <a:avLst/>
                <a:gdLst/>
                <a:ahLst/>
                <a:cxnLst/>
                <a:rect l="l" t="t" r="r" b="b"/>
                <a:pathLst>
                  <a:path w="71120" h="113665">
                    <a:moveTo>
                      <a:pt x="70815" y="113487"/>
                    </a:moveTo>
                    <a:lnTo>
                      <a:pt x="0" y="113487"/>
                    </a:lnTo>
                    <a:lnTo>
                      <a:pt x="0" y="0"/>
                    </a:lnTo>
                    <a:lnTo>
                      <a:pt x="70815" y="0"/>
                    </a:lnTo>
                    <a:lnTo>
                      <a:pt x="70815" y="113487"/>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31" name="object 148"/>
              <p:cNvSpPr/>
              <p:nvPr/>
            </p:nvSpPr>
            <p:spPr>
              <a:xfrm>
                <a:off x="6258178" y="6590026"/>
                <a:ext cx="47767" cy="76341"/>
              </a:xfrm>
              <a:custGeom>
                <a:avLst/>
                <a:gdLst/>
                <a:ahLst/>
                <a:cxnLst/>
                <a:rect l="l" t="t" r="r" b="b"/>
                <a:pathLst>
                  <a:path w="71120" h="113665">
                    <a:moveTo>
                      <a:pt x="70815" y="113487"/>
                    </a:moveTo>
                    <a:lnTo>
                      <a:pt x="0" y="113487"/>
                    </a:lnTo>
                    <a:lnTo>
                      <a:pt x="0" y="0"/>
                    </a:lnTo>
                    <a:lnTo>
                      <a:pt x="70815" y="0"/>
                    </a:lnTo>
                    <a:lnTo>
                      <a:pt x="70815" y="113487"/>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32" name="object 149"/>
              <p:cNvSpPr/>
              <p:nvPr/>
            </p:nvSpPr>
            <p:spPr>
              <a:xfrm>
                <a:off x="6448454" y="6590026"/>
                <a:ext cx="47767" cy="76341"/>
              </a:xfrm>
              <a:custGeom>
                <a:avLst/>
                <a:gdLst/>
                <a:ahLst/>
                <a:cxnLst/>
                <a:rect l="l" t="t" r="r" b="b"/>
                <a:pathLst>
                  <a:path w="71120" h="113665">
                    <a:moveTo>
                      <a:pt x="70815" y="113487"/>
                    </a:moveTo>
                    <a:lnTo>
                      <a:pt x="0" y="113487"/>
                    </a:lnTo>
                    <a:lnTo>
                      <a:pt x="0" y="0"/>
                    </a:lnTo>
                    <a:lnTo>
                      <a:pt x="70815" y="0"/>
                    </a:lnTo>
                    <a:lnTo>
                      <a:pt x="70815" y="113487"/>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33" name="object 150"/>
              <p:cNvSpPr/>
              <p:nvPr/>
            </p:nvSpPr>
            <p:spPr>
              <a:xfrm>
                <a:off x="6543587" y="6590026"/>
                <a:ext cx="47767" cy="76341"/>
              </a:xfrm>
              <a:custGeom>
                <a:avLst/>
                <a:gdLst/>
                <a:ahLst/>
                <a:cxnLst/>
                <a:rect l="l" t="t" r="r" b="b"/>
                <a:pathLst>
                  <a:path w="71120" h="113665">
                    <a:moveTo>
                      <a:pt x="70815" y="113487"/>
                    </a:moveTo>
                    <a:lnTo>
                      <a:pt x="0" y="113487"/>
                    </a:lnTo>
                    <a:lnTo>
                      <a:pt x="0" y="0"/>
                    </a:lnTo>
                    <a:lnTo>
                      <a:pt x="70815" y="0"/>
                    </a:lnTo>
                    <a:lnTo>
                      <a:pt x="70815" y="113487"/>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34" name="object 151"/>
              <p:cNvSpPr/>
              <p:nvPr/>
            </p:nvSpPr>
            <p:spPr>
              <a:xfrm>
                <a:off x="6543587" y="6590026"/>
                <a:ext cx="47767" cy="76341"/>
              </a:xfrm>
              <a:custGeom>
                <a:avLst/>
                <a:gdLst/>
                <a:ahLst/>
                <a:cxnLst/>
                <a:rect l="l" t="t" r="r" b="b"/>
                <a:pathLst>
                  <a:path w="71120" h="113665">
                    <a:moveTo>
                      <a:pt x="70815" y="113487"/>
                    </a:moveTo>
                    <a:lnTo>
                      <a:pt x="0" y="113487"/>
                    </a:lnTo>
                    <a:lnTo>
                      <a:pt x="0" y="0"/>
                    </a:lnTo>
                    <a:lnTo>
                      <a:pt x="70815" y="0"/>
                    </a:lnTo>
                    <a:lnTo>
                      <a:pt x="70815" y="113487"/>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35" name="object 152"/>
              <p:cNvSpPr/>
              <p:nvPr/>
            </p:nvSpPr>
            <p:spPr>
              <a:xfrm>
                <a:off x="6638720" y="6590026"/>
                <a:ext cx="47767" cy="76341"/>
              </a:xfrm>
              <a:custGeom>
                <a:avLst/>
                <a:gdLst/>
                <a:ahLst/>
                <a:cxnLst/>
                <a:rect l="l" t="t" r="r" b="b"/>
                <a:pathLst>
                  <a:path w="71120" h="113665">
                    <a:moveTo>
                      <a:pt x="70815" y="113487"/>
                    </a:moveTo>
                    <a:lnTo>
                      <a:pt x="0" y="113487"/>
                    </a:lnTo>
                    <a:lnTo>
                      <a:pt x="0" y="0"/>
                    </a:lnTo>
                    <a:lnTo>
                      <a:pt x="70815" y="0"/>
                    </a:lnTo>
                    <a:lnTo>
                      <a:pt x="70815" y="113487"/>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36" name="object 153"/>
              <p:cNvSpPr/>
              <p:nvPr/>
            </p:nvSpPr>
            <p:spPr>
              <a:xfrm>
                <a:off x="6353303" y="6590026"/>
                <a:ext cx="47767" cy="76341"/>
              </a:xfrm>
              <a:custGeom>
                <a:avLst/>
                <a:gdLst/>
                <a:ahLst/>
                <a:cxnLst/>
                <a:rect l="l" t="t" r="r" b="b"/>
                <a:pathLst>
                  <a:path w="71120" h="113665">
                    <a:moveTo>
                      <a:pt x="70827" y="113487"/>
                    </a:moveTo>
                    <a:lnTo>
                      <a:pt x="0" y="113487"/>
                    </a:lnTo>
                    <a:lnTo>
                      <a:pt x="0" y="0"/>
                    </a:lnTo>
                    <a:lnTo>
                      <a:pt x="70827" y="0"/>
                    </a:lnTo>
                    <a:lnTo>
                      <a:pt x="70827" y="113487"/>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37" name="object 154"/>
              <p:cNvSpPr/>
              <p:nvPr/>
            </p:nvSpPr>
            <p:spPr>
              <a:xfrm>
                <a:off x="6353303" y="6590026"/>
                <a:ext cx="47767" cy="76341"/>
              </a:xfrm>
              <a:custGeom>
                <a:avLst/>
                <a:gdLst/>
                <a:ahLst/>
                <a:cxnLst/>
                <a:rect l="l" t="t" r="r" b="b"/>
                <a:pathLst>
                  <a:path w="71120" h="113665">
                    <a:moveTo>
                      <a:pt x="70827" y="113487"/>
                    </a:moveTo>
                    <a:lnTo>
                      <a:pt x="0" y="113487"/>
                    </a:lnTo>
                    <a:lnTo>
                      <a:pt x="0" y="0"/>
                    </a:lnTo>
                    <a:lnTo>
                      <a:pt x="70827" y="0"/>
                    </a:lnTo>
                    <a:lnTo>
                      <a:pt x="70827" y="113487"/>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38" name="object 155"/>
              <p:cNvSpPr/>
              <p:nvPr/>
            </p:nvSpPr>
            <p:spPr>
              <a:xfrm>
                <a:off x="6258178" y="6723416"/>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39" name="object 156"/>
              <p:cNvSpPr/>
              <p:nvPr/>
            </p:nvSpPr>
            <p:spPr>
              <a:xfrm>
                <a:off x="6258178" y="6723416"/>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40" name="object 157"/>
              <p:cNvSpPr/>
              <p:nvPr/>
            </p:nvSpPr>
            <p:spPr>
              <a:xfrm>
                <a:off x="6448454" y="6723416"/>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41" name="object 158"/>
              <p:cNvSpPr/>
              <p:nvPr/>
            </p:nvSpPr>
            <p:spPr>
              <a:xfrm>
                <a:off x="6448454" y="6723416"/>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42" name="object 159"/>
              <p:cNvSpPr/>
              <p:nvPr/>
            </p:nvSpPr>
            <p:spPr>
              <a:xfrm>
                <a:off x="6543587" y="6723416"/>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43" name="object 160"/>
              <p:cNvSpPr/>
              <p:nvPr/>
            </p:nvSpPr>
            <p:spPr>
              <a:xfrm>
                <a:off x="6638720" y="6723416"/>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44" name="object 161"/>
              <p:cNvSpPr/>
              <p:nvPr/>
            </p:nvSpPr>
            <p:spPr>
              <a:xfrm>
                <a:off x="6638720" y="6723416"/>
                <a:ext cx="47767" cy="76341"/>
              </a:xfrm>
              <a:custGeom>
                <a:avLst/>
                <a:gdLst/>
                <a:ahLst/>
                <a:cxnLst/>
                <a:rect l="l" t="t" r="r" b="b"/>
                <a:pathLst>
                  <a:path w="71120" h="113665">
                    <a:moveTo>
                      <a:pt x="70815" y="113499"/>
                    </a:moveTo>
                    <a:lnTo>
                      <a:pt x="0" y="113499"/>
                    </a:lnTo>
                    <a:lnTo>
                      <a:pt x="0" y="0"/>
                    </a:lnTo>
                    <a:lnTo>
                      <a:pt x="70815" y="0"/>
                    </a:lnTo>
                    <a:lnTo>
                      <a:pt x="70815"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45" name="object 162"/>
              <p:cNvSpPr/>
              <p:nvPr/>
            </p:nvSpPr>
            <p:spPr>
              <a:xfrm>
                <a:off x="6353303" y="6723416"/>
                <a:ext cx="47767" cy="76341"/>
              </a:xfrm>
              <a:custGeom>
                <a:avLst/>
                <a:gdLst/>
                <a:ahLst/>
                <a:cxnLst/>
                <a:rect l="l" t="t" r="r" b="b"/>
                <a:pathLst>
                  <a:path w="71120" h="113665">
                    <a:moveTo>
                      <a:pt x="70827" y="113499"/>
                    </a:moveTo>
                    <a:lnTo>
                      <a:pt x="0" y="113499"/>
                    </a:lnTo>
                    <a:lnTo>
                      <a:pt x="0" y="0"/>
                    </a:lnTo>
                    <a:lnTo>
                      <a:pt x="70827" y="0"/>
                    </a:lnTo>
                    <a:lnTo>
                      <a:pt x="70827" y="113499"/>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46" name="object 163"/>
              <p:cNvSpPr/>
              <p:nvPr/>
            </p:nvSpPr>
            <p:spPr>
              <a:xfrm>
                <a:off x="6353303" y="6723416"/>
                <a:ext cx="47767" cy="76341"/>
              </a:xfrm>
              <a:custGeom>
                <a:avLst/>
                <a:gdLst/>
                <a:ahLst/>
                <a:cxnLst/>
                <a:rect l="l" t="t" r="r" b="b"/>
                <a:pathLst>
                  <a:path w="71120" h="113665">
                    <a:moveTo>
                      <a:pt x="70827" y="113499"/>
                    </a:moveTo>
                    <a:lnTo>
                      <a:pt x="0" y="113499"/>
                    </a:lnTo>
                    <a:lnTo>
                      <a:pt x="0" y="0"/>
                    </a:lnTo>
                    <a:lnTo>
                      <a:pt x="70827" y="0"/>
                    </a:lnTo>
                    <a:lnTo>
                      <a:pt x="70827" y="113499"/>
                    </a:lnTo>
                    <a:close/>
                  </a:path>
                </a:pathLst>
              </a:custGeom>
              <a:solidFill>
                <a:schemeClr val="bg1"/>
              </a:solidFill>
              <a:ln w="6578">
                <a:solidFill>
                  <a:srgbClr val="FFFFFF"/>
                </a:solidFill>
              </a:ln>
            </p:spPr>
            <p:txBody>
              <a:bodyPr wrap="square" lIns="0" tIns="0" rIns="0" bIns="0" rtlCol="0"/>
              <a:lstStyle/>
              <a:p>
                <a:pPr defTabSz="460495"/>
                <a:endParaRPr sz="907">
                  <a:solidFill>
                    <a:prstClr val="black"/>
                  </a:solidFill>
                  <a:latin typeface="Calibri"/>
                </a:endParaRPr>
              </a:p>
            </p:txBody>
          </p:sp>
          <p:sp>
            <p:nvSpPr>
              <p:cNvPr id="547" name="object 164"/>
              <p:cNvSpPr/>
              <p:nvPr/>
            </p:nvSpPr>
            <p:spPr>
              <a:xfrm>
                <a:off x="7102292" y="6155371"/>
                <a:ext cx="63974" cy="702860"/>
              </a:xfrm>
              <a:custGeom>
                <a:avLst/>
                <a:gdLst/>
                <a:ahLst/>
                <a:cxnLst/>
                <a:rect l="l" t="t" r="r" b="b"/>
                <a:pathLst>
                  <a:path w="95250" h="1046479">
                    <a:moveTo>
                      <a:pt x="0" y="1046137"/>
                    </a:moveTo>
                    <a:lnTo>
                      <a:pt x="94843" y="1046137"/>
                    </a:lnTo>
                    <a:lnTo>
                      <a:pt x="94843" y="0"/>
                    </a:lnTo>
                    <a:lnTo>
                      <a:pt x="0" y="0"/>
                    </a:lnTo>
                    <a:lnTo>
                      <a:pt x="0" y="1046137"/>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48" name="object 165"/>
              <p:cNvSpPr/>
              <p:nvPr/>
            </p:nvSpPr>
            <p:spPr>
              <a:xfrm>
                <a:off x="7073529" y="6155371"/>
                <a:ext cx="92549" cy="702860"/>
              </a:xfrm>
              <a:custGeom>
                <a:avLst/>
                <a:gdLst/>
                <a:ahLst/>
                <a:cxnLst/>
                <a:rect l="l" t="t" r="r" b="b"/>
                <a:pathLst>
                  <a:path w="137795" h="1046479">
                    <a:moveTo>
                      <a:pt x="137668" y="1046137"/>
                    </a:moveTo>
                    <a:lnTo>
                      <a:pt x="137668" y="0"/>
                    </a:lnTo>
                    <a:lnTo>
                      <a:pt x="0" y="0"/>
                    </a:lnTo>
                    <a:lnTo>
                      <a:pt x="0" y="1046137"/>
                    </a:lnTo>
                    <a:lnTo>
                      <a:pt x="137668" y="1046137"/>
                    </a:lnTo>
                  </a:path>
                </a:pathLst>
              </a:custGeom>
              <a:solidFill>
                <a:schemeClr val="tx1">
                  <a:lumMod val="50000"/>
                </a:schemeClr>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49" name="object 166"/>
              <p:cNvSpPr/>
              <p:nvPr/>
            </p:nvSpPr>
            <p:spPr>
              <a:xfrm>
                <a:off x="6776887" y="6155371"/>
                <a:ext cx="325414" cy="702860"/>
              </a:xfrm>
              <a:custGeom>
                <a:avLst/>
                <a:gdLst/>
                <a:ahLst/>
                <a:cxnLst/>
                <a:rect l="l" t="t" r="r" b="b"/>
                <a:pathLst>
                  <a:path w="484504" h="1046479">
                    <a:moveTo>
                      <a:pt x="0" y="1046137"/>
                    </a:moveTo>
                    <a:lnTo>
                      <a:pt x="0" y="0"/>
                    </a:lnTo>
                    <a:lnTo>
                      <a:pt x="484492" y="0"/>
                    </a:lnTo>
                    <a:lnTo>
                      <a:pt x="484492" y="1046137"/>
                    </a:lnTo>
                    <a:lnTo>
                      <a:pt x="0" y="1046137"/>
                    </a:lnTo>
                    <a:close/>
                  </a:path>
                </a:pathLst>
              </a:custGeom>
              <a:solidFill>
                <a:schemeClr val="bg1"/>
              </a:solidFill>
            </p:spPr>
            <p:txBody>
              <a:bodyPr wrap="square" lIns="0" tIns="0" rIns="0" bIns="0" rtlCol="0"/>
              <a:lstStyle/>
              <a:p>
                <a:pPr defTabSz="460495"/>
                <a:endParaRPr sz="907">
                  <a:solidFill>
                    <a:prstClr val="black"/>
                  </a:solidFill>
                  <a:latin typeface="Calibri"/>
                </a:endParaRPr>
              </a:p>
            </p:txBody>
          </p:sp>
          <p:sp>
            <p:nvSpPr>
              <p:cNvPr id="550" name="object 167"/>
              <p:cNvSpPr/>
              <p:nvPr/>
            </p:nvSpPr>
            <p:spPr>
              <a:xfrm>
                <a:off x="6776887" y="6155371"/>
                <a:ext cx="325414" cy="702860"/>
              </a:xfrm>
              <a:custGeom>
                <a:avLst/>
                <a:gdLst/>
                <a:ahLst/>
                <a:cxnLst/>
                <a:rect l="l" t="t" r="r" b="b"/>
                <a:pathLst>
                  <a:path w="484504" h="1046479">
                    <a:moveTo>
                      <a:pt x="0" y="1046137"/>
                    </a:moveTo>
                    <a:lnTo>
                      <a:pt x="0" y="0"/>
                    </a:lnTo>
                    <a:lnTo>
                      <a:pt x="484492" y="0"/>
                    </a:lnTo>
                    <a:lnTo>
                      <a:pt x="484492" y="1046137"/>
                    </a:lnTo>
                    <a:lnTo>
                      <a:pt x="0" y="1046137"/>
                    </a:lnTo>
                  </a:path>
                </a:pathLst>
              </a:custGeom>
              <a:solidFill>
                <a:schemeClr val="bg2">
                  <a:lumMod val="25000"/>
                </a:schemeClr>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51" name="object 168"/>
              <p:cNvSpPr/>
              <p:nvPr/>
            </p:nvSpPr>
            <p:spPr>
              <a:xfrm>
                <a:off x="6801273" y="6190283"/>
                <a:ext cx="0" cy="47341"/>
              </a:xfrm>
              <a:custGeom>
                <a:avLst/>
                <a:gdLst/>
                <a:ahLst/>
                <a:cxnLst/>
                <a:rect l="l" t="t" r="r" b="b"/>
                <a:pathLst>
                  <a:path h="70484">
                    <a:moveTo>
                      <a:pt x="0" y="0"/>
                    </a:moveTo>
                    <a:lnTo>
                      <a:pt x="0" y="70332"/>
                    </a:lnTo>
                  </a:path>
                </a:pathLst>
              </a:custGeom>
              <a:ln w="27533">
                <a:solidFill>
                  <a:srgbClr val="FFFB9E"/>
                </a:solidFill>
              </a:ln>
            </p:spPr>
            <p:txBody>
              <a:bodyPr wrap="square" lIns="0" tIns="0" rIns="0" bIns="0" rtlCol="0"/>
              <a:lstStyle/>
              <a:p>
                <a:pPr defTabSz="460495"/>
                <a:endParaRPr sz="907">
                  <a:solidFill>
                    <a:prstClr val="black"/>
                  </a:solidFill>
                  <a:latin typeface="Calibri"/>
                </a:endParaRPr>
              </a:p>
            </p:txBody>
          </p:sp>
          <p:sp>
            <p:nvSpPr>
              <p:cNvPr id="552" name="object 169"/>
              <p:cNvSpPr/>
              <p:nvPr/>
            </p:nvSpPr>
            <p:spPr>
              <a:xfrm>
                <a:off x="6792027" y="6190283"/>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53" name="object 170"/>
              <p:cNvSpPr/>
              <p:nvPr/>
            </p:nvSpPr>
            <p:spPr>
              <a:xfrm>
                <a:off x="6842362" y="6190283"/>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54" name="object 171"/>
              <p:cNvSpPr/>
              <p:nvPr/>
            </p:nvSpPr>
            <p:spPr>
              <a:xfrm>
                <a:off x="6833115" y="6190283"/>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55" name="object 172"/>
              <p:cNvSpPr/>
              <p:nvPr/>
            </p:nvSpPr>
            <p:spPr>
              <a:xfrm>
                <a:off x="6882427" y="6190283"/>
                <a:ext cx="0" cy="47341"/>
              </a:xfrm>
              <a:custGeom>
                <a:avLst/>
                <a:gdLst/>
                <a:ahLst/>
                <a:cxnLst/>
                <a:rect l="l" t="t" r="r" b="b"/>
                <a:pathLst>
                  <a:path h="70484">
                    <a:moveTo>
                      <a:pt x="0" y="0"/>
                    </a:moveTo>
                    <a:lnTo>
                      <a:pt x="0" y="70332"/>
                    </a:lnTo>
                  </a:path>
                </a:pathLst>
              </a:custGeom>
              <a:ln w="24485">
                <a:solidFill>
                  <a:srgbClr val="FFFB9E"/>
                </a:solidFill>
              </a:ln>
            </p:spPr>
            <p:txBody>
              <a:bodyPr wrap="square" lIns="0" tIns="0" rIns="0" bIns="0" rtlCol="0"/>
              <a:lstStyle/>
              <a:p>
                <a:pPr defTabSz="460495"/>
                <a:endParaRPr sz="907">
                  <a:solidFill>
                    <a:prstClr val="black"/>
                  </a:solidFill>
                  <a:latin typeface="Calibri"/>
                </a:endParaRPr>
              </a:p>
            </p:txBody>
          </p:sp>
          <p:sp>
            <p:nvSpPr>
              <p:cNvPr id="556" name="object 173"/>
              <p:cNvSpPr/>
              <p:nvPr/>
            </p:nvSpPr>
            <p:spPr>
              <a:xfrm>
                <a:off x="6874204" y="6190283"/>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57" name="object 174"/>
              <p:cNvSpPr/>
              <p:nvPr/>
            </p:nvSpPr>
            <p:spPr>
              <a:xfrm>
                <a:off x="6922500" y="6190283"/>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58" name="object 175"/>
              <p:cNvSpPr/>
              <p:nvPr/>
            </p:nvSpPr>
            <p:spPr>
              <a:xfrm>
                <a:off x="6913253" y="6190283"/>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59" name="object 176"/>
              <p:cNvSpPr/>
              <p:nvPr/>
            </p:nvSpPr>
            <p:spPr>
              <a:xfrm>
                <a:off x="6962569" y="6190283"/>
                <a:ext cx="0" cy="47341"/>
              </a:xfrm>
              <a:custGeom>
                <a:avLst/>
                <a:gdLst/>
                <a:ahLst/>
                <a:cxnLst/>
                <a:rect l="l" t="t" r="r" b="b"/>
                <a:pathLst>
                  <a:path h="70484">
                    <a:moveTo>
                      <a:pt x="0" y="0"/>
                    </a:moveTo>
                    <a:lnTo>
                      <a:pt x="0" y="70332"/>
                    </a:lnTo>
                  </a:path>
                </a:pathLst>
              </a:custGeom>
              <a:ln w="24472">
                <a:solidFill>
                  <a:srgbClr val="FFFB9E"/>
                </a:solidFill>
              </a:ln>
            </p:spPr>
            <p:txBody>
              <a:bodyPr wrap="square" lIns="0" tIns="0" rIns="0" bIns="0" rtlCol="0"/>
              <a:lstStyle/>
              <a:p>
                <a:pPr defTabSz="460495"/>
                <a:endParaRPr sz="907">
                  <a:solidFill>
                    <a:prstClr val="black"/>
                  </a:solidFill>
                  <a:latin typeface="Calibri"/>
                </a:endParaRPr>
              </a:p>
            </p:txBody>
          </p:sp>
          <p:sp>
            <p:nvSpPr>
              <p:cNvPr id="560" name="object 177"/>
              <p:cNvSpPr/>
              <p:nvPr/>
            </p:nvSpPr>
            <p:spPr>
              <a:xfrm>
                <a:off x="6954351" y="6190283"/>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61" name="object 178"/>
              <p:cNvSpPr/>
              <p:nvPr/>
            </p:nvSpPr>
            <p:spPr>
              <a:xfrm>
                <a:off x="7002633" y="6190283"/>
                <a:ext cx="0" cy="47341"/>
              </a:xfrm>
              <a:custGeom>
                <a:avLst/>
                <a:gdLst/>
                <a:ahLst/>
                <a:cxnLst/>
                <a:rect l="l" t="t" r="r" b="b"/>
                <a:pathLst>
                  <a:path h="70484">
                    <a:moveTo>
                      <a:pt x="0" y="0"/>
                    </a:moveTo>
                    <a:lnTo>
                      <a:pt x="0" y="70332"/>
                    </a:lnTo>
                  </a:path>
                </a:pathLst>
              </a:custGeom>
              <a:ln w="27546">
                <a:solidFill>
                  <a:srgbClr val="FFFB9E"/>
                </a:solidFill>
              </a:ln>
            </p:spPr>
            <p:txBody>
              <a:bodyPr wrap="square" lIns="0" tIns="0" rIns="0" bIns="0" rtlCol="0"/>
              <a:lstStyle/>
              <a:p>
                <a:pPr defTabSz="460495"/>
                <a:endParaRPr sz="907">
                  <a:solidFill>
                    <a:prstClr val="black"/>
                  </a:solidFill>
                  <a:latin typeface="Calibri"/>
                </a:endParaRPr>
              </a:p>
            </p:txBody>
          </p:sp>
          <p:sp>
            <p:nvSpPr>
              <p:cNvPr id="562" name="object 179"/>
              <p:cNvSpPr/>
              <p:nvPr/>
            </p:nvSpPr>
            <p:spPr>
              <a:xfrm>
                <a:off x="6993382" y="6190283"/>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63" name="object 180"/>
              <p:cNvSpPr/>
              <p:nvPr/>
            </p:nvSpPr>
            <p:spPr>
              <a:xfrm>
                <a:off x="7042698" y="6190283"/>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564" name="object 181"/>
              <p:cNvSpPr/>
              <p:nvPr/>
            </p:nvSpPr>
            <p:spPr>
              <a:xfrm>
                <a:off x="7034480" y="6190283"/>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65" name="object 182"/>
              <p:cNvSpPr/>
              <p:nvPr/>
            </p:nvSpPr>
            <p:spPr>
              <a:xfrm>
                <a:off x="6801273" y="6270378"/>
                <a:ext cx="0" cy="47341"/>
              </a:xfrm>
              <a:custGeom>
                <a:avLst/>
                <a:gdLst/>
                <a:ahLst/>
                <a:cxnLst/>
                <a:rect l="l" t="t" r="r" b="b"/>
                <a:pathLst>
                  <a:path h="70484">
                    <a:moveTo>
                      <a:pt x="0" y="0"/>
                    </a:moveTo>
                    <a:lnTo>
                      <a:pt x="0" y="70332"/>
                    </a:lnTo>
                  </a:path>
                </a:pathLst>
              </a:custGeom>
              <a:ln w="27533">
                <a:solidFill>
                  <a:srgbClr val="FFFB9E"/>
                </a:solidFill>
              </a:ln>
            </p:spPr>
            <p:txBody>
              <a:bodyPr wrap="square" lIns="0" tIns="0" rIns="0" bIns="0" rtlCol="0"/>
              <a:lstStyle/>
              <a:p>
                <a:pPr defTabSz="460495"/>
                <a:endParaRPr sz="907">
                  <a:solidFill>
                    <a:prstClr val="black"/>
                  </a:solidFill>
                  <a:latin typeface="Calibri"/>
                </a:endParaRPr>
              </a:p>
            </p:txBody>
          </p:sp>
          <p:sp>
            <p:nvSpPr>
              <p:cNvPr id="566" name="object 183"/>
              <p:cNvSpPr/>
              <p:nvPr/>
            </p:nvSpPr>
            <p:spPr>
              <a:xfrm>
                <a:off x="6792027" y="6270378"/>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67" name="object 184"/>
              <p:cNvSpPr/>
              <p:nvPr/>
            </p:nvSpPr>
            <p:spPr>
              <a:xfrm>
                <a:off x="6842362" y="6270378"/>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68" name="object 185"/>
              <p:cNvSpPr/>
              <p:nvPr/>
            </p:nvSpPr>
            <p:spPr>
              <a:xfrm>
                <a:off x="6833115" y="6270378"/>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69" name="object 186"/>
              <p:cNvSpPr/>
              <p:nvPr/>
            </p:nvSpPr>
            <p:spPr>
              <a:xfrm>
                <a:off x="6882427" y="6270378"/>
                <a:ext cx="0" cy="47341"/>
              </a:xfrm>
              <a:custGeom>
                <a:avLst/>
                <a:gdLst/>
                <a:ahLst/>
                <a:cxnLst/>
                <a:rect l="l" t="t" r="r" b="b"/>
                <a:pathLst>
                  <a:path h="70484">
                    <a:moveTo>
                      <a:pt x="0" y="0"/>
                    </a:moveTo>
                    <a:lnTo>
                      <a:pt x="0" y="70332"/>
                    </a:lnTo>
                  </a:path>
                </a:pathLst>
              </a:custGeom>
              <a:ln w="24485">
                <a:solidFill>
                  <a:srgbClr val="FFFB9E"/>
                </a:solidFill>
              </a:ln>
            </p:spPr>
            <p:txBody>
              <a:bodyPr wrap="square" lIns="0" tIns="0" rIns="0" bIns="0" rtlCol="0"/>
              <a:lstStyle/>
              <a:p>
                <a:pPr defTabSz="460495"/>
                <a:endParaRPr sz="907">
                  <a:solidFill>
                    <a:prstClr val="black"/>
                  </a:solidFill>
                  <a:latin typeface="Calibri"/>
                </a:endParaRPr>
              </a:p>
            </p:txBody>
          </p:sp>
          <p:sp>
            <p:nvSpPr>
              <p:cNvPr id="570" name="object 187"/>
              <p:cNvSpPr/>
              <p:nvPr/>
            </p:nvSpPr>
            <p:spPr>
              <a:xfrm>
                <a:off x="6874204" y="6270378"/>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71" name="object 188"/>
              <p:cNvSpPr/>
              <p:nvPr/>
            </p:nvSpPr>
            <p:spPr>
              <a:xfrm>
                <a:off x="6922500" y="6270378"/>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72" name="object 189"/>
              <p:cNvSpPr/>
              <p:nvPr/>
            </p:nvSpPr>
            <p:spPr>
              <a:xfrm>
                <a:off x="6913253" y="6270378"/>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73" name="object 190"/>
              <p:cNvSpPr/>
              <p:nvPr/>
            </p:nvSpPr>
            <p:spPr>
              <a:xfrm>
                <a:off x="6962569" y="6270378"/>
                <a:ext cx="0" cy="47341"/>
              </a:xfrm>
              <a:custGeom>
                <a:avLst/>
                <a:gdLst/>
                <a:ahLst/>
                <a:cxnLst/>
                <a:rect l="l" t="t" r="r" b="b"/>
                <a:pathLst>
                  <a:path h="70484">
                    <a:moveTo>
                      <a:pt x="0" y="0"/>
                    </a:moveTo>
                    <a:lnTo>
                      <a:pt x="0" y="70332"/>
                    </a:lnTo>
                  </a:path>
                </a:pathLst>
              </a:custGeom>
              <a:ln w="24472">
                <a:solidFill>
                  <a:srgbClr val="FFFB9E"/>
                </a:solidFill>
              </a:ln>
            </p:spPr>
            <p:txBody>
              <a:bodyPr wrap="square" lIns="0" tIns="0" rIns="0" bIns="0" rtlCol="0"/>
              <a:lstStyle/>
              <a:p>
                <a:pPr defTabSz="460495"/>
                <a:endParaRPr sz="907">
                  <a:solidFill>
                    <a:prstClr val="black"/>
                  </a:solidFill>
                  <a:latin typeface="Calibri"/>
                </a:endParaRPr>
              </a:p>
            </p:txBody>
          </p:sp>
          <p:sp>
            <p:nvSpPr>
              <p:cNvPr id="574" name="object 191"/>
              <p:cNvSpPr/>
              <p:nvPr/>
            </p:nvSpPr>
            <p:spPr>
              <a:xfrm>
                <a:off x="6954351" y="6270378"/>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75" name="object 192"/>
              <p:cNvSpPr/>
              <p:nvPr/>
            </p:nvSpPr>
            <p:spPr>
              <a:xfrm>
                <a:off x="7002633" y="6270378"/>
                <a:ext cx="0" cy="47341"/>
              </a:xfrm>
              <a:custGeom>
                <a:avLst/>
                <a:gdLst/>
                <a:ahLst/>
                <a:cxnLst/>
                <a:rect l="l" t="t" r="r" b="b"/>
                <a:pathLst>
                  <a:path h="70484">
                    <a:moveTo>
                      <a:pt x="0" y="0"/>
                    </a:moveTo>
                    <a:lnTo>
                      <a:pt x="0" y="70332"/>
                    </a:lnTo>
                  </a:path>
                </a:pathLst>
              </a:custGeom>
              <a:ln w="27546">
                <a:solidFill>
                  <a:srgbClr val="00BBF1"/>
                </a:solidFill>
              </a:ln>
            </p:spPr>
            <p:txBody>
              <a:bodyPr wrap="square" lIns="0" tIns="0" rIns="0" bIns="0" rtlCol="0"/>
              <a:lstStyle/>
              <a:p>
                <a:pPr defTabSz="460495"/>
                <a:endParaRPr sz="907">
                  <a:solidFill>
                    <a:prstClr val="black"/>
                  </a:solidFill>
                  <a:latin typeface="Calibri"/>
                </a:endParaRPr>
              </a:p>
            </p:txBody>
          </p:sp>
          <p:sp>
            <p:nvSpPr>
              <p:cNvPr id="576" name="object 193"/>
              <p:cNvSpPr/>
              <p:nvPr/>
            </p:nvSpPr>
            <p:spPr>
              <a:xfrm>
                <a:off x="6993382" y="6270378"/>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77" name="object 194"/>
              <p:cNvSpPr/>
              <p:nvPr/>
            </p:nvSpPr>
            <p:spPr>
              <a:xfrm>
                <a:off x="7042698" y="6270378"/>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578" name="object 195"/>
              <p:cNvSpPr/>
              <p:nvPr/>
            </p:nvSpPr>
            <p:spPr>
              <a:xfrm>
                <a:off x="7034480" y="6270378"/>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79" name="object 196"/>
              <p:cNvSpPr/>
              <p:nvPr/>
            </p:nvSpPr>
            <p:spPr>
              <a:xfrm>
                <a:off x="6801273" y="6350482"/>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80" name="object 197"/>
              <p:cNvSpPr/>
              <p:nvPr/>
            </p:nvSpPr>
            <p:spPr>
              <a:xfrm>
                <a:off x="6792027" y="6350482"/>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81" name="object 198"/>
              <p:cNvSpPr/>
              <p:nvPr/>
            </p:nvSpPr>
            <p:spPr>
              <a:xfrm>
                <a:off x="6842362" y="6350482"/>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82" name="object 199"/>
              <p:cNvSpPr/>
              <p:nvPr/>
            </p:nvSpPr>
            <p:spPr>
              <a:xfrm>
                <a:off x="6833115" y="6350482"/>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83" name="object 200"/>
              <p:cNvSpPr/>
              <p:nvPr/>
            </p:nvSpPr>
            <p:spPr>
              <a:xfrm>
                <a:off x="6882427" y="6350482"/>
                <a:ext cx="0" cy="47341"/>
              </a:xfrm>
              <a:custGeom>
                <a:avLst/>
                <a:gdLst/>
                <a:ahLst/>
                <a:cxnLst/>
                <a:rect l="l" t="t" r="r" b="b"/>
                <a:pathLst>
                  <a:path h="70484">
                    <a:moveTo>
                      <a:pt x="0" y="0"/>
                    </a:moveTo>
                    <a:lnTo>
                      <a:pt x="0" y="70332"/>
                    </a:lnTo>
                  </a:path>
                </a:pathLst>
              </a:custGeom>
              <a:ln w="24485">
                <a:solidFill>
                  <a:srgbClr val="00BBF1"/>
                </a:solidFill>
              </a:ln>
            </p:spPr>
            <p:txBody>
              <a:bodyPr wrap="square" lIns="0" tIns="0" rIns="0" bIns="0" rtlCol="0"/>
              <a:lstStyle/>
              <a:p>
                <a:pPr defTabSz="460495"/>
                <a:endParaRPr sz="907">
                  <a:solidFill>
                    <a:prstClr val="black"/>
                  </a:solidFill>
                  <a:latin typeface="Calibri"/>
                </a:endParaRPr>
              </a:p>
            </p:txBody>
          </p:sp>
          <p:sp>
            <p:nvSpPr>
              <p:cNvPr id="584" name="object 201"/>
              <p:cNvSpPr/>
              <p:nvPr/>
            </p:nvSpPr>
            <p:spPr>
              <a:xfrm>
                <a:off x="6874204" y="6350482"/>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85" name="object 202"/>
              <p:cNvSpPr/>
              <p:nvPr/>
            </p:nvSpPr>
            <p:spPr>
              <a:xfrm>
                <a:off x="6922500" y="6350482"/>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86" name="object 203"/>
              <p:cNvSpPr/>
              <p:nvPr/>
            </p:nvSpPr>
            <p:spPr>
              <a:xfrm>
                <a:off x="6913253" y="6350482"/>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87" name="object 204"/>
              <p:cNvSpPr/>
              <p:nvPr/>
            </p:nvSpPr>
            <p:spPr>
              <a:xfrm>
                <a:off x="6962569" y="6350482"/>
                <a:ext cx="0" cy="47341"/>
              </a:xfrm>
              <a:custGeom>
                <a:avLst/>
                <a:gdLst/>
                <a:ahLst/>
                <a:cxnLst/>
                <a:rect l="l" t="t" r="r" b="b"/>
                <a:pathLst>
                  <a:path h="70484">
                    <a:moveTo>
                      <a:pt x="0" y="0"/>
                    </a:moveTo>
                    <a:lnTo>
                      <a:pt x="0" y="70332"/>
                    </a:lnTo>
                  </a:path>
                </a:pathLst>
              </a:custGeom>
              <a:ln w="24472">
                <a:solidFill>
                  <a:srgbClr val="FFFB9E"/>
                </a:solidFill>
              </a:ln>
            </p:spPr>
            <p:txBody>
              <a:bodyPr wrap="square" lIns="0" tIns="0" rIns="0" bIns="0" rtlCol="0"/>
              <a:lstStyle/>
              <a:p>
                <a:pPr defTabSz="460495"/>
                <a:endParaRPr sz="907">
                  <a:solidFill>
                    <a:prstClr val="black"/>
                  </a:solidFill>
                  <a:latin typeface="Calibri"/>
                </a:endParaRPr>
              </a:p>
            </p:txBody>
          </p:sp>
          <p:sp>
            <p:nvSpPr>
              <p:cNvPr id="588" name="object 205"/>
              <p:cNvSpPr/>
              <p:nvPr/>
            </p:nvSpPr>
            <p:spPr>
              <a:xfrm>
                <a:off x="6954351" y="6350482"/>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89" name="object 206"/>
              <p:cNvSpPr/>
              <p:nvPr/>
            </p:nvSpPr>
            <p:spPr>
              <a:xfrm>
                <a:off x="7002633" y="6350482"/>
                <a:ext cx="0" cy="47341"/>
              </a:xfrm>
              <a:custGeom>
                <a:avLst/>
                <a:gdLst/>
                <a:ahLst/>
                <a:cxnLst/>
                <a:rect l="l" t="t" r="r" b="b"/>
                <a:pathLst>
                  <a:path h="70484">
                    <a:moveTo>
                      <a:pt x="0" y="0"/>
                    </a:moveTo>
                    <a:lnTo>
                      <a:pt x="0" y="70332"/>
                    </a:lnTo>
                  </a:path>
                </a:pathLst>
              </a:custGeom>
              <a:ln w="27546">
                <a:solidFill>
                  <a:srgbClr val="00BBF1"/>
                </a:solidFill>
              </a:ln>
            </p:spPr>
            <p:txBody>
              <a:bodyPr wrap="square" lIns="0" tIns="0" rIns="0" bIns="0" rtlCol="0"/>
              <a:lstStyle/>
              <a:p>
                <a:pPr defTabSz="460495"/>
                <a:endParaRPr sz="907">
                  <a:solidFill>
                    <a:prstClr val="black"/>
                  </a:solidFill>
                  <a:latin typeface="Calibri"/>
                </a:endParaRPr>
              </a:p>
            </p:txBody>
          </p:sp>
          <p:sp>
            <p:nvSpPr>
              <p:cNvPr id="590" name="object 207"/>
              <p:cNvSpPr/>
              <p:nvPr/>
            </p:nvSpPr>
            <p:spPr>
              <a:xfrm>
                <a:off x="6993382" y="6350482"/>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91" name="object 208"/>
              <p:cNvSpPr/>
              <p:nvPr/>
            </p:nvSpPr>
            <p:spPr>
              <a:xfrm>
                <a:off x="7042698" y="6350482"/>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592" name="object 209"/>
              <p:cNvSpPr/>
              <p:nvPr/>
            </p:nvSpPr>
            <p:spPr>
              <a:xfrm>
                <a:off x="7034480" y="6350482"/>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93" name="object 210"/>
              <p:cNvSpPr/>
              <p:nvPr/>
            </p:nvSpPr>
            <p:spPr>
              <a:xfrm>
                <a:off x="6801273" y="6430577"/>
                <a:ext cx="0" cy="47341"/>
              </a:xfrm>
              <a:custGeom>
                <a:avLst/>
                <a:gdLst/>
                <a:ahLst/>
                <a:cxnLst/>
                <a:rect l="l" t="t" r="r" b="b"/>
                <a:pathLst>
                  <a:path h="70484">
                    <a:moveTo>
                      <a:pt x="0" y="0"/>
                    </a:moveTo>
                    <a:lnTo>
                      <a:pt x="0" y="70332"/>
                    </a:lnTo>
                  </a:path>
                </a:pathLst>
              </a:custGeom>
              <a:ln w="27533">
                <a:solidFill>
                  <a:srgbClr val="FFFB9E"/>
                </a:solidFill>
              </a:ln>
            </p:spPr>
            <p:txBody>
              <a:bodyPr wrap="square" lIns="0" tIns="0" rIns="0" bIns="0" rtlCol="0"/>
              <a:lstStyle/>
              <a:p>
                <a:pPr defTabSz="460495"/>
                <a:endParaRPr sz="907">
                  <a:solidFill>
                    <a:prstClr val="black"/>
                  </a:solidFill>
                  <a:latin typeface="Calibri"/>
                </a:endParaRPr>
              </a:p>
            </p:txBody>
          </p:sp>
          <p:sp>
            <p:nvSpPr>
              <p:cNvPr id="594" name="object 211"/>
              <p:cNvSpPr/>
              <p:nvPr/>
            </p:nvSpPr>
            <p:spPr>
              <a:xfrm>
                <a:off x="6792027" y="6430577"/>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95" name="object 212"/>
              <p:cNvSpPr/>
              <p:nvPr/>
            </p:nvSpPr>
            <p:spPr>
              <a:xfrm>
                <a:off x="6842362" y="6430577"/>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596" name="object 213"/>
              <p:cNvSpPr/>
              <p:nvPr/>
            </p:nvSpPr>
            <p:spPr>
              <a:xfrm>
                <a:off x="6833115" y="6430577"/>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97" name="object 214"/>
              <p:cNvSpPr/>
              <p:nvPr/>
            </p:nvSpPr>
            <p:spPr>
              <a:xfrm>
                <a:off x="6882427" y="6430577"/>
                <a:ext cx="0" cy="47341"/>
              </a:xfrm>
              <a:custGeom>
                <a:avLst/>
                <a:gdLst/>
                <a:ahLst/>
                <a:cxnLst/>
                <a:rect l="l" t="t" r="r" b="b"/>
                <a:pathLst>
                  <a:path h="70484">
                    <a:moveTo>
                      <a:pt x="0" y="0"/>
                    </a:moveTo>
                    <a:lnTo>
                      <a:pt x="0" y="70332"/>
                    </a:lnTo>
                  </a:path>
                </a:pathLst>
              </a:custGeom>
              <a:ln w="24485">
                <a:solidFill>
                  <a:srgbClr val="00BBF1"/>
                </a:solidFill>
              </a:ln>
            </p:spPr>
            <p:txBody>
              <a:bodyPr wrap="square" lIns="0" tIns="0" rIns="0" bIns="0" rtlCol="0"/>
              <a:lstStyle/>
              <a:p>
                <a:pPr defTabSz="460495"/>
                <a:endParaRPr sz="907">
                  <a:solidFill>
                    <a:prstClr val="black"/>
                  </a:solidFill>
                  <a:latin typeface="Calibri"/>
                </a:endParaRPr>
              </a:p>
            </p:txBody>
          </p:sp>
          <p:sp>
            <p:nvSpPr>
              <p:cNvPr id="598" name="object 215"/>
              <p:cNvSpPr/>
              <p:nvPr/>
            </p:nvSpPr>
            <p:spPr>
              <a:xfrm>
                <a:off x="6874204" y="6430577"/>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599" name="object 216"/>
              <p:cNvSpPr/>
              <p:nvPr/>
            </p:nvSpPr>
            <p:spPr>
              <a:xfrm>
                <a:off x="6922500" y="6430577"/>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00" name="object 217"/>
              <p:cNvSpPr/>
              <p:nvPr/>
            </p:nvSpPr>
            <p:spPr>
              <a:xfrm>
                <a:off x="6913253" y="6430577"/>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01" name="object 218"/>
              <p:cNvSpPr/>
              <p:nvPr/>
            </p:nvSpPr>
            <p:spPr>
              <a:xfrm>
                <a:off x="6962569" y="6430577"/>
                <a:ext cx="0" cy="47341"/>
              </a:xfrm>
              <a:custGeom>
                <a:avLst/>
                <a:gdLst/>
                <a:ahLst/>
                <a:cxnLst/>
                <a:rect l="l" t="t" r="r" b="b"/>
                <a:pathLst>
                  <a:path h="70484">
                    <a:moveTo>
                      <a:pt x="0" y="0"/>
                    </a:moveTo>
                    <a:lnTo>
                      <a:pt x="0" y="70332"/>
                    </a:lnTo>
                  </a:path>
                </a:pathLst>
              </a:custGeom>
              <a:ln w="24472">
                <a:solidFill>
                  <a:srgbClr val="FFFB9E"/>
                </a:solidFill>
              </a:ln>
            </p:spPr>
            <p:txBody>
              <a:bodyPr wrap="square" lIns="0" tIns="0" rIns="0" bIns="0" rtlCol="0"/>
              <a:lstStyle/>
              <a:p>
                <a:pPr defTabSz="460495"/>
                <a:endParaRPr sz="907">
                  <a:solidFill>
                    <a:prstClr val="black"/>
                  </a:solidFill>
                  <a:latin typeface="Calibri"/>
                </a:endParaRPr>
              </a:p>
            </p:txBody>
          </p:sp>
          <p:sp>
            <p:nvSpPr>
              <p:cNvPr id="602" name="object 219"/>
              <p:cNvSpPr/>
              <p:nvPr/>
            </p:nvSpPr>
            <p:spPr>
              <a:xfrm>
                <a:off x="6954351" y="6430577"/>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03" name="object 220"/>
              <p:cNvSpPr/>
              <p:nvPr/>
            </p:nvSpPr>
            <p:spPr>
              <a:xfrm>
                <a:off x="7002633" y="6430577"/>
                <a:ext cx="0" cy="47341"/>
              </a:xfrm>
              <a:custGeom>
                <a:avLst/>
                <a:gdLst/>
                <a:ahLst/>
                <a:cxnLst/>
                <a:rect l="l" t="t" r="r" b="b"/>
                <a:pathLst>
                  <a:path h="70484">
                    <a:moveTo>
                      <a:pt x="0" y="0"/>
                    </a:moveTo>
                    <a:lnTo>
                      <a:pt x="0" y="70332"/>
                    </a:lnTo>
                  </a:path>
                </a:pathLst>
              </a:custGeom>
              <a:ln w="27546">
                <a:solidFill>
                  <a:srgbClr val="00BBF1"/>
                </a:solidFill>
              </a:ln>
            </p:spPr>
            <p:txBody>
              <a:bodyPr wrap="square" lIns="0" tIns="0" rIns="0" bIns="0" rtlCol="0"/>
              <a:lstStyle/>
              <a:p>
                <a:pPr defTabSz="460495"/>
                <a:endParaRPr sz="907">
                  <a:solidFill>
                    <a:prstClr val="black"/>
                  </a:solidFill>
                  <a:latin typeface="Calibri"/>
                </a:endParaRPr>
              </a:p>
            </p:txBody>
          </p:sp>
          <p:sp>
            <p:nvSpPr>
              <p:cNvPr id="604" name="object 221"/>
              <p:cNvSpPr/>
              <p:nvPr/>
            </p:nvSpPr>
            <p:spPr>
              <a:xfrm>
                <a:off x="6993382" y="6430577"/>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05" name="object 222"/>
              <p:cNvSpPr/>
              <p:nvPr/>
            </p:nvSpPr>
            <p:spPr>
              <a:xfrm>
                <a:off x="7042698" y="6430577"/>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06" name="object 223"/>
              <p:cNvSpPr/>
              <p:nvPr/>
            </p:nvSpPr>
            <p:spPr>
              <a:xfrm>
                <a:off x="7034480" y="6430577"/>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07" name="object 224"/>
              <p:cNvSpPr/>
              <p:nvPr/>
            </p:nvSpPr>
            <p:spPr>
              <a:xfrm>
                <a:off x="6801273" y="6514785"/>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08" name="object 225"/>
              <p:cNvSpPr/>
              <p:nvPr/>
            </p:nvSpPr>
            <p:spPr>
              <a:xfrm>
                <a:off x="6792027" y="6514785"/>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09" name="object 226"/>
              <p:cNvSpPr/>
              <p:nvPr/>
            </p:nvSpPr>
            <p:spPr>
              <a:xfrm>
                <a:off x="6842362" y="6514785"/>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10" name="object 227"/>
              <p:cNvSpPr/>
              <p:nvPr/>
            </p:nvSpPr>
            <p:spPr>
              <a:xfrm>
                <a:off x="6833115" y="6514785"/>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11" name="object 228"/>
              <p:cNvSpPr/>
              <p:nvPr/>
            </p:nvSpPr>
            <p:spPr>
              <a:xfrm>
                <a:off x="6882427" y="6514785"/>
                <a:ext cx="0" cy="47341"/>
              </a:xfrm>
              <a:custGeom>
                <a:avLst/>
                <a:gdLst/>
                <a:ahLst/>
                <a:cxnLst/>
                <a:rect l="l" t="t" r="r" b="b"/>
                <a:pathLst>
                  <a:path h="70484">
                    <a:moveTo>
                      <a:pt x="0" y="0"/>
                    </a:moveTo>
                    <a:lnTo>
                      <a:pt x="0" y="70332"/>
                    </a:lnTo>
                  </a:path>
                </a:pathLst>
              </a:custGeom>
              <a:ln w="24485">
                <a:solidFill>
                  <a:srgbClr val="00BBF1"/>
                </a:solidFill>
              </a:ln>
            </p:spPr>
            <p:txBody>
              <a:bodyPr wrap="square" lIns="0" tIns="0" rIns="0" bIns="0" rtlCol="0"/>
              <a:lstStyle/>
              <a:p>
                <a:pPr defTabSz="460495"/>
                <a:endParaRPr sz="907">
                  <a:solidFill>
                    <a:prstClr val="black"/>
                  </a:solidFill>
                  <a:latin typeface="Calibri"/>
                </a:endParaRPr>
              </a:p>
            </p:txBody>
          </p:sp>
          <p:sp>
            <p:nvSpPr>
              <p:cNvPr id="612" name="object 229"/>
              <p:cNvSpPr/>
              <p:nvPr/>
            </p:nvSpPr>
            <p:spPr>
              <a:xfrm>
                <a:off x="6874204" y="6514785"/>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13" name="object 230"/>
              <p:cNvSpPr/>
              <p:nvPr/>
            </p:nvSpPr>
            <p:spPr>
              <a:xfrm>
                <a:off x="6922500" y="6514785"/>
                <a:ext cx="0" cy="47341"/>
              </a:xfrm>
              <a:custGeom>
                <a:avLst/>
                <a:gdLst/>
                <a:ahLst/>
                <a:cxnLst/>
                <a:rect l="l" t="t" r="r" b="b"/>
                <a:pathLst>
                  <a:path h="70484">
                    <a:moveTo>
                      <a:pt x="0" y="0"/>
                    </a:moveTo>
                    <a:lnTo>
                      <a:pt x="0" y="70332"/>
                    </a:lnTo>
                  </a:path>
                </a:pathLst>
              </a:custGeom>
              <a:ln w="27533">
                <a:solidFill>
                  <a:srgbClr val="FFFB9E"/>
                </a:solidFill>
              </a:ln>
            </p:spPr>
            <p:txBody>
              <a:bodyPr wrap="square" lIns="0" tIns="0" rIns="0" bIns="0" rtlCol="0"/>
              <a:lstStyle/>
              <a:p>
                <a:pPr defTabSz="460495"/>
                <a:endParaRPr sz="907">
                  <a:solidFill>
                    <a:prstClr val="black"/>
                  </a:solidFill>
                  <a:latin typeface="Calibri"/>
                </a:endParaRPr>
              </a:p>
            </p:txBody>
          </p:sp>
          <p:sp>
            <p:nvSpPr>
              <p:cNvPr id="614" name="object 231"/>
              <p:cNvSpPr/>
              <p:nvPr/>
            </p:nvSpPr>
            <p:spPr>
              <a:xfrm>
                <a:off x="6913253" y="6514785"/>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15" name="object 232"/>
              <p:cNvSpPr/>
              <p:nvPr/>
            </p:nvSpPr>
            <p:spPr>
              <a:xfrm>
                <a:off x="6962569" y="6514785"/>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16" name="object 233"/>
              <p:cNvSpPr/>
              <p:nvPr/>
            </p:nvSpPr>
            <p:spPr>
              <a:xfrm>
                <a:off x="6954351" y="6514785"/>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17" name="object 234"/>
              <p:cNvSpPr/>
              <p:nvPr/>
            </p:nvSpPr>
            <p:spPr>
              <a:xfrm>
                <a:off x="7002633" y="6514785"/>
                <a:ext cx="0" cy="47341"/>
              </a:xfrm>
              <a:custGeom>
                <a:avLst/>
                <a:gdLst/>
                <a:ahLst/>
                <a:cxnLst/>
                <a:rect l="l" t="t" r="r" b="b"/>
                <a:pathLst>
                  <a:path h="70484">
                    <a:moveTo>
                      <a:pt x="0" y="0"/>
                    </a:moveTo>
                    <a:lnTo>
                      <a:pt x="0" y="70332"/>
                    </a:lnTo>
                  </a:path>
                </a:pathLst>
              </a:custGeom>
              <a:ln w="27546">
                <a:solidFill>
                  <a:srgbClr val="00BBF1"/>
                </a:solidFill>
              </a:ln>
            </p:spPr>
            <p:txBody>
              <a:bodyPr wrap="square" lIns="0" tIns="0" rIns="0" bIns="0" rtlCol="0"/>
              <a:lstStyle/>
              <a:p>
                <a:pPr defTabSz="460495"/>
                <a:endParaRPr sz="907">
                  <a:solidFill>
                    <a:prstClr val="black"/>
                  </a:solidFill>
                  <a:latin typeface="Calibri"/>
                </a:endParaRPr>
              </a:p>
            </p:txBody>
          </p:sp>
          <p:sp>
            <p:nvSpPr>
              <p:cNvPr id="618" name="object 235"/>
              <p:cNvSpPr/>
              <p:nvPr/>
            </p:nvSpPr>
            <p:spPr>
              <a:xfrm>
                <a:off x="6993382" y="6514785"/>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19" name="object 236"/>
              <p:cNvSpPr/>
              <p:nvPr/>
            </p:nvSpPr>
            <p:spPr>
              <a:xfrm>
                <a:off x="7042698" y="6514785"/>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20" name="object 237"/>
              <p:cNvSpPr/>
              <p:nvPr/>
            </p:nvSpPr>
            <p:spPr>
              <a:xfrm>
                <a:off x="7034480" y="6514785"/>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21" name="object 238"/>
              <p:cNvSpPr/>
              <p:nvPr/>
            </p:nvSpPr>
            <p:spPr>
              <a:xfrm>
                <a:off x="6801273" y="6594880"/>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22" name="object 239"/>
              <p:cNvSpPr/>
              <p:nvPr/>
            </p:nvSpPr>
            <p:spPr>
              <a:xfrm>
                <a:off x="6792027" y="6594880"/>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23" name="object 240"/>
              <p:cNvSpPr/>
              <p:nvPr/>
            </p:nvSpPr>
            <p:spPr>
              <a:xfrm>
                <a:off x="6842362" y="6594880"/>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24" name="object 241"/>
              <p:cNvSpPr/>
              <p:nvPr/>
            </p:nvSpPr>
            <p:spPr>
              <a:xfrm>
                <a:off x="6833115" y="6594880"/>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25" name="object 242"/>
              <p:cNvSpPr/>
              <p:nvPr/>
            </p:nvSpPr>
            <p:spPr>
              <a:xfrm>
                <a:off x="6882427" y="6594880"/>
                <a:ext cx="0" cy="47341"/>
              </a:xfrm>
              <a:custGeom>
                <a:avLst/>
                <a:gdLst/>
                <a:ahLst/>
                <a:cxnLst/>
                <a:rect l="l" t="t" r="r" b="b"/>
                <a:pathLst>
                  <a:path h="70484">
                    <a:moveTo>
                      <a:pt x="0" y="0"/>
                    </a:moveTo>
                    <a:lnTo>
                      <a:pt x="0" y="70332"/>
                    </a:lnTo>
                  </a:path>
                </a:pathLst>
              </a:custGeom>
              <a:ln w="24485">
                <a:solidFill>
                  <a:srgbClr val="FFFB9E"/>
                </a:solidFill>
              </a:ln>
            </p:spPr>
            <p:txBody>
              <a:bodyPr wrap="square" lIns="0" tIns="0" rIns="0" bIns="0" rtlCol="0"/>
              <a:lstStyle/>
              <a:p>
                <a:pPr defTabSz="460495"/>
                <a:endParaRPr sz="907">
                  <a:solidFill>
                    <a:prstClr val="black"/>
                  </a:solidFill>
                  <a:latin typeface="Calibri"/>
                </a:endParaRPr>
              </a:p>
            </p:txBody>
          </p:sp>
          <p:sp>
            <p:nvSpPr>
              <p:cNvPr id="626" name="object 243"/>
              <p:cNvSpPr/>
              <p:nvPr/>
            </p:nvSpPr>
            <p:spPr>
              <a:xfrm>
                <a:off x="6874204" y="6594880"/>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27" name="object 244"/>
              <p:cNvSpPr/>
              <p:nvPr/>
            </p:nvSpPr>
            <p:spPr>
              <a:xfrm>
                <a:off x="6922500" y="6594880"/>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28" name="object 245"/>
              <p:cNvSpPr/>
              <p:nvPr/>
            </p:nvSpPr>
            <p:spPr>
              <a:xfrm>
                <a:off x="6913253" y="6594880"/>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29" name="object 246"/>
              <p:cNvSpPr/>
              <p:nvPr/>
            </p:nvSpPr>
            <p:spPr>
              <a:xfrm>
                <a:off x="6962569" y="6594880"/>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30" name="object 247"/>
              <p:cNvSpPr/>
              <p:nvPr/>
            </p:nvSpPr>
            <p:spPr>
              <a:xfrm>
                <a:off x="6954351" y="6594880"/>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31" name="object 248"/>
              <p:cNvSpPr/>
              <p:nvPr/>
            </p:nvSpPr>
            <p:spPr>
              <a:xfrm>
                <a:off x="7002633" y="6594880"/>
                <a:ext cx="0" cy="47341"/>
              </a:xfrm>
              <a:custGeom>
                <a:avLst/>
                <a:gdLst/>
                <a:ahLst/>
                <a:cxnLst/>
                <a:rect l="l" t="t" r="r" b="b"/>
                <a:pathLst>
                  <a:path h="70484">
                    <a:moveTo>
                      <a:pt x="0" y="0"/>
                    </a:moveTo>
                    <a:lnTo>
                      <a:pt x="0" y="70332"/>
                    </a:lnTo>
                  </a:path>
                </a:pathLst>
              </a:custGeom>
              <a:ln w="27546">
                <a:solidFill>
                  <a:srgbClr val="00BBF1"/>
                </a:solidFill>
              </a:ln>
            </p:spPr>
            <p:txBody>
              <a:bodyPr wrap="square" lIns="0" tIns="0" rIns="0" bIns="0" rtlCol="0"/>
              <a:lstStyle/>
              <a:p>
                <a:pPr defTabSz="460495"/>
                <a:endParaRPr sz="907">
                  <a:solidFill>
                    <a:prstClr val="black"/>
                  </a:solidFill>
                  <a:latin typeface="Calibri"/>
                </a:endParaRPr>
              </a:p>
            </p:txBody>
          </p:sp>
          <p:sp>
            <p:nvSpPr>
              <p:cNvPr id="632" name="object 249"/>
              <p:cNvSpPr/>
              <p:nvPr/>
            </p:nvSpPr>
            <p:spPr>
              <a:xfrm>
                <a:off x="6993382" y="6594880"/>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33" name="object 250"/>
              <p:cNvSpPr/>
              <p:nvPr/>
            </p:nvSpPr>
            <p:spPr>
              <a:xfrm>
                <a:off x="7042698" y="6594880"/>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34" name="object 251"/>
              <p:cNvSpPr/>
              <p:nvPr/>
            </p:nvSpPr>
            <p:spPr>
              <a:xfrm>
                <a:off x="7034480" y="6594880"/>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35" name="object 252"/>
              <p:cNvSpPr/>
              <p:nvPr/>
            </p:nvSpPr>
            <p:spPr>
              <a:xfrm>
                <a:off x="6801273" y="6674975"/>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36" name="object 253"/>
              <p:cNvSpPr/>
              <p:nvPr/>
            </p:nvSpPr>
            <p:spPr>
              <a:xfrm>
                <a:off x="6792027" y="6674975"/>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37" name="object 254"/>
              <p:cNvSpPr/>
              <p:nvPr/>
            </p:nvSpPr>
            <p:spPr>
              <a:xfrm>
                <a:off x="6842362" y="6674975"/>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38" name="object 255"/>
              <p:cNvSpPr/>
              <p:nvPr/>
            </p:nvSpPr>
            <p:spPr>
              <a:xfrm>
                <a:off x="6833115" y="6674975"/>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39" name="object 256"/>
              <p:cNvSpPr/>
              <p:nvPr/>
            </p:nvSpPr>
            <p:spPr>
              <a:xfrm>
                <a:off x="6882427" y="6674975"/>
                <a:ext cx="0" cy="47341"/>
              </a:xfrm>
              <a:custGeom>
                <a:avLst/>
                <a:gdLst/>
                <a:ahLst/>
                <a:cxnLst/>
                <a:rect l="l" t="t" r="r" b="b"/>
                <a:pathLst>
                  <a:path h="70484">
                    <a:moveTo>
                      <a:pt x="0" y="0"/>
                    </a:moveTo>
                    <a:lnTo>
                      <a:pt x="0" y="70332"/>
                    </a:lnTo>
                  </a:path>
                </a:pathLst>
              </a:custGeom>
              <a:ln w="24485">
                <a:solidFill>
                  <a:srgbClr val="00BBF1"/>
                </a:solidFill>
              </a:ln>
            </p:spPr>
            <p:txBody>
              <a:bodyPr wrap="square" lIns="0" tIns="0" rIns="0" bIns="0" rtlCol="0"/>
              <a:lstStyle/>
              <a:p>
                <a:pPr defTabSz="460495"/>
                <a:endParaRPr sz="907">
                  <a:solidFill>
                    <a:prstClr val="black"/>
                  </a:solidFill>
                  <a:latin typeface="Calibri"/>
                </a:endParaRPr>
              </a:p>
            </p:txBody>
          </p:sp>
          <p:sp>
            <p:nvSpPr>
              <p:cNvPr id="640" name="object 257"/>
              <p:cNvSpPr/>
              <p:nvPr/>
            </p:nvSpPr>
            <p:spPr>
              <a:xfrm>
                <a:off x="6874204" y="6674975"/>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41" name="object 258"/>
              <p:cNvSpPr/>
              <p:nvPr/>
            </p:nvSpPr>
            <p:spPr>
              <a:xfrm>
                <a:off x="6922500" y="6674975"/>
                <a:ext cx="0" cy="47341"/>
              </a:xfrm>
              <a:custGeom>
                <a:avLst/>
                <a:gdLst/>
                <a:ahLst/>
                <a:cxnLst/>
                <a:rect l="l" t="t" r="r" b="b"/>
                <a:pathLst>
                  <a:path h="70484">
                    <a:moveTo>
                      <a:pt x="0" y="0"/>
                    </a:moveTo>
                    <a:lnTo>
                      <a:pt x="0" y="70332"/>
                    </a:lnTo>
                  </a:path>
                </a:pathLst>
              </a:custGeom>
              <a:ln w="27533">
                <a:solidFill>
                  <a:srgbClr val="FFFB9E"/>
                </a:solidFill>
              </a:ln>
            </p:spPr>
            <p:txBody>
              <a:bodyPr wrap="square" lIns="0" tIns="0" rIns="0" bIns="0" rtlCol="0"/>
              <a:lstStyle/>
              <a:p>
                <a:pPr defTabSz="460495"/>
                <a:endParaRPr sz="907">
                  <a:solidFill>
                    <a:prstClr val="black"/>
                  </a:solidFill>
                  <a:latin typeface="Calibri"/>
                </a:endParaRPr>
              </a:p>
            </p:txBody>
          </p:sp>
          <p:sp>
            <p:nvSpPr>
              <p:cNvPr id="642" name="object 259"/>
              <p:cNvSpPr/>
              <p:nvPr/>
            </p:nvSpPr>
            <p:spPr>
              <a:xfrm>
                <a:off x="6913253" y="6674975"/>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43" name="object 260"/>
              <p:cNvSpPr/>
              <p:nvPr/>
            </p:nvSpPr>
            <p:spPr>
              <a:xfrm>
                <a:off x="6962569" y="6674975"/>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44" name="object 261"/>
              <p:cNvSpPr/>
              <p:nvPr/>
            </p:nvSpPr>
            <p:spPr>
              <a:xfrm>
                <a:off x="6954351" y="6674975"/>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49" name="object 262"/>
              <p:cNvSpPr/>
              <p:nvPr/>
            </p:nvSpPr>
            <p:spPr>
              <a:xfrm>
                <a:off x="7002633" y="6674975"/>
                <a:ext cx="0" cy="47341"/>
              </a:xfrm>
              <a:custGeom>
                <a:avLst/>
                <a:gdLst/>
                <a:ahLst/>
                <a:cxnLst/>
                <a:rect l="l" t="t" r="r" b="b"/>
                <a:pathLst>
                  <a:path h="70484">
                    <a:moveTo>
                      <a:pt x="0" y="0"/>
                    </a:moveTo>
                    <a:lnTo>
                      <a:pt x="0" y="70332"/>
                    </a:lnTo>
                  </a:path>
                </a:pathLst>
              </a:custGeom>
              <a:ln w="27546">
                <a:solidFill>
                  <a:srgbClr val="00BBF1"/>
                </a:solidFill>
              </a:ln>
            </p:spPr>
            <p:txBody>
              <a:bodyPr wrap="square" lIns="0" tIns="0" rIns="0" bIns="0" rtlCol="0"/>
              <a:lstStyle/>
              <a:p>
                <a:pPr defTabSz="460495"/>
                <a:endParaRPr sz="907">
                  <a:solidFill>
                    <a:prstClr val="black"/>
                  </a:solidFill>
                  <a:latin typeface="Calibri"/>
                </a:endParaRPr>
              </a:p>
            </p:txBody>
          </p:sp>
          <p:sp>
            <p:nvSpPr>
              <p:cNvPr id="650" name="object 263"/>
              <p:cNvSpPr/>
              <p:nvPr/>
            </p:nvSpPr>
            <p:spPr>
              <a:xfrm>
                <a:off x="6993382" y="6674975"/>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51" name="object 264"/>
              <p:cNvSpPr/>
              <p:nvPr/>
            </p:nvSpPr>
            <p:spPr>
              <a:xfrm>
                <a:off x="7042698" y="6674975"/>
                <a:ext cx="0" cy="47341"/>
              </a:xfrm>
              <a:custGeom>
                <a:avLst/>
                <a:gdLst/>
                <a:ahLst/>
                <a:cxnLst/>
                <a:rect l="l" t="t" r="r" b="b"/>
                <a:pathLst>
                  <a:path h="70484">
                    <a:moveTo>
                      <a:pt x="0" y="0"/>
                    </a:moveTo>
                    <a:lnTo>
                      <a:pt x="0" y="70332"/>
                    </a:lnTo>
                  </a:path>
                </a:pathLst>
              </a:custGeom>
              <a:ln w="24472">
                <a:solidFill>
                  <a:srgbClr val="FFFB9E"/>
                </a:solidFill>
              </a:ln>
            </p:spPr>
            <p:txBody>
              <a:bodyPr wrap="square" lIns="0" tIns="0" rIns="0" bIns="0" rtlCol="0"/>
              <a:lstStyle/>
              <a:p>
                <a:pPr defTabSz="460495"/>
                <a:endParaRPr sz="907">
                  <a:solidFill>
                    <a:prstClr val="black"/>
                  </a:solidFill>
                  <a:latin typeface="Calibri"/>
                </a:endParaRPr>
              </a:p>
            </p:txBody>
          </p:sp>
          <p:sp>
            <p:nvSpPr>
              <p:cNvPr id="652" name="object 265"/>
              <p:cNvSpPr/>
              <p:nvPr/>
            </p:nvSpPr>
            <p:spPr>
              <a:xfrm>
                <a:off x="7034480" y="6674975"/>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53" name="object 266"/>
              <p:cNvSpPr/>
              <p:nvPr/>
            </p:nvSpPr>
            <p:spPr>
              <a:xfrm>
                <a:off x="6801273" y="6755079"/>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54" name="object 267"/>
              <p:cNvSpPr/>
              <p:nvPr/>
            </p:nvSpPr>
            <p:spPr>
              <a:xfrm>
                <a:off x="6792027" y="6755079"/>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55" name="object 268"/>
              <p:cNvSpPr/>
              <p:nvPr/>
            </p:nvSpPr>
            <p:spPr>
              <a:xfrm>
                <a:off x="6842362" y="6755079"/>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56" name="object 269"/>
              <p:cNvSpPr/>
              <p:nvPr/>
            </p:nvSpPr>
            <p:spPr>
              <a:xfrm>
                <a:off x="6833115" y="6755079"/>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57" name="object 270"/>
              <p:cNvSpPr/>
              <p:nvPr/>
            </p:nvSpPr>
            <p:spPr>
              <a:xfrm>
                <a:off x="6882427" y="6755079"/>
                <a:ext cx="0" cy="47341"/>
              </a:xfrm>
              <a:custGeom>
                <a:avLst/>
                <a:gdLst/>
                <a:ahLst/>
                <a:cxnLst/>
                <a:rect l="l" t="t" r="r" b="b"/>
                <a:pathLst>
                  <a:path h="70484">
                    <a:moveTo>
                      <a:pt x="0" y="0"/>
                    </a:moveTo>
                    <a:lnTo>
                      <a:pt x="0" y="70332"/>
                    </a:lnTo>
                  </a:path>
                </a:pathLst>
              </a:custGeom>
              <a:ln w="24485">
                <a:solidFill>
                  <a:srgbClr val="00BBF1"/>
                </a:solidFill>
              </a:ln>
            </p:spPr>
            <p:txBody>
              <a:bodyPr wrap="square" lIns="0" tIns="0" rIns="0" bIns="0" rtlCol="0"/>
              <a:lstStyle/>
              <a:p>
                <a:pPr defTabSz="460495"/>
                <a:endParaRPr sz="907">
                  <a:solidFill>
                    <a:prstClr val="black"/>
                  </a:solidFill>
                  <a:latin typeface="Calibri"/>
                </a:endParaRPr>
              </a:p>
            </p:txBody>
          </p:sp>
          <p:sp>
            <p:nvSpPr>
              <p:cNvPr id="658" name="object 271"/>
              <p:cNvSpPr/>
              <p:nvPr/>
            </p:nvSpPr>
            <p:spPr>
              <a:xfrm>
                <a:off x="6874204" y="6755079"/>
                <a:ext cx="16633" cy="47341"/>
              </a:xfrm>
              <a:custGeom>
                <a:avLst/>
                <a:gdLst/>
                <a:ahLst/>
                <a:cxnLst/>
                <a:rect l="l" t="t" r="r" b="b"/>
                <a:pathLst>
                  <a:path w="24765" h="70484">
                    <a:moveTo>
                      <a:pt x="24485" y="70332"/>
                    </a:moveTo>
                    <a:lnTo>
                      <a:pt x="0" y="70332"/>
                    </a:lnTo>
                    <a:lnTo>
                      <a:pt x="0" y="0"/>
                    </a:lnTo>
                    <a:lnTo>
                      <a:pt x="24485" y="0"/>
                    </a:lnTo>
                    <a:lnTo>
                      <a:pt x="24485"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59" name="object 272"/>
              <p:cNvSpPr/>
              <p:nvPr/>
            </p:nvSpPr>
            <p:spPr>
              <a:xfrm>
                <a:off x="6922500" y="6755079"/>
                <a:ext cx="0" cy="47341"/>
              </a:xfrm>
              <a:custGeom>
                <a:avLst/>
                <a:gdLst/>
                <a:ahLst/>
                <a:cxnLst/>
                <a:rect l="l" t="t" r="r" b="b"/>
                <a:pathLst>
                  <a:path h="70484">
                    <a:moveTo>
                      <a:pt x="0" y="0"/>
                    </a:moveTo>
                    <a:lnTo>
                      <a:pt x="0" y="70332"/>
                    </a:lnTo>
                  </a:path>
                </a:pathLst>
              </a:custGeom>
              <a:ln w="27533">
                <a:solidFill>
                  <a:srgbClr val="00BBF1"/>
                </a:solidFill>
              </a:ln>
            </p:spPr>
            <p:txBody>
              <a:bodyPr wrap="square" lIns="0" tIns="0" rIns="0" bIns="0" rtlCol="0"/>
              <a:lstStyle/>
              <a:p>
                <a:pPr defTabSz="460495"/>
                <a:endParaRPr sz="907">
                  <a:solidFill>
                    <a:prstClr val="black"/>
                  </a:solidFill>
                  <a:latin typeface="Calibri"/>
                </a:endParaRPr>
              </a:p>
            </p:txBody>
          </p:sp>
          <p:sp>
            <p:nvSpPr>
              <p:cNvPr id="660" name="object 273"/>
              <p:cNvSpPr/>
              <p:nvPr/>
            </p:nvSpPr>
            <p:spPr>
              <a:xfrm>
                <a:off x="6913253" y="6755079"/>
                <a:ext cx="18766" cy="47341"/>
              </a:xfrm>
              <a:custGeom>
                <a:avLst/>
                <a:gdLst/>
                <a:ahLst/>
                <a:cxnLst/>
                <a:rect l="l" t="t" r="r" b="b"/>
                <a:pathLst>
                  <a:path w="27940" h="70484">
                    <a:moveTo>
                      <a:pt x="27533" y="70332"/>
                    </a:moveTo>
                    <a:lnTo>
                      <a:pt x="0" y="70332"/>
                    </a:lnTo>
                    <a:lnTo>
                      <a:pt x="0" y="0"/>
                    </a:lnTo>
                    <a:lnTo>
                      <a:pt x="27533" y="0"/>
                    </a:lnTo>
                    <a:lnTo>
                      <a:pt x="27533"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61" name="object 274"/>
              <p:cNvSpPr/>
              <p:nvPr/>
            </p:nvSpPr>
            <p:spPr>
              <a:xfrm>
                <a:off x="6962569" y="6755079"/>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62" name="object 275"/>
              <p:cNvSpPr/>
              <p:nvPr/>
            </p:nvSpPr>
            <p:spPr>
              <a:xfrm>
                <a:off x="6954351" y="6755079"/>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63" name="object 276"/>
              <p:cNvSpPr/>
              <p:nvPr/>
            </p:nvSpPr>
            <p:spPr>
              <a:xfrm>
                <a:off x="7002633" y="6755079"/>
                <a:ext cx="0" cy="47341"/>
              </a:xfrm>
              <a:custGeom>
                <a:avLst/>
                <a:gdLst/>
                <a:ahLst/>
                <a:cxnLst/>
                <a:rect l="l" t="t" r="r" b="b"/>
                <a:pathLst>
                  <a:path h="70484">
                    <a:moveTo>
                      <a:pt x="0" y="0"/>
                    </a:moveTo>
                    <a:lnTo>
                      <a:pt x="0" y="70332"/>
                    </a:lnTo>
                  </a:path>
                </a:pathLst>
              </a:custGeom>
              <a:ln w="27546">
                <a:solidFill>
                  <a:srgbClr val="00BBF1"/>
                </a:solidFill>
              </a:ln>
            </p:spPr>
            <p:txBody>
              <a:bodyPr wrap="square" lIns="0" tIns="0" rIns="0" bIns="0" rtlCol="0"/>
              <a:lstStyle/>
              <a:p>
                <a:pPr defTabSz="460495"/>
                <a:endParaRPr sz="907">
                  <a:solidFill>
                    <a:prstClr val="black"/>
                  </a:solidFill>
                  <a:latin typeface="Calibri"/>
                </a:endParaRPr>
              </a:p>
            </p:txBody>
          </p:sp>
          <p:sp>
            <p:nvSpPr>
              <p:cNvPr id="664" name="object 277"/>
              <p:cNvSpPr/>
              <p:nvPr/>
            </p:nvSpPr>
            <p:spPr>
              <a:xfrm>
                <a:off x="6993382" y="6755079"/>
                <a:ext cx="18766" cy="47341"/>
              </a:xfrm>
              <a:custGeom>
                <a:avLst/>
                <a:gdLst/>
                <a:ahLst/>
                <a:cxnLst/>
                <a:rect l="l" t="t" r="r" b="b"/>
                <a:pathLst>
                  <a:path w="27940" h="70484">
                    <a:moveTo>
                      <a:pt x="27546" y="70332"/>
                    </a:moveTo>
                    <a:lnTo>
                      <a:pt x="0" y="70332"/>
                    </a:lnTo>
                    <a:lnTo>
                      <a:pt x="0" y="0"/>
                    </a:lnTo>
                    <a:lnTo>
                      <a:pt x="27546" y="0"/>
                    </a:lnTo>
                    <a:lnTo>
                      <a:pt x="27546"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65" name="object 278"/>
              <p:cNvSpPr/>
              <p:nvPr/>
            </p:nvSpPr>
            <p:spPr>
              <a:xfrm>
                <a:off x="7042698" y="6755079"/>
                <a:ext cx="0" cy="47341"/>
              </a:xfrm>
              <a:custGeom>
                <a:avLst/>
                <a:gdLst/>
                <a:ahLst/>
                <a:cxnLst/>
                <a:rect l="l" t="t" r="r" b="b"/>
                <a:pathLst>
                  <a:path h="70484">
                    <a:moveTo>
                      <a:pt x="0" y="0"/>
                    </a:moveTo>
                    <a:lnTo>
                      <a:pt x="0" y="70332"/>
                    </a:lnTo>
                  </a:path>
                </a:pathLst>
              </a:custGeom>
              <a:ln w="24472">
                <a:solidFill>
                  <a:srgbClr val="00BBF1"/>
                </a:solidFill>
              </a:ln>
            </p:spPr>
            <p:txBody>
              <a:bodyPr wrap="square" lIns="0" tIns="0" rIns="0" bIns="0" rtlCol="0"/>
              <a:lstStyle/>
              <a:p>
                <a:pPr defTabSz="460495"/>
                <a:endParaRPr sz="907">
                  <a:solidFill>
                    <a:prstClr val="black"/>
                  </a:solidFill>
                  <a:latin typeface="Calibri"/>
                </a:endParaRPr>
              </a:p>
            </p:txBody>
          </p:sp>
          <p:sp>
            <p:nvSpPr>
              <p:cNvPr id="666" name="object 279"/>
              <p:cNvSpPr/>
              <p:nvPr/>
            </p:nvSpPr>
            <p:spPr>
              <a:xfrm>
                <a:off x="7034480" y="6755079"/>
                <a:ext cx="16633" cy="47341"/>
              </a:xfrm>
              <a:custGeom>
                <a:avLst/>
                <a:gdLst/>
                <a:ahLst/>
                <a:cxnLst/>
                <a:rect l="l" t="t" r="r" b="b"/>
                <a:pathLst>
                  <a:path w="24765" h="70484">
                    <a:moveTo>
                      <a:pt x="24472" y="70332"/>
                    </a:moveTo>
                    <a:lnTo>
                      <a:pt x="0" y="70332"/>
                    </a:lnTo>
                    <a:lnTo>
                      <a:pt x="0" y="0"/>
                    </a:lnTo>
                    <a:lnTo>
                      <a:pt x="24472" y="0"/>
                    </a:lnTo>
                    <a:lnTo>
                      <a:pt x="24472" y="70332"/>
                    </a:lnTo>
                    <a:close/>
                  </a:path>
                </a:pathLst>
              </a:custGeom>
              <a:solidFill>
                <a:schemeClr val="bg1"/>
              </a:solidFill>
              <a:ln w="3175">
                <a:solidFill>
                  <a:srgbClr val="FFFFFF"/>
                </a:solidFill>
              </a:ln>
            </p:spPr>
            <p:txBody>
              <a:bodyPr wrap="square" lIns="0" tIns="0" rIns="0" bIns="0" rtlCol="0"/>
              <a:lstStyle/>
              <a:p>
                <a:pPr defTabSz="460495"/>
                <a:endParaRPr sz="907">
                  <a:solidFill>
                    <a:prstClr val="black"/>
                  </a:solidFill>
                  <a:latin typeface="Calibri"/>
                </a:endParaRPr>
              </a:p>
            </p:txBody>
          </p:sp>
          <p:sp>
            <p:nvSpPr>
              <p:cNvPr id="667" name="object 280"/>
              <p:cNvSpPr/>
              <p:nvPr/>
            </p:nvSpPr>
            <p:spPr>
              <a:xfrm>
                <a:off x="3328327" y="5664191"/>
                <a:ext cx="412845" cy="414551"/>
              </a:xfrm>
              <a:custGeom>
                <a:avLst/>
                <a:gdLst/>
                <a:ahLst/>
                <a:cxnLst/>
                <a:rect l="l" t="t" r="r" b="b"/>
                <a:pathLst>
                  <a:path w="614679" h="617220">
                    <a:moveTo>
                      <a:pt x="306666" y="0"/>
                    </a:moveTo>
                    <a:lnTo>
                      <a:pt x="304507" y="3390"/>
                    </a:lnTo>
                    <a:lnTo>
                      <a:pt x="302844" y="6794"/>
                    </a:lnTo>
                    <a:lnTo>
                      <a:pt x="45708" y="311988"/>
                    </a:lnTo>
                    <a:lnTo>
                      <a:pt x="0" y="366318"/>
                    </a:lnTo>
                    <a:lnTo>
                      <a:pt x="2806" y="368731"/>
                    </a:lnTo>
                    <a:lnTo>
                      <a:pt x="4927" y="370611"/>
                    </a:lnTo>
                    <a:lnTo>
                      <a:pt x="124045" y="467681"/>
                    </a:lnTo>
                    <a:lnTo>
                      <a:pt x="306641" y="616686"/>
                    </a:lnTo>
                    <a:lnTo>
                      <a:pt x="309422" y="616521"/>
                    </a:lnTo>
                    <a:lnTo>
                      <a:pt x="419761" y="526452"/>
                    </a:lnTo>
                    <a:lnTo>
                      <a:pt x="312000" y="526452"/>
                    </a:lnTo>
                    <a:lnTo>
                      <a:pt x="297154" y="524954"/>
                    </a:lnTo>
                    <a:lnTo>
                      <a:pt x="264621" y="500894"/>
                    </a:lnTo>
                    <a:lnTo>
                      <a:pt x="257951" y="477348"/>
                    </a:lnTo>
                    <a:lnTo>
                      <a:pt x="258673" y="467674"/>
                    </a:lnTo>
                    <a:lnTo>
                      <a:pt x="261395" y="458309"/>
                    </a:lnTo>
                    <a:lnTo>
                      <a:pt x="265963" y="449287"/>
                    </a:lnTo>
                    <a:lnTo>
                      <a:pt x="266903" y="447738"/>
                    </a:lnTo>
                    <a:lnTo>
                      <a:pt x="267919" y="446239"/>
                    </a:lnTo>
                    <a:lnTo>
                      <a:pt x="269303" y="444106"/>
                    </a:lnTo>
                    <a:lnTo>
                      <a:pt x="197311" y="405407"/>
                    </a:lnTo>
                    <a:lnTo>
                      <a:pt x="145038" y="405407"/>
                    </a:lnTo>
                    <a:lnTo>
                      <a:pt x="132519" y="405081"/>
                    </a:lnTo>
                    <a:lnTo>
                      <a:pt x="98923" y="385011"/>
                    </a:lnTo>
                    <a:lnTo>
                      <a:pt x="89535" y="359956"/>
                    </a:lnTo>
                    <a:lnTo>
                      <a:pt x="93068" y="335720"/>
                    </a:lnTo>
                    <a:lnTo>
                      <a:pt x="107761" y="316096"/>
                    </a:lnTo>
                    <a:lnTo>
                      <a:pt x="130381" y="305445"/>
                    </a:lnTo>
                    <a:lnTo>
                      <a:pt x="167952" y="305445"/>
                    </a:lnTo>
                    <a:lnTo>
                      <a:pt x="263321" y="217220"/>
                    </a:lnTo>
                    <a:lnTo>
                      <a:pt x="263296" y="215201"/>
                    </a:lnTo>
                    <a:lnTo>
                      <a:pt x="261226" y="211747"/>
                    </a:lnTo>
                    <a:lnTo>
                      <a:pt x="253422" y="185585"/>
                    </a:lnTo>
                    <a:lnTo>
                      <a:pt x="258745" y="160261"/>
                    </a:lnTo>
                    <a:lnTo>
                      <a:pt x="275090" y="140166"/>
                    </a:lnTo>
                    <a:lnTo>
                      <a:pt x="300355" y="129692"/>
                    </a:lnTo>
                    <a:lnTo>
                      <a:pt x="316415" y="129347"/>
                    </a:lnTo>
                    <a:lnTo>
                      <a:pt x="414907" y="129347"/>
                    </a:lnTo>
                    <a:lnTo>
                      <a:pt x="306666" y="0"/>
                    </a:lnTo>
                    <a:close/>
                  </a:path>
                  <a:path w="614679" h="617220">
                    <a:moveTo>
                      <a:pt x="433565" y="390613"/>
                    </a:moveTo>
                    <a:lnTo>
                      <a:pt x="429978" y="393179"/>
                    </a:lnTo>
                    <a:lnTo>
                      <a:pt x="352539" y="448182"/>
                    </a:lnTo>
                    <a:lnTo>
                      <a:pt x="351637" y="449922"/>
                    </a:lnTo>
                    <a:lnTo>
                      <a:pt x="353568" y="453859"/>
                    </a:lnTo>
                    <a:lnTo>
                      <a:pt x="358363" y="467681"/>
                    </a:lnTo>
                    <a:lnTo>
                      <a:pt x="359068" y="481171"/>
                    </a:lnTo>
                    <a:lnTo>
                      <a:pt x="355680" y="494204"/>
                    </a:lnTo>
                    <a:lnTo>
                      <a:pt x="348195" y="506653"/>
                    </a:lnTo>
                    <a:lnTo>
                      <a:pt x="337657" y="517142"/>
                    </a:lnTo>
                    <a:lnTo>
                      <a:pt x="325547" y="523795"/>
                    </a:lnTo>
                    <a:lnTo>
                      <a:pt x="312000" y="526452"/>
                    </a:lnTo>
                    <a:lnTo>
                      <a:pt x="419761" y="526452"/>
                    </a:lnTo>
                    <a:lnTo>
                      <a:pt x="568933" y="404826"/>
                    </a:lnTo>
                    <a:lnTo>
                      <a:pt x="466039" y="404826"/>
                    </a:lnTo>
                    <a:lnTo>
                      <a:pt x="451925" y="401329"/>
                    </a:lnTo>
                    <a:lnTo>
                      <a:pt x="438543" y="393153"/>
                    </a:lnTo>
                    <a:lnTo>
                      <a:pt x="435660" y="390817"/>
                    </a:lnTo>
                    <a:lnTo>
                      <a:pt x="433565" y="390613"/>
                    </a:lnTo>
                    <a:close/>
                  </a:path>
                  <a:path w="614679" h="617220">
                    <a:moveTo>
                      <a:pt x="174713" y="393153"/>
                    </a:moveTo>
                    <a:lnTo>
                      <a:pt x="172300" y="393179"/>
                    </a:lnTo>
                    <a:lnTo>
                      <a:pt x="168897" y="395643"/>
                    </a:lnTo>
                    <a:lnTo>
                      <a:pt x="157203" y="402245"/>
                    </a:lnTo>
                    <a:lnTo>
                      <a:pt x="145038" y="405407"/>
                    </a:lnTo>
                    <a:lnTo>
                      <a:pt x="197311" y="405407"/>
                    </a:lnTo>
                    <a:lnTo>
                      <a:pt x="174713" y="393153"/>
                    </a:lnTo>
                    <a:close/>
                  </a:path>
                  <a:path w="614679" h="617220">
                    <a:moveTo>
                      <a:pt x="561762" y="304838"/>
                    </a:moveTo>
                    <a:lnTo>
                      <a:pt x="462915" y="304838"/>
                    </a:lnTo>
                    <a:lnTo>
                      <a:pt x="480435" y="304847"/>
                    </a:lnTo>
                    <a:lnTo>
                      <a:pt x="496544" y="310999"/>
                    </a:lnTo>
                    <a:lnTo>
                      <a:pt x="509710" y="322306"/>
                    </a:lnTo>
                    <a:lnTo>
                      <a:pt x="518401" y="337781"/>
                    </a:lnTo>
                    <a:lnTo>
                      <a:pt x="520998" y="355059"/>
                    </a:lnTo>
                    <a:lnTo>
                      <a:pt x="517607" y="371968"/>
                    </a:lnTo>
                    <a:lnTo>
                      <a:pt x="508882" y="386789"/>
                    </a:lnTo>
                    <a:lnTo>
                      <a:pt x="495477" y="397802"/>
                    </a:lnTo>
                    <a:lnTo>
                      <a:pt x="480638" y="403649"/>
                    </a:lnTo>
                    <a:lnTo>
                      <a:pt x="466039" y="404826"/>
                    </a:lnTo>
                    <a:lnTo>
                      <a:pt x="568933" y="404826"/>
                    </a:lnTo>
                    <a:lnTo>
                      <a:pt x="583250" y="393153"/>
                    </a:lnTo>
                    <a:lnTo>
                      <a:pt x="614337" y="367664"/>
                    </a:lnTo>
                    <a:lnTo>
                      <a:pt x="561762" y="304838"/>
                    </a:lnTo>
                    <a:close/>
                  </a:path>
                  <a:path w="614679" h="617220">
                    <a:moveTo>
                      <a:pt x="414907" y="129347"/>
                    </a:moveTo>
                    <a:lnTo>
                      <a:pt x="316415" y="129347"/>
                    </a:lnTo>
                    <a:lnTo>
                      <a:pt x="330758" y="133135"/>
                    </a:lnTo>
                    <a:lnTo>
                      <a:pt x="343321" y="140945"/>
                    </a:lnTo>
                    <a:lnTo>
                      <a:pt x="354037" y="152666"/>
                    </a:lnTo>
                    <a:lnTo>
                      <a:pt x="361221" y="165936"/>
                    </a:lnTo>
                    <a:lnTo>
                      <a:pt x="364224" y="179684"/>
                    </a:lnTo>
                    <a:lnTo>
                      <a:pt x="363201" y="193820"/>
                    </a:lnTo>
                    <a:lnTo>
                      <a:pt x="358305" y="208254"/>
                    </a:lnTo>
                    <a:lnTo>
                      <a:pt x="357365" y="210299"/>
                    </a:lnTo>
                    <a:lnTo>
                      <a:pt x="357479" y="214147"/>
                    </a:lnTo>
                    <a:lnTo>
                      <a:pt x="378977" y="239741"/>
                    </a:lnTo>
                    <a:lnTo>
                      <a:pt x="440182" y="311962"/>
                    </a:lnTo>
                    <a:lnTo>
                      <a:pt x="440753" y="312242"/>
                    </a:lnTo>
                    <a:lnTo>
                      <a:pt x="440423" y="311988"/>
                    </a:lnTo>
                    <a:lnTo>
                      <a:pt x="448348" y="309422"/>
                    </a:lnTo>
                    <a:lnTo>
                      <a:pt x="455472" y="306260"/>
                    </a:lnTo>
                    <a:lnTo>
                      <a:pt x="462915" y="304838"/>
                    </a:lnTo>
                    <a:lnTo>
                      <a:pt x="561762" y="304838"/>
                    </a:lnTo>
                    <a:lnTo>
                      <a:pt x="414907" y="129347"/>
                    </a:lnTo>
                    <a:close/>
                  </a:path>
                  <a:path w="614679" h="617220">
                    <a:moveTo>
                      <a:pt x="167952" y="305445"/>
                    </a:moveTo>
                    <a:lnTo>
                      <a:pt x="130381" y="305445"/>
                    </a:lnTo>
                    <a:lnTo>
                      <a:pt x="157695" y="308127"/>
                    </a:lnTo>
                    <a:lnTo>
                      <a:pt x="161582" y="309600"/>
                    </a:lnTo>
                    <a:lnTo>
                      <a:pt x="163893" y="309219"/>
                    </a:lnTo>
                    <a:lnTo>
                      <a:pt x="167952" y="305445"/>
                    </a:lnTo>
                    <a:close/>
                  </a:path>
                </a:pathLst>
              </a:custGeom>
              <a:solidFill>
                <a:srgbClr val="1379D2"/>
              </a:solidFill>
            </p:spPr>
            <p:txBody>
              <a:bodyPr wrap="square" lIns="0" tIns="0" rIns="0" bIns="0" rtlCol="0"/>
              <a:lstStyle/>
              <a:p>
                <a:pPr defTabSz="460495"/>
                <a:endParaRPr sz="907">
                  <a:solidFill>
                    <a:prstClr val="black"/>
                  </a:solidFill>
                  <a:latin typeface="Calibri"/>
                </a:endParaRPr>
              </a:p>
            </p:txBody>
          </p:sp>
          <p:sp>
            <p:nvSpPr>
              <p:cNvPr id="668" name="object 281"/>
              <p:cNvSpPr/>
              <p:nvPr/>
            </p:nvSpPr>
            <p:spPr>
              <a:xfrm>
                <a:off x="3541349" y="5821926"/>
                <a:ext cx="70798" cy="131360"/>
              </a:xfrm>
              <a:custGeom>
                <a:avLst/>
                <a:gdLst/>
                <a:ahLst/>
                <a:cxnLst/>
                <a:rect l="l" t="t" r="r" b="b"/>
                <a:pathLst>
                  <a:path w="105410" h="195579">
                    <a:moveTo>
                      <a:pt x="19316" y="0"/>
                    </a:moveTo>
                    <a:lnTo>
                      <a:pt x="14770" y="3340"/>
                    </a:lnTo>
                    <a:lnTo>
                      <a:pt x="10896" y="6667"/>
                    </a:lnTo>
                    <a:lnTo>
                      <a:pt x="1638" y="12191"/>
                    </a:lnTo>
                    <a:lnTo>
                      <a:pt x="0" y="15951"/>
                    </a:lnTo>
                    <a:lnTo>
                      <a:pt x="154" y="56013"/>
                    </a:lnTo>
                    <a:lnTo>
                      <a:pt x="165" y="194995"/>
                    </a:lnTo>
                    <a:lnTo>
                      <a:pt x="1511" y="194589"/>
                    </a:lnTo>
                    <a:lnTo>
                      <a:pt x="2133" y="194538"/>
                    </a:lnTo>
                    <a:lnTo>
                      <a:pt x="2603" y="194221"/>
                    </a:lnTo>
                    <a:lnTo>
                      <a:pt x="101599" y="130568"/>
                    </a:lnTo>
                    <a:lnTo>
                      <a:pt x="102755" y="127533"/>
                    </a:lnTo>
                    <a:lnTo>
                      <a:pt x="103720" y="119799"/>
                    </a:lnTo>
                    <a:lnTo>
                      <a:pt x="102984" y="114122"/>
                    </a:lnTo>
                    <a:lnTo>
                      <a:pt x="105308" y="103987"/>
                    </a:lnTo>
                    <a:lnTo>
                      <a:pt x="104686" y="100622"/>
                    </a:lnTo>
                    <a:lnTo>
                      <a:pt x="29121" y="11366"/>
                    </a:lnTo>
                    <a:lnTo>
                      <a:pt x="24345" y="5867"/>
                    </a:lnTo>
                    <a:lnTo>
                      <a:pt x="19316" y="0"/>
                    </a:lnTo>
                    <a:close/>
                  </a:path>
                </a:pathLst>
              </a:custGeom>
              <a:solidFill>
                <a:srgbClr val="1379D2"/>
              </a:solidFill>
            </p:spPr>
            <p:txBody>
              <a:bodyPr wrap="square" lIns="0" tIns="0" rIns="0" bIns="0" rtlCol="0"/>
              <a:lstStyle/>
              <a:p>
                <a:pPr defTabSz="460495"/>
                <a:endParaRPr sz="907">
                  <a:solidFill>
                    <a:prstClr val="black"/>
                  </a:solidFill>
                  <a:latin typeface="Calibri"/>
                </a:endParaRPr>
              </a:p>
            </p:txBody>
          </p:sp>
          <p:sp>
            <p:nvSpPr>
              <p:cNvPr id="669" name="object 282"/>
              <p:cNvSpPr/>
              <p:nvPr/>
            </p:nvSpPr>
            <p:spPr>
              <a:xfrm>
                <a:off x="3452429" y="5823964"/>
                <a:ext cx="72504" cy="129227"/>
              </a:xfrm>
              <a:custGeom>
                <a:avLst/>
                <a:gdLst/>
                <a:ahLst/>
                <a:cxnLst/>
                <a:rect l="l" t="t" r="r" b="b"/>
                <a:pathLst>
                  <a:path w="107950" h="192404">
                    <a:moveTo>
                      <a:pt x="100025" y="0"/>
                    </a:moveTo>
                    <a:lnTo>
                      <a:pt x="99009" y="431"/>
                    </a:lnTo>
                    <a:lnTo>
                      <a:pt x="98551" y="507"/>
                    </a:lnTo>
                    <a:lnTo>
                      <a:pt x="203" y="90919"/>
                    </a:lnTo>
                    <a:lnTo>
                      <a:pt x="0" y="94576"/>
                    </a:lnTo>
                    <a:lnTo>
                      <a:pt x="774" y="96494"/>
                    </a:lnTo>
                    <a:lnTo>
                      <a:pt x="3166" y="103196"/>
                    </a:lnTo>
                    <a:lnTo>
                      <a:pt x="4795" y="109991"/>
                    </a:lnTo>
                    <a:lnTo>
                      <a:pt x="5369" y="116886"/>
                    </a:lnTo>
                    <a:lnTo>
                      <a:pt x="4597" y="123888"/>
                    </a:lnTo>
                    <a:lnTo>
                      <a:pt x="3479" y="128993"/>
                    </a:lnTo>
                    <a:lnTo>
                      <a:pt x="5232" y="131216"/>
                    </a:lnTo>
                    <a:lnTo>
                      <a:pt x="96558" y="186245"/>
                    </a:lnTo>
                    <a:lnTo>
                      <a:pt x="101244" y="188912"/>
                    </a:lnTo>
                    <a:lnTo>
                      <a:pt x="107175" y="192392"/>
                    </a:lnTo>
                    <a:lnTo>
                      <a:pt x="107244" y="45173"/>
                    </a:lnTo>
                    <a:lnTo>
                      <a:pt x="107365" y="10299"/>
                    </a:lnTo>
                    <a:lnTo>
                      <a:pt x="104533" y="5143"/>
                    </a:lnTo>
                    <a:lnTo>
                      <a:pt x="100025" y="0"/>
                    </a:lnTo>
                    <a:close/>
                  </a:path>
                </a:pathLst>
              </a:custGeom>
              <a:solidFill>
                <a:srgbClr val="1379D2"/>
              </a:solidFill>
            </p:spPr>
            <p:txBody>
              <a:bodyPr wrap="square" lIns="0" tIns="0" rIns="0" bIns="0" rtlCol="0"/>
              <a:lstStyle/>
              <a:p>
                <a:pPr defTabSz="460495"/>
                <a:endParaRPr sz="907">
                  <a:solidFill>
                    <a:prstClr val="black"/>
                  </a:solidFill>
                  <a:latin typeface="Calibri"/>
                </a:endParaRPr>
              </a:p>
            </p:txBody>
          </p:sp>
          <p:sp>
            <p:nvSpPr>
              <p:cNvPr id="670" name="object 283"/>
              <p:cNvSpPr/>
              <p:nvPr/>
            </p:nvSpPr>
            <p:spPr>
              <a:xfrm>
                <a:off x="6596570" y="1516274"/>
                <a:ext cx="1930331" cy="1242799"/>
              </a:xfrm>
              <a:prstGeom prst="rect">
                <a:avLst/>
              </a:prstGeom>
              <a:blipFill>
                <a:blip r:embed="rId13"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dirty="0">
                  <a:solidFill>
                    <a:prstClr val="black"/>
                  </a:solidFill>
                  <a:latin typeface="Calibri"/>
                </a:endParaRPr>
              </a:p>
            </p:txBody>
          </p:sp>
          <p:sp>
            <p:nvSpPr>
              <p:cNvPr id="671" name="object 284"/>
              <p:cNvSpPr/>
              <p:nvPr/>
            </p:nvSpPr>
            <p:spPr>
              <a:xfrm>
                <a:off x="7215083" y="2147082"/>
                <a:ext cx="339845" cy="187506"/>
              </a:xfrm>
              <a:prstGeom prst="rect">
                <a:avLst/>
              </a:prstGeom>
              <a:blipFill>
                <a:blip r:embed="rId14"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72" name="object 285"/>
              <p:cNvSpPr/>
              <p:nvPr/>
            </p:nvSpPr>
            <p:spPr>
              <a:xfrm>
                <a:off x="7149454" y="1725171"/>
                <a:ext cx="478157" cy="318770"/>
              </a:xfrm>
              <a:prstGeom prst="rect">
                <a:avLst/>
              </a:prstGeom>
              <a:blipFill>
                <a:blip r:embed="rId15"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73" name="object 286"/>
              <p:cNvSpPr/>
              <p:nvPr/>
            </p:nvSpPr>
            <p:spPr>
              <a:xfrm>
                <a:off x="6849433" y="2409594"/>
                <a:ext cx="934539" cy="195004"/>
              </a:xfrm>
              <a:prstGeom prst="rect">
                <a:avLst/>
              </a:prstGeom>
              <a:blipFill>
                <a:blip r:embed="rId16"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74" name="object 287"/>
              <p:cNvSpPr/>
              <p:nvPr/>
            </p:nvSpPr>
            <p:spPr>
              <a:xfrm>
                <a:off x="3208564" y="1734197"/>
                <a:ext cx="607325" cy="607325"/>
              </a:xfrm>
              <a:custGeom>
                <a:avLst/>
                <a:gdLst/>
                <a:ahLst/>
                <a:cxnLst/>
                <a:rect l="l" t="t" r="r" b="b"/>
                <a:pathLst>
                  <a:path w="904239" h="904239">
                    <a:moveTo>
                      <a:pt x="452081" y="0"/>
                    </a:moveTo>
                    <a:lnTo>
                      <a:pt x="402821" y="2653"/>
                    </a:lnTo>
                    <a:lnTo>
                      <a:pt x="355098" y="10428"/>
                    </a:lnTo>
                    <a:lnTo>
                      <a:pt x="309187" y="23049"/>
                    </a:lnTo>
                    <a:lnTo>
                      <a:pt x="265364" y="40241"/>
                    </a:lnTo>
                    <a:lnTo>
                      <a:pt x="223905" y="61728"/>
                    </a:lnTo>
                    <a:lnTo>
                      <a:pt x="185086" y="87233"/>
                    </a:lnTo>
                    <a:lnTo>
                      <a:pt x="149182" y="116481"/>
                    </a:lnTo>
                    <a:lnTo>
                      <a:pt x="116470" y="149196"/>
                    </a:lnTo>
                    <a:lnTo>
                      <a:pt x="87224" y="185102"/>
                    </a:lnTo>
                    <a:lnTo>
                      <a:pt x="61721" y="223924"/>
                    </a:lnTo>
                    <a:lnTo>
                      <a:pt x="40237" y="265385"/>
                    </a:lnTo>
                    <a:lnTo>
                      <a:pt x="23047" y="309210"/>
                    </a:lnTo>
                    <a:lnTo>
                      <a:pt x="10426" y="355122"/>
                    </a:lnTo>
                    <a:lnTo>
                      <a:pt x="2652" y="402846"/>
                    </a:lnTo>
                    <a:lnTo>
                      <a:pt x="0" y="452107"/>
                    </a:lnTo>
                    <a:lnTo>
                      <a:pt x="2652" y="501367"/>
                    </a:lnTo>
                    <a:lnTo>
                      <a:pt x="10426" y="549091"/>
                    </a:lnTo>
                    <a:lnTo>
                      <a:pt x="23047" y="595003"/>
                    </a:lnTo>
                    <a:lnTo>
                      <a:pt x="40237" y="638826"/>
                    </a:lnTo>
                    <a:lnTo>
                      <a:pt x="61721" y="680286"/>
                    </a:lnTo>
                    <a:lnTo>
                      <a:pt x="87224" y="719107"/>
                    </a:lnTo>
                    <a:lnTo>
                      <a:pt x="116470" y="755012"/>
                    </a:lnTo>
                    <a:lnTo>
                      <a:pt x="149182" y="787726"/>
                    </a:lnTo>
                    <a:lnTo>
                      <a:pt x="185086" y="816973"/>
                    </a:lnTo>
                    <a:lnTo>
                      <a:pt x="223905" y="842477"/>
                    </a:lnTo>
                    <a:lnTo>
                      <a:pt x="265364" y="863962"/>
                    </a:lnTo>
                    <a:lnTo>
                      <a:pt x="309187" y="881153"/>
                    </a:lnTo>
                    <a:lnTo>
                      <a:pt x="355098" y="893774"/>
                    </a:lnTo>
                    <a:lnTo>
                      <a:pt x="402821" y="901549"/>
                    </a:lnTo>
                    <a:lnTo>
                      <a:pt x="452081" y="904201"/>
                    </a:lnTo>
                    <a:lnTo>
                      <a:pt x="501344" y="901549"/>
                    </a:lnTo>
                    <a:lnTo>
                      <a:pt x="549070" y="893774"/>
                    </a:lnTo>
                    <a:lnTo>
                      <a:pt x="594983" y="881153"/>
                    </a:lnTo>
                    <a:lnTo>
                      <a:pt x="638809" y="863962"/>
                    </a:lnTo>
                    <a:lnTo>
                      <a:pt x="680270" y="842477"/>
                    </a:lnTo>
                    <a:lnTo>
                      <a:pt x="719091" y="816973"/>
                    </a:lnTo>
                    <a:lnTo>
                      <a:pt x="754997" y="787726"/>
                    </a:lnTo>
                    <a:lnTo>
                      <a:pt x="787712" y="755012"/>
                    </a:lnTo>
                    <a:lnTo>
                      <a:pt x="816959" y="719107"/>
                    </a:lnTo>
                    <a:lnTo>
                      <a:pt x="842463" y="680286"/>
                    </a:lnTo>
                    <a:lnTo>
                      <a:pt x="863949" y="638826"/>
                    </a:lnTo>
                    <a:lnTo>
                      <a:pt x="881140" y="595003"/>
                    </a:lnTo>
                    <a:lnTo>
                      <a:pt x="893761" y="549091"/>
                    </a:lnTo>
                    <a:lnTo>
                      <a:pt x="901536" y="501367"/>
                    </a:lnTo>
                    <a:lnTo>
                      <a:pt x="904189" y="452107"/>
                    </a:lnTo>
                    <a:lnTo>
                      <a:pt x="901536" y="402846"/>
                    </a:lnTo>
                    <a:lnTo>
                      <a:pt x="893761" y="355122"/>
                    </a:lnTo>
                    <a:lnTo>
                      <a:pt x="881140" y="309210"/>
                    </a:lnTo>
                    <a:lnTo>
                      <a:pt x="863949" y="265385"/>
                    </a:lnTo>
                    <a:lnTo>
                      <a:pt x="842463" y="223924"/>
                    </a:lnTo>
                    <a:lnTo>
                      <a:pt x="816959" y="185102"/>
                    </a:lnTo>
                    <a:lnTo>
                      <a:pt x="787712" y="149196"/>
                    </a:lnTo>
                    <a:lnTo>
                      <a:pt x="754997" y="116481"/>
                    </a:lnTo>
                    <a:lnTo>
                      <a:pt x="719091" y="87233"/>
                    </a:lnTo>
                    <a:lnTo>
                      <a:pt x="680270" y="61728"/>
                    </a:lnTo>
                    <a:lnTo>
                      <a:pt x="638809" y="40241"/>
                    </a:lnTo>
                    <a:lnTo>
                      <a:pt x="594983" y="23049"/>
                    </a:lnTo>
                    <a:lnTo>
                      <a:pt x="549070" y="10428"/>
                    </a:lnTo>
                    <a:lnTo>
                      <a:pt x="501344" y="2653"/>
                    </a:lnTo>
                    <a:lnTo>
                      <a:pt x="452081" y="0"/>
                    </a:lnTo>
                    <a:close/>
                  </a:path>
                </a:pathLst>
              </a:custGeom>
              <a:solidFill>
                <a:srgbClr val="FFFFFF"/>
              </a:solidFill>
              <a:ln>
                <a:solidFill>
                  <a:schemeClr val="tx1"/>
                </a:solidFill>
              </a:ln>
            </p:spPr>
            <p:txBody>
              <a:bodyPr wrap="square" lIns="0" tIns="0" rIns="0" bIns="0" rtlCol="0"/>
              <a:lstStyle/>
              <a:p>
                <a:pPr defTabSz="460495"/>
                <a:endParaRPr sz="907">
                  <a:solidFill>
                    <a:prstClr val="black"/>
                  </a:solidFill>
                  <a:latin typeface="Calibri"/>
                </a:endParaRPr>
              </a:p>
            </p:txBody>
          </p:sp>
          <p:sp useBgFill="1">
            <p:nvSpPr>
              <p:cNvPr id="679" name="object 292"/>
              <p:cNvSpPr/>
              <p:nvPr/>
            </p:nvSpPr>
            <p:spPr>
              <a:xfrm>
                <a:off x="2855365" y="3037482"/>
                <a:ext cx="1256447" cy="356974"/>
              </a:xfrm>
              <a:custGeom>
                <a:avLst/>
                <a:gdLst/>
                <a:ahLst/>
                <a:cxnLst/>
                <a:rect l="l" t="t" r="r" b="b"/>
                <a:pathLst>
                  <a:path w="1870710" h="531495">
                    <a:moveTo>
                      <a:pt x="1718170" y="0"/>
                    </a:moveTo>
                    <a:lnTo>
                      <a:pt x="152400" y="0"/>
                    </a:lnTo>
                    <a:lnTo>
                      <a:pt x="104363" y="7804"/>
                    </a:lnTo>
                    <a:lnTo>
                      <a:pt x="62544" y="29508"/>
                    </a:lnTo>
                    <a:lnTo>
                      <a:pt x="29504" y="62550"/>
                    </a:lnTo>
                    <a:lnTo>
                      <a:pt x="7802" y="104368"/>
                    </a:lnTo>
                    <a:lnTo>
                      <a:pt x="0" y="152400"/>
                    </a:lnTo>
                    <a:lnTo>
                      <a:pt x="0" y="530885"/>
                    </a:lnTo>
                    <a:lnTo>
                      <a:pt x="1870570" y="530885"/>
                    </a:lnTo>
                    <a:lnTo>
                      <a:pt x="1870570" y="152400"/>
                    </a:lnTo>
                    <a:lnTo>
                      <a:pt x="1862767" y="104368"/>
                    </a:lnTo>
                    <a:lnTo>
                      <a:pt x="1841065" y="62550"/>
                    </a:lnTo>
                    <a:lnTo>
                      <a:pt x="1808025" y="29508"/>
                    </a:lnTo>
                    <a:lnTo>
                      <a:pt x="1766206" y="7804"/>
                    </a:lnTo>
                    <a:lnTo>
                      <a:pt x="1718170" y="0"/>
                    </a:lnTo>
                    <a:close/>
                  </a:path>
                </a:pathLst>
              </a:custGeom>
              <a:ln>
                <a:solidFill>
                  <a:schemeClr val="tx1"/>
                </a:solidFill>
              </a:ln>
            </p:spPr>
            <p:txBody>
              <a:bodyPr wrap="square" lIns="0" tIns="0" rIns="0" bIns="0" rtlCol="0"/>
              <a:lstStyle/>
              <a:p>
                <a:pPr defTabSz="460495"/>
                <a:endParaRPr sz="907" dirty="0">
                  <a:solidFill>
                    <a:prstClr val="black"/>
                  </a:solidFill>
                </a:endParaRPr>
              </a:p>
            </p:txBody>
          </p:sp>
          <p:sp>
            <p:nvSpPr>
              <p:cNvPr id="680" name="object 293"/>
              <p:cNvSpPr txBox="1"/>
              <p:nvPr/>
            </p:nvSpPr>
            <p:spPr>
              <a:xfrm>
                <a:off x="3023479" y="3057197"/>
                <a:ext cx="919518" cy="151595"/>
              </a:xfrm>
              <a:prstGeom prst="rect">
                <a:avLst/>
              </a:prstGeom>
            </p:spPr>
            <p:txBody>
              <a:bodyPr vert="horz" wrap="square" lIns="0" tIns="8635" rIns="0" bIns="0" rtlCol="0">
                <a:spAutoFit/>
              </a:bodyPr>
              <a:lstStyle/>
              <a:p>
                <a:pPr marL="6396" defTabSz="460495">
                  <a:spcBef>
                    <a:spcPts val="68"/>
                  </a:spcBef>
                </a:pPr>
                <a:r>
                  <a:rPr sz="755" spc="5" dirty="0">
                    <a:latin typeface="Segoe UI"/>
                    <a:cs typeface="Segoe UI"/>
                  </a:rPr>
                  <a:t>CONDITIONAL</a:t>
                </a:r>
                <a:endParaRPr sz="755" dirty="0">
                  <a:latin typeface="Segoe UI"/>
                  <a:cs typeface="Segoe UI"/>
                </a:endParaRPr>
              </a:p>
            </p:txBody>
          </p:sp>
          <p:sp>
            <p:nvSpPr>
              <p:cNvPr id="681" name="object 294"/>
              <p:cNvSpPr txBox="1"/>
              <p:nvPr/>
            </p:nvSpPr>
            <p:spPr>
              <a:xfrm>
                <a:off x="3241371" y="3207227"/>
                <a:ext cx="785173" cy="150662"/>
              </a:xfrm>
              <a:prstGeom prst="rect">
                <a:avLst/>
              </a:prstGeom>
            </p:spPr>
            <p:txBody>
              <a:bodyPr vert="horz" wrap="square" lIns="0" tIns="8635" rIns="0" bIns="0" rtlCol="0">
                <a:spAutoFit/>
              </a:bodyPr>
              <a:lstStyle/>
              <a:p>
                <a:pPr marL="6396" defTabSz="460495">
                  <a:spcBef>
                    <a:spcPts val="68"/>
                  </a:spcBef>
                </a:pPr>
                <a:r>
                  <a:rPr sz="750" dirty="0">
                    <a:latin typeface="Segoe UI"/>
                    <a:cs typeface="Segoe UI"/>
                  </a:rPr>
                  <a:t>ACCESS</a:t>
                </a:r>
              </a:p>
            </p:txBody>
          </p:sp>
          <p:sp>
            <p:nvSpPr>
              <p:cNvPr id="683" name="object 296"/>
              <p:cNvSpPr/>
              <p:nvPr/>
            </p:nvSpPr>
            <p:spPr>
              <a:xfrm>
                <a:off x="1151800" y="2144131"/>
                <a:ext cx="225015" cy="225009"/>
              </a:xfrm>
              <a:prstGeom prst="rect">
                <a:avLst/>
              </a:prstGeom>
              <a:blipFill>
                <a:blip r:embed="rId17"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84" name="object 297"/>
              <p:cNvSpPr/>
              <p:nvPr/>
            </p:nvSpPr>
            <p:spPr>
              <a:xfrm>
                <a:off x="1734209" y="2975263"/>
                <a:ext cx="225009" cy="225017"/>
              </a:xfrm>
              <a:prstGeom prst="rect">
                <a:avLst/>
              </a:prstGeom>
              <a:blipFill>
                <a:blip r:embed="rId18"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85" name="object 298"/>
              <p:cNvSpPr/>
              <p:nvPr/>
            </p:nvSpPr>
            <p:spPr>
              <a:xfrm>
                <a:off x="1151800" y="2975263"/>
                <a:ext cx="225015" cy="225017"/>
              </a:xfrm>
              <a:prstGeom prst="rect">
                <a:avLst/>
              </a:prstGeom>
              <a:blipFill>
                <a:blip r:embed="rId19"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86" name="object 299"/>
              <p:cNvSpPr/>
              <p:nvPr/>
            </p:nvSpPr>
            <p:spPr>
              <a:xfrm>
                <a:off x="1151800" y="3253413"/>
                <a:ext cx="225015" cy="225015"/>
              </a:xfrm>
              <a:prstGeom prst="rect">
                <a:avLst/>
              </a:prstGeom>
              <a:blipFill>
                <a:blip r:embed="rId20"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87" name="object 300"/>
              <p:cNvSpPr/>
              <p:nvPr/>
            </p:nvSpPr>
            <p:spPr>
              <a:xfrm>
                <a:off x="1438574" y="3253413"/>
                <a:ext cx="225014" cy="225015"/>
              </a:xfrm>
              <a:prstGeom prst="rect">
                <a:avLst/>
              </a:prstGeom>
              <a:blipFill>
                <a:blip r:embed="rId21"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a:solidFill>
                    <a:prstClr val="black"/>
                  </a:solidFill>
                  <a:latin typeface="Calibri"/>
                </a:endParaRPr>
              </a:p>
            </p:txBody>
          </p:sp>
          <p:sp>
            <p:nvSpPr>
              <p:cNvPr id="689" name="object 302"/>
              <p:cNvSpPr txBox="1"/>
              <p:nvPr/>
            </p:nvSpPr>
            <p:spPr>
              <a:xfrm>
                <a:off x="6883694" y="2954798"/>
                <a:ext cx="512643" cy="163800"/>
              </a:xfrm>
              <a:prstGeom prst="rect">
                <a:avLst/>
              </a:prstGeom>
            </p:spPr>
            <p:txBody>
              <a:bodyPr vert="horz" wrap="square" lIns="0" tIns="7037" rIns="0" bIns="0" rtlCol="0">
                <a:spAutoFit/>
              </a:bodyPr>
              <a:lstStyle/>
              <a:p>
                <a:pPr marL="6396" defTabSz="460495">
                  <a:spcBef>
                    <a:spcPts val="56"/>
                  </a:spcBef>
                </a:pPr>
                <a:r>
                  <a:rPr sz="831" spc="-10" dirty="0">
                    <a:latin typeface="Segoe UI"/>
                    <a:cs typeface="Segoe UI"/>
                  </a:rPr>
                  <a:t>Cl</a:t>
                </a:r>
                <a:r>
                  <a:rPr sz="831" spc="-2" dirty="0">
                    <a:latin typeface="Segoe UI"/>
                    <a:cs typeface="Segoe UI"/>
                  </a:rPr>
                  <a:t>a</a:t>
                </a:r>
                <a:r>
                  <a:rPr sz="831" dirty="0">
                    <a:latin typeface="Segoe UI"/>
                    <a:cs typeface="Segoe UI"/>
                  </a:rPr>
                  <a:t>s</a:t>
                </a:r>
                <a:r>
                  <a:rPr sz="831" spc="-8" dirty="0">
                    <a:latin typeface="Segoe UI"/>
                    <a:cs typeface="Segoe UI"/>
                  </a:rPr>
                  <a:t>s</a:t>
                </a:r>
                <a:r>
                  <a:rPr sz="831" spc="-15" dirty="0">
                    <a:latin typeface="Segoe UI"/>
                    <a:cs typeface="Segoe UI"/>
                  </a:rPr>
                  <a:t>i</a:t>
                </a:r>
                <a:r>
                  <a:rPr sz="831" spc="13" dirty="0">
                    <a:latin typeface="Segoe UI"/>
                    <a:cs typeface="Segoe UI"/>
                  </a:rPr>
                  <a:t>f</a:t>
                </a:r>
                <a:r>
                  <a:rPr sz="831" dirty="0">
                    <a:latin typeface="Segoe UI"/>
                    <a:cs typeface="Segoe UI"/>
                  </a:rPr>
                  <a:t>y</a:t>
                </a:r>
              </a:p>
            </p:txBody>
          </p:sp>
          <p:sp>
            <p:nvSpPr>
              <p:cNvPr id="690" name="object 303"/>
              <p:cNvSpPr txBox="1"/>
              <p:nvPr/>
            </p:nvSpPr>
            <p:spPr>
              <a:xfrm>
                <a:off x="7899708" y="4454967"/>
                <a:ext cx="367210" cy="163800"/>
              </a:xfrm>
              <a:prstGeom prst="rect">
                <a:avLst/>
              </a:prstGeom>
            </p:spPr>
            <p:txBody>
              <a:bodyPr vert="horz" wrap="square" lIns="0" tIns="7037" rIns="0" bIns="0" rtlCol="0">
                <a:spAutoFit/>
              </a:bodyPr>
              <a:lstStyle/>
              <a:p>
                <a:pPr marL="6396" defTabSz="460495">
                  <a:spcBef>
                    <a:spcPts val="56"/>
                  </a:spcBef>
                </a:pPr>
                <a:r>
                  <a:rPr sz="831" spc="-5" dirty="0">
                    <a:latin typeface="Segoe UI"/>
                    <a:cs typeface="Segoe UI"/>
                  </a:rPr>
                  <a:t>Label</a:t>
                </a:r>
                <a:endParaRPr sz="831" dirty="0">
                  <a:latin typeface="Segoe UI"/>
                  <a:cs typeface="Segoe UI"/>
                </a:endParaRPr>
              </a:p>
            </p:txBody>
          </p:sp>
          <p:sp>
            <p:nvSpPr>
              <p:cNvPr id="691" name="object 304"/>
              <p:cNvSpPr txBox="1"/>
              <p:nvPr/>
            </p:nvSpPr>
            <p:spPr>
              <a:xfrm>
                <a:off x="6071374" y="4454967"/>
                <a:ext cx="373607" cy="163800"/>
              </a:xfrm>
              <a:prstGeom prst="rect">
                <a:avLst/>
              </a:prstGeom>
            </p:spPr>
            <p:txBody>
              <a:bodyPr vert="horz" wrap="square" lIns="0" tIns="7037" rIns="0" bIns="0" rtlCol="0">
                <a:spAutoFit/>
              </a:bodyPr>
              <a:lstStyle/>
              <a:p>
                <a:pPr marL="6396" defTabSz="460495">
                  <a:spcBef>
                    <a:spcPts val="56"/>
                  </a:spcBef>
                </a:pPr>
                <a:r>
                  <a:rPr sz="831" spc="-15" dirty="0">
                    <a:latin typeface="Segoe UI"/>
                    <a:cs typeface="Segoe UI"/>
                  </a:rPr>
                  <a:t>Audit</a:t>
                </a:r>
                <a:endParaRPr sz="831" dirty="0">
                  <a:latin typeface="Segoe UI"/>
                  <a:cs typeface="Segoe UI"/>
                </a:endParaRPr>
              </a:p>
            </p:txBody>
          </p:sp>
          <p:sp>
            <p:nvSpPr>
              <p:cNvPr id="692" name="object 305"/>
              <p:cNvSpPr txBox="1"/>
              <p:nvPr/>
            </p:nvSpPr>
            <p:spPr>
              <a:xfrm>
                <a:off x="6912521" y="5111300"/>
                <a:ext cx="492172" cy="163800"/>
              </a:xfrm>
              <a:prstGeom prst="rect">
                <a:avLst/>
              </a:prstGeom>
            </p:spPr>
            <p:txBody>
              <a:bodyPr vert="horz" wrap="square" lIns="0" tIns="7037" rIns="0" bIns="0" rtlCol="0">
                <a:spAutoFit/>
              </a:bodyPr>
              <a:lstStyle/>
              <a:p>
                <a:pPr marL="6396" defTabSz="460495">
                  <a:spcBef>
                    <a:spcPts val="56"/>
                  </a:spcBef>
                </a:pPr>
                <a:r>
                  <a:rPr sz="831" spc="-15" dirty="0">
                    <a:latin typeface="Segoe UI"/>
                    <a:cs typeface="Segoe UI"/>
                  </a:rPr>
                  <a:t>P</a:t>
                </a:r>
                <a:r>
                  <a:rPr sz="831" spc="-5" dirty="0">
                    <a:latin typeface="Segoe UI"/>
                    <a:cs typeface="Segoe UI"/>
                  </a:rPr>
                  <a:t>r</a:t>
                </a:r>
                <a:r>
                  <a:rPr sz="831" spc="-13" dirty="0">
                    <a:latin typeface="Segoe UI"/>
                    <a:cs typeface="Segoe UI"/>
                  </a:rPr>
                  <a:t>ot</a:t>
                </a:r>
                <a:r>
                  <a:rPr sz="831" spc="-5" dirty="0">
                    <a:latin typeface="Segoe UI"/>
                    <a:cs typeface="Segoe UI"/>
                  </a:rPr>
                  <a:t>ect</a:t>
                </a:r>
                <a:endParaRPr sz="831">
                  <a:latin typeface="Segoe UI"/>
                  <a:cs typeface="Segoe UI"/>
                </a:endParaRPr>
              </a:p>
            </p:txBody>
          </p:sp>
          <p:sp>
            <p:nvSpPr>
              <p:cNvPr id="697" name="object 310"/>
              <p:cNvSpPr/>
              <p:nvPr/>
            </p:nvSpPr>
            <p:spPr>
              <a:xfrm>
                <a:off x="8954282" y="2179891"/>
                <a:ext cx="1411264" cy="92122"/>
              </a:xfrm>
              <a:custGeom>
                <a:avLst/>
                <a:gdLst/>
                <a:ahLst/>
                <a:cxnLst/>
                <a:rect l="l" t="t" r="r" b="b"/>
                <a:pathLst>
                  <a:path w="2101215" h="137160">
                    <a:moveTo>
                      <a:pt x="2100834" y="136639"/>
                    </a:moveTo>
                    <a:lnTo>
                      <a:pt x="158927" y="136639"/>
                    </a:lnTo>
                    <a:lnTo>
                      <a:pt x="0" y="0"/>
                    </a:lnTo>
                  </a:path>
                </a:pathLst>
              </a:custGeom>
              <a:ln w="9525">
                <a:solidFill>
                  <a:schemeClr val="tx1"/>
                </a:solidFill>
              </a:ln>
            </p:spPr>
            <p:txBody>
              <a:bodyPr wrap="square" lIns="0" tIns="0" rIns="0" bIns="0" rtlCol="0"/>
              <a:lstStyle/>
              <a:p>
                <a:pPr defTabSz="460495"/>
                <a:endParaRPr sz="907">
                  <a:solidFill>
                    <a:prstClr val="black"/>
                  </a:solidFill>
                  <a:latin typeface="Calibri"/>
                </a:endParaRPr>
              </a:p>
            </p:txBody>
          </p:sp>
          <p:sp>
            <p:nvSpPr>
              <p:cNvPr id="702" name="object 315"/>
              <p:cNvSpPr/>
              <p:nvPr/>
            </p:nvSpPr>
            <p:spPr>
              <a:xfrm>
                <a:off x="5180771" y="4096670"/>
                <a:ext cx="452082" cy="522027"/>
              </a:xfrm>
              <a:custGeom>
                <a:avLst/>
                <a:gdLst/>
                <a:ahLst/>
                <a:cxnLst/>
                <a:rect l="l" t="t" r="r" b="b"/>
                <a:pathLst>
                  <a:path w="673100" h="777240">
                    <a:moveTo>
                      <a:pt x="563537" y="0"/>
                    </a:moveTo>
                    <a:lnTo>
                      <a:pt x="0" y="0"/>
                    </a:lnTo>
                    <a:lnTo>
                      <a:pt x="0" y="777180"/>
                    </a:lnTo>
                    <a:lnTo>
                      <a:pt x="672719" y="614800"/>
                    </a:lnTo>
                    <a:lnTo>
                      <a:pt x="672719" y="165887"/>
                    </a:lnTo>
                    <a:lnTo>
                      <a:pt x="601916" y="70802"/>
                    </a:lnTo>
                    <a:lnTo>
                      <a:pt x="563537" y="0"/>
                    </a:lnTo>
                    <a:close/>
                  </a:path>
                </a:pathLst>
              </a:custGeom>
              <a:solidFill>
                <a:srgbClr val="FFFFFF"/>
              </a:solidFill>
            </p:spPr>
            <p:txBody>
              <a:bodyPr wrap="square" lIns="0" tIns="0" rIns="0" bIns="0" rtlCol="0"/>
              <a:lstStyle/>
              <a:p>
                <a:pPr defTabSz="460495"/>
                <a:endParaRPr sz="907">
                  <a:solidFill>
                    <a:prstClr val="black"/>
                  </a:solidFill>
                  <a:latin typeface="Calibri"/>
                </a:endParaRPr>
              </a:p>
            </p:txBody>
          </p:sp>
          <p:sp>
            <p:nvSpPr>
              <p:cNvPr id="703" name="object 316"/>
              <p:cNvSpPr/>
              <p:nvPr/>
            </p:nvSpPr>
            <p:spPr>
              <a:xfrm>
                <a:off x="5140100" y="4056062"/>
                <a:ext cx="528424" cy="570647"/>
              </a:xfrm>
              <a:custGeom>
                <a:avLst/>
                <a:gdLst/>
                <a:ahLst/>
                <a:cxnLst/>
                <a:rect l="l" t="t" r="r" b="b"/>
                <a:pathLst>
                  <a:path w="786765" h="849629">
                    <a:moveTo>
                      <a:pt x="619188" y="0"/>
                    </a:moveTo>
                    <a:lnTo>
                      <a:pt x="117665" y="241"/>
                    </a:lnTo>
                    <a:lnTo>
                      <a:pt x="55411" y="16540"/>
                    </a:lnTo>
                    <a:lnTo>
                      <a:pt x="26755" y="43160"/>
                    </a:lnTo>
                    <a:lnTo>
                      <a:pt x="7210" y="80467"/>
                    </a:lnTo>
                    <a:lnTo>
                      <a:pt x="165" y="126047"/>
                    </a:lnTo>
                    <a:lnTo>
                      <a:pt x="412" y="174016"/>
                    </a:lnTo>
                    <a:lnTo>
                      <a:pt x="498" y="337569"/>
                    </a:lnTo>
                    <a:lnTo>
                      <a:pt x="381" y="800087"/>
                    </a:lnTo>
                    <a:lnTo>
                      <a:pt x="0" y="806196"/>
                    </a:lnTo>
                    <a:lnTo>
                      <a:pt x="685" y="812139"/>
                    </a:lnTo>
                    <a:lnTo>
                      <a:pt x="10992" y="849603"/>
                    </a:lnTo>
                    <a:lnTo>
                      <a:pt x="76951" y="833682"/>
                    </a:lnTo>
                    <a:lnTo>
                      <a:pt x="67312" y="817743"/>
                    </a:lnTo>
                    <a:lnTo>
                      <a:pt x="63423" y="793115"/>
                    </a:lnTo>
                    <a:lnTo>
                      <a:pt x="63461" y="132359"/>
                    </a:lnTo>
                    <a:lnTo>
                      <a:pt x="78155" y="86233"/>
                    </a:lnTo>
                    <a:lnTo>
                      <a:pt x="686812" y="72542"/>
                    </a:lnTo>
                    <a:lnTo>
                      <a:pt x="623582" y="1854"/>
                    </a:lnTo>
                    <a:lnTo>
                      <a:pt x="619188" y="0"/>
                    </a:lnTo>
                    <a:close/>
                  </a:path>
                  <a:path w="786765" h="849629">
                    <a:moveTo>
                      <a:pt x="786179" y="224485"/>
                    </a:moveTo>
                    <a:lnTo>
                      <a:pt x="720902" y="224485"/>
                    </a:lnTo>
                    <a:lnTo>
                      <a:pt x="723201" y="227203"/>
                    </a:lnTo>
                    <a:lnTo>
                      <a:pt x="723169" y="269958"/>
                    </a:lnTo>
                    <a:lnTo>
                      <a:pt x="723049" y="677728"/>
                    </a:lnTo>
                    <a:lnTo>
                      <a:pt x="786016" y="662529"/>
                    </a:lnTo>
                    <a:lnTo>
                      <a:pt x="786132" y="269958"/>
                    </a:lnTo>
                    <a:lnTo>
                      <a:pt x="786179" y="224485"/>
                    </a:lnTo>
                    <a:close/>
                  </a:path>
                  <a:path w="786765" h="849629">
                    <a:moveTo>
                      <a:pt x="686812" y="72542"/>
                    </a:moveTo>
                    <a:lnTo>
                      <a:pt x="589915" y="72542"/>
                    </a:lnTo>
                    <a:lnTo>
                      <a:pt x="590887" y="75955"/>
                    </a:lnTo>
                    <a:lnTo>
                      <a:pt x="590979" y="185839"/>
                    </a:lnTo>
                    <a:lnTo>
                      <a:pt x="590854" y="213499"/>
                    </a:lnTo>
                    <a:lnTo>
                      <a:pt x="590791" y="221996"/>
                    </a:lnTo>
                    <a:lnTo>
                      <a:pt x="592797" y="225018"/>
                    </a:lnTo>
                    <a:lnTo>
                      <a:pt x="786179" y="224485"/>
                    </a:lnTo>
                    <a:lnTo>
                      <a:pt x="786218" y="185839"/>
                    </a:lnTo>
                    <a:lnTo>
                      <a:pt x="784009" y="180594"/>
                    </a:lnTo>
                    <a:lnTo>
                      <a:pt x="686812" y="72542"/>
                    </a:lnTo>
                    <a:close/>
                  </a:path>
                </a:pathLst>
              </a:custGeom>
              <a:solidFill>
                <a:srgbClr val="505050"/>
              </a:solidFill>
            </p:spPr>
            <p:txBody>
              <a:bodyPr wrap="square" lIns="0" tIns="0" rIns="0" bIns="0" rtlCol="0"/>
              <a:lstStyle/>
              <a:p>
                <a:pPr defTabSz="460495"/>
                <a:endParaRPr sz="907">
                  <a:solidFill>
                    <a:prstClr val="black"/>
                  </a:solidFill>
                  <a:latin typeface="Calibri"/>
                </a:endParaRPr>
              </a:p>
            </p:txBody>
          </p:sp>
          <p:sp>
            <p:nvSpPr>
              <p:cNvPr id="704" name="object 317"/>
              <p:cNvSpPr/>
              <p:nvPr/>
            </p:nvSpPr>
            <p:spPr>
              <a:xfrm>
                <a:off x="5271861" y="4296045"/>
                <a:ext cx="272102" cy="0"/>
              </a:xfrm>
              <a:custGeom>
                <a:avLst/>
                <a:gdLst/>
                <a:ahLst/>
                <a:cxnLst/>
                <a:rect l="l" t="t" r="r" b="b"/>
                <a:pathLst>
                  <a:path w="405129">
                    <a:moveTo>
                      <a:pt x="0" y="0"/>
                    </a:moveTo>
                    <a:lnTo>
                      <a:pt x="404939" y="0"/>
                    </a:lnTo>
                  </a:path>
                </a:pathLst>
              </a:custGeom>
              <a:ln w="38100">
                <a:solidFill>
                  <a:srgbClr val="000000"/>
                </a:solidFill>
              </a:ln>
            </p:spPr>
            <p:txBody>
              <a:bodyPr wrap="square" lIns="0" tIns="0" rIns="0" bIns="0" rtlCol="0"/>
              <a:lstStyle/>
              <a:p>
                <a:pPr defTabSz="460495"/>
                <a:endParaRPr sz="907">
                  <a:solidFill>
                    <a:prstClr val="black"/>
                  </a:solidFill>
                  <a:latin typeface="Calibri"/>
                </a:endParaRPr>
              </a:p>
            </p:txBody>
          </p:sp>
          <p:sp>
            <p:nvSpPr>
              <p:cNvPr id="705" name="object 318"/>
              <p:cNvSpPr/>
              <p:nvPr/>
            </p:nvSpPr>
            <p:spPr>
              <a:xfrm>
                <a:off x="5271861" y="4380487"/>
                <a:ext cx="272102" cy="0"/>
              </a:xfrm>
              <a:custGeom>
                <a:avLst/>
                <a:gdLst/>
                <a:ahLst/>
                <a:cxnLst/>
                <a:rect l="l" t="t" r="r" b="b"/>
                <a:pathLst>
                  <a:path w="405129">
                    <a:moveTo>
                      <a:pt x="0" y="0"/>
                    </a:moveTo>
                    <a:lnTo>
                      <a:pt x="404939" y="0"/>
                    </a:lnTo>
                  </a:path>
                </a:pathLst>
              </a:custGeom>
              <a:ln w="38100">
                <a:solidFill>
                  <a:srgbClr val="000000"/>
                </a:solidFill>
              </a:ln>
            </p:spPr>
            <p:txBody>
              <a:bodyPr wrap="square" lIns="0" tIns="0" rIns="0" bIns="0" rtlCol="0"/>
              <a:lstStyle/>
              <a:p>
                <a:pPr defTabSz="460495"/>
                <a:endParaRPr sz="907">
                  <a:solidFill>
                    <a:prstClr val="black"/>
                  </a:solidFill>
                  <a:latin typeface="Calibri"/>
                </a:endParaRPr>
              </a:p>
            </p:txBody>
          </p:sp>
          <p:sp>
            <p:nvSpPr>
              <p:cNvPr id="706" name="object 319"/>
              <p:cNvSpPr/>
              <p:nvPr/>
            </p:nvSpPr>
            <p:spPr>
              <a:xfrm>
                <a:off x="5271861" y="4464918"/>
                <a:ext cx="272102" cy="0"/>
              </a:xfrm>
              <a:custGeom>
                <a:avLst/>
                <a:gdLst/>
                <a:ahLst/>
                <a:cxnLst/>
                <a:rect l="l" t="t" r="r" b="b"/>
                <a:pathLst>
                  <a:path w="405129">
                    <a:moveTo>
                      <a:pt x="0" y="0"/>
                    </a:moveTo>
                    <a:lnTo>
                      <a:pt x="404939" y="0"/>
                    </a:lnTo>
                  </a:path>
                </a:pathLst>
              </a:custGeom>
              <a:ln w="38100">
                <a:solidFill>
                  <a:srgbClr val="000000"/>
                </a:solidFill>
              </a:ln>
            </p:spPr>
            <p:txBody>
              <a:bodyPr wrap="square" lIns="0" tIns="0" rIns="0" bIns="0" rtlCol="0"/>
              <a:lstStyle/>
              <a:p>
                <a:pPr defTabSz="460495"/>
                <a:endParaRPr sz="907">
                  <a:solidFill>
                    <a:prstClr val="black"/>
                  </a:solidFill>
                  <a:latin typeface="Calibri"/>
                </a:endParaRPr>
              </a:p>
            </p:txBody>
          </p:sp>
          <p:sp>
            <p:nvSpPr>
              <p:cNvPr id="707" name="object 320"/>
              <p:cNvSpPr/>
              <p:nvPr/>
            </p:nvSpPr>
            <p:spPr>
              <a:xfrm>
                <a:off x="5240113" y="4027440"/>
                <a:ext cx="452082" cy="547190"/>
              </a:xfrm>
              <a:custGeom>
                <a:avLst/>
                <a:gdLst/>
                <a:ahLst/>
                <a:cxnLst/>
                <a:rect l="l" t="t" r="r" b="b"/>
                <a:pathLst>
                  <a:path w="673100" h="814704">
                    <a:moveTo>
                      <a:pt x="563537" y="0"/>
                    </a:moveTo>
                    <a:lnTo>
                      <a:pt x="0" y="0"/>
                    </a:lnTo>
                    <a:lnTo>
                      <a:pt x="0" y="814336"/>
                    </a:lnTo>
                    <a:lnTo>
                      <a:pt x="184743" y="814336"/>
                    </a:lnTo>
                    <a:lnTo>
                      <a:pt x="672719" y="696550"/>
                    </a:lnTo>
                    <a:lnTo>
                      <a:pt x="672719" y="165887"/>
                    </a:lnTo>
                    <a:lnTo>
                      <a:pt x="601916" y="70802"/>
                    </a:lnTo>
                    <a:lnTo>
                      <a:pt x="563537" y="0"/>
                    </a:lnTo>
                    <a:close/>
                  </a:path>
                </a:pathLst>
              </a:custGeom>
              <a:solidFill>
                <a:srgbClr val="FFFFFF"/>
              </a:solidFill>
            </p:spPr>
            <p:txBody>
              <a:bodyPr wrap="square" lIns="0" tIns="0" rIns="0" bIns="0" rtlCol="0"/>
              <a:lstStyle/>
              <a:p>
                <a:pPr defTabSz="460495"/>
                <a:endParaRPr sz="907">
                  <a:solidFill>
                    <a:prstClr val="black"/>
                  </a:solidFill>
                  <a:latin typeface="Calibri"/>
                </a:endParaRPr>
              </a:p>
            </p:txBody>
          </p:sp>
          <p:sp>
            <p:nvSpPr>
              <p:cNvPr id="708" name="object 321"/>
              <p:cNvSpPr/>
              <p:nvPr/>
            </p:nvSpPr>
            <p:spPr>
              <a:xfrm>
                <a:off x="5199433" y="3986832"/>
                <a:ext cx="528424" cy="615002"/>
              </a:xfrm>
              <a:custGeom>
                <a:avLst/>
                <a:gdLst/>
                <a:ahLst/>
                <a:cxnLst/>
                <a:rect l="l" t="t" r="r" b="b"/>
                <a:pathLst>
                  <a:path w="786765" h="915670">
                    <a:moveTo>
                      <a:pt x="619201" y="0"/>
                    </a:moveTo>
                    <a:lnTo>
                      <a:pt x="117678" y="241"/>
                    </a:lnTo>
                    <a:lnTo>
                      <a:pt x="55418" y="16540"/>
                    </a:lnTo>
                    <a:lnTo>
                      <a:pt x="26766" y="43160"/>
                    </a:lnTo>
                    <a:lnTo>
                      <a:pt x="7223" y="80467"/>
                    </a:lnTo>
                    <a:lnTo>
                      <a:pt x="177" y="126047"/>
                    </a:lnTo>
                    <a:lnTo>
                      <a:pt x="420" y="174016"/>
                    </a:lnTo>
                    <a:lnTo>
                      <a:pt x="507" y="337569"/>
                    </a:lnTo>
                    <a:lnTo>
                      <a:pt x="380" y="800087"/>
                    </a:lnTo>
                    <a:lnTo>
                      <a:pt x="0" y="806196"/>
                    </a:lnTo>
                    <a:lnTo>
                      <a:pt x="698" y="812139"/>
                    </a:lnTo>
                    <a:lnTo>
                      <a:pt x="12975" y="856773"/>
                    </a:lnTo>
                    <a:lnTo>
                      <a:pt x="37061" y="891397"/>
                    </a:lnTo>
                    <a:lnTo>
                      <a:pt x="70696" y="913795"/>
                    </a:lnTo>
                    <a:lnTo>
                      <a:pt x="77922" y="915200"/>
                    </a:lnTo>
                    <a:lnTo>
                      <a:pt x="349151" y="849731"/>
                    </a:lnTo>
                    <a:lnTo>
                      <a:pt x="113753" y="849731"/>
                    </a:lnTo>
                    <a:lnTo>
                      <a:pt x="94054" y="846200"/>
                    </a:lnTo>
                    <a:lnTo>
                      <a:pt x="78051" y="835493"/>
                    </a:lnTo>
                    <a:lnTo>
                      <a:pt x="67319" y="817754"/>
                    </a:lnTo>
                    <a:lnTo>
                      <a:pt x="63436" y="793127"/>
                    </a:lnTo>
                    <a:lnTo>
                      <a:pt x="63474" y="132359"/>
                    </a:lnTo>
                    <a:lnTo>
                      <a:pt x="78168" y="86233"/>
                    </a:lnTo>
                    <a:lnTo>
                      <a:pt x="686825" y="72542"/>
                    </a:lnTo>
                    <a:lnTo>
                      <a:pt x="623582" y="1854"/>
                    </a:lnTo>
                    <a:lnTo>
                      <a:pt x="619201" y="0"/>
                    </a:lnTo>
                    <a:close/>
                  </a:path>
                  <a:path w="786765" h="915670">
                    <a:moveTo>
                      <a:pt x="351466" y="849172"/>
                    </a:moveTo>
                    <a:lnTo>
                      <a:pt x="113753" y="849731"/>
                    </a:lnTo>
                    <a:lnTo>
                      <a:pt x="349151" y="849731"/>
                    </a:lnTo>
                    <a:lnTo>
                      <a:pt x="351466" y="849172"/>
                    </a:lnTo>
                    <a:close/>
                  </a:path>
                  <a:path w="786765" h="915670">
                    <a:moveTo>
                      <a:pt x="786191" y="224485"/>
                    </a:moveTo>
                    <a:lnTo>
                      <a:pt x="720915" y="224485"/>
                    </a:lnTo>
                    <a:lnTo>
                      <a:pt x="723214" y="227203"/>
                    </a:lnTo>
                    <a:lnTo>
                      <a:pt x="723146" y="317931"/>
                    </a:lnTo>
                    <a:lnTo>
                      <a:pt x="723036" y="759484"/>
                    </a:lnTo>
                    <a:lnTo>
                      <a:pt x="786212" y="744235"/>
                    </a:lnTo>
                    <a:lnTo>
                      <a:pt x="786088" y="696620"/>
                    </a:lnTo>
                    <a:lnTo>
                      <a:pt x="786001" y="646309"/>
                    </a:lnTo>
                    <a:lnTo>
                      <a:pt x="786094" y="317931"/>
                    </a:lnTo>
                    <a:lnTo>
                      <a:pt x="786191" y="224485"/>
                    </a:lnTo>
                    <a:close/>
                  </a:path>
                  <a:path w="786765" h="915670">
                    <a:moveTo>
                      <a:pt x="686825" y="72542"/>
                    </a:moveTo>
                    <a:lnTo>
                      <a:pt x="589927" y="72542"/>
                    </a:lnTo>
                    <a:lnTo>
                      <a:pt x="590899" y="75955"/>
                    </a:lnTo>
                    <a:lnTo>
                      <a:pt x="590992" y="185839"/>
                    </a:lnTo>
                    <a:lnTo>
                      <a:pt x="590867" y="213499"/>
                    </a:lnTo>
                    <a:lnTo>
                      <a:pt x="590803" y="221996"/>
                    </a:lnTo>
                    <a:lnTo>
                      <a:pt x="592810" y="225018"/>
                    </a:lnTo>
                    <a:lnTo>
                      <a:pt x="786191" y="224485"/>
                    </a:lnTo>
                    <a:lnTo>
                      <a:pt x="786231" y="185839"/>
                    </a:lnTo>
                    <a:lnTo>
                      <a:pt x="784009" y="180594"/>
                    </a:lnTo>
                    <a:lnTo>
                      <a:pt x="686825" y="72542"/>
                    </a:lnTo>
                    <a:close/>
                  </a:path>
                </a:pathLst>
              </a:custGeom>
              <a:solidFill>
                <a:srgbClr val="505050"/>
              </a:solidFill>
            </p:spPr>
            <p:txBody>
              <a:bodyPr wrap="square" lIns="0" tIns="0" rIns="0" bIns="0" rtlCol="0"/>
              <a:lstStyle/>
              <a:p>
                <a:pPr defTabSz="460495"/>
                <a:endParaRPr sz="907">
                  <a:solidFill>
                    <a:prstClr val="black"/>
                  </a:solidFill>
                  <a:latin typeface="Calibri"/>
                </a:endParaRPr>
              </a:p>
            </p:txBody>
          </p:sp>
          <p:sp>
            <p:nvSpPr>
              <p:cNvPr id="709" name="object 322"/>
              <p:cNvSpPr/>
              <p:nvPr/>
            </p:nvSpPr>
            <p:spPr>
              <a:xfrm>
                <a:off x="5331196" y="4226815"/>
                <a:ext cx="272102" cy="0"/>
              </a:xfrm>
              <a:custGeom>
                <a:avLst/>
                <a:gdLst/>
                <a:ahLst/>
                <a:cxnLst/>
                <a:rect l="l" t="t" r="r" b="b"/>
                <a:pathLst>
                  <a:path w="405129">
                    <a:moveTo>
                      <a:pt x="0" y="0"/>
                    </a:moveTo>
                    <a:lnTo>
                      <a:pt x="404952" y="0"/>
                    </a:lnTo>
                  </a:path>
                </a:pathLst>
              </a:custGeom>
              <a:ln w="38100">
                <a:solidFill>
                  <a:srgbClr val="505050"/>
                </a:solidFill>
              </a:ln>
            </p:spPr>
            <p:txBody>
              <a:bodyPr wrap="square" lIns="0" tIns="0" rIns="0" bIns="0" rtlCol="0"/>
              <a:lstStyle/>
              <a:p>
                <a:pPr defTabSz="460495"/>
                <a:endParaRPr sz="907">
                  <a:solidFill>
                    <a:prstClr val="black"/>
                  </a:solidFill>
                  <a:latin typeface="Calibri"/>
                </a:endParaRPr>
              </a:p>
            </p:txBody>
          </p:sp>
          <p:sp>
            <p:nvSpPr>
              <p:cNvPr id="710" name="object 323"/>
              <p:cNvSpPr/>
              <p:nvPr/>
            </p:nvSpPr>
            <p:spPr>
              <a:xfrm>
                <a:off x="5331196" y="4311256"/>
                <a:ext cx="272102" cy="0"/>
              </a:xfrm>
              <a:custGeom>
                <a:avLst/>
                <a:gdLst/>
                <a:ahLst/>
                <a:cxnLst/>
                <a:rect l="l" t="t" r="r" b="b"/>
                <a:pathLst>
                  <a:path w="405129">
                    <a:moveTo>
                      <a:pt x="0" y="0"/>
                    </a:moveTo>
                    <a:lnTo>
                      <a:pt x="404952" y="0"/>
                    </a:lnTo>
                  </a:path>
                </a:pathLst>
              </a:custGeom>
              <a:ln w="38100">
                <a:solidFill>
                  <a:srgbClr val="505050"/>
                </a:solidFill>
              </a:ln>
            </p:spPr>
            <p:txBody>
              <a:bodyPr wrap="square" lIns="0" tIns="0" rIns="0" bIns="0" rtlCol="0"/>
              <a:lstStyle/>
              <a:p>
                <a:pPr defTabSz="460495"/>
                <a:endParaRPr sz="907">
                  <a:solidFill>
                    <a:prstClr val="black"/>
                  </a:solidFill>
                  <a:latin typeface="Calibri"/>
                </a:endParaRPr>
              </a:p>
            </p:txBody>
          </p:sp>
          <p:sp>
            <p:nvSpPr>
              <p:cNvPr id="711" name="object 324"/>
              <p:cNvSpPr/>
              <p:nvPr/>
            </p:nvSpPr>
            <p:spPr>
              <a:xfrm>
                <a:off x="5331196" y="4395688"/>
                <a:ext cx="272102" cy="0"/>
              </a:xfrm>
              <a:custGeom>
                <a:avLst/>
                <a:gdLst/>
                <a:ahLst/>
                <a:cxnLst/>
                <a:rect l="l" t="t" r="r" b="b"/>
                <a:pathLst>
                  <a:path w="405129">
                    <a:moveTo>
                      <a:pt x="0" y="0"/>
                    </a:moveTo>
                    <a:lnTo>
                      <a:pt x="404952" y="0"/>
                    </a:lnTo>
                  </a:path>
                </a:pathLst>
              </a:custGeom>
              <a:ln w="38100">
                <a:solidFill>
                  <a:srgbClr val="505050"/>
                </a:solidFill>
              </a:ln>
            </p:spPr>
            <p:txBody>
              <a:bodyPr wrap="square" lIns="0" tIns="0" rIns="0" bIns="0" rtlCol="0"/>
              <a:lstStyle/>
              <a:p>
                <a:pPr defTabSz="460495"/>
                <a:endParaRPr sz="907">
                  <a:solidFill>
                    <a:prstClr val="black"/>
                  </a:solidFill>
                  <a:latin typeface="Calibri"/>
                </a:endParaRPr>
              </a:p>
            </p:txBody>
          </p:sp>
          <p:sp>
            <p:nvSpPr>
              <p:cNvPr id="976" name="object 325"/>
              <p:cNvSpPr/>
              <p:nvPr/>
            </p:nvSpPr>
            <p:spPr>
              <a:xfrm>
                <a:off x="5082881" y="3900333"/>
                <a:ext cx="246086" cy="246086"/>
              </a:xfrm>
              <a:custGeom>
                <a:avLst/>
                <a:gdLst/>
                <a:ahLst/>
                <a:cxnLst/>
                <a:rect l="l" t="t" r="r" b="b"/>
                <a:pathLst>
                  <a:path w="366395" h="366395">
                    <a:moveTo>
                      <a:pt x="183057" y="0"/>
                    </a:moveTo>
                    <a:lnTo>
                      <a:pt x="134392" y="6539"/>
                    </a:lnTo>
                    <a:lnTo>
                      <a:pt x="90662" y="24995"/>
                    </a:lnTo>
                    <a:lnTo>
                      <a:pt x="53614" y="53620"/>
                    </a:lnTo>
                    <a:lnTo>
                      <a:pt x="24991" y="90672"/>
                    </a:lnTo>
                    <a:lnTo>
                      <a:pt x="6538" y="134403"/>
                    </a:lnTo>
                    <a:lnTo>
                      <a:pt x="0" y="183070"/>
                    </a:lnTo>
                    <a:lnTo>
                      <a:pt x="6538" y="231737"/>
                    </a:lnTo>
                    <a:lnTo>
                      <a:pt x="24991" y="275468"/>
                    </a:lnTo>
                    <a:lnTo>
                      <a:pt x="53614" y="312520"/>
                    </a:lnTo>
                    <a:lnTo>
                      <a:pt x="90662" y="341145"/>
                    </a:lnTo>
                    <a:lnTo>
                      <a:pt x="134392" y="359601"/>
                    </a:lnTo>
                    <a:lnTo>
                      <a:pt x="183057" y="366141"/>
                    </a:lnTo>
                    <a:lnTo>
                      <a:pt x="231728" y="359601"/>
                    </a:lnTo>
                    <a:lnTo>
                      <a:pt x="275461" y="341145"/>
                    </a:lnTo>
                    <a:lnTo>
                      <a:pt x="312512" y="312520"/>
                    </a:lnTo>
                    <a:lnTo>
                      <a:pt x="341136" y="275468"/>
                    </a:lnTo>
                    <a:lnTo>
                      <a:pt x="359589" y="231737"/>
                    </a:lnTo>
                    <a:lnTo>
                      <a:pt x="366128" y="183070"/>
                    </a:lnTo>
                    <a:lnTo>
                      <a:pt x="359589" y="134403"/>
                    </a:lnTo>
                    <a:lnTo>
                      <a:pt x="341136" y="90672"/>
                    </a:lnTo>
                    <a:lnTo>
                      <a:pt x="312512" y="53620"/>
                    </a:lnTo>
                    <a:lnTo>
                      <a:pt x="275461" y="24995"/>
                    </a:lnTo>
                    <a:lnTo>
                      <a:pt x="231728" y="6539"/>
                    </a:lnTo>
                    <a:lnTo>
                      <a:pt x="183057" y="0"/>
                    </a:lnTo>
                    <a:close/>
                  </a:path>
                </a:pathLst>
              </a:custGeom>
              <a:solidFill>
                <a:srgbClr val="1BAF92"/>
              </a:solidFill>
            </p:spPr>
            <p:txBody>
              <a:bodyPr wrap="square" lIns="0" tIns="0" rIns="0" bIns="0" rtlCol="0"/>
              <a:lstStyle/>
              <a:p>
                <a:pPr defTabSz="460495"/>
                <a:endParaRPr sz="907">
                  <a:solidFill>
                    <a:prstClr val="black"/>
                  </a:solidFill>
                  <a:latin typeface="Calibri"/>
                </a:endParaRPr>
              </a:p>
            </p:txBody>
          </p:sp>
          <p:sp>
            <p:nvSpPr>
              <p:cNvPr id="977" name="object 326"/>
              <p:cNvSpPr/>
              <p:nvPr/>
            </p:nvSpPr>
            <p:spPr>
              <a:xfrm>
                <a:off x="5144355" y="3961816"/>
                <a:ext cx="110888" cy="116859"/>
              </a:xfrm>
              <a:custGeom>
                <a:avLst/>
                <a:gdLst/>
                <a:ahLst/>
                <a:cxnLst/>
                <a:rect l="l" t="t" r="r" b="b"/>
                <a:pathLst>
                  <a:path w="165100" h="173989">
                    <a:moveTo>
                      <a:pt x="0" y="91528"/>
                    </a:moveTo>
                    <a:lnTo>
                      <a:pt x="60642" y="173913"/>
                    </a:lnTo>
                    <a:lnTo>
                      <a:pt x="164769" y="0"/>
                    </a:lnTo>
                  </a:path>
                </a:pathLst>
              </a:custGeom>
              <a:ln w="25400">
                <a:solidFill>
                  <a:srgbClr val="FFFFFF"/>
                </a:solidFill>
              </a:ln>
            </p:spPr>
            <p:txBody>
              <a:bodyPr wrap="square" lIns="0" tIns="0" rIns="0" bIns="0" rtlCol="0"/>
              <a:lstStyle/>
              <a:p>
                <a:pPr defTabSz="460495"/>
                <a:endParaRPr sz="907">
                  <a:solidFill>
                    <a:prstClr val="black"/>
                  </a:solidFill>
                  <a:latin typeface="Calibri"/>
                </a:endParaRPr>
              </a:p>
            </p:txBody>
          </p:sp>
          <p:sp>
            <p:nvSpPr>
              <p:cNvPr id="337" name="object 301"/>
              <p:cNvSpPr/>
              <p:nvPr/>
            </p:nvSpPr>
            <p:spPr>
              <a:xfrm>
                <a:off x="6153341" y="3202189"/>
                <a:ext cx="1988773" cy="1880444"/>
              </a:xfrm>
              <a:prstGeom prst="rect">
                <a:avLst/>
              </a:prstGeom>
              <a:blipFill>
                <a:blip r:embed="rId22" cstate="email">
                  <a:extLst>
                    <a:ext uri="{28A0092B-C50C-407E-A947-70E740481C1C}">
                      <a14:useLocalDpi xmlns:a14="http://schemas.microsoft.com/office/drawing/2010/main"/>
                    </a:ext>
                  </a:extLst>
                </a:blip>
                <a:stretch>
                  <a:fillRect/>
                </a:stretch>
              </a:blipFill>
            </p:spPr>
            <p:txBody>
              <a:bodyPr wrap="square" lIns="0" tIns="0" rIns="0" bIns="0" rtlCol="0"/>
              <a:lstStyle/>
              <a:p>
                <a:pPr defTabSz="460495"/>
                <a:endParaRPr sz="907" dirty="0">
                  <a:solidFill>
                    <a:prstClr val="black"/>
                  </a:solidFill>
                  <a:latin typeface="Calibri"/>
                </a:endParaRPr>
              </a:p>
            </p:txBody>
          </p:sp>
          <p:sp>
            <p:nvSpPr>
              <p:cNvPr id="693" name="object 306"/>
              <p:cNvSpPr txBox="1"/>
              <p:nvPr/>
            </p:nvSpPr>
            <p:spPr>
              <a:xfrm>
                <a:off x="6956524" y="4828738"/>
                <a:ext cx="42649" cy="109809"/>
              </a:xfrm>
              <a:prstGeom prst="rect">
                <a:avLst/>
              </a:prstGeom>
            </p:spPr>
            <p:txBody>
              <a:bodyPr vert="horz" wrap="square" lIns="0" tIns="8956" rIns="0" bIns="0" rtlCol="0">
                <a:spAutoFit/>
              </a:bodyPr>
              <a:lstStyle/>
              <a:p>
                <a:pPr marL="6396" defTabSz="460495">
                  <a:spcBef>
                    <a:spcPts val="71"/>
                  </a:spcBef>
                </a:pPr>
                <a:r>
                  <a:rPr sz="529" b="1" spc="5" dirty="0">
                    <a:solidFill>
                      <a:srgbClr val="FFFFFF"/>
                    </a:solidFill>
                    <a:latin typeface="Myriad Pro"/>
                    <a:cs typeface="Myriad Pro"/>
                  </a:rPr>
                  <a:t>!</a:t>
                </a:r>
                <a:endParaRPr sz="529">
                  <a:solidFill>
                    <a:prstClr val="black"/>
                  </a:solidFill>
                  <a:latin typeface="Myriad Pro"/>
                  <a:cs typeface="Myriad Pro"/>
                </a:endParaRPr>
              </a:p>
            </p:txBody>
          </p:sp>
          <p:sp>
            <p:nvSpPr>
              <p:cNvPr id="694" name="object 307"/>
              <p:cNvSpPr txBox="1"/>
              <p:nvPr/>
            </p:nvSpPr>
            <p:spPr>
              <a:xfrm>
                <a:off x="6904236" y="4549976"/>
                <a:ext cx="42649" cy="109809"/>
              </a:xfrm>
              <a:prstGeom prst="rect">
                <a:avLst/>
              </a:prstGeom>
            </p:spPr>
            <p:txBody>
              <a:bodyPr vert="horz" wrap="square" lIns="0" tIns="8956" rIns="0" bIns="0" rtlCol="0">
                <a:spAutoFit/>
              </a:bodyPr>
              <a:lstStyle/>
              <a:p>
                <a:pPr marL="6396" defTabSz="460495">
                  <a:spcBef>
                    <a:spcPts val="71"/>
                  </a:spcBef>
                </a:pPr>
                <a:r>
                  <a:rPr sz="529" b="1" spc="5" dirty="0">
                    <a:solidFill>
                      <a:srgbClr val="FFFFFF"/>
                    </a:solidFill>
                    <a:latin typeface="Myriad Pro"/>
                    <a:cs typeface="Myriad Pro"/>
                  </a:rPr>
                  <a:t>!</a:t>
                </a:r>
                <a:endParaRPr sz="529">
                  <a:solidFill>
                    <a:prstClr val="black"/>
                  </a:solidFill>
                  <a:latin typeface="Myriad Pro"/>
                  <a:cs typeface="Myriad Pro"/>
                </a:endParaRPr>
              </a:p>
            </p:txBody>
          </p:sp>
          <p:sp>
            <p:nvSpPr>
              <p:cNvPr id="696" name="object 309"/>
              <p:cNvSpPr/>
              <p:nvPr/>
            </p:nvSpPr>
            <p:spPr>
              <a:xfrm>
                <a:off x="8378890" y="1935180"/>
                <a:ext cx="608604" cy="608604"/>
              </a:xfrm>
              <a:custGeom>
                <a:avLst/>
                <a:gdLst/>
                <a:ahLst/>
                <a:cxnLst/>
                <a:rect l="l" t="t" r="r" b="b"/>
                <a:pathLst>
                  <a:path w="906144" h="906145">
                    <a:moveTo>
                      <a:pt x="905548" y="452767"/>
                    </a:moveTo>
                    <a:lnTo>
                      <a:pt x="902891" y="502100"/>
                    </a:lnTo>
                    <a:lnTo>
                      <a:pt x="895104" y="549895"/>
                    </a:lnTo>
                    <a:lnTo>
                      <a:pt x="882465" y="595874"/>
                    </a:lnTo>
                    <a:lnTo>
                      <a:pt x="865248" y="639763"/>
                    </a:lnTo>
                    <a:lnTo>
                      <a:pt x="843730" y="681285"/>
                    </a:lnTo>
                    <a:lnTo>
                      <a:pt x="818188" y="720163"/>
                    </a:lnTo>
                    <a:lnTo>
                      <a:pt x="788897" y="756122"/>
                    </a:lnTo>
                    <a:lnTo>
                      <a:pt x="756134" y="788885"/>
                    </a:lnTo>
                    <a:lnTo>
                      <a:pt x="720176" y="818175"/>
                    </a:lnTo>
                    <a:lnTo>
                      <a:pt x="681298" y="843717"/>
                    </a:lnTo>
                    <a:lnTo>
                      <a:pt x="639776" y="865235"/>
                    </a:lnTo>
                    <a:lnTo>
                      <a:pt x="595887" y="882452"/>
                    </a:lnTo>
                    <a:lnTo>
                      <a:pt x="549907" y="895092"/>
                    </a:lnTo>
                    <a:lnTo>
                      <a:pt x="502113" y="902878"/>
                    </a:lnTo>
                    <a:lnTo>
                      <a:pt x="452780" y="905535"/>
                    </a:lnTo>
                    <a:lnTo>
                      <a:pt x="403445" y="902878"/>
                    </a:lnTo>
                    <a:lnTo>
                      <a:pt x="355648" y="895092"/>
                    </a:lnTo>
                    <a:lnTo>
                      <a:pt x="309667" y="882452"/>
                    </a:lnTo>
                    <a:lnTo>
                      <a:pt x="265776" y="865235"/>
                    </a:lnTo>
                    <a:lnTo>
                      <a:pt x="224253" y="843717"/>
                    </a:lnTo>
                    <a:lnTo>
                      <a:pt x="185374" y="818175"/>
                    </a:lnTo>
                    <a:lnTo>
                      <a:pt x="149415" y="788885"/>
                    </a:lnTo>
                    <a:lnTo>
                      <a:pt x="116651" y="756122"/>
                    </a:lnTo>
                    <a:lnTo>
                      <a:pt x="87360" y="720163"/>
                    </a:lnTo>
                    <a:lnTo>
                      <a:pt x="61817" y="681285"/>
                    </a:lnTo>
                    <a:lnTo>
                      <a:pt x="40300" y="639763"/>
                    </a:lnTo>
                    <a:lnTo>
                      <a:pt x="23083" y="595874"/>
                    </a:lnTo>
                    <a:lnTo>
                      <a:pt x="10443" y="549895"/>
                    </a:lnTo>
                    <a:lnTo>
                      <a:pt x="2656" y="502100"/>
                    </a:lnTo>
                    <a:lnTo>
                      <a:pt x="0" y="452767"/>
                    </a:lnTo>
                    <a:lnTo>
                      <a:pt x="3355" y="397367"/>
                    </a:lnTo>
                    <a:lnTo>
                      <a:pt x="13160" y="343959"/>
                    </a:lnTo>
                    <a:lnTo>
                      <a:pt x="29020" y="292936"/>
                    </a:lnTo>
                    <a:lnTo>
                      <a:pt x="50541" y="244692"/>
                    </a:lnTo>
                    <a:lnTo>
                      <a:pt x="77330" y="199618"/>
                    </a:lnTo>
                    <a:lnTo>
                      <a:pt x="106491" y="161053"/>
                    </a:lnTo>
                    <a:lnTo>
                      <a:pt x="139519" y="125856"/>
                    </a:lnTo>
                    <a:lnTo>
                      <a:pt x="176102" y="94339"/>
                    </a:lnTo>
                    <a:lnTo>
                      <a:pt x="215929" y="66814"/>
                    </a:lnTo>
                    <a:lnTo>
                      <a:pt x="258686" y="43593"/>
                    </a:lnTo>
                    <a:lnTo>
                      <a:pt x="304062" y="24989"/>
                    </a:lnTo>
                    <a:lnTo>
                      <a:pt x="351745" y="11314"/>
                    </a:lnTo>
                    <a:lnTo>
                      <a:pt x="401421" y="2880"/>
                    </a:lnTo>
                    <a:lnTo>
                      <a:pt x="452780" y="0"/>
                    </a:lnTo>
                    <a:lnTo>
                      <a:pt x="502113" y="2656"/>
                    </a:lnTo>
                    <a:lnTo>
                      <a:pt x="549907" y="10443"/>
                    </a:lnTo>
                    <a:lnTo>
                      <a:pt x="595887" y="23083"/>
                    </a:lnTo>
                    <a:lnTo>
                      <a:pt x="639776" y="40299"/>
                    </a:lnTo>
                    <a:lnTo>
                      <a:pt x="681298" y="61817"/>
                    </a:lnTo>
                    <a:lnTo>
                      <a:pt x="720176" y="87359"/>
                    </a:lnTo>
                    <a:lnTo>
                      <a:pt x="756134" y="116650"/>
                    </a:lnTo>
                    <a:lnTo>
                      <a:pt x="788897" y="149413"/>
                    </a:lnTo>
                    <a:lnTo>
                      <a:pt x="818188" y="185371"/>
                    </a:lnTo>
                    <a:lnTo>
                      <a:pt x="843730" y="224250"/>
                    </a:lnTo>
                    <a:lnTo>
                      <a:pt x="865248" y="265771"/>
                    </a:lnTo>
                    <a:lnTo>
                      <a:pt x="882465" y="309660"/>
                    </a:lnTo>
                    <a:lnTo>
                      <a:pt x="895104" y="355640"/>
                    </a:lnTo>
                    <a:lnTo>
                      <a:pt x="902891" y="403434"/>
                    </a:lnTo>
                    <a:lnTo>
                      <a:pt x="905548" y="452767"/>
                    </a:lnTo>
                    <a:close/>
                  </a:path>
                </a:pathLst>
              </a:custGeom>
              <a:ln w="101600">
                <a:solidFill>
                  <a:srgbClr val="E6E6E6"/>
                </a:solidFill>
              </a:ln>
            </p:spPr>
            <p:txBody>
              <a:bodyPr wrap="square" lIns="0" tIns="0" rIns="0" bIns="0" rtlCol="0"/>
              <a:lstStyle/>
              <a:p>
                <a:pPr defTabSz="460495"/>
                <a:endParaRPr sz="907" dirty="0">
                  <a:solidFill>
                    <a:prstClr val="black"/>
                  </a:solidFill>
                  <a:latin typeface="Calibri"/>
                </a:endParaRPr>
              </a:p>
            </p:txBody>
          </p:sp>
          <p:sp>
            <p:nvSpPr>
              <p:cNvPr id="329" name="object 309">
                <a:extLst>
                  <a:ext uri="{FF2B5EF4-FFF2-40B4-BE49-F238E27FC236}">
                    <a16:creationId xmlns:a16="http://schemas.microsoft.com/office/drawing/2014/main" id="{BE82A50C-47E1-4AE0-9042-E862851AF772}"/>
                  </a:ext>
                </a:extLst>
              </p:cNvPr>
              <p:cNvSpPr/>
              <p:nvPr/>
            </p:nvSpPr>
            <p:spPr>
              <a:xfrm>
                <a:off x="8773001" y="1819987"/>
                <a:ext cx="278435" cy="278435"/>
              </a:xfrm>
              <a:custGeom>
                <a:avLst/>
                <a:gdLst/>
                <a:ahLst/>
                <a:cxnLst/>
                <a:rect l="l" t="t" r="r" b="b"/>
                <a:pathLst>
                  <a:path w="906144" h="906145">
                    <a:moveTo>
                      <a:pt x="905548" y="452767"/>
                    </a:moveTo>
                    <a:lnTo>
                      <a:pt x="902891" y="502100"/>
                    </a:lnTo>
                    <a:lnTo>
                      <a:pt x="895104" y="549895"/>
                    </a:lnTo>
                    <a:lnTo>
                      <a:pt x="882465" y="595874"/>
                    </a:lnTo>
                    <a:lnTo>
                      <a:pt x="865248" y="639763"/>
                    </a:lnTo>
                    <a:lnTo>
                      <a:pt x="843730" y="681285"/>
                    </a:lnTo>
                    <a:lnTo>
                      <a:pt x="818188" y="720163"/>
                    </a:lnTo>
                    <a:lnTo>
                      <a:pt x="788897" y="756122"/>
                    </a:lnTo>
                    <a:lnTo>
                      <a:pt x="756134" y="788885"/>
                    </a:lnTo>
                    <a:lnTo>
                      <a:pt x="720176" y="818175"/>
                    </a:lnTo>
                    <a:lnTo>
                      <a:pt x="681298" y="843717"/>
                    </a:lnTo>
                    <a:lnTo>
                      <a:pt x="639776" y="865235"/>
                    </a:lnTo>
                    <a:lnTo>
                      <a:pt x="595887" y="882452"/>
                    </a:lnTo>
                    <a:lnTo>
                      <a:pt x="549907" y="895092"/>
                    </a:lnTo>
                    <a:lnTo>
                      <a:pt x="502113" y="902878"/>
                    </a:lnTo>
                    <a:lnTo>
                      <a:pt x="452780" y="905535"/>
                    </a:lnTo>
                    <a:lnTo>
                      <a:pt x="403445" y="902878"/>
                    </a:lnTo>
                    <a:lnTo>
                      <a:pt x="355648" y="895092"/>
                    </a:lnTo>
                    <a:lnTo>
                      <a:pt x="309667" y="882452"/>
                    </a:lnTo>
                    <a:lnTo>
                      <a:pt x="265776" y="865235"/>
                    </a:lnTo>
                    <a:lnTo>
                      <a:pt x="224253" y="843717"/>
                    </a:lnTo>
                    <a:lnTo>
                      <a:pt x="185374" y="818175"/>
                    </a:lnTo>
                    <a:lnTo>
                      <a:pt x="149415" y="788885"/>
                    </a:lnTo>
                    <a:lnTo>
                      <a:pt x="116651" y="756122"/>
                    </a:lnTo>
                    <a:lnTo>
                      <a:pt x="87360" y="720163"/>
                    </a:lnTo>
                    <a:lnTo>
                      <a:pt x="61817" y="681285"/>
                    </a:lnTo>
                    <a:lnTo>
                      <a:pt x="40300" y="639763"/>
                    </a:lnTo>
                    <a:lnTo>
                      <a:pt x="23083" y="595874"/>
                    </a:lnTo>
                    <a:lnTo>
                      <a:pt x="10443" y="549895"/>
                    </a:lnTo>
                    <a:lnTo>
                      <a:pt x="2656" y="502100"/>
                    </a:lnTo>
                    <a:lnTo>
                      <a:pt x="0" y="452767"/>
                    </a:lnTo>
                    <a:lnTo>
                      <a:pt x="3355" y="397367"/>
                    </a:lnTo>
                    <a:lnTo>
                      <a:pt x="13160" y="343959"/>
                    </a:lnTo>
                    <a:lnTo>
                      <a:pt x="29020" y="292936"/>
                    </a:lnTo>
                    <a:lnTo>
                      <a:pt x="50541" y="244692"/>
                    </a:lnTo>
                    <a:lnTo>
                      <a:pt x="77330" y="199618"/>
                    </a:lnTo>
                    <a:lnTo>
                      <a:pt x="106491" y="161053"/>
                    </a:lnTo>
                    <a:lnTo>
                      <a:pt x="139519" y="125856"/>
                    </a:lnTo>
                    <a:lnTo>
                      <a:pt x="176102" y="94339"/>
                    </a:lnTo>
                    <a:lnTo>
                      <a:pt x="215929" y="66814"/>
                    </a:lnTo>
                    <a:lnTo>
                      <a:pt x="258686" y="43593"/>
                    </a:lnTo>
                    <a:lnTo>
                      <a:pt x="304062" y="24989"/>
                    </a:lnTo>
                    <a:lnTo>
                      <a:pt x="351745" y="11314"/>
                    </a:lnTo>
                    <a:lnTo>
                      <a:pt x="401421" y="2880"/>
                    </a:lnTo>
                    <a:lnTo>
                      <a:pt x="452780" y="0"/>
                    </a:lnTo>
                    <a:lnTo>
                      <a:pt x="502113" y="2656"/>
                    </a:lnTo>
                    <a:lnTo>
                      <a:pt x="549907" y="10443"/>
                    </a:lnTo>
                    <a:lnTo>
                      <a:pt x="595887" y="23083"/>
                    </a:lnTo>
                    <a:lnTo>
                      <a:pt x="639776" y="40299"/>
                    </a:lnTo>
                    <a:lnTo>
                      <a:pt x="681298" y="61817"/>
                    </a:lnTo>
                    <a:lnTo>
                      <a:pt x="720176" y="87359"/>
                    </a:lnTo>
                    <a:lnTo>
                      <a:pt x="756134" y="116650"/>
                    </a:lnTo>
                    <a:lnTo>
                      <a:pt x="788897" y="149413"/>
                    </a:lnTo>
                    <a:lnTo>
                      <a:pt x="818188" y="185371"/>
                    </a:lnTo>
                    <a:lnTo>
                      <a:pt x="843730" y="224250"/>
                    </a:lnTo>
                    <a:lnTo>
                      <a:pt x="865248" y="265771"/>
                    </a:lnTo>
                    <a:lnTo>
                      <a:pt x="882465" y="309660"/>
                    </a:lnTo>
                    <a:lnTo>
                      <a:pt x="895104" y="355640"/>
                    </a:lnTo>
                    <a:lnTo>
                      <a:pt x="902891" y="403434"/>
                    </a:lnTo>
                    <a:lnTo>
                      <a:pt x="905548" y="452767"/>
                    </a:lnTo>
                    <a:close/>
                  </a:path>
                </a:pathLst>
              </a:custGeom>
              <a:ln w="66675">
                <a:solidFill>
                  <a:srgbClr val="E6E6E6"/>
                </a:solidFill>
              </a:ln>
            </p:spPr>
            <p:txBody>
              <a:bodyPr wrap="square" lIns="0" tIns="0" rIns="0" bIns="0" rtlCol="0"/>
              <a:lstStyle/>
              <a:p>
                <a:pPr defTabSz="460495"/>
                <a:endParaRPr sz="907" dirty="0">
                  <a:solidFill>
                    <a:prstClr val="black"/>
                  </a:solidFill>
                  <a:latin typeface="Calibri"/>
                </a:endParaRPr>
              </a:p>
            </p:txBody>
          </p:sp>
          <p:sp>
            <p:nvSpPr>
              <p:cNvPr id="695" name="object 308"/>
              <p:cNvSpPr/>
              <p:nvPr/>
            </p:nvSpPr>
            <p:spPr>
              <a:xfrm>
                <a:off x="8378890" y="1935180"/>
                <a:ext cx="608604" cy="608604"/>
              </a:xfrm>
              <a:custGeom>
                <a:avLst/>
                <a:gdLst/>
                <a:ahLst/>
                <a:cxnLst/>
                <a:rect l="l" t="t" r="r" b="b"/>
                <a:pathLst>
                  <a:path w="906144" h="906145">
                    <a:moveTo>
                      <a:pt x="452780" y="0"/>
                    </a:moveTo>
                    <a:lnTo>
                      <a:pt x="401421" y="2880"/>
                    </a:lnTo>
                    <a:lnTo>
                      <a:pt x="351745" y="11314"/>
                    </a:lnTo>
                    <a:lnTo>
                      <a:pt x="304062" y="24989"/>
                    </a:lnTo>
                    <a:lnTo>
                      <a:pt x="258686" y="43593"/>
                    </a:lnTo>
                    <a:lnTo>
                      <a:pt x="215929" y="66814"/>
                    </a:lnTo>
                    <a:lnTo>
                      <a:pt x="176102" y="94339"/>
                    </a:lnTo>
                    <a:lnTo>
                      <a:pt x="139519" y="125856"/>
                    </a:lnTo>
                    <a:lnTo>
                      <a:pt x="106491" y="161053"/>
                    </a:lnTo>
                    <a:lnTo>
                      <a:pt x="77330" y="199618"/>
                    </a:lnTo>
                    <a:lnTo>
                      <a:pt x="50541" y="244692"/>
                    </a:lnTo>
                    <a:lnTo>
                      <a:pt x="29020" y="292936"/>
                    </a:lnTo>
                    <a:lnTo>
                      <a:pt x="13160" y="343959"/>
                    </a:lnTo>
                    <a:lnTo>
                      <a:pt x="3355" y="397367"/>
                    </a:lnTo>
                    <a:lnTo>
                      <a:pt x="0" y="452767"/>
                    </a:lnTo>
                    <a:lnTo>
                      <a:pt x="2656" y="502100"/>
                    </a:lnTo>
                    <a:lnTo>
                      <a:pt x="10443" y="549895"/>
                    </a:lnTo>
                    <a:lnTo>
                      <a:pt x="23083" y="595874"/>
                    </a:lnTo>
                    <a:lnTo>
                      <a:pt x="40300" y="639763"/>
                    </a:lnTo>
                    <a:lnTo>
                      <a:pt x="61817" y="681285"/>
                    </a:lnTo>
                    <a:lnTo>
                      <a:pt x="87360" y="720163"/>
                    </a:lnTo>
                    <a:lnTo>
                      <a:pt x="116651" y="756122"/>
                    </a:lnTo>
                    <a:lnTo>
                      <a:pt x="149415" y="788885"/>
                    </a:lnTo>
                    <a:lnTo>
                      <a:pt x="185374" y="818175"/>
                    </a:lnTo>
                    <a:lnTo>
                      <a:pt x="224253" y="843717"/>
                    </a:lnTo>
                    <a:lnTo>
                      <a:pt x="265776" y="865235"/>
                    </a:lnTo>
                    <a:lnTo>
                      <a:pt x="309667" y="882452"/>
                    </a:lnTo>
                    <a:lnTo>
                      <a:pt x="355648" y="895092"/>
                    </a:lnTo>
                    <a:lnTo>
                      <a:pt x="403445" y="902878"/>
                    </a:lnTo>
                    <a:lnTo>
                      <a:pt x="452780" y="905535"/>
                    </a:lnTo>
                    <a:lnTo>
                      <a:pt x="502113" y="902878"/>
                    </a:lnTo>
                    <a:lnTo>
                      <a:pt x="549907" y="895092"/>
                    </a:lnTo>
                    <a:lnTo>
                      <a:pt x="595887" y="882452"/>
                    </a:lnTo>
                    <a:lnTo>
                      <a:pt x="639776" y="865235"/>
                    </a:lnTo>
                    <a:lnTo>
                      <a:pt x="681298" y="843717"/>
                    </a:lnTo>
                    <a:lnTo>
                      <a:pt x="720176" y="818175"/>
                    </a:lnTo>
                    <a:lnTo>
                      <a:pt x="756134" y="788885"/>
                    </a:lnTo>
                    <a:lnTo>
                      <a:pt x="788897" y="756122"/>
                    </a:lnTo>
                    <a:lnTo>
                      <a:pt x="818188" y="720163"/>
                    </a:lnTo>
                    <a:lnTo>
                      <a:pt x="843730" y="681285"/>
                    </a:lnTo>
                    <a:lnTo>
                      <a:pt x="865248" y="639763"/>
                    </a:lnTo>
                    <a:lnTo>
                      <a:pt x="882465" y="595874"/>
                    </a:lnTo>
                    <a:lnTo>
                      <a:pt x="895104" y="549895"/>
                    </a:lnTo>
                    <a:lnTo>
                      <a:pt x="902891" y="502100"/>
                    </a:lnTo>
                    <a:lnTo>
                      <a:pt x="905548" y="452767"/>
                    </a:lnTo>
                    <a:lnTo>
                      <a:pt x="902891" y="403434"/>
                    </a:lnTo>
                    <a:lnTo>
                      <a:pt x="895104" y="355640"/>
                    </a:lnTo>
                    <a:lnTo>
                      <a:pt x="882465" y="309660"/>
                    </a:lnTo>
                    <a:lnTo>
                      <a:pt x="865248" y="265771"/>
                    </a:lnTo>
                    <a:lnTo>
                      <a:pt x="843730" y="224250"/>
                    </a:lnTo>
                    <a:lnTo>
                      <a:pt x="818188" y="185371"/>
                    </a:lnTo>
                    <a:lnTo>
                      <a:pt x="788897" y="149413"/>
                    </a:lnTo>
                    <a:lnTo>
                      <a:pt x="756134" y="116650"/>
                    </a:lnTo>
                    <a:lnTo>
                      <a:pt x="720176" y="87359"/>
                    </a:lnTo>
                    <a:lnTo>
                      <a:pt x="681298" y="61817"/>
                    </a:lnTo>
                    <a:lnTo>
                      <a:pt x="639776" y="40299"/>
                    </a:lnTo>
                    <a:lnTo>
                      <a:pt x="595887" y="23083"/>
                    </a:lnTo>
                    <a:lnTo>
                      <a:pt x="549907" y="10443"/>
                    </a:lnTo>
                    <a:lnTo>
                      <a:pt x="502113" y="2656"/>
                    </a:lnTo>
                    <a:lnTo>
                      <a:pt x="452780" y="0"/>
                    </a:lnTo>
                    <a:close/>
                  </a:path>
                </a:pathLst>
              </a:custGeom>
              <a:solidFill>
                <a:srgbClr val="FFFFFF"/>
              </a:solidFill>
            </p:spPr>
            <p:txBody>
              <a:bodyPr wrap="square" lIns="0" tIns="0" rIns="0" bIns="0" rtlCol="0"/>
              <a:lstStyle/>
              <a:p>
                <a:pPr defTabSz="460495"/>
                <a:endParaRPr sz="907">
                  <a:solidFill>
                    <a:prstClr val="black"/>
                  </a:solidFill>
                  <a:latin typeface="Calibri"/>
                </a:endParaRPr>
              </a:p>
            </p:txBody>
          </p:sp>
          <p:sp>
            <p:nvSpPr>
              <p:cNvPr id="698" name="object 311"/>
              <p:cNvSpPr/>
              <p:nvPr/>
            </p:nvSpPr>
            <p:spPr>
              <a:xfrm>
                <a:off x="8378890" y="1935180"/>
                <a:ext cx="608604" cy="608604"/>
              </a:xfrm>
              <a:custGeom>
                <a:avLst/>
                <a:gdLst/>
                <a:ahLst/>
                <a:cxnLst/>
                <a:rect l="l" t="t" r="r" b="b"/>
                <a:pathLst>
                  <a:path w="906144" h="906145">
                    <a:moveTo>
                      <a:pt x="452780" y="0"/>
                    </a:moveTo>
                    <a:lnTo>
                      <a:pt x="401421" y="2880"/>
                    </a:lnTo>
                    <a:lnTo>
                      <a:pt x="351745" y="11314"/>
                    </a:lnTo>
                    <a:lnTo>
                      <a:pt x="304062" y="24989"/>
                    </a:lnTo>
                    <a:lnTo>
                      <a:pt x="258686" y="43593"/>
                    </a:lnTo>
                    <a:lnTo>
                      <a:pt x="215929" y="66814"/>
                    </a:lnTo>
                    <a:lnTo>
                      <a:pt x="176102" y="94339"/>
                    </a:lnTo>
                    <a:lnTo>
                      <a:pt x="139519" y="125856"/>
                    </a:lnTo>
                    <a:lnTo>
                      <a:pt x="106491" y="161053"/>
                    </a:lnTo>
                    <a:lnTo>
                      <a:pt x="77330" y="199618"/>
                    </a:lnTo>
                    <a:lnTo>
                      <a:pt x="50541" y="244692"/>
                    </a:lnTo>
                    <a:lnTo>
                      <a:pt x="29020" y="292936"/>
                    </a:lnTo>
                    <a:lnTo>
                      <a:pt x="13160" y="343959"/>
                    </a:lnTo>
                    <a:lnTo>
                      <a:pt x="3355" y="397367"/>
                    </a:lnTo>
                    <a:lnTo>
                      <a:pt x="0" y="452767"/>
                    </a:lnTo>
                    <a:lnTo>
                      <a:pt x="2656" y="502100"/>
                    </a:lnTo>
                    <a:lnTo>
                      <a:pt x="10443" y="549895"/>
                    </a:lnTo>
                    <a:lnTo>
                      <a:pt x="23083" y="595874"/>
                    </a:lnTo>
                    <a:lnTo>
                      <a:pt x="40300" y="639763"/>
                    </a:lnTo>
                    <a:lnTo>
                      <a:pt x="61817" y="681285"/>
                    </a:lnTo>
                    <a:lnTo>
                      <a:pt x="87360" y="720163"/>
                    </a:lnTo>
                    <a:lnTo>
                      <a:pt x="116651" y="756122"/>
                    </a:lnTo>
                    <a:lnTo>
                      <a:pt x="149415" y="788885"/>
                    </a:lnTo>
                    <a:lnTo>
                      <a:pt x="185374" y="818175"/>
                    </a:lnTo>
                    <a:lnTo>
                      <a:pt x="224253" y="843717"/>
                    </a:lnTo>
                    <a:lnTo>
                      <a:pt x="265776" y="865235"/>
                    </a:lnTo>
                    <a:lnTo>
                      <a:pt x="309667" y="882452"/>
                    </a:lnTo>
                    <a:lnTo>
                      <a:pt x="355648" y="895092"/>
                    </a:lnTo>
                    <a:lnTo>
                      <a:pt x="403445" y="902878"/>
                    </a:lnTo>
                    <a:lnTo>
                      <a:pt x="452780" y="905535"/>
                    </a:lnTo>
                    <a:lnTo>
                      <a:pt x="502113" y="902878"/>
                    </a:lnTo>
                    <a:lnTo>
                      <a:pt x="549907" y="895092"/>
                    </a:lnTo>
                    <a:lnTo>
                      <a:pt x="595887" y="882452"/>
                    </a:lnTo>
                    <a:lnTo>
                      <a:pt x="639776" y="865235"/>
                    </a:lnTo>
                    <a:lnTo>
                      <a:pt x="681298" y="843717"/>
                    </a:lnTo>
                    <a:lnTo>
                      <a:pt x="720176" y="818175"/>
                    </a:lnTo>
                    <a:lnTo>
                      <a:pt x="756134" y="788885"/>
                    </a:lnTo>
                    <a:lnTo>
                      <a:pt x="788897" y="756122"/>
                    </a:lnTo>
                    <a:lnTo>
                      <a:pt x="818188" y="720163"/>
                    </a:lnTo>
                    <a:lnTo>
                      <a:pt x="843730" y="681285"/>
                    </a:lnTo>
                    <a:lnTo>
                      <a:pt x="865248" y="639763"/>
                    </a:lnTo>
                    <a:lnTo>
                      <a:pt x="882465" y="595874"/>
                    </a:lnTo>
                    <a:lnTo>
                      <a:pt x="895104" y="549895"/>
                    </a:lnTo>
                    <a:lnTo>
                      <a:pt x="902891" y="502100"/>
                    </a:lnTo>
                    <a:lnTo>
                      <a:pt x="905548" y="452767"/>
                    </a:lnTo>
                    <a:lnTo>
                      <a:pt x="902891" y="403434"/>
                    </a:lnTo>
                    <a:lnTo>
                      <a:pt x="895104" y="355640"/>
                    </a:lnTo>
                    <a:lnTo>
                      <a:pt x="882465" y="309660"/>
                    </a:lnTo>
                    <a:lnTo>
                      <a:pt x="865248" y="265771"/>
                    </a:lnTo>
                    <a:lnTo>
                      <a:pt x="843730" y="224250"/>
                    </a:lnTo>
                    <a:lnTo>
                      <a:pt x="818188" y="185371"/>
                    </a:lnTo>
                    <a:lnTo>
                      <a:pt x="788897" y="149413"/>
                    </a:lnTo>
                    <a:lnTo>
                      <a:pt x="756134" y="116650"/>
                    </a:lnTo>
                    <a:lnTo>
                      <a:pt x="720176" y="87359"/>
                    </a:lnTo>
                    <a:lnTo>
                      <a:pt x="681298" y="61817"/>
                    </a:lnTo>
                    <a:lnTo>
                      <a:pt x="639776" y="40299"/>
                    </a:lnTo>
                    <a:lnTo>
                      <a:pt x="595887" y="23083"/>
                    </a:lnTo>
                    <a:lnTo>
                      <a:pt x="549907" y="10443"/>
                    </a:lnTo>
                    <a:lnTo>
                      <a:pt x="502113" y="2656"/>
                    </a:lnTo>
                    <a:lnTo>
                      <a:pt x="452780" y="0"/>
                    </a:lnTo>
                    <a:close/>
                  </a:path>
                </a:pathLst>
              </a:custGeom>
              <a:solidFill>
                <a:srgbClr val="FFFFFF"/>
              </a:solidFill>
              <a:ln>
                <a:noFill/>
              </a:ln>
            </p:spPr>
            <p:txBody>
              <a:bodyPr wrap="square" lIns="0" tIns="0" rIns="0" bIns="0" rtlCol="0"/>
              <a:lstStyle/>
              <a:p>
                <a:pPr defTabSz="460495"/>
                <a:endParaRPr sz="907" dirty="0">
                  <a:solidFill>
                    <a:prstClr val="black"/>
                  </a:solidFill>
                  <a:latin typeface="Calibri"/>
                </a:endParaRPr>
              </a:p>
            </p:txBody>
          </p:sp>
          <p:sp>
            <p:nvSpPr>
              <p:cNvPr id="699" name="object 312"/>
              <p:cNvSpPr/>
              <p:nvPr/>
            </p:nvSpPr>
            <p:spPr>
              <a:xfrm>
                <a:off x="8462116" y="2077216"/>
                <a:ext cx="440993" cy="280206"/>
              </a:xfrm>
              <a:custGeom>
                <a:avLst/>
                <a:gdLst/>
                <a:ahLst/>
                <a:cxnLst/>
                <a:rect l="l" t="t" r="r" b="b"/>
                <a:pathLst>
                  <a:path w="656590" h="417195">
                    <a:moveTo>
                      <a:pt x="155638" y="416598"/>
                    </a:moveTo>
                    <a:lnTo>
                      <a:pt x="106601" y="408817"/>
                    </a:lnTo>
                    <a:lnTo>
                      <a:pt x="63897" y="387146"/>
                    </a:lnTo>
                    <a:lnTo>
                      <a:pt x="30147" y="354088"/>
                    </a:lnTo>
                    <a:lnTo>
                      <a:pt x="7973" y="312148"/>
                    </a:lnTo>
                    <a:lnTo>
                      <a:pt x="0" y="263829"/>
                    </a:lnTo>
                    <a:lnTo>
                      <a:pt x="6904" y="218842"/>
                    </a:lnTo>
                    <a:lnTo>
                      <a:pt x="26223" y="179185"/>
                    </a:lnTo>
                    <a:lnTo>
                      <a:pt x="55868" y="146884"/>
                    </a:lnTo>
                    <a:lnTo>
                      <a:pt x="93746" y="123966"/>
                    </a:lnTo>
                    <a:lnTo>
                      <a:pt x="137769" y="112458"/>
                    </a:lnTo>
                    <a:lnTo>
                      <a:pt x="148396" y="68467"/>
                    </a:lnTo>
                    <a:lnTo>
                      <a:pt x="174210" y="32745"/>
                    </a:lnTo>
                    <a:lnTo>
                      <a:pt x="211537" y="8765"/>
                    </a:lnTo>
                    <a:lnTo>
                      <a:pt x="256705" y="0"/>
                    </a:lnTo>
                    <a:lnTo>
                      <a:pt x="289954" y="4509"/>
                    </a:lnTo>
                    <a:lnTo>
                      <a:pt x="319406" y="17205"/>
                    </a:lnTo>
                    <a:lnTo>
                      <a:pt x="343974" y="36840"/>
                    </a:lnTo>
                    <a:lnTo>
                      <a:pt x="362572" y="62166"/>
                    </a:lnTo>
                    <a:lnTo>
                      <a:pt x="371915" y="59051"/>
                    </a:lnTo>
                    <a:lnTo>
                      <a:pt x="381228" y="56829"/>
                    </a:lnTo>
                    <a:lnTo>
                      <a:pt x="390636" y="55497"/>
                    </a:lnTo>
                    <a:lnTo>
                      <a:pt x="400265" y="55054"/>
                    </a:lnTo>
                    <a:lnTo>
                      <a:pt x="444102" y="63795"/>
                    </a:lnTo>
                    <a:lnTo>
                      <a:pt x="479745" y="87617"/>
                    </a:lnTo>
                    <a:lnTo>
                      <a:pt x="503696" y="122916"/>
                    </a:lnTo>
                    <a:lnTo>
                      <a:pt x="512457" y="166090"/>
                    </a:lnTo>
                    <a:lnTo>
                      <a:pt x="512457" y="167043"/>
                    </a:lnTo>
                    <a:lnTo>
                      <a:pt x="518718" y="166090"/>
                    </a:lnTo>
                    <a:lnTo>
                      <a:pt x="523557" y="166090"/>
                    </a:lnTo>
                    <a:lnTo>
                      <a:pt x="528383" y="166090"/>
                    </a:lnTo>
                    <a:lnTo>
                      <a:pt x="578090" y="175921"/>
                    </a:lnTo>
                    <a:lnTo>
                      <a:pt x="618648" y="202745"/>
                    </a:lnTo>
                    <a:lnTo>
                      <a:pt x="645976" y="242557"/>
                    </a:lnTo>
                    <a:lnTo>
                      <a:pt x="655993" y="291350"/>
                    </a:lnTo>
                    <a:lnTo>
                      <a:pt x="645976" y="340217"/>
                    </a:lnTo>
                    <a:lnTo>
                      <a:pt x="618648" y="380190"/>
                    </a:lnTo>
                    <a:lnTo>
                      <a:pt x="578090" y="407175"/>
                    </a:lnTo>
                    <a:lnTo>
                      <a:pt x="528383" y="417080"/>
                    </a:lnTo>
                    <a:lnTo>
                      <a:pt x="155638" y="417080"/>
                    </a:lnTo>
                    <a:lnTo>
                      <a:pt x="155638" y="416598"/>
                    </a:lnTo>
                    <a:close/>
                  </a:path>
                </a:pathLst>
              </a:custGeom>
              <a:ln w="38100">
                <a:solidFill>
                  <a:srgbClr val="1379D2"/>
                </a:solidFill>
              </a:ln>
            </p:spPr>
            <p:txBody>
              <a:bodyPr wrap="square" lIns="0" tIns="0" rIns="0" bIns="0" rtlCol="0"/>
              <a:lstStyle/>
              <a:p>
                <a:pPr defTabSz="460495"/>
                <a:endParaRPr sz="907">
                  <a:solidFill>
                    <a:prstClr val="black"/>
                  </a:solidFill>
                  <a:latin typeface="Calibri"/>
                </a:endParaRPr>
              </a:p>
            </p:txBody>
          </p:sp>
          <p:sp>
            <p:nvSpPr>
              <p:cNvPr id="700" name="object 313"/>
              <p:cNvSpPr/>
              <p:nvPr/>
            </p:nvSpPr>
            <p:spPr>
              <a:xfrm>
                <a:off x="8767901" y="1824105"/>
                <a:ext cx="278926" cy="278926"/>
              </a:xfrm>
              <a:custGeom>
                <a:avLst/>
                <a:gdLst/>
                <a:ahLst/>
                <a:cxnLst/>
                <a:rect l="l" t="t" r="r" b="b"/>
                <a:pathLst>
                  <a:path w="415290" h="415289">
                    <a:moveTo>
                      <a:pt x="207416" y="0"/>
                    </a:moveTo>
                    <a:lnTo>
                      <a:pt x="159853" y="5477"/>
                    </a:lnTo>
                    <a:lnTo>
                      <a:pt x="116193" y="21081"/>
                    </a:lnTo>
                    <a:lnTo>
                      <a:pt x="77682" y="45566"/>
                    </a:lnTo>
                    <a:lnTo>
                      <a:pt x="45562" y="77687"/>
                    </a:lnTo>
                    <a:lnTo>
                      <a:pt x="21079" y="116199"/>
                    </a:lnTo>
                    <a:lnTo>
                      <a:pt x="5477" y="159857"/>
                    </a:lnTo>
                    <a:lnTo>
                      <a:pt x="0" y="207416"/>
                    </a:lnTo>
                    <a:lnTo>
                      <a:pt x="5477" y="254974"/>
                    </a:lnTo>
                    <a:lnTo>
                      <a:pt x="21079" y="298630"/>
                    </a:lnTo>
                    <a:lnTo>
                      <a:pt x="45562" y="337140"/>
                    </a:lnTo>
                    <a:lnTo>
                      <a:pt x="77682" y="369258"/>
                    </a:lnTo>
                    <a:lnTo>
                      <a:pt x="116193" y="393740"/>
                    </a:lnTo>
                    <a:lnTo>
                      <a:pt x="159853" y="409342"/>
                    </a:lnTo>
                    <a:lnTo>
                      <a:pt x="207416" y="414820"/>
                    </a:lnTo>
                    <a:lnTo>
                      <a:pt x="254970" y="409342"/>
                    </a:lnTo>
                    <a:lnTo>
                      <a:pt x="298625" y="393740"/>
                    </a:lnTo>
                    <a:lnTo>
                      <a:pt x="337134" y="369258"/>
                    </a:lnTo>
                    <a:lnTo>
                      <a:pt x="369254" y="337140"/>
                    </a:lnTo>
                    <a:lnTo>
                      <a:pt x="393738" y="298630"/>
                    </a:lnTo>
                    <a:lnTo>
                      <a:pt x="409342" y="254974"/>
                    </a:lnTo>
                    <a:lnTo>
                      <a:pt x="414820" y="207416"/>
                    </a:lnTo>
                    <a:lnTo>
                      <a:pt x="409342" y="159857"/>
                    </a:lnTo>
                    <a:lnTo>
                      <a:pt x="393738" y="116199"/>
                    </a:lnTo>
                    <a:lnTo>
                      <a:pt x="369254" y="77687"/>
                    </a:lnTo>
                    <a:lnTo>
                      <a:pt x="337134" y="45566"/>
                    </a:lnTo>
                    <a:lnTo>
                      <a:pt x="298625" y="21081"/>
                    </a:lnTo>
                    <a:lnTo>
                      <a:pt x="254970" y="5477"/>
                    </a:lnTo>
                    <a:lnTo>
                      <a:pt x="207416" y="0"/>
                    </a:lnTo>
                    <a:close/>
                  </a:path>
                </a:pathLst>
              </a:custGeom>
              <a:solidFill>
                <a:srgbClr val="FFFFFF"/>
              </a:solidFill>
              <a:ln>
                <a:noFill/>
              </a:ln>
            </p:spPr>
            <p:txBody>
              <a:bodyPr wrap="square" lIns="0" tIns="0" rIns="0" bIns="0" rtlCol="0"/>
              <a:lstStyle/>
              <a:p>
                <a:pPr defTabSz="460495"/>
                <a:endParaRPr sz="907">
                  <a:solidFill>
                    <a:prstClr val="black"/>
                  </a:solidFill>
                  <a:latin typeface="Calibri"/>
                </a:endParaRPr>
              </a:p>
            </p:txBody>
          </p:sp>
          <p:sp>
            <p:nvSpPr>
              <p:cNvPr id="701" name="object 314"/>
              <p:cNvSpPr/>
              <p:nvPr/>
            </p:nvSpPr>
            <p:spPr>
              <a:xfrm>
                <a:off x="8834434" y="1863801"/>
                <a:ext cx="145860" cy="180833"/>
              </a:xfrm>
              <a:custGeom>
                <a:avLst/>
                <a:gdLst/>
                <a:ahLst/>
                <a:cxnLst/>
                <a:rect l="l" t="t" r="r" b="b"/>
                <a:pathLst>
                  <a:path w="217169" h="269239">
                    <a:moveTo>
                      <a:pt x="195402" y="104013"/>
                    </a:moveTo>
                    <a:lnTo>
                      <a:pt x="21310" y="104013"/>
                    </a:lnTo>
                    <a:lnTo>
                      <a:pt x="13035" y="105694"/>
                    </a:lnTo>
                    <a:lnTo>
                      <a:pt x="6259" y="110272"/>
                    </a:lnTo>
                    <a:lnTo>
                      <a:pt x="1681" y="117048"/>
                    </a:lnTo>
                    <a:lnTo>
                      <a:pt x="0" y="125323"/>
                    </a:lnTo>
                    <a:lnTo>
                      <a:pt x="0" y="247396"/>
                    </a:lnTo>
                    <a:lnTo>
                      <a:pt x="1681" y="255673"/>
                    </a:lnTo>
                    <a:lnTo>
                      <a:pt x="6259" y="262453"/>
                    </a:lnTo>
                    <a:lnTo>
                      <a:pt x="13035" y="267035"/>
                    </a:lnTo>
                    <a:lnTo>
                      <a:pt x="21310" y="268719"/>
                    </a:lnTo>
                    <a:lnTo>
                      <a:pt x="195402" y="268719"/>
                    </a:lnTo>
                    <a:lnTo>
                      <a:pt x="203669" y="267035"/>
                    </a:lnTo>
                    <a:lnTo>
                      <a:pt x="210442" y="262453"/>
                    </a:lnTo>
                    <a:lnTo>
                      <a:pt x="215018" y="255673"/>
                    </a:lnTo>
                    <a:lnTo>
                      <a:pt x="216700" y="247396"/>
                    </a:lnTo>
                    <a:lnTo>
                      <a:pt x="216700" y="243611"/>
                    </a:lnTo>
                    <a:lnTo>
                      <a:pt x="97713" y="243611"/>
                    </a:lnTo>
                    <a:lnTo>
                      <a:pt x="97713" y="188214"/>
                    </a:lnTo>
                    <a:lnTo>
                      <a:pt x="91267" y="184211"/>
                    </a:lnTo>
                    <a:lnTo>
                      <a:pt x="86223" y="178588"/>
                    </a:lnTo>
                    <a:lnTo>
                      <a:pt x="82936" y="171692"/>
                    </a:lnTo>
                    <a:lnTo>
                      <a:pt x="81762" y="163868"/>
                    </a:lnTo>
                    <a:lnTo>
                      <a:pt x="83853" y="153526"/>
                    </a:lnTo>
                    <a:lnTo>
                      <a:pt x="89554" y="145076"/>
                    </a:lnTo>
                    <a:lnTo>
                      <a:pt x="98007" y="139377"/>
                    </a:lnTo>
                    <a:lnTo>
                      <a:pt x="108356" y="137287"/>
                    </a:lnTo>
                    <a:lnTo>
                      <a:pt x="216700" y="137287"/>
                    </a:lnTo>
                    <a:lnTo>
                      <a:pt x="216700" y="125323"/>
                    </a:lnTo>
                    <a:lnTo>
                      <a:pt x="215018" y="117048"/>
                    </a:lnTo>
                    <a:lnTo>
                      <a:pt x="210442" y="110272"/>
                    </a:lnTo>
                    <a:lnTo>
                      <a:pt x="203669" y="105694"/>
                    </a:lnTo>
                    <a:lnTo>
                      <a:pt x="195402" y="104013"/>
                    </a:lnTo>
                    <a:close/>
                  </a:path>
                  <a:path w="217169" h="269239">
                    <a:moveTo>
                      <a:pt x="216700" y="137287"/>
                    </a:moveTo>
                    <a:lnTo>
                      <a:pt x="108356" y="137287"/>
                    </a:lnTo>
                    <a:lnTo>
                      <a:pt x="118697" y="139377"/>
                    </a:lnTo>
                    <a:lnTo>
                      <a:pt x="127147" y="145076"/>
                    </a:lnTo>
                    <a:lnTo>
                      <a:pt x="132846" y="153526"/>
                    </a:lnTo>
                    <a:lnTo>
                      <a:pt x="134937" y="163868"/>
                    </a:lnTo>
                    <a:lnTo>
                      <a:pt x="133763" y="171692"/>
                    </a:lnTo>
                    <a:lnTo>
                      <a:pt x="130476" y="178588"/>
                    </a:lnTo>
                    <a:lnTo>
                      <a:pt x="125432" y="184211"/>
                    </a:lnTo>
                    <a:lnTo>
                      <a:pt x="118986" y="188214"/>
                    </a:lnTo>
                    <a:lnTo>
                      <a:pt x="118986" y="243611"/>
                    </a:lnTo>
                    <a:lnTo>
                      <a:pt x="216700" y="243611"/>
                    </a:lnTo>
                    <a:lnTo>
                      <a:pt x="216700" y="137287"/>
                    </a:lnTo>
                    <a:close/>
                  </a:path>
                  <a:path w="217169" h="269239">
                    <a:moveTo>
                      <a:pt x="108356" y="0"/>
                    </a:moveTo>
                    <a:lnTo>
                      <a:pt x="78060" y="6153"/>
                    </a:lnTo>
                    <a:lnTo>
                      <a:pt x="53249" y="22909"/>
                    </a:lnTo>
                    <a:lnTo>
                      <a:pt x="36484" y="47711"/>
                    </a:lnTo>
                    <a:lnTo>
                      <a:pt x="30327" y="78003"/>
                    </a:lnTo>
                    <a:lnTo>
                      <a:pt x="30327" y="104013"/>
                    </a:lnTo>
                    <a:lnTo>
                      <a:pt x="59639" y="104013"/>
                    </a:lnTo>
                    <a:lnTo>
                      <a:pt x="59639" y="74701"/>
                    </a:lnTo>
                    <a:lnTo>
                      <a:pt x="63484" y="55791"/>
                    </a:lnTo>
                    <a:lnTo>
                      <a:pt x="73953" y="40305"/>
                    </a:lnTo>
                    <a:lnTo>
                      <a:pt x="89444" y="29840"/>
                    </a:lnTo>
                    <a:lnTo>
                      <a:pt x="108356" y="25996"/>
                    </a:lnTo>
                    <a:lnTo>
                      <a:pt x="165539" y="25996"/>
                    </a:lnTo>
                    <a:lnTo>
                      <a:pt x="163452" y="22909"/>
                    </a:lnTo>
                    <a:lnTo>
                      <a:pt x="138645" y="6153"/>
                    </a:lnTo>
                    <a:lnTo>
                      <a:pt x="108356" y="0"/>
                    </a:lnTo>
                    <a:close/>
                  </a:path>
                  <a:path w="217169" h="269239">
                    <a:moveTo>
                      <a:pt x="165539" y="25996"/>
                    </a:moveTo>
                    <a:lnTo>
                      <a:pt x="108356" y="25996"/>
                    </a:lnTo>
                    <a:lnTo>
                      <a:pt x="127260" y="29840"/>
                    </a:lnTo>
                    <a:lnTo>
                      <a:pt x="142747" y="40305"/>
                    </a:lnTo>
                    <a:lnTo>
                      <a:pt x="153215" y="55791"/>
                    </a:lnTo>
                    <a:lnTo>
                      <a:pt x="157060" y="74701"/>
                    </a:lnTo>
                    <a:lnTo>
                      <a:pt x="157060" y="104013"/>
                    </a:lnTo>
                    <a:lnTo>
                      <a:pt x="186372" y="104013"/>
                    </a:lnTo>
                    <a:lnTo>
                      <a:pt x="186372" y="78003"/>
                    </a:lnTo>
                    <a:lnTo>
                      <a:pt x="180215" y="47711"/>
                    </a:lnTo>
                    <a:lnTo>
                      <a:pt x="165539" y="25996"/>
                    </a:lnTo>
                    <a:close/>
                  </a:path>
                </a:pathLst>
              </a:custGeom>
              <a:solidFill>
                <a:srgbClr val="1379D2"/>
              </a:solidFill>
            </p:spPr>
            <p:txBody>
              <a:bodyPr wrap="square" lIns="0" tIns="0" rIns="0" bIns="0" rtlCol="0"/>
              <a:lstStyle/>
              <a:p>
                <a:pPr defTabSz="460495"/>
                <a:endParaRPr sz="907">
                  <a:solidFill>
                    <a:prstClr val="black"/>
                  </a:solidFill>
                  <a:latin typeface="Calibri"/>
                </a:endParaRPr>
              </a:p>
            </p:txBody>
          </p:sp>
          <p:sp>
            <p:nvSpPr>
              <p:cNvPr id="341" name="object 37">
                <a:extLst>
                  <a:ext uri="{FF2B5EF4-FFF2-40B4-BE49-F238E27FC236}">
                    <a16:creationId xmlns:a16="http://schemas.microsoft.com/office/drawing/2014/main" id="{847A9E46-8803-45F5-9BB0-DC53FB835CC4}"/>
                  </a:ext>
                </a:extLst>
              </p:cNvPr>
              <p:cNvSpPr txBox="1"/>
              <p:nvPr/>
            </p:nvSpPr>
            <p:spPr>
              <a:xfrm>
                <a:off x="3456353" y="3538712"/>
                <a:ext cx="507107" cy="148703"/>
              </a:xfrm>
              <a:prstGeom prst="rect">
                <a:avLst/>
              </a:prstGeom>
            </p:spPr>
            <p:txBody>
              <a:bodyPr vert="horz" wrap="square" lIns="0" tIns="7037" rIns="0" bIns="0" rtlCol="0">
                <a:spAutoFit/>
              </a:bodyPr>
              <a:lstStyle/>
              <a:p>
                <a:pPr marL="6396" defTabSz="460495">
                  <a:spcBef>
                    <a:spcPts val="56"/>
                  </a:spcBef>
                </a:pPr>
                <a:r>
                  <a:rPr lang="en-US" sz="750" spc="-10" dirty="0">
                    <a:latin typeface="Segoe UI"/>
                    <a:cs typeface="Segoe UI"/>
                  </a:rPr>
                  <a:t>Location</a:t>
                </a:r>
                <a:endParaRPr sz="750" dirty="0">
                  <a:latin typeface="Segoe UI"/>
                  <a:cs typeface="Segoe UI"/>
                </a:endParaRPr>
              </a:p>
            </p:txBody>
          </p:sp>
        </p:grpSp>
        <p:pic>
          <p:nvPicPr>
            <p:cNvPr id="339" name="Picture 338">
              <a:extLst>
                <a:ext uri="{FF2B5EF4-FFF2-40B4-BE49-F238E27FC236}">
                  <a16:creationId xmlns:a16="http://schemas.microsoft.com/office/drawing/2014/main" id="{E482ED27-D176-4438-8162-D98A89BDAC2C}"/>
                </a:ext>
              </a:extLst>
            </p:cNvPr>
            <p:cNvPicPr>
              <a:picLocks noChangeAspect="1"/>
            </p:cNvPicPr>
            <p:nvPr/>
          </p:nvPicPr>
          <p:blipFill>
            <a:blip r:embed="rId23" cstate="email">
              <a:biLevel thresh="50000"/>
              <a:extLst>
                <a:ext uri="{28A0092B-C50C-407E-A947-70E740481C1C}">
                  <a14:useLocalDpi xmlns:a14="http://schemas.microsoft.com/office/drawing/2010/main"/>
                </a:ext>
              </a:extLst>
            </a:blip>
            <a:stretch>
              <a:fillRect/>
            </a:stretch>
          </p:blipFill>
          <p:spPr>
            <a:xfrm>
              <a:off x="3065602" y="1360480"/>
              <a:ext cx="411924" cy="411924"/>
            </a:xfrm>
            <a:prstGeom prst="rect">
              <a:avLst/>
            </a:prstGeom>
          </p:spPr>
        </p:pic>
      </p:grpSp>
      <p:sp>
        <p:nvSpPr>
          <p:cNvPr id="311" name="Title 1">
            <a:extLst>
              <a:ext uri="{FF2B5EF4-FFF2-40B4-BE49-F238E27FC236}">
                <a16:creationId xmlns:a16="http://schemas.microsoft.com/office/drawing/2014/main" id="{4E827B58-B9A2-4A53-B0A8-60A13F9A72B7}"/>
              </a:ext>
            </a:extLst>
          </p:cNvPr>
          <p:cNvSpPr txBox="1">
            <a:spLocks/>
          </p:cNvSpPr>
          <p:nvPr/>
        </p:nvSpPr>
        <p:spPr>
          <a:xfrm>
            <a:off x="323131" y="155535"/>
            <a:ext cx="6189104"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1"/>
                </a:solidFill>
              </a:rPr>
              <a:t>Microsoft Enterprise Mobility + Security</a:t>
            </a:r>
          </a:p>
        </p:txBody>
      </p:sp>
    </p:spTree>
    <p:extLst>
      <p:ext uri="{BB962C8B-B14F-4D97-AF65-F5344CB8AC3E}">
        <p14:creationId xmlns:p14="http://schemas.microsoft.com/office/powerpoint/2010/main" val="37080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B48FB24-4E8B-40D4-B76D-EA058BD8B5CC}"/>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4604001" y="1096"/>
            <a:ext cx="4539352" cy="5141312"/>
          </a:xfrm>
          <a:prstGeom prst="rect">
            <a:avLst/>
          </a:prstGeom>
        </p:spPr>
      </p:pic>
      <p:sp>
        <p:nvSpPr>
          <p:cNvPr id="31" name="Rectangle 30">
            <a:extLst>
              <a:ext uri="{FF2B5EF4-FFF2-40B4-BE49-F238E27FC236}">
                <a16:creationId xmlns:a16="http://schemas.microsoft.com/office/drawing/2014/main" id="{30A0900B-4FF8-4B1A-AA38-B86DE9582635}"/>
              </a:ext>
            </a:extLst>
          </p:cNvPr>
          <p:cNvSpPr>
            <a:spLocks noChangeAspect="1"/>
          </p:cNvSpPr>
          <p:nvPr/>
        </p:nvSpPr>
        <p:spPr bwMode="auto">
          <a:xfrm>
            <a:off x="4604001" y="-881"/>
            <a:ext cx="4539352" cy="5142770"/>
          </a:xfrm>
          <a:prstGeom prst="rect">
            <a:avLst/>
          </a:prstGeom>
          <a:solidFill>
            <a:schemeClr val="tx2">
              <a:alpha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a:gradFill>
                <a:gsLst>
                  <a:gs pos="0">
                    <a:srgbClr val="FFFFFF"/>
                  </a:gs>
                  <a:gs pos="100000">
                    <a:srgbClr val="FFFFFF"/>
                  </a:gs>
                </a:gsLst>
                <a:lin ang="5400000" scaled="0"/>
              </a:gradFill>
              <a:latin typeface="Segoe UI"/>
            </a:endParaRPr>
          </a:p>
        </p:txBody>
      </p:sp>
      <p:cxnSp>
        <p:nvCxnSpPr>
          <p:cNvPr id="21" name="Straight Connector 20">
            <a:extLst>
              <a:ext uri="{FF2B5EF4-FFF2-40B4-BE49-F238E27FC236}">
                <a16:creationId xmlns:a16="http://schemas.microsoft.com/office/drawing/2014/main" id="{5C7E4BA5-E239-400C-90B1-7ABAF53D0269}"/>
              </a:ext>
            </a:extLst>
          </p:cNvPr>
          <p:cNvCxnSpPr>
            <a:cxnSpLocks/>
          </p:cNvCxnSpPr>
          <p:nvPr/>
        </p:nvCxnSpPr>
        <p:spPr>
          <a:xfrm flipH="1">
            <a:off x="3346552" y="1071478"/>
            <a:ext cx="3085662" cy="0"/>
          </a:xfrm>
          <a:prstGeom prst="line">
            <a:avLst/>
          </a:prstGeom>
          <a:ln w="12700">
            <a:gradFill flip="none" rotWithShape="1">
              <a:gsLst>
                <a:gs pos="42000">
                  <a:schemeClr val="bg1"/>
                </a:gs>
                <a:gs pos="36000">
                  <a:schemeClr val="tx1"/>
                </a:gs>
                <a:gs pos="0">
                  <a:schemeClr val="tx1"/>
                </a:gs>
                <a:gs pos="100000">
                  <a:schemeClr val="bg1"/>
                </a:gs>
              </a:gsLst>
              <a:lin ang="10800000" scaled="1"/>
              <a:tileRect/>
            </a:gradFill>
            <a:prstDash val="sysDot"/>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0027764-6288-4331-821A-3402D614D2C3}"/>
              </a:ext>
            </a:extLst>
          </p:cNvPr>
          <p:cNvSpPr/>
          <p:nvPr/>
        </p:nvSpPr>
        <p:spPr bwMode="auto">
          <a:xfrm>
            <a:off x="6543473" y="3748651"/>
            <a:ext cx="660407" cy="660500"/>
          </a:xfrm>
          <a:prstGeom prst="ellipse">
            <a:avLst/>
          </a:prstGeom>
          <a:solidFill>
            <a:srgbClr val="D40E14">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663" tIns="35663" rIns="35663" bIns="35663" numCol="1" spcCol="0" rtlCol="0" fromWordArt="0" anchor="ctr" anchorCtr="0" forceAA="0" compatLnSpc="1">
            <a:prstTxWarp prst="textNoShape">
              <a:avLst/>
            </a:prstTxWarp>
            <a:noAutofit/>
          </a:bodyPr>
          <a:lstStyle/>
          <a:p>
            <a:pPr algn="ctr" defTabSz="698883" fontAlgn="base">
              <a:spcBef>
                <a:spcPct val="0"/>
              </a:spcBef>
              <a:spcAft>
                <a:spcPct val="0"/>
              </a:spcAft>
              <a:defRPr/>
            </a:pPr>
            <a:endParaRPr lang="en-US" sz="1683">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4DCB38A2-7C4D-456A-9560-DB097ECDC544}"/>
              </a:ext>
            </a:extLst>
          </p:cNvPr>
          <p:cNvCxnSpPr>
            <a:cxnSpLocks/>
          </p:cNvCxnSpPr>
          <p:nvPr/>
        </p:nvCxnSpPr>
        <p:spPr>
          <a:xfrm flipH="1">
            <a:off x="3346552" y="3096507"/>
            <a:ext cx="3085662" cy="0"/>
          </a:xfrm>
          <a:prstGeom prst="line">
            <a:avLst/>
          </a:prstGeom>
          <a:ln w="12700">
            <a:gradFill flip="none" rotWithShape="1">
              <a:gsLst>
                <a:gs pos="42000">
                  <a:schemeClr val="bg1"/>
                </a:gs>
                <a:gs pos="36000">
                  <a:schemeClr val="tx1"/>
                </a:gs>
                <a:gs pos="0">
                  <a:schemeClr val="tx1"/>
                </a:gs>
                <a:gs pos="100000">
                  <a:schemeClr val="bg1"/>
                </a:gs>
              </a:gsLst>
              <a:lin ang="10800000" scaled="1"/>
              <a:tileRect/>
            </a:gradFill>
            <a:prstDash val="sysDot"/>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B53458B-D53F-4600-B5ED-AC22A0744F63}"/>
              </a:ext>
            </a:extLst>
          </p:cNvPr>
          <p:cNvCxnSpPr>
            <a:cxnSpLocks/>
          </p:cNvCxnSpPr>
          <p:nvPr/>
        </p:nvCxnSpPr>
        <p:spPr>
          <a:xfrm flipH="1">
            <a:off x="3346552" y="2100032"/>
            <a:ext cx="3085662" cy="0"/>
          </a:xfrm>
          <a:prstGeom prst="line">
            <a:avLst/>
          </a:prstGeom>
          <a:ln w="12700">
            <a:gradFill flip="none" rotWithShape="1">
              <a:gsLst>
                <a:gs pos="42000">
                  <a:schemeClr val="bg1"/>
                </a:gs>
                <a:gs pos="36000">
                  <a:schemeClr val="tx1"/>
                </a:gs>
                <a:gs pos="0">
                  <a:schemeClr val="tx1"/>
                </a:gs>
                <a:gs pos="100000">
                  <a:schemeClr val="bg1"/>
                </a:gs>
              </a:gsLst>
              <a:lin ang="10800000" scaled="1"/>
              <a:tileRect/>
            </a:gradFill>
            <a:prstDash val="sysDot"/>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B06127-1877-4140-AF2D-8AAC8AA84965}"/>
              </a:ext>
            </a:extLst>
          </p:cNvPr>
          <p:cNvCxnSpPr>
            <a:cxnSpLocks/>
          </p:cNvCxnSpPr>
          <p:nvPr/>
        </p:nvCxnSpPr>
        <p:spPr>
          <a:xfrm flipH="1">
            <a:off x="3346552" y="4078901"/>
            <a:ext cx="3085662" cy="0"/>
          </a:xfrm>
          <a:prstGeom prst="line">
            <a:avLst/>
          </a:prstGeom>
          <a:ln w="12700">
            <a:gradFill flip="none" rotWithShape="1">
              <a:gsLst>
                <a:gs pos="42000">
                  <a:schemeClr val="bg1"/>
                </a:gs>
                <a:gs pos="36000">
                  <a:schemeClr val="tx1"/>
                </a:gs>
                <a:gs pos="0">
                  <a:schemeClr val="tx1"/>
                </a:gs>
                <a:gs pos="100000">
                  <a:schemeClr val="bg1"/>
                </a:gs>
              </a:gsLst>
              <a:lin ang="10800000" scaled="1"/>
              <a:tileRect/>
            </a:gradFill>
            <a:prstDash val="sysDot"/>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6C811A6-629E-4E38-91B8-69183D611970}"/>
              </a:ext>
            </a:extLst>
          </p:cNvPr>
          <p:cNvSpPr/>
          <p:nvPr/>
        </p:nvSpPr>
        <p:spPr bwMode="auto">
          <a:xfrm>
            <a:off x="6543473" y="741229"/>
            <a:ext cx="660407" cy="660500"/>
          </a:xfrm>
          <a:prstGeom prst="ellipse">
            <a:avLst/>
          </a:prstGeom>
          <a:solidFill>
            <a:srgbClr val="D40E14">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663" tIns="35663" rIns="35663" bIns="35663" numCol="1" spcCol="0" rtlCol="0" fromWordArt="0" anchor="ctr" anchorCtr="0" forceAA="0" compatLnSpc="1">
            <a:prstTxWarp prst="textNoShape">
              <a:avLst/>
            </a:prstTxWarp>
            <a:noAutofit/>
          </a:bodyPr>
          <a:lstStyle/>
          <a:p>
            <a:pPr algn="ctr" defTabSz="698883" fontAlgn="base">
              <a:spcBef>
                <a:spcPct val="0"/>
              </a:spcBef>
              <a:spcAft>
                <a:spcPct val="0"/>
              </a:spcAft>
              <a:defRPr/>
            </a:pPr>
            <a:endParaRPr lang="en-US" sz="16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Oval 31">
            <a:extLst>
              <a:ext uri="{FF2B5EF4-FFF2-40B4-BE49-F238E27FC236}">
                <a16:creationId xmlns:a16="http://schemas.microsoft.com/office/drawing/2014/main" id="{C7B3BBBB-C80D-46E0-A6BA-C36F48555460}"/>
              </a:ext>
            </a:extLst>
          </p:cNvPr>
          <p:cNvSpPr/>
          <p:nvPr/>
        </p:nvSpPr>
        <p:spPr bwMode="auto">
          <a:xfrm>
            <a:off x="6543473" y="1769108"/>
            <a:ext cx="660407" cy="660500"/>
          </a:xfrm>
          <a:prstGeom prst="ellipse">
            <a:avLst/>
          </a:prstGeom>
          <a:solidFill>
            <a:srgbClr val="D40E14">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663" tIns="35663" rIns="35663" bIns="35663" numCol="1" spcCol="0" rtlCol="0" fromWordArt="0" anchor="ctr" anchorCtr="0" forceAA="0" compatLnSpc="1">
            <a:prstTxWarp prst="textNoShape">
              <a:avLst/>
            </a:prstTxWarp>
            <a:noAutofit/>
          </a:bodyPr>
          <a:lstStyle/>
          <a:p>
            <a:pPr algn="ctr" defTabSz="698883" fontAlgn="base">
              <a:spcBef>
                <a:spcPct val="0"/>
              </a:spcBef>
              <a:spcAft>
                <a:spcPct val="0"/>
              </a:spcAft>
              <a:defRPr/>
            </a:pPr>
            <a:endParaRPr lang="en-US" sz="168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DE6FA3EB-96EB-49E0-84E8-7A98F1A2B6EB}"/>
              </a:ext>
            </a:extLst>
          </p:cNvPr>
          <p:cNvSpPr/>
          <p:nvPr/>
        </p:nvSpPr>
        <p:spPr bwMode="auto">
          <a:xfrm>
            <a:off x="6543473" y="2766258"/>
            <a:ext cx="660407" cy="660500"/>
          </a:xfrm>
          <a:prstGeom prst="ellipse">
            <a:avLst/>
          </a:prstGeom>
          <a:solidFill>
            <a:srgbClr val="D40E14">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5663" tIns="35663" rIns="35663" bIns="35663" numCol="1" spcCol="0" rtlCol="0" fromWordArt="0" anchor="ctr" anchorCtr="0" forceAA="0" compatLnSpc="1">
            <a:prstTxWarp prst="textNoShape">
              <a:avLst/>
            </a:prstTxWarp>
            <a:noAutofit/>
          </a:bodyPr>
          <a:lstStyle/>
          <a:p>
            <a:pPr algn="ctr" defTabSz="698883" fontAlgn="base">
              <a:spcBef>
                <a:spcPct val="0"/>
              </a:spcBef>
              <a:spcAft>
                <a:spcPct val="0"/>
              </a:spcAft>
              <a:defRPr/>
            </a:pPr>
            <a:endParaRPr lang="en-US" sz="168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Rectangle 1">
            <a:extLst>
              <a:ext uri="{FF2B5EF4-FFF2-40B4-BE49-F238E27FC236}">
                <a16:creationId xmlns:a16="http://schemas.microsoft.com/office/drawing/2014/main" id="{9B0966C6-FE8A-47CD-B50F-30073479A0A7}"/>
              </a:ext>
            </a:extLst>
          </p:cNvPr>
          <p:cNvSpPr/>
          <p:nvPr/>
        </p:nvSpPr>
        <p:spPr bwMode="auto">
          <a:xfrm>
            <a:off x="4537018" y="-1096809"/>
            <a:ext cx="4340021" cy="70623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r>
              <a:rPr lang="en-US" sz="1500" dirty="0">
                <a:gradFill>
                  <a:gsLst>
                    <a:gs pos="0">
                      <a:srgbClr val="FFFFFF"/>
                    </a:gs>
                    <a:gs pos="100000">
                      <a:srgbClr val="FFFFFF"/>
                    </a:gs>
                  </a:gsLst>
                  <a:lin ang="5400000" scaled="0"/>
                </a:gradFill>
                <a:latin typeface="Segoe UI"/>
              </a:rPr>
              <a:t>We would like to use a single slide and use this format. Please update the icons. (You can use the icons from slide #13)</a:t>
            </a:r>
          </a:p>
        </p:txBody>
      </p:sp>
      <p:sp>
        <p:nvSpPr>
          <p:cNvPr id="48" name="Freeform 9">
            <a:extLst>
              <a:ext uri="{FF2B5EF4-FFF2-40B4-BE49-F238E27FC236}">
                <a16:creationId xmlns:a16="http://schemas.microsoft.com/office/drawing/2014/main" id="{55DB9E04-C865-4814-9DE7-CAEBE079F558}"/>
              </a:ext>
            </a:extLst>
          </p:cNvPr>
          <p:cNvSpPr>
            <a:spLocks noChangeAspect="1"/>
          </p:cNvSpPr>
          <p:nvPr/>
        </p:nvSpPr>
        <p:spPr bwMode="auto">
          <a:xfrm>
            <a:off x="6724392" y="2950543"/>
            <a:ext cx="298570" cy="349071"/>
          </a:xfrm>
          <a:custGeom>
            <a:avLst/>
            <a:gdLst>
              <a:gd name="T0" fmla="*/ 88 w 88"/>
              <a:gd name="T1" fmla="*/ 37 h 94"/>
              <a:gd name="T2" fmla="*/ 44 w 88"/>
              <a:gd name="T3" fmla="*/ 94 h 94"/>
              <a:gd name="T4" fmla="*/ 0 w 88"/>
              <a:gd name="T5" fmla="*/ 37 h 94"/>
              <a:gd name="T6" fmla="*/ 0 w 88"/>
              <a:gd name="T7" fmla="*/ 0 h 94"/>
              <a:gd name="T8" fmla="*/ 21 w 88"/>
              <a:gd name="T9" fmla="*/ 7 h 94"/>
              <a:gd name="T10" fmla="*/ 44 w 88"/>
              <a:gd name="T11" fmla="*/ 0 h 94"/>
              <a:gd name="T12" fmla="*/ 67 w 88"/>
              <a:gd name="T13" fmla="*/ 7 h 94"/>
              <a:gd name="T14" fmla="*/ 88 w 88"/>
              <a:gd name="T15" fmla="*/ 0 h 94"/>
              <a:gd name="T16" fmla="*/ 88 w 88"/>
              <a:gd name="T1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4">
                <a:moveTo>
                  <a:pt x="88" y="37"/>
                </a:moveTo>
                <a:cubicBezTo>
                  <a:pt x="88" y="76"/>
                  <a:pt x="44" y="94"/>
                  <a:pt x="44" y="94"/>
                </a:cubicBezTo>
                <a:cubicBezTo>
                  <a:pt x="44" y="94"/>
                  <a:pt x="0" y="76"/>
                  <a:pt x="0" y="37"/>
                </a:cubicBezTo>
                <a:cubicBezTo>
                  <a:pt x="0" y="28"/>
                  <a:pt x="0" y="0"/>
                  <a:pt x="0" y="0"/>
                </a:cubicBezTo>
                <a:cubicBezTo>
                  <a:pt x="0" y="0"/>
                  <a:pt x="10" y="7"/>
                  <a:pt x="21" y="7"/>
                </a:cubicBezTo>
                <a:cubicBezTo>
                  <a:pt x="32" y="7"/>
                  <a:pt x="44" y="0"/>
                  <a:pt x="44" y="0"/>
                </a:cubicBezTo>
                <a:cubicBezTo>
                  <a:pt x="44" y="0"/>
                  <a:pt x="55" y="7"/>
                  <a:pt x="67" y="7"/>
                </a:cubicBezTo>
                <a:cubicBezTo>
                  <a:pt x="79" y="7"/>
                  <a:pt x="88" y="0"/>
                  <a:pt x="88" y="0"/>
                </a:cubicBezTo>
                <a:cubicBezTo>
                  <a:pt x="88" y="0"/>
                  <a:pt x="88" y="28"/>
                  <a:pt x="88" y="37"/>
                </a:cubicBez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a:solidFill>
                <a:srgbClr val="505050"/>
              </a:solidFill>
              <a:latin typeface="Segoe UI"/>
            </a:endParaRPr>
          </a:p>
        </p:txBody>
      </p:sp>
      <p:grpSp>
        <p:nvGrpSpPr>
          <p:cNvPr id="57" name="Group 56">
            <a:extLst>
              <a:ext uri="{FF2B5EF4-FFF2-40B4-BE49-F238E27FC236}">
                <a16:creationId xmlns:a16="http://schemas.microsoft.com/office/drawing/2014/main" id="{D29B6D58-7BBF-46FB-9C23-CCBDC6F903F1}"/>
              </a:ext>
            </a:extLst>
          </p:cNvPr>
          <p:cNvGrpSpPr>
            <a:grpSpLocks noChangeAspect="1"/>
          </p:cNvGrpSpPr>
          <p:nvPr/>
        </p:nvGrpSpPr>
        <p:grpSpPr>
          <a:xfrm>
            <a:off x="6664087" y="3869313"/>
            <a:ext cx="419180" cy="419180"/>
            <a:chOff x="10192063" y="4488569"/>
            <a:chExt cx="867410" cy="867410"/>
          </a:xfrm>
        </p:grpSpPr>
        <p:grpSp>
          <p:nvGrpSpPr>
            <p:cNvPr id="58" name="Group 57">
              <a:extLst>
                <a:ext uri="{FF2B5EF4-FFF2-40B4-BE49-F238E27FC236}">
                  <a16:creationId xmlns:a16="http://schemas.microsoft.com/office/drawing/2014/main" id="{3FB7C641-3171-4255-B189-692D20294914}"/>
                </a:ext>
              </a:extLst>
            </p:cNvPr>
            <p:cNvGrpSpPr>
              <a:grpSpLocks noChangeAspect="1"/>
            </p:cNvGrpSpPr>
            <p:nvPr/>
          </p:nvGrpSpPr>
          <p:grpSpPr>
            <a:xfrm>
              <a:off x="10274372" y="4570878"/>
              <a:ext cx="702793" cy="702793"/>
              <a:chOff x="8089098" y="3279140"/>
              <a:chExt cx="685800" cy="685800"/>
            </a:xfrm>
          </p:grpSpPr>
          <p:sp>
            <p:nvSpPr>
              <p:cNvPr id="62" name="Mobile circle">
                <a:extLst>
                  <a:ext uri="{FF2B5EF4-FFF2-40B4-BE49-F238E27FC236}">
                    <a16:creationId xmlns:a16="http://schemas.microsoft.com/office/drawing/2014/main" id="{181426DE-C51A-4844-9CC3-87316E10E4E9}"/>
                  </a:ext>
                </a:extLst>
              </p:cNvPr>
              <p:cNvSpPr>
                <a:spLocks noChangeAspect="1"/>
              </p:cNvSpPr>
              <p:nvPr/>
            </p:nvSpPr>
            <p:spPr bwMode="auto">
              <a:xfrm>
                <a:off x="8089098" y="3279140"/>
                <a:ext cx="685800" cy="685800"/>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63" name="Mobile circle">
                <a:extLst>
                  <a:ext uri="{FF2B5EF4-FFF2-40B4-BE49-F238E27FC236}">
                    <a16:creationId xmlns:a16="http://schemas.microsoft.com/office/drawing/2014/main" id="{AEF949FA-5ECB-4AA7-930E-A0773BA03A40}"/>
                  </a:ext>
                </a:extLst>
              </p:cNvPr>
              <p:cNvSpPr>
                <a:spLocks noChangeAspect="1"/>
              </p:cNvSpPr>
              <p:nvPr/>
            </p:nvSpPr>
            <p:spPr bwMode="auto">
              <a:xfrm>
                <a:off x="8164116" y="3354158"/>
                <a:ext cx="535764" cy="535764"/>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64" name="Mobile circle">
                <a:extLst>
                  <a:ext uri="{FF2B5EF4-FFF2-40B4-BE49-F238E27FC236}">
                    <a16:creationId xmlns:a16="http://schemas.microsoft.com/office/drawing/2014/main" id="{E808B53B-70BA-4C4B-A20F-CD551E518650}"/>
                  </a:ext>
                </a:extLst>
              </p:cNvPr>
              <p:cNvSpPr>
                <a:spLocks noChangeAspect="1"/>
              </p:cNvSpPr>
              <p:nvPr/>
            </p:nvSpPr>
            <p:spPr bwMode="auto">
              <a:xfrm>
                <a:off x="8238958" y="3429000"/>
                <a:ext cx="386080" cy="386080"/>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65" name="Mobile circle">
                <a:extLst>
                  <a:ext uri="{FF2B5EF4-FFF2-40B4-BE49-F238E27FC236}">
                    <a16:creationId xmlns:a16="http://schemas.microsoft.com/office/drawing/2014/main" id="{3FED2D60-D3A1-47CF-9616-5ED9F0C7B0BE}"/>
                  </a:ext>
                </a:extLst>
              </p:cNvPr>
              <p:cNvSpPr>
                <a:spLocks noChangeAspect="1"/>
              </p:cNvSpPr>
              <p:nvPr/>
            </p:nvSpPr>
            <p:spPr bwMode="auto">
              <a:xfrm>
                <a:off x="8328422" y="3520489"/>
                <a:ext cx="207152" cy="207152"/>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66" name="Mobile circle">
                <a:extLst>
                  <a:ext uri="{FF2B5EF4-FFF2-40B4-BE49-F238E27FC236}">
                    <a16:creationId xmlns:a16="http://schemas.microsoft.com/office/drawing/2014/main" id="{C946D07E-50A7-45DD-86A4-F166DB44F1A6}"/>
                  </a:ext>
                </a:extLst>
              </p:cNvPr>
              <p:cNvSpPr>
                <a:spLocks noChangeAspect="1"/>
              </p:cNvSpPr>
              <p:nvPr/>
            </p:nvSpPr>
            <p:spPr bwMode="auto">
              <a:xfrm>
                <a:off x="8522494" y="3353982"/>
                <a:ext cx="73802" cy="73802"/>
              </a:xfrm>
              <a:prstGeom prst="ellipse">
                <a:avLst/>
              </a:prstGeom>
              <a:solidFill>
                <a:schemeClr val="bg1"/>
              </a:solidFill>
              <a:ln w="1270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grpSp>
        <p:grpSp>
          <p:nvGrpSpPr>
            <p:cNvPr id="59" name="Group 58">
              <a:extLst>
                <a:ext uri="{FF2B5EF4-FFF2-40B4-BE49-F238E27FC236}">
                  <a16:creationId xmlns:a16="http://schemas.microsoft.com/office/drawing/2014/main" id="{3EE4502A-A353-446B-8FC6-3D22694380FC}"/>
                </a:ext>
              </a:extLst>
            </p:cNvPr>
            <p:cNvGrpSpPr/>
            <p:nvPr/>
          </p:nvGrpSpPr>
          <p:grpSpPr>
            <a:xfrm>
              <a:off x="10192063" y="4488569"/>
              <a:ext cx="867410" cy="867410"/>
              <a:chOff x="11005844" y="4741028"/>
              <a:chExt cx="228600" cy="228600"/>
            </a:xfrm>
          </p:grpSpPr>
          <p:cxnSp>
            <p:nvCxnSpPr>
              <p:cNvPr id="60" name="Straight Connector 59">
                <a:extLst>
                  <a:ext uri="{FF2B5EF4-FFF2-40B4-BE49-F238E27FC236}">
                    <a16:creationId xmlns:a16="http://schemas.microsoft.com/office/drawing/2014/main" id="{9AD37CF9-3D80-4887-8C1C-AC6E06DC7F48}"/>
                  </a:ext>
                </a:extLst>
              </p:cNvPr>
              <p:cNvCxnSpPr/>
              <p:nvPr/>
            </p:nvCxnSpPr>
            <p:spPr>
              <a:xfrm>
                <a:off x="11120144" y="4741028"/>
                <a:ext cx="0" cy="22860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D674CF6-9AC0-4B65-B7CA-A05B55E038E3}"/>
                  </a:ext>
                </a:extLst>
              </p:cNvPr>
              <p:cNvCxnSpPr/>
              <p:nvPr/>
            </p:nvCxnSpPr>
            <p:spPr>
              <a:xfrm>
                <a:off x="11005844" y="4855328"/>
                <a:ext cx="2286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7" name="Group 66">
            <a:extLst>
              <a:ext uri="{FF2B5EF4-FFF2-40B4-BE49-F238E27FC236}">
                <a16:creationId xmlns:a16="http://schemas.microsoft.com/office/drawing/2014/main" id="{4CC43351-6EDE-4BF7-B607-EF075F7BD40C}"/>
              </a:ext>
            </a:extLst>
          </p:cNvPr>
          <p:cNvGrpSpPr>
            <a:grpSpLocks noChangeAspect="1"/>
          </p:cNvGrpSpPr>
          <p:nvPr/>
        </p:nvGrpSpPr>
        <p:grpSpPr>
          <a:xfrm>
            <a:off x="6677285" y="1904450"/>
            <a:ext cx="392781" cy="381972"/>
            <a:chOff x="5441068" y="2657407"/>
            <a:chExt cx="608783" cy="592030"/>
          </a:xfrm>
          <a:solidFill>
            <a:schemeClr val="bg1"/>
          </a:solidFill>
        </p:grpSpPr>
        <p:sp>
          <p:nvSpPr>
            <p:cNvPr id="68" name="Freeform 12">
              <a:extLst>
                <a:ext uri="{FF2B5EF4-FFF2-40B4-BE49-F238E27FC236}">
                  <a16:creationId xmlns:a16="http://schemas.microsoft.com/office/drawing/2014/main" id="{14B7DDA6-A633-46AB-BFB3-564A5B5EC931}"/>
                </a:ext>
              </a:extLst>
            </p:cNvPr>
            <p:cNvSpPr>
              <a:spLocks noEditPoints="1"/>
            </p:cNvSpPr>
            <p:nvPr/>
          </p:nvSpPr>
          <p:spPr bwMode="auto">
            <a:xfrm>
              <a:off x="5599650" y="2873248"/>
              <a:ext cx="291617" cy="376189"/>
            </a:xfrm>
            <a:custGeom>
              <a:avLst/>
              <a:gdLst>
                <a:gd name="T0" fmla="*/ 281 w 629"/>
                <a:gd name="T1" fmla="*/ 377 h 814"/>
                <a:gd name="T2" fmla="*/ 423 w 629"/>
                <a:gd name="T3" fmla="*/ 257 h 814"/>
                <a:gd name="T4" fmla="*/ 401 w 629"/>
                <a:gd name="T5" fmla="*/ 185 h 814"/>
                <a:gd name="T6" fmla="*/ 315 w 629"/>
                <a:gd name="T7" fmla="*/ 137 h 814"/>
                <a:gd name="T8" fmla="*/ 206 w 629"/>
                <a:gd name="T9" fmla="*/ 257 h 814"/>
                <a:gd name="T10" fmla="*/ 281 w 629"/>
                <a:gd name="T11" fmla="*/ 377 h 814"/>
                <a:gd name="T12" fmla="*/ 450 w 629"/>
                <a:gd name="T13" fmla="*/ 403 h 814"/>
                <a:gd name="T14" fmla="*/ 217 w 629"/>
                <a:gd name="T15" fmla="*/ 403 h 814"/>
                <a:gd name="T16" fmla="*/ 180 w 629"/>
                <a:gd name="T17" fmla="*/ 403 h 814"/>
                <a:gd name="T18" fmla="*/ 220 w 629"/>
                <a:gd name="T19" fmla="*/ 152 h 814"/>
                <a:gd name="T20" fmla="*/ 409 w 629"/>
                <a:gd name="T21" fmla="*/ 152 h 814"/>
                <a:gd name="T22" fmla="*/ 431 w 629"/>
                <a:gd name="T23" fmla="*/ 182 h 814"/>
                <a:gd name="T24" fmla="*/ 450 w 629"/>
                <a:gd name="T25" fmla="*/ 257 h 814"/>
                <a:gd name="T26" fmla="*/ 43 w 629"/>
                <a:gd name="T27" fmla="*/ 403 h 814"/>
                <a:gd name="T28" fmla="*/ 27 w 629"/>
                <a:gd name="T29" fmla="*/ 420 h 814"/>
                <a:gd name="T30" fmla="*/ 43 w 629"/>
                <a:gd name="T31" fmla="*/ 787 h 814"/>
                <a:gd name="T32" fmla="*/ 603 w 629"/>
                <a:gd name="T33" fmla="*/ 771 h 814"/>
                <a:gd name="T34" fmla="*/ 586 w 629"/>
                <a:gd name="T35" fmla="*/ 403 h 814"/>
                <a:gd name="T36" fmla="*/ 533 w 629"/>
                <a:gd name="T37" fmla="*/ 257 h 814"/>
                <a:gd name="T38" fmla="*/ 471 w 629"/>
                <a:gd name="T39" fmla="*/ 97 h 814"/>
                <a:gd name="T40" fmla="*/ 315 w 629"/>
                <a:gd name="T41" fmla="*/ 27 h 814"/>
                <a:gd name="T42" fmla="*/ 159 w 629"/>
                <a:gd name="T43" fmla="*/ 95 h 814"/>
                <a:gd name="T44" fmla="*/ 96 w 629"/>
                <a:gd name="T45" fmla="*/ 403 h 814"/>
                <a:gd name="T46" fmla="*/ 586 w 629"/>
                <a:gd name="T47" fmla="*/ 814 h 814"/>
                <a:gd name="T48" fmla="*/ 43 w 629"/>
                <a:gd name="T49" fmla="*/ 814 h 814"/>
                <a:gd name="T50" fmla="*/ 0 w 629"/>
                <a:gd name="T51" fmla="*/ 420 h 814"/>
                <a:gd name="T52" fmla="*/ 70 w 629"/>
                <a:gd name="T53" fmla="*/ 377 h 814"/>
                <a:gd name="T54" fmla="*/ 140 w 629"/>
                <a:gd name="T55" fmla="*/ 77 h 814"/>
                <a:gd name="T56" fmla="*/ 315 w 629"/>
                <a:gd name="T57" fmla="*/ 0 h 814"/>
                <a:gd name="T58" fmla="*/ 492 w 629"/>
                <a:gd name="T59" fmla="*/ 80 h 814"/>
                <a:gd name="T60" fmla="*/ 560 w 629"/>
                <a:gd name="T61" fmla="*/ 257 h 814"/>
                <a:gd name="T62" fmla="*/ 586 w 629"/>
                <a:gd name="T63" fmla="*/ 377 h 814"/>
                <a:gd name="T64" fmla="*/ 629 w 629"/>
                <a:gd name="T65" fmla="*/ 77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9" h="814">
                  <a:moveTo>
                    <a:pt x="281" y="377"/>
                  </a:moveTo>
                  <a:lnTo>
                    <a:pt x="281" y="377"/>
                  </a:lnTo>
                  <a:lnTo>
                    <a:pt x="423" y="377"/>
                  </a:lnTo>
                  <a:lnTo>
                    <a:pt x="423" y="257"/>
                  </a:lnTo>
                  <a:cubicBezTo>
                    <a:pt x="423" y="232"/>
                    <a:pt x="416" y="208"/>
                    <a:pt x="403" y="188"/>
                  </a:cubicBezTo>
                  <a:lnTo>
                    <a:pt x="401" y="185"/>
                  </a:lnTo>
                  <a:cubicBezTo>
                    <a:pt x="397" y="179"/>
                    <a:pt x="393" y="175"/>
                    <a:pt x="390" y="171"/>
                  </a:cubicBezTo>
                  <a:cubicBezTo>
                    <a:pt x="369" y="149"/>
                    <a:pt x="343" y="137"/>
                    <a:pt x="315" y="137"/>
                  </a:cubicBezTo>
                  <a:cubicBezTo>
                    <a:pt x="286" y="137"/>
                    <a:pt x="260" y="149"/>
                    <a:pt x="240" y="171"/>
                  </a:cubicBezTo>
                  <a:cubicBezTo>
                    <a:pt x="218" y="193"/>
                    <a:pt x="206" y="224"/>
                    <a:pt x="206" y="257"/>
                  </a:cubicBezTo>
                  <a:lnTo>
                    <a:pt x="206" y="377"/>
                  </a:lnTo>
                  <a:lnTo>
                    <a:pt x="281" y="377"/>
                  </a:lnTo>
                  <a:lnTo>
                    <a:pt x="281" y="377"/>
                  </a:lnTo>
                  <a:close/>
                  <a:moveTo>
                    <a:pt x="450" y="403"/>
                  </a:moveTo>
                  <a:lnTo>
                    <a:pt x="450" y="403"/>
                  </a:lnTo>
                  <a:lnTo>
                    <a:pt x="217" y="403"/>
                  </a:lnTo>
                  <a:lnTo>
                    <a:pt x="217" y="403"/>
                  </a:lnTo>
                  <a:lnTo>
                    <a:pt x="180" y="403"/>
                  </a:lnTo>
                  <a:lnTo>
                    <a:pt x="180" y="257"/>
                  </a:lnTo>
                  <a:cubicBezTo>
                    <a:pt x="180" y="218"/>
                    <a:pt x="194" y="180"/>
                    <a:pt x="220" y="152"/>
                  </a:cubicBezTo>
                  <a:cubicBezTo>
                    <a:pt x="246" y="125"/>
                    <a:pt x="279" y="110"/>
                    <a:pt x="315" y="110"/>
                  </a:cubicBezTo>
                  <a:cubicBezTo>
                    <a:pt x="350" y="110"/>
                    <a:pt x="384" y="125"/>
                    <a:pt x="409" y="152"/>
                  </a:cubicBezTo>
                  <a:cubicBezTo>
                    <a:pt x="415" y="158"/>
                    <a:pt x="420" y="165"/>
                    <a:pt x="425" y="173"/>
                  </a:cubicBezTo>
                  <a:lnTo>
                    <a:pt x="431" y="182"/>
                  </a:lnTo>
                  <a:lnTo>
                    <a:pt x="431" y="182"/>
                  </a:lnTo>
                  <a:cubicBezTo>
                    <a:pt x="443" y="205"/>
                    <a:pt x="450" y="231"/>
                    <a:pt x="450" y="257"/>
                  </a:cubicBezTo>
                  <a:lnTo>
                    <a:pt x="450" y="403"/>
                  </a:lnTo>
                  <a:close/>
                  <a:moveTo>
                    <a:pt x="43" y="403"/>
                  </a:moveTo>
                  <a:lnTo>
                    <a:pt x="43" y="403"/>
                  </a:lnTo>
                  <a:cubicBezTo>
                    <a:pt x="34" y="403"/>
                    <a:pt x="27" y="411"/>
                    <a:pt x="27" y="420"/>
                  </a:cubicBezTo>
                  <a:lnTo>
                    <a:pt x="27" y="771"/>
                  </a:lnTo>
                  <a:cubicBezTo>
                    <a:pt x="27" y="780"/>
                    <a:pt x="34" y="787"/>
                    <a:pt x="43" y="787"/>
                  </a:cubicBezTo>
                  <a:lnTo>
                    <a:pt x="586" y="787"/>
                  </a:lnTo>
                  <a:cubicBezTo>
                    <a:pt x="595" y="787"/>
                    <a:pt x="603" y="780"/>
                    <a:pt x="603" y="771"/>
                  </a:cubicBezTo>
                  <a:lnTo>
                    <a:pt x="603" y="420"/>
                  </a:lnTo>
                  <a:cubicBezTo>
                    <a:pt x="603" y="411"/>
                    <a:pt x="595" y="403"/>
                    <a:pt x="586" y="403"/>
                  </a:cubicBezTo>
                  <a:lnTo>
                    <a:pt x="533" y="403"/>
                  </a:lnTo>
                  <a:lnTo>
                    <a:pt x="533" y="257"/>
                  </a:lnTo>
                  <a:cubicBezTo>
                    <a:pt x="533" y="199"/>
                    <a:pt x="512" y="143"/>
                    <a:pt x="474" y="100"/>
                  </a:cubicBezTo>
                  <a:cubicBezTo>
                    <a:pt x="473" y="99"/>
                    <a:pt x="472" y="98"/>
                    <a:pt x="471" y="97"/>
                  </a:cubicBezTo>
                  <a:lnTo>
                    <a:pt x="470" y="95"/>
                  </a:lnTo>
                  <a:cubicBezTo>
                    <a:pt x="429" y="52"/>
                    <a:pt x="373" y="27"/>
                    <a:pt x="315" y="27"/>
                  </a:cubicBezTo>
                  <a:lnTo>
                    <a:pt x="314" y="27"/>
                  </a:lnTo>
                  <a:cubicBezTo>
                    <a:pt x="257" y="27"/>
                    <a:pt x="200" y="52"/>
                    <a:pt x="159" y="95"/>
                  </a:cubicBezTo>
                  <a:cubicBezTo>
                    <a:pt x="119" y="139"/>
                    <a:pt x="96" y="196"/>
                    <a:pt x="96" y="257"/>
                  </a:cubicBezTo>
                  <a:lnTo>
                    <a:pt x="96" y="403"/>
                  </a:lnTo>
                  <a:lnTo>
                    <a:pt x="43" y="403"/>
                  </a:lnTo>
                  <a:close/>
                  <a:moveTo>
                    <a:pt x="586" y="814"/>
                  </a:moveTo>
                  <a:lnTo>
                    <a:pt x="586" y="814"/>
                  </a:lnTo>
                  <a:lnTo>
                    <a:pt x="43" y="814"/>
                  </a:lnTo>
                  <a:cubicBezTo>
                    <a:pt x="19" y="814"/>
                    <a:pt x="0" y="794"/>
                    <a:pt x="0" y="771"/>
                  </a:cubicBezTo>
                  <a:lnTo>
                    <a:pt x="0" y="420"/>
                  </a:lnTo>
                  <a:cubicBezTo>
                    <a:pt x="0" y="396"/>
                    <a:pt x="19" y="377"/>
                    <a:pt x="43" y="377"/>
                  </a:cubicBezTo>
                  <a:lnTo>
                    <a:pt x="70" y="377"/>
                  </a:lnTo>
                  <a:lnTo>
                    <a:pt x="70" y="257"/>
                  </a:lnTo>
                  <a:cubicBezTo>
                    <a:pt x="70" y="190"/>
                    <a:pt x="95" y="126"/>
                    <a:pt x="140" y="77"/>
                  </a:cubicBezTo>
                  <a:cubicBezTo>
                    <a:pt x="186" y="28"/>
                    <a:pt x="249" y="0"/>
                    <a:pt x="314" y="0"/>
                  </a:cubicBezTo>
                  <a:cubicBezTo>
                    <a:pt x="315" y="0"/>
                    <a:pt x="315" y="0"/>
                    <a:pt x="315" y="0"/>
                  </a:cubicBezTo>
                  <a:cubicBezTo>
                    <a:pt x="380" y="0"/>
                    <a:pt x="444" y="28"/>
                    <a:pt x="489" y="77"/>
                  </a:cubicBezTo>
                  <a:cubicBezTo>
                    <a:pt x="490" y="78"/>
                    <a:pt x="491" y="79"/>
                    <a:pt x="492" y="80"/>
                  </a:cubicBezTo>
                  <a:cubicBezTo>
                    <a:pt x="493" y="81"/>
                    <a:pt x="493" y="82"/>
                    <a:pt x="494" y="82"/>
                  </a:cubicBezTo>
                  <a:cubicBezTo>
                    <a:pt x="536" y="130"/>
                    <a:pt x="560" y="192"/>
                    <a:pt x="560" y="257"/>
                  </a:cubicBezTo>
                  <a:lnTo>
                    <a:pt x="560" y="377"/>
                  </a:lnTo>
                  <a:lnTo>
                    <a:pt x="586" y="377"/>
                  </a:lnTo>
                  <a:cubicBezTo>
                    <a:pt x="610" y="377"/>
                    <a:pt x="629" y="396"/>
                    <a:pt x="629" y="420"/>
                  </a:cubicBezTo>
                  <a:lnTo>
                    <a:pt x="629" y="771"/>
                  </a:lnTo>
                  <a:cubicBezTo>
                    <a:pt x="629" y="794"/>
                    <a:pt x="610" y="814"/>
                    <a:pt x="586" y="814"/>
                  </a:cubicBezTo>
                  <a:close/>
                </a:path>
              </a:pathLst>
            </a:custGeom>
            <a:grpFill/>
            <a:ln w="0">
              <a:no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505050"/>
                </a:solidFill>
                <a:latin typeface="Segoe UI"/>
              </a:endParaRPr>
            </a:p>
          </p:txBody>
        </p:sp>
        <p:sp>
          <p:nvSpPr>
            <p:cNvPr id="70" name="Freeform 167">
              <a:extLst>
                <a:ext uri="{FF2B5EF4-FFF2-40B4-BE49-F238E27FC236}">
                  <a16:creationId xmlns:a16="http://schemas.microsoft.com/office/drawing/2014/main" id="{EFF857ED-0896-4283-AD01-E2FF0077D37B}"/>
                </a:ext>
              </a:extLst>
            </p:cNvPr>
            <p:cNvSpPr>
              <a:spLocks/>
            </p:cNvSpPr>
            <p:nvPr/>
          </p:nvSpPr>
          <p:spPr bwMode="auto">
            <a:xfrm>
              <a:off x="5441068" y="2657407"/>
              <a:ext cx="608783" cy="409633"/>
            </a:xfrm>
            <a:custGeom>
              <a:avLst/>
              <a:gdLst>
                <a:gd name="T0" fmla="*/ 1465 w 1835"/>
                <a:gd name="T1" fmla="*/ 1232 h 1232"/>
                <a:gd name="T2" fmla="*/ 1465 w 1835"/>
                <a:gd name="T3" fmla="*/ 1232 h 1232"/>
                <a:gd name="T4" fmla="*/ 1439 w 1835"/>
                <a:gd name="T5" fmla="*/ 1209 h 1232"/>
                <a:gd name="T6" fmla="*/ 1462 w 1835"/>
                <a:gd name="T7" fmla="*/ 1179 h 1232"/>
                <a:gd name="T8" fmla="*/ 1782 w 1835"/>
                <a:gd name="T9" fmla="*/ 816 h 1232"/>
                <a:gd name="T10" fmla="*/ 1618 w 1835"/>
                <a:gd name="T11" fmla="*/ 516 h 1232"/>
                <a:gd name="T12" fmla="*/ 1606 w 1835"/>
                <a:gd name="T13" fmla="*/ 508 h 1232"/>
                <a:gd name="T14" fmla="*/ 1606 w 1835"/>
                <a:gd name="T15" fmla="*/ 494 h 1232"/>
                <a:gd name="T16" fmla="*/ 1490 w 1835"/>
                <a:gd name="T17" fmla="*/ 285 h 1232"/>
                <a:gd name="T18" fmla="*/ 1488 w 1835"/>
                <a:gd name="T19" fmla="*/ 283 h 1232"/>
                <a:gd name="T20" fmla="*/ 1347 w 1835"/>
                <a:gd name="T21" fmla="*/ 241 h 1232"/>
                <a:gd name="T22" fmla="*/ 1224 w 1835"/>
                <a:gd name="T23" fmla="*/ 270 h 1232"/>
                <a:gd name="T24" fmla="*/ 1203 w 1835"/>
                <a:gd name="T25" fmla="*/ 282 h 1232"/>
                <a:gd name="T26" fmla="*/ 1189 w 1835"/>
                <a:gd name="T27" fmla="*/ 262 h 1232"/>
                <a:gd name="T28" fmla="*/ 801 w 1835"/>
                <a:gd name="T29" fmla="*/ 53 h 1232"/>
                <a:gd name="T30" fmla="*/ 335 w 1835"/>
                <a:gd name="T31" fmla="*/ 522 h 1232"/>
                <a:gd name="T32" fmla="*/ 335 w 1835"/>
                <a:gd name="T33" fmla="*/ 568 h 1232"/>
                <a:gd name="T34" fmla="*/ 312 w 1835"/>
                <a:gd name="T35" fmla="*/ 571 h 1232"/>
                <a:gd name="T36" fmla="*/ 53 w 1835"/>
                <a:gd name="T37" fmla="*/ 872 h 1232"/>
                <a:gd name="T38" fmla="*/ 362 w 1835"/>
                <a:gd name="T39" fmla="*/ 1179 h 1232"/>
                <a:gd name="T40" fmla="*/ 388 w 1835"/>
                <a:gd name="T41" fmla="*/ 1206 h 1232"/>
                <a:gd name="T42" fmla="*/ 361 w 1835"/>
                <a:gd name="T43" fmla="*/ 1232 h 1232"/>
                <a:gd name="T44" fmla="*/ 0 w 1835"/>
                <a:gd name="T45" fmla="*/ 872 h 1232"/>
                <a:gd name="T46" fmla="*/ 282 w 1835"/>
                <a:gd name="T47" fmla="*/ 522 h 1232"/>
                <a:gd name="T48" fmla="*/ 801 w 1835"/>
                <a:gd name="T49" fmla="*/ 0 h 1232"/>
                <a:gd name="T50" fmla="*/ 1220 w 1835"/>
                <a:gd name="T51" fmla="*/ 213 h 1232"/>
                <a:gd name="T52" fmla="*/ 1347 w 1835"/>
                <a:gd name="T53" fmla="*/ 188 h 1232"/>
                <a:gd name="T54" fmla="*/ 1519 w 1835"/>
                <a:gd name="T55" fmla="*/ 240 h 1232"/>
                <a:gd name="T56" fmla="*/ 1658 w 1835"/>
                <a:gd name="T57" fmla="*/ 478 h 1232"/>
                <a:gd name="T58" fmla="*/ 1835 w 1835"/>
                <a:gd name="T59" fmla="*/ 816 h 1232"/>
                <a:gd name="T60" fmla="*/ 1469 w 1835"/>
                <a:gd name="T61" fmla="*/ 1232 h 1232"/>
                <a:gd name="T62" fmla="*/ 1465 w 1835"/>
                <a:gd name="T63" fmla="*/ 1232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5" h="1232">
                  <a:moveTo>
                    <a:pt x="1465" y="1232"/>
                  </a:moveTo>
                  <a:lnTo>
                    <a:pt x="1465" y="1232"/>
                  </a:lnTo>
                  <a:cubicBezTo>
                    <a:pt x="1452" y="1232"/>
                    <a:pt x="1440" y="1222"/>
                    <a:pt x="1439" y="1209"/>
                  </a:cubicBezTo>
                  <a:cubicBezTo>
                    <a:pt x="1437" y="1194"/>
                    <a:pt x="1447" y="1181"/>
                    <a:pt x="1462" y="1179"/>
                  </a:cubicBezTo>
                  <a:cubicBezTo>
                    <a:pt x="1647" y="1154"/>
                    <a:pt x="1782" y="1002"/>
                    <a:pt x="1782" y="816"/>
                  </a:cubicBezTo>
                  <a:cubicBezTo>
                    <a:pt x="1782" y="696"/>
                    <a:pt x="1719" y="581"/>
                    <a:pt x="1618" y="516"/>
                  </a:cubicBezTo>
                  <a:lnTo>
                    <a:pt x="1606" y="508"/>
                  </a:lnTo>
                  <a:lnTo>
                    <a:pt x="1606" y="494"/>
                  </a:lnTo>
                  <a:cubicBezTo>
                    <a:pt x="1603" y="404"/>
                    <a:pt x="1561" y="328"/>
                    <a:pt x="1490" y="285"/>
                  </a:cubicBezTo>
                  <a:lnTo>
                    <a:pt x="1488" y="283"/>
                  </a:lnTo>
                  <a:cubicBezTo>
                    <a:pt x="1452" y="255"/>
                    <a:pt x="1403" y="241"/>
                    <a:pt x="1347" y="241"/>
                  </a:cubicBezTo>
                  <a:cubicBezTo>
                    <a:pt x="1303" y="241"/>
                    <a:pt x="1259" y="251"/>
                    <a:pt x="1224" y="270"/>
                  </a:cubicBezTo>
                  <a:lnTo>
                    <a:pt x="1203" y="282"/>
                  </a:lnTo>
                  <a:lnTo>
                    <a:pt x="1189" y="262"/>
                  </a:lnTo>
                  <a:cubicBezTo>
                    <a:pt x="1101" y="133"/>
                    <a:pt x="952" y="53"/>
                    <a:pt x="801" y="53"/>
                  </a:cubicBezTo>
                  <a:cubicBezTo>
                    <a:pt x="544" y="53"/>
                    <a:pt x="335" y="264"/>
                    <a:pt x="335" y="522"/>
                  </a:cubicBezTo>
                  <a:lnTo>
                    <a:pt x="335" y="568"/>
                  </a:lnTo>
                  <a:lnTo>
                    <a:pt x="312" y="571"/>
                  </a:lnTo>
                  <a:cubicBezTo>
                    <a:pt x="165" y="592"/>
                    <a:pt x="53" y="721"/>
                    <a:pt x="53" y="872"/>
                  </a:cubicBezTo>
                  <a:cubicBezTo>
                    <a:pt x="53" y="1037"/>
                    <a:pt x="192" y="1175"/>
                    <a:pt x="362" y="1179"/>
                  </a:cubicBezTo>
                  <a:cubicBezTo>
                    <a:pt x="377" y="1179"/>
                    <a:pt x="388" y="1191"/>
                    <a:pt x="388" y="1206"/>
                  </a:cubicBezTo>
                  <a:cubicBezTo>
                    <a:pt x="388" y="1221"/>
                    <a:pt x="376" y="1232"/>
                    <a:pt x="361" y="1232"/>
                  </a:cubicBezTo>
                  <a:cubicBezTo>
                    <a:pt x="162" y="1228"/>
                    <a:pt x="0" y="1066"/>
                    <a:pt x="0" y="872"/>
                  </a:cubicBezTo>
                  <a:cubicBezTo>
                    <a:pt x="0" y="703"/>
                    <a:pt x="120" y="556"/>
                    <a:pt x="282" y="522"/>
                  </a:cubicBezTo>
                  <a:cubicBezTo>
                    <a:pt x="282" y="234"/>
                    <a:pt x="515" y="0"/>
                    <a:pt x="801" y="0"/>
                  </a:cubicBezTo>
                  <a:cubicBezTo>
                    <a:pt x="965" y="0"/>
                    <a:pt x="1120" y="79"/>
                    <a:pt x="1220" y="213"/>
                  </a:cubicBezTo>
                  <a:cubicBezTo>
                    <a:pt x="1259" y="197"/>
                    <a:pt x="1303" y="188"/>
                    <a:pt x="1347" y="188"/>
                  </a:cubicBezTo>
                  <a:cubicBezTo>
                    <a:pt x="1415" y="188"/>
                    <a:pt x="1474" y="206"/>
                    <a:pt x="1519" y="240"/>
                  </a:cubicBezTo>
                  <a:cubicBezTo>
                    <a:pt x="1601" y="291"/>
                    <a:pt x="1651" y="377"/>
                    <a:pt x="1658" y="478"/>
                  </a:cubicBezTo>
                  <a:cubicBezTo>
                    <a:pt x="1768" y="555"/>
                    <a:pt x="1835" y="683"/>
                    <a:pt x="1835" y="816"/>
                  </a:cubicBezTo>
                  <a:cubicBezTo>
                    <a:pt x="1835" y="1029"/>
                    <a:pt x="1681" y="1204"/>
                    <a:pt x="1469" y="1232"/>
                  </a:cubicBezTo>
                  <a:cubicBezTo>
                    <a:pt x="1467" y="1232"/>
                    <a:pt x="1466" y="1232"/>
                    <a:pt x="1465" y="1232"/>
                  </a:cubicBezTo>
                  <a:close/>
                </a:path>
              </a:pathLst>
            </a:custGeom>
            <a:grpFill/>
            <a:ln w="0">
              <a:no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505050"/>
                </a:solidFill>
                <a:latin typeface="Segoe UI"/>
              </a:endParaRPr>
            </a:p>
          </p:txBody>
        </p:sp>
      </p:grpSp>
      <p:grpSp>
        <p:nvGrpSpPr>
          <p:cNvPr id="39" name="Group 44">
            <a:extLst>
              <a:ext uri="{FF2B5EF4-FFF2-40B4-BE49-F238E27FC236}">
                <a16:creationId xmlns:a16="http://schemas.microsoft.com/office/drawing/2014/main" id="{C4144849-332C-4473-82A3-2D3B8FC59160}"/>
              </a:ext>
            </a:extLst>
          </p:cNvPr>
          <p:cNvGrpSpPr>
            <a:grpSpLocks noChangeAspect="1"/>
          </p:cNvGrpSpPr>
          <p:nvPr/>
        </p:nvGrpSpPr>
        <p:grpSpPr bwMode="auto">
          <a:xfrm>
            <a:off x="6671429" y="916029"/>
            <a:ext cx="404495" cy="310899"/>
            <a:chOff x="14" y="9"/>
            <a:chExt cx="218" cy="187"/>
          </a:xfrm>
        </p:grpSpPr>
        <p:sp>
          <p:nvSpPr>
            <p:cNvPr id="41" name="Oval 45">
              <a:extLst>
                <a:ext uri="{FF2B5EF4-FFF2-40B4-BE49-F238E27FC236}">
                  <a16:creationId xmlns:a16="http://schemas.microsoft.com/office/drawing/2014/main" id="{A8AB831F-9AFD-4FD4-8F34-234DA4828941}"/>
                </a:ext>
              </a:extLst>
            </p:cNvPr>
            <p:cNvSpPr>
              <a:spLocks noChangeArrowheads="1"/>
            </p:cNvSpPr>
            <p:nvPr/>
          </p:nvSpPr>
          <p:spPr bwMode="auto">
            <a:xfrm>
              <a:off x="14" y="111"/>
              <a:ext cx="84" cy="85"/>
            </a:xfrm>
            <a:prstGeom prst="ellipse">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42" name="Oval 46">
              <a:extLst>
                <a:ext uri="{FF2B5EF4-FFF2-40B4-BE49-F238E27FC236}">
                  <a16:creationId xmlns:a16="http://schemas.microsoft.com/office/drawing/2014/main" id="{0B15B5E4-A607-43E4-BBFF-CA104D24EFCA}"/>
                </a:ext>
              </a:extLst>
            </p:cNvPr>
            <p:cNvSpPr>
              <a:spLocks noChangeArrowheads="1"/>
            </p:cNvSpPr>
            <p:nvPr/>
          </p:nvSpPr>
          <p:spPr bwMode="auto">
            <a:xfrm>
              <a:off x="148" y="111"/>
              <a:ext cx="84" cy="85"/>
            </a:xfrm>
            <a:prstGeom prst="ellipse">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43" name="Freeform 47">
              <a:extLst>
                <a:ext uri="{FF2B5EF4-FFF2-40B4-BE49-F238E27FC236}">
                  <a16:creationId xmlns:a16="http://schemas.microsoft.com/office/drawing/2014/main" id="{6CF92CC7-9F71-41E8-B0CE-F70E6CCE5FD9}"/>
                </a:ext>
              </a:extLst>
            </p:cNvPr>
            <p:cNvSpPr>
              <a:spLocks/>
            </p:cNvSpPr>
            <p:nvPr/>
          </p:nvSpPr>
          <p:spPr bwMode="auto">
            <a:xfrm>
              <a:off x="148" y="9"/>
              <a:ext cx="84" cy="144"/>
            </a:xfrm>
            <a:custGeom>
              <a:avLst/>
              <a:gdLst>
                <a:gd name="T0" fmla="*/ 0 w 40"/>
                <a:gd name="T1" fmla="*/ 68 h 68"/>
                <a:gd name="T2" fmla="*/ 12 w 40"/>
                <a:gd name="T3" fmla="*/ 8 h 68"/>
                <a:gd name="T4" fmla="*/ 20 w 40"/>
                <a:gd name="T5" fmla="*/ 0 h 68"/>
                <a:gd name="T6" fmla="*/ 28 w 40"/>
                <a:gd name="T7" fmla="*/ 8 h 68"/>
                <a:gd name="T8" fmla="*/ 40 w 40"/>
                <a:gd name="T9" fmla="*/ 68 h 68"/>
              </a:gdLst>
              <a:ahLst/>
              <a:cxnLst>
                <a:cxn ang="0">
                  <a:pos x="T0" y="T1"/>
                </a:cxn>
                <a:cxn ang="0">
                  <a:pos x="T2" y="T3"/>
                </a:cxn>
                <a:cxn ang="0">
                  <a:pos x="T4" y="T5"/>
                </a:cxn>
                <a:cxn ang="0">
                  <a:pos x="T6" y="T7"/>
                </a:cxn>
                <a:cxn ang="0">
                  <a:pos x="T8" y="T9"/>
                </a:cxn>
              </a:cxnLst>
              <a:rect l="0" t="0" r="r" b="b"/>
              <a:pathLst>
                <a:path w="40" h="68">
                  <a:moveTo>
                    <a:pt x="0" y="68"/>
                  </a:moveTo>
                  <a:cubicBezTo>
                    <a:pt x="12" y="8"/>
                    <a:pt x="12" y="8"/>
                    <a:pt x="12" y="8"/>
                  </a:cubicBezTo>
                  <a:cubicBezTo>
                    <a:pt x="12" y="4"/>
                    <a:pt x="16" y="0"/>
                    <a:pt x="20" y="0"/>
                  </a:cubicBezTo>
                  <a:cubicBezTo>
                    <a:pt x="24" y="0"/>
                    <a:pt x="28" y="4"/>
                    <a:pt x="28" y="8"/>
                  </a:cubicBezTo>
                  <a:cubicBezTo>
                    <a:pt x="40" y="68"/>
                    <a:pt x="40" y="68"/>
                    <a:pt x="40" y="6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44" name="Freeform 48">
              <a:extLst>
                <a:ext uri="{FF2B5EF4-FFF2-40B4-BE49-F238E27FC236}">
                  <a16:creationId xmlns:a16="http://schemas.microsoft.com/office/drawing/2014/main" id="{1B857D5A-C6E4-444F-8BE3-6FE6357AA7BE}"/>
                </a:ext>
              </a:extLst>
            </p:cNvPr>
            <p:cNvSpPr>
              <a:spLocks/>
            </p:cNvSpPr>
            <p:nvPr/>
          </p:nvSpPr>
          <p:spPr bwMode="auto">
            <a:xfrm>
              <a:off x="14" y="9"/>
              <a:ext cx="84" cy="144"/>
            </a:xfrm>
            <a:custGeom>
              <a:avLst/>
              <a:gdLst>
                <a:gd name="T0" fmla="*/ 40 w 40"/>
                <a:gd name="T1" fmla="*/ 68 h 68"/>
                <a:gd name="T2" fmla="*/ 28 w 40"/>
                <a:gd name="T3" fmla="*/ 8 h 68"/>
                <a:gd name="T4" fmla="*/ 20 w 40"/>
                <a:gd name="T5" fmla="*/ 0 h 68"/>
                <a:gd name="T6" fmla="*/ 12 w 40"/>
                <a:gd name="T7" fmla="*/ 8 h 68"/>
                <a:gd name="T8" fmla="*/ 0 w 40"/>
                <a:gd name="T9" fmla="*/ 68 h 68"/>
              </a:gdLst>
              <a:ahLst/>
              <a:cxnLst>
                <a:cxn ang="0">
                  <a:pos x="T0" y="T1"/>
                </a:cxn>
                <a:cxn ang="0">
                  <a:pos x="T2" y="T3"/>
                </a:cxn>
                <a:cxn ang="0">
                  <a:pos x="T4" y="T5"/>
                </a:cxn>
                <a:cxn ang="0">
                  <a:pos x="T6" y="T7"/>
                </a:cxn>
                <a:cxn ang="0">
                  <a:pos x="T8" y="T9"/>
                </a:cxn>
              </a:cxnLst>
              <a:rect l="0" t="0" r="r" b="b"/>
              <a:pathLst>
                <a:path w="40" h="68">
                  <a:moveTo>
                    <a:pt x="40" y="68"/>
                  </a:moveTo>
                  <a:cubicBezTo>
                    <a:pt x="28" y="8"/>
                    <a:pt x="28" y="8"/>
                    <a:pt x="28" y="8"/>
                  </a:cubicBezTo>
                  <a:cubicBezTo>
                    <a:pt x="28" y="4"/>
                    <a:pt x="24" y="0"/>
                    <a:pt x="20" y="0"/>
                  </a:cubicBezTo>
                  <a:cubicBezTo>
                    <a:pt x="16" y="0"/>
                    <a:pt x="12" y="4"/>
                    <a:pt x="12" y="8"/>
                  </a:cubicBezTo>
                  <a:cubicBezTo>
                    <a:pt x="0" y="68"/>
                    <a:pt x="0" y="68"/>
                    <a:pt x="0" y="6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45" name="Line 49">
              <a:extLst>
                <a:ext uri="{FF2B5EF4-FFF2-40B4-BE49-F238E27FC236}">
                  <a16:creationId xmlns:a16="http://schemas.microsoft.com/office/drawing/2014/main" id="{D54CFB23-09C4-42BD-AF25-E8817C232095}"/>
                </a:ext>
              </a:extLst>
            </p:cNvPr>
            <p:cNvSpPr>
              <a:spLocks noChangeShapeType="1"/>
            </p:cNvSpPr>
            <p:nvPr/>
          </p:nvSpPr>
          <p:spPr bwMode="auto">
            <a:xfrm>
              <a:off x="81" y="60"/>
              <a:ext cx="84"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46" name="Freeform 50">
              <a:extLst>
                <a:ext uri="{FF2B5EF4-FFF2-40B4-BE49-F238E27FC236}">
                  <a16:creationId xmlns:a16="http://schemas.microsoft.com/office/drawing/2014/main" id="{24ED8371-E662-424D-8B83-922D7C3388D9}"/>
                </a:ext>
              </a:extLst>
            </p:cNvPr>
            <p:cNvSpPr>
              <a:spLocks/>
            </p:cNvSpPr>
            <p:nvPr/>
          </p:nvSpPr>
          <p:spPr bwMode="auto">
            <a:xfrm>
              <a:off x="89" y="94"/>
              <a:ext cx="68" cy="9"/>
            </a:xfrm>
            <a:custGeom>
              <a:avLst/>
              <a:gdLst>
                <a:gd name="T0" fmla="*/ 32 w 32"/>
                <a:gd name="T1" fmla="*/ 4 h 4"/>
                <a:gd name="T2" fmla="*/ 24 w 32"/>
                <a:gd name="T3" fmla="*/ 0 h 4"/>
                <a:gd name="T4" fmla="*/ 8 w 32"/>
                <a:gd name="T5" fmla="*/ 0 h 4"/>
                <a:gd name="T6" fmla="*/ 0 w 32"/>
                <a:gd name="T7" fmla="*/ 4 h 4"/>
              </a:gdLst>
              <a:ahLst/>
              <a:cxnLst>
                <a:cxn ang="0">
                  <a:pos x="T0" y="T1"/>
                </a:cxn>
                <a:cxn ang="0">
                  <a:pos x="T2" y="T3"/>
                </a:cxn>
                <a:cxn ang="0">
                  <a:pos x="T4" y="T5"/>
                </a:cxn>
                <a:cxn ang="0">
                  <a:pos x="T6" y="T7"/>
                </a:cxn>
              </a:cxnLst>
              <a:rect l="0" t="0" r="r" b="b"/>
              <a:pathLst>
                <a:path w="32" h="4">
                  <a:moveTo>
                    <a:pt x="32" y="4"/>
                  </a:moveTo>
                  <a:cubicBezTo>
                    <a:pt x="32" y="4"/>
                    <a:pt x="29" y="0"/>
                    <a:pt x="24" y="0"/>
                  </a:cubicBezTo>
                  <a:cubicBezTo>
                    <a:pt x="19" y="0"/>
                    <a:pt x="8" y="0"/>
                    <a:pt x="8" y="0"/>
                  </a:cubicBezTo>
                  <a:cubicBezTo>
                    <a:pt x="3" y="0"/>
                    <a:pt x="0" y="4"/>
                    <a:pt x="0" y="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grpSp>
      <p:sp>
        <p:nvSpPr>
          <p:cNvPr id="47" name="Rectangle 46">
            <a:extLst>
              <a:ext uri="{FF2B5EF4-FFF2-40B4-BE49-F238E27FC236}">
                <a16:creationId xmlns:a16="http://schemas.microsoft.com/office/drawing/2014/main" id="{B1307BC7-DE24-4D71-9AF1-501D69C08846}"/>
              </a:ext>
            </a:extLst>
          </p:cNvPr>
          <p:cNvSpPr/>
          <p:nvPr/>
        </p:nvSpPr>
        <p:spPr bwMode="auto">
          <a:xfrm>
            <a:off x="664448" y="728627"/>
            <a:ext cx="2682105" cy="68570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ctr" anchorCtr="0" compatLnSpc="1">
            <a:prstTxWarp prst="textNoShape">
              <a:avLst/>
            </a:prstTxWarp>
          </a:bodyPr>
          <a:lstStyle/>
          <a:p>
            <a:pPr defTabSz="699220" fontAlgn="base">
              <a:spcBef>
                <a:spcPct val="0"/>
              </a:spcBef>
              <a:spcAft>
                <a:spcPct val="0"/>
              </a:spcAft>
              <a:defRPr/>
            </a:pPr>
            <a:r>
              <a:rPr lang="en-US" sz="1350" dirty="0">
                <a:solidFill>
                  <a:srgbClr val="3D3D3C"/>
                </a:solidFill>
                <a:latin typeface="Segoe UI"/>
              </a:rPr>
              <a:t>How do I gain visibility into cloud apps used in my organization and get a risk assessment?</a:t>
            </a:r>
          </a:p>
        </p:txBody>
      </p:sp>
      <p:sp>
        <p:nvSpPr>
          <p:cNvPr id="49" name="Rectangle 48">
            <a:extLst>
              <a:ext uri="{FF2B5EF4-FFF2-40B4-BE49-F238E27FC236}">
                <a16:creationId xmlns:a16="http://schemas.microsoft.com/office/drawing/2014/main" id="{7E13E645-7065-4A3F-A7E9-308C1051B502}"/>
              </a:ext>
            </a:extLst>
          </p:cNvPr>
          <p:cNvSpPr/>
          <p:nvPr/>
        </p:nvSpPr>
        <p:spPr bwMode="auto">
          <a:xfrm>
            <a:off x="664447" y="2753656"/>
            <a:ext cx="2808752" cy="68570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ctr" anchorCtr="0" compatLnSpc="1">
            <a:prstTxWarp prst="textNoShape">
              <a:avLst/>
            </a:prstTxWarp>
          </a:bodyPr>
          <a:lstStyle/>
          <a:p>
            <a:pPr defTabSz="699220" fontAlgn="base">
              <a:spcBef>
                <a:spcPct val="0"/>
              </a:spcBef>
              <a:spcAft>
                <a:spcPct val="0"/>
              </a:spcAft>
              <a:defRPr/>
            </a:pPr>
            <a:r>
              <a:rPr lang="en-US" sz="1350" dirty="0">
                <a:solidFill>
                  <a:srgbClr val="3D3D3C"/>
                </a:solidFill>
                <a:latin typeface="Segoe UI"/>
              </a:rPr>
              <a:t>How can I prevent data loss in cloud apps and stay compliant with regulations?</a:t>
            </a:r>
          </a:p>
        </p:txBody>
      </p:sp>
      <p:sp>
        <p:nvSpPr>
          <p:cNvPr id="51" name="Rectangle 50">
            <a:extLst>
              <a:ext uri="{FF2B5EF4-FFF2-40B4-BE49-F238E27FC236}">
                <a16:creationId xmlns:a16="http://schemas.microsoft.com/office/drawing/2014/main" id="{D5DD409F-CA7D-4C8D-BC50-7425347BAABA}"/>
              </a:ext>
            </a:extLst>
          </p:cNvPr>
          <p:cNvSpPr/>
          <p:nvPr/>
        </p:nvSpPr>
        <p:spPr bwMode="auto">
          <a:xfrm>
            <a:off x="664447" y="1757182"/>
            <a:ext cx="2808752" cy="68570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ctr" anchorCtr="0" compatLnSpc="1">
            <a:prstTxWarp prst="textNoShape">
              <a:avLst/>
            </a:prstTxWarp>
          </a:bodyPr>
          <a:lstStyle/>
          <a:p>
            <a:pPr defTabSz="699220" fontAlgn="base">
              <a:spcBef>
                <a:spcPct val="0"/>
              </a:spcBef>
              <a:spcAft>
                <a:spcPct val="0"/>
              </a:spcAft>
              <a:defRPr/>
            </a:pPr>
            <a:endParaRPr lang="en-US" sz="1350" dirty="0">
              <a:solidFill>
                <a:srgbClr val="505050"/>
              </a:solidFill>
              <a:latin typeface="Segoe UI"/>
            </a:endParaRPr>
          </a:p>
        </p:txBody>
      </p:sp>
      <p:sp>
        <p:nvSpPr>
          <p:cNvPr id="54" name="Rectangle 53">
            <a:extLst>
              <a:ext uri="{FF2B5EF4-FFF2-40B4-BE49-F238E27FC236}">
                <a16:creationId xmlns:a16="http://schemas.microsoft.com/office/drawing/2014/main" id="{8F618470-5258-421B-AA10-7BD60DA651CC}"/>
              </a:ext>
            </a:extLst>
          </p:cNvPr>
          <p:cNvSpPr/>
          <p:nvPr/>
        </p:nvSpPr>
        <p:spPr bwMode="auto">
          <a:xfrm>
            <a:off x="664448" y="3736051"/>
            <a:ext cx="2487019" cy="68570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ctr" anchorCtr="0" compatLnSpc="1">
            <a:prstTxWarp prst="textNoShape">
              <a:avLst/>
            </a:prstTxWarp>
          </a:bodyPr>
          <a:lstStyle/>
          <a:p>
            <a:pPr defTabSz="699220" fontAlgn="base">
              <a:spcBef>
                <a:spcPct val="0"/>
              </a:spcBef>
              <a:spcAft>
                <a:spcPct val="0"/>
              </a:spcAft>
              <a:defRPr/>
            </a:pPr>
            <a:r>
              <a:rPr lang="en-US" sz="1350" dirty="0">
                <a:solidFill>
                  <a:srgbClr val="3D3D3C"/>
                </a:solidFill>
                <a:latin typeface="Segoe UI"/>
              </a:rPr>
              <a:t>How do I protect cloud apps and the data in them from security attacks?</a:t>
            </a:r>
          </a:p>
        </p:txBody>
      </p:sp>
      <p:sp>
        <p:nvSpPr>
          <p:cNvPr id="55" name="Rectangle 54">
            <a:extLst>
              <a:ext uri="{FF2B5EF4-FFF2-40B4-BE49-F238E27FC236}">
                <a16:creationId xmlns:a16="http://schemas.microsoft.com/office/drawing/2014/main" id="{355F0503-2638-4F2F-8982-818C3AC51218}"/>
              </a:ext>
            </a:extLst>
          </p:cNvPr>
          <p:cNvSpPr/>
          <p:nvPr/>
        </p:nvSpPr>
        <p:spPr bwMode="auto">
          <a:xfrm>
            <a:off x="586451" y="813541"/>
            <a:ext cx="20571" cy="514277"/>
          </a:xfrm>
          <a:prstGeom prst="rect">
            <a:avLst/>
          </a:prstGeom>
          <a:solidFill>
            <a:srgbClr val="D40E1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a:gradFill>
                <a:gsLst>
                  <a:gs pos="0">
                    <a:srgbClr val="FFFFFF"/>
                  </a:gs>
                  <a:gs pos="100000">
                    <a:srgbClr val="FFFFFF"/>
                  </a:gs>
                </a:gsLst>
                <a:lin ang="5400000" scaled="0"/>
              </a:gradFill>
              <a:latin typeface="Segoe UI"/>
            </a:endParaRPr>
          </a:p>
        </p:txBody>
      </p:sp>
      <p:sp>
        <p:nvSpPr>
          <p:cNvPr id="56" name="Rectangle 55">
            <a:extLst>
              <a:ext uri="{FF2B5EF4-FFF2-40B4-BE49-F238E27FC236}">
                <a16:creationId xmlns:a16="http://schemas.microsoft.com/office/drawing/2014/main" id="{A0F3EF08-A03A-421E-A53C-14606AB63889}"/>
              </a:ext>
            </a:extLst>
          </p:cNvPr>
          <p:cNvSpPr/>
          <p:nvPr/>
        </p:nvSpPr>
        <p:spPr bwMode="auto">
          <a:xfrm>
            <a:off x="586451" y="3821764"/>
            <a:ext cx="20571" cy="514277"/>
          </a:xfrm>
          <a:prstGeom prst="rect">
            <a:avLst/>
          </a:prstGeom>
          <a:solidFill>
            <a:srgbClr val="D40E1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a:gradFill>
                <a:gsLst>
                  <a:gs pos="0">
                    <a:srgbClr val="FFFFFF"/>
                  </a:gs>
                  <a:gs pos="100000">
                    <a:srgbClr val="FFFFFF"/>
                  </a:gs>
                </a:gsLst>
                <a:lin ang="5400000" scaled="0"/>
              </a:gradFill>
              <a:latin typeface="Segoe UI"/>
            </a:endParaRPr>
          </a:p>
        </p:txBody>
      </p:sp>
      <p:sp>
        <p:nvSpPr>
          <p:cNvPr id="69" name="Rectangle 68">
            <a:extLst>
              <a:ext uri="{FF2B5EF4-FFF2-40B4-BE49-F238E27FC236}">
                <a16:creationId xmlns:a16="http://schemas.microsoft.com/office/drawing/2014/main" id="{DE686F80-F819-4B2C-B3A2-9746F6F859B7}"/>
              </a:ext>
            </a:extLst>
          </p:cNvPr>
          <p:cNvSpPr/>
          <p:nvPr/>
        </p:nvSpPr>
        <p:spPr bwMode="auto">
          <a:xfrm>
            <a:off x="586451" y="2839369"/>
            <a:ext cx="20571" cy="514277"/>
          </a:xfrm>
          <a:prstGeom prst="rect">
            <a:avLst/>
          </a:prstGeom>
          <a:solidFill>
            <a:srgbClr val="D40E1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a:gradFill>
                <a:gsLst>
                  <a:gs pos="0">
                    <a:srgbClr val="FFFFFF"/>
                  </a:gs>
                  <a:gs pos="100000">
                    <a:srgbClr val="FFFFFF"/>
                  </a:gs>
                </a:gsLst>
                <a:lin ang="5400000" scaled="0"/>
              </a:gradFill>
              <a:latin typeface="Segoe UI"/>
            </a:endParaRPr>
          </a:p>
        </p:txBody>
      </p:sp>
      <p:sp>
        <p:nvSpPr>
          <p:cNvPr id="71" name="Rectangle 70">
            <a:extLst>
              <a:ext uri="{FF2B5EF4-FFF2-40B4-BE49-F238E27FC236}">
                <a16:creationId xmlns:a16="http://schemas.microsoft.com/office/drawing/2014/main" id="{3F2E20B4-1E4A-4C9E-B0DA-24A17B3A9EB7}"/>
              </a:ext>
            </a:extLst>
          </p:cNvPr>
          <p:cNvSpPr/>
          <p:nvPr/>
        </p:nvSpPr>
        <p:spPr bwMode="auto">
          <a:xfrm>
            <a:off x="586451" y="1842895"/>
            <a:ext cx="20571" cy="514277"/>
          </a:xfrm>
          <a:prstGeom prst="rect">
            <a:avLst/>
          </a:prstGeom>
          <a:solidFill>
            <a:srgbClr val="D40E1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a:gradFill>
                <a:gsLst>
                  <a:gs pos="0">
                    <a:srgbClr val="FFFFFF"/>
                  </a:gs>
                  <a:gs pos="100000">
                    <a:srgbClr val="FFFFFF"/>
                  </a:gs>
                </a:gsLst>
                <a:lin ang="5400000" scaled="0"/>
              </a:gradFill>
              <a:latin typeface="Segoe UI"/>
            </a:endParaRPr>
          </a:p>
        </p:txBody>
      </p:sp>
      <p:sp>
        <p:nvSpPr>
          <p:cNvPr id="72" name="Rectangle 71">
            <a:extLst>
              <a:ext uri="{FF2B5EF4-FFF2-40B4-BE49-F238E27FC236}">
                <a16:creationId xmlns:a16="http://schemas.microsoft.com/office/drawing/2014/main" id="{B86E0BF8-B38F-4B25-A91F-75BC953647F8}"/>
              </a:ext>
            </a:extLst>
          </p:cNvPr>
          <p:cNvSpPr/>
          <p:nvPr/>
        </p:nvSpPr>
        <p:spPr bwMode="auto">
          <a:xfrm>
            <a:off x="655180" y="1705534"/>
            <a:ext cx="2808752" cy="68570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34973" rIns="68570" bIns="34973" numCol="1" rtlCol="0" anchor="ctr" anchorCtr="0" compatLnSpc="1">
            <a:prstTxWarp prst="textNoShape">
              <a:avLst/>
            </a:prstTxWarp>
          </a:bodyPr>
          <a:lstStyle/>
          <a:p>
            <a:pPr defTabSz="699220" fontAlgn="base">
              <a:spcBef>
                <a:spcPct val="0"/>
              </a:spcBef>
              <a:spcAft>
                <a:spcPct val="0"/>
              </a:spcAft>
              <a:defRPr/>
            </a:pPr>
            <a:r>
              <a:rPr lang="en-US" sz="1350" dirty="0">
                <a:solidFill>
                  <a:srgbClr val="3D3D3C"/>
                </a:solidFill>
                <a:latin typeface="Segoe UI"/>
              </a:rPr>
              <a:t>How can I control and limit access to data in cloud apps?</a:t>
            </a:r>
          </a:p>
        </p:txBody>
      </p:sp>
    </p:spTree>
    <p:extLst>
      <p:ext uri="{BB962C8B-B14F-4D97-AF65-F5344CB8AC3E}">
        <p14:creationId xmlns:p14="http://schemas.microsoft.com/office/powerpoint/2010/main" val="40687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nodeType="withEffect">
                                  <p:stCondLst>
                                    <p:cond delay="75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nodeType="withEffect">
                                  <p:stCondLst>
                                    <p:cond delay="125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nodeType="withEffect">
                                  <p:stCondLst>
                                    <p:cond delay="175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2" presetClass="entr" presetSubtype="8" decel="10000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0-#ppt_w/2"/>
                                          </p:val>
                                        </p:tav>
                                        <p:tav tm="100000">
                                          <p:val>
                                            <p:strVal val="#ppt_x"/>
                                          </p:val>
                                        </p:tav>
                                      </p:tavLst>
                                    </p:anim>
                                    <p:anim calcmode="lin" valueType="num">
                                      <p:cBhvr additive="base">
                                        <p:cTn id="26" dur="500" fill="hold"/>
                                        <p:tgtEl>
                                          <p:spTgt spid="55"/>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nodePh="1">
                                  <p:stCondLst>
                                    <p:cond delay="500"/>
                                  </p:stCondLst>
                                  <p:endCondLst>
                                    <p:cond evt="begin" delay="0">
                                      <p:tn val="27"/>
                                    </p:cond>
                                  </p:endCondLst>
                                  <p:childTnLst>
                                    <p:set>
                                      <p:cBhvr>
                                        <p:cTn id="28" dur="1" fill="hold">
                                          <p:stCondLst>
                                            <p:cond delay="0"/>
                                          </p:stCondLst>
                                        </p:cTn>
                                        <p:tgtEl>
                                          <p:spTgt spid="51"/>
                                        </p:tgtEl>
                                        <p:attrNameLst>
                                          <p:attrName>style.visibility</p:attrName>
                                        </p:attrNameLst>
                                      </p:cBhvr>
                                      <p:to>
                                        <p:strVal val="visible"/>
                                      </p:to>
                                    </p:set>
                                    <p:animEffect transition="in" filter="fade">
                                      <p:cBhvr>
                                        <p:cTn id="29" dur="250"/>
                                        <p:tgtEl>
                                          <p:spTgt spid="51"/>
                                        </p:tgtEl>
                                      </p:cBhvr>
                                    </p:animEffect>
                                  </p:childTnLst>
                                </p:cTn>
                              </p:par>
                              <p:par>
                                <p:cTn id="30" presetID="2" presetClass="entr" presetSubtype="8" decel="100000" fill="hold" grpId="0" nodeType="withEffect">
                                  <p:stCondLst>
                                    <p:cond delay="500"/>
                                  </p:stCondLst>
                                  <p:childTnLst>
                                    <p:set>
                                      <p:cBhvr>
                                        <p:cTn id="31" dur="1" fill="hold">
                                          <p:stCondLst>
                                            <p:cond delay="0"/>
                                          </p:stCondLst>
                                        </p:cTn>
                                        <p:tgtEl>
                                          <p:spTgt spid="71"/>
                                        </p:tgtEl>
                                        <p:attrNameLst>
                                          <p:attrName>style.visibility</p:attrName>
                                        </p:attrNameLst>
                                      </p:cBhvr>
                                      <p:to>
                                        <p:strVal val="visible"/>
                                      </p:to>
                                    </p:set>
                                    <p:anim calcmode="lin" valueType="num">
                                      <p:cBhvr additive="base">
                                        <p:cTn id="32" dur="500" fill="hold"/>
                                        <p:tgtEl>
                                          <p:spTgt spid="71"/>
                                        </p:tgtEl>
                                        <p:attrNameLst>
                                          <p:attrName>ppt_x</p:attrName>
                                        </p:attrNameLst>
                                      </p:cBhvr>
                                      <p:tavLst>
                                        <p:tav tm="0">
                                          <p:val>
                                            <p:strVal val="0-#ppt_w/2"/>
                                          </p:val>
                                        </p:tav>
                                        <p:tav tm="100000">
                                          <p:val>
                                            <p:strVal val="#ppt_x"/>
                                          </p:val>
                                        </p:tav>
                                      </p:tavLst>
                                    </p:anim>
                                    <p:anim calcmode="lin" valueType="num">
                                      <p:cBhvr additive="base">
                                        <p:cTn id="33" dur="500" fill="hold"/>
                                        <p:tgtEl>
                                          <p:spTgt spid="71"/>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100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250"/>
                                        <p:tgtEl>
                                          <p:spTgt spid="49"/>
                                        </p:tgtEl>
                                      </p:cBhvr>
                                    </p:animEffect>
                                  </p:childTnLst>
                                </p:cTn>
                              </p:par>
                              <p:par>
                                <p:cTn id="37" presetID="2" presetClass="entr" presetSubtype="8" decel="100000" fill="hold" grpId="0" nodeType="withEffect">
                                  <p:stCondLst>
                                    <p:cond delay="100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0-#ppt_w/2"/>
                                          </p:val>
                                        </p:tav>
                                        <p:tav tm="100000">
                                          <p:val>
                                            <p:strVal val="#ppt_x"/>
                                          </p:val>
                                        </p:tav>
                                      </p:tavLst>
                                    </p:anim>
                                    <p:anim calcmode="lin" valueType="num">
                                      <p:cBhvr additive="base">
                                        <p:cTn id="40" dur="500" fill="hold"/>
                                        <p:tgtEl>
                                          <p:spTgt spid="69"/>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50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250"/>
                                        <p:tgtEl>
                                          <p:spTgt spid="54"/>
                                        </p:tgtEl>
                                      </p:cBhvr>
                                    </p:animEffect>
                                  </p:childTnLst>
                                </p:cTn>
                              </p:par>
                              <p:par>
                                <p:cTn id="44" presetID="2" presetClass="entr" presetSubtype="8" decel="100000" fill="hold" grpId="0" nodeType="withEffect">
                                  <p:stCondLst>
                                    <p:cond delay="1500"/>
                                  </p:stCondLst>
                                  <p:childTnLst>
                                    <p:set>
                                      <p:cBhvr>
                                        <p:cTn id="45" dur="1" fill="hold">
                                          <p:stCondLst>
                                            <p:cond delay="0"/>
                                          </p:stCondLst>
                                        </p:cTn>
                                        <p:tgtEl>
                                          <p:spTgt spid="56"/>
                                        </p:tgtEl>
                                        <p:attrNameLst>
                                          <p:attrName>style.visibility</p:attrName>
                                        </p:attrNameLst>
                                      </p:cBhvr>
                                      <p:to>
                                        <p:strVal val="visible"/>
                                      </p:to>
                                    </p:set>
                                    <p:anim calcmode="lin" valueType="num">
                                      <p:cBhvr additive="base">
                                        <p:cTn id="46" dur="500" fill="hold"/>
                                        <p:tgtEl>
                                          <p:spTgt spid="56"/>
                                        </p:tgtEl>
                                        <p:attrNameLst>
                                          <p:attrName>ppt_x</p:attrName>
                                        </p:attrNameLst>
                                      </p:cBhvr>
                                      <p:tavLst>
                                        <p:tav tm="0">
                                          <p:val>
                                            <p:strVal val="0-#ppt_w/2"/>
                                          </p:val>
                                        </p:tav>
                                        <p:tav tm="100000">
                                          <p:val>
                                            <p:strVal val="#ppt_x"/>
                                          </p:val>
                                        </p:tav>
                                      </p:tavLst>
                                    </p:anim>
                                    <p:anim calcmode="lin" valueType="num">
                                      <p:cBhvr additive="base">
                                        <p:cTn id="47" dur="500" fill="hold"/>
                                        <p:tgtEl>
                                          <p:spTgt spid="56"/>
                                        </p:tgtEl>
                                        <p:attrNameLst>
                                          <p:attrName>ppt_y</p:attrName>
                                        </p:attrNameLst>
                                      </p:cBhvr>
                                      <p:tavLst>
                                        <p:tav tm="0">
                                          <p:val>
                                            <p:strVal val="#ppt_y"/>
                                          </p:val>
                                        </p:tav>
                                        <p:tav tm="100000">
                                          <p:val>
                                            <p:strVal val="#ppt_y"/>
                                          </p:val>
                                        </p:tav>
                                      </p:tavLst>
                                    </p:anim>
                                  </p:childTnLst>
                                </p:cTn>
                              </p:par>
                              <p:par>
                                <p:cTn id="48" presetID="10" presetClass="entr" presetSubtype="0" fill="hold" grpId="0" nodeType="withEffect">
                                  <p:stCondLst>
                                    <p:cond delay="50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25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51" grpId="0"/>
      <p:bldP spid="54" grpId="0"/>
      <p:bldP spid="55" grpId="0" animBg="1"/>
      <p:bldP spid="56" grpId="0" animBg="1"/>
      <p:bldP spid="69" grpId="0" animBg="1"/>
      <p:bldP spid="71" grpId="0" animBg="1"/>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descr="A group of clouds in the sky&#10;&#10;Description generated with high confidence">
            <a:extLst>
              <a:ext uri="{FF2B5EF4-FFF2-40B4-BE49-F238E27FC236}">
                <a16:creationId xmlns:a16="http://schemas.microsoft.com/office/drawing/2014/main" id="{958EFEB9-6052-43E5-839F-0ABAFFC85B1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49" y="366"/>
            <a:ext cx="9142703" cy="5142770"/>
          </a:xfrm>
          <a:prstGeom prst="rect">
            <a:avLst/>
          </a:prstGeom>
        </p:spPr>
      </p:pic>
      <p:sp>
        <p:nvSpPr>
          <p:cNvPr id="62" name="Rectangle 61">
            <a:extLst>
              <a:ext uri="{FF2B5EF4-FFF2-40B4-BE49-F238E27FC236}">
                <a16:creationId xmlns:a16="http://schemas.microsoft.com/office/drawing/2014/main" id="{AE4534FA-C159-4E59-95A5-355EBCDA5B4E}"/>
              </a:ext>
            </a:extLst>
          </p:cNvPr>
          <p:cNvSpPr/>
          <p:nvPr/>
        </p:nvSpPr>
        <p:spPr bwMode="auto">
          <a:xfrm>
            <a:off x="-22177" y="-609521"/>
            <a:ext cx="9140417" cy="5142770"/>
          </a:xfrm>
          <a:prstGeom prst="rect">
            <a:avLst/>
          </a:prstGeom>
          <a:solidFill>
            <a:srgbClr val="00205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dirty="0">
              <a:gradFill>
                <a:gsLst>
                  <a:gs pos="0">
                    <a:srgbClr val="FFFFFF"/>
                  </a:gs>
                  <a:gs pos="100000">
                    <a:srgbClr val="FFFFFF"/>
                  </a:gs>
                </a:gsLst>
                <a:lin ang="5400000" scaled="0"/>
              </a:gradFill>
              <a:latin typeface="Segoe UI"/>
            </a:endParaRPr>
          </a:p>
        </p:txBody>
      </p:sp>
      <p:sp>
        <p:nvSpPr>
          <p:cNvPr id="6" name="Text Placeholder 5">
            <a:extLst>
              <a:ext uri="{FF2B5EF4-FFF2-40B4-BE49-F238E27FC236}">
                <a16:creationId xmlns:a16="http://schemas.microsoft.com/office/drawing/2014/main" id="{23ACA21E-9787-464E-BF39-2C801CA435A5}"/>
              </a:ext>
            </a:extLst>
          </p:cNvPr>
          <p:cNvSpPr>
            <a:spLocks noGrp="1"/>
          </p:cNvSpPr>
          <p:nvPr>
            <p:ph type="body" sz="quarter" idx="12"/>
          </p:nvPr>
        </p:nvSpPr>
        <p:spPr/>
        <p:txBody>
          <a:bodyPr/>
          <a:lstStyle/>
          <a:p>
            <a:r>
              <a:rPr lang="en-US" dirty="0"/>
              <a:t>Microsoft Cloud App Security </a:t>
            </a:r>
            <a:endParaRPr lang="de-AT" dirty="0"/>
          </a:p>
        </p:txBody>
      </p:sp>
      <p:sp>
        <p:nvSpPr>
          <p:cNvPr id="8" name="Text Placeholder 7">
            <a:extLst>
              <a:ext uri="{FF2B5EF4-FFF2-40B4-BE49-F238E27FC236}">
                <a16:creationId xmlns:a16="http://schemas.microsoft.com/office/drawing/2014/main" id="{6466CE83-7AAA-4C59-AD5D-E09F484C30F2}"/>
              </a:ext>
            </a:extLst>
          </p:cNvPr>
          <p:cNvSpPr>
            <a:spLocks noGrp="1"/>
          </p:cNvSpPr>
          <p:nvPr>
            <p:ph type="body" sz="quarter" idx="13"/>
          </p:nvPr>
        </p:nvSpPr>
        <p:spPr/>
        <p:txBody>
          <a:bodyPr/>
          <a:lstStyle/>
          <a:p>
            <a:endParaRPr lang="de-AT"/>
          </a:p>
        </p:txBody>
      </p:sp>
      <p:sp>
        <p:nvSpPr>
          <p:cNvPr id="11" name="Content Placeholder 10">
            <a:extLst>
              <a:ext uri="{FF2B5EF4-FFF2-40B4-BE49-F238E27FC236}">
                <a16:creationId xmlns:a16="http://schemas.microsoft.com/office/drawing/2014/main" id="{A7804F8E-5950-45F7-B426-919133C9F1E5}"/>
              </a:ext>
            </a:extLst>
          </p:cNvPr>
          <p:cNvSpPr>
            <a:spLocks noGrp="1"/>
          </p:cNvSpPr>
          <p:nvPr>
            <p:ph sz="quarter" idx="14"/>
          </p:nvPr>
        </p:nvSpPr>
        <p:spPr/>
        <p:txBody>
          <a:bodyPr/>
          <a:lstStyle/>
          <a:p>
            <a:endParaRPr lang="de-AT"/>
          </a:p>
        </p:txBody>
      </p:sp>
      <p:sp>
        <p:nvSpPr>
          <p:cNvPr id="5" name="Title 4"/>
          <p:cNvSpPr>
            <a:spLocks noGrp="1"/>
          </p:cNvSpPr>
          <p:nvPr>
            <p:ph type="title" idx="4294967295"/>
          </p:nvPr>
        </p:nvSpPr>
        <p:spPr/>
        <p:txBody>
          <a:bodyPr/>
          <a:lstStyle/>
          <a:p>
            <a:endParaRPr lang="en-US" dirty="0">
              <a:solidFill>
                <a:schemeClr val="bg1"/>
              </a:solidFill>
            </a:endParaRPr>
          </a:p>
        </p:txBody>
      </p:sp>
      <p:sp>
        <p:nvSpPr>
          <p:cNvPr id="167" name="Rectangle 166">
            <a:extLst/>
          </p:cNvPr>
          <p:cNvSpPr/>
          <p:nvPr/>
        </p:nvSpPr>
        <p:spPr bwMode="auto">
          <a:xfrm>
            <a:off x="122216" y="978840"/>
            <a:ext cx="2057108" cy="9599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Bef>
                <a:spcPts val="225"/>
              </a:spcBef>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Discover and assess risks</a:t>
            </a:r>
            <a:endParaRPr lang="en-US" sz="1050" kern="0" dirty="0">
              <a:solidFill>
                <a:srgbClr val="FFFFFF"/>
              </a:solidFill>
              <a:latin typeface="Segoe UI Semilight" panose="020B0402040204020203" pitchFamily="34" charset="0"/>
              <a:cs typeface="Segoe UI Semilight" panose="020B0402040204020203" pitchFamily="34" charset="0"/>
            </a:endParaRPr>
          </a:p>
        </p:txBody>
      </p:sp>
      <p:sp>
        <p:nvSpPr>
          <p:cNvPr id="168" name="Rectangle 167">
            <a:extLst/>
          </p:cNvPr>
          <p:cNvSpPr/>
          <p:nvPr/>
        </p:nvSpPr>
        <p:spPr bwMode="auto">
          <a:xfrm>
            <a:off x="2332973" y="978840"/>
            <a:ext cx="2057108" cy="9599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Bef>
                <a:spcPts val="225"/>
              </a:spcBef>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Control access in real time</a:t>
            </a:r>
          </a:p>
          <a:p>
            <a:pPr algn="ctr" defTabSz="698818" fontAlgn="base">
              <a:lnSpc>
                <a:spcPts val="1334"/>
              </a:lnSpc>
              <a:spcBef>
                <a:spcPts val="225"/>
              </a:spcBef>
              <a:spcAft>
                <a:spcPts val="225"/>
              </a:spcAft>
              <a:defRPr/>
            </a:pPr>
            <a:endParaRPr lang="en-US" sz="1050" kern="0" dirty="0">
              <a:solidFill>
                <a:srgbClr val="FFFFFF"/>
              </a:solidFill>
              <a:latin typeface="Segoe UI"/>
              <a:cs typeface="Segoe UI" panose="020B0502040204020203" pitchFamily="34" charset="0"/>
            </a:endParaRPr>
          </a:p>
        </p:txBody>
      </p:sp>
      <p:sp>
        <p:nvSpPr>
          <p:cNvPr id="169" name="Rectangle 168">
            <a:extLst/>
          </p:cNvPr>
          <p:cNvSpPr/>
          <p:nvPr/>
        </p:nvSpPr>
        <p:spPr bwMode="auto">
          <a:xfrm>
            <a:off x="6703378" y="978840"/>
            <a:ext cx="2057108" cy="9599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Detect</a:t>
            </a:r>
            <a:br>
              <a:rPr lang="en-US" sz="2100" kern="0" dirty="0">
                <a:solidFill>
                  <a:srgbClr val="FFFFFF"/>
                </a:solidFill>
                <a:latin typeface="Segoe UI Semilight" panose="020B0402040204020203" pitchFamily="34" charset="0"/>
                <a:cs typeface="Segoe UI Semilight" panose="020B0402040204020203" pitchFamily="34" charset="0"/>
              </a:rPr>
            </a:br>
            <a:r>
              <a:rPr lang="en-US" sz="2100" kern="0" dirty="0">
                <a:solidFill>
                  <a:srgbClr val="FFFFFF"/>
                </a:solidFill>
                <a:latin typeface="Segoe UI Semilight" panose="020B0402040204020203" pitchFamily="34" charset="0"/>
                <a:cs typeface="Segoe UI Semilight" panose="020B0402040204020203" pitchFamily="34" charset="0"/>
              </a:rPr>
              <a:t>threats</a:t>
            </a:r>
          </a:p>
        </p:txBody>
      </p:sp>
      <p:grpSp>
        <p:nvGrpSpPr>
          <p:cNvPr id="255" name="Group 254"/>
          <p:cNvGrpSpPr>
            <a:grpSpLocks noChangeAspect="1"/>
          </p:cNvGrpSpPr>
          <p:nvPr/>
        </p:nvGrpSpPr>
        <p:grpSpPr>
          <a:xfrm>
            <a:off x="5271454" y="1966048"/>
            <a:ext cx="732056" cy="732056"/>
            <a:chOff x="1353630" y="5604864"/>
            <a:chExt cx="585216" cy="585216"/>
          </a:xfrm>
        </p:grpSpPr>
        <p:sp>
          <p:nvSpPr>
            <p:cNvPr id="256" name="Oval 255"/>
            <p:cNvSpPr/>
            <p:nvPr/>
          </p:nvSpPr>
          <p:spPr bwMode="auto">
            <a:xfrm>
              <a:off x="1353630" y="5604864"/>
              <a:ext cx="585216" cy="585216"/>
            </a:xfrm>
            <a:prstGeom prst="ellipse">
              <a:avLst/>
            </a:prstGeom>
            <a:solidFill>
              <a:srgbClr val="F8F8F8">
                <a:alpha val="30000"/>
              </a:srgbClr>
            </a:solidFill>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Semilight"/>
                <a:cs typeface="Segoe UI" pitchFamily="34" charset="0"/>
              </a:endParaRPr>
            </a:p>
          </p:txBody>
        </p:sp>
        <p:sp>
          <p:nvSpPr>
            <p:cNvPr id="257" name="Freeform 9"/>
            <p:cNvSpPr>
              <a:spLocks/>
            </p:cNvSpPr>
            <p:nvPr/>
          </p:nvSpPr>
          <p:spPr bwMode="auto">
            <a:xfrm>
              <a:off x="1509713" y="5737855"/>
              <a:ext cx="273050" cy="319234"/>
            </a:xfrm>
            <a:custGeom>
              <a:avLst/>
              <a:gdLst>
                <a:gd name="T0" fmla="*/ 88 w 88"/>
                <a:gd name="T1" fmla="*/ 37 h 94"/>
                <a:gd name="T2" fmla="*/ 44 w 88"/>
                <a:gd name="T3" fmla="*/ 94 h 94"/>
                <a:gd name="T4" fmla="*/ 0 w 88"/>
                <a:gd name="T5" fmla="*/ 37 h 94"/>
                <a:gd name="T6" fmla="*/ 0 w 88"/>
                <a:gd name="T7" fmla="*/ 0 h 94"/>
                <a:gd name="T8" fmla="*/ 21 w 88"/>
                <a:gd name="T9" fmla="*/ 7 h 94"/>
                <a:gd name="T10" fmla="*/ 44 w 88"/>
                <a:gd name="T11" fmla="*/ 0 h 94"/>
                <a:gd name="T12" fmla="*/ 67 w 88"/>
                <a:gd name="T13" fmla="*/ 7 h 94"/>
                <a:gd name="T14" fmla="*/ 88 w 88"/>
                <a:gd name="T15" fmla="*/ 0 h 94"/>
                <a:gd name="T16" fmla="*/ 88 w 88"/>
                <a:gd name="T1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4">
                  <a:moveTo>
                    <a:pt x="88" y="37"/>
                  </a:moveTo>
                  <a:cubicBezTo>
                    <a:pt x="88" y="76"/>
                    <a:pt x="44" y="94"/>
                    <a:pt x="44" y="94"/>
                  </a:cubicBezTo>
                  <a:cubicBezTo>
                    <a:pt x="44" y="94"/>
                    <a:pt x="0" y="76"/>
                    <a:pt x="0" y="37"/>
                  </a:cubicBezTo>
                  <a:cubicBezTo>
                    <a:pt x="0" y="28"/>
                    <a:pt x="0" y="0"/>
                    <a:pt x="0" y="0"/>
                  </a:cubicBezTo>
                  <a:cubicBezTo>
                    <a:pt x="0" y="0"/>
                    <a:pt x="10" y="7"/>
                    <a:pt x="21" y="7"/>
                  </a:cubicBezTo>
                  <a:cubicBezTo>
                    <a:pt x="32" y="7"/>
                    <a:pt x="44" y="0"/>
                    <a:pt x="44" y="0"/>
                  </a:cubicBezTo>
                  <a:cubicBezTo>
                    <a:pt x="44" y="0"/>
                    <a:pt x="55" y="7"/>
                    <a:pt x="67" y="7"/>
                  </a:cubicBezTo>
                  <a:cubicBezTo>
                    <a:pt x="79" y="7"/>
                    <a:pt x="88" y="0"/>
                    <a:pt x="88" y="0"/>
                  </a:cubicBezTo>
                  <a:cubicBezTo>
                    <a:pt x="88" y="0"/>
                    <a:pt x="88" y="28"/>
                    <a:pt x="88" y="37"/>
                  </a:cubicBezTo>
                  <a:close/>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a:solidFill>
                  <a:srgbClr val="505050"/>
                </a:solidFill>
                <a:latin typeface="Segoe UI"/>
              </a:endParaRPr>
            </a:p>
          </p:txBody>
        </p:sp>
      </p:grpSp>
      <p:sp>
        <p:nvSpPr>
          <p:cNvPr id="20" name="Rectangle 19">
            <a:extLst/>
          </p:cNvPr>
          <p:cNvSpPr/>
          <p:nvPr/>
        </p:nvSpPr>
        <p:spPr bwMode="auto">
          <a:xfrm>
            <a:off x="4592440" y="978840"/>
            <a:ext cx="2057108" cy="9599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Bef>
                <a:spcPts val="225"/>
              </a:spcBef>
              <a:defRPr/>
            </a:pPr>
            <a:r>
              <a:rPr lang="en-US" sz="2100" kern="0" dirty="0">
                <a:solidFill>
                  <a:srgbClr val="FFFFFF"/>
                </a:solidFill>
                <a:latin typeface="Segoe UI Semilight" panose="020B0402040204020203" pitchFamily="34" charset="0"/>
                <a:cs typeface="Segoe UI Semilight" panose="020B0402040204020203" pitchFamily="34" charset="0"/>
              </a:rPr>
              <a:t>Protect your </a:t>
            </a:r>
            <a:r>
              <a:rPr lang="en-US" sz="2059" kern="0" dirty="0">
                <a:solidFill>
                  <a:srgbClr val="FFFFFF"/>
                </a:solidFill>
                <a:latin typeface="Segoe UI Semilight" panose="020B0402040204020203" pitchFamily="34" charset="0"/>
                <a:cs typeface="Segoe UI Semilight" panose="020B0402040204020203" pitchFamily="34" charset="0"/>
              </a:rPr>
              <a:t>information</a:t>
            </a:r>
            <a:endParaRPr lang="en-US" sz="2100" kern="0" dirty="0">
              <a:solidFill>
                <a:srgbClr val="FFFFFF"/>
              </a:solidFill>
              <a:latin typeface="Segoe UI Semilight" panose="020B0402040204020203" pitchFamily="34" charset="0"/>
              <a:cs typeface="Segoe UI Semilight" panose="020B0402040204020203" pitchFamily="34" charset="0"/>
            </a:endParaRPr>
          </a:p>
        </p:txBody>
      </p:sp>
      <p:grpSp>
        <p:nvGrpSpPr>
          <p:cNvPr id="3" name="Group 2">
            <a:extLst>
              <a:ext uri="{FF2B5EF4-FFF2-40B4-BE49-F238E27FC236}">
                <a16:creationId xmlns:a16="http://schemas.microsoft.com/office/drawing/2014/main" id="{FA8F4B39-8206-4F76-9F76-1E252200E2CA}"/>
              </a:ext>
            </a:extLst>
          </p:cNvPr>
          <p:cNvGrpSpPr/>
          <p:nvPr/>
        </p:nvGrpSpPr>
        <p:grpSpPr>
          <a:xfrm>
            <a:off x="3068586" y="1954330"/>
            <a:ext cx="755491" cy="755491"/>
            <a:chOff x="3742917" y="2421166"/>
            <a:chExt cx="1865207" cy="1865207"/>
          </a:xfrm>
        </p:grpSpPr>
        <p:sp>
          <p:nvSpPr>
            <p:cNvPr id="259" name="Oval 258"/>
            <p:cNvSpPr/>
            <p:nvPr/>
          </p:nvSpPr>
          <p:spPr bwMode="auto">
            <a:xfrm>
              <a:off x="3742917" y="2421166"/>
              <a:ext cx="1865207" cy="1865207"/>
            </a:xfrm>
            <a:prstGeom prst="ellipse">
              <a:avLst/>
            </a:prstGeom>
            <a:solidFill>
              <a:srgbClr val="F8F8F8">
                <a:alpha val="30000"/>
              </a:srgbClr>
            </a:solidFill>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cs typeface="Segoe UI" pitchFamily="34" charset="0"/>
              </a:endParaRPr>
            </a:p>
          </p:txBody>
        </p:sp>
        <p:grpSp>
          <p:nvGrpSpPr>
            <p:cNvPr id="40" name="Group 39"/>
            <p:cNvGrpSpPr/>
            <p:nvPr/>
          </p:nvGrpSpPr>
          <p:grpSpPr>
            <a:xfrm>
              <a:off x="4132219" y="2829012"/>
              <a:ext cx="1086602" cy="1056701"/>
              <a:chOff x="5441068" y="2657407"/>
              <a:chExt cx="608783" cy="592030"/>
            </a:xfrm>
            <a:solidFill>
              <a:schemeClr val="bg1"/>
            </a:solidFill>
          </p:grpSpPr>
          <p:sp>
            <p:nvSpPr>
              <p:cNvPr id="41" name="Freeform 12"/>
              <p:cNvSpPr>
                <a:spLocks noEditPoints="1"/>
              </p:cNvSpPr>
              <p:nvPr/>
            </p:nvSpPr>
            <p:spPr bwMode="auto">
              <a:xfrm>
                <a:off x="5599650" y="2873248"/>
                <a:ext cx="291617" cy="376189"/>
              </a:xfrm>
              <a:custGeom>
                <a:avLst/>
                <a:gdLst>
                  <a:gd name="T0" fmla="*/ 281 w 629"/>
                  <a:gd name="T1" fmla="*/ 377 h 814"/>
                  <a:gd name="T2" fmla="*/ 423 w 629"/>
                  <a:gd name="T3" fmla="*/ 257 h 814"/>
                  <a:gd name="T4" fmla="*/ 401 w 629"/>
                  <a:gd name="T5" fmla="*/ 185 h 814"/>
                  <a:gd name="T6" fmla="*/ 315 w 629"/>
                  <a:gd name="T7" fmla="*/ 137 h 814"/>
                  <a:gd name="T8" fmla="*/ 206 w 629"/>
                  <a:gd name="T9" fmla="*/ 257 h 814"/>
                  <a:gd name="T10" fmla="*/ 281 w 629"/>
                  <a:gd name="T11" fmla="*/ 377 h 814"/>
                  <a:gd name="T12" fmla="*/ 450 w 629"/>
                  <a:gd name="T13" fmla="*/ 403 h 814"/>
                  <a:gd name="T14" fmla="*/ 217 w 629"/>
                  <a:gd name="T15" fmla="*/ 403 h 814"/>
                  <a:gd name="T16" fmla="*/ 180 w 629"/>
                  <a:gd name="T17" fmla="*/ 403 h 814"/>
                  <a:gd name="T18" fmla="*/ 220 w 629"/>
                  <a:gd name="T19" fmla="*/ 152 h 814"/>
                  <a:gd name="T20" fmla="*/ 409 w 629"/>
                  <a:gd name="T21" fmla="*/ 152 h 814"/>
                  <a:gd name="T22" fmla="*/ 431 w 629"/>
                  <a:gd name="T23" fmla="*/ 182 h 814"/>
                  <a:gd name="T24" fmla="*/ 450 w 629"/>
                  <a:gd name="T25" fmla="*/ 257 h 814"/>
                  <a:gd name="T26" fmla="*/ 43 w 629"/>
                  <a:gd name="T27" fmla="*/ 403 h 814"/>
                  <a:gd name="T28" fmla="*/ 27 w 629"/>
                  <a:gd name="T29" fmla="*/ 420 h 814"/>
                  <a:gd name="T30" fmla="*/ 43 w 629"/>
                  <a:gd name="T31" fmla="*/ 787 h 814"/>
                  <a:gd name="T32" fmla="*/ 603 w 629"/>
                  <a:gd name="T33" fmla="*/ 771 h 814"/>
                  <a:gd name="T34" fmla="*/ 586 w 629"/>
                  <a:gd name="T35" fmla="*/ 403 h 814"/>
                  <a:gd name="T36" fmla="*/ 533 w 629"/>
                  <a:gd name="T37" fmla="*/ 257 h 814"/>
                  <a:gd name="T38" fmla="*/ 471 w 629"/>
                  <a:gd name="T39" fmla="*/ 97 h 814"/>
                  <a:gd name="T40" fmla="*/ 315 w 629"/>
                  <a:gd name="T41" fmla="*/ 27 h 814"/>
                  <a:gd name="T42" fmla="*/ 159 w 629"/>
                  <a:gd name="T43" fmla="*/ 95 h 814"/>
                  <a:gd name="T44" fmla="*/ 96 w 629"/>
                  <a:gd name="T45" fmla="*/ 403 h 814"/>
                  <a:gd name="T46" fmla="*/ 586 w 629"/>
                  <a:gd name="T47" fmla="*/ 814 h 814"/>
                  <a:gd name="T48" fmla="*/ 43 w 629"/>
                  <a:gd name="T49" fmla="*/ 814 h 814"/>
                  <a:gd name="T50" fmla="*/ 0 w 629"/>
                  <a:gd name="T51" fmla="*/ 420 h 814"/>
                  <a:gd name="T52" fmla="*/ 70 w 629"/>
                  <a:gd name="T53" fmla="*/ 377 h 814"/>
                  <a:gd name="T54" fmla="*/ 140 w 629"/>
                  <a:gd name="T55" fmla="*/ 77 h 814"/>
                  <a:gd name="T56" fmla="*/ 315 w 629"/>
                  <a:gd name="T57" fmla="*/ 0 h 814"/>
                  <a:gd name="T58" fmla="*/ 492 w 629"/>
                  <a:gd name="T59" fmla="*/ 80 h 814"/>
                  <a:gd name="T60" fmla="*/ 560 w 629"/>
                  <a:gd name="T61" fmla="*/ 257 h 814"/>
                  <a:gd name="T62" fmla="*/ 586 w 629"/>
                  <a:gd name="T63" fmla="*/ 377 h 814"/>
                  <a:gd name="T64" fmla="*/ 629 w 629"/>
                  <a:gd name="T65" fmla="*/ 77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9" h="814">
                    <a:moveTo>
                      <a:pt x="281" y="377"/>
                    </a:moveTo>
                    <a:lnTo>
                      <a:pt x="281" y="377"/>
                    </a:lnTo>
                    <a:lnTo>
                      <a:pt x="423" y="377"/>
                    </a:lnTo>
                    <a:lnTo>
                      <a:pt x="423" y="257"/>
                    </a:lnTo>
                    <a:cubicBezTo>
                      <a:pt x="423" y="232"/>
                      <a:pt x="416" y="208"/>
                      <a:pt x="403" y="188"/>
                    </a:cubicBezTo>
                    <a:lnTo>
                      <a:pt x="401" y="185"/>
                    </a:lnTo>
                    <a:cubicBezTo>
                      <a:pt x="397" y="179"/>
                      <a:pt x="393" y="175"/>
                      <a:pt x="390" y="171"/>
                    </a:cubicBezTo>
                    <a:cubicBezTo>
                      <a:pt x="369" y="149"/>
                      <a:pt x="343" y="137"/>
                      <a:pt x="315" y="137"/>
                    </a:cubicBezTo>
                    <a:cubicBezTo>
                      <a:pt x="286" y="137"/>
                      <a:pt x="260" y="149"/>
                      <a:pt x="240" y="171"/>
                    </a:cubicBezTo>
                    <a:cubicBezTo>
                      <a:pt x="218" y="193"/>
                      <a:pt x="206" y="224"/>
                      <a:pt x="206" y="257"/>
                    </a:cubicBezTo>
                    <a:lnTo>
                      <a:pt x="206" y="377"/>
                    </a:lnTo>
                    <a:lnTo>
                      <a:pt x="281" y="377"/>
                    </a:lnTo>
                    <a:lnTo>
                      <a:pt x="281" y="377"/>
                    </a:lnTo>
                    <a:close/>
                    <a:moveTo>
                      <a:pt x="450" y="403"/>
                    </a:moveTo>
                    <a:lnTo>
                      <a:pt x="450" y="403"/>
                    </a:lnTo>
                    <a:lnTo>
                      <a:pt x="217" y="403"/>
                    </a:lnTo>
                    <a:lnTo>
                      <a:pt x="217" y="403"/>
                    </a:lnTo>
                    <a:lnTo>
                      <a:pt x="180" y="403"/>
                    </a:lnTo>
                    <a:lnTo>
                      <a:pt x="180" y="257"/>
                    </a:lnTo>
                    <a:cubicBezTo>
                      <a:pt x="180" y="218"/>
                      <a:pt x="194" y="180"/>
                      <a:pt x="220" y="152"/>
                    </a:cubicBezTo>
                    <a:cubicBezTo>
                      <a:pt x="246" y="125"/>
                      <a:pt x="279" y="110"/>
                      <a:pt x="315" y="110"/>
                    </a:cubicBezTo>
                    <a:cubicBezTo>
                      <a:pt x="350" y="110"/>
                      <a:pt x="384" y="125"/>
                      <a:pt x="409" y="152"/>
                    </a:cubicBezTo>
                    <a:cubicBezTo>
                      <a:pt x="415" y="158"/>
                      <a:pt x="420" y="165"/>
                      <a:pt x="425" y="173"/>
                    </a:cubicBezTo>
                    <a:lnTo>
                      <a:pt x="431" y="182"/>
                    </a:lnTo>
                    <a:lnTo>
                      <a:pt x="431" y="182"/>
                    </a:lnTo>
                    <a:cubicBezTo>
                      <a:pt x="443" y="205"/>
                      <a:pt x="450" y="231"/>
                      <a:pt x="450" y="257"/>
                    </a:cubicBezTo>
                    <a:lnTo>
                      <a:pt x="450" y="403"/>
                    </a:lnTo>
                    <a:close/>
                    <a:moveTo>
                      <a:pt x="43" y="403"/>
                    </a:moveTo>
                    <a:lnTo>
                      <a:pt x="43" y="403"/>
                    </a:lnTo>
                    <a:cubicBezTo>
                      <a:pt x="34" y="403"/>
                      <a:pt x="27" y="411"/>
                      <a:pt x="27" y="420"/>
                    </a:cubicBezTo>
                    <a:lnTo>
                      <a:pt x="27" y="771"/>
                    </a:lnTo>
                    <a:cubicBezTo>
                      <a:pt x="27" y="780"/>
                      <a:pt x="34" y="787"/>
                      <a:pt x="43" y="787"/>
                    </a:cubicBezTo>
                    <a:lnTo>
                      <a:pt x="586" y="787"/>
                    </a:lnTo>
                    <a:cubicBezTo>
                      <a:pt x="595" y="787"/>
                      <a:pt x="603" y="780"/>
                      <a:pt x="603" y="771"/>
                    </a:cubicBezTo>
                    <a:lnTo>
                      <a:pt x="603" y="420"/>
                    </a:lnTo>
                    <a:cubicBezTo>
                      <a:pt x="603" y="411"/>
                      <a:pt x="595" y="403"/>
                      <a:pt x="586" y="403"/>
                    </a:cubicBezTo>
                    <a:lnTo>
                      <a:pt x="533" y="403"/>
                    </a:lnTo>
                    <a:lnTo>
                      <a:pt x="533" y="257"/>
                    </a:lnTo>
                    <a:cubicBezTo>
                      <a:pt x="533" y="199"/>
                      <a:pt x="512" y="143"/>
                      <a:pt x="474" y="100"/>
                    </a:cubicBezTo>
                    <a:cubicBezTo>
                      <a:pt x="473" y="99"/>
                      <a:pt x="472" y="98"/>
                      <a:pt x="471" y="97"/>
                    </a:cubicBezTo>
                    <a:lnTo>
                      <a:pt x="470" y="95"/>
                    </a:lnTo>
                    <a:cubicBezTo>
                      <a:pt x="429" y="52"/>
                      <a:pt x="373" y="27"/>
                      <a:pt x="315" y="27"/>
                    </a:cubicBezTo>
                    <a:lnTo>
                      <a:pt x="314" y="27"/>
                    </a:lnTo>
                    <a:cubicBezTo>
                      <a:pt x="257" y="27"/>
                      <a:pt x="200" y="52"/>
                      <a:pt x="159" y="95"/>
                    </a:cubicBezTo>
                    <a:cubicBezTo>
                      <a:pt x="119" y="139"/>
                      <a:pt x="96" y="196"/>
                      <a:pt x="96" y="257"/>
                    </a:cubicBezTo>
                    <a:lnTo>
                      <a:pt x="96" y="403"/>
                    </a:lnTo>
                    <a:lnTo>
                      <a:pt x="43" y="403"/>
                    </a:lnTo>
                    <a:close/>
                    <a:moveTo>
                      <a:pt x="586" y="814"/>
                    </a:moveTo>
                    <a:lnTo>
                      <a:pt x="586" y="814"/>
                    </a:lnTo>
                    <a:lnTo>
                      <a:pt x="43" y="814"/>
                    </a:lnTo>
                    <a:cubicBezTo>
                      <a:pt x="19" y="814"/>
                      <a:pt x="0" y="794"/>
                      <a:pt x="0" y="771"/>
                    </a:cubicBezTo>
                    <a:lnTo>
                      <a:pt x="0" y="420"/>
                    </a:lnTo>
                    <a:cubicBezTo>
                      <a:pt x="0" y="396"/>
                      <a:pt x="19" y="377"/>
                      <a:pt x="43" y="377"/>
                    </a:cubicBezTo>
                    <a:lnTo>
                      <a:pt x="70" y="377"/>
                    </a:lnTo>
                    <a:lnTo>
                      <a:pt x="70" y="257"/>
                    </a:lnTo>
                    <a:cubicBezTo>
                      <a:pt x="70" y="190"/>
                      <a:pt x="95" y="126"/>
                      <a:pt x="140" y="77"/>
                    </a:cubicBezTo>
                    <a:cubicBezTo>
                      <a:pt x="186" y="28"/>
                      <a:pt x="249" y="0"/>
                      <a:pt x="314" y="0"/>
                    </a:cubicBezTo>
                    <a:cubicBezTo>
                      <a:pt x="315" y="0"/>
                      <a:pt x="315" y="0"/>
                      <a:pt x="315" y="0"/>
                    </a:cubicBezTo>
                    <a:cubicBezTo>
                      <a:pt x="380" y="0"/>
                      <a:pt x="444" y="28"/>
                      <a:pt x="489" y="77"/>
                    </a:cubicBezTo>
                    <a:cubicBezTo>
                      <a:pt x="490" y="78"/>
                      <a:pt x="491" y="79"/>
                      <a:pt x="492" y="80"/>
                    </a:cubicBezTo>
                    <a:cubicBezTo>
                      <a:pt x="493" y="81"/>
                      <a:pt x="493" y="82"/>
                      <a:pt x="494" y="82"/>
                    </a:cubicBezTo>
                    <a:cubicBezTo>
                      <a:pt x="536" y="130"/>
                      <a:pt x="560" y="192"/>
                      <a:pt x="560" y="257"/>
                    </a:cubicBezTo>
                    <a:lnTo>
                      <a:pt x="560" y="377"/>
                    </a:lnTo>
                    <a:lnTo>
                      <a:pt x="586" y="377"/>
                    </a:lnTo>
                    <a:cubicBezTo>
                      <a:pt x="610" y="377"/>
                      <a:pt x="629" y="396"/>
                      <a:pt x="629" y="420"/>
                    </a:cubicBezTo>
                    <a:lnTo>
                      <a:pt x="629" y="771"/>
                    </a:lnTo>
                    <a:cubicBezTo>
                      <a:pt x="629" y="794"/>
                      <a:pt x="610" y="814"/>
                      <a:pt x="586" y="814"/>
                    </a:cubicBezTo>
                    <a:close/>
                  </a:path>
                </a:pathLst>
              </a:custGeom>
              <a:grpFill/>
              <a:ln w="0">
                <a:no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505050"/>
                  </a:solidFill>
                  <a:latin typeface="Segoe UI"/>
                </a:endParaRPr>
              </a:p>
            </p:txBody>
          </p:sp>
          <p:sp>
            <p:nvSpPr>
              <p:cNvPr id="42" name="Freeform 167"/>
              <p:cNvSpPr>
                <a:spLocks/>
              </p:cNvSpPr>
              <p:nvPr/>
            </p:nvSpPr>
            <p:spPr bwMode="auto">
              <a:xfrm>
                <a:off x="5441068" y="2657407"/>
                <a:ext cx="608783" cy="409633"/>
              </a:xfrm>
              <a:custGeom>
                <a:avLst/>
                <a:gdLst>
                  <a:gd name="T0" fmla="*/ 1465 w 1835"/>
                  <a:gd name="T1" fmla="*/ 1232 h 1232"/>
                  <a:gd name="T2" fmla="*/ 1465 w 1835"/>
                  <a:gd name="T3" fmla="*/ 1232 h 1232"/>
                  <a:gd name="T4" fmla="*/ 1439 w 1835"/>
                  <a:gd name="T5" fmla="*/ 1209 h 1232"/>
                  <a:gd name="T6" fmla="*/ 1462 w 1835"/>
                  <a:gd name="T7" fmla="*/ 1179 h 1232"/>
                  <a:gd name="T8" fmla="*/ 1782 w 1835"/>
                  <a:gd name="T9" fmla="*/ 816 h 1232"/>
                  <a:gd name="T10" fmla="*/ 1618 w 1835"/>
                  <a:gd name="T11" fmla="*/ 516 h 1232"/>
                  <a:gd name="T12" fmla="*/ 1606 w 1835"/>
                  <a:gd name="T13" fmla="*/ 508 h 1232"/>
                  <a:gd name="T14" fmla="*/ 1606 w 1835"/>
                  <a:gd name="T15" fmla="*/ 494 h 1232"/>
                  <a:gd name="T16" fmla="*/ 1490 w 1835"/>
                  <a:gd name="T17" fmla="*/ 285 h 1232"/>
                  <a:gd name="T18" fmla="*/ 1488 w 1835"/>
                  <a:gd name="T19" fmla="*/ 283 h 1232"/>
                  <a:gd name="T20" fmla="*/ 1347 w 1835"/>
                  <a:gd name="T21" fmla="*/ 241 h 1232"/>
                  <a:gd name="T22" fmla="*/ 1224 w 1835"/>
                  <a:gd name="T23" fmla="*/ 270 h 1232"/>
                  <a:gd name="T24" fmla="*/ 1203 w 1835"/>
                  <a:gd name="T25" fmla="*/ 282 h 1232"/>
                  <a:gd name="T26" fmla="*/ 1189 w 1835"/>
                  <a:gd name="T27" fmla="*/ 262 h 1232"/>
                  <a:gd name="T28" fmla="*/ 801 w 1835"/>
                  <a:gd name="T29" fmla="*/ 53 h 1232"/>
                  <a:gd name="T30" fmla="*/ 335 w 1835"/>
                  <a:gd name="T31" fmla="*/ 522 h 1232"/>
                  <a:gd name="T32" fmla="*/ 335 w 1835"/>
                  <a:gd name="T33" fmla="*/ 568 h 1232"/>
                  <a:gd name="T34" fmla="*/ 312 w 1835"/>
                  <a:gd name="T35" fmla="*/ 571 h 1232"/>
                  <a:gd name="T36" fmla="*/ 53 w 1835"/>
                  <a:gd name="T37" fmla="*/ 872 h 1232"/>
                  <a:gd name="T38" fmla="*/ 362 w 1835"/>
                  <a:gd name="T39" fmla="*/ 1179 h 1232"/>
                  <a:gd name="T40" fmla="*/ 388 w 1835"/>
                  <a:gd name="T41" fmla="*/ 1206 h 1232"/>
                  <a:gd name="T42" fmla="*/ 361 w 1835"/>
                  <a:gd name="T43" fmla="*/ 1232 h 1232"/>
                  <a:gd name="T44" fmla="*/ 0 w 1835"/>
                  <a:gd name="T45" fmla="*/ 872 h 1232"/>
                  <a:gd name="T46" fmla="*/ 282 w 1835"/>
                  <a:gd name="T47" fmla="*/ 522 h 1232"/>
                  <a:gd name="T48" fmla="*/ 801 w 1835"/>
                  <a:gd name="T49" fmla="*/ 0 h 1232"/>
                  <a:gd name="T50" fmla="*/ 1220 w 1835"/>
                  <a:gd name="T51" fmla="*/ 213 h 1232"/>
                  <a:gd name="T52" fmla="*/ 1347 w 1835"/>
                  <a:gd name="T53" fmla="*/ 188 h 1232"/>
                  <a:gd name="T54" fmla="*/ 1519 w 1835"/>
                  <a:gd name="T55" fmla="*/ 240 h 1232"/>
                  <a:gd name="T56" fmla="*/ 1658 w 1835"/>
                  <a:gd name="T57" fmla="*/ 478 h 1232"/>
                  <a:gd name="T58" fmla="*/ 1835 w 1835"/>
                  <a:gd name="T59" fmla="*/ 816 h 1232"/>
                  <a:gd name="T60" fmla="*/ 1469 w 1835"/>
                  <a:gd name="T61" fmla="*/ 1232 h 1232"/>
                  <a:gd name="T62" fmla="*/ 1465 w 1835"/>
                  <a:gd name="T63" fmla="*/ 1232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5" h="1232">
                    <a:moveTo>
                      <a:pt x="1465" y="1232"/>
                    </a:moveTo>
                    <a:lnTo>
                      <a:pt x="1465" y="1232"/>
                    </a:lnTo>
                    <a:cubicBezTo>
                      <a:pt x="1452" y="1232"/>
                      <a:pt x="1440" y="1222"/>
                      <a:pt x="1439" y="1209"/>
                    </a:cubicBezTo>
                    <a:cubicBezTo>
                      <a:pt x="1437" y="1194"/>
                      <a:pt x="1447" y="1181"/>
                      <a:pt x="1462" y="1179"/>
                    </a:cubicBezTo>
                    <a:cubicBezTo>
                      <a:pt x="1647" y="1154"/>
                      <a:pt x="1782" y="1002"/>
                      <a:pt x="1782" y="816"/>
                    </a:cubicBezTo>
                    <a:cubicBezTo>
                      <a:pt x="1782" y="696"/>
                      <a:pt x="1719" y="581"/>
                      <a:pt x="1618" y="516"/>
                    </a:cubicBezTo>
                    <a:lnTo>
                      <a:pt x="1606" y="508"/>
                    </a:lnTo>
                    <a:lnTo>
                      <a:pt x="1606" y="494"/>
                    </a:lnTo>
                    <a:cubicBezTo>
                      <a:pt x="1603" y="404"/>
                      <a:pt x="1561" y="328"/>
                      <a:pt x="1490" y="285"/>
                    </a:cubicBezTo>
                    <a:lnTo>
                      <a:pt x="1488" y="283"/>
                    </a:lnTo>
                    <a:cubicBezTo>
                      <a:pt x="1452" y="255"/>
                      <a:pt x="1403" y="241"/>
                      <a:pt x="1347" y="241"/>
                    </a:cubicBezTo>
                    <a:cubicBezTo>
                      <a:pt x="1303" y="241"/>
                      <a:pt x="1259" y="251"/>
                      <a:pt x="1224" y="270"/>
                    </a:cubicBezTo>
                    <a:lnTo>
                      <a:pt x="1203" y="282"/>
                    </a:lnTo>
                    <a:lnTo>
                      <a:pt x="1189" y="262"/>
                    </a:lnTo>
                    <a:cubicBezTo>
                      <a:pt x="1101" y="133"/>
                      <a:pt x="952" y="53"/>
                      <a:pt x="801" y="53"/>
                    </a:cubicBezTo>
                    <a:cubicBezTo>
                      <a:pt x="544" y="53"/>
                      <a:pt x="335" y="264"/>
                      <a:pt x="335" y="522"/>
                    </a:cubicBezTo>
                    <a:lnTo>
                      <a:pt x="335" y="568"/>
                    </a:lnTo>
                    <a:lnTo>
                      <a:pt x="312" y="571"/>
                    </a:lnTo>
                    <a:cubicBezTo>
                      <a:pt x="165" y="592"/>
                      <a:pt x="53" y="721"/>
                      <a:pt x="53" y="872"/>
                    </a:cubicBezTo>
                    <a:cubicBezTo>
                      <a:pt x="53" y="1037"/>
                      <a:pt x="192" y="1175"/>
                      <a:pt x="362" y="1179"/>
                    </a:cubicBezTo>
                    <a:cubicBezTo>
                      <a:pt x="377" y="1179"/>
                      <a:pt x="388" y="1191"/>
                      <a:pt x="388" y="1206"/>
                    </a:cubicBezTo>
                    <a:cubicBezTo>
                      <a:pt x="388" y="1221"/>
                      <a:pt x="376" y="1232"/>
                      <a:pt x="361" y="1232"/>
                    </a:cubicBezTo>
                    <a:cubicBezTo>
                      <a:pt x="162" y="1228"/>
                      <a:pt x="0" y="1066"/>
                      <a:pt x="0" y="872"/>
                    </a:cubicBezTo>
                    <a:cubicBezTo>
                      <a:pt x="0" y="703"/>
                      <a:pt x="120" y="556"/>
                      <a:pt x="282" y="522"/>
                    </a:cubicBezTo>
                    <a:cubicBezTo>
                      <a:pt x="282" y="234"/>
                      <a:pt x="515" y="0"/>
                      <a:pt x="801" y="0"/>
                    </a:cubicBezTo>
                    <a:cubicBezTo>
                      <a:pt x="965" y="0"/>
                      <a:pt x="1120" y="79"/>
                      <a:pt x="1220" y="213"/>
                    </a:cubicBezTo>
                    <a:cubicBezTo>
                      <a:pt x="1259" y="197"/>
                      <a:pt x="1303" y="188"/>
                      <a:pt x="1347" y="188"/>
                    </a:cubicBezTo>
                    <a:cubicBezTo>
                      <a:pt x="1415" y="188"/>
                      <a:pt x="1474" y="206"/>
                      <a:pt x="1519" y="240"/>
                    </a:cubicBezTo>
                    <a:cubicBezTo>
                      <a:pt x="1601" y="291"/>
                      <a:pt x="1651" y="377"/>
                      <a:pt x="1658" y="478"/>
                    </a:cubicBezTo>
                    <a:cubicBezTo>
                      <a:pt x="1768" y="555"/>
                      <a:pt x="1835" y="683"/>
                      <a:pt x="1835" y="816"/>
                    </a:cubicBezTo>
                    <a:cubicBezTo>
                      <a:pt x="1835" y="1029"/>
                      <a:pt x="1681" y="1204"/>
                      <a:pt x="1469" y="1232"/>
                    </a:cubicBezTo>
                    <a:cubicBezTo>
                      <a:pt x="1467" y="1232"/>
                      <a:pt x="1466" y="1232"/>
                      <a:pt x="1465" y="1232"/>
                    </a:cubicBezTo>
                    <a:close/>
                  </a:path>
                </a:pathLst>
              </a:custGeom>
              <a:grpFill/>
              <a:ln w="0">
                <a:noFill/>
                <a:prstDash val="solid"/>
                <a:round/>
                <a:headEnd/>
                <a:tailEnd/>
              </a:ln>
            </p:spPr>
            <p:txBody>
              <a:bodyPr vert="horz" wrap="square" lIns="69935" tIns="34967" rIns="69935" bIns="34967" numCol="1" anchor="t" anchorCtr="0" compatLnSpc="1">
                <a:prstTxWarp prst="textNoShape">
                  <a:avLst/>
                </a:prstTxWarp>
              </a:bodyPr>
              <a:lstStyle/>
              <a:p>
                <a:pPr defTabSz="699314"/>
                <a:endParaRPr lang="en-US" sz="1377">
                  <a:solidFill>
                    <a:srgbClr val="505050"/>
                  </a:solidFill>
                  <a:latin typeface="Segoe UI"/>
                </a:endParaRPr>
              </a:p>
            </p:txBody>
          </p:sp>
        </p:grpSp>
      </p:grpSp>
      <p:grpSp>
        <p:nvGrpSpPr>
          <p:cNvPr id="4" name="Group 3">
            <a:extLst>
              <a:ext uri="{FF2B5EF4-FFF2-40B4-BE49-F238E27FC236}">
                <a16:creationId xmlns:a16="http://schemas.microsoft.com/office/drawing/2014/main" id="{58EA37D9-9D8B-4439-8A8D-D064CCD64BB7}"/>
              </a:ext>
            </a:extLst>
          </p:cNvPr>
          <p:cNvGrpSpPr/>
          <p:nvPr/>
        </p:nvGrpSpPr>
        <p:grpSpPr>
          <a:xfrm>
            <a:off x="7406497" y="1966505"/>
            <a:ext cx="731141" cy="731141"/>
            <a:chOff x="9830879" y="2437940"/>
            <a:chExt cx="1865207" cy="1865207"/>
          </a:xfrm>
        </p:grpSpPr>
        <p:sp>
          <p:nvSpPr>
            <p:cNvPr id="22" name="Oval 21"/>
            <p:cNvSpPr/>
            <p:nvPr/>
          </p:nvSpPr>
          <p:spPr bwMode="auto">
            <a:xfrm>
              <a:off x="9830879" y="2437940"/>
              <a:ext cx="1865207" cy="1865207"/>
            </a:xfrm>
            <a:prstGeom prst="ellipse">
              <a:avLst/>
            </a:prstGeom>
            <a:solidFill>
              <a:srgbClr val="F8F8F8">
                <a:alpha val="30000"/>
              </a:srgbClr>
            </a:solidFill>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Segoe UI Semilight"/>
                <a:cs typeface="Segoe UI" pitchFamily="34" charset="0"/>
              </a:endParaRPr>
            </a:p>
          </p:txBody>
        </p:sp>
        <p:grpSp>
          <p:nvGrpSpPr>
            <p:cNvPr id="10" name="Group 9"/>
            <p:cNvGrpSpPr/>
            <p:nvPr/>
          </p:nvGrpSpPr>
          <p:grpSpPr>
            <a:xfrm>
              <a:off x="10180637" y="2811462"/>
              <a:ext cx="1090771" cy="1090771"/>
              <a:chOff x="10192063" y="4488569"/>
              <a:chExt cx="867410" cy="867410"/>
            </a:xfrm>
          </p:grpSpPr>
          <p:grpSp>
            <p:nvGrpSpPr>
              <p:cNvPr id="46" name="Group 45"/>
              <p:cNvGrpSpPr>
                <a:grpSpLocks noChangeAspect="1"/>
              </p:cNvGrpSpPr>
              <p:nvPr/>
            </p:nvGrpSpPr>
            <p:grpSpPr>
              <a:xfrm>
                <a:off x="10274372" y="4570878"/>
                <a:ext cx="702793" cy="702793"/>
                <a:chOff x="8089098" y="3279140"/>
                <a:chExt cx="685800" cy="685800"/>
              </a:xfrm>
            </p:grpSpPr>
            <p:sp>
              <p:nvSpPr>
                <p:cNvPr id="47" name="Mobile circle"/>
                <p:cNvSpPr>
                  <a:spLocks noChangeAspect="1"/>
                </p:cNvSpPr>
                <p:nvPr/>
              </p:nvSpPr>
              <p:spPr bwMode="auto">
                <a:xfrm>
                  <a:off x="8089098" y="3279140"/>
                  <a:ext cx="685800" cy="685800"/>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48" name="Mobile circle"/>
                <p:cNvSpPr>
                  <a:spLocks noChangeAspect="1"/>
                </p:cNvSpPr>
                <p:nvPr/>
              </p:nvSpPr>
              <p:spPr bwMode="auto">
                <a:xfrm>
                  <a:off x="8164116" y="3354158"/>
                  <a:ext cx="535764" cy="535764"/>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49" name="Mobile circle"/>
                <p:cNvSpPr>
                  <a:spLocks noChangeAspect="1"/>
                </p:cNvSpPr>
                <p:nvPr/>
              </p:nvSpPr>
              <p:spPr bwMode="auto">
                <a:xfrm>
                  <a:off x="8238958" y="3429000"/>
                  <a:ext cx="386080" cy="386080"/>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50" name="Mobile circle"/>
                <p:cNvSpPr>
                  <a:spLocks noChangeAspect="1"/>
                </p:cNvSpPr>
                <p:nvPr/>
              </p:nvSpPr>
              <p:spPr bwMode="auto">
                <a:xfrm>
                  <a:off x="8328422" y="3520489"/>
                  <a:ext cx="207152" cy="207152"/>
                </a:xfrm>
                <a:prstGeom prst="ellipse">
                  <a:avLst/>
                </a:prstGeom>
                <a:noFill/>
                <a:ln w="12700" cap="flat" cmpd="sng" algn="ctr">
                  <a:solidFill>
                    <a:schemeClr val="bg1"/>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sp>
              <p:nvSpPr>
                <p:cNvPr id="52" name="Mobile circle"/>
                <p:cNvSpPr>
                  <a:spLocks noChangeAspect="1"/>
                </p:cNvSpPr>
                <p:nvPr/>
              </p:nvSpPr>
              <p:spPr bwMode="auto">
                <a:xfrm>
                  <a:off x="8522494" y="3353982"/>
                  <a:ext cx="73802" cy="73802"/>
                </a:xfrm>
                <a:prstGeom prst="ellipse">
                  <a:avLst/>
                </a:prstGeom>
                <a:solidFill>
                  <a:schemeClr val="bg1"/>
                </a:solidFill>
                <a:ln w="1270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algn="ctr" defTabSz="685445" fontAlgn="base">
                    <a:spcBef>
                      <a:spcPct val="0"/>
                    </a:spcBef>
                    <a:spcAft>
                      <a:spcPct val="0"/>
                    </a:spcAft>
                    <a:defRPr/>
                  </a:pPr>
                  <a:endParaRPr lang="en-US" sz="1471" kern="0">
                    <a:gradFill>
                      <a:gsLst>
                        <a:gs pos="0">
                          <a:srgbClr val="FFFFFF"/>
                        </a:gs>
                        <a:gs pos="100000">
                          <a:srgbClr val="FFFFFF"/>
                        </a:gs>
                      </a:gsLst>
                      <a:lin ang="5400000" scaled="0"/>
                    </a:gradFill>
                    <a:latin typeface="Segoe UI Semilight"/>
                  </a:endParaRPr>
                </a:p>
              </p:txBody>
            </p:sp>
          </p:grpSp>
          <p:grpSp>
            <p:nvGrpSpPr>
              <p:cNvPr id="9" name="Group 8"/>
              <p:cNvGrpSpPr/>
              <p:nvPr/>
            </p:nvGrpSpPr>
            <p:grpSpPr>
              <a:xfrm>
                <a:off x="10192063" y="4488569"/>
                <a:ext cx="867410" cy="867410"/>
                <a:chOff x="11005844" y="4741028"/>
                <a:chExt cx="228600" cy="228600"/>
              </a:xfrm>
            </p:grpSpPr>
            <p:cxnSp>
              <p:nvCxnSpPr>
                <p:cNvPr id="7" name="Straight Connector 6"/>
                <p:cNvCxnSpPr/>
                <p:nvPr/>
              </p:nvCxnSpPr>
              <p:spPr>
                <a:xfrm>
                  <a:off x="11120144" y="4741028"/>
                  <a:ext cx="0" cy="22860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005844" y="4855328"/>
                  <a:ext cx="2286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38" name="Rectangle 37">
            <a:extLst>
              <a:ext uri="{FF2B5EF4-FFF2-40B4-BE49-F238E27FC236}">
                <a16:creationId xmlns:a16="http://schemas.microsoft.com/office/drawing/2014/main" id="{792E3948-5D5C-424C-A6C3-711B02940D01}"/>
              </a:ext>
            </a:extLst>
          </p:cNvPr>
          <p:cNvSpPr/>
          <p:nvPr/>
        </p:nvSpPr>
        <p:spPr bwMode="auto">
          <a:xfrm>
            <a:off x="122216" y="5384060"/>
            <a:ext cx="2057108" cy="159932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Bef>
                <a:spcPts val="225"/>
              </a:spcBef>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Discover and assess risks</a:t>
            </a:r>
            <a:endParaRPr lang="en-US" sz="1050" kern="0" dirty="0">
              <a:solidFill>
                <a:srgbClr val="FFFFFF"/>
              </a:solidFill>
              <a:latin typeface="Segoe UI Semilight" panose="020B0402040204020203" pitchFamily="34" charset="0"/>
              <a:cs typeface="Segoe UI Semilight" panose="020B0402040204020203" pitchFamily="34" charset="0"/>
            </a:endParaRPr>
          </a:p>
          <a:p>
            <a:pPr algn="ctr" defTabSz="698818" fontAlgn="base">
              <a:lnSpc>
                <a:spcPts val="1334"/>
              </a:lnSpc>
              <a:spcBef>
                <a:spcPts val="225"/>
              </a:spcBef>
              <a:defRPr/>
            </a:pPr>
            <a:r>
              <a:rPr lang="en-US" sz="1050" kern="0" dirty="0">
                <a:solidFill>
                  <a:srgbClr val="FFFFFF"/>
                </a:solidFill>
                <a:latin typeface="Segoe UI"/>
                <a:cs typeface="Segoe UI" panose="020B0502040204020203" pitchFamily="34" charset="0"/>
              </a:rPr>
              <a:t>Discover all cloud usage</a:t>
            </a:r>
          </a:p>
          <a:p>
            <a:pPr algn="ctr" defTabSz="698818" fontAlgn="base">
              <a:lnSpc>
                <a:spcPts val="1334"/>
              </a:lnSpc>
              <a:defRPr/>
            </a:pPr>
            <a:r>
              <a:rPr lang="en-US" sz="1050" kern="0" dirty="0">
                <a:solidFill>
                  <a:srgbClr val="FFFFFF"/>
                </a:solidFill>
                <a:latin typeface="Segoe UI"/>
                <a:cs typeface="Segoe UI" panose="020B0502040204020203" pitchFamily="34" charset="0"/>
              </a:rPr>
              <a:t>in your organization</a:t>
            </a:r>
          </a:p>
        </p:txBody>
      </p:sp>
      <p:sp>
        <p:nvSpPr>
          <p:cNvPr id="39" name="Rectangle 38">
            <a:extLst>
              <a:ext uri="{FF2B5EF4-FFF2-40B4-BE49-F238E27FC236}">
                <a16:creationId xmlns:a16="http://schemas.microsoft.com/office/drawing/2014/main" id="{BD712167-60B2-4C19-88E4-41EE12AAB75F}"/>
              </a:ext>
            </a:extLst>
          </p:cNvPr>
          <p:cNvSpPr/>
          <p:nvPr/>
        </p:nvSpPr>
        <p:spPr bwMode="auto">
          <a:xfrm>
            <a:off x="2409154" y="5355491"/>
            <a:ext cx="2057108" cy="159932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Bef>
                <a:spcPts val="225"/>
              </a:spcBef>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Information protection</a:t>
            </a:r>
          </a:p>
          <a:p>
            <a:pPr algn="ctr" defTabSz="698818" fontAlgn="base">
              <a:spcBef>
                <a:spcPts val="225"/>
              </a:spcBef>
              <a:defRPr/>
            </a:pPr>
            <a:r>
              <a:rPr lang="en-US" sz="1050" kern="0" dirty="0">
                <a:solidFill>
                  <a:srgbClr val="FFFFFF"/>
                </a:solidFill>
                <a:latin typeface="Segoe UI"/>
                <a:cs typeface="Segoe UI" panose="020B0502040204020203" pitchFamily="34" charset="0"/>
              </a:rPr>
              <a:t>Monitor and control</a:t>
            </a:r>
          </a:p>
          <a:p>
            <a:pPr algn="ctr" defTabSz="698818" fontAlgn="base">
              <a:spcAft>
                <a:spcPts val="225"/>
              </a:spcAft>
              <a:defRPr/>
            </a:pPr>
            <a:r>
              <a:rPr lang="en-US" sz="1050" kern="0" dirty="0">
                <a:solidFill>
                  <a:srgbClr val="FFFFFF"/>
                </a:solidFill>
                <a:latin typeface="Segoe UI"/>
                <a:cs typeface="Segoe UI" panose="020B0502040204020203" pitchFamily="34" charset="0"/>
              </a:rPr>
              <a:t>your data in the cloud</a:t>
            </a:r>
          </a:p>
          <a:p>
            <a:pPr algn="ctr" defTabSz="698818" fontAlgn="base">
              <a:lnSpc>
                <a:spcPts val="1334"/>
              </a:lnSpc>
              <a:spcBef>
                <a:spcPts val="225"/>
              </a:spcBef>
              <a:spcAft>
                <a:spcPts val="225"/>
              </a:spcAft>
              <a:defRPr/>
            </a:pPr>
            <a:endParaRPr lang="en-US" sz="1050" kern="0" dirty="0">
              <a:solidFill>
                <a:srgbClr val="FFFFFF"/>
              </a:solidFill>
              <a:latin typeface="Segoe UI"/>
              <a:cs typeface="Segoe UI" panose="020B0502040204020203" pitchFamily="34" charset="0"/>
            </a:endParaRPr>
          </a:p>
        </p:txBody>
      </p:sp>
      <p:sp>
        <p:nvSpPr>
          <p:cNvPr id="43" name="Rectangle 42">
            <a:extLst>
              <a:ext uri="{FF2B5EF4-FFF2-40B4-BE49-F238E27FC236}">
                <a16:creationId xmlns:a16="http://schemas.microsoft.com/office/drawing/2014/main" id="{AC938C67-063E-4504-972C-2932FD8689AE}"/>
              </a:ext>
            </a:extLst>
          </p:cNvPr>
          <p:cNvSpPr/>
          <p:nvPr/>
        </p:nvSpPr>
        <p:spPr bwMode="auto">
          <a:xfrm>
            <a:off x="6743513" y="5355491"/>
            <a:ext cx="2057108" cy="159932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Threat</a:t>
            </a:r>
          </a:p>
          <a:p>
            <a:pPr algn="ctr" defTabSz="698818" fontAlgn="base">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detection</a:t>
            </a:r>
          </a:p>
          <a:p>
            <a:pPr algn="ctr" defTabSz="698818" fontAlgn="base">
              <a:lnSpc>
                <a:spcPts val="1334"/>
              </a:lnSpc>
              <a:spcBef>
                <a:spcPts val="225"/>
              </a:spcBef>
              <a:spcAft>
                <a:spcPts val="225"/>
              </a:spcAft>
              <a:defRPr/>
            </a:pPr>
            <a:r>
              <a:rPr lang="en-US" sz="1050" kern="0" dirty="0">
                <a:solidFill>
                  <a:srgbClr val="FFFFFF"/>
                </a:solidFill>
                <a:latin typeface="Segoe UI"/>
                <a:cs typeface="Segoe UI" panose="020B0502040204020203" pitchFamily="34" charset="0"/>
              </a:rPr>
              <a:t>Detect usage anomalies and security incidents</a:t>
            </a:r>
          </a:p>
        </p:txBody>
      </p:sp>
      <p:sp>
        <p:nvSpPr>
          <p:cNvPr id="44" name="Rectangle 43">
            <a:extLst>
              <a:ext uri="{FF2B5EF4-FFF2-40B4-BE49-F238E27FC236}">
                <a16:creationId xmlns:a16="http://schemas.microsoft.com/office/drawing/2014/main" id="{CF60A3DF-5F09-413E-9630-46649C9626FA}"/>
              </a:ext>
            </a:extLst>
          </p:cNvPr>
          <p:cNvSpPr/>
          <p:nvPr/>
        </p:nvSpPr>
        <p:spPr bwMode="auto">
          <a:xfrm>
            <a:off x="4645876" y="5355491"/>
            <a:ext cx="2057108" cy="159932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Bef>
                <a:spcPts val="225"/>
              </a:spcBef>
              <a:defRPr/>
            </a:pPr>
            <a:r>
              <a:rPr lang="en-US" sz="2100" kern="0" dirty="0">
                <a:solidFill>
                  <a:srgbClr val="FFFFFF"/>
                </a:solidFill>
                <a:latin typeface="Segoe UI Semilight" panose="020B0402040204020203" pitchFamily="34" charset="0"/>
                <a:cs typeface="Segoe UI Semilight" panose="020B0402040204020203" pitchFamily="34" charset="0"/>
              </a:rPr>
              <a:t>Conditional</a:t>
            </a:r>
          </a:p>
          <a:p>
            <a:pPr algn="ctr" defTabSz="698818" fontAlgn="base">
              <a:spcAft>
                <a:spcPts val="225"/>
              </a:spcAft>
              <a:defRPr/>
            </a:pPr>
            <a:r>
              <a:rPr lang="en-US" sz="2100" kern="0" dirty="0">
                <a:solidFill>
                  <a:srgbClr val="FFFFFF"/>
                </a:solidFill>
                <a:latin typeface="Segoe UI Semilight" panose="020B0402040204020203" pitchFamily="34" charset="0"/>
                <a:cs typeface="Segoe UI Semilight" panose="020B0402040204020203" pitchFamily="34" charset="0"/>
              </a:rPr>
              <a:t>access</a:t>
            </a:r>
          </a:p>
          <a:p>
            <a:pPr algn="ctr" defTabSz="698818" fontAlgn="base">
              <a:lnSpc>
                <a:spcPts val="1334"/>
              </a:lnSpc>
              <a:spcBef>
                <a:spcPts val="225"/>
              </a:spcBef>
              <a:spcAft>
                <a:spcPts val="225"/>
              </a:spcAft>
              <a:defRPr/>
            </a:pPr>
            <a:r>
              <a:rPr lang="en-US" sz="1050" kern="0" dirty="0">
                <a:solidFill>
                  <a:srgbClr val="FFFFFF"/>
                </a:solidFill>
                <a:latin typeface="Segoe UI"/>
                <a:cs typeface="Segoe UI" panose="020B0502040204020203" pitchFamily="34" charset="0"/>
              </a:rPr>
              <a:t>Control and limit user access based on session context</a:t>
            </a:r>
          </a:p>
        </p:txBody>
      </p:sp>
      <p:sp>
        <p:nvSpPr>
          <p:cNvPr id="55" name="Rectangle 54">
            <a:extLst>
              <a:ext uri="{FF2B5EF4-FFF2-40B4-BE49-F238E27FC236}">
                <a16:creationId xmlns:a16="http://schemas.microsoft.com/office/drawing/2014/main" id="{807E15C3-AEF2-43FB-BC3E-6C87043BD70D}"/>
              </a:ext>
            </a:extLst>
          </p:cNvPr>
          <p:cNvSpPr/>
          <p:nvPr/>
        </p:nvSpPr>
        <p:spPr bwMode="auto">
          <a:xfrm>
            <a:off x="108344" y="2693473"/>
            <a:ext cx="2125046" cy="137140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lnSpc>
                <a:spcPts val="1334"/>
              </a:lnSpc>
              <a:spcBef>
                <a:spcPts val="225"/>
              </a:spcBef>
              <a:defRPr/>
            </a:pPr>
            <a:r>
              <a:rPr lang="en-US" sz="1050" kern="0" spc="-23" dirty="0">
                <a:solidFill>
                  <a:srgbClr val="FFFFFF"/>
                </a:solidFill>
                <a:latin typeface="Segoe UI"/>
                <a:cs typeface="Segoe UI" panose="020B0502040204020203" pitchFamily="34" charset="0"/>
              </a:rPr>
              <a:t>Identify cloud apps on your network, gain visibility into shadow IT, and get risk assessments and ongoing analytics.</a:t>
            </a:r>
          </a:p>
        </p:txBody>
      </p:sp>
      <p:sp>
        <p:nvSpPr>
          <p:cNvPr id="57" name="Rectangle 56">
            <a:extLst>
              <a:ext uri="{FF2B5EF4-FFF2-40B4-BE49-F238E27FC236}">
                <a16:creationId xmlns:a16="http://schemas.microsoft.com/office/drawing/2014/main" id="{C46EB7C4-8B07-4F91-AD31-C1E49037DD13}"/>
              </a:ext>
            </a:extLst>
          </p:cNvPr>
          <p:cNvSpPr/>
          <p:nvPr/>
        </p:nvSpPr>
        <p:spPr bwMode="auto">
          <a:xfrm>
            <a:off x="2452234" y="2693473"/>
            <a:ext cx="2057108" cy="137140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spcBef>
                <a:spcPts val="225"/>
              </a:spcBef>
              <a:defRPr/>
            </a:pPr>
            <a:r>
              <a:rPr lang="en-US" sz="1050" kern="0" dirty="0">
                <a:solidFill>
                  <a:srgbClr val="FFFFFF"/>
                </a:solidFill>
                <a:latin typeface="Segoe UI"/>
                <a:cs typeface="Segoe UI" panose="020B0502040204020203" pitchFamily="34" charset="0"/>
              </a:rPr>
              <a:t>Manage and limit cloud app access based on conditions and session context, including user identity, device, and location.</a:t>
            </a:r>
          </a:p>
          <a:p>
            <a:pPr algn="ctr" defTabSz="698818" fontAlgn="base">
              <a:lnSpc>
                <a:spcPts val="1334"/>
              </a:lnSpc>
              <a:spcBef>
                <a:spcPts val="225"/>
              </a:spcBef>
              <a:spcAft>
                <a:spcPts val="225"/>
              </a:spcAft>
              <a:defRPr/>
            </a:pPr>
            <a:endParaRPr lang="en-US" sz="1050" kern="0" dirty="0">
              <a:solidFill>
                <a:srgbClr val="FFFFFF"/>
              </a:solidFill>
              <a:latin typeface="Segoe UI"/>
              <a:cs typeface="Segoe UI" panose="020B0502040204020203" pitchFamily="34" charset="0"/>
            </a:endParaRPr>
          </a:p>
        </p:txBody>
      </p:sp>
      <p:sp>
        <p:nvSpPr>
          <p:cNvPr id="58" name="Rectangle 57">
            <a:extLst>
              <a:ext uri="{FF2B5EF4-FFF2-40B4-BE49-F238E27FC236}">
                <a16:creationId xmlns:a16="http://schemas.microsoft.com/office/drawing/2014/main" id="{0A8AE92D-ED0B-44BE-A1DC-3DF0997BEAD7}"/>
              </a:ext>
            </a:extLst>
          </p:cNvPr>
          <p:cNvSpPr/>
          <p:nvPr/>
        </p:nvSpPr>
        <p:spPr bwMode="auto">
          <a:xfrm>
            <a:off x="6889069" y="2693473"/>
            <a:ext cx="1938578" cy="137140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lnSpc>
                <a:spcPts val="1334"/>
              </a:lnSpc>
              <a:spcBef>
                <a:spcPts val="225"/>
              </a:spcBef>
              <a:spcAft>
                <a:spcPts val="225"/>
              </a:spcAft>
              <a:defRPr/>
            </a:pPr>
            <a:r>
              <a:rPr lang="en-US" sz="1050" kern="0" dirty="0">
                <a:solidFill>
                  <a:srgbClr val="FFFFFF"/>
                </a:solidFill>
                <a:latin typeface="Segoe UI"/>
                <a:cs typeface="Segoe UI" panose="020B0502040204020203" pitchFamily="34" charset="0"/>
              </a:rPr>
              <a:t>Identify high-risk usage and detect unusual behavior using Microsoft threat intelligence and research.</a:t>
            </a:r>
          </a:p>
        </p:txBody>
      </p:sp>
      <p:sp>
        <p:nvSpPr>
          <p:cNvPr id="59" name="Rectangle 58">
            <a:extLst>
              <a:ext uri="{FF2B5EF4-FFF2-40B4-BE49-F238E27FC236}">
                <a16:creationId xmlns:a16="http://schemas.microsoft.com/office/drawing/2014/main" id="{F11019C9-9D72-4118-BAD8-14EFB89371BB}"/>
              </a:ext>
            </a:extLst>
          </p:cNvPr>
          <p:cNvSpPr/>
          <p:nvPr/>
        </p:nvSpPr>
        <p:spPr bwMode="auto">
          <a:xfrm>
            <a:off x="4645466" y="2693473"/>
            <a:ext cx="2057108" cy="137140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68570" tIns="109667" rIns="68570" bIns="109667" numCol="1" spcCol="0" rtlCol="0" fromWordArt="0" anchor="t" anchorCtr="0" forceAA="0" compatLnSpc="1">
            <a:prstTxWarp prst="textNoShape">
              <a:avLst/>
            </a:prstTxWarp>
            <a:noAutofit/>
          </a:bodyPr>
          <a:lstStyle/>
          <a:p>
            <a:pPr algn="ctr" defTabSz="698818" fontAlgn="base">
              <a:lnSpc>
                <a:spcPts val="1334"/>
              </a:lnSpc>
              <a:spcBef>
                <a:spcPts val="225"/>
              </a:spcBef>
              <a:spcAft>
                <a:spcPts val="225"/>
              </a:spcAft>
              <a:defRPr/>
            </a:pPr>
            <a:r>
              <a:rPr lang="en-US" sz="1050" kern="0" dirty="0">
                <a:solidFill>
                  <a:srgbClr val="FFFFFF"/>
                </a:solidFill>
                <a:latin typeface="Segoe UI"/>
                <a:cs typeface="Segoe UI" panose="020B0502040204020203" pitchFamily="34" charset="0"/>
              </a:rPr>
              <a:t>Get granular control over data and use built-in or custom policies for data sharing and data loss prevention.</a:t>
            </a:r>
          </a:p>
        </p:txBody>
      </p:sp>
      <p:grpSp>
        <p:nvGrpSpPr>
          <p:cNvPr id="2" name="Group 1">
            <a:extLst>
              <a:ext uri="{FF2B5EF4-FFF2-40B4-BE49-F238E27FC236}">
                <a16:creationId xmlns:a16="http://schemas.microsoft.com/office/drawing/2014/main" id="{4BE26386-8A08-4704-9747-73FC9FF55F87}"/>
              </a:ext>
            </a:extLst>
          </p:cNvPr>
          <p:cNvGrpSpPr/>
          <p:nvPr/>
        </p:nvGrpSpPr>
        <p:grpSpPr>
          <a:xfrm>
            <a:off x="760461" y="1946939"/>
            <a:ext cx="770275" cy="770275"/>
            <a:chOff x="696413" y="2421166"/>
            <a:chExt cx="1865207" cy="1865207"/>
          </a:xfrm>
        </p:grpSpPr>
        <p:sp>
          <p:nvSpPr>
            <p:cNvPr id="67" name="Oval 66"/>
            <p:cNvSpPr/>
            <p:nvPr/>
          </p:nvSpPr>
          <p:spPr bwMode="auto">
            <a:xfrm>
              <a:off x="696413" y="2421166"/>
              <a:ext cx="1865207" cy="1865207"/>
            </a:xfrm>
            <a:prstGeom prst="ellipse">
              <a:avLst/>
            </a:prstGeom>
            <a:solidFill>
              <a:srgbClr val="F8F8F8">
                <a:alpha val="30000"/>
              </a:srgbClr>
            </a:solidFill>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defRPr/>
              </a:pPr>
              <a:endParaRPr lang="en-US" sz="1765"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1" name="Group 44">
              <a:extLst>
                <a:ext uri="{FF2B5EF4-FFF2-40B4-BE49-F238E27FC236}">
                  <a16:creationId xmlns:a16="http://schemas.microsoft.com/office/drawing/2014/main" id="{06BC7F6E-76F4-4C37-BB6C-DCCEB6220401}"/>
                </a:ext>
              </a:extLst>
            </p:cNvPr>
            <p:cNvGrpSpPr>
              <a:grpSpLocks noChangeAspect="1"/>
            </p:cNvGrpSpPr>
            <p:nvPr/>
          </p:nvGrpSpPr>
          <p:grpSpPr bwMode="auto">
            <a:xfrm>
              <a:off x="1191536" y="2978500"/>
              <a:ext cx="874962" cy="750541"/>
              <a:chOff x="14" y="9"/>
              <a:chExt cx="218" cy="187"/>
            </a:xfrm>
          </p:grpSpPr>
          <p:sp>
            <p:nvSpPr>
              <p:cNvPr id="53" name="Oval 45">
                <a:extLst>
                  <a:ext uri="{FF2B5EF4-FFF2-40B4-BE49-F238E27FC236}">
                    <a16:creationId xmlns:a16="http://schemas.microsoft.com/office/drawing/2014/main" id="{967F180C-05D3-4493-815C-2DF624DD8187}"/>
                  </a:ext>
                </a:extLst>
              </p:cNvPr>
              <p:cNvSpPr>
                <a:spLocks noChangeArrowheads="1"/>
              </p:cNvSpPr>
              <p:nvPr/>
            </p:nvSpPr>
            <p:spPr bwMode="auto">
              <a:xfrm>
                <a:off x="14" y="111"/>
                <a:ext cx="84" cy="85"/>
              </a:xfrm>
              <a:prstGeom prst="ellipse">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54" name="Oval 46">
                <a:extLst>
                  <a:ext uri="{FF2B5EF4-FFF2-40B4-BE49-F238E27FC236}">
                    <a16:creationId xmlns:a16="http://schemas.microsoft.com/office/drawing/2014/main" id="{F12ABA8E-351B-4D64-A0FC-CD4B8F9BFB0A}"/>
                  </a:ext>
                </a:extLst>
              </p:cNvPr>
              <p:cNvSpPr>
                <a:spLocks noChangeArrowheads="1"/>
              </p:cNvSpPr>
              <p:nvPr/>
            </p:nvSpPr>
            <p:spPr bwMode="auto">
              <a:xfrm>
                <a:off x="148" y="111"/>
                <a:ext cx="84" cy="85"/>
              </a:xfrm>
              <a:prstGeom prst="ellipse">
                <a:avLst/>
              </a:pr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60" name="Freeform 47">
                <a:extLst>
                  <a:ext uri="{FF2B5EF4-FFF2-40B4-BE49-F238E27FC236}">
                    <a16:creationId xmlns:a16="http://schemas.microsoft.com/office/drawing/2014/main" id="{CAD1F049-E3AC-44A4-AD11-DECC65F916A0}"/>
                  </a:ext>
                </a:extLst>
              </p:cNvPr>
              <p:cNvSpPr>
                <a:spLocks/>
              </p:cNvSpPr>
              <p:nvPr/>
            </p:nvSpPr>
            <p:spPr bwMode="auto">
              <a:xfrm>
                <a:off x="148" y="9"/>
                <a:ext cx="84" cy="144"/>
              </a:xfrm>
              <a:custGeom>
                <a:avLst/>
                <a:gdLst>
                  <a:gd name="T0" fmla="*/ 0 w 40"/>
                  <a:gd name="T1" fmla="*/ 68 h 68"/>
                  <a:gd name="T2" fmla="*/ 12 w 40"/>
                  <a:gd name="T3" fmla="*/ 8 h 68"/>
                  <a:gd name="T4" fmla="*/ 20 w 40"/>
                  <a:gd name="T5" fmla="*/ 0 h 68"/>
                  <a:gd name="T6" fmla="*/ 28 w 40"/>
                  <a:gd name="T7" fmla="*/ 8 h 68"/>
                  <a:gd name="T8" fmla="*/ 40 w 40"/>
                  <a:gd name="T9" fmla="*/ 68 h 68"/>
                </a:gdLst>
                <a:ahLst/>
                <a:cxnLst>
                  <a:cxn ang="0">
                    <a:pos x="T0" y="T1"/>
                  </a:cxn>
                  <a:cxn ang="0">
                    <a:pos x="T2" y="T3"/>
                  </a:cxn>
                  <a:cxn ang="0">
                    <a:pos x="T4" y="T5"/>
                  </a:cxn>
                  <a:cxn ang="0">
                    <a:pos x="T6" y="T7"/>
                  </a:cxn>
                  <a:cxn ang="0">
                    <a:pos x="T8" y="T9"/>
                  </a:cxn>
                </a:cxnLst>
                <a:rect l="0" t="0" r="r" b="b"/>
                <a:pathLst>
                  <a:path w="40" h="68">
                    <a:moveTo>
                      <a:pt x="0" y="68"/>
                    </a:moveTo>
                    <a:cubicBezTo>
                      <a:pt x="12" y="8"/>
                      <a:pt x="12" y="8"/>
                      <a:pt x="12" y="8"/>
                    </a:cubicBezTo>
                    <a:cubicBezTo>
                      <a:pt x="12" y="4"/>
                      <a:pt x="16" y="0"/>
                      <a:pt x="20" y="0"/>
                    </a:cubicBezTo>
                    <a:cubicBezTo>
                      <a:pt x="24" y="0"/>
                      <a:pt x="28" y="4"/>
                      <a:pt x="28" y="8"/>
                    </a:cubicBezTo>
                    <a:cubicBezTo>
                      <a:pt x="40" y="68"/>
                      <a:pt x="40" y="68"/>
                      <a:pt x="40" y="6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63" name="Freeform 48">
                <a:extLst>
                  <a:ext uri="{FF2B5EF4-FFF2-40B4-BE49-F238E27FC236}">
                    <a16:creationId xmlns:a16="http://schemas.microsoft.com/office/drawing/2014/main" id="{F5EE1209-294E-41C3-9CF4-E6B2DB2D1B6C}"/>
                  </a:ext>
                </a:extLst>
              </p:cNvPr>
              <p:cNvSpPr>
                <a:spLocks/>
              </p:cNvSpPr>
              <p:nvPr/>
            </p:nvSpPr>
            <p:spPr bwMode="auto">
              <a:xfrm>
                <a:off x="14" y="9"/>
                <a:ext cx="84" cy="144"/>
              </a:xfrm>
              <a:custGeom>
                <a:avLst/>
                <a:gdLst>
                  <a:gd name="T0" fmla="*/ 40 w 40"/>
                  <a:gd name="T1" fmla="*/ 68 h 68"/>
                  <a:gd name="T2" fmla="*/ 28 w 40"/>
                  <a:gd name="T3" fmla="*/ 8 h 68"/>
                  <a:gd name="T4" fmla="*/ 20 w 40"/>
                  <a:gd name="T5" fmla="*/ 0 h 68"/>
                  <a:gd name="T6" fmla="*/ 12 w 40"/>
                  <a:gd name="T7" fmla="*/ 8 h 68"/>
                  <a:gd name="T8" fmla="*/ 0 w 40"/>
                  <a:gd name="T9" fmla="*/ 68 h 68"/>
                </a:gdLst>
                <a:ahLst/>
                <a:cxnLst>
                  <a:cxn ang="0">
                    <a:pos x="T0" y="T1"/>
                  </a:cxn>
                  <a:cxn ang="0">
                    <a:pos x="T2" y="T3"/>
                  </a:cxn>
                  <a:cxn ang="0">
                    <a:pos x="T4" y="T5"/>
                  </a:cxn>
                  <a:cxn ang="0">
                    <a:pos x="T6" y="T7"/>
                  </a:cxn>
                  <a:cxn ang="0">
                    <a:pos x="T8" y="T9"/>
                  </a:cxn>
                </a:cxnLst>
                <a:rect l="0" t="0" r="r" b="b"/>
                <a:pathLst>
                  <a:path w="40" h="68">
                    <a:moveTo>
                      <a:pt x="40" y="68"/>
                    </a:moveTo>
                    <a:cubicBezTo>
                      <a:pt x="28" y="8"/>
                      <a:pt x="28" y="8"/>
                      <a:pt x="28" y="8"/>
                    </a:cubicBezTo>
                    <a:cubicBezTo>
                      <a:pt x="28" y="4"/>
                      <a:pt x="24" y="0"/>
                      <a:pt x="20" y="0"/>
                    </a:cubicBezTo>
                    <a:cubicBezTo>
                      <a:pt x="16" y="0"/>
                      <a:pt x="12" y="4"/>
                      <a:pt x="12" y="8"/>
                    </a:cubicBezTo>
                    <a:cubicBezTo>
                      <a:pt x="0" y="68"/>
                      <a:pt x="0" y="68"/>
                      <a:pt x="0" y="68"/>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71" name="Line 49">
                <a:extLst>
                  <a:ext uri="{FF2B5EF4-FFF2-40B4-BE49-F238E27FC236}">
                    <a16:creationId xmlns:a16="http://schemas.microsoft.com/office/drawing/2014/main" id="{E20D664E-0D9B-42EA-9685-918DDE8F0626}"/>
                  </a:ext>
                </a:extLst>
              </p:cNvPr>
              <p:cNvSpPr>
                <a:spLocks noChangeShapeType="1"/>
              </p:cNvSpPr>
              <p:nvPr/>
            </p:nvSpPr>
            <p:spPr bwMode="auto">
              <a:xfrm>
                <a:off x="81" y="60"/>
                <a:ext cx="84"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sp>
            <p:nvSpPr>
              <p:cNvPr id="73" name="Freeform 50">
                <a:extLst>
                  <a:ext uri="{FF2B5EF4-FFF2-40B4-BE49-F238E27FC236}">
                    <a16:creationId xmlns:a16="http://schemas.microsoft.com/office/drawing/2014/main" id="{ADDBB8B8-FE3F-4B56-B2F5-67029DE960C7}"/>
                  </a:ext>
                </a:extLst>
              </p:cNvPr>
              <p:cNvSpPr>
                <a:spLocks/>
              </p:cNvSpPr>
              <p:nvPr/>
            </p:nvSpPr>
            <p:spPr bwMode="auto">
              <a:xfrm>
                <a:off x="89" y="94"/>
                <a:ext cx="68" cy="9"/>
              </a:xfrm>
              <a:custGeom>
                <a:avLst/>
                <a:gdLst>
                  <a:gd name="T0" fmla="*/ 32 w 32"/>
                  <a:gd name="T1" fmla="*/ 4 h 4"/>
                  <a:gd name="T2" fmla="*/ 24 w 32"/>
                  <a:gd name="T3" fmla="*/ 0 h 4"/>
                  <a:gd name="T4" fmla="*/ 8 w 32"/>
                  <a:gd name="T5" fmla="*/ 0 h 4"/>
                  <a:gd name="T6" fmla="*/ 0 w 32"/>
                  <a:gd name="T7" fmla="*/ 4 h 4"/>
                </a:gdLst>
                <a:ahLst/>
                <a:cxnLst>
                  <a:cxn ang="0">
                    <a:pos x="T0" y="T1"/>
                  </a:cxn>
                  <a:cxn ang="0">
                    <a:pos x="T2" y="T3"/>
                  </a:cxn>
                  <a:cxn ang="0">
                    <a:pos x="T4" y="T5"/>
                  </a:cxn>
                  <a:cxn ang="0">
                    <a:pos x="T6" y="T7"/>
                  </a:cxn>
                </a:cxnLst>
                <a:rect l="0" t="0" r="r" b="b"/>
                <a:pathLst>
                  <a:path w="32" h="4">
                    <a:moveTo>
                      <a:pt x="32" y="4"/>
                    </a:moveTo>
                    <a:cubicBezTo>
                      <a:pt x="32" y="4"/>
                      <a:pt x="29" y="0"/>
                      <a:pt x="24" y="0"/>
                    </a:cubicBezTo>
                    <a:cubicBezTo>
                      <a:pt x="19" y="0"/>
                      <a:pt x="8" y="0"/>
                      <a:pt x="8" y="0"/>
                    </a:cubicBezTo>
                    <a:cubicBezTo>
                      <a:pt x="3" y="0"/>
                      <a:pt x="0" y="4"/>
                      <a:pt x="0" y="4"/>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70" tIns="34285" rIns="68570" bIns="34285" numCol="1" anchor="t" anchorCtr="0" compatLnSpc="1">
                <a:prstTxWarp prst="textNoShape">
                  <a:avLst/>
                </a:prstTxWarp>
              </a:bodyPr>
              <a:lstStyle/>
              <a:p>
                <a:pPr defTabSz="685669">
                  <a:defRPr/>
                </a:pPr>
                <a:endParaRPr lang="en-US" sz="1350" kern="0">
                  <a:solidFill>
                    <a:sysClr val="windowText" lastClr="000000"/>
                  </a:solidFill>
                  <a:latin typeface="Segoe UI"/>
                </a:endParaRPr>
              </a:p>
            </p:txBody>
          </p:sp>
        </p:grpSp>
      </p:grpSp>
      <p:sp>
        <p:nvSpPr>
          <p:cNvPr id="89" name="Rectangle 88">
            <a:extLst>
              <a:ext uri="{FF2B5EF4-FFF2-40B4-BE49-F238E27FC236}">
                <a16:creationId xmlns:a16="http://schemas.microsoft.com/office/drawing/2014/main" id="{DF8AD6E4-EEF4-4916-91F7-E0A320EEF762}"/>
              </a:ext>
            </a:extLst>
          </p:cNvPr>
          <p:cNvSpPr/>
          <p:nvPr/>
        </p:nvSpPr>
        <p:spPr bwMode="auto">
          <a:xfrm>
            <a:off x="-1" y="4028441"/>
            <a:ext cx="9144001" cy="1120530"/>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pic>
        <p:nvPicPr>
          <p:cNvPr id="90" name="Picture 89">
            <a:extLst>
              <a:ext uri="{FF2B5EF4-FFF2-40B4-BE49-F238E27FC236}">
                <a16:creationId xmlns:a16="http://schemas.microsoft.com/office/drawing/2014/main" id="{B9DEF4CE-A03D-4EE3-8E46-E43F0A2246B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13053" t="13514" r="-13053" b="13514"/>
          <a:stretch/>
        </p:blipFill>
        <p:spPr>
          <a:xfrm>
            <a:off x="106510" y="4265324"/>
            <a:ext cx="1073638" cy="603515"/>
          </a:xfrm>
          <a:prstGeom prst="rect">
            <a:avLst/>
          </a:prstGeom>
        </p:spPr>
      </p:pic>
      <p:sp>
        <p:nvSpPr>
          <p:cNvPr id="91" name="TextBox 90">
            <a:extLst>
              <a:ext uri="{FF2B5EF4-FFF2-40B4-BE49-F238E27FC236}">
                <a16:creationId xmlns:a16="http://schemas.microsoft.com/office/drawing/2014/main" id="{18B0921F-89DA-4DA3-B6E0-F3C5D27450E9}"/>
              </a:ext>
            </a:extLst>
          </p:cNvPr>
          <p:cNvSpPr txBox="1"/>
          <p:nvPr/>
        </p:nvSpPr>
        <p:spPr>
          <a:xfrm>
            <a:off x="1124122" y="4309480"/>
            <a:ext cx="5189618" cy="808368"/>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176" b="1" dirty="0"/>
              <a:t>Threat detection</a:t>
            </a:r>
            <a:r>
              <a:rPr lang="en-US" sz="1176" dirty="0"/>
              <a:t>: Microsoft Intelligent Security Graph, Office ATP </a:t>
            </a:r>
          </a:p>
          <a:p>
            <a:pPr defTabSz="685537">
              <a:lnSpc>
                <a:spcPct val="90000"/>
              </a:lnSpc>
              <a:spcAft>
                <a:spcPts val="441"/>
              </a:spcAft>
              <a:defRPr/>
            </a:pPr>
            <a:r>
              <a:rPr lang="en-US" sz="1176" b="1" dirty="0"/>
              <a:t>Information Protection</a:t>
            </a:r>
            <a:r>
              <a:rPr lang="en-US" sz="1176" dirty="0"/>
              <a:t>: Office 365 &amp; Azure Information Protection</a:t>
            </a:r>
          </a:p>
          <a:p>
            <a:pPr defTabSz="685537">
              <a:lnSpc>
                <a:spcPct val="90000"/>
              </a:lnSpc>
              <a:spcAft>
                <a:spcPts val="441"/>
              </a:spcAft>
              <a:defRPr/>
            </a:pPr>
            <a:r>
              <a:rPr lang="en-US" sz="1176" b="1" dirty="0"/>
              <a:t>Identity</a:t>
            </a:r>
            <a:r>
              <a:rPr lang="en-US" sz="1176" dirty="0"/>
              <a:t>: Azure AD and Conditional Access</a:t>
            </a:r>
          </a:p>
        </p:txBody>
      </p:sp>
      <p:sp>
        <p:nvSpPr>
          <p:cNvPr id="92" name="TextBox 91">
            <a:extLst>
              <a:ext uri="{FF2B5EF4-FFF2-40B4-BE49-F238E27FC236}">
                <a16:creationId xmlns:a16="http://schemas.microsoft.com/office/drawing/2014/main" id="{0608ED0F-5B81-4940-A6A5-BC58CE68195C}"/>
              </a:ext>
            </a:extLst>
          </p:cNvPr>
          <p:cNvSpPr txBox="1"/>
          <p:nvPr/>
        </p:nvSpPr>
        <p:spPr>
          <a:xfrm>
            <a:off x="5718299" y="4028441"/>
            <a:ext cx="2042552" cy="461606"/>
          </a:xfrm>
          <a:prstGeom prst="rect">
            <a:avLst/>
          </a:prstGeom>
          <a:noFill/>
        </p:spPr>
        <p:txBody>
          <a:bodyPr wrap="square" lIns="80989" tIns="107540" rIns="80989" bIns="107540" rtlCol="0">
            <a:spAutoFit/>
          </a:bodyPr>
          <a:lstStyle/>
          <a:p>
            <a:pPr defTabSz="685537">
              <a:lnSpc>
                <a:spcPct val="90000"/>
              </a:lnSpc>
              <a:spcAft>
                <a:spcPts val="441"/>
              </a:spcAft>
              <a:defRPr/>
            </a:pPr>
            <a:r>
              <a:rPr lang="en-US" sz="1765" dirty="0">
                <a:latin typeface="Segoe UI Light"/>
              </a:rPr>
              <a:t>To your cloud apps</a:t>
            </a:r>
          </a:p>
        </p:txBody>
      </p:sp>
      <p:pic>
        <p:nvPicPr>
          <p:cNvPr id="93" name="Picture 92">
            <a:extLst>
              <a:ext uri="{FF2B5EF4-FFF2-40B4-BE49-F238E27FC236}">
                <a16:creationId xmlns:a16="http://schemas.microsoft.com/office/drawing/2014/main" id="{0B95CCCB-AB01-41CF-B4E0-89CFF2BDD99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45970" y="4522730"/>
            <a:ext cx="302124" cy="302124"/>
          </a:xfrm>
          <a:prstGeom prst="rect">
            <a:avLst/>
          </a:prstGeom>
        </p:spPr>
      </p:pic>
      <p:pic>
        <p:nvPicPr>
          <p:cNvPr id="94" name="Picture 93">
            <a:extLst>
              <a:ext uri="{FF2B5EF4-FFF2-40B4-BE49-F238E27FC236}">
                <a16:creationId xmlns:a16="http://schemas.microsoft.com/office/drawing/2014/main" id="{36D66D48-C469-4DBD-A765-884B51B3765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37764" y="4549606"/>
            <a:ext cx="421597" cy="295265"/>
          </a:xfrm>
          <a:prstGeom prst="rect">
            <a:avLst/>
          </a:prstGeom>
        </p:spPr>
      </p:pic>
      <p:pic>
        <p:nvPicPr>
          <p:cNvPr id="95" name="Picture 94">
            <a:extLst>
              <a:ext uri="{FF2B5EF4-FFF2-40B4-BE49-F238E27FC236}">
                <a16:creationId xmlns:a16="http://schemas.microsoft.com/office/drawing/2014/main" id="{9001E81C-62C0-4246-BDE8-349B1F7742B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735758" y="4513845"/>
            <a:ext cx="271151" cy="325010"/>
          </a:xfrm>
          <a:prstGeom prst="rect">
            <a:avLst/>
          </a:prstGeom>
        </p:spPr>
      </p:pic>
      <p:pic>
        <p:nvPicPr>
          <p:cNvPr id="96" name="Picture 95">
            <a:extLst>
              <a:ext uri="{FF2B5EF4-FFF2-40B4-BE49-F238E27FC236}">
                <a16:creationId xmlns:a16="http://schemas.microsoft.com/office/drawing/2014/main" id="{1BD57A45-E4D1-43D0-950D-712B0C5BC1E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227202" y="4486245"/>
            <a:ext cx="380065" cy="375095"/>
          </a:xfrm>
          <a:prstGeom prst="rect">
            <a:avLst/>
          </a:prstGeom>
        </p:spPr>
      </p:pic>
      <p:pic>
        <p:nvPicPr>
          <p:cNvPr id="97" name="Picture 96">
            <a:extLst>
              <a:ext uri="{FF2B5EF4-FFF2-40B4-BE49-F238E27FC236}">
                <a16:creationId xmlns:a16="http://schemas.microsoft.com/office/drawing/2014/main" id="{23F765B0-16F4-4C14-871F-D72CDAA377F2}"/>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071414" y="4530193"/>
            <a:ext cx="332093" cy="308663"/>
          </a:xfrm>
          <a:prstGeom prst="rect">
            <a:avLst/>
          </a:prstGeom>
        </p:spPr>
      </p:pic>
      <p:sp>
        <p:nvSpPr>
          <p:cNvPr id="98" name="TextBox 97">
            <a:extLst>
              <a:ext uri="{FF2B5EF4-FFF2-40B4-BE49-F238E27FC236}">
                <a16:creationId xmlns:a16="http://schemas.microsoft.com/office/drawing/2014/main" id="{6138C082-4A2B-47B8-9497-26AA54722209}"/>
              </a:ext>
            </a:extLst>
          </p:cNvPr>
          <p:cNvSpPr txBox="1"/>
          <p:nvPr/>
        </p:nvSpPr>
        <p:spPr>
          <a:xfrm>
            <a:off x="1180147" y="4024121"/>
            <a:ext cx="3545408" cy="461606"/>
          </a:xfrm>
          <a:prstGeom prst="rect">
            <a:avLst/>
          </a:prstGeom>
          <a:noFill/>
        </p:spPr>
        <p:txBody>
          <a:bodyPr wrap="square" lIns="80989" tIns="107540" rIns="80989" bIns="107540" rtlCol="0">
            <a:spAutoFit/>
          </a:bodyPr>
          <a:lstStyle/>
          <a:p>
            <a:pPr defTabSz="685537">
              <a:lnSpc>
                <a:spcPct val="90000"/>
              </a:lnSpc>
              <a:spcAft>
                <a:spcPts val="441"/>
              </a:spcAft>
              <a:defRPr/>
            </a:pPr>
            <a:r>
              <a:rPr lang="en-US" sz="1765" dirty="0">
                <a:latin typeface="Segoe UI Light"/>
              </a:rPr>
              <a:t>Extend Microsoft security</a:t>
            </a:r>
          </a:p>
        </p:txBody>
      </p:sp>
      <p:sp>
        <p:nvSpPr>
          <p:cNvPr id="99" name="TextBox 98">
            <a:extLst>
              <a:ext uri="{FF2B5EF4-FFF2-40B4-BE49-F238E27FC236}">
                <a16:creationId xmlns:a16="http://schemas.microsoft.com/office/drawing/2014/main" id="{FEBCE872-32AC-4A65-A0C6-BDCCE47EE738}"/>
              </a:ext>
            </a:extLst>
          </p:cNvPr>
          <p:cNvSpPr txBox="1"/>
          <p:nvPr/>
        </p:nvSpPr>
        <p:spPr>
          <a:xfrm>
            <a:off x="8403507" y="4468359"/>
            <a:ext cx="762671" cy="400564"/>
          </a:xfrm>
          <a:prstGeom prst="rect">
            <a:avLst/>
          </a:prstGeom>
          <a:noFill/>
        </p:spPr>
        <p:txBody>
          <a:bodyPr wrap="square" lIns="80989" tIns="107540" rIns="80989" bIns="107540" rtlCol="0">
            <a:spAutoFit/>
          </a:bodyPr>
          <a:lstStyle/>
          <a:p>
            <a:pPr defTabSz="685537">
              <a:lnSpc>
                <a:spcPct val="90000"/>
              </a:lnSpc>
              <a:spcAft>
                <a:spcPts val="441"/>
              </a:spcAft>
              <a:defRPr/>
            </a:pPr>
            <a:r>
              <a:rPr lang="en-US" sz="1324" dirty="0"/>
              <a:t>+ more</a:t>
            </a:r>
          </a:p>
        </p:txBody>
      </p:sp>
      <p:pic>
        <p:nvPicPr>
          <p:cNvPr id="100" name="Picture 99">
            <a:extLst>
              <a:ext uri="{FF2B5EF4-FFF2-40B4-BE49-F238E27FC236}">
                <a16:creationId xmlns:a16="http://schemas.microsoft.com/office/drawing/2014/main" id="{24283117-9B56-4A11-A0A1-0602CF8E9FB8}"/>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20698" y="4503672"/>
            <a:ext cx="334424" cy="334424"/>
          </a:xfrm>
          <a:prstGeom prst="rect">
            <a:avLst/>
          </a:prstGeom>
        </p:spPr>
      </p:pic>
    </p:spTree>
    <p:extLst>
      <p:ext uri="{BB962C8B-B14F-4D97-AF65-F5344CB8AC3E}">
        <p14:creationId xmlns:p14="http://schemas.microsoft.com/office/powerpoint/2010/main" val="333787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p:cNvSpPr/>
          <p:nvPr/>
        </p:nvSpPr>
        <p:spPr bwMode="auto">
          <a:xfrm>
            <a:off x="6075841" y="365"/>
            <a:ext cx="3086558" cy="514277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6" name="TextBox 5"/>
          <p:cNvSpPr txBox="1"/>
          <p:nvPr/>
        </p:nvSpPr>
        <p:spPr>
          <a:xfrm>
            <a:off x="6167119" y="949426"/>
            <a:ext cx="2729802" cy="3621959"/>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350" dirty="0">
                <a:solidFill>
                  <a:srgbClr val="D40E14"/>
                </a:solidFill>
              </a:rPr>
              <a:t>Discovery</a:t>
            </a:r>
          </a:p>
          <a:p>
            <a:pPr marL="214271" lvl="1" indent="-145705" defTabSz="685537">
              <a:lnSpc>
                <a:spcPct val="90000"/>
              </a:lnSpc>
              <a:spcBef>
                <a:spcPts val="450"/>
              </a:spcBef>
              <a:spcAft>
                <a:spcPts val="441"/>
              </a:spcAft>
              <a:buFont typeface="Arial" panose="020B0604020202020204" pitchFamily="34" charset="0"/>
              <a:buChar char="•"/>
              <a:defRPr/>
            </a:pPr>
            <a:r>
              <a:rPr lang="en-US" sz="1050" dirty="0"/>
              <a:t>Manually or automatically upload traffic logs files from your firewalls and proxies to discover and analyze which cloud apps are in use</a:t>
            </a:r>
          </a:p>
          <a:p>
            <a:pPr marL="214271" lvl="1" indent="-145705" defTabSz="685537">
              <a:lnSpc>
                <a:spcPct val="90000"/>
              </a:lnSpc>
              <a:spcBef>
                <a:spcPts val="450"/>
              </a:spcBef>
              <a:spcAft>
                <a:spcPts val="441"/>
              </a:spcAft>
              <a:buFont typeface="Arial" panose="020B0604020202020204" pitchFamily="34" charset="0"/>
              <a:buChar char="•"/>
              <a:defRPr/>
            </a:pPr>
            <a:r>
              <a:rPr lang="en-US" sz="1050" dirty="0"/>
              <a:t>Sanction or block apps in your organization using the cloud app catalog</a:t>
            </a:r>
          </a:p>
          <a:p>
            <a:pPr defTabSz="685537">
              <a:lnSpc>
                <a:spcPct val="90000"/>
              </a:lnSpc>
              <a:spcBef>
                <a:spcPts val="450"/>
              </a:spcBef>
              <a:spcAft>
                <a:spcPts val="441"/>
              </a:spcAft>
              <a:defRPr/>
            </a:pPr>
            <a:r>
              <a:rPr lang="en-US" sz="1350" dirty="0">
                <a:solidFill>
                  <a:srgbClr val="D40E14"/>
                </a:solidFill>
              </a:rPr>
              <a:t>App connectors</a:t>
            </a:r>
          </a:p>
          <a:p>
            <a:pPr marL="214271" lvl="1" indent="-145705" defTabSz="685537">
              <a:lnSpc>
                <a:spcPct val="90000"/>
              </a:lnSpc>
              <a:spcBef>
                <a:spcPts val="450"/>
              </a:spcBef>
              <a:spcAft>
                <a:spcPts val="441"/>
              </a:spcAft>
              <a:buFont typeface="Arial" panose="020B0604020202020204" pitchFamily="34" charset="0"/>
              <a:buChar char="•"/>
              <a:defRPr/>
            </a:pPr>
            <a:r>
              <a:rPr lang="en-US" sz="1050" dirty="0"/>
              <a:t>Leverage APIs provided by various cloud app providers to extend protection to Cloud App Security</a:t>
            </a:r>
          </a:p>
          <a:p>
            <a:pPr defTabSz="685537">
              <a:lnSpc>
                <a:spcPct val="90000"/>
              </a:lnSpc>
              <a:spcBef>
                <a:spcPts val="450"/>
              </a:spcBef>
              <a:spcAft>
                <a:spcPts val="441"/>
              </a:spcAft>
              <a:defRPr/>
            </a:pPr>
            <a:r>
              <a:rPr lang="en-US" sz="1350" dirty="0">
                <a:solidFill>
                  <a:srgbClr val="D40E14"/>
                </a:solidFill>
              </a:rPr>
              <a:t>Proxy apps</a:t>
            </a:r>
          </a:p>
          <a:p>
            <a:pPr marL="214271" lvl="1" indent="-145705" defTabSz="685537">
              <a:lnSpc>
                <a:spcPct val="90000"/>
              </a:lnSpc>
              <a:spcBef>
                <a:spcPts val="450"/>
              </a:spcBef>
              <a:spcAft>
                <a:spcPts val="441"/>
              </a:spcAft>
              <a:buFont typeface="Arial" panose="020B0604020202020204" pitchFamily="34" charset="0"/>
              <a:buChar char="•"/>
              <a:defRPr/>
            </a:pPr>
            <a:r>
              <a:rPr lang="en-US" sz="1050" dirty="0"/>
              <a:t>Azure AD redirects risky sessions to the reverse proxy to apply app restrictions</a:t>
            </a:r>
          </a:p>
          <a:p>
            <a:pPr marL="214271" lvl="1" indent="-145705" defTabSz="685537">
              <a:lnSpc>
                <a:spcPct val="90000"/>
              </a:lnSpc>
              <a:spcBef>
                <a:spcPts val="450"/>
              </a:spcBef>
              <a:spcAft>
                <a:spcPts val="441"/>
              </a:spcAft>
              <a:buFont typeface="Arial" panose="020B0604020202020204" pitchFamily="34" charset="0"/>
              <a:buChar char="•"/>
              <a:defRPr/>
            </a:pPr>
            <a:endParaRPr lang="en-US" sz="1050" dirty="0"/>
          </a:p>
        </p:txBody>
      </p:sp>
      <p:pic>
        <p:nvPicPr>
          <p:cNvPr id="141" name="Picture 140"/>
          <p:cNvPicPr>
            <a:picLocks noChangeAspect="1"/>
          </p:cNvPicPr>
          <p:nvPr/>
        </p:nvPicPr>
        <p:blipFill rotWithShape="1">
          <a:blip r:embed="rId3" cstate="email">
            <a:extLst>
              <a:ext uri="{28A0092B-C50C-407E-A947-70E740481C1C}">
                <a14:useLocalDpi xmlns:a14="http://schemas.microsoft.com/office/drawing/2010/main"/>
              </a:ext>
            </a:extLst>
          </a:blip>
          <a:srcRect l="7876" t="10681" r="17873"/>
          <a:stretch/>
        </p:blipFill>
        <p:spPr>
          <a:xfrm>
            <a:off x="945980" y="612697"/>
            <a:ext cx="4426097" cy="4486197"/>
          </a:xfrm>
          <a:prstGeom prst="rect">
            <a:avLst/>
          </a:prstGeom>
        </p:spPr>
      </p:pic>
      <p:sp>
        <p:nvSpPr>
          <p:cNvPr id="7" name="Title 1">
            <a:extLst>
              <a:ext uri="{FF2B5EF4-FFF2-40B4-BE49-F238E27FC236}">
                <a16:creationId xmlns:a16="http://schemas.microsoft.com/office/drawing/2014/main" id="{89201365-7F24-4F2F-B258-8EAB78BA50ED}"/>
              </a:ext>
            </a:extLst>
          </p:cNvPr>
          <p:cNvSpPr txBox="1">
            <a:spLocks/>
          </p:cNvSpPr>
          <p:nvPr/>
        </p:nvSpPr>
        <p:spPr>
          <a:xfrm>
            <a:off x="109937" y="125733"/>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r>
              <a:rPr lang="en-US" sz="2100" dirty="0">
                <a:solidFill>
                  <a:schemeClr val="tx1"/>
                </a:solidFill>
              </a:rPr>
              <a:t>Architecture and how it works</a:t>
            </a:r>
          </a:p>
        </p:txBody>
      </p:sp>
    </p:spTree>
    <p:extLst>
      <p:ext uri="{BB962C8B-B14F-4D97-AF65-F5344CB8AC3E}">
        <p14:creationId xmlns:p14="http://schemas.microsoft.com/office/powerpoint/2010/main" val="1537490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348908" y="3262058"/>
            <a:ext cx="7350116" cy="574835"/>
          </a:xfrm>
          <a:prstGeom prst="rect">
            <a:avLst/>
          </a:prstGeom>
          <a:noFill/>
        </p:spPr>
        <p:txBody>
          <a:bodyPr wrap="square" lIns="131801" tIns="105441" rIns="131801" bIns="105441" rtlCol="0">
            <a:spAutoFit/>
          </a:bodyPr>
          <a:lstStyle/>
          <a:p>
            <a:pPr defTabSz="672161">
              <a:spcBef>
                <a:spcPts val="441"/>
              </a:spcBef>
              <a:spcAft>
                <a:spcPts val="432"/>
              </a:spcAft>
            </a:pPr>
            <a:r>
              <a:rPr lang="en-US" sz="1176" dirty="0">
                <a:solidFill>
                  <a:srgbClr val="333333"/>
                </a:solidFill>
                <a:latin typeface="Segoe UI" panose="020B0502040204020203" pitchFamily="34" charset="0"/>
                <a:ea typeface="Times New Roman" panose="02020603050405020304" pitchFamily="18" charset="0"/>
              </a:rPr>
              <a:t>Cloud App Security is also be available in Azure West Europe region to better serve our customers in Europe and support their compliance requirements</a:t>
            </a:r>
            <a:endParaRPr lang="en-US" sz="1176" dirty="0">
              <a:latin typeface="Segoe UI" charset="0"/>
              <a:ea typeface="Segoe UI" charset="0"/>
              <a:cs typeface="Segoe UI" charset="0"/>
            </a:endParaRPr>
          </a:p>
        </p:txBody>
      </p:sp>
      <p:sp>
        <p:nvSpPr>
          <p:cNvPr id="31" name="TextBox 30"/>
          <p:cNvSpPr txBox="1"/>
          <p:nvPr/>
        </p:nvSpPr>
        <p:spPr>
          <a:xfrm>
            <a:off x="1321099" y="2969757"/>
            <a:ext cx="6299494" cy="498148"/>
          </a:xfrm>
          <a:prstGeom prst="rect">
            <a:avLst/>
          </a:prstGeom>
          <a:noFill/>
        </p:spPr>
        <p:txBody>
          <a:bodyPr wrap="square" lIns="131801" tIns="105441" rIns="131801" bIns="105441" rtlCol="0">
            <a:spAutoFit/>
          </a:bodyPr>
          <a:lstStyle/>
          <a:p>
            <a:pPr defTabSz="672161">
              <a:lnSpc>
                <a:spcPct val="90000"/>
              </a:lnSpc>
              <a:spcAft>
                <a:spcPts val="432"/>
              </a:spcAft>
              <a:defRPr/>
            </a:pPr>
            <a:r>
              <a:rPr lang="en-US" sz="2059" dirty="0">
                <a:solidFill>
                  <a:srgbClr val="D83B00"/>
                </a:solidFill>
                <a:latin typeface="Segoe UI Light"/>
              </a:rPr>
              <a:t>Support for Azure West Europe region</a:t>
            </a:r>
          </a:p>
        </p:txBody>
      </p:sp>
      <p:sp>
        <p:nvSpPr>
          <p:cNvPr id="26" name="TextBox 25"/>
          <p:cNvSpPr txBox="1"/>
          <p:nvPr/>
        </p:nvSpPr>
        <p:spPr>
          <a:xfrm>
            <a:off x="1322460" y="1100313"/>
            <a:ext cx="7403014" cy="574835"/>
          </a:xfrm>
          <a:prstGeom prst="rect">
            <a:avLst/>
          </a:prstGeom>
          <a:noFill/>
        </p:spPr>
        <p:txBody>
          <a:bodyPr wrap="square" lIns="131801" tIns="105441" rIns="131801" bIns="105441" rtlCol="0">
            <a:spAutoFit/>
          </a:bodyPr>
          <a:lstStyle/>
          <a:p>
            <a:pPr defTabSz="672161">
              <a:spcAft>
                <a:spcPts val="1765"/>
              </a:spcAft>
            </a:pPr>
            <a:r>
              <a:rPr lang="en-US" sz="1176" dirty="0"/>
              <a:t>Control and limit access to cloud apps: Using proxy with Azure Active Directory Conditional Access. Public Preview </a:t>
            </a:r>
            <a:r>
              <a:rPr lang="en-US" sz="1176"/>
              <a:t>in October 2017.</a:t>
            </a:r>
            <a:endParaRPr lang="en-IN" sz="1176" dirty="0"/>
          </a:p>
        </p:txBody>
      </p:sp>
      <p:sp>
        <p:nvSpPr>
          <p:cNvPr id="27" name="TextBox 26"/>
          <p:cNvSpPr txBox="1"/>
          <p:nvPr/>
        </p:nvSpPr>
        <p:spPr>
          <a:xfrm>
            <a:off x="1282290" y="2224555"/>
            <a:ext cx="7124005" cy="574835"/>
          </a:xfrm>
          <a:prstGeom prst="rect">
            <a:avLst/>
          </a:prstGeom>
          <a:noFill/>
        </p:spPr>
        <p:txBody>
          <a:bodyPr wrap="square" lIns="131801" tIns="105441" rIns="131801" bIns="105441" rtlCol="0">
            <a:spAutoFit/>
          </a:bodyPr>
          <a:lstStyle/>
          <a:p>
            <a:pPr defTabSz="672161">
              <a:spcBef>
                <a:spcPts val="441"/>
              </a:spcBef>
              <a:spcAft>
                <a:spcPts val="432"/>
              </a:spcAft>
            </a:pPr>
            <a:r>
              <a:rPr lang="en-US" sz="1176" dirty="0">
                <a:latin typeface="Segoe UI" charset="0"/>
                <a:ea typeface="Segoe UI" charset="0"/>
                <a:cs typeface="Segoe UI" charset="0"/>
              </a:rPr>
              <a:t>Automatic labeling and protection </a:t>
            </a:r>
            <a:r>
              <a:rPr lang="en-US" sz="1176" dirty="0"/>
              <a:t>will be in public preview in October 2017.  Cloud App Security will classify file leveraging Microsoft’s Information Protection solution and capabilities starting Q4 2017.</a:t>
            </a:r>
          </a:p>
        </p:txBody>
      </p:sp>
      <p:grpSp>
        <p:nvGrpSpPr>
          <p:cNvPr id="8" name="Group 7"/>
          <p:cNvGrpSpPr/>
          <p:nvPr/>
        </p:nvGrpSpPr>
        <p:grpSpPr>
          <a:xfrm>
            <a:off x="404935" y="834928"/>
            <a:ext cx="875429" cy="3058427"/>
            <a:chOff x="171840" y="2085041"/>
            <a:chExt cx="1190645" cy="4159673"/>
          </a:xfrm>
        </p:grpSpPr>
        <p:sp>
          <p:nvSpPr>
            <p:cNvPr id="33" name="Oval 32"/>
            <p:cNvSpPr/>
            <p:nvPr/>
          </p:nvSpPr>
          <p:spPr bwMode="auto">
            <a:xfrm>
              <a:off x="171840" y="2085041"/>
              <a:ext cx="1190645" cy="1190645"/>
            </a:xfrm>
            <a:prstGeom prst="ellipse">
              <a:avLst/>
            </a:prstGeom>
            <a:noFill/>
            <a:ln w="38100">
              <a:solidFill>
                <a:srgbClr val="D83B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36" name="Oval 35"/>
            <p:cNvSpPr/>
            <p:nvPr/>
          </p:nvSpPr>
          <p:spPr bwMode="auto">
            <a:xfrm>
              <a:off x="171840" y="3569555"/>
              <a:ext cx="1190645" cy="1190645"/>
            </a:xfrm>
            <a:prstGeom prst="ellipse">
              <a:avLst/>
            </a:prstGeom>
            <a:noFill/>
            <a:ln w="38100">
              <a:solidFill>
                <a:srgbClr val="D83B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39" name="Oval 38"/>
            <p:cNvSpPr/>
            <p:nvPr/>
          </p:nvSpPr>
          <p:spPr bwMode="auto">
            <a:xfrm>
              <a:off x="171840" y="5054069"/>
              <a:ext cx="1190645" cy="1190645"/>
            </a:xfrm>
            <a:prstGeom prst="ellipse">
              <a:avLst/>
            </a:prstGeom>
            <a:noFill/>
            <a:ln w="38100">
              <a:solidFill>
                <a:srgbClr val="D83B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cxnSp>
          <p:nvCxnSpPr>
            <p:cNvPr id="41" name="Straight Connector 40"/>
            <p:cNvCxnSpPr/>
            <p:nvPr/>
          </p:nvCxnSpPr>
          <p:spPr>
            <a:xfrm>
              <a:off x="764051" y="3275686"/>
              <a:ext cx="0" cy="293869"/>
            </a:xfrm>
            <a:prstGeom prst="line">
              <a:avLst/>
            </a:prstGeom>
            <a:noFill/>
            <a:ln w="38100">
              <a:solidFill>
                <a:srgbClr val="D83B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764051" y="4760200"/>
              <a:ext cx="0" cy="293869"/>
            </a:xfrm>
            <a:prstGeom prst="line">
              <a:avLst/>
            </a:prstGeom>
            <a:noFill/>
            <a:ln w="38100">
              <a:solidFill>
                <a:srgbClr val="D83B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grpSp>
      <p:sp>
        <p:nvSpPr>
          <p:cNvPr id="48" name="TextBox 47"/>
          <p:cNvSpPr txBox="1"/>
          <p:nvPr/>
        </p:nvSpPr>
        <p:spPr>
          <a:xfrm>
            <a:off x="1291567" y="1929879"/>
            <a:ext cx="7134642" cy="498148"/>
          </a:xfrm>
          <a:prstGeom prst="rect">
            <a:avLst/>
          </a:prstGeom>
          <a:noFill/>
        </p:spPr>
        <p:txBody>
          <a:bodyPr wrap="square" lIns="131801" tIns="105441" rIns="131801" bIns="105441" rtlCol="0">
            <a:spAutoFit/>
          </a:bodyPr>
          <a:lstStyle/>
          <a:p>
            <a:pPr defTabSz="672161">
              <a:lnSpc>
                <a:spcPct val="90000"/>
              </a:lnSpc>
              <a:spcAft>
                <a:spcPts val="432"/>
              </a:spcAft>
              <a:defRPr/>
            </a:pPr>
            <a:r>
              <a:rPr lang="en-US" sz="2059" dirty="0">
                <a:solidFill>
                  <a:srgbClr val="D83B00"/>
                </a:solidFill>
                <a:latin typeface="Segoe UI Light"/>
              </a:rPr>
              <a:t>Scan, classify sensitive data and apply AIP labels automatically</a:t>
            </a:r>
          </a:p>
        </p:txBody>
      </p:sp>
      <p:sp>
        <p:nvSpPr>
          <p:cNvPr id="53" name="TextBox 52"/>
          <p:cNvSpPr txBox="1"/>
          <p:nvPr/>
        </p:nvSpPr>
        <p:spPr>
          <a:xfrm>
            <a:off x="1331736" y="814347"/>
            <a:ext cx="6667160" cy="498148"/>
          </a:xfrm>
          <a:prstGeom prst="rect">
            <a:avLst/>
          </a:prstGeom>
          <a:noFill/>
        </p:spPr>
        <p:txBody>
          <a:bodyPr wrap="square" lIns="131801" tIns="105441" rIns="131801" bIns="105441" rtlCol="0">
            <a:spAutoFit/>
          </a:bodyPr>
          <a:lstStyle/>
          <a:p>
            <a:pPr defTabSz="672161">
              <a:lnSpc>
                <a:spcPct val="90000"/>
              </a:lnSpc>
              <a:spcAft>
                <a:spcPts val="432"/>
              </a:spcAft>
              <a:defRPr/>
            </a:pPr>
            <a:r>
              <a:rPr lang="en-US" sz="2059" dirty="0">
                <a:solidFill>
                  <a:srgbClr val="D83B00"/>
                </a:solidFill>
                <a:latin typeface="Segoe UI Light"/>
              </a:rPr>
              <a:t>Cloud App Security: proxy</a:t>
            </a:r>
          </a:p>
        </p:txBody>
      </p:sp>
      <p:pic>
        <p:nvPicPr>
          <p:cNvPr id="44" name="Picture 4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512" y="4388322"/>
            <a:ext cx="665128" cy="387163"/>
          </a:xfrm>
          <a:prstGeom prst="rect">
            <a:avLst/>
          </a:prstGeom>
        </p:spPr>
      </p:pic>
      <p:pic>
        <p:nvPicPr>
          <p:cNvPr id="45" name="Picture 4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8089" y="1114555"/>
            <a:ext cx="648097" cy="302009"/>
          </a:xfrm>
          <a:prstGeom prst="rect">
            <a:avLst/>
          </a:prstGeom>
        </p:spPr>
      </p:pic>
      <p:sp>
        <p:nvSpPr>
          <p:cNvPr id="57" name="Oval 56"/>
          <p:cNvSpPr/>
          <p:nvPr/>
        </p:nvSpPr>
        <p:spPr bwMode="auto">
          <a:xfrm>
            <a:off x="396362" y="4109424"/>
            <a:ext cx="875429" cy="875429"/>
          </a:xfrm>
          <a:prstGeom prst="ellipse">
            <a:avLst/>
          </a:prstGeom>
          <a:noFill/>
          <a:ln w="38100">
            <a:solidFill>
              <a:srgbClr val="D83B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58" name="TextBox 57"/>
          <p:cNvSpPr txBox="1"/>
          <p:nvPr/>
        </p:nvSpPr>
        <p:spPr>
          <a:xfrm>
            <a:off x="1280364" y="4308574"/>
            <a:ext cx="7350116" cy="755782"/>
          </a:xfrm>
          <a:prstGeom prst="rect">
            <a:avLst/>
          </a:prstGeom>
          <a:noFill/>
        </p:spPr>
        <p:txBody>
          <a:bodyPr wrap="square" lIns="131801" tIns="105441" rIns="131801" bIns="105441" rtlCol="0">
            <a:spAutoFit/>
          </a:bodyPr>
          <a:lstStyle/>
          <a:p>
            <a:pPr defTabSz="672161">
              <a:spcBef>
                <a:spcPts val="441"/>
              </a:spcBef>
              <a:spcAft>
                <a:spcPts val="432"/>
              </a:spcAft>
            </a:pPr>
            <a:r>
              <a:rPr lang="en-US" sz="1176" dirty="0">
                <a:latin typeface="Segoe UI" charset="0"/>
                <a:ea typeface="Segoe UI" charset="0"/>
                <a:cs typeface="Segoe UI" charset="0"/>
              </a:rPr>
              <a:t>Cloud App Discovery in Azure AD’s now enhanced to provide deeper visibility into cloud app usage, no agents required, with ongoing analysis and alerts, powered by Cloud App Security. Available to Azure AD customers.</a:t>
            </a:r>
          </a:p>
        </p:txBody>
      </p:sp>
      <p:sp>
        <p:nvSpPr>
          <p:cNvPr id="59" name="TextBox 58"/>
          <p:cNvSpPr txBox="1"/>
          <p:nvPr/>
        </p:nvSpPr>
        <p:spPr>
          <a:xfrm>
            <a:off x="1300277" y="4028441"/>
            <a:ext cx="6299494" cy="498148"/>
          </a:xfrm>
          <a:prstGeom prst="rect">
            <a:avLst/>
          </a:prstGeom>
          <a:noFill/>
        </p:spPr>
        <p:txBody>
          <a:bodyPr wrap="square" lIns="131801" tIns="105441" rIns="131801" bIns="105441" rtlCol="0">
            <a:spAutoFit/>
          </a:bodyPr>
          <a:lstStyle/>
          <a:p>
            <a:pPr defTabSz="672161">
              <a:lnSpc>
                <a:spcPct val="90000"/>
              </a:lnSpc>
              <a:spcAft>
                <a:spcPts val="432"/>
              </a:spcAft>
              <a:defRPr/>
            </a:pPr>
            <a:r>
              <a:rPr lang="en-US" sz="2059" dirty="0">
                <a:solidFill>
                  <a:srgbClr val="D83B00"/>
                </a:solidFill>
                <a:latin typeface="Segoe UI Light"/>
              </a:rPr>
              <a:t>New Cloud App Discovery experience in Azure AD</a:t>
            </a:r>
          </a:p>
        </p:txBody>
      </p:sp>
      <p:grpSp>
        <p:nvGrpSpPr>
          <p:cNvPr id="64" name="Group 2">
            <a:extLst>
              <a:ext uri="{FF2B5EF4-FFF2-40B4-BE49-F238E27FC236}">
                <a16:creationId xmlns:a16="http://schemas.microsoft.com/office/drawing/2014/main" id="{6EB31936-F4C6-4847-8DAE-CED1E4824972}"/>
              </a:ext>
            </a:extLst>
          </p:cNvPr>
          <p:cNvGrpSpPr/>
          <p:nvPr/>
        </p:nvGrpSpPr>
        <p:grpSpPr>
          <a:xfrm>
            <a:off x="536708" y="2122926"/>
            <a:ext cx="594736" cy="587102"/>
            <a:chOff x="5150080" y="2804657"/>
            <a:chExt cx="1997560" cy="1910198"/>
          </a:xfrm>
        </p:grpSpPr>
        <p:grpSp>
          <p:nvGrpSpPr>
            <p:cNvPr id="65" name="Group 3">
              <a:extLst>
                <a:ext uri="{FF2B5EF4-FFF2-40B4-BE49-F238E27FC236}">
                  <a16:creationId xmlns:a16="http://schemas.microsoft.com/office/drawing/2014/main" id="{EEC62CFF-E506-4240-A504-E3C86AAE3B16}"/>
                </a:ext>
              </a:extLst>
            </p:cNvPr>
            <p:cNvGrpSpPr/>
            <p:nvPr/>
          </p:nvGrpSpPr>
          <p:grpSpPr>
            <a:xfrm>
              <a:off x="5150080" y="2804657"/>
              <a:ext cx="1997560" cy="1347676"/>
              <a:chOff x="5242136" y="2804657"/>
              <a:chExt cx="1997560" cy="1347676"/>
            </a:xfrm>
          </p:grpSpPr>
          <p:pic>
            <p:nvPicPr>
              <p:cNvPr id="67" name="Picture 5">
                <a:extLst>
                  <a:ext uri="{FF2B5EF4-FFF2-40B4-BE49-F238E27FC236}">
                    <a16:creationId xmlns:a16="http://schemas.microsoft.com/office/drawing/2014/main" id="{9BB2D77E-EB50-480B-9DF1-08783F4566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42136" y="2804657"/>
                <a:ext cx="1997560" cy="1347676"/>
              </a:xfrm>
              <a:prstGeom prst="rect">
                <a:avLst/>
              </a:prstGeom>
            </p:spPr>
          </p:pic>
          <p:grpSp>
            <p:nvGrpSpPr>
              <p:cNvPr id="68" name="Group 6">
                <a:extLst>
                  <a:ext uri="{FF2B5EF4-FFF2-40B4-BE49-F238E27FC236}">
                    <a16:creationId xmlns:a16="http://schemas.microsoft.com/office/drawing/2014/main" id="{E2B5C912-5835-4907-AD00-9B33CFB5EC50}"/>
                  </a:ext>
                </a:extLst>
              </p:cNvPr>
              <p:cNvGrpSpPr/>
              <p:nvPr/>
            </p:nvGrpSpPr>
            <p:grpSpPr>
              <a:xfrm>
                <a:off x="5748788" y="3071196"/>
                <a:ext cx="979561" cy="600627"/>
                <a:chOff x="-1668373" y="4139273"/>
                <a:chExt cx="1463037" cy="897076"/>
              </a:xfrm>
            </p:grpSpPr>
            <p:pic>
              <p:nvPicPr>
                <p:cNvPr id="69" name="Picture 8">
                  <a:extLst>
                    <a:ext uri="{FF2B5EF4-FFF2-40B4-BE49-F238E27FC236}">
                      <a16:creationId xmlns:a16="http://schemas.microsoft.com/office/drawing/2014/main" id="{58496F64-D6FC-498E-BB6E-82190B6A836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668373" y="4344424"/>
                  <a:ext cx="691925" cy="691925"/>
                </a:xfrm>
                <a:prstGeom prst="rect">
                  <a:avLst/>
                </a:prstGeom>
              </p:spPr>
            </p:pic>
            <p:grpSp>
              <p:nvGrpSpPr>
                <p:cNvPr id="70" name="Group 9">
                  <a:extLst>
                    <a:ext uri="{FF2B5EF4-FFF2-40B4-BE49-F238E27FC236}">
                      <a16:creationId xmlns:a16="http://schemas.microsoft.com/office/drawing/2014/main" id="{A2AF9020-FC10-44D4-927F-498C34EDE3D8}"/>
                    </a:ext>
                  </a:extLst>
                </p:cNvPr>
                <p:cNvGrpSpPr/>
                <p:nvPr/>
              </p:nvGrpSpPr>
              <p:grpSpPr>
                <a:xfrm>
                  <a:off x="-748321" y="4601680"/>
                  <a:ext cx="542985" cy="351341"/>
                  <a:chOff x="5380358" y="3439881"/>
                  <a:chExt cx="774701" cy="510811"/>
                </a:xfrm>
              </p:grpSpPr>
              <p:sp>
                <p:nvSpPr>
                  <p:cNvPr id="76" name="Rectangle 19">
                    <a:extLst>
                      <a:ext uri="{FF2B5EF4-FFF2-40B4-BE49-F238E27FC236}">
                        <a16:creationId xmlns:a16="http://schemas.microsoft.com/office/drawing/2014/main" id="{54FB4FE0-335A-4324-B50D-BA697D6960B0}"/>
                      </a:ext>
                    </a:extLst>
                  </p:cNvPr>
                  <p:cNvSpPr>
                    <a:spLocks noChangeArrowheads="1"/>
                  </p:cNvSpPr>
                  <p:nvPr/>
                </p:nvSpPr>
                <p:spPr bwMode="auto">
                  <a:xfrm>
                    <a:off x="5380358" y="3439882"/>
                    <a:ext cx="774699" cy="510806"/>
                  </a:xfrm>
                  <a:prstGeom prst="rect">
                    <a:avLst/>
                  </a:prstGeom>
                  <a:solidFill>
                    <a:schemeClr val="bg1">
                      <a:lumMod val="95000"/>
                    </a:schemeClr>
                  </a:solidFill>
                  <a:ln>
                    <a:noFill/>
                  </a:ln>
                </p:spPr>
                <p:txBody>
                  <a:bodyPr vert="horz" wrap="square" lIns="68561" tIns="34280" rIns="68561" bIns="34280" numCol="1" anchor="t" anchorCtr="0" compatLnSpc="1">
                    <a:prstTxWarp prst="textNoShape">
                      <a:avLst/>
                    </a:prstTxWarp>
                  </a:bodyPr>
                  <a:lstStyle/>
                  <a:p>
                    <a:endParaRPr lang="en-US" sz="1350"/>
                  </a:p>
                </p:txBody>
              </p:sp>
              <p:sp>
                <p:nvSpPr>
                  <p:cNvPr id="77" name="Freeform 20">
                    <a:extLst>
                      <a:ext uri="{FF2B5EF4-FFF2-40B4-BE49-F238E27FC236}">
                        <a16:creationId xmlns:a16="http://schemas.microsoft.com/office/drawing/2014/main" id="{53980A25-EFEF-42EF-B1E4-020DE5D99C24}"/>
                      </a:ext>
                    </a:extLst>
                  </p:cNvPr>
                  <p:cNvSpPr>
                    <a:spLocks/>
                  </p:cNvSpPr>
                  <p:nvPr/>
                </p:nvSpPr>
                <p:spPr bwMode="auto">
                  <a:xfrm>
                    <a:off x="5380360" y="3622782"/>
                    <a:ext cx="774699" cy="327910"/>
                  </a:xfrm>
                  <a:custGeom>
                    <a:avLst/>
                    <a:gdLst>
                      <a:gd name="T0" fmla="*/ 296 w 593"/>
                      <a:gd name="T1" fmla="*/ 0 h 251"/>
                      <a:gd name="T2" fmla="*/ 0 w 593"/>
                      <a:gd name="T3" fmla="*/ 251 h 251"/>
                      <a:gd name="T4" fmla="*/ 593 w 593"/>
                      <a:gd name="T5" fmla="*/ 251 h 251"/>
                      <a:gd name="T6" fmla="*/ 296 w 593"/>
                      <a:gd name="T7" fmla="*/ 0 h 251"/>
                    </a:gdLst>
                    <a:ahLst/>
                    <a:cxnLst>
                      <a:cxn ang="0">
                        <a:pos x="T0" y="T1"/>
                      </a:cxn>
                      <a:cxn ang="0">
                        <a:pos x="T2" y="T3"/>
                      </a:cxn>
                      <a:cxn ang="0">
                        <a:pos x="T4" y="T5"/>
                      </a:cxn>
                      <a:cxn ang="0">
                        <a:pos x="T6" y="T7"/>
                      </a:cxn>
                    </a:cxnLst>
                    <a:rect l="0" t="0" r="r" b="b"/>
                    <a:pathLst>
                      <a:path w="593" h="251">
                        <a:moveTo>
                          <a:pt x="296" y="0"/>
                        </a:moveTo>
                        <a:lnTo>
                          <a:pt x="0" y="251"/>
                        </a:lnTo>
                        <a:lnTo>
                          <a:pt x="593" y="251"/>
                        </a:lnTo>
                        <a:lnTo>
                          <a:pt x="296" y="0"/>
                        </a:lnTo>
                        <a:close/>
                      </a:path>
                    </a:pathLst>
                  </a:custGeom>
                  <a:solidFill>
                    <a:schemeClr val="bg1">
                      <a:lumMod val="85000"/>
                    </a:schemeClr>
                  </a:solidFill>
                  <a:ln>
                    <a:noFill/>
                  </a:ln>
                </p:spPr>
                <p:txBody>
                  <a:bodyPr vert="horz" wrap="square" lIns="68561" tIns="34280" rIns="68561" bIns="34280" numCol="1" anchor="t" anchorCtr="0" compatLnSpc="1">
                    <a:prstTxWarp prst="textNoShape">
                      <a:avLst/>
                    </a:prstTxWarp>
                  </a:bodyPr>
                  <a:lstStyle/>
                  <a:p>
                    <a:endParaRPr lang="en-US" sz="1350" dirty="0"/>
                  </a:p>
                </p:txBody>
              </p:sp>
              <p:sp>
                <p:nvSpPr>
                  <p:cNvPr id="78" name="Freeform 21">
                    <a:extLst>
                      <a:ext uri="{FF2B5EF4-FFF2-40B4-BE49-F238E27FC236}">
                        <a16:creationId xmlns:a16="http://schemas.microsoft.com/office/drawing/2014/main" id="{D80B98AA-4466-4721-A18A-9EB84253AB3D}"/>
                      </a:ext>
                    </a:extLst>
                  </p:cNvPr>
                  <p:cNvSpPr>
                    <a:spLocks/>
                  </p:cNvSpPr>
                  <p:nvPr/>
                </p:nvSpPr>
                <p:spPr bwMode="auto">
                  <a:xfrm>
                    <a:off x="5380358" y="3439882"/>
                    <a:ext cx="774699" cy="386794"/>
                  </a:xfrm>
                  <a:custGeom>
                    <a:avLst/>
                    <a:gdLst>
                      <a:gd name="T0" fmla="*/ 296 w 593"/>
                      <a:gd name="T1" fmla="*/ 255 h 255"/>
                      <a:gd name="T2" fmla="*/ 0 w 593"/>
                      <a:gd name="T3" fmla="*/ 0 h 255"/>
                      <a:gd name="T4" fmla="*/ 593 w 593"/>
                      <a:gd name="T5" fmla="*/ 0 h 255"/>
                      <a:gd name="T6" fmla="*/ 296 w 593"/>
                      <a:gd name="T7" fmla="*/ 255 h 255"/>
                    </a:gdLst>
                    <a:ahLst/>
                    <a:cxnLst>
                      <a:cxn ang="0">
                        <a:pos x="T0" y="T1"/>
                      </a:cxn>
                      <a:cxn ang="0">
                        <a:pos x="T2" y="T3"/>
                      </a:cxn>
                      <a:cxn ang="0">
                        <a:pos x="T4" y="T5"/>
                      </a:cxn>
                      <a:cxn ang="0">
                        <a:pos x="T6" y="T7"/>
                      </a:cxn>
                    </a:cxnLst>
                    <a:rect l="0" t="0" r="r" b="b"/>
                    <a:pathLst>
                      <a:path w="593" h="255">
                        <a:moveTo>
                          <a:pt x="296" y="255"/>
                        </a:moveTo>
                        <a:lnTo>
                          <a:pt x="0" y="0"/>
                        </a:lnTo>
                        <a:lnTo>
                          <a:pt x="593" y="0"/>
                        </a:lnTo>
                        <a:lnTo>
                          <a:pt x="296" y="255"/>
                        </a:lnTo>
                        <a:close/>
                      </a:path>
                    </a:pathLst>
                  </a:custGeom>
                  <a:solidFill>
                    <a:schemeClr val="bg1">
                      <a:lumMod val="75000"/>
                    </a:schemeClr>
                  </a:solidFill>
                  <a:ln>
                    <a:noFill/>
                  </a:ln>
                </p:spPr>
                <p:txBody>
                  <a:bodyPr vert="horz" wrap="square" lIns="68561" tIns="34280" rIns="68561" bIns="34280" numCol="1" anchor="t" anchorCtr="0" compatLnSpc="1">
                    <a:prstTxWarp prst="textNoShape">
                      <a:avLst/>
                    </a:prstTxWarp>
                  </a:bodyPr>
                  <a:lstStyle/>
                  <a:p>
                    <a:endParaRPr lang="en-US" sz="1350">
                      <a:ln>
                        <a:solidFill>
                          <a:sysClr val="windowText" lastClr="000000"/>
                        </a:solidFill>
                      </a:ln>
                    </a:endParaRPr>
                  </a:p>
                </p:txBody>
              </p:sp>
              <p:sp>
                <p:nvSpPr>
                  <p:cNvPr id="79" name="Freeform 21">
                    <a:extLst>
                      <a:ext uri="{FF2B5EF4-FFF2-40B4-BE49-F238E27FC236}">
                        <a16:creationId xmlns:a16="http://schemas.microsoft.com/office/drawing/2014/main" id="{0ADD8767-BB98-49B1-8F2A-20A9AB686A48}"/>
                      </a:ext>
                    </a:extLst>
                  </p:cNvPr>
                  <p:cNvSpPr>
                    <a:spLocks/>
                  </p:cNvSpPr>
                  <p:nvPr/>
                </p:nvSpPr>
                <p:spPr bwMode="auto">
                  <a:xfrm>
                    <a:off x="5380358" y="3439881"/>
                    <a:ext cx="774699" cy="315081"/>
                  </a:xfrm>
                  <a:custGeom>
                    <a:avLst/>
                    <a:gdLst>
                      <a:gd name="T0" fmla="*/ 296 w 593"/>
                      <a:gd name="T1" fmla="*/ 255 h 255"/>
                      <a:gd name="T2" fmla="*/ 0 w 593"/>
                      <a:gd name="T3" fmla="*/ 0 h 255"/>
                      <a:gd name="T4" fmla="*/ 593 w 593"/>
                      <a:gd name="T5" fmla="*/ 0 h 255"/>
                      <a:gd name="T6" fmla="*/ 296 w 593"/>
                      <a:gd name="T7" fmla="*/ 255 h 255"/>
                    </a:gdLst>
                    <a:ahLst/>
                    <a:cxnLst>
                      <a:cxn ang="0">
                        <a:pos x="T0" y="T1"/>
                      </a:cxn>
                      <a:cxn ang="0">
                        <a:pos x="T2" y="T3"/>
                      </a:cxn>
                      <a:cxn ang="0">
                        <a:pos x="T4" y="T5"/>
                      </a:cxn>
                      <a:cxn ang="0">
                        <a:pos x="T6" y="T7"/>
                      </a:cxn>
                    </a:cxnLst>
                    <a:rect l="0" t="0" r="r" b="b"/>
                    <a:pathLst>
                      <a:path w="593" h="255">
                        <a:moveTo>
                          <a:pt x="296" y="255"/>
                        </a:moveTo>
                        <a:lnTo>
                          <a:pt x="0" y="0"/>
                        </a:lnTo>
                        <a:lnTo>
                          <a:pt x="593" y="0"/>
                        </a:lnTo>
                        <a:lnTo>
                          <a:pt x="296" y="255"/>
                        </a:lnTo>
                        <a:close/>
                      </a:path>
                    </a:pathLst>
                  </a:custGeom>
                  <a:solidFill>
                    <a:schemeClr val="bg1">
                      <a:lumMod val="85000"/>
                    </a:schemeClr>
                  </a:solidFill>
                  <a:ln>
                    <a:noFill/>
                  </a:ln>
                </p:spPr>
                <p:txBody>
                  <a:bodyPr vert="horz" wrap="square" lIns="68561" tIns="34280" rIns="68561" bIns="34280" numCol="1" anchor="t" anchorCtr="0" compatLnSpc="1">
                    <a:prstTxWarp prst="textNoShape">
                      <a:avLst/>
                    </a:prstTxWarp>
                  </a:bodyPr>
                  <a:lstStyle/>
                  <a:p>
                    <a:endParaRPr lang="en-US" sz="1350"/>
                  </a:p>
                </p:txBody>
              </p:sp>
            </p:grpSp>
            <p:grpSp>
              <p:nvGrpSpPr>
                <p:cNvPr id="71" name="Group 10">
                  <a:extLst>
                    <a:ext uri="{FF2B5EF4-FFF2-40B4-BE49-F238E27FC236}">
                      <a16:creationId xmlns:a16="http://schemas.microsoft.com/office/drawing/2014/main" id="{A79D0697-841E-4278-B9B2-4D80E96692B2}"/>
                    </a:ext>
                  </a:extLst>
                </p:cNvPr>
                <p:cNvGrpSpPr/>
                <p:nvPr/>
              </p:nvGrpSpPr>
              <p:grpSpPr>
                <a:xfrm>
                  <a:off x="-1210611" y="4139273"/>
                  <a:ext cx="409465" cy="410301"/>
                  <a:chOff x="7866116" y="3280888"/>
                  <a:chExt cx="924253" cy="924253"/>
                </a:xfrm>
              </p:grpSpPr>
              <p:sp>
                <p:nvSpPr>
                  <p:cNvPr id="72" name="Freeform 30">
                    <a:extLst>
                      <a:ext uri="{FF2B5EF4-FFF2-40B4-BE49-F238E27FC236}">
                        <a16:creationId xmlns:a16="http://schemas.microsoft.com/office/drawing/2014/main" id="{D6AB5FFD-7ED2-40FB-82C7-AEAA45BCD6EE}"/>
                      </a:ext>
                    </a:extLst>
                  </p:cNvPr>
                  <p:cNvSpPr>
                    <a:spLocks/>
                  </p:cNvSpPr>
                  <p:nvPr/>
                </p:nvSpPr>
                <p:spPr bwMode="auto">
                  <a:xfrm>
                    <a:off x="8131188" y="3280888"/>
                    <a:ext cx="506435" cy="462127"/>
                  </a:xfrm>
                  <a:custGeom>
                    <a:avLst/>
                    <a:gdLst>
                      <a:gd name="T0" fmla="*/ 550 w 550"/>
                      <a:gd name="T1" fmla="*/ 130 h 502"/>
                      <a:gd name="T2" fmla="*/ 214 w 550"/>
                      <a:gd name="T3" fmla="*/ 0 h 502"/>
                      <a:gd name="T4" fmla="*/ 0 w 550"/>
                      <a:gd name="T5" fmla="*/ 48 h 502"/>
                      <a:gd name="T6" fmla="*/ 214 w 550"/>
                      <a:gd name="T7" fmla="*/ 502 h 502"/>
                      <a:gd name="T8" fmla="*/ 550 w 550"/>
                      <a:gd name="T9" fmla="*/ 130 h 502"/>
                    </a:gdLst>
                    <a:ahLst/>
                    <a:cxnLst>
                      <a:cxn ang="0">
                        <a:pos x="T0" y="T1"/>
                      </a:cxn>
                      <a:cxn ang="0">
                        <a:pos x="T2" y="T3"/>
                      </a:cxn>
                      <a:cxn ang="0">
                        <a:pos x="T4" y="T5"/>
                      </a:cxn>
                      <a:cxn ang="0">
                        <a:pos x="T6" y="T7"/>
                      </a:cxn>
                      <a:cxn ang="0">
                        <a:pos x="T8" y="T9"/>
                      </a:cxn>
                    </a:cxnLst>
                    <a:rect l="0" t="0" r="r" b="b"/>
                    <a:pathLst>
                      <a:path w="550" h="502">
                        <a:moveTo>
                          <a:pt x="550" y="130"/>
                        </a:moveTo>
                        <a:cubicBezTo>
                          <a:pt x="461" y="49"/>
                          <a:pt x="343" y="0"/>
                          <a:pt x="214" y="0"/>
                        </a:cubicBezTo>
                        <a:cubicBezTo>
                          <a:pt x="137" y="0"/>
                          <a:pt x="65" y="17"/>
                          <a:pt x="0" y="48"/>
                        </a:cubicBezTo>
                        <a:cubicBezTo>
                          <a:pt x="214" y="502"/>
                          <a:pt x="214" y="502"/>
                          <a:pt x="214" y="502"/>
                        </a:cubicBezTo>
                        <a:lnTo>
                          <a:pt x="550" y="130"/>
                        </a:lnTo>
                        <a:close/>
                      </a:path>
                    </a:pathLst>
                  </a:custGeom>
                  <a:solidFill>
                    <a:srgbClr val="FFA537"/>
                  </a:solidFill>
                  <a:ln>
                    <a:noFill/>
                  </a:ln>
                </p:spPr>
                <p:txBody>
                  <a:bodyPr vert="horz" wrap="square" lIns="68561" tIns="34280" rIns="68561" bIns="34280" numCol="1" anchor="t" anchorCtr="0" compatLnSpc="1">
                    <a:prstTxWarp prst="textNoShape">
                      <a:avLst/>
                    </a:prstTxWarp>
                  </a:bodyPr>
                  <a:lstStyle/>
                  <a:p>
                    <a:endParaRPr lang="en-US" sz="1350"/>
                  </a:p>
                </p:txBody>
              </p:sp>
              <p:sp>
                <p:nvSpPr>
                  <p:cNvPr id="73" name="Freeform 31">
                    <a:extLst>
                      <a:ext uri="{FF2B5EF4-FFF2-40B4-BE49-F238E27FC236}">
                        <a16:creationId xmlns:a16="http://schemas.microsoft.com/office/drawing/2014/main" id="{CE6953AC-343D-4945-B7F5-8459434596D6}"/>
                      </a:ext>
                    </a:extLst>
                  </p:cNvPr>
                  <p:cNvSpPr>
                    <a:spLocks/>
                  </p:cNvSpPr>
                  <p:nvPr/>
                </p:nvSpPr>
                <p:spPr bwMode="auto">
                  <a:xfrm>
                    <a:off x="8328243" y="3400598"/>
                    <a:ext cx="427146" cy="342417"/>
                  </a:xfrm>
                  <a:custGeom>
                    <a:avLst/>
                    <a:gdLst>
                      <a:gd name="T0" fmla="*/ 464 w 464"/>
                      <a:gd name="T1" fmla="*/ 181 h 372"/>
                      <a:gd name="T2" fmla="*/ 336 w 464"/>
                      <a:gd name="T3" fmla="*/ 0 h 372"/>
                      <a:gd name="T4" fmla="*/ 0 w 464"/>
                      <a:gd name="T5" fmla="*/ 372 h 372"/>
                      <a:gd name="T6" fmla="*/ 464 w 464"/>
                      <a:gd name="T7" fmla="*/ 181 h 372"/>
                    </a:gdLst>
                    <a:ahLst/>
                    <a:cxnLst>
                      <a:cxn ang="0">
                        <a:pos x="T0" y="T1"/>
                      </a:cxn>
                      <a:cxn ang="0">
                        <a:pos x="T2" y="T3"/>
                      </a:cxn>
                      <a:cxn ang="0">
                        <a:pos x="T4" y="T5"/>
                      </a:cxn>
                      <a:cxn ang="0">
                        <a:pos x="T6" y="T7"/>
                      </a:cxn>
                    </a:cxnLst>
                    <a:rect l="0" t="0" r="r" b="b"/>
                    <a:pathLst>
                      <a:path w="464" h="372">
                        <a:moveTo>
                          <a:pt x="464" y="181"/>
                        </a:moveTo>
                        <a:cubicBezTo>
                          <a:pt x="436" y="112"/>
                          <a:pt x="392" y="49"/>
                          <a:pt x="336" y="0"/>
                        </a:cubicBezTo>
                        <a:cubicBezTo>
                          <a:pt x="0" y="372"/>
                          <a:pt x="0" y="372"/>
                          <a:pt x="0" y="372"/>
                        </a:cubicBezTo>
                        <a:lnTo>
                          <a:pt x="464" y="181"/>
                        </a:lnTo>
                        <a:close/>
                      </a:path>
                    </a:pathLst>
                  </a:custGeom>
                  <a:solidFill>
                    <a:srgbClr val="00BDF3"/>
                  </a:solidFill>
                  <a:ln>
                    <a:noFill/>
                  </a:ln>
                </p:spPr>
                <p:txBody>
                  <a:bodyPr vert="horz" wrap="square" lIns="68561" tIns="34280" rIns="68561" bIns="34280" numCol="1" anchor="t" anchorCtr="0" compatLnSpc="1">
                    <a:prstTxWarp prst="textNoShape">
                      <a:avLst/>
                    </a:prstTxWarp>
                  </a:bodyPr>
                  <a:lstStyle/>
                  <a:p>
                    <a:endParaRPr lang="en-US" sz="1350"/>
                  </a:p>
                </p:txBody>
              </p:sp>
              <p:sp>
                <p:nvSpPr>
                  <p:cNvPr id="74" name="Freeform 32">
                    <a:extLst>
                      <a:ext uri="{FF2B5EF4-FFF2-40B4-BE49-F238E27FC236}">
                        <a16:creationId xmlns:a16="http://schemas.microsoft.com/office/drawing/2014/main" id="{C6AD6998-3221-4D9E-BD57-4318F80A00E6}"/>
                      </a:ext>
                    </a:extLst>
                  </p:cNvPr>
                  <p:cNvSpPr>
                    <a:spLocks/>
                  </p:cNvSpPr>
                  <p:nvPr/>
                </p:nvSpPr>
                <p:spPr bwMode="auto">
                  <a:xfrm>
                    <a:off x="7866116" y="3324807"/>
                    <a:ext cx="462127" cy="742356"/>
                  </a:xfrm>
                  <a:custGeom>
                    <a:avLst/>
                    <a:gdLst>
                      <a:gd name="T0" fmla="*/ 288 w 502"/>
                      <a:gd name="T1" fmla="*/ 0 h 806"/>
                      <a:gd name="T2" fmla="*/ 0 w 502"/>
                      <a:gd name="T3" fmla="*/ 454 h 806"/>
                      <a:gd name="T4" fmla="*/ 144 w 502"/>
                      <a:gd name="T5" fmla="*/ 806 h 806"/>
                      <a:gd name="T6" fmla="*/ 502 w 502"/>
                      <a:gd name="T7" fmla="*/ 454 h 806"/>
                      <a:gd name="T8" fmla="*/ 288 w 502"/>
                      <a:gd name="T9" fmla="*/ 0 h 806"/>
                    </a:gdLst>
                    <a:ahLst/>
                    <a:cxnLst>
                      <a:cxn ang="0">
                        <a:pos x="T0" y="T1"/>
                      </a:cxn>
                      <a:cxn ang="0">
                        <a:pos x="T2" y="T3"/>
                      </a:cxn>
                      <a:cxn ang="0">
                        <a:pos x="T4" y="T5"/>
                      </a:cxn>
                      <a:cxn ang="0">
                        <a:pos x="T6" y="T7"/>
                      </a:cxn>
                      <a:cxn ang="0">
                        <a:pos x="T8" y="T9"/>
                      </a:cxn>
                    </a:cxnLst>
                    <a:rect l="0" t="0" r="r" b="b"/>
                    <a:pathLst>
                      <a:path w="502" h="806">
                        <a:moveTo>
                          <a:pt x="288" y="0"/>
                        </a:moveTo>
                        <a:cubicBezTo>
                          <a:pt x="118" y="80"/>
                          <a:pt x="0" y="253"/>
                          <a:pt x="0" y="454"/>
                        </a:cubicBezTo>
                        <a:cubicBezTo>
                          <a:pt x="0" y="591"/>
                          <a:pt x="55" y="715"/>
                          <a:pt x="144" y="806"/>
                        </a:cubicBezTo>
                        <a:cubicBezTo>
                          <a:pt x="502" y="454"/>
                          <a:pt x="502" y="454"/>
                          <a:pt x="502" y="454"/>
                        </a:cubicBezTo>
                        <a:lnTo>
                          <a:pt x="288" y="0"/>
                        </a:lnTo>
                        <a:close/>
                      </a:path>
                    </a:pathLst>
                  </a:custGeom>
                  <a:solidFill>
                    <a:srgbClr val="BFBFBF"/>
                  </a:solid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endParaRPr lang="en-US" sz="1350"/>
                  </a:p>
                </p:txBody>
              </p:sp>
              <p:sp>
                <p:nvSpPr>
                  <p:cNvPr id="75" name="Freeform 33">
                    <a:extLst>
                      <a:ext uri="{FF2B5EF4-FFF2-40B4-BE49-F238E27FC236}">
                        <a16:creationId xmlns:a16="http://schemas.microsoft.com/office/drawing/2014/main" id="{9D354306-0FC0-41BC-8CB3-FB6F6B681205}"/>
                      </a:ext>
                    </a:extLst>
                  </p:cNvPr>
                  <p:cNvSpPr>
                    <a:spLocks/>
                  </p:cNvSpPr>
                  <p:nvPr/>
                </p:nvSpPr>
                <p:spPr bwMode="auto">
                  <a:xfrm>
                    <a:off x="7998652" y="3566948"/>
                    <a:ext cx="791717" cy="638193"/>
                  </a:xfrm>
                  <a:custGeom>
                    <a:avLst/>
                    <a:gdLst>
                      <a:gd name="T0" fmla="*/ 822 w 860"/>
                      <a:gd name="T1" fmla="*/ 0 h 693"/>
                      <a:gd name="T2" fmla="*/ 358 w 860"/>
                      <a:gd name="T3" fmla="*/ 191 h 693"/>
                      <a:gd name="T4" fmla="*/ 0 w 860"/>
                      <a:gd name="T5" fmla="*/ 543 h 693"/>
                      <a:gd name="T6" fmla="*/ 131 w 860"/>
                      <a:gd name="T7" fmla="*/ 638 h 693"/>
                      <a:gd name="T8" fmla="*/ 358 w 860"/>
                      <a:gd name="T9" fmla="*/ 693 h 693"/>
                      <a:gd name="T10" fmla="*/ 860 w 860"/>
                      <a:gd name="T11" fmla="*/ 191 h 693"/>
                      <a:gd name="T12" fmla="*/ 822 w 860"/>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860" h="693">
                        <a:moveTo>
                          <a:pt x="822" y="0"/>
                        </a:moveTo>
                        <a:cubicBezTo>
                          <a:pt x="358" y="191"/>
                          <a:pt x="358" y="191"/>
                          <a:pt x="358" y="191"/>
                        </a:cubicBezTo>
                        <a:cubicBezTo>
                          <a:pt x="0" y="543"/>
                          <a:pt x="0" y="543"/>
                          <a:pt x="0" y="543"/>
                        </a:cubicBezTo>
                        <a:cubicBezTo>
                          <a:pt x="38" y="581"/>
                          <a:pt x="82" y="614"/>
                          <a:pt x="131" y="638"/>
                        </a:cubicBezTo>
                        <a:cubicBezTo>
                          <a:pt x="199" y="673"/>
                          <a:pt x="276" y="693"/>
                          <a:pt x="358" y="693"/>
                        </a:cubicBezTo>
                        <a:cubicBezTo>
                          <a:pt x="635" y="693"/>
                          <a:pt x="860" y="468"/>
                          <a:pt x="860" y="191"/>
                        </a:cubicBezTo>
                        <a:cubicBezTo>
                          <a:pt x="860" y="123"/>
                          <a:pt x="846" y="59"/>
                          <a:pt x="822" y="0"/>
                        </a:cubicBezTo>
                        <a:close/>
                      </a:path>
                    </a:pathLst>
                  </a:custGeom>
                  <a:solidFill>
                    <a:srgbClr val="0078D7"/>
                  </a:solidFill>
                  <a:ln>
                    <a:noFill/>
                  </a:ln>
                  <a:extLst>
                    <a:ext uri="{91240B29-F687-4f45-9708-019B960494DF}">
                      <a14:hiddenLine xmlns="" xmlns:a16="http://schemas.microsoft.com/office/drawing/2014/main" xmlns:p14="http://schemas.microsoft.com/office/powerpoint/2010/main" xmlns:mc="http://schemas.openxmlformats.org/markup-compatibility/2006"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endParaRPr lang="en-US" sz="1350"/>
                  </a:p>
                </p:txBody>
              </p:sp>
            </p:grpSp>
          </p:grpSp>
        </p:grpSp>
        <p:pic>
          <p:nvPicPr>
            <p:cNvPr id="66" name="Picture 4">
              <a:extLst>
                <a:ext uri="{FF2B5EF4-FFF2-40B4-BE49-F238E27FC236}">
                  <a16:creationId xmlns:a16="http://schemas.microsoft.com/office/drawing/2014/main" id="{9121583B-E512-44DC-B38C-E5D4CF661A5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76521" y="3345903"/>
              <a:ext cx="1368952" cy="1368952"/>
            </a:xfrm>
            <a:prstGeom prst="rect">
              <a:avLst/>
            </a:prstGeom>
          </p:spPr>
        </p:pic>
      </p:grpSp>
      <p:pic>
        <p:nvPicPr>
          <p:cNvPr id="80" name="Picture 79">
            <a:extLst>
              <a:ext uri="{FF2B5EF4-FFF2-40B4-BE49-F238E27FC236}">
                <a16:creationId xmlns:a16="http://schemas.microsoft.com/office/drawing/2014/main" id="{B47958B2-4D4E-48FD-AD7C-4FEA6A3D436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9068" y="3273314"/>
            <a:ext cx="854951" cy="383333"/>
          </a:xfrm>
          <a:prstGeom prst="rect">
            <a:avLst/>
          </a:prstGeom>
        </p:spPr>
      </p:pic>
      <p:cxnSp>
        <p:nvCxnSpPr>
          <p:cNvPr id="37" name="Straight Connector 36"/>
          <p:cNvCxnSpPr/>
          <p:nvPr/>
        </p:nvCxnSpPr>
        <p:spPr>
          <a:xfrm>
            <a:off x="827081" y="3893354"/>
            <a:ext cx="0" cy="216069"/>
          </a:xfrm>
          <a:prstGeom prst="line">
            <a:avLst/>
          </a:prstGeom>
          <a:noFill/>
          <a:ln w="38100">
            <a:solidFill>
              <a:srgbClr val="D83B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3" name="Title 1">
            <a:extLst>
              <a:ext uri="{FF2B5EF4-FFF2-40B4-BE49-F238E27FC236}">
                <a16:creationId xmlns:a16="http://schemas.microsoft.com/office/drawing/2014/main" id="{B0F75B31-5106-475C-BACF-1415030A3B2D}"/>
              </a:ext>
            </a:extLst>
          </p:cNvPr>
          <p:cNvSpPr txBox="1">
            <a:spLocks/>
          </p:cNvSpPr>
          <p:nvPr/>
        </p:nvSpPr>
        <p:spPr>
          <a:xfrm>
            <a:off x="287931" y="117248"/>
            <a:ext cx="6185825" cy="737166"/>
          </a:xfrm>
        </p:spPr>
        <p:txBody>
          <a:bodyPr/>
          <a:lstStyle>
            <a:lvl1pPr algn="ctr" defTabSz="457200" rtl="0" eaLnBrk="1" latinLnBrk="0" hangingPunct="1">
              <a:spcBef>
                <a:spcPct val="0"/>
              </a:spcBef>
              <a:buNone/>
              <a:defRPr sz="2800" kern="1200">
                <a:solidFill>
                  <a:srgbClr val="FFFFFF"/>
                </a:solidFill>
                <a:latin typeface="KlavikaMedium-TF"/>
                <a:ea typeface="+mj-ea"/>
                <a:cs typeface="+mj-cs"/>
              </a:defRPr>
            </a:lvl1pPr>
          </a:lstStyle>
          <a:p>
            <a:pPr algn="l"/>
            <a:r>
              <a:rPr lang="en-US" sz="2100" dirty="0">
                <a:solidFill>
                  <a:schemeClr val="tx1"/>
                </a:solidFill>
              </a:rPr>
              <a:t>Cloud App Security: Announcements</a:t>
            </a:r>
          </a:p>
        </p:txBody>
      </p:sp>
    </p:spTree>
    <p:extLst>
      <p:ext uri="{BB962C8B-B14F-4D97-AF65-F5344CB8AC3E}">
        <p14:creationId xmlns:p14="http://schemas.microsoft.com/office/powerpoint/2010/main" val="141611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26" grpId="0"/>
      <p:bldP spid="27" grpId="0"/>
      <p:bldP spid="48" grpId="0"/>
      <p:bldP spid="53"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81E75D-F73D-49AC-A4DC-AE3D2F1C7420}"/>
              </a:ext>
            </a:extLst>
          </p:cNvPr>
          <p:cNvSpPr>
            <a:spLocks noGrp="1"/>
          </p:cNvSpPr>
          <p:nvPr>
            <p:ph type="body" sz="quarter" idx="4294967295"/>
          </p:nvPr>
        </p:nvSpPr>
        <p:spPr>
          <a:xfrm>
            <a:off x="2631282" y="1027510"/>
            <a:ext cx="6512719" cy="3517106"/>
          </a:xfrm>
          <a:prstGeom prst="rect">
            <a:avLst/>
          </a:prstGeom>
        </p:spPr>
        <p:txBody>
          <a:bodyPr>
            <a:noAutofit/>
          </a:bodyPr>
          <a:lstStyle/>
          <a:p>
            <a:pPr marL="214313" indent="-214313">
              <a:buFont typeface="Arial" panose="020B0604020202020204" pitchFamily="34" charset="0"/>
              <a:buChar char="•"/>
            </a:pPr>
            <a:r>
              <a:rPr lang="en-US" sz="1800" dirty="0">
                <a:solidFill>
                  <a:srgbClr val="3D3D3C"/>
                </a:solidFill>
              </a:rPr>
              <a:t>Log in to your Microsoft work account</a:t>
            </a:r>
          </a:p>
          <a:p>
            <a:pPr marL="214313" indent="-214313">
              <a:buFont typeface="Arial" panose="020B0604020202020204" pitchFamily="34" charset="0"/>
              <a:buChar char="•"/>
            </a:pPr>
            <a:endParaRPr lang="en-US" sz="1800" dirty="0">
              <a:solidFill>
                <a:srgbClr val="3D3D3C"/>
              </a:solidFill>
            </a:endParaRPr>
          </a:p>
          <a:p>
            <a:pPr marL="214313" indent="-214313">
              <a:buFont typeface="Arial" panose="020B0604020202020204" pitchFamily="34" charset="0"/>
              <a:buChar char="•"/>
            </a:pPr>
            <a:r>
              <a:rPr lang="en-US" sz="1800" dirty="0">
                <a:solidFill>
                  <a:srgbClr val="3D3D3C"/>
                </a:solidFill>
              </a:rPr>
              <a:t>Go to </a:t>
            </a:r>
            <a:r>
              <a:rPr lang="en-US" sz="1800" dirty="0">
                <a:solidFill>
                  <a:srgbClr val="3D3D3C"/>
                </a:solidFill>
                <a:hlinkClick r:id="rId2"/>
              </a:rPr>
              <a:t>www.cloudappsecurity.com</a:t>
            </a:r>
            <a:r>
              <a:rPr lang="en-US" sz="1800" dirty="0">
                <a:solidFill>
                  <a:srgbClr val="3D3D3C"/>
                </a:solidFill>
              </a:rPr>
              <a:t> or to  Enterprise Mobility + Security homepage</a:t>
            </a:r>
          </a:p>
          <a:p>
            <a:pPr marL="214313" indent="-214313">
              <a:buFont typeface="Arial" panose="020B0604020202020204" pitchFamily="34" charset="0"/>
              <a:buChar char="•"/>
            </a:pPr>
            <a:endParaRPr lang="en-US" sz="1800" dirty="0">
              <a:solidFill>
                <a:srgbClr val="3D3D3C"/>
              </a:solidFill>
            </a:endParaRPr>
          </a:p>
          <a:p>
            <a:pPr marL="214313" indent="-214313">
              <a:buFont typeface="Arial" panose="020B0604020202020204" pitchFamily="34" charset="0"/>
              <a:buChar char="•"/>
            </a:pPr>
            <a:r>
              <a:rPr lang="en-US" sz="1800" dirty="0">
                <a:solidFill>
                  <a:srgbClr val="3D3D3C"/>
                </a:solidFill>
              </a:rPr>
              <a:t>Sign up for a free Cloud App Security trial, or  Enterprise Mobility + Security all up</a:t>
            </a:r>
          </a:p>
          <a:p>
            <a:pPr marL="214313" indent="-214313">
              <a:buFont typeface="Arial" panose="020B0604020202020204" pitchFamily="34" charset="0"/>
              <a:buChar char="•"/>
            </a:pPr>
            <a:endParaRPr lang="en-US" sz="1800" dirty="0">
              <a:solidFill>
                <a:srgbClr val="3D3D3C"/>
              </a:solidFill>
            </a:endParaRPr>
          </a:p>
          <a:p>
            <a:pPr marL="214313" indent="-214313">
              <a:buFont typeface="Arial" panose="020B0604020202020204" pitchFamily="34" charset="0"/>
              <a:buChar char="•"/>
            </a:pPr>
            <a:r>
              <a:rPr lang="en-US" sz="1800" dirty="0">
                <a:solidFill>
                  <a:srgbClr val="3D3D3C"/>
                </a:solidFill>
              </a:rPr>
              <a:t>Assign licenses to users [at least one]</a:t>
            </a:r>
          </a:p>
          <a:p>
            <a:pPr marL="214313" indent="-214313">
              <a:buFont typeface="Arial" panose="020B0604020202020204" pitchFamily="34" charset="0"/>
              <a:buChar char="•"/>
            </a:pPr>
            <a:endParaRPr lang="en-US" sz="1800" dirty="0">
              <a:solidFill>
                <a:srgbClr val="3D3D3C"/>
              </a:solidFill>
            </a:endParaRPr>
          </a:p>
          <a:p>
            <a:pPr marL="214313" indent="-214313">
              <a:buFont typeface="Arial" panose="020B0604020202020204" pitchFamily="34" charset="0"/>
              <a:buChar char="•"/>
            </a:pPr>
            <a:r>
              <a:rPr lang="en-US" sz="1800" dirty="0">
                <a:solidFill>
                  <a:srgbClr val="3D3D3C"/>
                </a:solidFill>
              </a:rPr>
              <a:t>Login and assign role based access controls</a:t>
            </a:r>
          </a:p>
          <a:p>
            <a:endParaRPr lang="de-AT" sz="1800" dirty="0">
              <a:solidFill>
                <a:srgbClr val="3D3D3C"/>
              </a:solidFill>
            </a:endParaRPr>
          </a:p>
        </p:txBody>
      </p:sp>
      <p:sp>
        <p:nvSpPr>
          <p:cNvPr id="7" name="Title 2">
            <a:extLst>
              <a:ext uri="{FF2B5EF4-FFF2-40B4-BE49-F238E27FC236}">
                <a16:creationId xmlns:a16="http://schemas.microsoft.com/office/drawing/2014/main" id="{75993F35-0BDC-4074-AA58-EF16452186A7}"/>
              </a:ext>
            </a:extLst>
          </p:cNvPr>
          <p:cNvSpPr txBox="1">
            <a:spLocks/>
          </p:cNvSpPr>
          <p:nvPr/>
        </p:nvSpPr>
        <p:spPr>
          <a:xfrm>
            <a:off x="690820" y="1954475"/>
            <a:ext cx="1120531" cy="314360"/>
          </a:xfrm>
          <a:prstGeom prst="rect">
            <a:avLst/>
          </a:prstGeom>
        </p:spPr>
        <p:txBody>
          <a:bodyPr vert="horz" wrap="square" lIns="107571" tIns="67232" rIns="107571" bIns="6723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1765" dirty="0">
                <a:solidFill>
                  <a:srgbClr val="3D3D3C"/>
                </a:solidFill>
              </a:rPr>
              <a:t>Do-It-Yourself</a:t>
            </a:r>
          </a:p>
        </p:txBody>
      </p:sp>
      <p:grpSp>
        <p:nvGrpSpPr>
          <p:cNvPr id="8" name="Group 7">
            <a:extLst>
              <a:ext uri="{FF2B5EF4-FFF2-40B4-BE49-F238E27FC236}">
                <a16:creationId xmlns:a16="http://schemas.microsoft.com/office/drawing/2014/main" id="{D7B6644F-1159-43E4-B816-3F09092D340B}"/>
              </a:ext>
            </a:extLst>
          </p:cNvPr>
          <p:cNvGrpSpPr/>
          <p:nvPr/>
        </p:nvGrpSpPr>
        <p:grpSpPr>
          <a:xfrm>
            <a:off x="522739" y="1907061"/>
            <a:ext cx="1456691" cy="728345"/>
            <a:chOff x="934202" y="2852824"/>
            <a:chExt cx="1981200" cy="990600"/>
          </a:xfrm>
        </p:grpSpPr>
        <p:grpSp>
          <p:nvGrpSpPr>
            <p:cNvPr id="9" name="Group 8">
              <a:extLst>
                <a:ext uri="{FF2B5EF4-FFF2-40B4-BE49-F238E27FC236}">
                  <a16:creationId xmlns:a16="http://schemas.microsoft.com/office/drawing/2014/main" id="{FEF7BBAE-B13B-43C2-858A-486BB1DD8DF7}"/>
                </a:ext>
              </a:extLst>
            </p:cNvPr>
            <p:cNvGrpSpPr/>
            <p:nvPr/>
          </p:nvGrpSpPr>
          <p:grpSpPr>
            <a:xfrm>
              <a:off x="934202" y="2852824"/>
              <a:ext cx="990600" cy="990600"/>
              <a:chOff x="4168495" y="837920"/>
              <a:chExt cx="2125942" cy="2125942"/>
            </a:xfrm>
          </p:grpSpPr>
          <p:sp>
            <p:nvSpPr>
              <p:cNvPr id="13" name="Arc 12">
                <a:extLst>
                  <a:ext uri="{FF2B5EF4-FFF2-40B4-BE49-F238E27FC236}">
                    <a16:creationId xmlns:a16="http://schemas.microsoft.com/office/drawing/2014/main" id="{8E4F3895-D9BE-4782-980B-64EC87EF496F}"/>
                  </a:ext>
                </a:extLst>
              </p:cNvPr>
              <p:cNvSpPr/>
              <p:nvPr/>
            </p:nvSpPr>
            <p:spPr>
              <a:xfrm rot="13500000">
                <a:off x="4490198" y="1242825"/>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14" name="Arc 13">
                <a:extLst>
                  <a:ext uri="{FF2B5EF4-FFF2-40B4-BE49-F238E27FC236}">
                    <a16:creationId xmlns:a16="http://schemas.microsoft.com/office/drawing/2014/main" id="{91B0967C-A14F-4B7D-9DBB-D0F1CA68EAE9}"/>
                  </a:ext>
                </a:extLst>
              </p:cNvPr>
              <p:cNvSpPr/>
              <p:nvPr/>
            </p:nvSpPr>
            <p:spPr>
              <a:xfrm rot="13500000">
                <a:off x="4168495"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nvGrpSpPr>
            <p:cNvPr id="10" name="Group 9">
              <a:extLst>
                <a:ext uri="{FF2B5EF4-FFF2-40B4-BE49-F238E27FC236}">
                  <a16:creationId xmlns:a16="http://schemas.microsoft.com/office/drawing/2014/main" id="{9222B59A-E4A6-420C-A908-89E8AE91696A}"/>
                </a:ext>
              </a:extLst>
            </p:cNvPr>
            <p:cNvGrpSpPr/>
            <p:nvPr/>
          </p:nvGrpSpPr>
          <p:grpSpPr>
            <a:xfrm>
              <a:off x="1924802" y="2852824"/>
              <a:ext cx="990600" cy="990600"/>
              <a:chOff x="6142037" y="837920"/>
              <a:chExt cx="2125942" cy="2125942"/>
            </a:xfrm>
          </p:grpSpPr>
          <p:sp>
            <p:nvSpPr>
              <p:cNvPr id="11" name="Arc 10">
                <a:extLst>
                  <a:ext uri="{FF2B5EF4-FFF2-40B4-BE49-F238E27FC236}">
                    <a16:creationId xmlns:a16="http://schemas.microsoft.com/office/drawing/2014/main" id="{6D943F8D-BF91-4D33-A89A-AFD55F6B6ECA}"/>
                  </a:ext>
                </a:extLst>
              </p:cNvPr>
              <p:cNvSpPr/>
              <p:nvPr/>
            </p:nvSpPr>
            <p:spPr>
              <a:xfrm rot="2700000">
                <a:off x="6574676" y="1187357"/>
                <a:ext cx="1371600" cy="1371600"/>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sp>
            <p:nvSpPr>
              <p:cNvPr id="12" name="Arc 11">
                <a:extLst>
                  <a:ext uri="{FF2B5EF4-FFF2-40B4-BE49-F238E27FC236}">
                    <a16:creationId xmlns:a16="http://schemas.microsoft.com/office/drawing/2014/main" id="{29B1F4AE-5F09-4287-95CE-9D6BE327E2F1}"/>
                  </a:ext>
                </a:extLst>
              </p:cNvPr>
              <p:cNvSpPr/>
              <p:nvPr/>
            </p:nvSpPr>
            <p:spPr>
              <a:xfrm rot="2700000">
                <a:off x="6142037" y="837920"/>
                <a:ext cx="2125942" cy="2125942"/>
              </a:xfrm>
              <a:prstGeom prst="arc">
                <a:avLst/>
              </a:prstGeom>
              <a:ln w="38100">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sz="1324"/>
              </a:p>
            </p:txBody>
          </p:sp>
        </p:grpSp>
      </p:grpSp>
      <p:sp>
        <p:nvSpPr>
          <p:cNvPr id="15" name="Text Placeholder 3">
            <a:extLst>
              <a:ext uri="{FF2B5EF4-FFF2-40B4-BE49-F238E27FC236}">
                <a16:creationId xmlns:a16="http://schemas.microsoft.com/office/drawing/2014/main" id="{044279FC-59BE-4E8A-83AE-DA45A28D7676}"/>
              </a:ext>
            </a:extLst>
          </p:cNvPr>
          <p:cNvSpPr txBox="1">
            <a:spLocks/>
          </p:cNvSpPr>
          <p:nvPr/>
        </p:nvSpPr>
        <p:spPr>
          <a:xfrm>
            <a:off x="227015" y="178426"/>
            <a:ext cx="6122987" cy="731044"/>
          </a:xfrm>
          <a:prstGeom prst="rect">
            <a:avLst/>
          </a:prstGeom>
        </p:spPr>
        <p:txBody>
          <a:bodyPr/>
          <a:lstStyle>
            <a:lvl1pPr marL="457200" indent="-457200" algn="l" defTabSz="457200" rtl="0" eaLnBrk="1" latinLnBrk="0" hangingPunct="1">
              <a:spcBef>
                <a:spcPct val="20000"/>
              </a:spcBef>
              <a:buClr>
                <a:srgbClr val="D40E14"/>
              </a:buClr>
              <a:buFont typeface="Wingdings" panose="05000000000000000000" pitchFamily="2" charset="2"/>
              <a:buChar char="§"/>
              <a:defRPr sz="2800" b="0" i="0" kern="1200">
                <a:solidFill>
                  <a:schemeClr val="bg1"/>
                </a:solidFill>
                <a:latin typeface="Klavika Regular" panose="02000506040000020004" pitchFamily="50" charset="0"/>
                <a:ea typeface="+mn-ea"/>
                <a:cs typeface="+mn-cs"/>
              </a:defRPr>
            </a:lvl1pPr>
            <a:lvl2pPr marL="800100" indent="-342900" algn="l" defTabSz="457200" rtl="0" eaLnBrk="1" latinLnBrk="0" hangingPunct="1">
              <a:spcBef>
                <a:spcPct val="20000"/>
              </a:spcBef>
              <a:buClr>
                <a:srgbClr val="D40E14"/>
              </a:buClr>
              <a:buFont typeface="Wingdings" panose="05000000000000000000" pitchFamily="2" charset="2"/>
              <a:buChar char="§"/>
              <a:defRPr sz="2400" b="0" i="0" kern="1200">
                <a:solidFill>
                  <a:schemeClr val="bg1"/>
                </a:solidFill>
                <a:latin typeface="Klavika Regular" panose="02000506040000020004" pitchFamily="50" charset="0"/>
                <a:ea typeface="+mn-ea"/>
                <a:cs typeface="+mn-cs"/>
              </a:defRPr>
            </a:lvl2pPr>
            <a:lvl3pPr marL="1257300" indent="-342900" algn="l" defTabSz="457200" rtl="0" eaLnBrk="1" latinLnBrk="0" hangingPunct="1">
              <a:spcBef>
                <a:spcPct val="20000"/>
              </a:spcBef>
              <a:buClr>
                <a:srgbClr val="D40E14"/>
              </a:buClr>
              <a:buFont typeface="Wingdings" panose="05000000000000000000" pitchFamily="2" charset="2"/>
              <a:buChar char="§"/>
              <a:defRPr sz="2000" b="0" i="0" kern="1200">
                <a:solidFill>
                  <a:schemeClr val="bg1"/>
                </a:solidFill>
                <a:latin typeface="Klavika Regular" panose="02000506040000020004" pitchFamily="50" charset="0"/>
                <a:ea typeface="+mn-ea"/>
                <a:cs typeface="+mn-cs"/>
              </a:defRPr>
            </a:lvl3pPr>
            <a:lvl4pPr marL="1657350" indent="-285750" algn="l" defTabSz="457200" rtl="0" eaLnBrk="1" latinLnBrk="0" hangingPunct="1">
              <a:spcBef>
                <a:spcPct val="20000"/>
              </a:spcBef>
              <a:buClr>
                <a:srgbClr val="D40E14"/>
              </a:buClr>
              <a:buFont typeface="Wingdings" panose="05000000000000000000" pitchFamily="2" charset="2"/>
              <a:buChar char="§"/>
              <a:defRPr sz="1800" b="0" i="0" kern="1200">
                <a:solidFill>
                  <a:schemeClr val="bg1"/>
                </a:solidFill>
                <a:latin typeface="Klavika Regular" panose="02000506040000020004" pitchFamily="50" charset="0"/>
                <a:ea typeface="+mn-ea"/>
                <a:cs typeface="+mn-cs"/>
              </a:defRPr>
            </a:lvl4pPr>
            <a:lvl5pPr marL="2114550" indent="-285750" algn="l" defTabSz="457200" rtl="0" eaLnBrk="1" latinLnBrk="0" hangingPunct="1">
              <a:spcBef>
                <a:spcPct val="20000"/>
              </a:spcBef>
              <a:buClr>
                <a:srgbClr val="D40E14"/>
              </a:buClr>
              <a:buFont typeface="Wingdings" panose="05000000000000000000" pitchFamily="2" charset="2"/>
              <a:buChar char="§"/>
              <a:defRPr sz="1600" b="0" i="0" kern="1200">
                <a:solidFill>
                  <a:schemeClr val="bg1"/>
                </a:solidFill>
                <a:latin typeface="Klavika Regular" panose="02000506040000020004" pitchFamily="50"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00" dirty="0">
                <a:solidFill>
                  <a:srgbClr val="3D3D3C"/>
                </a:solidFill>
              </a:rPr>
              <a:t>Demo: Create a trial tenant</a:t>
            </a:r>
          </a:p>
          <a:p>
            <a:pPr marL="0" indent="0">
              <a:buNone/>
            </a:pPr>
            <a:endParaRPr lang="en-US" sz="2100" dirty="0">
              <a:solidFill>
                <a:srgbClr val="3D3D3C"/>
              </a:solidFill>
            </a:endParaRPr>
          </a:p>
          <a:p>
            <a:endParaRPr lang="en-US" sz="2100" dirty="0">
              <a:solidFill>
                <a:srgbClr val="3D3D3C"/>
              </a:solidFill>
            </a:endParaRPr>
          </a:p>
          <a:p>
            <a:endParaRPr lang="de-AT" sz="2100" dirty="0">
              <a:solidFill>
                <a:srgbClr val="3D3D3C"/>
              </a:solidFill>
            </a:endParaRPr>
          </a:p>
        </p:txBody>
      </p:sp>
    </p:spTree>
    <p:extLst>
      <p:ext uri="{BB962C8B-B14F-4D97-AF65-F5344CB8AC3E}">
        <p14:creationId xmlns:p14="http://schemas.microsoft.com/office/powerpoint/2010/main" val="23030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3000" tmFilter="0, 0; .2, .5; .8, .5; 1, 0"/>
                                        <p:tgtEl>
                                          <p:spTgt spid="8"/>
                                        </p:tgtEl>
                                      </p:cBhvr>
                                    </p:animEffect>
                                    <p:animScale>
                                      <p:cBhvr>
                                        <p:cTn id="7" dur="1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0" y="2512769"/>
            <a:ext cx="9144000" cy="2630367"/>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sp>
        <p:nvSpPr>
          <p:cNvPr id="4" name="Content Placeholder 3">
            <a:extLst>
              <a:ext uri="{FF2B5EF4-FFF2-40B4-BE49-F238E27FC236}">
                <a16:creationId xmlns:a16="http://schemas.microsoft.com/office/drawing/2014/main" id="{71E5364B-4AFC-4108-8908-FF8814EA0BAD}"/>
              </a:ext>
            </a:extLst>
          </p:cNvPr>
          <p:cNvSpPr>
            <a:spLocks noGrp="1"/>
          </p:cNvSpPr>
          <p:nvPr>
            <p:ph sz="quarter" idx="14"/>
          </p:nvPr>
        </p:nvSpPr>
        <p:spPr/>
        <p:txBody>
          <a:bodyPr/>
          <a:lstStyle/>
          <a:p>
            <a:endParaRPr lang="de-AT"/>
          </a:p>
        </p:txBody>
      </p:sp>
      <p:sp>
        <p:nvSpPr>
          <p:cNvPr id="2" name="Title 1"/>
          <p:cNvSpPr>
            <a:spLocks noGrp="1"/>
          </p:cNvSpPr>
          <p:nvPr>
            <p:ph type="title" idx="4294967295"/>
          </p:nvPr>
        </p:nvSpPr>
        <p:spPr>
          <a:xfrm>
            <a:off x="0" y="202406"/>
            <a:ext cx="7387829" cy="738188"/>
          </a:xfrm>
        </p:spPr>
        <p:txBody>
          <a:bodyPr>
            <a:normAutofit fontScale="90000"/>
          </a:bodyPr>
          <a:lstStyle/>
          <a:p>
            <a:r>
              <a:rPr lang="en-US" dirty="0">
                <a:solidFill>
                  <a:schemeClr val="tx1"/>
                </a:solidFill>
              </a:rPr>
              <a:t>Cloud discovery</a:t>
            </a:r>
          </a:p>
        </p:txBody>
      </p:sp>
      <p:sp>
        <p:nvSpPr>
          <p:cNvPr id="31" name="TextBox 30"/>
          <p:cNvSpPr txBox="1"/>
          <p:nvPr/>
        </p:nvSpPr>
        <p:spPr>
          <a:xfrm>
            <a:off x="6490718" y="2590196"/>
            <a:ext cx="2373990" cy="1893024"/>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Anomalous usage alerts</a:t>
            </a:r>
          </a:p>
          <a:p>
            <a:pPr defTabSz="685537">
              <a:lnSpc>
                <a:spcPct val="90000"/>
              </a:lnSpc>
              <a:spcBef>
                <a:spcPts val="450"/>
              </a:spcBef>
              <a:spcAft>
                <a:spcPts val="441"/>
              </a:spcAft>
              <a:defRPr/>
            </a:pPr>
            <a:r>
              <a:rPr lang="en-US" sz="1200" dirty="0"/>
              <a:t>New apps and trending apps alerts</a:t>
            </a:r>
          </a:p>
          <a:p>
            <a:pPr defTabSz="685537">
              <a:lnSpc>
                <a:spcPct val="90000"/>
              </a:lnSpc>
              <a:spcBef>
                <a:spcPts val="450"/>
              </a:spcBef>
              <a:spcAft>
                <a:spcPts val="441"/>
              </a:spcAft>
              <a:defRPr/>
            </a:pPr>
            <a:r>
              <a:rPr lang="en-US" sz="1200" dirty="0"/>
              <a:t>Identify and close policy enforcement gaps</a:t>
            </a:r>
          </a:p>
          <a:p>
            <a:pPr defTabSz="685537">
              <a:lnSpc>
                <a:spcPct val="90000"/>
              </a:lnSpc>
              <a:spcBef>
                <a:spcPts val="450"/>
              </a:spcBef>
              <a:spcAft>
                <a:spcPts val="441"/>
              </a:spcAft>
              <a:defRPr/>
            </a:pPr>
            <a:r>
              <a:rPr lang="en-US" sz="1200" dirty="0"/>
              <a:t>Programmatically generate blocking scripts to supported network appliances</a:t>
            </a:r>
          </a:p>
        </p:txBody>
      </p:sp>
      <p:sp>
        <p:nvSpPr>
          <p:cNvPr id="24" name="TextBox 23"/>
          <p:cNvSpPr txBox="1"/>
          <p:nvPr/>
        </p:nvSpPr>
        <p:spPr>
          <a:xfrm>
            <a:off x="7317301" y="939494"/>
            <a:ext cx="1547407" cy="950458"/>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On-going protection and analytics</a:t>
            </a:r>
          </a:p>
        </p:txBody>
      </p:sp>
      <p:grpSp>
        <p:nvGrpSpPr>
          <p:cNvPr id="3" name="Group 2"/>
          <p:cNvGrpSpPr/>
          <p:nvPr/>
        </p:nvGrpSpPr>
        <p:grpSpPr>
          <a:xfrm>
            <a:off x="6552625" y="1188862"/>
            <a:ext cx="656261" cy="347294"/>
            <a:chOff x="10046177" y="2380108"/>
            <a:chExt cx="1675277" cy="769064"/>
          </a:xfrm>
        </p:grpSpPr>
        <p:pic>
          <p:nvPicPr>
            <p:cNvPr id="38" name="Picture 37"/>
            <p:cNvPicPr>
              <a:picLocks noChangeAspect="1"/>
            </p:cNvPicPr>
            <p:nvPr/>
          </p:nvPicPr>
          <p:blipFill>
            <a:blip r:embed="rId3"/>
            <a:stretch>
              <a:fillRect/>
            </a:stretch>
          </p:blipFill>
          <p:spPr>
            <a:xfrm>
              <a:off x="10046177" y="2380108"/>
              <a:ext cx="1675277" cy="769064"/>
            </a:xfrm>
            <a:prstGeom prst="rect">
              <a:avLst/>
            </a:prstGeom>
          </p:spPr>
        </p:pic>
        <p:pic>
          <p:nvPicPr>
            <p:cNvPr id="27" name="Picture 26"/>
            <p:cNvPicPr>
              <a:picLocks noChangeAspect="1"/>
            </p:cNvPicPr>
            <p:nvPr/>
          </p:nvPicPr>
          <p:blipFill rotWithShape="1">
            <a:blip r:embed="rId4" cstate="email">
              <a:extLst>
                <a:ext uri="{28A0092B-C50C-407E-A947-70E740481C1C}">
                  <a14:useLocalDpi xmlns:a14="http://schemas.microsoft.com/office/drawing/2010/main"/>
                </a:ext>
              </a:extLst>
            </a:blip>
            <a:srcRect l="24841" t="33209" r="26520" b="36277"/>
            <a:stretch/>
          </p:blipFill>
          <p:spPr>
            <a:xfrm>
              <a:off x="10312958" y="2440190"/>
              <a:ext cx="1168552" cy="605049"/>
            </a:xfrm>
            <a:prstGeom prst="rect">
              <a:avLst/>
            </a:prstGeom>
          </p:spPr>
        </p:pic>
      </p:grpSp>
      <p:sp>
        <p:nvSpPr>
          <p:cNvPr id="25" name="TextBox 24"/>
          <p:cNvSpPr txBox="1"/>
          <p:nvPr/>
        </p:nvSpPr>
        <p:spPr>
          <a:xfrm>
            <a:off x="336634" y="2571751"/>
            <a:ext cx="2445859" cy="1893024"/>
          </a:xfrm>
          <a:prstGeom prst="rect">
            <a:avLst/>
          </a:prstGeom>
          <a:noFill/>
        </p:spPr>
        <p:txBody>
          <a:bodyPr wrap="square" lIns="80989" tIns="107540" rIns="80989" bIns="107540" rtlCol="0">
            <a:spAutoFit/>
          </a:bodyPr>
          <a:lstStyle/>
          <a:p>
            <a:pPr defTabSz="685537">
              <a:lnSpc>
                <a:spcPct val="90000"/>
              </a:lnSpc>
              <a:spcBef>
                <a:spcPts val="450"/>
              </a:spcBef>
              <a:spcAft>
                <a:spcPts val="441"/>
              </a:spcAft>
              <a:defRPr/>
            </a:pPr>
            <a:r>
              <a:rPr lang="en-US" sz="1200" dirty="0"/>
              <a:t>Discover cloud apps in use across your networks</a:t>
            </a:r>
          </a:p>
          <a:p>
            <a:pPr defTabSz="685537">
              <a:lnSpc>
                <a:spcPct val="90000"/>
              </a:lnSpc>
              <a:spcBef>
                <a:spcPts val="450"/>
              </a:spcBef>
              <a:spcAft>
                <a:spcPts val="441"/>
              </a:spcAft>
              <a:defRPr/>
            </a:pPr>
            <a:r>
              <a:rPr lang="en-US" sz="1200" dirty="0"/>
              <a:t>Investigate users and source IP cloud usage</a:t>
            </a:r>
          </a:p>
          <a:p>
            <a:pPr defTabSz="685537">
              <a:lnSpc>
                <a:spcPct val="90000"/>
              </a:lnSpc>
              <a:spcBef>
                <a:spcPts val="450"/>
              </a:spcBef>
              <a:spcAft>
                <a:spcPts val="441"/>
              </a:spcAft>
              <a:defRPr/>
            </a:pPr>
            <a:r>
              <a:rPr lang="en-US" sz="1200" dirty="0"/>
              <a:t>Create custom views and reports for business units, networks and groups</a:t>
            </a:r>
          </a:p>
          <a:p>
            <a:pPr defTabSz="685537">
              <a:lnSpc>
                <a:spcPct val="90000"/>
              </a:lnSpc>
              <a:spcBef>
                <a:spcPts val="450"/>
              </a:spcBef>
              <a:spcAft>
                <a:spcPts val="441"/>
              </a:spcAft>
              <a:defRPr/>
            </a:pPr>
            <a:r>
              <a:rPr lang="en-US" sz="1200" dirty="0"/>
              <a:t>Optional PII anonymized reports</a:t>
            </a:r>
          </a:p>
        </p:txBody>
      </p:sp>
      <p:sp>
        <p:nvSpPr>
          <p:cNvPr id="34" name="TextBox 33"/>
          <p:cNvSpPr txBox="1"/>
          <p:nvPr/>
        </p:nvSpPr>
        <p:spPr>
          <a:xfrm>
            <a:off x="1245011" y="839762"/>
            <a:ext cx="2038379" cy="706032"/>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rgbClr val="D83A00"/>
                </a:solidFill>
                <a:latin typeface="Segoe UI Light"/>
              </a:rPr>
              <a:t>Shadow IT discovery</a:t>
            </a:r>
          </a:p>
        </p:txBody>
      </p:sp>
      <p:pic>
        <p:nvPicPr>
          <p:cNvPr id="35" name="Picture 3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2619" y="1100875"/>
            <a:ext cx="592156" cy="547845"/>
          </a:xfrm>
          <a:prstGeom prst="rect">
            <a:avLst/>
          </a:prstGeom>
        </p:spPr>
      </p:pic>
      <p:sp>
        <p:nvSpPr>
          <p:cNvPr id="43" name="TextBox 42"/>
          <p:cNvSpPr txBox="1"/>
          <p:nvPr/>
        </p:nvSpPr>
        <p:spPr>
          <a:xfrm>
            <a:off x="4130272" y="834928"/>
            <a:ext cx="1834208" cy="1194884"/>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765" dirty="0">
                <a:solidFill>
                  <a:schemeClr val="tx2"/>
                </a:solidFill>
                <a:latin typeface="Segoe UI Light"/>
              </a:rPr>
              <a:t>Risk assessment </a:t>
            </a:r>
            <a:r>
              <a:rPr lang="en-US" sz="1765" dirty="0">
                <a:solidFill>
                  <a:srgbClr val="D83A00"/>
                </a:solidFill>
                <a:latin typeface="Segoe UI Light"/>
              </a:rPr>
              <a:t>and migration to business-ready apps</a:t>
            </a:r>
            <a:endParaRPr lang="en-US" sz="1765" dirty="0">
              <a:solidFill>
                <a:schemeClr val="tx2"/>
              </a:solidFill>
              <a:latin typeface="Segoe UI Light"/>
            </a:endParaRPr>
          </a:p>
        </p:txBody>
      </p:sp>
      <p:sp>
        <p:nvSpPr>
          <p:cNvPr id="44" name="TextBox 43"/>
          <p:cNvSpPr txBox="1"/>
          <p:nvPr/>
        </p:nvSpPr>
        <p:spPr>
          <a:xfrm>
            <a:off x="3283389" y="2590196"/>
            <a:ext cx="2681090" cy="1943807"/>
          </a:xfrm>
          <a:prstGeom prst="rect">
            <a:avLst/>
          </a:prstGeom>
          <a:noFill/>
        </p:spPr>
        <p:txBody>
          <a:bodyPr wrap="square" lIns="134426" tIns="107540" rIns="134426" bIns="107540" rtlCol="0">
            <a:spAutoFit/>
          </a:bodyPr>
          <a:lstStyle/>
          <a:p>
            <a:pPr defTabSz="685537">
              <a:lnSpc>
                <a:spcPct val="90000"/>
              </a:lnSpc>
              <a:spcBef>
                <a:spcPts val="450"/>
              </a:spcBef>
              <a:spcAft>
                <a:spcPts val="441"/>
              </a:spcAft>
              <a:defRPr/>
            </a:pPr>
            <a:r>
              <a:rPr lang="en-US" sz="1200" dirty="0"/>
              <a:t>Risk assessment for 15,000+ cloud apps based on 60 security and compliance risk factors</a:t>
            </a:r>
          </a:p>
          <a:p>
            <a:pPr defTabSz="685537">
              <a:lnSpc>
                <a:spcPct val="90000"/>
              </a:lnSpc>
              <a:spcBef>
                <a:spcPts val="450"/>
              </a:spcBef>
              <a:spcAft>
                <a:spcPts val="441"/>
              </a:spcAft>
              <a:defRPr/>
            </a:pPr>
            <a:r>
              <a:rPr lang="en-US" sz="1200" dirty="0"/>
              <a:t>Un-sanction, sanction and protect apps</a:t>
            </a:r>
          </a:p>
          <a:p>
            <a:pPr defTabSz="685537">
              <a:lnSpc>
                <a:spcPct val="90000"/>
              </a:lnSpc>
              <a:spcBef>
                <a:spcPts val="450"/>
              </a:spcBef>
              <a:spcAft>
                <a:spcPts val="441"/>
              </a:spcAft>
              <a:defRPr/>
            </a:pPr>
            <a:r>
              <a:rPr lang="en-US" sz="1200" dirty="0"/>
              <a:t>Customize labels, notes, weight in risk scoring and override per app risk assessment to support internal workflows</a:t>
            </a:r>
          </a:p>
        </p:txBody>
      </p:sp>
      <p:pic>
        <p:nvPicPr>
          <p:cNvPr id="45" name="Picture 4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45899" y="1150998"/>
            <a:ext cx="644053" cy="453673"/>
          </a:xfrm>
          <a:prstGeom prst="rect">
            <a:avLst/>
          </a:prstGeom>
        </p:spPr>
      </p:pic>
      <p:sp>
        <p:nvSpPr>
          <p:cNvPr id="6" name="Rectangle 5"/>
          <p:cNvSpPr/>
          <p:nvPr/>
        </p:nvSpPr>
        <p:spPr bwMode="auto">
          <a:xfrm>
            <a:off x="-1" y="4551920"/>
            <a:ext cx="9144000" cy="59705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5439">
                    <a:srgbClr val="F8F8F8"/>
                  </a:gs>
                  <a:gs pos="10000">
                    <a:srgbClr val="F8F8F8"/>
                  </a:gs>
                </a:gsLst>
                <a:lin ang="5400000" scaled="0"/>
              </a:gradFill>
            </a:endParaRPr>
          </a:p>
        </p:txBody>
      </p:sp>
      <p:pic>
        <p:nvPicPr>
          <p:cNvPr id="29" name="Picture 28"/>
          <p:cNvPicPr>
            <a:picLocks noChangeAspect="1"/>
          </p:cNvPicPr>
          <p:nvPr/>
        </p:nvPicPr>
        <p:blipFill rotWithShape="1">
          <a:blip r:embed="rId7" cstate="email">
            <a:extLst>
              <a:ext uri="{28A0092B-C50C-407E-A947-70E740481C1C}">
                <a14:useLocalDpi xmlns:a14="http://schemas.microsoft.com/office/drawing/2010/main"/>
              </a:ext>
            </a:extLst>
          </a:blip>
          <a:srcRect l="-13053" t="13514" r="-13053" b="13514"/>
          <a:stretch/>
        </p:blipFill>
        <p:spPr>
          <a:xfrm>
            <a:off x="282138" y="4551920"/>
            <a:ext cx="1062139" cy="597052"/>
          </a:xfrm>
          <a:prstGeom prst="rect">
            <a:avLst/>
          </a:prstGeom>
        </p:spPr>
      </p:pic>
      <p:sp>
        <p:nvSpPr>
          <p:cNvPr id="28" name="TextBox 27"/>
          <p:cNvSpPr txBox="1"/>
          <p:nvPr/>
        </p:nvSpPr>
        <p:spPr>
          <a:xfrm>
            <a:off x="1356233" y="4565119"/>
            <a:ext cx="1426260" cy="359720"/>
          </a:xfrm>
          <a:prstGeom prst="rect">
            <a:avLst/>
          </a:prstGeom>
          <a:noFill/>
        </p:spPr>
        <p:txBody>
          <a:bodyPr wrap="square" lIns="80989" tIns="107540" rIns="80989" bIns="107540" rtlCol="0">
            <a:spAutoFit/>
          </a:bodyPr>
          <a:lstStyle/>
          <a:p>
            <a:pPr defTabSz="685537">
              <a:lnSpc>
                <a:spcPct val="90000"/>
              </a:lnSpc>
              <a:spcAft>
                <a:spcPts val="441"/>
              </a:spcAft>
              <a:defRPr/>
            </a:pPr>
            <a:r>
              <a:rPr lang="en-US" sz="1029">
                <a:solidFill>
                  <a:schemeClr val="bg1"/>
                </a:solidFill>
                <a:latin typeface="Segoe UI Light"/>
              </a:rPr>
              <a:t>Integrates with</a:t>
            </a:r>
            <a:endParaRPr lang="en-US" sz="1029" dirty="0">
              <a:solidFill>
                <a:schemeClr val="bg1"/>
              </a:solidFill>
              <a:latin typeface="Segoe UI Light"/>
            </a:endParaRPr>
          </a:p>
        </p:txBody>
      </p:sp>
      <p:sp>
        <p:nvSpPr>
          <p:cNvPr id="26" name="TextBox 25"/>
          <p:cNvSpPr txBox="1"/>
          <p:nvPr/>
        </p:nvSpPr>
        <p:spPr>
          <a:xfrm>
            <a:off x="1300206" y="4744863"/>
            <a:ext cx="3327821" cy="404155"/>
          </a:xfrm>
          <a:prstGeom prst="rect">
            <a:avLst/>
          </a:prstGeom>
          <a:noFill/>
        </p:spPr>
        <p:txBody>
          <a:bodyPr wrap="square" lIns="134426" tIns="107540" rIns="134426" bIns="107540" rtlCol="0">
            <a:spAutoFit/>
          </a:bodyPr>
          <a:lstStyle/>
          <a:p>
            <a:pPr defTabSz="685537">
              <a:lnSpc>
                <a:spcPct val="90000"/>
              </a:lnSpc>
              <a:spcAft>
                <a:spcPts val="441"/>
              </a:spcAft>
              <a:defRPr/>
            </a:pPr>
            <a:r>
              <a:rPr lang="en-US" sz="1350" dirty="0">
                <a:solidFill>
                  <a:schemeClr val="bg1"/>
                </a:solidFill>
                <a:latin typeface="Segoe UI Light"/>
              </a:rPr>
              <a:t>Your network appliances, SIEM</a:t>
            </a:r>
          </a:p>
        </p:txBody>
      </p:sp>
      <p:cxnSp>
        <p:nvCxnSpPr>
          <p:cNvPr id="9" name="Straight Connector 8"/>
          <p:cNvCxnSpPr/>
          <p:nvPr/>
        </p:nvCxnSpPr>
        <p:spPr>
          <a:xfrm>
            <a:off x="3003257" y="2795857"/>
            <a:ext cx="0" cy="1474646"/>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196770" y="2795857"/>
            <a:ext cx="0" cy="1514259"/>
          </a:xfrm>
          <a:prstGeom prst="line">
            <a:avLst/>
          </a:prstGeom>
          <a:ln>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320800" y="932030"/>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sp>
        <p:nvSpPr>
          <p:cNvPr id="37" name="Oval 36"/>
          <p:cNvSpPr/>
          <p:nvPr/>
        </p:nvSpPr>
        <p:spPr bwMode="auto">
          <a:xfrm>
            <a:off x="3228059" y="908306"/>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6869089" y="1783735"/>
            <a:ext cx="0" cy="806461"/>
          </a:xfrm>
          <a:prstGeom prst="line">
            <a:avLst/>
          </a:prstGeom>
          <a:noFill/>
          <a:ln w="38100" cap="flat" cmpd="sng" algn="ctr">
            <a:solidFill>
              <a:schemeClr val="tx2"/>
            </a:solidFill>
            <a:prstDash val="solid"/>
            <a:headEnd type="none" w="med" len="med"/>
            <a:tailEnd type="none" w="med" len="med"/>
          </a:ln>
          <a:effectLst/>
        </p:spPr>
      </p:cxnSp>
      <p:sp>
        <p:nvSpPr>
          <p:cNvPr id="40" name="Oval 39"/>
          <p:cNvSpPr/>
          <p:nvPr/>
        </p:nvSpPr>
        <p:spPr bwMode="auto">
          <a:xfrm>
            <a:off x="6435268" y="908306"/>
            <a:ext cx="875429" cy="875429"/>
          </a:xfrm>
          <a:prstGeom prst="ellipse">
            <a:avLst/>
          </a:prstGeom>
          <a:noFill/>
          <a:ln w="38100" cap="flat" cmpd="sng" algn="ctr">
            <a:solidFill>
              <a:schemeClr val="tx2"/>
            </a:solid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defRPr/>
            </a:pPr>
            <a:endParaRPr lang="en-US" sz="1471" kern="0" dirty="0">
              <a:gradFill>
                <a:gsLst>
                  <a:gs pos="0">
                    <a:srgbClr val="FFFFFF"/>
                  </a:gs>
                  <a:gs pos="100000">
                    <a:srgbClr val="FFFFFF"/>
                  </a:gs>
                </a:gsLst>
                <a:lin ang="5400000" scaled="0"/>
              </a:gradFill>
              <a:latin typeface="Segoe UI"/>
            </a:endParaRPr>
          </a:p>
        </p:txBody>
      </p:sp>
      <p:cxnSp>
        <p:nvCxnSpPr>
          <p:cNvPr id="41" name="Straight Connector 40"/>
          <p:cNvCxnSpPr/>
          <p:nvPr/>
        </p:nvCxnSpPr>
        <p:spPr>
          <a:xfrm>
            <a:off x="3665773" y="1783735"/>
            <a:ext cx="0" cy="806461"/>
          </a:xfrm>
          <a:prstGeom prst="line">
            <a:avLst/>
          </a:prstGeom>
          <a:noFill/>
          <a:ln w="38100" cap="flat" cmpd="sng" algn="ctr">
            <a:solidFill>
              <a:schemeClr val="tx2"/>
            </a:solidFill>
            <a:prstDash val="solid"/>
            <a:headEnd type="none" w="med" len="med"/>
            <a:tailEnd type="none" w="med" len="med"/>
          </a:ln>
          <a:effectLst/>
        </p:spPr>
      </p:cxnSp>
      <p:cxnSp>
        <p:nvCxnSpPr>
          <p:cNvPr id="42" name="Straight Connector 41"/>
          <p:cNvCxnSpPr/>
          <p:nvPr/>
        </p:nvCxnSpPr>
        <p:spPr>
          <a:xfrm>
            <a:off x="748696" y="1807459"/>
            <a:ext cx="0" cy="782737"/>
          </a:xfrm>
          <a:prstGeom prst="line">
            <a:avLst/>
          </a:prstGeom>
          <a:noFill/>
          <a:ln w="38100" cap="flat" cmpd="sng" algn="ctr">
            <a:solidFill>
              <a:schemeClr val="tx2"/>
            </a:solidFill>
            <a:prstDash val="solid"/>
            <a:headEnd type="none" w="med" len="med"/>
            <a:tailEnd type="none" w="med" len="med"/>
          </a:ln>
          <a:effectLst/>
        </p:spPr>
      </p:cxnSp>
      <p:pic>
        <p:nvPicPr>
          <p:cNvPr id="7" name="Picture 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3869" y="4084468"/>
            <a:ext cx="273680" cy="273680"/>
          </a:xfrm>
          <a:prstGeom prst="rect">
            <a:avLst/>
          </a:prstGeom>
        </p:spPr>
      </p:pic>
      <p:pic>
        <p:nvPicPr>
          <p:cNvPr id="30" name="Picture 2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3869" y="3530655"/>
            <a:ext cx="273680" cy="273680"/>
          </a:xfrm>
          <a:prstGeom prst="rect">
            <a:avLst/>
          </a:prstGeom>
        </p:spPr>
      </p:pic>
      <p:pic>
        <p:nvPicPr>
          <p:cNvPr id="32" name="Picture 3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087181" y="3866814"/>
            <a:ext cx="273680" cy="273680"/>
          </a:xfrm>
          <a:prstGeom prst="rect">
            <a:avLst/>
          </a:prstGeom>
        </p:spPr>
      </p:pic>
      <p:pic>
        <p:nvPicPr>
          <p:cNvPr id="46" name="Picture 4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278944" y="3860361"/>
            <a:ext cx="273680" cy="273680"/>
          </a:xfrm>
          <a:prstGeom prst="rect">
            <a:avLst/>
          </a:prstGeom>
        </p:spPr>
      </p:pic>
    </p:spTree>
    <p:extLst>
      <p:ext uri="{BB962C8B-B14F-4D97-AF65-F5344CB8AC3E}">
        <p14:creationId xmlns:p14="http://schemas.microsoft.com/office/powerpoint/2010/main" val="197099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up)">
                                      <p:cBhvr>
                                        <p:cTn id="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40" grpId="0" animBg="1"/>
    </p:bldLst>
  </p:timing>
</p:sld>
</file>

<file path=ppt/theme/theme1.xml><?xml version="1.0" encoding="utf-8"?>
<a:theme xmlns:a="http://schemas.openxmlformats.org/drawingml/2006/main" name="Master">
  <a:themeElements>
    <a:clrScheme name="Benutzerdefiniert 3">
      <a:dk1>
        <a:srgbClr val="000000"/>
      </a:dk1>
      <a:lt1>
        <a:srgbClr val="FFFFFF"/>
      </a:lt1>
      <a:dk2>
        <a:srgbClr val="1F497D"/>
      </a:dk2>
      <a:lt2>
        <a:srgbClr val="EEECE1"/>
      </a:lt2>
      <a:accent1>
        <a:srgbClr val="1E347F"/>
      </a:accent1>
      <a:accent2>
        <a:srgbClr val="00B5EE"/>
      </a:accent2>
      <a:accent3>
        <a:srgbClr val="0088D2"/>
      </a:accent3>
      <a:accent4>
        <a:srgbClr val="0091A4"/>
      </a:accent4>
      <a:accent5>
        <a:srgbClr val="7AC6DD"/>
      </a:accent5>
      <a:accent6>
        <a:srgbClr val="BDE2EA"/>
      </a:accent6>
      <a:hlink>
        <a:srgbClr val="2FE6FF"/>
      </a:hlink>
      <a:folHlink>
        <a:srgbClr val="35A8CB"/>
      </a:folHlink>
    </a:clrScheme>
    <a:fontScheme name="Aangepast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CBB20146-5ADC-4701-A441-998FA436772A}" vid="{D9246F2C-F8D2-4A74-B5B2-2E1E421C4F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Experts Live</Template>
  <TotalTime>0</TotalTime>
  <Words>2092</Words>
  <Application>Microsoft Office PowerPoint</Application>
  <PresentationFormat>On-screen Show (16:9)</PresentationFormat>
  <Paragraphs>452</Paragraphs>
  <Slides>29</Slides>
  <Notes>21</Notes>
  <HiddenSlides>5</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29</vt:i4>
      </vt:variant>
    </vt:vector>
  </HeadingPairs>
  <TitlesOfParts>
    <vt:vector size="50" baseType="lpstr">
      <vt:lpstr>ＭＳ Ｐゴシック</vt:lpstr>
      <vt:lpstr>Arial</vt:lpstr>
      <vt:lpstr>Calibri</vt:lpstr>
      <vt:lpstr>Klavika Regular</vt:lpstr>
      <vt:lpstr>KlavikaLight-Plain</vt:lpstr>
      <vt:lpstr>KlavikaMedium-TF</vt:lpstr>
      <vt:lpstr>KlavikaRegular-TF</vt:lpstr>
      <vt:lpstr>Lucida Grande</vt:lpstr>
      <vt:lpstr>Myriad Pro</vt:lpstr>
      <vt:lpstr>Segoe</vt:lpstr>
      <vt:lpstr>Segoe Light</vt:lpstr>
      <vt:lpstr>Segoe UI</vt:lpstr>
      <vt:lpstr>Segoe UI Black</vt:lpstr>
      <vt:lpstr>Segoe UI Historic</vt:lpstr>
      <vt:lpstr>Segoe UI Light</vt:lpstr>
      <vt:lpstr>Segoe UI Semibold</vt:lpstr>
      <vt:lpstr>Segoe UI Semilight</vt:lpstr>
      <vt:lpstr>Times</vt:lpstr>
      <vt:lpstr>Times New Roman</vt:lpstr>
      <vt:lpstr>Wingdings</vt:lpstr>
      <vt:lpstr>Master</vt:lpstr>
      <vt:lpstr>Sichern von (Azure) Informationen mit Cloud App Security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discovery</vt:lpstr>
      <vt:lpstr>Discovery architecture</vt:lpstr>
      <vt:lpstr>PowerPoint Presentation</vt:lpstr>
      <vt:lpstr>PowerPoint Presentation</vt:lpstr>
      <vt:lpstr>PowerPoint Presentation</vt:lpstr>
      <vt:lpstr>PowerPoint Presentation</vt:lpstr>
      <vt:lpstr>PowerPoint Presentation</vt:lpstr>
      <vt:lpstr>Information protection for cloud apps</vt:lpstr>
      <vt:lpstr>PowerPoint Presentation</vt:lpstr>
      <vt:lpstr>PowerPoint Presentation</vt:lpstr>
      <vt:lpstr>Conditional Access Capabilities</vt:lpstr>
      <vt:lpstr>Conditional Access: Proxy</vt:lpstr>
      <vt:lpstr>PowerPoint Presentation</vt:lpstr>
      <vt:lpstr>PowerPoint Presentation</vt:lpstr>
      <vt:lpstr>PowerPoint Presentation</vt:lpstr>
      <vt:lpstr>PowerPoint Presentation</vt:lpstr>
      <vt:lpstr>PowerPoint Presentation</vt:lpstr>
      <vt:lpstr>PowerPoint Presentation</vt:lpstr>
      <vt:lpstr>Threat detection &amp; investigation</vt:lpstr>
      <vt:lpstr>PowerPoint Presentation</vt:lpstr>
      <vt:lpstr>Thanks to our Sponsors!</vt:lpstr>
    </vt:vector>
  </TitlesOfParts>
  <Company>Taco van Gerven grafisch ontwerper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Subtitle</dc:title>
  <dc:creator>Patrick Wahlmüller</dc:creator>
  <cp:lastModifiedBy>Johannes Noebauer</cp:lastModifiedBy>
  <cp:revision>16</cp:revision>
  <dcterms:created xsi:type="dcterms:W3CDTF">2017-06-26T15:34:29Z</dcterms:created>
  <dcterms:modified xsi:type="dcterms:W3CDTF">2017-11-07T09:44:43Z</dcterms:modified>
</cp:coreProperties>
</file>