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3" r:id="rId2"/>
    <p:sldMasterId id="2147483680" r:id="rId3"/>
    <p:sldMasterId id="2147483697" r:id="rId4"/>
    <p:sldMasterId id="2147483714" r:id="rId5"/>
  </p:sldMasterIdLst>
  <p:notesMasterIdLst>
    <p:notesMasterId r:id="rId27"/>
  </p:notesMasterIdLst>
  <p:handoutMasterIdLst>
    <p:handoutMasterId r:id="rId28"/>
  </p:handoutMasterIdLst>
  <p:sldIdLst>
    <p:sldId id="256" r:id="rId6"/>
    <p:sldId id="301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88" r:id="rId15"/>
    <p:sldId id="290" r:id="rId16"/>
    <p:sldId id="291" r:id="rId17"/>
    <p:sldId id="292" r:id="rId18"/>
    <p:sldId id="303" r:id="rId19"/>
    <p:sldId id="293" r:id="rId20"/>
    <p:sldId id="294" r:id="rId21"/>
    <p:sldId id="295" r:id="rId22"/>
    <p:sldId id="297" r:id="rId23"/>
    <p:sldId id="299" r:id="rId24"/>
    <p:sldId id="302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545" autoAdjust="0"/>
  </p:normalViewPr>
  <p:slideViewPr>
    <p:cSldViewPr snapToObjects="1">
      <p:cViewPr>
        <p:scale>
          <a:sx n="100" d="100"/>
          <a:sy n="100" d="100"/>
        </p:scale>
        <p:origin x="931" y="9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07.11.2017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5706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uk-UA" smtClean="0">
                <a:solidFill>
                  <a:prstClr val="black"/>
                </a:solidFill>
                <a:latin typeface="Arial" panose="020B0604020202020204"/>
              </a:rPr>
              <a:pPr/>
              <a:t>11</a:t>
            </a:fld>
            <a:endParaRPr lang="uk-UA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7122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AE0D-C02E-4CCA-B6B2-4533A5DFB04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4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2917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5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396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019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790FE-CD54-414C-9B8B-0CBD184814AB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04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375311" y="3176272"/>
            <a:ext cx="6004964" cy="5422899"/>
          </a:xfrm>
          <a:prstGeom prst="rect">
            <a:avLst/>
          </a:prstGeom>
          <a:noFill/>
          <a:ln>
            <a:noFill/>
          </a:ln>
        </p:spPr>
        <p:txBody>
          <a:bodyPr lIns="92431" tIns="92431" rIns="92431" bIns="92431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303213" y="387350"/>
            <a:ext cx="4649787" cy="261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803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46063" y="280988"/>
            <a:ext cx="6394450" cy="3597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2323" y="4105910"/>
            <a:ext cx="6117167" cy="44932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6419" indent="0">
              <a:spcAft>
                <a:spcPts val="1176"/>
              </a:spcAft>
              <a:buFont typeface="+mj-lt"/>
              <a:buNone/>
              <a:defRPr/>
            </a:pPr>
            <a:endParaRPr lang="en-US" altLang="en-US" sz="1200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51122" indent="-288893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55573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17802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80031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</a:rPr>
              <a:t>Confidential – For Training Purposes Only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51122" indent="-288893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55573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17802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80031" indent="-231115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B577907-5CB0-0F45-B2CC-6AEEAA5A7767}" type="slidenum">
              <a:rPr lang="en-US" altLang="en-US">
                <a:solidFill>
                  <a:prstClr val="black"/>
                </a:solidFill>
              </a:rPr>
              <a:pPr/>
              <a:t>19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721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>
                <a:solidFill>
                  <a:prstClr val="black"/>
                </a:solidFill>
                <a:latin typeface="Arial" panose="020B0604020202020204"/>
              </a:rPr>
              <a:pPr/>
              <a:t>20</a:t>
            </a:fld>
            <a:endParaRPr lang="en-GB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823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393700"/>
            <a:ext cx="47275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931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393700"/>
            <a:ext cx="47275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8511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5</a:t>
            </a:fld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726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393700"/>
            <a:ext cx="47275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4301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801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de-AT" smtClean="0">
                <a:solidFill>
                  <a:prstClr val="black"/>
                </a:solidFill>
                <a:latin typeface="Arial" panose="020B0604020202020204"/>
              </a:rPr>
              <a:pPr/>
              <a:t>8</a:t>
            </a:fld>
            <a:endParaRPr lang="de-AT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167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2425" y="387350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80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xmlns="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7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3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6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8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30A6-F882-4D40-ACEA-3EB61DED7566}" type="datetime4">
              <a:rPr lang="en-US" smtClean="0">
                <a:solidFill>
                  <a:srgbClr val="000000"/>
                </a:solidFill>
              </a:rPr>
              <a:pPr/>
              <a:t>November 7, 2017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Confidential – For Training Purposes Only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srgbClr val="000000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srgbClr val="000000"/>
                </a:solidFill>
              </a:rPr>
              <a:pPr/>
              <a:t>November 7, 2017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Private | Confidential | Internal Use Only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 _d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6"/>
          <p:cNvSpPr>
            <a:spLocks noGrp="1"/>
          </p:cNvSpPr>
          <p:nvPr>
            <p:ph type="title" hasCustomPrompt="1"/>
          </p:nvPr>
        </p:nvSpPr>
        <p:spPr>
          <a:xfrm>
            <a:off x="1823986" y="442968"/>
            <a:ext cx="5986255" cy="413743"/>
          </a:xfrm>
          <a:prstGeom prst="rect">
            <a:avLst/>
          </a:prstGeom>
        </p:spPr>
        <p:txBody>
          <a:bodyPr vert="horz" wrap="square" lIns="121706" tIns="60853" rIns="121706" bIns="60853" rtlCol="0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32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s Marketing 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795" y="285551"/>
            <a:ext cx="6172200" cy="1428750"/>
          </a:xfrm>
        </p:spPr>
        <p:txBody>
          <a:bodyPr anchor="b"/>
          <a:lstStyle>
            <a:lvl1pPr>
              <a:lnSpc>
                <a:spcPct val="90000"/>
              </a:lnSpc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1895687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249920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8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9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9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7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1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30A6-F882-4D40-ACEA-3EB61DED7566}" type="datetime4">
              <a:rPr lang="en-US" smtClean="0">
                <a:solidFill>
                  <a:srgbClr val="000000"/>
                </a:solidFill>
              </a:rPr>
              <a:pPr/>
              <a:t>November 7, 2017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Confidential – For Training Purposes Only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0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srgbClr val="000000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srgbClr val="000000"/>
                </a:solidFill>
              </a:rPr>
              <a:pPr/>
              <a:t>November 7, 2017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Private | Confidential | Internal Use Only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 _d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6"/>
          <p:cNvSpPr>
            <a:spLocks noGrp="1"/>
          </p:cNvSpPr>
          <p:nvPr>
            <p:ph type="title" hasCustomPrompt="1"/>
          </p:nvPr>
        </p:nvSpPr>
        <p:spPr>
          <a:xfrm>
            <a:off x="1823986" y="442968"/>
            <a:ext cx="5986255" cy="413743"/>
          </a:xfrm>
          <a:prstGeom prst="rect">
            <a:avLst/>
          </a:prstGeom>
        </p:spPr>
        <p:txBody>
          <a:bodyPr vert="horz" wrap="square" lIns="121706" tIns="60853" rIns="121706" bIns="60853" rtlCol="0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26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s Marketing 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795" y="285551"/>
            <a:ext cx="6172200" cy="14287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1895687"/>
            <a:ext cx="6172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2499206"/>
            <a:ext cx="4117184" cy="254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7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6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5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5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November 7,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6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4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3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352830A6-F882-4D40-ACEA-3EB61DED7566}" type="datetime4">
              <a:rPr lang="en-US" smtClean="0">
                <a:solidFill>
                  <a:srgbClr val="000000"/>
                </a:solidFill>
              </a:rPr>
              <a:pPr/>
              <a:t>November 7, 2017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Confidential – For Training Purposes Only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  <a:prstGeom prst="rect">
            <a:avLst/>
          </a:prstGeo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prstGeom prst="rect">
            <a:avLst/>
          </a:prstGeo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  <a:prstGeom prst="rect">
            <a:avLst/>
          </a:prstGeo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prstGeom prst="rect">
            <a:avLst/>
          </a:prstGeo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  <a:prstGeom prst="rect">
            <a:avLst/>
          </a:prstGeo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prstGeom prst="rect">
            <a:avLst/>
          </a:prstGeo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1" y="4823152"/>
            <a:ext cx="400049" cy="174110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title _d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6"/>
          <p:cNvSpPr>
            <a:spLocks noGrp="1"/>
          </p:cNvSpPr>
          <p:nvPr>
            <p:ph type="title" hasCustomPrompt="1"/>
          </p:nvPr>
        </p:nvSpPr>
        <p:spPr>
          <a:xfrm>
            <a:off x="1823986" y="442968"/>
            <a:ext cx="5986255" cy="413743"/>
          </a:xfrm>
          <a:prstGeom prst="rect">
            <a:avLst/>
          </a:prstGeom>
        </p:spPr>
        <p:txBody>
          <a:bodyPr vert="horz" wrap="square" lIns="121706" tIns="60853" rIns="121706" bIns="60853" rtlCol="0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E93D-1045-4CCB-AB44-BFA95A391845}" type="datetime1">
              <a:rPr lang="en-US" smtClean="0">
                <a:solidFill>
                  <a:prstClr val="black"/>
                </a:solidFill>
              </a:rPr>
              <a:pPr/>
              <a:t>11/7/2017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s Marketing 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795" y="285551"/>
            <a:ext cx="6172200" cy="1428750"/>
          </a:xfrm>
        </p:spPr>
        <p:txBody>
          <a:bodyPr anchor="b"/>
          <a:lstStyle>
            <a:lvl1pPr>
              <a:lnSpc>
                <a:spcPct val="90000"/>
              </a:lnSpc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1895687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249920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2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November 7,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1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62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fld id="{65FD8143-BFA3-46F8-9B90-B0E5CFAF7F7C}" type="datetime4">
              <a:rPr lang="en-US" smtClean="0">
                <a:solidFill>
                  <a:prstClr val="black"/>
                </a:solidFill>
              </a:rPr>
              <a:pPr defTabSz="685800"/>
              <a:t>November 7,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5F7A76"/>
                </a:solidFill>
              </a:rPr>
              <a:pPr defTabSz="685800"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2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fld id="{65FD8143-BFA3-46F8-9B90-B0E5CFAF7F7C}" type="datetime4">
              <a:rPr lang="en-US" smtClean="0">
                <a:solidFill>
                  <a:prstClr val="black"/>
                </a:solidFill>
              </a:rPr>
              <a:pPr defTabSz="685800"/>
              <a:t>November 7,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5F7A76"/>
                </a:solidFill>
              </a:rPr>
              <a:pPr defTabSz="685800"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6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4587974"/>
            <a:ext cx="934234" cy="387696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3156" y="-9281"/>
            <a:ext cx="810141" cy="242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56009" y="4515966"/>
            <a:ext cx="524484" cy="4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4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fld id="{7B512F08-0C1B-4D66-9523-7B210AEE5218}" type="datetime1">
              <a:rPr lang="en-US" smtClean="0">
                <a:solidFill>
                  <a:prstClr val="black"/>
                </a:solidFill>
              </a:rPr>
              <a:pPr defTabSz="685800"/>
              <a:t>11/7/2017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25">
                <a:solidFill>
                  <a:schemeClr val="tx1"/>
                </a:solidFill>
              </a:defRPr>
            </a:lvl1pPr>
          </a:lstStyle>
          <a:p>
            <a:pPr defTabSz="685800"/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5F7A76"/>
                </a:solidFill>
              </a:rPr>
              <a:pPr defTabSz="685800"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685800"/>
              <a:endParaRPr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2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hyperlink" Target="http://www.hpe-microsoftazurestack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png"/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NQR15PYI1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180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>
                <a:solidFill>
                  <a:schemeClr val="tx1"/>
                </a:solidFill>
              </a:rPr>
              <a:t>Implementation Integrierter Systeme für Microsoft </a:t>
            </a:r>
            <a:r>
              <a:rPr lang="de-DE" sz="2400" dirty="0" err="1" smtClean="0">
                <a:solidFill>
                  <a:schemeClr val="tx1"/>
                </a:solidFill>
              </a:rPr>
              <a:t>Azure</a:t>
            </a:r>
            <a:r>
              <a:rPr lang="de-DE" sz="2400" dirty="0" smtClean="0">
                <a:solidFill>
                  <a:schemeClr val="tx1"/>
                </a:solidFill>
              </a:rPr>
              <a:t> Stack</a:t>
            </a:r>
            <a:r>
              <a:rPr lang="de-DE" sz="2400" dirty="0"/>
              <a:t/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5909" y="2642463"/>
            <a:ext cx="6120680" cy="124659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ea typeface="Segoe UI Historic" charset="0"/>
                <a:cs typeface="Segoe UI Historic" charset="0"/>
              </a:rPr>
              <a:t>Robert </a:t>
            </a:r>
            <a:r>
              <a:rPr lang="en-US" sz="1800" dirty="0">
                <a:solidFill>
                  <a:schemeClr val="tx1"/>
                </a:solidFill>
                <a:ea typeface="Segoe UI Historic" charset="0"/>
                <a:cs typeface="Segoe UI Historic" charset="0"/>
              </a:rPr>
              <a:t>Mader</a:t>
            </a:r>
          </a:p>
          <a:p>
            <a:r>
              <a:rPr lang="en-US" sz="1800" dirty="0">
                <a:solidFill>
                  <a:schemeClr val="tx1"/>
                </a:solidFill>
                <a:ea typeface="Segoe UI Historic" charset="0"/>
                <a:cs typeface="Segoe UI Historic" charset="0"/>
              </a:rPr>
              <a:t>www.expertslive.at</a:t>
            </a:r>
            <a:br>
              <a:rPr lang="en-US" sz="1800" dirty="0">
                <a:solidFill>
                  <a:schemeClr val="tx1"/>
                </a:solidFill>
                <a:ea typeface="Segoe UI Historic" charset="0"/>
                <a:cs typeface="Segoe UI Historic" charset="0"/>
              </a:rPr>
            </a:br>
            <a:r>
              <a:rPr lang="en-US" sz="1800" dirty="0">
                <a:solidFill>
                  <a:schemeClr val="tx1"/>
                </a:solidFill>
                <a:ea typeface="Segoe UI Historic" charset="0"/>
                <a:cs typeface="Segoe UI Historic" charset="0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ea typeface="Segoe UI Historic" charset="0"/>
                <a:cs typeface="Segoe UI Historic" charset="0"/>
              </a:rPr>
              <a:t>www.hpe.com/at/de/solutions/cloud/azure-hybrid-cloud.html</a:t>
            </a:r>
          </a:p>
          <a:p>
            <a:endParaRPr lang="en-US" sz="1800" dirty="0" smtClean="0">
              <a:solidFill>
                <a:schemeClr val="tx1"/>
              </a:solidFill>
              <a:ea typeface="Segoe UI Historic" charset="0"/>
              <a:cs typeface="Segoe UI Historic" charset="0"/>
            </a:endParaRPr>
          </a:p>
          <a:p>
            <a:endParaRPr lang="en-US" sz="1800" dirty="0" smtClean="0">
              <a:solidFill>
                <a:schemeClr val="tx1"/>
              </a:solidFill>
              <a:ea typeface="Segoe UI Historic" charset="0"/>
              <a:cs typeface="Segoe UI Historic" charset="0"/>
            </a:endParaRPr>
          </a:p>
          <a:p>
            <a:endParaRPr lang="en-US" sz="1800" dirty="0">
              <a:solidFill>
                <a:schemeClr val="tx1"/>
              </a:solidFill>
              <a:ea typeface="Segoe UI Historic" charset="0"/>
              <a:cs typeface="Segoe UI Historic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85909" y="322220"/>
            <a:ext cx="3027151" cy="1219403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01" y="225427"/>
            <a:ext cx="8227457" cy="308610"/>
          </a:xfrm>
        </p:spPr>
        <p:txBody>
          <a:bodyPr/>
          <a:lstStyle/>
          <a:p>
            <a:r>
              <a:rPr lang="en-US" dirty="0"/>
              <a:t>Microsoft Azure Stack Workshop &amp; POC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5901" y="535201"/>
            <a:ext cx="8227457" cy="285750"/>
          </a:xfrm>
        </p:spPr>
        <p:txBody>
          <a:bodyPr/>
          <a:lstStyle/>
          <a:p>
            <a:r>
              <a:rPr lang="en-US" dirty="0" smtClean="0"/>
              <a:t>POC Engagement </a:t>
            </a:r>
            <a:r>
              <a:rPr lang="en-US" dirty="0"/>
              <a:t>Objectives</a:t>
            </a:r>
          </a:p>
        </p:txBody>
      </p:sp>
      <p:sp>
        <p:nvSpPr>
          <p:cNvPr id="12" name="Rectangle 11"/>
          <p:cNvSpPr/>
          <p:nvPr/>
        </p:nvSpPr>
        <p:spPr bwMode="ltGray">
          <a:xfrm>
            <a:off x="446856" y="863221"/>
            <a:ext cx="8229600" cy="36104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15458" y="2339772"/>
            <a:ext cx="26918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Plan_01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571" y="977521"/>
            <a:ext cx="1909716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088" y="2414622"/>
            <a:ext cx="3604683" cy="210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Planning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Plan the implementation, management and monitoring of Microsoft Azure Stack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Help determine and document the defined Business &amp; IT Goals (through collaborative workshop led discussions)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Lead a technical workshop on Microsoft Azure Stack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Plan, prioritize, and document the defined hybrid use case scenarios (through collaborative workshop led discussions)</a:t>
            </a:r>
          </a:p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Build 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If used with single-node ASDK, install and configure Microsoft Azure Stack</a:t>
            </a:r>
          </a:p>
        </p:txBody>
      </p:sp>
      <p:pic>
        <p:nvPicPr>
          <p:cNvPr id="10" name="Picture 9" descr="Plan_02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9470" y="1006096"/>
            <a:ext cx="2670774" cy="13487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8" y="2414621"/>
            <a:ext cx="4153959" cy="202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Configure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Create custom images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(Windows 2016 and Red Hat Enterprise Linux)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Create plans, offers and subscriptions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Set up Health Monitoring Integration </a:t>
            </a:r>
          </a:p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Use Cases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Implement customer defined or example HPE defined use cases e.g. </a:t>
            </a:r>
            <a:r>
              <a:rPr lang="en-US" sz="1050" b="1" dirty="0" err="1">
                <a:solidFill>
                  <a:prstClr val="black"/>
                </a:solidFill>
              </a:rPr>
              <a:t>LoB</a:t>
            </a:r>
            <a:r>
              <a:rPr lang="en-US" sz="1050" b="1" dirty="0">
                <a:solidFill>
                  <a:prstClr val="black"/>
                </a:solidFill>
              </a:rPr>
              <a:t> App, </a:t>
            </a:r>
            <a:r>
              <a:rPr lang="en-US" sz="1050" b="1" dirty="0" err="1">
                <a:solidFill>
                  <a:prstClr val="black"/>
                </a:solidFill>
              </a:rPr>
              <a:t>DBaaS</a:t>
            </a:r>
            <a:r>
              <a:rPr lang="en-US" sz="1050" b="1" dirty="0">
                <a:solidFill>
                  <a:prstClr val="black"/>
                </a:solidFill>
              </a:rPr>
              <a:t>, SQL IaaS, Multi-tier PaaS, Dev/Test</a:t>
            </a:r>
          </a:p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Project Close</a:t>
            </a:r>
          </a:p>
          <a:p>
            <a:pPr marL="171450" indent="-171450" defTabSz="685800">
              <a:lnSpc>
                <a:spcPct val="90000"/>
              </a:lnSpc>
              <a:spcAft>
                <a:spcPts val="75"/>
              </a:spcAft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prstClr val="black"/>
                </a:solidFill>
              </a:rPr>
              <a:t>Dedicated knowledge transfer and project close </a:t>
            </a:r>
          </a:p>
          <a:p>
            <a:pPr defTabSz="685800">
              <a:lnSpc>
                <a:spcPct val="90000"/>
              </a:lnSpc>
              <a:spcAft>
                <a:spcPts val="75"/>
              </a:spcAft>
            </a:pPr>
            <a:r>
              <a:rPr lang="en-US" sz="1200" b="1" dirty="0">
                <a:solidFill>
                  <a:prstClr val="black"/>
                </a:solidFill>
              </a:rPr>
              <a:t>Duration</a:t>
            </a:r>
            <a:r>
              <a:rPr lang="en-US" sz="1050" dirty="0">
                <a:solidFill>
                  <a:prstClr val="black"/>
                </a:solidFill>
              </a:rPr>
              <a:t>: ~3 – 6+ weeks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275070" y="988105"/>
            <a:ext cx="0" cy="33612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Azure in to your Hybrid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2750" y="1182889"/>
            <a:ext cx="2035683" cy="5789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60552"/>
              <a:satOff val="-8638"/>
              <a:lumOff val="19623"/>
              <a:alphaOff val="0"/>
            </a:schemeClr>
          </a:lnRef>
          <a:fillRef idx="1">
            <a:schemeClr val="accent1">
              <a:shade val="80000"/>
              <a:hueOff val="-60552"/>
              <a:satOff val="-8638"/>
              <a:lumOff val="19623"/>
              <a:alphaOff val="0"/>
            </a:schemeClr>
          </a:fillRef>
          <a:effectRef idx="0">
            <a:schemeClr val="accent1">
              <a:shade val="80000"/>
              <a:hueOff val="-60552"/>
              <a:satOff val="-8638"/>
              <a:lumOff val="196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Workload Migration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12082" y="1819451"/>
            <a:ext cx="2153939" cy="57296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90828"/>
              <a:satOff val="-12957"/>
              <a:lumOff val="29435"/>
              <a:alphaOff val="0"/>
            </a:schemeClr>
          </a:lnRef>
          <a:fillRef idx="1">
            <a:schemeClr val="accent1">
              <a:shade val="80000"/>
              <a:hueOff val="-90828"/>
              <a:satOff val="-12957"/>
              <a:lumOff val="29435"/>
              <a:alphaOff val="0"/>
            </a:schemeClr>
          </a:fillRef>
          <a:effectRef idx="0">
            <a:schemeClr val="accent1">
              <a:shade val="80000"/>
              <a:hueOff val="-90828"/>
              <a:satOff val="-12957"/>
              <a:lumOff val="294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Resource </a:t>
            </a:r>
            <a:r>
              <a:rPr lang="en-US" sz="1350" dirty="0">
                <a:solidFill>
                  <a:srgbClr val="000000"/>
                </a:solidFill>
              </a:rPr>
              <a:t>and</a:t>
            </a:r>
            <a:r>
              <a:rPr lang="en-US" b="1" dirty="0">
                <a:solidFill>
                  <a:srgbClr val="000000"/>
                </a:solidFill>
              </a:rPr>
              <a:t> Service Monitoring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5874" y="3310795"/>
            <a:ext cx="2184776" cy="6252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Backup</a:t>
            </a:r>
            <a:r>
              <a:rPr lang="en-US" sz="1350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Disaster Recovery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4678" y="1257849"/>
            <a:ext cx="2035683" cy="5733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30276"/>
              <a:satOff val="-4319"/>
              <a:lumOff val="9812"/>
              <a:alphaOff val="0"/>
            </a:schemeClr>
          </a:lnRef>
          <a:fillRef idx="1">
            <a:schemeClr val="accent1">
              <a:shade val="80000"/>
              <a:hueOff val="-30276"/>
              <a:satOff val="-4319"/>
              <a:lumOff val="9812"/>
              <a:alphaOff val="0"/>
            </a:schemeClr>
          </a:fillRef>
          <a:effectRef idx="0">
            <a:schemeClr val="accent1">
              <a:shade val="80000"/>
              <a:hueOff val="-30276"/>
              <a:satOff val="-4319"/>
              <a:lumOff val="98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Single Sign-On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8711" y="2252561"/>
            <a:ext cx="2035683" cy="57895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60552"/>
              <a:satOff val="-8638"/>
              <a:lumOff val="19623"/>
              <a:alphaOff val="0"/>
            </a:schemeClr>
          </a:lnRef>
          <a:fillRef idx="1">
            <a:schemeClr val="accent1">
              <a:shade val="80000"/>
              <a:hueOff val="-60552"/>
              <a:satOff val="-8638"/>
              <a:lumOff val="19623"/>
              <a:alphaOff val="0"/>
            </a:schemeClr>
          </a:fillRef>
          <a:effectRef idx="0">
            <a:schemeClr val="accent1">
              <a:shade val="80000"/>
              <a:hueOff val="-60552"/>
              <a:satOff val="-8638"/>
              <a:lumOff val="196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Business Continuity</a:t>
            </a:r>
            <a:endParaRPr lang="en-US" sz="1350" dirty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08297"/>
            <a:ext cx="2686050" cy="2726956"/>
          </a:xfrm>
          <a:prstGeom prst="rect">
            <a:avLst/>
          </a:prstGeom>
        </p:spPr>
      </p:pic>
      <p:sp>
        <p:nvSpPr>
          <p:cNvPr id="19" name="Text Placeholder 2"/>
          <p:cNvSpPr txBox="1">
            <a:spLocks/>
          </p:cNvSpPr>
          <p:nvPr/>
        </p:nvSpPr>
        <p:spPr>
          <a:xfrm>
            <a:off x="380881" y="643530"/>
            <a:ext cx="8227457" cy="28575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Consulting services with HPE experts for your specific needs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0650" y="3880568"/>
            <a:ext cx="2573040" cy="57296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90828"/>
              <a:satOff val="-12957"/>
              <a:lumOff val="29435"/>
              <a:alphaOff val="0"/>
            </a:schemeClr>
          </a:lnRef>
          <a:fillRef idx="1">
            <a:schemeClr val="accent1">
              <a:shade val="80000"/>
              <a:hueOff val="-90828"/>
              <a:satOff val="-12957"/>
              <a:lumOff val="29435"/>
              <a:alphaOff val="0"/>
            </a:schemeClr>
          </a:fillRef>
          <a:effectRef idx="0">
            <a:schemeClr val="accent1">
              <a:shade val="80000"/>
              <a:hueOff val="-90828"/>
              <a:satOff val="-12957"/>
              <a:lumOff val="294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50" dirty="0">
                <a:solidFill>
                  <a:srgbClr val="000000"/>
                </a:solidFill>
              </a:rPr>
              <a:t>…..and</a:t>
            </a:r>
            <a:r>
              <a:rPr lang="en-US" b="1" dirty="0">
                <a:solidFill>
                  <a:srgbClr val="000000"/>
                </a:solidFill>
              </a:rPr>
              <a:t> other Operational Services….</a:t>
            </a: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3095" y="2753538"/>
            <a:ext cx="1917381" cy="57296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80000"/>
              <a:hueOff val="-90828"/>
              <a:satOff val="-12957"/>
              <a:lumOff val="29435"/>
              <a:alphaOff val="0"/>
            </a:schemeClr>
          </a:lnRef>
          <a:fillRef idx="1">
            <a:schemeClr val="accent1">
              <a:shade val="80000"/>
              <a:hueOff val="-90828"/>
              <a:satOff val="-12957"/>
              <a:lumOff val="29435"/>
              <a:alphaOff val="0"/>
            </a:schemeClr>
          </a:fillRef>
          <a:effectRef idx="0">
            <a:schemeClr val="accent1">
              <a:shade val="80000"/>
              <a:hueOff val="-90828"/>
              <a:satOff val="-12957"/>
              <a:lumOff val="294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defTabSz="7334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000000"/>
                </a:solidFill>
              </a:rPr>
              <a:t>Network Integration</a:t>
            </a: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67494"/>
            <a:ext cx="8227457" cy="308610"/>
          </a:xfrm>
        </p:spPr>
        <p:txBody>
          <a:bodyPr/>
          <a:lstStyle/>
          <a:p>
            <a:r>
              <a:rPr lang="en-US" dirty="0"/>
              <a:t>Azure related consulting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3249921" y="1006141"/>
            <a:ext cx="2404128" cy="558898"/>
          </a:xfrm>
          <a:prstGeom prst="rect">
            <a:avLst/>
          </a:prstGeom>
          <a:solidFill>
            <a:schemeClr val="bg1"/>
          </a:solidFill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137160" rtlCol="0" anchor="t"/>
          <a:lstStyle/>
          <a:p>
            <a:pPr algn="ctr" defTabSz="685800">
              <a:lnSpc>
                <a:spcPct val="90000"/>
              </a:lnSpc>
            </a:pPr>
            <a:r>
              <a:rPr lang="en-US" sz="1350" b="1" dirty="0">
                <a:solidFill>
                  <a:prstClr val="black"/>
                </a:solidFill>
              </a:rPr>
              <a:t>Hybrid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882622" y="1006141"/>
            <a:ext cx="2404128" cy="558898"/>
          </a:xfrm>
          <a:prstGeom prst="rect">
            <a:avLst/>
          </a:prstGeom>
          <a:solidFill>
            <a:schemeClr val="bg1"/>
          </a:solidFill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137160" rtlCol="0" anchor="t"/>
          <a:lstStyle/>
          <a:p>
            <a:pPr algn="ctr" defTabSz="685800">
              <a:lnSpc>
                <a:spcPct val="90000"/>
              </a:lnSpc>
            </a:pPr>
            <a:r>
              <a:rPr lang="en-US" sz="1350" b="1" dirty="0">
                <a:solidFill>
                  <a:prstClr val="black"/>
                </a:solidFill>
              </a:rPr>
              <a:t>Public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617220" y="1006141"/>
            <a:ext cx="2404128" cy="558898"/>
          </a:xfrm>
          <a:prstGeom prst="rect">
            <a:avLst/>
          </a:prstGeom>
          <a:solidFill>
            <a:schemeClr val="bg1"/>
          </a:solidFill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137160" rtlCol="0" anchor="t"/>
          <a:lstStyle/>
          <a:p>
            <a:pPr algn="ctr" defTabSz="685800">
              <a:lnSpc>
                <a:spcPct val="90000"/>
              </a:lnSpc>
            </a:pPr>
            <a:r>
              <a:rPr lang="en-US" sz="1350" b="1" dirty="0">
                <a:solidFill>
                  <a:prstClr val="black"/>
                </a:solidFill>
              </a:rPr>
              <a:t>Private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7221" y="1686860"/>
            <a:ext cx="2404128" cy="2308324"/>
          </a:xfrm>
          <a:prstGeom prst="rect">
            <a:avLst/>
          </a:prstGeom>
          <a:solidFill>
            <a:schemeClr val="bg1"/>
          </a:solidFill>
          <a:ln>
            <a:solidFill>
              <a:srgbClr val="01A982"/>
            </a:solidFill>
          </a:ln>
        </p:spPr>
        <p:txBody>
          <a:bodyPr wrap="square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Private Cloud implementation 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Windows Azure Pack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Microsoft Azure Stack  </a:t>
            </a: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Modernize enterprise application foundation  </a:t>
            </a:r>
          </a:p>
          <a:p>
            <a:pPr marL="514307" lvl="1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Windows Server 2016</a:t>
            </a:r>
          </a:p>
          <a:p>
            <a:pPr marL="514307" lvl="1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System Center 2016</a:t>
            </a:r>
          </a:p>
          <a:p>
            <a:pPr marL="514307" lvl="1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SQL</a:t>
            </a:r>
          </a:p>
          <a:p>
            <a:pPr marL="514307" lvl="1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SAP</a:t>
            </a:r>
            <a:endParaRPr lang="en-US" sz="1200" dirty="0">
              <a:solidFill>
                <a:prstClr val="black"/>
              </a:solidFill>
            </a:endParaRP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Platform modernization</a:t>
            </a: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Data center transformation and automation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49921" y="1686860"/>
            <a:ext cx="2404128" cy="2973122"/>
          </a:xfrm>
          <a:prstGeom prst="rect">
            <a:avLst/>
          </a:prstGeom>
          <a:solidFill>
            <a:schemeClr val="bg1"/>
          </a:solidFill>
          <a:ln>
            <a:solidFill>
              <a:srgbClr val="01A982"/>
            </a:solidFill>
          </a:ln>
        </p:spPr>
        <p:txBody>
          <a:bodyPr wrap="square">
            <a:spAutoFit/>
          </a:bodyPr>
          <a:lstStyle/>
          <a:p>
            <a:pPr marL="214313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Hybrid protection  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Azure BCDR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Cloud Protection </a:t>
            </a:r>
          </a:p>
          <a:p>
            <a:pPr marL="214313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Hybrid platform  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SQL modernization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SAP modernization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Move workloads to hybrid cloud  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Workload Portability</a:t>
            </a:r>
          </a:p>
          <a:p>
            <a:pPr marL="214313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Hybrid Infrastructure 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Hybrid Identity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Hybrid Network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Azure IaaS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Hybrid Management with OMS</a:t>
            </a:r>
          </a:p>
          <a:p>
            <a:pPr marL="557213" lvl="1" indent="-214313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Hybrid Security with OMS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82622" y="1686860"/>
            <a:ext cx="2404128" cy="2492990"/>
          </a:xfrm>
          <a:prstGeom prst="rect">
            <a:avLst/>
          </a:prstGeom>
          <a:solidFill>
            <a:schemeClr val="bg1"/>
          </a:solidFill>
          <a:ln>
            <a:solidFill>
              <a:srgbClr val="01A982"/>
            </a:solidFill>
          </a:ln>
        </p:spPr>
        <p:txBody>
          <a:bodyPr wrap="square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Broker &amp; manage single and multiple clouds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Broker Consulting</a:t>
            </a:r>
          </a:p>
          <a:p>
            <a:pPr marL="214313" indent="-214313" defTabSz="6858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Big Data and analytics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Big Data on Azure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</a:rPr>
              <a:t>Develop and deploy cloud native apps</a:t>
            </a:r>
          </a:p>
          <a:p>
            <a:pPr marL="557213" lvl="1" indent="-214313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/>
              </a:rPr>
              <a:t>Cloud Native Apps</a:t>
            </a: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VDI &amp; Application Virtualization  </a:t>
            </a:r>
          </a:p>
          <a:p>
            <a:pPr marL="514307" lvl="1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4767"/>
                </a:solidFill>
                <a:cs typeface="Arial" panose="020B0604020202020204" pitchFamily="34" charset="0"/>
              </a:rPr>
              <a:t>Citrix on Azure</a:t>
            </a: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Mobility </a:t>
            </a:r>
          </a:p>
          <a:p>
            <a:pPr marL="171407" indent="-171407" defTabSz="685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Office365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" y="627534"/>
            <a:ext cx="7776567" cy="264713"/>
          </a:xfrm>
          <a:prstGeom prst="rect">
            <a:avLst/>
          </a:prstGeom>
          <a:solidFill>
            <a:srgbClr val="01A98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350" dirty="0">
                <a:solidFill>
                  <a:prstClr val="white"/>
                </a:solidFill>
              </a:rPr>
              <a:t>Cloud Consulting (advisory, roadmap, design, security). Support. Education. Financing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300287" y="4762847"/>
            <a:ext cx="4414838" cy="257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de-AT" b="1" dirty="0">
                <a:solidFill>
                  <a:srgbClr val="000000"/>
                </a:solidFill>
              </a:rPr>
              <a:t>Management </a:t>
            </a:r>
            <a:r>
              <a:rPr lang="de-AT" b="1" dirty="0" err="1">
                <a:solidFill>
                  <a:srgbClr val="000000"/>
                </a:solidFill>
              </a:rPr>
              <a:t>of</a:t>
            </a:r>
            <a:r>
              <a:rPr lang="de-AT" b="1" dirty="0">
                <a:solidFill>
                  <a:srgbClr val="000000"/>
                </a:solidFill>
              </a:rPr>
              <a:t> Change (</a:t>
            </a:r>
            <a:r>
              <a:rPr lang="de-AT" b="1" dirty="0" err="1">
                <a:solidFill>
                  <a:srgbClr val="000000"/>
                </a:solidFill>
              </a:rPr>
              <a:t>MoC</a:t>
            </a:r>
            <a:r>
              <a:rPr lang="de-AT" b="1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38" y="4070328"/>
            <a:ext cx="1070986" cy="51077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76" y="4599757"/>
            <a:ext cx="1670096" cy="3482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20" y="4273032"/>
            <a:ext cx="1730330" cy="3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5183404" y="3784452"/>
            <a:ext cx="2932958" cy="373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50" dirty="0">
                <a:solidFill>
                  <a:srgbClr val="000000"/>
                </a:solidFill>
              </a:rPr>
              <a:t>Flexible Capacity customer reducing TCO </a:t>
            </a:r>
            <a:br>
              <a:rPr lang="en-US" sz="1050" dirty="0">
                <a:solidFill>
                  <a:srgbClr val="000000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by 30% by eliminating over-provisioning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081" y="250288"/>
            <a:ext cx="8227457" cy="308610"/>
          </a:xfrm>
        </p:spPr>
        <p:txBody>
          <a:bodyPr/>
          <a:lstStyle/>
          <a:p>
            <a:r>
              <a:rPr lang="en-US" dirty="0"/>
              <a:t>Flexible Capacity for Microsoft Azure Stack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081" y="560062"/>
            <a:ext cx="8227457" cy="285750"/>
          </a:xfrm>
        </p:spPr>
        <p:txBody>
          <a:bodyPr/>
          <a:lstStyle/>
          <a:p>
            <a:r>
              <a:rPr lang="en-US" dirty="0"/>
              <a:t>Lower cost, elastic capacity, enterprise support, for hybrid 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83809" y="843559"/>
            <a:ext cx="4232207" cy="367240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/>
              <a:t>Pay only for what you use</a:t>
            </a:r>
            <a:r>
              <a:rPr lang="en-US" b="1" baseline="30000" dirty="0"/>
              <a:t>1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Aligns costs with usage monthly via advanced metering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No upfront payment requirements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Save the costs of overprovisioning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/>
              <a:t>Infrastructure capacity that never runs out 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Scalable – add capacity in minutes, not months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subject to Microsoft limitations with Azure Stack initially)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Avoid long procurement cycles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Manage capacity jointly with account team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/>
              <a:t>Applies to servers, software-defined and traditional storage, networks, converged, and software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HPE and multivendor support 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dirty="0"/>
              <a:t>Hybrid-ready with certain Microsoft Azure services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b="1" dirty="0"/>
              <a:t>Add Azure Stack solution to existing Flexible Capacity contract</a:t>
            </a:r>
            <a:r>
              <a:rPr lang="en-US" b="1" baseline="30000" dirty="0"/>
              <a:t>2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198571" y="1501833"/>
            <a:ext cx="2556261" cy="2197598"/>
            <a:chOff x="6936983" y="1806177"/>
            <a:chExt cx="3968874" cy="3412009"/>
          </a:xfrm>
        </p:grpSpPr>
        <p:sp>
          <p:nvSpPr>
            <p:cNvPr id="28" name="TextBox 27"/>
            <p:cNvSpPr txBox="1"/>
            <p:nvPr/>
          </p:nvSpPr>
          <p:spPr>
            <a:xfrm>
              <a:off x="8323007" y="4333434"/>
              <a:ext cx="1734595" cy="21656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685800">
                <a:lnSpc>
                  <a:spcPct val="90000"/>
                </a:lnSpc>
              </a:pPr>
              <a:r>
                <a:rPr lang="en-US" sz="1200" dirty="0">
                  <a:solidFill>
                    <a:srgbClr val="000000"/>
                  </a:solidFill>
                </a:rPr>
                <a:t>Decrease Capacity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1591" y="2935490"/>
              <a:ext cx="1217955" cy="5847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 defTabSz="685800">
                <a:lnSpc>
                  <a:spcPct val="80000"/>
                </a:lnSpc>
              </a:pPr>
              <a:r>
                <a:rPr lang="en-US" sz="1200" dirty="0">
                  <a:solidFill>
                    <a:srgbClr val="000000"/>
                  </a:solidFill>
                </a:rPr>
                <a:t>Pay only for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200" dirty="0">
                  <a:solidFill>
                    <a:srgbClr val="000000"/>
                  </a:solidFill>
                </a:rPr>
                <a:t>what you use</a:t>
              </a:r>
              <a:r>
                <a:rPr lang="en-US" sz="1200" baseline="30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23007" y="1806177"/>
              <a:ext cx="1734595" cy="21656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685800">
                <a:lnSpc>
                  <a:spcPct val="90000"/>
                </a:lnSpc>
              </a:pPr>
              <a:r>
                <a:rPr lang="en-US" sz="1200" dirty="0">
                  <a:solidFill>
                    <a:srgbClr val="000000"/>
                  </a:solidFill>
                </a:rPr>
                <a:t>Increase Capacity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936983" y="2934955"/>
              <a:ext cx="3968874" cy="2283231"/>
              <a:chOff x="6936983" y="2816423"/>
              <a:chExt cx="3968874" cy="228323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936983" y="2816423"/>
                <a:ext cx="1217042" cy="566259"/>
              </a:xfrm>
              <a:prstGeom prst="rect">
                <a:avLst/>
              </a:prstGeom>
              <a:noFill/>
            </p:spPr>
            <p:txBody>
              <a:bodyPr wrap="none" lIns="0" tIns="34290" rIns="0" bIns="34290" rtlCol="0" anchor="ctr">
                <a:spAutoFit/>
              </a:bodyPr>
              <a:lstStyle/>
              <a:p>
                <a:pPr algn="ctr" defTabSz="685800">
                  <a:lnSpc>
                    <a:spcPct val="80000"/>
                  </a:lnSpc>
                </a:pPr>
                <a:r>
                  <a:rPr lang="en-US" sz="1200" dirty="0">
                    <a:solidFill>
                      <a:srgbClr val="000000"/>
                    </a:solidFill>
                  </a:rPr>
                  <a:t>Requested </a:t>
                </a:r>
                <a:br>
                  <a:rPr lang="en-US" sz="1200" dirty="0">
                    <a:solidFill>
                      <a:srgbClr val="000000"/>
                    </a:solidFill>
                  </a:rPr>
                </a:br>
                <a:r>
                  <a:rPr lang="en-US" sz="1200" dirty="0">
                    <a:solidFill>
                      <a:srgbClr val="000000"/>
                    </a:solidFill>
                  </a:rPr>
                  <a:t>capacity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271203" y="2835473"/>
                <a:ext cx="634654" cy="566259"/>
              </a:xfrm>
              <a:prstGeom prst="rect">
                <a:avLst/>
              </a:prstGeom>
              <a:noFill/>
            </p:spPr>
            <p:txBody>
              <a:bodyPr wrap="none" lIns="0" tIns="34290" rIns="0" bIns="34290" rtlCol="0" anchor="ctr">
                <a:spAutoFit/>
              </a:bodyPr>
              <a:lstStyle/>
              <a:p>
                <a:pPr algn="ctr" defTabSz="685800">
                  <a:lnSpc>
                    <a:spcPct val="80000"/>
                  </a:lnSpc>
                </a:pPr>
                <a:r>
                  <a:rPr lang="en-US" sz="1200" dirty="0">
                    <a:solidFill>
                      <a:srgbClr val="000000"/>
                    </a:solidFill>
                  </a:rPr>
                  <a:t>Local </a:t>
                </a:r>
              </a:p>
              <a:p>
                <a:pPr algn="ctr" defTabSz="685800">
                  <a:lnSpc>
                    <a:spcPct val="80000"/>
                  </a:lnSpc>
                </a:pPr>
                <a:r>
                  <a:rPr lang="en-US" sz="1200" dirty="0">
                    <a:solidFill>
                      <a:srgbClr val="000000"/>
                    </a:solidFill>
                  </a:rPr>
                  <a:t>Buffer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94077" y="4633744"/>
                <a:ext cx="3432979" cy="465910"/>
              </a:xfrm>
              <a:prstGeom prst="rect">
                <a:avLst/>
              </a:prstGeom>
              <a:noFill/>
            </p:spPr>
            <p:txBody>
              <a:bodyPr wrap="square" lIns="205740" anchor="ctr" anchorCtr="0">
                <a:spAutoFit/>
              </a:bodyPr>
              <a:lstStyle/>
              <a:p>
                <a:pPr algn="ctr" defTabSz="685800"/>
                <a:r>
                  <a:rPr lang="en-US" sz="1350" b="1" dirty="0">
                    <a:solidFill>
                      <a:srgbClr val="000000"/>
                    </a:solidFill>
                  </a:rPr>
                  <a:t>Business application</a:t>
                </a: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3371519" y="4756087"/>
            <a:ext cx="2309287" cy="30008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171450" indent="-171450" defTabSz="685800">
              <a:buFontTx/>
              <a:buAutoNum type="arabicPeriod"/>
            </a:pPr>
            <a:r>
              <a:rPr lang="en-US" sz="675" dirty="0">
                <a:solidFill>
                  <a:srgbClr val="000000"/>
                </a:solidFill>
                <a:latin typeface="MetricHPE" panose="020B0503030202060203"/>
              </a:rPr>
              <a:t>Subject to a minimum commitment for hardware and software</a:t>
            </a:r>
          </a:p>
          <a:p>
            <a:pPr marL="171450" indent="-171450" defTabSz="685800">
              <a:buFontTx/>
              <a:buAutoNum type="arabicPeriod"/>
            </a:pPr>
            <a:r>
              <a:rPr lang="en-US" sz="675" dirty="0">
                <a:solidFill>
                  <a:srgbClr val="000000"/>
                </a:solidFill>
                <a:latin typeface="MetricHPE" panose="020B0503030202060203"/>
              </a:rPr>
              <a:t>Contact your HPE Technical Services rep for more details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8" y="1059582"/>
            <a:ext cx="663376" cy="44225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5AF053C2-1A0F-41B0-A087-EF6DD1829AA0}"/>
              </a:ext>
            </a:extLst>
          </p:cNvPr>
          <p:cNvCxnSpPr>
            <a:stCxn id="37" idx="0"/>
            <a:endCxn id="36" idx="0"/>
          </p:cNvCxnSpPr>
          <p:nvPr/>
        </p:nvCxnSpPr>
        <p:spPr>
          <a:xfrm rot="16200000" flipV="1">
            <a:off x="6564343" y="1255016"/>
            <a:ext cx="12270" cy="1959943"/>
          </a:xfrm>
          <a:prstGeom prst="bentConnector3">
            <a:avLst>
              <a:gd name="adj1" fmla="val 1963081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80F884BD-EBE2-4649-BB84-2F19F58381AB}"/>
              </a:ext>
            </a:extLst>
          </p:cNvPr>
          <p:cNvCxnSpPr>
            <a:stCxn id="36" idx="2"/>
            <a:endCxn id="37" idx="2"/>
          </p:cNvCxnSpPr>
          <p:nvPr/>
        </p:nvCxnSpPr>
        <p:spPr>
          <a:xfrm rot="16200000" flipH="1">
            <a:off x="6564342" y="1619731"/>
            <a:ext cx="12270" cy="1959943"/>
          </a:xfrm>
          <a:prstGeom prst="bentConnector3">
            <a:avLst>
              <a:gd name="adj1" fmla="val 1963081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081" y="267494"/>
            <a:ext cx="8227457" cy="308610"/>
          </a:xfrm>
        </p:spPr>
        <p:txBody>
          <a:bodyPr/>
          <a:lstStyle/>
          <a:p>
            <a:r>
              <a:rPr lang="de-AT" dirty="0" smtClean="0"/>
              <a:t>HPE-Advantage - </a:t>
            </a:r>
            <a:r>
              <a:rPr lang="de-AT" dirty="0" err="1" smtClean="0"/>
              <a:t>Azure</a:t>
            </a:r>
            <a:r>
              <a:rPr lang="de-AT" dirty="0" smtClean="0"/>
              <a:t> Stack ROI Tool </a:t>
            </a:r>
            <a:r>
              <a:rPr lang="de-AT" dirty="0" err="1" smtClean="0"/>
              <a:t>for</a:t>
            </a:r>
            <a:r>
              <a:rPr lang="de-AT" dirty="0" smtClean="0"/>
              <a:t> Service Providers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44304"/>
            <a:ext cx="7632848" cy="37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67494"/>
            <a:ext cx="8227457" cy="308610"/>
          </a:xfrm>
        </p:spPr>
        <p:txBody>
          <a:bodyPr/>
          <a:lstStyle/>
          <a:p>
            <a:r>
              <a:rPr lang="en-US" dirty="0"/>
              <a:t>Integrated system support	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081" y="577268"/>
            <a:ext cx="8227457" cy="285750"/>
          </a:xfrm>
        </p:spPr>
        <p:txBody>
          <a:bodyPr/>
          <a:lstStyle/>
          <a:p>
            <a:r>
              <a:rPr lang="en-US" dirty="0"/>
              <a:t>Proactive care bundled with HPE ProLiant for Microsoft Azure Stack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0296" y="915566"/>
            <a:ext cx="1822592" cy="10561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dirty="0">
                <a:solidFill>
                  <a:srgbClr val="000000"/>
                </a:solidFill>
              </a:rPr>
              <a:t>Prevent problems before they occur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0296" y="2108741"/>
            <a:ext cx="1822591" cy="10561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dirty="0">
                <a:solidFill>
                  <a:srgbClr val="000000"/>
                </a:solidFill>
              </a:rPr>
              <a:t>Solve problems </a:t>
            </a:r>
            <a:br>
              <a:rPr lang="en-US" sz="1350" b="1" dirty="0">
                <a:solidFill>
                  <a:srgbClr val="000000"/>
                </a:solidFill>
              </a:rPr>
            </a:br>
            <a:r>
              <a:rPr lang="en-US" sz="1350" b="1" dirty="0">
                <a:solidFill>
                  <a:srgbClr val="000000"/>
                </a:solidFill>
              </a:rPr>
              <a:t>faster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080" y="3301915"/>
            <a:ext cx="1825216" cy="10561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dirty="0">
                <a:solidFill>
                  <a:srgbClr val="000000"/>
                </a:solidFill>
              </a:rPr>
              <a:t>Stay informed and </a:t>
            </a:r>
            <a:br>
              <a:rPr lang="en-US" sz="1350" b="1" dirty="0">
                <a:solidFill>
                  <a:srgbClr val="000000"/>
                </a:solidFill>
              </a:rPr>
            </a:br>
            <a:r>
              <a:rPr lang="en-US" sz="1350" b="1" dirty="0">
                <a:solidFill>
                  <a:srgbClr val="000000"/>
                </a:solidFill>
              </a:rPr>
              <a:t>in control</a:t>
            </a:r>
          </a:p>
        </p:txBody>
      </p:sp>
      <p:sp>
        <p:nvSpPr>
          <p:cNvPr id="31" name="Rectangle 16"/>
          <p:cNvSpPr/>
          <p:nvPr/>
        </p:nvSpPr>
        <p:spPr>
          <a:xfrm>
            <a:off x="2329725" y="967805"/>
            <a:ext cx="2517952" cy="95588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8580" bIns="13716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spcBef>
                <a:spcPts val="1350"/>
              </a:spcBef>
            </a:pPr>
            <a:r>
              <a:rPr lang="en-US" sz="1050" dirty="0">
                <a:solidFill>
                  <a:srgbClr val="000000"/>
                </a:solidFill>
              </a:rPr>
              <a:t>Tailored reports, expert reviews and recommendations for:</a:t>
            </a:r>
          </a:p>
          <a:p>
            <a:pPr marL="134541" lvl="1" indent="-128588">
              <a:lnSpc>
                <a:spcPts val="1500"/>
              </a:lnSpc>
              <a:buFont typeface="HP Simplified" panose="020B0604020204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Proactive System scans</a:t>
            </a:r>
          </a:p>
          <a:p>
            <a:pPr marL="134541" lvl="1" indent="-128588">
              <a:lnSpc>
                <a:spcPts val="1500"/>
              </a:lnSpc>
              <a:buFont typeface="HP Simplified" panose="020B0604020204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Firmware/patch analysis</a:t>
            </a:r>
          </a:p>
          <a:p>
            <a:pPr marL="134541" lvl="1" indent="-128588">
              <a:lnSpc>
                <a:spcPts val="1500"/>
              </a:lnSpc>
              <a:buFont typeface="HP Simplified" panose="020B0604020204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Incident/Trend analysis</a:t>
            </a:r>
          </a:p>
        </p:txBody>
      </p:sp>
      <p:sp>
        <p:nvSpPr>
          <p:cNvPr id="32" name="Rectangle 16"/>
          <p:cNvSpPr/>
          <p:nvPr/>
        </p:nvSpPr>
        <p:spPr>
          <a:xfrm>
            <a:off x="2329725" y="2061497"/>
            <a:ext cx="2517952" cy="96012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8580" bIns="13716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24x7 monitoring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Pre-failure alerts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Fast, accurate problem detection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Automated call logging parts dispatch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Enhanced call handling – start to finish case management</a:t>
            </a:r>
          </a:p>
        </p:txBody>
      </p:sp>
      <p:sp>
        <p:nvSpPr>
          <p:cNvPr id="33" name="Rectangle 16"/>
          <p:cNvSpPr/>
          <p:nvPr/>
        </p:nvSpPr>
        <p:spPr>
          <a:xfrm>
            <a:off x="2329725" y="3349921"/>
            <a:ext cx="2517952" cy="96012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8580" bIns="13716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Personalized dashboard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Global knowledgebase</a:t>
            </a:r>
          </a:p>
          <a:p>
            <a:pPr marL="127397" indent="-127397">
              <a:lnSpc>
                <a:spcPts val="1500"/>
              </a:lnSpc>
              <a:buFont typeface="Arial" panose="020B0604020202020204" pitchFamily="34" charset="0"/>
              <a:buChar char="–"/>
            </a:pPr>
            <a:r>
              <a:rPr lang="en-US" sz="1050" dirty="0">
                <a:solidFill>
                  <a:srgbClr val="000000"/>
                </a:solidFill>
              </a:rPr>
              <a:t>Community of Experts </a:t>
            </a:r>
            <a:br>
              <a:rPr lang="en-US" sz="1050" dirty="0">
                <a:solidFill>
                  <a:srgbClr val="000000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>(HPE, partners, peers)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958640" y="2529452"/>
            <a:ext cx="1776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66719"/>
            <a:r>
              <a:rPr lang="en-US" sz="1200" dirty="0">
                <a:solidFill>
                  <a:srgbClr val="000000"/>
                </a:solidFill>
              </a:rPr>
              <a:t>Call</a:t>
            </a:r>
          </a:p>
          <a:p>
            <a:pPr algn="ctr" defTabSz="366719"/>
            <a:r>
              <a:rPr lang="en-US" sz="1200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 bwMode="gray">
          <a:xfrm rot="10800000" flipV="1">
            <a:off x="6323802" y="3120030"/>
            <a:ext cx="1028700" cy="459782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rgbClr val="000000"/>
                </a:solidFill>
              </a:rPr>
              <a:t>Customer</a:t>
            </a:r>
          </a:p>
        </p:txBody>
      </p:sp>
      <p:pic>
        <p:nvPicPr>
          <p:cNvPr id="24" name="Picture 6" descr="Image result for microso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2" y="1809731"/>
            <a:ext cx="833846" cy="5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395" y="1916882"/>
            <a:ext cx="1213763" cy="333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744" y="1326084"/>
            <a:ext cx="1814513" cy="2904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Support with Microsoft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548DA87-8296-4C2A-8A9D-FFDD839C5B76}"/>
              </a:ext>
            </a:extLst>
          </p:cNvPr>
          <p:cNvCxnSpPr/>
          <p:nvPr/>
        </p:nvCxnSpPr>
        <p:spPr>
          <a:xfrm>
            <a:off x="6248400" y="2102196"/>
            <a:ext cx="1219200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39E6715C-B9B0-4311-8791-1EA9D5B2DD33}"/>
              </a:ext>
            </a:extLst>
          </p:cNvPr>
          <p:cNvCxnSpPr>
            <a:endCxn id="18" idx="1"/>
          </p:cNvCxnSpPr>
          <p:nvPr/>
        </p:nvCxnSpPr>
        <p:spPr>
          <a:xfrm rot="5400000">
            <a:off x="7250666" y="2542437"/>
            <a:ext cx="909320" cy="705648"/>
          </a:xfrm>
          <a:prstGeom prst="bentConnector2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19ADA358-AFA6-4EA8-A13D-5D5C551277C7}"/>
              </a:ext>
            </a:extLst>
          </p:cNvPr>
          <p:cNvCxnSpPr>
            <a:endCxn id="18" idx="3"/>
          </p:cNvCxnSpPr>
          <p:nvPr/>
        </p:nvCxnSpPr>
        <p:spPr>
          <a:xfrm rot="16200000" flipH="1">
            <a:off x="5440916" y="2467035"/>
            <a:ext cx="909320" cy="856452"/>
          </a:xfrm>
          <a:prstGeom prst="bentConnector2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5197385" y="3992151"/>
            <a:ext cx="3321231" cy="4920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de-AT" sz="2100" b="1" dirty="0">
                <a:solidFill>
                  <a:srgbClr val="000000"/>
                </a:solidFill>
              </a:rPr>
              <a:t>HPE </a:t>
            </a:r>
            <a:r>
              <a:rPr lang="de-AT" sz="2100" b="1" dirty="0" err="1">
                <a:solidFill>
                  <a:srgbClr val="000000"/>
                </a:solidFill>
              </a:rPr>
              <a:t>is</a:t>
            </a:r>
            <a:r>
              <a:rPr lang="de-AT" sz="2100" b="1" dirty="0">
                <a:solidFill>
                  <a:srgbClr val="000000"/>
                </a:solidFill>
              </a:rPr>
              <a:t> Cloud Solution Provider (CSP)!</a:t>
            </a:r>
          </a:p>
        </p:txBody>
      </p:sp>
    </p:spTree>
    <p:extLst>
      <p:ext uri="{BB962C8B-B14F-4D97-AF65-F5344CB8AC3E}">
        <p14:creationId xmlns:p14="http://schemas.microsoft.com/office/powerpoint/2010/main" val="13814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monitoring and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081" y="700680"/>
            <a:ext cx="8227457" cy="285750"/>
          </a:xfrm>
        </p:spPr>
        <p:txBody>
          <a:bodyPr/>
          <a:lstStyle/>
          <a:p>
            <a:r>
              <a:rPr lang="en-US" dirty="0"/>
              <a:t>HPE Data Center Care – Operation Support Services</a:t>
            </a:r>
          </a:p>
        </p:txBody>
      </p:sp>
      <p:sp>
        <p:nvSpPr>
          <p:cNvPr id="5" name="Rectangle 4"/>
          <p:cNvSpPr/>
          <p:nvPr/>
        </p:nvSpPr>
        <p:spPr bwMode="ltGray">
          <a:xfrm>
            <a:off x="457080" y="1143001"/>
            <a:ext cx="8229720" cy="2330792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77" tIns="195977" rIns="195977" rtlCol="0" anchor="t"/>
          <a:lstStyle/>
          <a:p>
            <a:pPr algn="ctr" defTabSz="685800">
              <a:lnSpc>
                <a:spcPct val="90000"/>
              </a:lnSpc>
              <a:spcAft>
                <a:spcPts val="257"/>
              </a:spcAft>
            </a:pPr>
            <a:endParaRPr lang="en-US" sz="1715" b="1" dirty="0">
              <a:solidFill>
                <a:prstClr val="black"/>
              </a:solidFill>
              <a:ea typeface="MetricHPE" charset="0"/>
              <a:cs typeface="MetricHPE" charset="0"/>
            </a:endParaRPr>
          </a:p>
        </p:txBody>
      </p:sp>
      <p:sp>
        <p:nvSpPr>
          <p:cNvPr id="6" name="Triangle 24"/>
          <p:cNvSpPr/>
          <p:nvPr/>
        </p:nvSpPr>
        <p:spPr bwMode="ltGray">
          <a:xfrm>
            <a:off x="4317797" y="2931790"/>
            <a:ext cx="497351" cy="429635"/>
          </a:xfrm>
          <a:prstGeom prst="triangl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457079" y="3379752"/>
            <a:ext cx="8229600" cy="99076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" name="Text Placeholder 15"/>
          <p:cNvSpPr txBox="1">
            <a:spLocks/>
          </p:cNvSpPr>
          <p:nvPr/>
        </p:nvSpPr>
        <p:spPr>
          <a:xfrm>
            <a:off x="712258" y="3791891"/>
            <a:ext cx="2280505" cy="17964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experience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2285999" y="3609014"/>
            <a:ext cx="3214973" cy="64400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r>
              <a:rPr lang="en-US" sz="1200" dirty="0">
                <a:solidFill>
                  <a:srgbClr val="000000"/>
                </a:solidFill>
              </a:rPr>
              <a:t>One partner for operations and support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r>
              <a:rPr lang="en-US" sz="1200" dirty="0">
                <a:solidFill>
                  <a:srgbClr val="000000"/>
                </a:solidFill>
              </a:rPr>
              <a:t>One integrated relationship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010" y="3370637"/>
            <a:ext cx="1239545" cy="573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3000" b="1" dirty="0">
                <a:solidFill>
                  <a:srgbClr val="000000"/>
                </a:solidFill>
              </a:rPr>
              <a:t>One</a:t>
            </a:r>
            <a:endParaRPr lang="en-US" sz="3600" b="1" baseline="30000" dirty="0">
              <a:solidFill>
                <a:srgbClr val="000000"/>
              </a:solidFill>
            </a:endParaRP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5353759" y="3609014"/>
            <a:ext cx="3407973" cy="64400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r>
              <a:rPr lang="en-US" sz="1200" dirty="0">
                <a:solidFill>
                  <a:srgbClr val="000000"/>
                </a:solidFill>
              </a:rPr>
              <a:t>One governance and process framework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r>
              <a:rPr lang="en-US" sz="1200" dirty="0">
                <a:solidFill>
                  <a:srgbClr val="000000"/>
                </a:solidFill>
              </a:rPr>
              <a:t>One management tool box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FFFFFF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31400" y="1208190"/>
            <a:ext cx="3310072" cy="24003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500" b="1" dirty="0">
                <a:solidFill>
                  <a:srgbClr val="000000"/>
                </a:solidFill>
              </a:rPr>
              <a:t>On-premises – Azure Stack 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531401" y="1498704"/>
            <a:ext cx="3142986" cy="144190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r>
              <a:rPr lang="en-US" sz="1350" dirty="0">
                <a:solidFill>
                  <a:srgbClr val="000000"/>
                </a:solidFill>
              </a:rPr>
              <a:t>Remote monitoring and management for heterogeneous IT </a:t>
            </a:r>
          </a:p>
          <a:p>
            <a:pPr marL="169069" indent="-169069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r>
              <a:rPr lang="en-US" sz="1350" dirty="0">
                <a:solidFill>
                  <a:srgbClr val="000000"/>
                </a:solidFill>
              </a:rPr>
              <a:t>Out-tasking of routine work for IT operations</a:t>
            </a:r>
          </a:p>
          <a:p>
            <a:pPr marL="169069" indent="-169069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r>
              <a:rPr lang="en-US" sz="1350" dirty="0">
                <a:solidFill>
                  <a:srgbClr val="000000"/>
                </a:solidFill>
              </a:rPr>
              <a:t>Frees up IT resources for more productive work</a:t>
            </a:r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5314805" y="1208190"/>
            <a:ext cx="3257695" cy="25527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None/>
            </a:pPr>
            <a:r>
              <a:rPr lang="en-US" sz="1500" b="1" dirty="0">
                <a:solidFill>
                  <a:srgbClr val="000000"/>
                </a:solidFill>
              </a:rPr>
              <a:t>Off-premises – Azure</a:t>
            </a: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5314805" y="1483464"/>
            <a:ext cx="3143395" cy="18287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r>
              <a:rPr lang="en-US" sz="1350" dirty="0">
                <a:solidFill>
                  <a:srgbClr val="000000"/>
                </a:solidFill>
              </a:rPr>
              <a:t>Manage Azure services—for example: use VM management to provision, delete, resize, monitor, and troubleshoot VMs in Azure</a:t>
            </a:r>
          </a:p>
          <a:p>
            <a:pPr marL="169069" indent="-169069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r>
              <a:rPr lang="en-US" sz="1350" dirty="0">
                <a:solidFill>
                  <a:srgbClr val="000000"/>
                </a:solidFill>
              </a:rPr>
              <a:t>Governance integrated with your account support team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endParaRPr lang="en-US" sz="135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000000"/>
              </a:buClr>
            </a:pPr>
            <a:endParaRPr lang="en-US" sz="135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76" y="2872714"/>
            <a:ext cx="663376" cy="4422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59" y="2845057"/>
            <a:ext cx="663376" cy="44225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39A0C68-9D5C-4F1A-B517-FD07E5EBAEB8}"/>
              </a:ext>
            </a:extLst>
          </p:cNvPr>
          <p:cNvCxnSpPr>
            <a:cxnSpLocks/>
          </p:cNvCxnSpPr>
          <p:nvPr/>
        </p:nvCxnSpPr>
        <p:spPr>
          <a:xfrm>
            <a:off x="3841472" y="2219655"/>
            <a:ext cx="1317081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angle 24">
            <a:extLst>
              <a:ext uri="{FF2B5EF4-FFF2-40B4-BE49-F238E27FC236}">
                <a16:creationId xmlns:a16="http://schemas.microsoft.com/office/drawing/2014/main" xmlns="" id="{52AA1B76-95F6-4A0F-B990-C011F5CF26B3}"/>
              </a:ext>
            </a:extLst>
          </p:cNvPr>
          <p:cNvSpPr/>
          <p:nvPr/>
        </p:nvSpPr>
        <p:spPr bwMode="ltGray">
          <a:xfrm>
            <a:off x="4317797" y="3045482"/>
            <a:ext cx="497351" cy="429635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950" dirty="0"/>
              <a:t>Joint HPE-Microsoft Innovation Centers – Bellevue &amp; Geneva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Come meet HPE and Microsoft Azure Stack experts</a:t>
            </a:r>
          </a:p>
        </p:txBody>
      </p:sp>
      <p:sp>
        <p:nvSpPr>
          <p:cNvPr id="21" name="Content Placeholder 20"/>
          <p:cNvSpPr txBox="1">
            <a:spLocks noGrp="1"/>
          </p:cNvSpPr>
          <p:nvPr>
            <p:ph idx="1"/>
          </p:nvPr>
        </p:nvSpPr>
        <p:spPr>
          <a:xfrm>
            <a:off x="457201" y="1515550"/>
            <a:ext cx="3776075" cy="2469749"/>
          </a:xfrm>
        </p:spPr>
        <p:txBody>
          <a:bodyPr/>
          <a:lstStyle/>
          <a:p>
            <a:pPr>
              <a:buFont typeface="AppleSymbols" charset="0"/>
              <a:buChar char="⎻"/>
            </a:pPr>
            <a:r>
              <a:rPr lang="en-US" dirty="0"/>
              <a:t>Accelerate business and technical planning</a:t>
            </a:r>
          </a:p>
          <a:p>
            <a:pPr>
              <a:buFont typeface="AppleSymbols" charset="0"/>
              <a:buChar char="⎻"/>
            </a:pPr>
            <a:r>
              <a:rPr lang="en-US" dirty="0"/>
              <a:t>Implement a Proof-of-Concept</a:t>
            </a:r>
            <a:endParaRPr lang="en-US" noProof="0" dirty="0"/>
          </a:p>
          <a:p>
            <a:pPr>
              <a:buFont typeface="AppleSymbols" charset="0"/>
              <a:buChar char="⎻"/>
            </a:pPr>
            <a:r>
              <a:rPr lang="en-US" noProof="0" dirty="0"/>
              <a:t>Access the latest Azure Stack software and HPE hardware</a:t>
            </a:r>
          </a:p>
          <a:p>
            <a:pPr>
              <a:buFont typeface="AppleSymbols" charset="0"/>
              <a:buChar char="⎻"/>
            </a:pPr>
            <a:r>
              <a:rPr lang="en-US" dirty="0"/>
              <a:t>Meet with experts</a:t>
            </a:r>
            <a:endParaRPr lang="en-US" noProof="0" dirty="0"/>
          </a:p>
          <a:p>
            <a:pPr>
              <a:buFont typeface="AppleSymbols" charset="0"/>
              <a:buChar char="⎻"/>
            </a:pPr>
            <a:r>
              <a:rPr lang="en-US" noProof="0" dirty="0"/>
              <a:t>Locations:</a:t>
            </a:r>
          </a:p>
          <a:p>
            <a:pPr marL="295275" lvl="1" indent="-133350">
              <a:buFont typeface="AppleSymbols" charset="0"/>
              <a:buChar char="⎻"/>
            </a:pPr>
            <a:r>
              <a:rPr lang="en-US" noProof="0" dirty="0"/>
              <a:t>Microsoft Technology Center in Redmond</a:t>
            </a:r>
            <a:r>
              <a:rPr lang="en-US" dirty="0"/>
              <a:t>, Washington USA</a:t>
            </a:r>
            <a:endParaRPr lang="en-US" noProof="0" dirty="0"/>
          </a:p>
          <a:p>
            <a:pPr marL="295275" lvl="1" indent="-133350">
              <a:buFont typeface="AppleSymbols" charset="0"/>
              <a:buChar char="⎻"/>
            </a:pPr>
            <a:r>
              <a:rPr lang="en-US" dirty="0"/>
              <a:t>HPE Solution Center in Geneva, Switzerland</a:t>
            </a:r>
          </a:p>
          <a:p>
            <a:pPr marL="295275" lvl="1" indent="-133350">
              <a:buFont typeface="AppleSymbols" charset="0"/>
              <a:buChar char="⎻"/>
            </a:pPr>
            <a:r>
              <a:rPr lang="en-US" dirty="0"/>
              <a:t>Remote access, Mobile units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0018" y="1364754"/>
            <a:ext cx="859331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1236" y="2140524"/>
            <a:ext cx="1576894" cy="371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Business planning workshop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941" y="1530751"/>
            <a:ext cx="832165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6765" y="2140524"/>
            <a:ext cx="946516" cy="5427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Multi-node testing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9987" y="1515550"/>
            <a:ext cx="646940" cy="5326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61291" y="2140523"/>
            <a:ext cx="944332" cy="5235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Proof of Concept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5377" y="2911935"/>
            <a:ext cx="696159" cy="562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2026" y="3511887"/>
            <a:ext cx="1002862" cy="391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Azure Stack deployments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9306" y="3511888"/>
            <a:ext cx="940754" cy="3897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Hackathon solution dev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417" y="2824226"/>
            <a:ext cx="665918" cy="6172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0377" y="2895172"/>
            <a:ext cx="659291" cy="5486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63181" y="3511888"/>
            <a:ext cx="1333683" cy="350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OEM integrated systems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5640" y="4231712"/>
            <a:ext cx="3720465" cy="3915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hlinkClick r:id="rId9"/>
              </a:rPr>
              <a:t>Schedule</a:t>
            </a:r>
            <a:r>
              <a:rPr lang="en-US" b="1" dirty="0">
                <a:solidFill>
                  <a:srgbClr val="000000"/>
                </a:solidFill>
              </a:rPr>
              <a:t> an appointment, today!</a:t>
            </a:r>
          </a:p>
        </p:txBody>
      </p:sp>
    </p:spTree>
    <p:extLst>
      <p:ext uri="{BB962C8B-B14F-4D97-AF65-F5344CB8AC3E}">
        <p14:creationId xmlns:p14="http://schemas.microsoft.com/office/powerpoint/2010/main" val="9329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HPE Microsoft cloud partnership &amp; collaboration</a:t>
            </a:r>
            <a:br>
              <a:rPr lang="en-US" dirty="0"/>
            </a:b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600690" y="771550"/>
            <a:ext cx="4005386" cy="571312"/>
          </a:xfrm>
          <a:prstGeom prst="chevron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137160" tIns="137160" rIns="137160" bIns="13716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/>
              </a:rPr>
              <a:t>Engineering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553065" y="1456917"/>
            <a:ext cx="4131473" cy="1112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indent="-175022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Integrated solutions using HPE and Microsoft technologies</a:t>
            </a:r>
          </a:p>
          <a:p>
            <a:pPr marL="175022" indent="-175022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Two joint centers of excellence</a:t>
            </a:r>
          </a:p>
          <a:p>
            <a:pPr marL="175022" indent="-175022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Joint development of reference architectures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74309" y="2645727"/>
            <a:ext cx="3987615" cy="569214"/>
          </a:xfrm>
          <a:prstGeom prst="chevron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137160" tIns="137160" rIns="137160" bIns="13716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/>
              </a:rPr>
              <a:t>Partner program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1147" y="3378647"/>
            <a:ext cx="3886385" cy="831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Microsoft is an HPE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/>
              </a:rPr>
              <a:t>Composable</a:t>
            </a: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 Infrastructure Partner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HPE is a Microsoft Cloud Solution Provider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HPE is a Microsoft Azure Certified for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/>
              </a:rPr>
              <a:t>IoT</a:t>
            </a: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 Partner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623895" y="2645727"/>
            <a:ext cx="3982181" cy="569214"/>
          </a:xfrm>
          <a:prstGeom prst="chevron">
            <a:avLst/>
          </a:prstGeom>
          <a:ln w="76200">
            <a:solidFill>
              <a:schemeClr val="accent1"/>
            </a:solidFill>
          </a:ln>
        </p:spPr>
        <p:txBody>
          <a:bodyPr vert="horz" lIns="137160" tIns="137160" rIns="137160" bIns="13716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/>
              </a:rPr>
              <a:t>Sales and services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553065" y="3378647"/>
            <a:ext cx="4131473" cy="831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4000 Azure trained HPE sales and technical resources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HPE Consulting services for Azure hybrid cloud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Joint GTM across direct and indirect channels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11148" y="771550"/>
            <a:ext cx="4113938" cy="571312"/>
          </a:xfrm>
          <a:prstGeom prst="homePlat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137160" tIns="137160" rIns="137160" bIns="13716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/>
              </a:rPr>
              <a:t>Preferential endorsement</a:t>
            </a:r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11147" y="1472117"/>
            <a:ext cx="3886385" cy="7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22" indent="-175022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Microsoft is HPE’s preferred public cloud partner</a:t>
            </a:r>
          </a:p>
          <a:p>
            <a:pPr marL="175022" indent="-175022">
              <a:lnSpc>
                <a:spcPct val="100000"/>
              </a:lnSpc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HPE is a Microsoft preferred infrastructure and service provider for hybrid cloud offerings </a:t>
            </a:r>
          </a:p>
        </p:txBody>
      </p:sp>
    </p:spTree>
    <p:extLst>
      <p:ext uri="{BB962C8B-B14F-4D97-AF65-F5344CB8AC3E}">
        <p14:creationId xmlns:p14="http://schemas.microsoft.com/office/powerpoint/2010/main" val="3009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081" y="339502"/>
            <a:ext cx="8227457" cy="41067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Short</a:t>
            </a:r>
            <a:r>
              <a:rPr lang="en-US" altLang="en-US">
                <a:ea typeface="MS PGothic" charset="-128"/>
              </a:rPr>
              <a:t> competitive Comparison	</a:t>
            </a:r>
            <a:endParaRPr lang="en-US" altLang="en-US" dirty="0">
              <a:ea typeface="MS PGothic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0312"/>
              </p:ext>
            </p:extLst>
          </p:nvPr>
        </p:nvGraphicFramePr>
        <p:xfrm>
          <a:off x="370819" y="675019"/>
          <a:ext cx="8399981" cy="36481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89323"/>
                <a:gridCol w="4310658"/>
              </a:tblGrid>
              <a:tr h="548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HPE ProLiant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for MS Azure Stack </a:t>
                      </a:r>
                      <a:b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on ProLiant DL380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01A9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Competition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01A982"/>
                    </a:solidFill>
                  </a:tcPr>
                </a:tc>
              </a:tr>
              <a:tr h="3767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</a:t>
                      </a:r>
                      <a:r>
                        <a:rPr lang="en-US" sz="1200" baseline="0" dirty="0" smtClean="0"/>
                        <a:t> sized in one node increments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 competitors: Cluster sized in 4 node increments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38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Largest Node Size: 768 GB RAM @2400MHz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</a:t>
                      </a:r>
                      <a:r>
                        <a:rPr lang="en-US" sz="1200" baseline="0" dirty="0" smtClean="0"/>
                        <a:t> some competition </a:t>
                      </a:r>
                      <a:r>
                        <a:rPr lang="en-US" sz="1200" dirty="0" smtClean="0"/>
                        <a:t>the largest Node Size</a:t>
                      </a:r>
                      <a:r>
                        <a:rPr lang="en-US" sz="1200" baseline="0" dirty="0" smtClean="0"/>
                        <a:t> is</a:t>
                      </a:r>
                      <a:r>
                        <a:rPr lang="en-US" sz="1200" dirty="0" smtClean="0"/>
                        <a:t> 512 GB RAM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38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Flexible memory and processor options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Mainly f</a:t>
                      </a:r>
                      <a:r>
                        <a:rPr lang="en-US" sz="1200" baseline="0" dirty="0" smtClean="0"/>
                        <a:t>ixed configurations (T-Shirt Sizes)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3988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 pay-per-use</a:t>
                      </a:r>
                      <a:r>
                        <a:rPr lang="en-US" sz="1200" baseline="0" dirty="0" smtClean="0"/>
                        <a:t> based pricing model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true pay-per-use model, offerings are more like a lease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Advisory</a:t>
                      </a:r>
                      <a:r>
                        <a:rPr lang="en-US" sz="1200" baseline="0" dirty="0" smtClean="0"/>
                        <a:t>, Professional and Operational Services for Microsoft Azure Stack by local Delivery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comparable vendor independent Advisory Services which are mostly delivered</a:t>
                      </a:r>
                      <a:r>
                        <a:rPr lang="en-US" sz="1200" baseline="0" dirty="0" smtClean="0"/>
                        <a:t> by</a:t>
                      </a:r>
                      <a:r>
                        <a:rPr lang="en-US" sz="1200" dirty="0" smtClean="0"/>
                        <a:t> Near/Offshore Resources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299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vendor support across the stack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Most competitors are not able to deliver this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4167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Proactive services – account management and reporting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Ofte</a:t>
                      </a:r>
                      <a:r>
                        <a:rPr lang="en-US" sz="1200" baseline="0" dirty="0" smtClean="0"/>
                        <a:t>n delivered with a</a:t>
                      </a:r>
                      <a:r>
                        <a:rPr lang="en-US" sz="1200" dirty="0" smtClean="0"/>
                        <a:t>dditional cost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  <a:tr h="3986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Unified</a:t>
                      </a:r>
                      <a:r>
                        <a:rPr lang="en-US" sz="1200" baseline="0" dirty="0" smtClean="0"/>
                        <a:t> billing for Azure stack and Azure public clouds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available at</a:t>
                      </a:r>
                      <a:r>
                        <a:rPr lang="en-US" sz="1200" baseline="0" dirty="0" smtClean="0"/>
                        <a:t> most competitors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56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Ing. Robert Mader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Solution Architekt </a:t>
            </a:r>
            <a:r>
              <a:rPr lang="de-AT" dirty="0"/>
              <a:t>und Technical </a:t>
            </a:r>
            <a:r>
              <a:rPr lang="de-AT" smtClean="0"/>
              <a:t>Consultant </a:t>
            </a:r>
            <a:endParaRPr lang="de-AT" dirty="0" smtClean="0"/>
          </a:p>
          <a:p>
            <a:r>
              <a:rPr lang="de-AT" dirty="0" smtClean="0"/>
              <a:t>Hewlett </a:t>
            </a:r>
            <a:r>
              <a:rPr lang="de-AT" dirty="0" smtClean="0"/>
              <a:t>Packard Enterprise</a:t>
            </a:r>
          </a:p>
          <a:p>
            <a:r>
              <a:rPr lang="de-AT" dirty="0" smtClean="0"/>
              <a:t>Österreich</a:t>
            </a:r>
            <a:endParaRPr lang="en-GB" dirty="0"/>
          </a:p>
        </p:txBody>
      </p:sp>
      <p:pic>
        <p:nvPicPr>
          <p:cNvPr id="6" name="Picture Placeholder 5"/>
          <p:cNvPicPr>
            <a:picLocks noGrp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131590"/>
            <a:ext cx="1799803" cy="20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</a:t>
            </a:r>
            <a:r>
              <a:rPr lang="en-US" dirty="0" smtClean="0"/>
              <a:t>Azure Stack on ProLiant Launch Promotion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5424" y="661000"/>
            <a:ext cx="8227457" cy="285750"/>
          </a:xfrm>
        </p:spPr>
        <p:txBody>
          <a:bodyPr/>
          <a:lstStyle/>
          <a:p>
            <a:r>
              <a:rPr lang="en-GB" dirty="0" smtClean="0"/>
              <a:t>From October 1</a:t>
            </a:r>
            <a:r>
              <a:rPr lang="en-GB" baseline="30000" dirty="0" smtClean="0"/>
              <a:t>st</a:t>
            </a:r>
            <a:r>
              <a:rPr lang="en-GB" dirty="0" smtClean="0"/>
              <a:t> 2017 to January 31</a:t>
            </a:r>
            <a:r>
              <a:rPr lang="en-GB" baseline="30000" dirty="0" smtClean="0"/>
              <a:t>st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44" name="Text Placeholder 8"/>
          <p:cNvSpPr txBox="1">
            <a:spLocks/>
          </p:cNvSpPr>
          <p:nvPr/>
        </p:nvSpPr>
        <p:spPr>
          <a:xfrm>
            <a:off x="4249444" y="1058001"/>
            <a:ext cx="4589030" cy="3777780"/>
          </a:xfrm>
          <a:prstGeom prst="rect">
            <a:avLst/>
          </a:prstGeom>
          <a:ln w="12700">
            <a:solidFill>
              <a:srgbClr val="01A982"/>
            </a:solidFill>
          </a:ln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None/>
            </a:pPr>
            <a:endParaRPr lang="de-DE" sz="1350" dirty="0">
              <a:solidFill>
                <a:srgbClr val="877B75"/>
              </a:solidFill>
            </a:endParaRPr>
          </a:p>
          <a:p>
            <a:pPr marL="68580" inden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en-US" sz="900" dirty="0">
              <a:solidFill>
                <a:prstClr val="black"/>
              </a:solidFill>
            </a:endParaRPr>
          </a:p>
          <a:p>
            <a:pPr marL="68580" inden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en-US" sz="900" dirty="0">
              <a:solidFill>
                <a:prstClr val="black"/>
              </a:solidFill>
            </a:endParaRPr>
          </a:p>
          <a:p>
            <a:pPr marL="68580" indent="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en-US" sz="1350" dirty="0">
              <a:solidFill>
                <a:prstClr val="black"/>
              </a:solidFill>
            </a:endParaRPr>
          </a:p>
          <a:p>
            <a:pPr marL="0" indent="0">
              <a:buClr>
                <a:prstClr val="black"/>
              </a:buClr>
              <a:buNone/>
            </a:pPr>
            <a:endParaRPr lang="en-US" sz="1350" dirty="0">
              <a:solidFill>
                <a:prstClr val="black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19" y="141480"/>
            <a:ext cx="330380" cy="3303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2687" y="2786775"/>
            <a:ext cx="3620959" cy="796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GB" sz="675" b="1" dirty="0">
                <a:solidFill>
                  <a:prstClr val="black"/>
                </a:solidFill>
              </a:rPr>
              <a:t>*Microsoft Azure Stack SW license based on the consumption model is not included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93996"/>
              </p:ext>
            </p:extLst>
          </p:nvPr>
        </p:nvGraphicFramePr>
        <p:xfrm>
          <a:off x="4860032" y="1149685"/>
          <a:ext cx="3824506" cy="338756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9244"/>
                <a:gridCol w="824956"/>
                <a:gridCol w="962451"/>
                <a:gridCol w="1027855"/>
              </a:tblGrid>
              <a:tr h="502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1A98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 4-node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Max Efficiency</a:t>
                      </a:r>
                      <a:r>
                        <a:rPr lang="en-GB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4-node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r>
                        <a:rPr lang="en-GB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Efficiency 12-node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</a:tr>
              <a:tr h="33416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smtClean="0">
                          <a:effectLst/>
                        </a:rPr>
                        <a:t>DL380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Gen9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r>
                        <a:rPr lang="en-GB" sz="1200" u="none" strike="noStrike" dirty="0" smtClean="0">
                          <a:effectLst/>
                        </a:rPr>
                        <a:t>-node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4-node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12-node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</a:tr>
              <a:tr h="33416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smtClean="0">
                          <a:effectLst/>
                        </a:rPr>
                        <a:t>CPU (Broadwell)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E5 -</a:t>
                      </a:r>
                      <a:r>
                        <a:rPr lang="en-GB" sz="1200" u="none" strike="noStrike" dirty="0" smtClean="0">
                          <a:effectLst/>
                        </a:rPr>
                        <a:t>2650 </a:t>
                      </a:r>
                      <a:r>
                        <a:rPr lang="en-GB" sz="1200" u="none" strike="noStrike" dirty="0">
                          <a:effectLst/>
                        </a:rPr>
                        <a:t>v4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E5 -</a:t>
                      </a:r>
                      <a:r>
                        <a:rPr lang="en-GB" sz="1200" u="none" strike="noStrike" dirty="0" smtClean="0">
                          <a:effectLst/>
                        </a:rPr>
                        <a:t>2699 </a:t>
                      </a:r>
                      <a:r>
                        <a:rPr lang="en-GB" sz="1200" u="none" strike="noStrike" dirty="0">
                          <a:effectLst/>
                        </a:rPr>
                        <a:t>v4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E5 -</a:t>
                      </a:r>
                      <a:r>
                        <a:rPr lang="en-GB" sz="1200" u="none" strike="noStrike" dirty="0" smtClean="0">
                          <a:effectLst/>
                        </a:rPr>
                        <a:t>2699 </a:t>
                      </a:r>
                      <a:r>
                        <a:rPr lang="en-GB" sz="1200" u="none" strike="noStrike" dirty="0">
                          <a:effectLst/>
                        </a:rPr>
                        <a:t>v4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</a:tr>
              <a:tr h="33416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>
                          <a:effectLst/>
                        </a:rPr>
                        <a:t>Memory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256GB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768GB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768GB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</a:tr>
              <a:tr h="27822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smtClean="0">
                          <a:effectLst/>
                        </a:rPr>
                        <a:t>All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Flash SSD </a:t>
                      </a:r>
                      <a:r>
                        <a:rPr lang="en-GB" sz="1200" u="none" strike="noStrike" dirty="0" smtClean="0">
                          <a:effectLst/>
                        </a:rPr>
                        <a:t>/ node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10x6TB HDD + 4x1.92TB SSD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10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06748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SW license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incl.: </a:t>
                      </a:r>
                      <a:r>
                        <a:rPr lang="en-GB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OneView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iLO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WS16 license*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062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 smtClean="0">
                          <a:effectLst/>
                        </a:rPr>
                        <a:t>Installation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&amp; Start up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HW Installation; SW on-site deployment (via Consulting)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062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u="none" strike="noStrike" dirty="0">
                          <a:effectLst/>
                        </a:rPr>
                        <a:t>Support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 smtClean="0">
                          <a:effectLst/>
                        </a:rPr>
                        <a:t>3Y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200" u="none" strike="noStrike" dirty="0" smtClean="0">
                          <a:effectLst/>
                        </a:rPr>
                        <a:t>Proactive Next Business Day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87373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key components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switches, DL360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Management server, accessories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851670"/>
            <a:ext cx="1865020" cy="2548891"/>
          </a:xfrm>
          <a:prstGeom prst="rect">
            <a:avLst/>
          </a:prstGeom>
        </p:spPr>
      </p:pic>
      <p:sp>
        <p:nvSpPr>
          <p:cNvPr id="9" name="Text Placeholder 8"/>
          <p:cNvSpPr txBox="1">
            <a:spLocks/>
          </p:cNvSpPr>
          <p:nvPr/>
        </p:nvSpPr>
        <p:spPr>
          <a:xfrm>
            <a:off x="505151" y="945571"/>
            <a:ext cx="2432390" cy="3714411"/>
          </a:xfrm>
          <a:prstGeom prst="rect">
            <a:avLst/>
          </a:prstGeom>
          <a:ln w="12700">
            <a:solidFill>
              <a:srgbClr val="01A982"/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marL="9144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1">
                <a:solidFill>
                  <a:srgbClr val="01A982"/>
                </a:solidFill>
              </a:defRPr>
            </a:lvl1pPr>
            <a:lvl2pPr marL="411480" indent="-182880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/>
            </a:lvl2pPr>
            <a:lvl3pPr marL="54864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/>
            </a:lvl3pPr>
            <a:lvl4pPr marL="73152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4pPr>
            <a:lvl5pPr marL="86868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5pPr>
            <a:lvl6pPr marL="105156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6pPr>
            <a:lvl7pPr marL="118872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7pPr>
            <a:lvl8pPr marL="137160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8pPr>
            <a:lvl9pPr marL="1554480" indent="-13716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/>
            </a:lvl9pPr>
          </a:lstStyle>
          <a:p>
            <a:pPr defTabSz="685800">
              <a:buClr>
                <a:prstClr val="black"/>
              </a:buClr>
            </a:pPr>
            <a:r>
              <a:rPr lang="en-US" sz="800" dirty="0"/>
              <a:t>Value Proposition </a:t>
            </a:r>
            <a:endParaRPr lang="en-US" sz="800" b="0" dirty="0">
              <a:solidFill>
                <a:prstClr val="black"/>
              </a:solidFill>
            </a:endParaRPr>
          </a:p>
          <a:p>
            <a:pPr marL="197168" indent="-128588" defTabSz="6858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800" b="0" dirty="0">
                <a:solidFill>
                  <a:prstClr val="black"/>
                </a:solidFill>
              </a:rPr>
              <a:t>Flexible Hybrid Cloud platform, relevant for multiple uses cases in parallel e.g. secure Dev/Ops, secure Micro-Services, IOT, repatriated Shadow IT workloads, secure Analytics </a:t>
            </a:r>
            <a:r>
              <a:rPr lang="en-US" sz="800" b="0" dirty="0" err="1">
                <a:solidFill>
                  <a:prstClr val="black"/>
                </a:solidFill>
              </a:rPr>
              <a:t>etc</a:t>
            </a:r>
            <a:endParaRPr lang="en-US" sz="800" b="0" dirty="0">
              <a:solidFill>
                <a:prstClr val="black"/>
              </a:solidFill>
            </a:endParaRPr>
          </a:p>
          <a:p>
            <a:pPr marL="197168" indent="-128588" defTabSz="6858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800" b="0" dirty="0">
                <a:solidFill>
                  <a:prstClr val="black"/>
                </a:solidFill>
              </a:rPr>
              <a:t>Enables simple, efficient &amp; frictionless hybrid strategy</a:t>
            </a:r>
          </a:p>
          <a:p>
            <a:pPr marL="197168" indent="-128588" defTabSz="68580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800" b="0" dirty="0">
                <a:solidFill>
                  <a:prstClr val="black"/>
                </a:solidFill>
              </a:rPr>
              <a:t>(for Service Providers) allows the creation of multi tenant Clouds (= Public Cloud) and Community Clouds </a:t>
            </a:r>
          </a:p>
          <a:p>
            <a:pPr defTabSz="685800">
              <a:buClr>
                <a:prstClr val="black"/>
              </a:buClr>
            </a:pPr>
            <a:r>
              <a:rPr lang="en-US" sz="800" b="0" dirty="0">
                <a:solidFill>
                  <a:prstClr val="black"/>
                </a:solidFill>
              </a:rPr>
              <a:t> </a:t>
            </a:r>
            <a:endParaRPr lang="en-US" sz="800" dirty="0"/>
          </a:p>
          <a:p>
            <a:pPr defTabSz="685800">
              <a:buClr>
                <a:prstClr val="black"/>
              </a:buClr>
            </a:pPr>
            <a:r>
              <a:rPr lang="en-US" sz="800" dirty="0" smtClean="0"/>
              <a:t>Offer *</a:t>
            </a:r>
            <a:endParaRPr lang="en-US" sz="800" dirty="0"/>
          </a:p>
          <a:p>
            <a:pPr defTabSz="685800">
              <a:buClr>
                <a:prstClr val="black"/>
              </a:buClr>
            </a:pPr>
            <a:r>
              <a:rPr lang="en-US" sz="800" b="0" dirty="0">
                <a:solidFill>
                  <a:prstClr val="black"/>
                </a:solidFill>
              </a:rPr>
              <a:t>Choose one of the three pre-configured bundles and benefit up to 65% discount off list price</a:t>
            </a:r>
          </a:p>
          <a:p>
            <a:pPr defTabSz="685800">
              <a:buClr>
                <a:prstClr val="black"/>
              </a:buClr>
            </a:pPr>
            <a:endParaRPr lang="en-US" sz="800" dirty="0"/>
          </a:p>
          <a:p>
            <a:pPr defTabSz="685800">
              <a:buClr>
                <a:prstClr val="black"/>
              </a:buClr>
            </a:pPr>
            <a:r>
              <a:rPr lang="en-US" sz="800" dirty="0"/>
              <a:t>Targeted audience   </a:t>
            </a:r>
          </a:p>
          <a:p>
            <a:pPr defTabSz="685800">
              <a:buClr>
                <a:prstClr val="black"/>
              </a:buClr>
            </a:pPr>
            <a:r>
              <a:rPr lang="en-US" sz="800" b="0" dirty="0">
                <a:solidFill>
                  <a:prstClr val="black"/>
                </a:solidFill>
              </a:rPr>
              <a:t>EMEA HPE Partners (Resellers and Distributors), Service Providers and End customers</a:t>
            </a:r>
          </a:p>
          <a:p>
            <a:pPr defTabSz="685800">
              <a:buClr>
                <a:prstClr val="black"/>
              </a:buClr>
            </a:pPr>
            <a:endParaRPr lang="en-US" sz="800" dirty="0"/>
          </a:p>
          <a:p>
            <a:pPr defTabSz="685800">
              <a:buClr>
                <a:prstClr val="black"/>
              </a:buClr>
            </a:pPr>
            <a:r>
              <a:rPr lang="en-US" sz="800" dirty="0"/>
              <a:t>Offer Period</a:t>
            </a:r>
          </a:p>
          <a:p>
            <a:pPr defTabSz="685800">
              <a:buClr>
                <a:prstClr val="black"/>
              </a:buClr>
            </a:pPr>
            <a:r>
              <a:rPr lang="en-US" sz="800" b="0" dirty="0">
                <a:solidFill>
                  <a:prstClr val="black"/>
                </a:solidFill>
              </a:rPr>
              <a:t>From October 1</a:t>
            </a:r>
            <a:r>
              <a:rPr lang="en-US" sz="800" b="0" baseline="30000" dirty="0">
                <a:solidFill>
                  <a:prstClr val="black"/>
                </a:solidFill>
              </a:rPr>
              <a:t>st</a:t>
            </a:r>
            <a:r>
              <a:rPr lang="en-US" sz="800" b="0" dirty="0">
                <a:solidFill>
                  <a:prstClr val="black"/>
                </a:solidFill>
              </a:rPr>
              <a:t> 2017 to January 31</a:t>
            </a:r>
            <a:r>
              <a:rPr lang="en-US" sz="800" b="0" baseline="30000" dirty="0">
                <a:solidFill>
                  <a:prstClr val="black"/>
                </a:solidFill>
              </a:rPr>
              <a:t>st</a:t>
            </a:r>
            <a:r>
              <a:rPr lang="en-US" sz="800" b="0" dirty="0">
                <a:solidFill>
                  <a:prstClr val="black"/>
                </a:solidFill>
              </a:rPr>
              <a:t> 2018</a:t>
            </a:r>
          </a:p>
          <a:p>
            <a:pPr defTabSz="685800">
              <a:buClr>
                <a:prstClr val="black"/>
              </a:buClr>
            </a:pPr>
            <a:endParaRPr lang="en-US" sz="800" dirty="0"/>
          </a:p>
          <a:p>
            <a:pPr defTabSz="685800">
              <a:buClr>
                <a:prstClr val="black"/>
              </a:buClr>
            </a:pPr>
            <a:r>
              <a:rPr lang="en-US" sz="800" dirty="0"/>
              <a:t>Geographical scope  </a:t>
            </a:r>
          </a:p>
          <a:p>
            <a:pPr defTabSz="685800">
              <a:buClr>
                <a:prstClr val="black"/>
              </a:buClr>
            </a:pPr>
            <a:r>
              <a:rPr lang="en-US" sz="800" b="0" dirty="0">
                <a:solidFill>
                  <a:prstClr val="black"/>
                </a:solidFill>
              </a:rPr>
              <a:t>Check with your Distributor for availability</a:t>
            </a:r>
          </a:p>
          <a:p>
            <a:pPr defTabSz="685800">
              <a:buClr>
                <a:prstClr val="black"/>
              </a:buClr>
            </a:pPr>
            <a:endParaRPr lang="en-US" sz="750" dirty="0" smtClean="0"/>
          </a:p>
          <a:p>
            <a:pPr defTabSz="685800">
              <a:buClr>
                <a:prstClr val="black"/>
              </a:buClr>
            </a:pPr>
            <a:r>
              <a:rPr lang="en-US" sz="700" b="0" dirty="0" smtClean="0">
                <a:solidFill>
                  <a:prstClr val="black"/>
                </a:solidFill>
              </a:rPr>
              <a:t>* Offer Subject to special Terms and Condition</a:t>
            </a:r>
            <a:endParaRPr 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238855" y="4701783"/>
            <a:ext cx="4827945" cy="1061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900" b="1" dirty="0" smtClean="0"/>
              <a:t>*Microsoft Azure Stack SW license based on the consumption model is not included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2930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Sponsors!</a:t>
            </a:r>
            <a:endParaRPr lang="de-AT" dirty="0"/>
          </a:p>
        </p:txBody>
      </p:sp>
      <p:pic>
        <p:nvPicPr>
          <p:cNvPr id="1026" name="Picture 2" descr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18" y="3058800"/>
            <a:ext cx="2016224" cy="4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6" y="1097483"/>
            <a:ext cx="2504269" cy="6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8" y="1339430"/>
            <a:ext cx="1116982" cy="11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26" y="1351441"/>
            <a:ext cx="1800200" cy="9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51441"/>
            <a:ext cx="1952750" cy="12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2172237"/>
            <a:ext cx="2530996" cy="4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3005029"/>
            <a:ext cx="2808312" cy="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84" y="4432079"/>
            <a:ext cx="1512168" cy="2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90" y="4352945"/>
            <a:ext cx="1107693" cy="4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53" y="4362310"/>
            <a:ext cx="1798229" cy="4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391568"/>
            <a:ext cx="1090651" cy="3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83" y="4391521"/>
            <a:ext cx="1235328" cy="3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7D60C5F-092C-4BC9-A8C2-DF1A475E4F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2501" y="3005029"/>
            <a:ext cx="2915816" cy="7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ProLiant for Microsoft Azure Stack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on premise </a:t>
            </a:r>
            <a:r>
              <a:rPr lang="en-US" dirty="0"/>
              <a:t>instance of Azure Stack and </a:t>
            </a:r>
            <a:r>
              <a:rPr lang="en-US" dirty="0" smtClean="0"/>
              <a:t>portal </a:t>
            </a:r>
            <a:r>
              <a:rPr lang="en-US" dirty="0"/>
              <a:t>to Azure Cloud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3749416" y="1654530"/>
            <a:ext cx="4935122" cy="2286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Single instance of Azure Resource Manager (ARM)</a:t>
            </a:r>
          </a:p>
          <a:p>
            <a:r>
              <a:rPr lang="en-US" sz="1200" dirty="0"/>
              <a:t>1 or more Regions under management of ARM</a:t>
            </a:r>
          </a:p>
          <a:p>
            <a:r>
              <a:rPr lang="en-US" sz="1200" dirty="0"/>
              <a:t>Minimum of 4 or more servers within a Scale Unit.  </a:t>
            </a:r>
            <a:br>
              <a:rPr lang="en-US" sz="1200" dirty="0"/>
            </a:br>
            <a:r>
              <a:rPr lang="en-US" sz="1200" dirty="0"/>
              <a:t>Initial configuration can be anywhere between 4 and 12.</a:t>
            </a:r>
          </a:p>
          <a:p>
            <a:r>
              <a:rPr lang="en-US" sz="1200" dirty="0"/>
              <a:t>1 or more Scale Units (SU) within a region</a:t>
            </a:r>
          </a:p>
          <a:p>
            <a:r>
              <a:rPr lang="en-US" sz="1200" dirty="0"/>
              <a:t>At release, Microsoft will support only 1 Region with max 12 nodes</a:t>
            </a:r>
          </a:p>
          <a:p>
            <a:r>
              <a:rPr lang="en-US" sz="1200" dirty="0"/>
              <a:t>Additionally, Microsoft will also not support “in-scale-unit expansion”.</a:t>
            </a:r>
          </a:p>
          <a:p>
            <a:r>
              <a:rPr lang="en-US" sz="1200" dirty="0"/>
              <a:t>Advice is to purchase solution sufficient to meet workload and growth requirements for first 8-12 months.</a:t>
            </a:r>
          </a:p>
          <a:p>
            <a:endParaRPr lang="en-US" dirty="0"/>
          </a:p>
        </p:txBody>
      </p:sp>
      <p:sp>
        <p:nvSpPr>
          <p:cNvPr id="20" name="object 8"/>
          <p:cNvSpPr txBox="1"/>
          <p:nvPr/>
        </p:nvSpPr>
        <p:spPr>
          <a:xfrm>
            <a:off x="563886" y="2568930"/>
            <a:ext cx="110923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lnSpc>
                <a:spcPts val="1538"/>
              </a:lnSpc>
            </a:pPr>
            <a:r>
              <a:rPr sz="1350" dirty="0">
                <a:solidFill>
                  <a:prstClr val="black"/>
                </a:solidFill>
                <a:cs typeface="Arial"/>
              </a:rPr>
              <a:t>Sc</a:t>
            </a:r>
            <a:r>
              <a:rPr sz="1350" spc="-8" dirty="0">
                <a:solidFill>
                  <a:prstClr val="black"/>
                </a:solidFill>
                <a:cs typeface="Arial"/>
              </a:rPr>
              <a:t>a</a:t>
            </a:r>
            <a:r>
              <a:rPr sz="1350" dirty="0">
                <a:solidFill>
                  <a:prstClr val="black"/>
                </a:solidFill>
                <a:cs typeface="Arial"/>
              </a:rPr>
              <a:t>le</a:t>
            </a:r>
            <a:r>
              <a:rPr sz="1350" spc="4" dirty="0">
                <a:solidFill>
                  <a:prstClr val="black"/>
                </a:solidFill>
                <a:cs typeface="Arial"/>
              </a:rPr>
              <a:t> </a:t>
            </a:r>
            <a:r>
              <a:rPr sz="1350" dirty="0">
                <a:solidFill>
                  <a:prstClr val="black"/>
                </a:solidFill>
                <a:cs typeface="Arial"/>
              </a:rPr>
              <a:t>U</a:t>
            </a:r>
            <a:r>
              <a:rPr sz="1350" spc="-8" dirty="0">
                <a:solidFill>
                  <a:prstClr val="black"/>
                </a:solidFill>
                <a:cs typeface="Arial"/>
              </a:rPr>
              <a:t>n</a:t>
            </a:r>
            <a:r>
              <a:rPr sz="1350" dirty="0">
                <a:solidFill>
                  <a:prstClr val="black"/>
                </a:solidFill>
                <a:cs typeface="Arial"/>
              </a:rPr>
              <a:t>it 1</a:t>
            </a:r>
          </a:p>
          <a:p>
            <a:pPr marL="43339" defTabSz="685800">
              <a:lnSpc>
                <a:spcPts val="1538"/>
              </a:lnSpc>
            </a:pPr>
            <a:r>
              <a:rPr lang="en-US" sz="1050" spc="-4" dirty="0">
                <a:solidFill>
                  <a:prstClr val="black"/>
                </a:solidFill>
                <a:cs typeface="Arial"/>
              </a:rPr>
              <a:t>Min of </a:t>
            </a:r>
            <a:r>
              <a:rPr sz="1050" spc="-4" dirty="0">
                <a:solidFill>
                  <a:prstClr val="black"/>
                </a:solidFill>
                <a:cs typeface="Arial"/>
              </a:rPr>
              <a:t>4</a:t>
            </a:r>
            <a:r>
              <a:rPr lang="en-US" sz="1050" spc="-4" dirty="0">
                <a:solidFill>
                  <a:prstClr val="black"/>
                </a:solidFill>
                <a:cs typeface="Arial"/>
              </a:rPr>
              <a:t> nodes</a:t>
            </a:r>
          </a:p>
          <a:p>
            <a:pPr marL="43339" defTabSz="685800">
              <a:lnSpc>
                <a:spcPts val="1538"/>
              </a:lnSpc>
            </a:pPr>
            <a:r>
              <a:rPr lang="en-US" sz="1050" spc="-4" dirty="0">
                <a:solidFill>
                  <a:prstClr val="black"/>
                </a:solidFill>
                <a:cs typeface="Arial"/>
              </a:rPr>
              <a:t>Max of </a:t>
            </a:r>
            <a:r>
              <a:rPr sz="1050" dirty="0">
                <a:solidFill>
                  <a:prstClr val="black"/>
                </a:solidFill>
                <a:cs typeface="Arial"/>
              </a:rPr>
              <a:t>12</a:t>
            </a:r>
            <a:r>
              <a:rPr sz="1050" spc="4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1050" spc="4" dirty="0">
                <a:solidFill>
                  <a:prstClr val="black"/>
                </a:solidFill>
                <a:cs typeface="Arial"/>
              </a:rPr>
              <a:t>n</a:t>
            </a:r>
            <a:r>
              <a:rPr sz="1050" spc="-8" dirty="0">
                <a:solidFill>
                  <a:prstClr val="black"/>
                </a:solidFill>
                <a:cs typeface="Arial"/>
              </a:rPr>
              <a:t>o</a:t>
            </a:r>
            <a:r>
              <a:rPr sz="1050" dirty="0">
                <a:solidFill>
                  <a:prstClr val="black"/>
                </a:solidFill>
                <a:cs typeface="Arial"/>
              </a:rPr>
              <a:t>d</a:t>
            </a:r>
            <a:r>
              <a:rPr sz="1050" spc="-8" dirty="0">
                <a:solidFill>
                  <a:prstClr val="black"/>
                </a:solidFill>
                <a:cs typeface="Arial"/>
              </a:rPr>
              <a:t>e</a:t>
            </a:r>
            <a:r>
              <a:rPr sz="1050" dirty="0">
                <a:solidFill>
                  <a:prstClr val="black"/>
                </a:solidFill>
                <a:cs typeface="Arial"/>
              </a:rPr>
              <a:t>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9" r="13755"/>
          <a:stretch/>
        </p:blipFill>
        <p:spPr>
          <a:xfrm>
            <a:off x="1821305" y="1654531"/>
            <a:ext cx="871007" cy="2708270"/>
          </a:xfrm>
          <a:prstGeom prst="rect">
            <a:avLst/>
          </a:prstGeom>
        </p:spPr>
      </p:pic>
      <p:sp>
        <p:nvSpPr>
          <p:cNvPr id="24" name="object 7"/>
          <p:cNvSpPr txBox="1"/>
          <p:nvPr/>
        </p:nvSpPr>
        <p:spPr>
          <a:xfrm>
            <a:off x="1791577" y="1446781"/>
            <a:ext cx="927269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 defTabSz="685800"/>
            <a:r>
              <a:rPr sz="1350" b="1" dirty="0">
                <a:solidFill>
                  <a:prstClr val="black"/>
                </a:solidFill>
                <a:cs typeface="Arial"/>
              </a:rPr>
              <a:t>R</a:t>
            </a:r>
            <a:r>
              <a:rPr sz="1350" b="1" spc="-8" dirty="0">
                <a:solidFill>
                  <a:prstClr val="black"/>
                </a:solidFill>
                <a:cs typeface="Arial"/>
              </a:rPr>
              <a:t>e</a:t>
            </a:r>
            <a:r>
              <a:rPr sz="1350" b="1" dirty="0">
                <a:solidFill>
                  <a:prstClr val="black"/>
                </a:solidFill>
                <a:cs typeface="Arial"/>
              </a:rPr>
              <a:t>g</a:t>
            </a:r>
            <a:r>
              <a:rPr sz="1350" b="1" spc="-8" dirty="0">
                <a:solidFill>
                  <a:prstClr val="black"/>
                </a:solidFill>
                <a:cs typeface="Arial"/>
              </a:rPr>
              <a:t>i</a:t>
            </a:r>
            <a:r>
              <a:rPr sz="1350" b="1" dirty="0">
                <a:solidFill>
                  <a:prstClr val="black"/>
                </a:solidFill>
                <a:cs typeface="Arial"/>
              </a:rPr>
              <a:t>on</a:t>
            </a:r>
            <a:r>
              <a:rPr sz="1350" b="1" spc="11" dirty="0">
                <a:solidFill>
                  <a:prstClr val="black"/>
                </a:solidFill>
                <a:cs typeface="Arial"/>
              </a:rPr>
              <a:t> </a:t>
            </a:r>
            <a:r>
              <a:rPr sz="1350" b="1" dirty="0">
                <a:solidFill>
                  <a:prstClr val="black"/>
                </a:solidFill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08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/>
              <a:t> on Proven HPE ProLiant infrastructure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5474" y="3329456"/>
            <a:ext cx="8091615" cy="1058000"/>
            <a:chOff x="887299" y="4358016"/>
            <a:chExt cx="10788819" cy="14106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4535" y="4958519"/>
              <a:ext cx="1222123" cy="731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Rectangle 10"/>
            <p:cNvSpPr/>
            <p:nvPr/>
          </p:nvSpPr>
          <p:spPr>
            <a:xfrm>
              <a:off x="887299" y="4358016"/>
              <a:ext cx="213636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sz="1200" dirty="0">
                  <a:solidFill>
                    <a:prstClr val="black"/>
                  </a:solidFill>
                </a:rPr>
                <a:t>Active Health System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69476" y="4496500"/>
              <a:ext cx="1590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sz="1200" dirty="0">
                  <a:solidFill>
                    <a:prstClr val="black"/>
                  </a:solidFill>
                </a:rPr>
                <a:t>Smart Memory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11478" y="4496500"/>
              <a:ext cx="1964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sz="1200" dirty="0">
                  <a:solidFill>
                    <a:prstClr val="black"/>
                  </a:solidFill>
                </a:rPr>
                <a:t>3D Sea of Sensors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2996" y="4938417"/>
              <a:ext cx="1261605" cy="771781"/>
            </a:xfrm>
            <a:prstGeom prst="rect">
              <a:avLst/>
            </a:prstGeom>
            <a:noFill/>
            <a:ln w="3175">
              <a:solidFill>
                <a:schemeClr val="accent5"/>
              </a:solidFill>
              <a:miter lim="800000"/>
              <a:headEnd/>
              <a:tailEnd/>
            </a:ln>
            <a:effectLst/>
          </p:spPr>
        </p:pic>
        <p:sp>
          <p:nvSpPr>
            <p:cNvPr id="15" name="Rectangle 14"/>
            <p:cNvSpPr/>
            <p:nvPr/>
          </p:nvSpPr>
          <p:spPr>
            <a:xfrm>
              <a:off x="6862589" y="4496500"/>
              <a:ext cx="2571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sz="1200" dirty="0">
                  <a:solidFill>
                    <a:prstClr val="black"/>
                  </a:solidFill>
                </a:rPr>
                <a:t>Smart SSD &amp; SAS Drives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5782" y="4496500"/>
              <a:ext cx="13703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/>
              <a:r>
                <a:rPr lang="en-US" sz="1200" dirty="0">
                  <a:solidFill>
                    <a:prstClr val="black"/>
                  </a:solidFill>
                </a:rPr>
                <a:t>Smart Array</a:t>
              </a:r>
            </a:p>
          </p:txBody>
        </p:sp>
        <p:pic>
          <p:nvPicPr>
            <p:cNvPr id="17" name="Picture 10" descr="HP 16GB (1x16GB) Dual Rank x4 PC3-12800R (DDR3-1600) Reg CAS-11 Memory Kit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552" y="5008450"/>
              <a:ext cx="840455" cy="631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harddrive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771" y="5094112"/>
              <a:ext cx="1087535" cy="46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P Smart Array P420/1GB FBWC 6Gb 2-ports Int SAS Controller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916" r="23129"/>
            <a:stretch/>
          </p:blipFill>
          <p:spPr bwMode="auto">
            <a:xfrm>
              <a:off x="5477767" y="4879932"/>
              <a:ext cx="685800" cy="888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628" b="14231"/>
          <a:stretch/>
        </p:blipFill>
        <p:spPr>
          <a:xfrm>
            <a:off x="2057833" y="1376146"/>
            <a:ext cx="5028335" cy="1242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ltGray">
          <a:xfrm>
            <a:off x="496229" y="2859782"/>
            <a:ext cx="8188308" cy="379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b="1">
                <a:solidFill>
                  <a:prstClr val="black"/>
                </a:solidFill>
              </a:rPr>
              <a:t>What makes the difference …</a:t>
            </a:r>
            <a:endParaRPr lang="en-US" sz="1350" b="1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73318" y="1211819"/>
            <a:ext cx="1622880" cy="136191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HPE Sells a DL380</a:t>
            </a:r>
          </a:p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Every 20-30 seconds!</a:t>
            </a:r>
          </a:p>
          <a:p>
            <a:pPr algn="ctr" defTabSz="685800"/>
            <a:endParaRPr lang="en-US" sz="1200" dirty="0">
              <a:ln w="0"/>
              <a:solidFill>
                <a:prstClr val="black"/>
              </a:solidFill>
            </a:endParaRPr>
          </a:p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Platform for multiple </a:t>
            </a:r>
          </a:p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solutions such as </a:t>
            </a:r>
          </a:p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HC380 and </a:t>
            </a:r>
          </a:p>
          <a:p>
            <a:pPr algn="ctr" defTabSz="685800"/>
            <a:r>
              <a:rPr lang="en-US" sz="1200" dirty="0">
                <a:ln w="0"/>
                <a:solidFill>
                  <a:prstClr val="black"/>
                </a:solidFill>
              </a:rPr>
              <a:t>Simplivity on HC380</a:t>
            </a:r>
          </a:p>
        </p:txBody>
      </p:sp>
    </p:spTree>
    <p:extLst>
      <p:ext uri="{BB962C8B-B14F-4D97-AF65-F5344CB8AC3E}">
        <p14:creationId xmlns:p14="http://schemas.microsoft.com/office/powerpoint/2010/main" val="25919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81" y="339502"/>
            <a:ext cx="8227457" cy="308610"/>
          </a:xfrm>
        </p:spPr>
        <p:txBody>
          <a:bodyPr/>
          <a:lstStyle/>
          <a:p>
            <a:r>
              <a:rPr lang="en-US" dirty="0"/>
              <a:t>Configurable to meet your workload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080" y="699542"/>
            <a:ext cx="4437038" cy="2112630"/>
          </a:xfr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en-US" sz="1050" dirty="0"/>
              <a:t>Highly configurable—Processor, memory, storage, single-node sizing, and rack/virtual rack</a:t>
            </a:r>
            <a:br>
              <a:rPr lang="en-US" sz="1050" dirty="0"/>
            </a:br>
            <a:endParaRPr lang="en-US" sz="1050" dirty="0"/>
          </a:p>
          <a:p>
            <a:pPr>
              <a:spcBef>
                <a:spcPts val="450"/>
              </a:spcBef>
            </a:pPr>
            <a:r>
              <a:rPr lang="en-US" sz="1050" b="1" u="sng" dirty="0"/>
              <a:t>Entry configuration: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4 HPE ProLiant DL380 Servers, </a:t>
            </a:r>
            <a:r>
              <a:rPr lang="en-US" sz="900" b="1" dirty="0"/>
              <a:t>76 VMs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Dual 2.2 GHz processor, 24 cores/server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256 GB memory/server</a:t>
            </a:r>
            <a:br>
              <a:rPr lang="en-US" sz="900" dirty="0"/>
            </a:br>
            <a:endParaRPr lang="en-US" sz="900" dirty="0"/>
          </a:p>
          <a:p>
            <a:pPr>
              <a:spcBef>
                <a:spcPts val="450"/>
              </a:spcBef>
            </a:pPr>
            <a:r>
              <a:rPr lang="en-US" sz="1050" b="1" u="sng" dirty="0"/>
              <a:t>Largest configuration </a:t>
            </a:r>
            <a:r>
              <a:rPr lang="en-US" sz="1050" dirty="0"/>
              <a:t>- &gt; </a:t>
            </a:r>
            <a:r>
              <a:rPr lang="en-US" sz="1050" b="1" dirty="0"/>
              <a:t>150% VM capacity of competing systems</a:t>
            </a:r>
            <a:r>
              <a:rPr lang="en-US" sz="1050" dirty="0"/>
              <a:t>: 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12 HPE ProLiant DL380 Servers, </a:t>
            </a:r>
            <a:r>
              <a:rPr lang="en-US" sz="900" b="1" dirty="0"/>
              <a:t>1704 VMs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Dual 2.2 GHz processor, 44 cores/server</a:t>
            </a:r>
          </a:p>
          <a:p>
            <a:pPr lvl="1">
              <a:spcBef>
                <a:spcPts val="450"/>
              </a:spcBef>
            </a:pPr>
            <a:r>
              <a:rPr lang="en-US" sz="900" dirty="0"/>
              <a:t>768 GB memory/server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1422"/>
              </p:ext>
            </p:extLst>
          </p:nvPr>
        </p:nvGraphicFramePr>
        <p:xfrm>
          <a:off x="6104836" y="1052446"/>
          <a:ext cx="1993241" cy="18403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37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4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Intel Xeon</a:t>
                      </a:r>
                      <a:r>
                        <a:rPr lang="en-US" sz="9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CPUs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CPU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GHz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Cores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E5-2699v4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E5-2698v4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E5-2695v4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E5-2683v4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E5-2660v4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E5-2650v4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557029"/>
              </p:ext>
            </p:extLst>
          </p:nvPr>
        </p:nvGraphicFramePr>
        <p:xfrm>
          <a:off x="6104836" y="3143303"/>
          <a:ext cx="1993241" cy="12285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8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1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Memory 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Modules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 x 32 GB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 x 32 GB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768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 x 32 GB</a:t>
                      </a:r>
                      <a:endParaRPr lang="pt-BR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38277" y="796623"/>
            <a:ext cx="2329164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sz="1200" b="1" dirty="0">
                <a:solidFill>
                  <a:srgbClr val="000000"/>
                </a:solidFill>
              </a:rPr>
              <a:t>Hardware configuration options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04437"/>
              </p:ext>
            </p:extLst>
          </p:nvPr>
        </p:nvGraphicFramePr>
        <p:xfrm>
          <a:off x="457080" y="3294439"/>
          <a:ext cx="4286250" cy="10351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88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2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8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223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Mem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Processor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Storage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Azure D1 VMs*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5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E5-2683V4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 x 6 TB HDD +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4 x </a:t>
                      </a:r>
                      <a:r>
                        <a:rPr lang="en-US" sz="900" u="none" strike="noStrike" dirty="0" smtClean="0">
                          <a:effectLst/>
                        </a:rPr>
                        <a:t>1.92 </a:t>
                      </a:r>
                      <a:r>
                        <a:rPr lang="en-US" sz="900" u="none" strike="noStrike" dirty="0">
                          <a:effectLst/>
                        </a:rPr>
                        <a:t>TB SSD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256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E5-2683V4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 x 6 TB HDD +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4 x </a:t>
                      </a:r>
                      <a:r>
                        <a:rPr lang="en-US" sz="900" u="none" strike="noStrike" dirty="0" smtClean="0">
                          <a:effectLst/>
                        </a:rPr>
                        <a:t>1.92TB </a:t>
                      </a:r>
                      <a:r>
                        <a:rPr lang="en-US" sz="900" u="none" strike="noStrike" dirty="0">
                          <a:effectLst/>
                        </a:rPr>
                        <a:t>SSD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760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E5-2699V4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 x 6 TB HDD +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4 x </a:t>
                      </a:r>
                      <a:r>
                        <a:rPr lang="en-US" sz="900" u="none" strike="noStrike" dirty="0" smtClean="0">
                          <a:effectLst/>
                        </a:rPr>
                        <a:t>1.92 </a:t>
                      </a:r>
                      <a:r>
                        <a:rPr lang="en-US" sz="900" u="none" strike="noStrike" dirty="0">
                          <a:effectLst/>
                        </a:rPr>
                        <a:t>TB SSD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1704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080" y="3075806"/>
            <a:ext cx="3173946" cy="1869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sz="1350" dirty="0">
                <a:solidFill>
                  <a:srgbClr val="000000"/>
                </a:solidFill>
              </a:rPr>
              <a:t>Recommended configurations </a:t>
            </a:r>
            <a:r>
              <a:rPr lang="en-US" sz="900" dirty="0">
                <a:solidFill>
                  <a:srgbClr val="000000"/>
                </a:solidFill>
              </a:rPr>
              <a:t>(more available)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850" y="4749196"/>
            <a:ext cx="6858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de-AT" sz="900" dirty="0">
                <a:solidFill>
                  <a:srgbClr val="000000"/>
                </a:solidFill>
              </a:rPr>
              <a:t>*Azure D1 VM: 1 vCore, 3.5GB, 50GB Disk</a:t>
            </a:r>
            <a:endParaRPr lang="en-GB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Lifecycle Host Management Server (HLH)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Monitor and maintain the solution hardware with first-class tools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06441" y="2765068"/>
            <a:ext cx="1408209" cy="769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>
                <a:solidFill>
                  <a:prstClr val="black"/>
                </a:solidFill>
              </a:rPr>
              <a:t>HPE Stack Management Software: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 </a:t>
            </a:r>
            <a:r>
              <a:rPr lang="en-US" sz="900" b="0" dirty="0">
                <a:solidFill>
                  <a:prstClr val="black"/>
                </a:solidFill>
              </a:rPr>
              <a:t>– HPE </a:t>
            </a:r>
            <a:r>
              <a:rPr lang="en-US" sz="900" b="0" dirty="0" err="1">
                <a:solidFill>
                  <a:prstClr val="black"/>
                </a:solidFill>
              </a:rPr>
              <a:t>OneView</a:t>
            </a:r>
            <a:r>
              <a:rPr lang="en-US" sz="900" b="0" dirty="0">
                <a:solidFill>
                  <a:prstClr val="black"/>
                </a:solidFill>
              </a:rPr>
              <a:t> and IRS</a:t>
            </a:r>
            <a:endParaRPr lang="en-US" sz="1050" b="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3573390" y="3363565"/>
            <a:ext cx="4620514" cy="3186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rtlCol="0" anchor="ctr">
            <a:noAutofit/>
          </a:bodyPr>
          <a:lstStyle/>
          <a:p>
            <a:pPr algn="ctr" defTabSz="685800">
              <a:spcBef>
                <a:spcPts val="150"/>
              </a:spcBef>
            </a:pPr>
            <a:r>
              <a:rPr lang="en-US" sz="1200" b="1" dirty="0">
                <a:solidFill>
                  <a:prstClr val="black"/>
                </a:solidFill>
              </a:rPr>
              <a:t>HPE Insight Remote Support 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573390" y="2271614"/>
            <a:ext cx="4620514" cy="31969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rtlCol="0" anchor="ctr">
            <a:noAutofit/>
          </a:bodyPr>
          <a:lstStyle/>
          <a:p>
            <a:pPr algn="ctr" defTabSz="685800">
              <a:spcBef>
                <a:spcPts val="150"/>
              </a:spcBef>
            </a:pPr>
            <a:r>
              <a:rPr lang="en-US" sz="1200" b="1" dirty="0">
                <a:solidFill>
                  <a:prstClr val="black"/>
                </a:solidFill>
              </a:rPr>
              <a:t>HPE OneView – Infrastructure automation 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951434"/>
            <a:ext cx="4972050" cy="277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HPE ProLiant DL360 Gen9 Hardware Lifecycle Host - OOB Management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9" r="13755"/>
          <a:stretch/>
        </p:blipFill>
        <p:spPr>
          <a:xfrm>
            <a:off x="466591" y="1102283"/>
            <a:ext cx="983504" cy="3341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22611" y="1475294"/>
            <a:ext cx="1956046" cy="373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sz="900" dirty="0">
                <a:solidFill>
                  <a:prstClr val="black"/>
                </a:solidFill>
              </a:rPr>
              <a:t>1 DL360 Management node</a:t>
            </a:r>
          </a:p>
          <a:p>
            <a:pPr defTabSz="685800">
              <a:lnSpc>
                <a:spcPct val="90000"/>
              </a:lnSpc>
            </a:pPr>
            <a:r>
              <a:rPr lang="en-US" sz="900" dirty="0">
                <a:solidFill>
                  <a:prstClr val="black"/>
                </a:solidFill>
              </a:rPr>
              <a:t>8 SFF drive model</a:t>
            </a:r>
          </a:p>
          <a:p>
            <a:pPr defTabSz="685800">
              <a:lnSpc>
                <a:spcPct val="90000"/>
              </a:lnSpc>
            </a:pPr>
            <a:r>
              <a:rPr lang="en-US" sz="900" dirty="0">
                <a:solidFill>
                  <a:prstClr val="black"/>
                </a:solidFill>
              </a:rPr>
              <a:t>4 drives used.</a:t>
            </a:r>
          </a:p>
        </p:txBody>
      </p:sp>
      <p:pic>
        <p:nvPicPr>
          <p:cNvPr id="18" name="Picture 17" descr="DL360_Gen9_noBezel_FTrb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71" t="49678" r="3711" b="17014"/>
          <a:stretch/>
        </p:blipFill>
        <p:spPr>
          <a:xfrm>
            <a:off x="3649439" y="1267380"/>
            <a:ext cx="4697015" cy="553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7457" y="2680001"/>
            <a:ext cx="4046446" cy="59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Increases reliability - template based management</a:t>
            </a:r>
          </a:p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Simplifies lifecycle management tasks</a:t>
            </a:r>
          </a:p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Consolidated management and monitoring of solution HW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7457" y="3813105"/>
            <a:ext cx="4046446" cy="5841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Automatic service request submission for detected issues</a:t>
            </a:r>
          </a:p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24x7 real-time hardware event monitoring</a:t>
            </a:r>
          </a:p>
          <a:p>
            <a:pPr marL="129779" indent="-129779" defTabSz="685800">
              <a:spcBef>
                <a:spcPts val="150"/>
              </a:spcBef>
              <a:buFontTx/>
              <a:buChar char="-"/>
            </a:pPr>
            <a:r>
              <a:rPr lang="en-US" sz="1050" dirty="0">
                <a:solidFill>
                  <a:prstClr val="black"/>
                </a:solidFill>
              </a:rPr>
              <a:t>Secure Internet event submission</a:t>
            </a:r>
          </a:p>
          <a:p>
            <a:pPr defTabSz="685800">
              <a:lnSpc>
                <a:spcPct val="90000"/>
              </a:lnSpc>
            </a:pPr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70291" y="1486687"/>
            <a:ext cx="208404" cy="91851"/>
            <a:chOff x="2255466" y="2196968"/>
            <a:chExt cx="277872" cy="2468703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346227" y="3464934"/>
              <a:ext cx="187111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261404" y="2204039"/>
              <a:ext cx="96699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116087" y="3431320"/>
              <a:ext cx="246870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55466" y="4659595"/>
              <a:ext cx="9668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25679"/>
            <a:ext cx="8227457" cy="318924"/>
          </a:xfrm>
        </p:spPr>
        <p:txBody>
          <a:bodyPr/>
          <a:lstStyle/>
          <a:p>
            <a:r>
              <a:rPr lang="en-US" dirty="0"/>
              <a:t>Factory integration with onsite installation</a:t>
            </a:r>
            <a:endParaRPr lang="en-US" dirty="0">
              <a:latin typeface="MetricHP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6009" y="3072358"/>
            <a:ext cx="2571750" cy="1371600"/>
          </a:xfrm>
          <a:ln>
            <a:solidFill>
              <a:schemeClr val="tx2"/>
            </a:solidFill>
          </a:ln>
        </p:spPr>
        <p:txBody>
          <a:bodyPr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Build configuration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Rack, stack and cable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Configure network switches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Install FW and HPE SW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Validate configuration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4"/>
          </p:nvPr>
        </p:nvSpPr>
        <p:spPr>
          <a:xfrm>
            <a:off x="3284933" y="3072358"/>
            <a:ext cx="2571750" cy="1371600"/>
          </a:xfrm>
          <a:ln>
            <a:solidFill>
              <a:schemeClr val="tx2"/>
            </a:solidFill>
          </a:ln>
        </p:spPr>
        <p:txBody>
          <a:bodyPr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Unpack and install rack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Installation startup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System health validation</a:t>
            </a:r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6"/>
          </p:nvPr>
        </p:nvSpPr>
        <p:spPr>
          <a:xfrm>
            <a:off x="6112788" y="3072358"/>
            <a:ext cx="2571750" cy="1371600"/>
          </a:xfrm>
          <a:ln>
            <a:solidFill>
              <a:schemeClr val="tx2"/>
            </a:solidFill>
          </a:ln>
        </p:spPr>
        <p:txBody>
          <a:bodyPr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Integrated onsite network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Install Azure Stack software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Configure monitoring and supported integrations</a:t>
            </a:r>
            <a:endParaRPr lang="en-US" dirty="0" smtClean="0"/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200" dirty="0"/>
              <a:t>Knowledge transfer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83" y="1619007"/>
            <a:ext cx="1905449" cy="1378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75" y="1971438"/>
            <a:ext cx="2126576" cy="6734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5" y="1926708"/>
            <a:ext cx="2151806" cy="7628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0287" y="590053"/>
            <a:ext cx="83422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650" dirty="0">
                <a:solidFill>
                  <a:srgbClr val="000000"/>
                </a:solidFill>
              </a:rPr>
              <a:t>Increases quality, reliability and time to value of HPE ProLiant for Microsoft Azure Stack</a:t>
            </a:r>
            <a:endParaRPr lang="en-US" sz="1650" dirty="0">
              <a:solidFill>
                <a:srgbClr val="000000"/>
              </a:solidFill>
              <a:latin typeface="MetricHPE"/>
            </a:endParaRPr>
          </a:p>
          <a:p>
            <a:pPr defTabSz="685800"/>
            <a:endParaRPr lang="en-US" sz="1650" dirty="0">
              <a:solidFill>
                <a:srgbClr val="000000"/>
              </a:solidFill>
              <a:latin typeface="MetricHPE"/>
            </a:endParaRPr>
          </a:p>
        </p:txBody>
      </p:sp>
      <p:sp>
        <p:nvSpPr>
          <p:cNvPr id="19" name="Rectangle 18"/>
          <p:cNvSpPr/>
          <p:nvPr/>
        </p:nvSpPr>
        <p:spPr bwMode="ltGray">
          <a:xfrm>
            <a:off x="456009" y="1062450"/>
            <a:ext cx="2571750" cy="20170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ltGray">
          <a:xfrm>
            <a:off x="3284933" y="1062450"/>
            <a:ext cx="2571750" cy="20170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6112788" y="1062449"/>
            <a:ext cx="2571750" cy="20170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lang="en-US" sz="1350" dirty="0" err="1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437" y="1131425"/>
            <a:ext cx="1596935" cy="248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350" dirty="0">
                <a:solidFill>
                  <a:srgbClr val="000000"/>
                </a:solidFill>
              </a:rPr>
              <a:t>Factory Integration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5126" y="1131425"/>
            <a:ext cx="1596935" cy="248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350" dirty="0">
                <a:solidFill>
                  <a:srgbClr val="000000"/>
                </a:solidFill>
              </a:rPr>
              <a:t>Onsite installation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53843" y="1144148"/>
            <a:ext cx="1596935" cy="248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350" dirty="0">
                <a:solidFill>
                  <a:srgbClr val="000000"/>
                </a:solidFill>
              </a:rPr>
              <a:t>Onsite integration</a:t>
            </a:r>
          </a:p>
        </p:txBody>
      </p:sp>
    </p:spTree>
    <p:extLst>
      <p:ext uri="{BB962C8B-B14F-4D97-AF65-F5344CB8AC3E}">
        <p14:creationId xmlns:p14="http://schemas.microsoft.com/office/powerpoint/2010/main" val="27423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atzidi\AppData\Local\Microsoft\Windows\Temporary Internet Files\Content.Outlook\7L0Z4RE0\2017 Mar 1 HPE Pointnext Infographic_FINA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278" y="627534"/>
            <a:ext cx="8026978" cy="283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C:\Users\chatzidi\AppData\Local\Microsoft\Windows\Temporary Internet Files\Content.Outlook\7L0Z4RE0\2017 Mar 1 HPE Pointnext Infographic_FINAL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278" y="3508043"/>
            <a:ext cx="8026978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7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Suitability and Rationalization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HPE Workload Portability Services</a:t>
            </a:r>
            <a:endParaRPr lang="en-GB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081" y="1200150"/>
            <a:ext cx="3977640" cy="33147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135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Migration Assessment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suitable workloads for migration 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Prioritize workloads for migration based on feasibility, complexity and business requirements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workloads to established cloud platforms 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workloads to services offered by the cloud platform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Establish tools and processes for migration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  <a:defRPr/>
            </a:pPr>
            <a:r>
              <a:rPr lang="en-US" sz="135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Migration Design</a:t>
            </a:r>
          </a:p>
          <a:p>
            <a:pPr marL="127397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 and design workloads for migration to cloud</a:t>
            </a:r>
          </a:p>
          <a:p>
            <a:pPr marL="257175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</a:t>
            </a:r>
            <a:r>
              <a:rPr 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Design</a:t>
            </a:r>
          </a:p>
          <a:p>
            <a:pPr marL="257175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Hybrid 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Workload Design</a:t>
            </a:r>
          </a:p>
          <a:p>
            <a:pPr marL="257175" indent="-12739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Cloud Workload Design</a:t>
            </a:r>
          </a:p>
          <a:p>
            <a:pPr marL="127397" indent="-127397">
              <a:lnSpc>
                <a:spcPct val="100000"/>
              </a:lnSpc>
              <a:buFont typeface="Arial" panose="020B0604020202020204" pitchFamily="34" charset="0"/>
              <a:buChar char="−"/>
              <a:defRPr/>
            </a:pP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2807377" y="4515966"/>
            <a:ext cx="37224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b="1" dirty="0">
                <a:solidFill>
                  <a:srgbClr val="000000"/>
                </a:solidFill>
                <a:hlinkClick r:id="rId3"/>
              </a:rPr>
              <a:t>www.youtube.com/watch?v=pNQR15PYI1Y</a:t>
            </a:r>
            <a:endParaRPr lang="en-US" sz="1350" b="1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/>
          <a:srcRect l="5534" t="17455" r="41794" b="41625"/>
          <a:stretch/>
        </p:blipFill>
        <p:spPr>
          <a:xfrm>
            <a:off x="4788024" y="2327438"/>
            <a:ext cx="3626069" cy="21046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5" y="843290"/>
            <a:ext cx="3890554" cy="15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2_HPE_Standard_Arial_16x9_SolutionsMarketing">
  <a:themeElements>
    <a:clrScheme name="Custom 2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2AD2C8"/>
      </a:hlink>
      <a:folHlink>
        <a:srgbClr val="2AD2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3.xml><?xml version="1.0" encoding="utf-8"?>
<a:theme xmlns:a="http://schemas.openxmlformats.org/drawingml/2006/main" name="3_HPE_Standard_Arial_16x9_SolutionsMarketing">
  <a:themeElements>
    <a:clrScheme name="Custom 2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2AD2C8"/>
      </a:hlink>
      <a:folHlink>
        <a:srgbClr val="2AD2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4.xml><?xml version="1.0" encoding="utf-8"?>
<a:theme xmlns:a="http://schemas.openxmlformats.org/drawingml/2006/main" name="4_HPE_Standard_Arial_16x9_SolutionsMarketing">
  <a:themeElements>
    <a:clrScheme name="Custom 2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2AD2C8"/>
      </a:hlink>
      <a:folHlink>
        <a:srgbClr val="2AD2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5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1583</Words>
  <Application>Microsoft Office PowerPoint</Application>
  <PresentationFormat>On-screen Show (16:9)</PresentationFormat>
  <Paragraphs>398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MS PGothic</vt:lpstr>
      <vt:lpstr>AppleSymbols</vt:lpstr>
      <vt:lpstr>Arial</vt:lpstr>
      <vt:lpstr>Calibri</vt:lpstr>
      <vt:lpstr>HP Simplified</vt:lpstr>
      <vt:lpstr>Lucida Grande</vt:lpstr>
      <vt:lpstr>MetricHPE</vt:lpstr>
      <vt:lpstr>Segoe</vt:lpstr>
      <vt:lpstr>Segoe Light</vt:lpstr>
      <vt:lpstr>Segoe UI</vt:lpstr>
      <vt:lpstr>Segoe UI Historic</vt:lpstr>
      <vt:lpstr>Segoe UI Light</vt:lpstr>
      <vt:lpstr>Wingdings</vt:lpstr>
      <vt:lpstr>Master</vt:lpstr>
      <vt:lpstr>2_HPE_Standard_Arial_16x9_SolutionsMarketing</vt:lpstr>
      <vt:lpstr>3_HPE_Standard_Arial_16x9_SolutionsMarketing</vt:lpstr>
      <vt:lpstr>4_HPE_Standard_Arial_16x9_SolutionsMarketing</vt:lpstr>
      <vt:lpstr>HPE_Standard_Arial_16x9_v5</vt:lpstr>
      <vt:lpstr>  Implementation Integrierter Systeme für Microsoft Azure Stack </vt:lpstr>
      <vt:lpstr>Ing. Robert Mader</vt:lpstr>
      <vt:lpstr>HPE ProLiant for Microsoft Azure Stack Solution</vt:lpstr>
      <vt:lpstr>Based on Proven HPE ProLiant infrastructure</vt:lpstr>
      <vt:lpstr>Configurable to meet your workload requirements</vt:lpstr>
      <vt:lpstr>Hardware Lifecycle Host Management Server (HLH)</vt:lpstr>
      <vt:lpstr>Factory integration with onsite installation</vt:lpstr>
      <vt:lpstr>PowerPoint Presentation</vt:lpstr>
      <vt:lpstr>Application Suitability and Rationalization</vt:lpstr>
      <vt:lpstr>Microsoft Azure Stack Workshop &amp; POC  </vt:lpstr>
      <vt:lpstr>Integrate Azure in to your Hybrid IT</vt:lpstr>
      <vt:lpstr>Azure related consulting</vt:lpstr>
      <vt:lpstr>Flexible Capacity for Microsoft Azure Stack</vt:lpstr>
      <vt:lpstr>HPE-Advantage - Azure Stack ROI Tool for Service Providers</vt:lpstr>
      <vt:lpstr>Integrated system support  </vt:lpstr>
      <vt:lpstr>HPE monitoring and management</vt:lpstr>
      <vt:lpstr>Joint HPE-Microsoft Innovation Centers – Bellevue &amp; Geneva</vt:lpstr>
      <vt:lpstr>Strategic HPE Microsoft cloud partnership &amp; collaboration </vt:lpstr>
      <vt:lpstr>Short competitive Comparison </vt:lpstr>
      <vt:lpstr>HPE Azure Stack on ProLiant Launch Promotion</vt:lpstr>
      <vt:lpstr>Thanks to our Sponsors!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2017-11-07T16:23:25Z</dcterms:created>
  <dcterms:modified xsi:type="dcterms:W3CDTF">2017-11-07T16:25:43Z</dcterms:modified>
</cp:coreProperties>
</file>