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1" r:id="rId3"/>
    <p:sldId id="299" r:id="rId4"/>
    <p:sldId id="291" r:id="rId5"/>
    <p:sldId id="290" r:id="rId6"/>
    <p:sldId id="305" r:id="rId7"/>
    <p:sldId id="292" r:id="rId8"/>
    <p:sldId id="293" r:id="rId9"/>
    <p:sldId id="301" r:id="rId10"/>
    <p:sldId id="302" r:id="rId11"/>
    <p:sldId id="294" r:id="rId12"/>
    <p:sldId id="296" r:id="rId13"/>
    <p:sldId id="303" r:id="rId14"/>
    <p:sldId id="289" r:id="rId15"/>
    <p:sldId id="285" r:id="rId16"/>
    <p:sldId id="284" r:id="rId17"/>
    <p:sldId id="297" r:id="rId18"/>
    <p:sldId id="282" r:id="rId19"/>
    <p:sldId id="298" r:id="rId20"/>
    <p:sldId id="283" r:id="rId21"/>
    <p:sldId id="300" r:id="rId22"/>
    <p:sldId id="304" r:id="rId23"/>
    <p:sldId id="286" r:id="rId24"/>
    <p:sldId id="287" r:id="rId25"/>
    <p:sldId id="281" r:id="rId26"/>
    <p:sldId id="295" r:id="rId27"/>
    <p:sldId id="280" r:id="rId2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E1A5DB1-6820-4423-9958-01C4756F915F}">
          <p14:sldIdLst>
            <p14:sldId id="256"/>
            <p14:sldId id="261"/>
            <p14:sldId id="299"/>
            <p14:sldId id="291"/>
            <p14:sldId id="290"/>
            <p14:sldId id="305"/>
            <p14:sldId id="292"/>
            <p14:sldId id="293"/>
            <p14:sldId id="301"/>
            <p14:sldId id="302"/>
            <p14:sldId id="294"/>
            <p14:sldId id="296"/>
            <p14:sldId id="303"/>
            <p14:sldId id="289"/>
            <p14:sldId id="285"/>
            <p14:sldId id="284"/>
            <p14:sldId id="297"/>
            <p14:sldId id="282"/>
            <p14:sldId id="298"/>
            <p14:sldId id="283"/>
            <p14:sldId id="300"/>
            <p14:sldId id="304"/>
            <p14:sldId id="286"/>
            <p14:sldId id="287"/>
          </p14:sldIdLst>
        </p14:section>
        <p14:section name="Appendix" id="{0DAA8FA4-251D-4C91-8E17-09CAD655AAB4}">
          <p14:sldIdLst>
            <p14:sldId id="281"/>
            <p14:sldId id="295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84C6"/>
    <a:srgbClr val="2D326E"/>
    <a:srgbClr val="2590A3"/>
    <a:srgbClr val="A2CADF"/>
    <a:srgbClr val="6DB3E4"/>
    <a:srgbClr val="93C5DA"/>
    <a:srgbClr val="99CCCC"/>
    <a:srgbClr val="99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782" autoAdjust="0"/>
  </p:normalViewPr>
  <p:slideViewPr>
    <p:cSldViewPr snapToObjects="1">
      <p:cViewPr varScale="1">
        <p:scale>
          <a:sx n="144" d="100"/>
          <a:sy n="144" d="100"/>
        </p:scale>
        <p:origin x="126" y="528"/>
      </p:cViewPr>
      <p:guideLst>
        <p:guide orient="horz" pos="1619"/>
        <p:guide pos="2880"/>
      </p:guideLst>
    </p:cSldViewPr>
  </p:slideViewPr>
  <p:outlineViewPr>
    <p:cViewPr>
      <p:scale>
        <a:sx n="33" d="100"/>
        <a:sy n="33" d="100"/>
      </p:scale>
      <p:origin x="0" y="-12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124" d="100"/>
          <a:sy n="124" d="100"/>
        </p:scale>
        <p:origin x="4953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2F302-A7C8-034E-97BB-FC8263E03487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ECF95-0BA1-6A41-BF58-BBB121C21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04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AEBFDE-86C7-4E86-9964-AC43992432EE}" type="datetimeFigureOut">
              <a:rPr lang="de-AT" smtClean="0"/>
              <a:t>06.11.2017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D5A78-5106-4F9F-8ACC-338C0BBDEEF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89859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D5A78-5106-4F9F-8ACC-338C0BBDEEFA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69155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de-DE" dirty="0"/>
              <a:t>Microsoft </a:t>
            </a:r>
            <a:r>
              <a:rPr lang="de-DE" b="1" dirty="0"/>
              <a:t>Entwicklungskompetenz</a:t>
            </a:r>
            <a:endParaRPr lang="de-DE" dirty="0"/>
          </a:p>
        </p:txBody>
      </p:sp>
      <p:sp>
        <p:nvSpPr>
          <p:cNvPr id="4096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de-DE" dirty="0"/>
              <a:t>Microsoft  - vertraulich</a:t>
            </a:r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EDE57-F8FE-4B43-B511-2E9F76624F7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3" y="485775"/>
            <a:ext cx="6540500" cy="3679825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2296" y="4469337"/>
            <a:ext cx="6155842" cy="4959935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701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D5A78-5106-4F9F-8ACC-338C0BBDEEFA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14074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https://docs.microsoft.com/en-us/azure/monitoring-and-diagnostics/insights-webhooks-alerts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D5A78-5106-4F9F-8ACC-338C0BBDEEFA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7366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https://azure.microsoft.com/en-us/pricing/details/automation/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D5A78-5106-4F9F-8ACC-338C0BBDEEFA}" type="slidenum">
              <a:rPr lang="de-AT" smtClean="0"/>
              <a:t>16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00751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 of Picture: https://docs.microsoft.com/en-us/azure/automation/automation-offering-get-started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D5A78-5106-4F9F-8ACC-338C0BBDEEFA}" type="slidenum">
              <a:rPr lang="de-AT" smtClean="0"/>
              <a:t>18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30977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 source: https://docs.microsoft.com/en-us/azure/log-analytics/log-analytics-oms-gateway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D5A78-5106-4F9F-8ACC-338C0BBDEEFA}" type="slidenum">
              <a:rPr lang="de-AT" smtClean="0"/>
              <a:t>20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4732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https://azure.microsoft.com/en-us/pricing/details/automation/</a:t>
            </a:r>
          </a:p>
          <a:p>
            <a:endParaRPr lang="en-US" dirty="0"/>
          </a:p>
          <a:p>
            <a:r>
              <a:rPr lang="en-US" dirty="0"/>
              <a:t>Config Management Includes Pull Service + Change Management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D5A78-5106-4F9F-8ACC-338C0BBDEEFA}" type="slidenum">
              <a:rPr lang="de-AT" smtClean="0"/>
              <a:t>23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92543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Charges for Log Analytics</a:t>
            </a:r>
          </a:p>
          <a:p>
            <a:r>
              <a:rPr lang="en-US" dirty="0"/>
              <a:t>https://azure.microsoft.com/en-us/pricing/details/log-analytics/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D5A78-5106-4F9F-8ACC-338C0BBDEEFA}" type="slidenum">
              <a:rPr lang="de-AT" smtClean="0"/>
              <a:t>24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13695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00339" y="797003"/>
            <a:ext cx="4508234" cy="2281863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accent1"/>
                </a:solidFill>
                <a:latin typeface="+mj-lt"/>
                <a:ea typeface="Segoe UI Historic" charset="0"/>
                <a:cs typeface="Segoe UI Historic" charset="0"/>
              </a:defRPr>
            </a:lvl1pPr>
          </a:lstStyle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&lt;Title session&gt;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00340" y="3221382"/>
            <a:ext cx="4508234" cy="957002"/>
          </a:xfrm>
        </p:spPr>
        <p:txBody>
          <a:bodyPr>
            <a:normAutofit/>
          </a:bodyPr>
          <a:lstStyle>
            <a:lvl1pPr marL="0" indent="0" algn="l">
              <a:buNone/>
              <a:defRPr sz="2400" i="0">
                <a:solidFill>
                  <a:schemeClr val="accent1"/>
                </a:solidFill>
                <a:latin typeface="+mj-lt"/>
                <a:cs typeface="Segoe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>
                <a:latin typeface="Segoe UI Light" panose="020B0502040204020203" pitchFamily="34" charset="0"/>
              </a:rPr>
              <a:t>&lt;Name speaker&gt;</a:t>
            </a:r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7812360" y="123478"/>
            <a:ext cx="1298042" cy="43204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25000"/>
              <a:buFont typeface="Lucida Grande"/>
              <a:buNone/>
              <a:tabLst/>
              <a:defRPr sz="2400" i="0" kern="1200">
                <a:solidFill>
                  <a:schemeClr val="accent1"/>
                </a:solidFill>
                <a:latin typeface="+mj-lt"/>
                <a:ea typeface="Segoe UI" panose="020B0502040204020203" pitchFamily="34" charset="0"/>
                <a:cs typeface="Segoe Light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25000"/>
              <a:buFont typeface="Lucida Grande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25000"/>
              <a:buFont typeface="Lucida Grande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25000"/>
              <a:buFont typeface="Lucida Grande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25000"/>
              <a:buFont typeface="Lucida Grande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latin typeface="Segoe UI Light" panose="020B0502040204020203" pitchFamily="34" charset="0"/>
              </a:rPr>
              <a:t>@</a:t>
            </a:r>
            <a:r>
              <a:rPr lang="en-US" dirty="0" err="1">
                <a:latin typeface="Segoe UI Light" panose="020B0502040204020203" pitchFamily="34" charset="0"/>
              </a:rPr>
              <a:t>ExpertsLiveAT</a:t>
            </a:r>
            <a:endParaRPr lang="en-US" dirty="0">
              <a:latin typeface="Segoe UI Light" panose="020B0502040204020203" pitchFamily="34" charset="0"/>
            </a:endParaRPr>
          </a:p>
          <a:p>
            <a:pPr algn="r"/>
            <a:r>
              <a:rPr lang="en-US" dirty="0">
                <a:latin typeface="Segoe UI Light" panose="020B0502040204020203" pitchFamily="34" charset="0"/>
              </a:rPr>
              <a:t>#ExpertsLive</a:t>
            </a:r>
          </a:p>
        </p:txBody>
      </p:sp>
      <p:pic>
        <p:nvPicPr>
          <p:cNvPr id="1028" name="Picture 4" descr="http://www.expertslive.at/uploads/1/0/2/8/102898498/published/expertslive-austria.png?1491569439">
            <a:extLst>
              <a:ext uri="{FF2B5EF4-FFF2-40B4-BE49-F238E27FC236}">
                <a16:creationId xmlns:a16="http://schemas.microsoft.com/office/drawing/2014/main" id="{80C253F9-F81E-4502-9D8F-59F93A187FF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031" y="4673484"/>
            <a:ext cx="1863457" cy="382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13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3660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79512" y="268675"/>
            <a:ext cx="8496176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</a:rPr>
              <a:t>&lt;Title&gt;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1211750"/>
            <a:ext cx="8496176" cy="29441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&lt;Text&gt;</a:t>
            </a:r>
          </a:p>
        </p:txBody>
      </p:sp>
    </p:spTree>
    <p:extLst>
      <p:ext uri="{BB962C8B-B14F-4D97-AF65-F5344CB8AC3E}">
        <p14:creationId xmlns:p14="http://schemas.microsoft.com/office/powerpoint/2010/main" val="366500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48557" y="978477"/>
            <a:ext cx="4279159" cy="1591102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1E347F"/>
                </a:solidFill>
                <a:latin typeface="+mj-lt"/>
                <a:cs typeface="Segoe"/>
              </a:defRPr>
            </a:lvl1pPr>
          </a:lstStyle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&lt;Speaker Name&gt;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48557" y="2569579"/>
            <a:ext cx="4279159" cy="226863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  <a:latin typeface="Segoe Light"/>
                <a:cs typeface="Segoe Light"/>
              </a:defRPr>
            </a:lvl1pPr>
            <a:lvl2pPr>
              <a:defRPr sz="2400">
                <a:solidFill>
                  <a:srgbClr val="FFFFFF"/>
                </a:solidFill>
                <a:latin typeface="Segoe Light"/>
                <a:cs typeface="Segoe Light"/>
              </a:defRPr>
            </a:lvl2pPr>
            <a:lvl3pPr>
              <a:defRPr sz="2400">
                <a:solidFill>
                  <a:srgbClr val="FFFFFF"/>
                </a:solidFill>
                <a:latin typeface="Segoe Light"/>
                <a:cs typeface="Segoe Light"/>
              </a:defRPr>
            </a:lvl3pPr>
            <a:lvl4pPr>
              <a:defRPr sz="2400">
                <a:solidFill>
                  <a:srgbClr val="FFFFFF"/>
                </a:solidFill>
                <a:latin typeface="Segoe Light"/>
                <a:cs typeface="Segoe Light"/>
              </a:defRPr>
            </a:lvl4pPr>
            <a:lvl5pPr>
              <a:defRPr sz="2400">
                <a:solidFill>
                  <a:srgbClr val="FFFFFF"/>
                </a:solidFill>
                <a:latin typeface="Segoe Light"/>
                <a:cs typeface="Segoe Light"/>
              </a:defRPr>
            </a:lvl5pPr>
          </a:lstStyle>
          <a:p>
            <a:r>
              <a:rPr lang="en-US" dirty="0">
                <a:latin typeface="Segoe UI Light" panose="020B0502040204020203" pitchFamily="34" charset="0"/>
              </a:rPr>
              <a:t>&lt;short intro&gt;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4"/>
          </p:nvPr>
        </p:nvSpPr>
        <p:spPr>
          <a:xfrm>
            <a:off x="539751" y="978476"/>
            <a:ext cx="2573839" cy="2968491"/>
          </a:xfr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64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692275" y="268288"/>
            <a:ext cx="6950828" cy="4627803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&lt;Image&gt;</a:t>
            </a:r>
          </a:p>
        </p:txBody>
      </p:sp>
    </p:spTree>
    <p:extLst>
      <p:ext uri="{BB962C8B-B14F-4D97-AF65-F5344CB8AC3E}">
        <p14:creationId xmlns:p14="http://schemas.microsoft.com/office/powerpoint/2010/main" val="2229773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02224"/>
            <a:ext cx="8077200" cy="857250"/>
          </a:xfrm>
        </p:spPr>
        <p:txBody>
          <a:bodyPr anchor="ctr" anchorCtr="0"/>
          <a:lstStyle>
            <a:lvl1pPr algn="l" eaLnBrk="1" latinLnBrk="0" hangingPunct="1">
              <a:defRPr kumimoji="0" lang="de-DE"/>
            </a:lvl1pPr>
          </a:lstStyle>
          <a:p>
            <a:r>
              <a:rPr kumimoji="0" lang="de-DE"/>
              <a:t>Titelmasterformat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97310"/>
            <a:ext cx="8077200" cy="3223022"/>
          </a:xfrm>
        </p:spPr>
        <p:txBody>
          <a:bodyPr>
            <a:normAutofit/>
          </a:bodyPr>
          <a:lstStyle>
            <a:lvl1pPr eaLnBrk="1" latinLnBrk="0" hangingPunct="1">
              <a:defRPr kumimoji="0" lang="de-DE" sz="2400">
                <a:latin typeface="+mn-lt"/>
              </a:defRPr>
            </a:lvl1pPr>
            <a:lvl2pPr eaLnBrk="1" latinLnBrk="0" hangingPunct="1">
              <a:defRPr kumimoji="0" lang="de-DE" sz="2100">
                <a:latin typeface="+mn-lt"/>
              </a:defRPr>
            </a:lvl2pPr>
            <a:lvl3pPr eaLnBrk="1" latinLnBrk="0" hangingPunct="1">
              <a:defRPr kumimoji="0" lang="de-DE" sz="1800">
                <a:latin typeface="+mn-lt"/>
              </a:defRPr>
            </a:lvl3pPr>
            <a:lvl4pPr eaLnBrk="1" latinLnBrk="0" hangingPunct="1">
              <a:defRPr kumimoji="0" lang="de-DE" sz="1800">
                <a:latin typeface="+mn-lt"/>
              </a:defRPr>
            </a:lvl4pPr>
            <a:lvl5pPr eaLnBrk="1" latinLnBrk="0" hangingPunct="1">
              <a:defRPr kumimoji="0" lang="de-DE" sz="1800">
                <a:latin typeface="+mn-lt"/>
              </a:defRPr>
            </a:lvl5pPr>
          </a:lstStyle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576" y="4666384"/>
            <a:ext cx="2057400" cy="274637"/>
          </a:xfrm>
          <a:prstGeom prst="rect">
            <a:avLst/>
          </a:prstGeom>
        </p:spPr>
        <p:txBody>
          <a:bodyPr/>
          <a:lstStyle/>
          <a:p>
            <a:fld id="{757B281C-5159-4971-8228-52B9A72E9ED2}" type="datetimeFigureOut">
              <a:pPr/>
              <a:t>11/6/2017</a:t>
            </a:fld>
            <a:endParaRPr kumimoji="0"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4767263"/>
            <a:ext cx="2133600" cy="273844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de-DE"/>
          </a:p>
        </p:txBody>
      </p:sp>
    </p:spTree>
    <p:extLst>
      <p:ext uri="{BB962C8B-B14F-4D97-AF65-F5344CB8AC3E}">
        <p14:creationId xmlns:p14="http://schemas.microsoft.com/office/powerpoint/2010/main" val="3337158329"/>
      </p:ext>
    </p:extLst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3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9141286" cy="514349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92275" y="265497"/>
            <a:ext cx="6983413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2275" y="1159977"/>
            <a:ext cx="6983413" cy="3606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05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4" r:id="rId3"/>
    <p:sldLayoutId id="2147483650" r:id="rId4"/>
    <p:sldLayoutId id="2147483651" r:id="rId5"/>
    <p:sldLayoutId id="2147483658" r:id="rId6"/>
    <p:sldLayoutId id="2147483662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Segoe UI Light" panose="020B0502040204020203" pitchFamily="34" charset="0"/>
        </a:defRPr>
      </a:lvl1pPr>
    </p:titleStyle>
    <p:bodyStyle>
      <a:lvl1pPr marL="11112" indent="0" algn="l" defTabSz="457200" rtl="0" eaLnBrk="1" latinLnBrk="0" hangingPunct="1">
        <a:spcBef>
          <a:spcPct val="20000"/>
        </a:spcBef>
        <a:buClr>
          <a:schemeClr val="accent2"/>
        </a:buClr>
        <a:buSzPct val="125000"/>
        <a:buFont typeface="Lucida Grande"/>
        <a:buNone/>
        <a:tabLst/>
        <a:defRPr sz="30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2"/>
        </a:buClr>
        <a:buSzPct val="125000"/>
        <a:buFont typeface="Lucida Grande"/>
        <a:buChar char="■"/>
        <a:defRPr sz="28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2"/>
        </a:buClr>
        <a:buSzPct val="125000"/>
        <a:buFont typeface="Lucida Grande"/>
        <a:buChar char="■"/>
        <a:defRPr sz="24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2"/>
        </a:buClr>
        <a:buSzPct val="125000"/>
        <a:buFont typeface="Lucida Grande"/>
        <a:buChar char="■"/>
        <a:defRPr sz="20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2"/>
        </a:buClr>
        <a:buSzPct val="125000"/>
        <a:buFont typeface="Lucida Grande"/>
        <a:buChar char="■"/>
        <a:defRPr sz="20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9" userDrawn="1">
          <p15:clr>
            <a:srgbClr val="F26B43"/>
          </p15:clr>
        </p15:guide>
        <p15:guide id="2" pos="10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at/url?sa=i&amp;rct=j&amp;q=&amp;esrc=s&amp;source=images&amp;cd=&amp;cad=rja&amp;uact=8&amp;ved=0ahUKEwjW8smb1dvUAhVHQBQKHbmJCMkQjRwIBw&amp;url=https://de.wikipedia.org/wiki/Twitter&amp;psig=AFQjCNHQzDEcul807ncgLHSE3MnAEFND-Q&amp;ust=149857182026778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automation/azure-automation-ise-addon" TargetMode="External"/><Relationship Id="rId2" Type="http://schemas.openxmlformats.org/officeDocument/2006/relationships/hyperlink" Target="https://docs.microsoft.com/en-us/azure/automation/automation-offering-get-started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13" Type="http://schemas.openxmlformats.org/officeDocument/2006/relationships/image" Target="../media/image27.png"/><Relationship Id="rId3" Type="http://schemas.openxmlformats.org/officeDocument/2006/relationships/image" Target="../media/image17.jpe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jpe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411760" y="797003"/>
            <a:ext cx="5112568" cy="2281863"/>
          </a:xfrm>
        </p:spPr>
        <p:txBody>
          <a:bodyPr>
            <a:normAutofit/>
          </a:bodyPr>
          <a:lstStyle/>
          <a:p>
            <a:r>
              <a:rPr lang="de-DE" sz="2400" dirty="0"/>
              <a:t>Powershell Automation Konten</a:t>
            </a:r>
            <a:br>
              <a:rPr lang="de-DE" sz="2400" dirty="0"/>
            </a:br>
            <a:r>
              <a:rPr lang="de-DE" sz="2400" dirty="0"/>
              <a:t>v</a:t>
            </a:r>
            <a:r>
              <a:rPr lang="de-DE" sz="1600" dirty="0"/>
              <a:t>erstehen und anwenden</a:t>
            </a:r>
            <a:endParaRPr lang="en-US" sz="2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041830" y="2931790"/>
            <a:ext cx="4166744" cy="12465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Christoph Wilfing</a:t>
            </a:r>
          </a:p>
          <a:p>
            <a:r>
              <a:rPr lang="en-US" dirty="0"/>
              <a:t>www.atwork.at</a:t>
            </a:r>
          </a:p>
          <a:p>
            <a:r>
              <a:rPr lang="en-US" dirty="0"/>
              <a:t>   @</a:t>
            </a:r>
            <a:r>
              <a:rPr lang="en-US" dirty="0" err="1"/>
              <a:t>cwilfing</a:t>
            </a:r>
            <a:endParaRPr lang="en-US" dirty="0"/>
          </a:p>
        </p:txBody>
      </p:sp>
      <p:pic>
        <p:nvPicPr>
          <p:cNvPr id="4" name="Picture 4" descr="Bildergebnis für twitter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795886"/>
            <a:ext cx="270030" cy="2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06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D1B3F-BB97-418E-997D-AA9BEE5C6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Runbook WebHooks - Part 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5C2AE-D33A-4B4E-8378-316F56C0E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06A14D-E0AB-4CB9-A7AF-E72B5F21F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97310"/>
            <a:ext cx="8748464" cy="261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865617"/>
      </p:ext>
    </p:extLst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8FB16-8910-44DD-8196-C02CED96B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Alerts - </a:t>
            </a:r>
            <a:r>
              <a:rPr lang="en-US" dirty="0" err="1"/>
              <a:t>WebHook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CC353D-58F9-4567-967F-952D2001D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2" indent="-342900">
              <a:buFont typeface="Arial" panose="020B0604020202020204" pitchFamily="34" charset="0"/>
              <a:buChar char="•"/>
            </a:pPr>
            <a:r>
              <a:rPr lang="en-US" dirty="0"/>
              <a:t>App Services</a:t>
            </a:r>
          </a:p>
          <a:p>
            <a:pPr marL="354012" indent="-342900">
              <a:buFont typeface="Arial" panose="020B0604020202020204" pitchFamily="34" charset="0"/>
              <a:buChar char="•"/>
            </a:pPr>
            <a:r>
              <a:rPr lang="en-US" dirty="0"/>
              <a:t>Azure VMs</a:t>
            </a:r>
          </a:p>
          <a:p>
            <a:pPr marL="354012" indent="-342900">
              <a:buFont typeface="Arial" panose="020B0604020202020204" pitchFamily="34" charset="0"/>
              <a:buChar char="•"/>
            </a:pPr>
            <a:r>
              <a:rPr lang="en-US" dirty="0"/>
              <a:t>SQL Databases / SQL Server</a:t>
            </a:r>
          </a:p>
          <a:p>
            <a:pPr marL="354012" indent="-34290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  <a:p>
            <a:pPr marL="354012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A3230E-5F9B-46EF-9D53-F96F8F139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909" y="223268"/>
            <a:ext cx="1853291" cy="465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260961"/>
      </p:ext>
    </p:extLst>
  </p:cSld>
  <p:clrMapOvr>
    <a:masterClrMapping/>
  </p:clrMapOvr>
  <p:transition spd="slow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B49F5-8BA8-4309-93AE-C969D6051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VM Alerts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834CEE-4ACF-4B34-8482-6E257E5677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4048" y="202224"/>
            <a:ext cx="3669149" cy="48360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FAE720-9966-45DA-BA0C-819BD7E4F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078" y="3435846"/>
            <a:ext cx="5792008" cy="15337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DCC235-7EDD-4F82-842B-5B036D9B9B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7078" y="987574"/>
            <a:ext cx="3086531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01504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49D878-76B7-46B0-9BCF-9F2A7AD4E7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DEMO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F8DCBF6-AB7B-4C01-AD62-C2A803C32F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Runbooks and Webhooks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596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9DE18-4A7C-4667-BF09-9ADB5870A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Continues delivery – with DSC</a:t>
            </a:r>
          </a:p>
        </p:txBody>
      </p:sp>
      <p:pic>
        <p:nvPicPr>
          <p:cNvPr id="7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8DDF363-702C-49CA-BC77-A0838E25975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91680" y="1059474"/>
            <a:ext cx="5618956" cy="379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367507"/>
      </p:ext>
    </p:extLst>
  </p:cSld>
  <p:clrMapOvr>
    <a:masterClrMapping/>
  </p:clrMapOvr>
  <p:transition spd="slow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78A62-51A9-433C-9A26-77D9A8775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Management (preview)</a:t>
            </a:r>
          </a:p>
        </p:txBody>
      </p:sp>
      <p:pic>
        <p:nvPicPr>
          <p:cNvPr id="2050" name="Picture 2" descr="https://docs.microsoft.com/en-us/azure/operations-management-suite/media/oms-solution-update-management/update-mgmt-windows-updateworkflow.png">
            <a:extLst>
              <a:ext uri="{FF2B5EF4-FFF2-40B4-BE49-F238E27FC236}">
                <a16:creationId xmlns:a16="http://schemas.microsoft.com/office/drawing/2014/main" id="{000315D2-2055-44F7-B9FF-77C7637B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059474"/>
            <a:ext cx="6258595" cy="385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547506"/>
      </p:ext>
    </p:extLst>
  </p:cSld>
  <p:clrMapOvr>
    <a:masterClrMapping/>
  </p:clrMapOvr>
  <p:transition spd="slow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D2D32-D3A0-43CA-ACBA-90277E71D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Tracking (preview)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6D196-A913-4298-9A0F-A546CFB70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2" indent="-342900">
              <a:buFont typeface="Arial" panose="020B0604020202020204" pitchFamily="34" charset="0"/>
              <a:buChar char="•"/>
            </a:pPr>
            <a:r>
              <a:rPr lang="en-US" dirty="0"/>
              <a:t>OMS Plugin</a:t>
            </a:r>
          </a:p>
          <a:p>
            <a:pPr marL="354012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54012" indent="-342900">
              <a:buFont typeface="Arial" panose="020B0604020202020204" pitchFamily="34" charset="0"/>
              <a:buChar char="•"/>
            </a:pPr>
            <a:r>
              <a:rPr lang="en-US" dirty="0"/>
              <a:t>Azure Log Analytics</a:t>
            </a:r>
          </a:p>
          <a:p>
            <a:pPr marL="354012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54012" indent="-342900">
              <a:buFont typeface="Arial" panose="020B0604020202020204" pitchFamily="34" charset="0"/>
              <a:buChar char="•"/>
            </a:pPr>
            <a:r>
              <a:rPr lang="en-US" dirty="0"/>
              <a:t>Hybrid Runbook Worker</a:t>
            </a:r>
          </a:p>
        </p:txBody>
      </p:sp>
    </p:spTree>
    <p:extLst>
      <p:ext uri="{BB962C8B-B14F-4D97-AF65-F5344CB8AC3E}">
        <p14:creationId xmlns:p14="http://schemas.microsoft.com/office/powerpoint/2010/main" val="3231867957"/>
      </p:ext>
    </p:extLst>
  </p:cSld>
  <p:clrMapOvr>
    <a:masterClrMapping/>
  </p:clrMapOvr>
  <p:transition spd="slow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D6A93-FDA5-45CA-883F-C6315C49B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 (Preview)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47F42-C62D-4464-80DD-5685A33C4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2" indent="-342900">
              <a:buFont typeface="Arial" panose="020B0604020202020204" pitchFamily="34" charset="0"/>
              <a:buChar char="•"/>
            </a:pPr>
            <a:r>
              <a:rPr lang="en-US" dirty="0"/>
              <a:t>OMS Plugin</a:t>
            </a:r>
          </a:p>
          <a:p>
            <a:pPr marL="354012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54012" indent="-342900">
              <a:buFont typeface="Arial" panose="020B0604020202020204" pitchFamily="34" charset="0"/>
              <a:buChar char="•"/>
            </a:pPr>
            <a:r>
              <a:rPr lang="en-US" dirty="0"/>
              <a:t>Azure Log Analytics</a:t>
            </a:r>
          </a:p>
          <a:p>
            <a:pPr marL="354012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54012" indent="-342900">
              <a:buFont typeface="Arial" panose="020B0604020202020204" pitchFamily="34" charset="0"/>
              <a:buChar char="•"/>
            </a:pPr>
            <a:r>
              <a:rPr lang="en-US" dirty="0"/>
              <a:t>Hybrid Runbook Worker</a:t>
            </a:r>
          </a:p>
        </p:txBody>
      </p:sp>
    </p:spTree>
    <p:extLst>
      <p:ext uri="{BB962C8B-B14F-4D97-AF65-F5344CB8AC3E}">
        <p14:creationId xmlns:p14="http://schemas.microsoft.com/office/powerpoint/2010/main" val="2471441723"/>
      </p:ext>
    </p:extLst>
  </p:cSld>
  <p:clrMapOvr>
    <a:masterClrMapping/>
  </p:clrMapOvr>
  <p:transition spd="slow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docs.microsoft.com/en-us/azure/automation/media/automation-offering-get-started/automation-infradiagram-networkcomms.png">
            <a:extLst>
              <a:ext uri="{FF2B5EF4-FFF2-40B4-BE49-F238E27FC236}">
                <a16:creationId xmlns:a16="http://schemas.microsoft.com/office/drawing/2014/main" id="{0E79502C-811C-48AD-B5D2-A5B46DC81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059582"/>
            <a:ext cx="5149101" cy="4004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2371C84-5A25-49BA-819F-E404AA4B9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</p:spTree>
    <p:extLst>
      <p:ext uri="{BB962C8B-B14F-4D97-AF65-F5344CB8AC3E}">
        <p14:creationId xmlns:p14="http://schemas.microsoft.com/office/powerpoint/2010/main" val="2117877599"/>
      </p:ext>
    </p:extLst>
  </p:cSld>
  <p:clrMapOvr>
    <a:masterClrMapping/>
  </p:clrMapOvr>
  <p:transition spd="slow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770AF-BCED-4E82-B12A-954CE6DD8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OMS Gateway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8391B-26A5-40B0-9A69-9A9ADA2AE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2" indent="-342900">
              <a:buFont typeface="Arial" panose="020B0604020202020204" pitchFamily="34" charset="0"/>
              <a:buChar char="•"/>
            </a:pPr>
            <a:r>
              <a:rPr lang="en-US" dirty="0"/>
              <a:t>Disconnected Environments</a:t>
            </a:r>
          </a:p>
          <a:p>
            <a:pPr marL="354012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54012" indent="-342900">
              <a:buFont typeface="Arial" panose="020B0604020202020204" pitchFamily="34" charset="0"/>
              <a:buChar char="•"/>
            </a:pPr>
            <a:r>
              <a:rPr lang="en-US" dirty="0"/>
              <a:t>Systems without direct Internet Connection</a:t>
            </a:r>
          </a:p>
          <a:p>
            <a:pPr marL="354012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54012" indent="-342900">
              <a:buFont typeface="Arial" panose="020B0604020202020204" pitchFamily="34" charset="0"/>
              <a:buChar char="•"/>
            </a:pPr>
            <a:r>
              <a:rPr lang="en-US" dirty="0"/>
              <a:t>Many Systems behind one connection</a:t>
            </a:r>
          </a:p>
        </p:txBody>
      </p:sp>
    </p:spTree>
    <p:extLst>
      <p:ext uri="{BB962C8B-B14F-4D97-AF65-F5344CB8AC3E}">
        <p14:creationId xmlns:p14="http://schemas.microsoft.com/office/powerpoint/2010/main" val="2729621675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de-DE" dirty="0"/>
              <a:t>Agenda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403648" y="1197310"/>
            <a:ext cx="6984776" cy="3642692"/>
          </a:xfrm>
        </p:spPr>
        <p:txBody>
          <a:bodyPr>
            <a:normAutofit lnSpcReduction="10000"/>
          </a:bodyPr>
          <a:lstStyle/>
          <a:p>
            <a:pPr marL="354012" indent="-342900">
              <a:buFont typeface="Arial" panose="020B0604020202020204" pitchFamily="34" charset="0"/>
              <a:buChar char="•"/>
            </a:pPr>
            <a:r>
              <a:rPr lang="de-DE" dirty="0"/>
              <a:t>Was sind Automation Accounts?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dirty="0"/>
              <a:t>Funktionsweise, Module,...</a:t>
            </a:r>
          </a:p>
          <a:p>
            <a:pPr marL="354012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54012" indent="-342900">
              <a:buFont typeface="Arial" panose="020B0604020202020204" pitchFamily="34" charset="0"/>
              <a:buChar char="•"/>
            </a:pPr>
            <a:r>
              <a:rPr lang="de-DE" dirty="0"/>
              <a:t>Wofür kann ich sie verwenden?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dirty="0"/>
              <a:t>Powershell, Bash, Python,...</a:t>
            </a:r>
          </a:p>
          <a:p>
            <a:pPr marL="354012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54012" indent="-342900">
              <a:buFont typeface="Arial" panose="020B0604020202020204" pitchFamily="34" charset="0"/>
              <a:buChar char="•"/>
            </a:pPr>
            <a:r>
              <a:rPr lang="de-DE" dirty="0"/>
              <a:t>Integration?</a:t>
            </a:r>
          </a:p>
          <a:p>
            <a:pPr marL="354012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54012" indent="-342900">
              <a:buFont typeface="Arial" panose="020B0604020202020204" pitchFamily="34" charset="0"/>
              <a:buChar char="•"/>
            </a:pPr>
            <a:r>
              <a:rPr lang="de-DE" dirty="0"/>
              <a:t>DEMO DEMO DEMO!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471089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ocs.microsoft.com/en-us/azure/log-analytics/media/log-analytics-oms-gateway/oms-omsgateway-agentdirectconnect.png">
            <a:extLst>
              <a:ext uri="{FF2B5EF4-FFF2-40B4-BE49-F238E27FC236}">
                <a16:creationId xmlns:a16="http://schemas.microsoft.com/office/drawing/2014/main" id="{E7585C29-BCD9-47BD-8285-4D7A318D4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756" y="1275606"/>
            <a:ext cx="5991688" cy="353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5EAC01-1C0E-4529-9282-9E4977450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OMS Gateway</a:t>
            </a:r>
          </a:p>
        </p:txBody>
      </p:sp>
    </p:spTree>
    <p:extLst>
      <p:ext uri="{BB962C8B-B14F-4D97-AF65-F5344CB8AC3E}">
        <p14:creationId xmlns:p14="http://schemas.microsoft.com/office/powerpoint/2010/main" val="2532956875"/>
      </p:ext>
    </p:extLst>
  </p:cSld>
  <p:clrMapOvr>
    <a:masterClrMapping/>
  </p:clrMapOvr>
  <p:transition spd="slow"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3069A-08E1-40A0-BF59-EB844F8B5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30E17-9527-46F1-A49D-695823B47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2" indent="-342900">
              <a:buFont typeface="Arial" panose="020B0604020202020204" pitchFamily="34" charset="0"/>
              <a:buChar char="•"/>
            </a:pPr>
            <a:r>
              <a:rPr lang="en-US" dirty="0"/>
              <a:t>Logic App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Trigger - Twitter Tweet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Action – HTTP </a:t>
            </a:r>
            <a:r>
              <a:rPr lang="en-US" dirty="0" err="1"/>
              <a:t>Webhook</a:t>
            </a:r>
            <a:r>
              <a:rPr lang="en-US" dirty="0"/>
              <a:t> (Automation Runbook)</a:t>
            </a:r>
          </a:p>
        </p:txBody>
      </p:sp>
    </p:spTree>
    <p:extLst>
      <p:ext uri="{BB962C8B-B14F-4D97-AF65-F5344CB8AC3E}">
        <p14:creationId xmlns:p14="http://schemas.microsoft.com/office/powerpoint/2010/main" val="2902468562"/>
      </p:ext>
    </p:extLst>
  </p:cSld>
  <p:clrMapOvr>
    <a:masterClrMapping/>
  </p:clrMapOvr>
  <p:transition spd="slow"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2814B-33E6-4841-A48F-BAB7DB72F9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DEMO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3D75A38-DE47-4226-B7EC-E7F751398F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Logic Apps und Automation Accounts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674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AD00D0-F1B9-4D7A-B399-DC09BD33D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C45756-4DC9-4DBA-AFAB-B795F2B7D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4012" indent="-342900">
              <a:buFont typeface="Arial" panose="020B0604020202020204" pitchFamily="34" charset="0"/>
              <a:buChar char="•"/>
            </a:pPr>
            <a:r>
              <a:rPr lang="en-US" dirty="0"/>
              <a:t>Automation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500 Minutes Free | € 0.002/Minute runtime</a:t>
            </a:r>
          </a:p>
          <a:p>
            <a:endParaRPr lang="en-US" dirty="0"/>
          </a:p>
          <a:p>
            <a:pPr marL="354012" indent="-342900">
              <a:buFont typeface="Arial" panose="020B0604020202020204" pitchFamily="34" charset="0"/>
              <a:buChar char="•"/>
            </a:pPr>
            <a:r>
              <a:rPr lang="en-US" dirty="0"/>
              <a:t>Config management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First 5 Nodes Free | After that €5.0598/node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Azure Nodes are </a:t>
            </a:r>
            <a:r>
              <a:rPr lang="en-US" b="1" u="sng" dirty="0"/>
              <a:t>FREE</a:t>
            </a:r>
          </a:p>
        </p:txBody>
      </p:sp>
    </p:spTree>
    <p:extLst>
      <p:ext uri="{BB962C8B-B14F-4D97-AF65-F5344CB8AC3E}">
        <p14:creationId xmlns:p14="http://schemas.microsoft.com/office/powerpoint/2010/main" val="2071911989"/>
      </p:ext>
    </p:extLst>
  </p:cSld>
  <p:clrMapOvr>
    <a:masterClrMapping/>
  </p:clrMapOvr>
  <p:transition spd="slow"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FEBDD-4771-47B9-83A4-EE6E1764E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 continued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3B881-D7F6-44EF-B196-B6C89C7EE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2" indent="-342900">
              <a:buFont typeface="Arial" panose="020B0604020202020204" pitchFamily="34" charset="0"/>
              <a:buChar char="•"/>
            </a:pPr>
            <a:r>
              <a:rPr lang="en-US" dirty="0"/>
              <a:t>Update management – FREE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Only Azure Log Analytics are charged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Free Tier - 500MB/Day, Retention 7 Days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Basic Tier – € 1.94/GB, 1 Month Retention</a:t>
            </a:r>
          </a:p>
        </p:txBody>
      </p:sp>
    </p:spTree>
    <p:extLst>
      <p:ext uri="{BB962C8B-B14F-4D97-AF65-F5344CB8AC3E}">
        <p14:creationId xmlns:p14="http://schemas.microsoft.com/office/powerpoint/2010/main" val="170322605"/>
      </p:ext>
    </p:extLst>
  </p:cSld>
  <p:clrMapOvr>
    <a:masterClrMapping/>
  </p:clrMapOvr>
  <p:transition spd="slow"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5C2E7-BD7D-4C3C-8548-29E82F77D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Linksammlung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B2DB4-03F2-4CC9-9FB6-16B90F635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Docs - Automation Get Started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https://docs.microsoft.com/en-us/azure/automation/automation-offering-get-started</a:t>
            </a:r>
            <a:endParaRPr lang="en-US" dirty="0"/>
          </a:p>
          <a:p>
            <a:endParaRPr lang="en-US" dirty="0"/>
          </a:p>
          <a:p>
            <a:r>
              <a:rPr lang="en-US" dirty="0"/>
              <a:t>Azure Automation Authoring ISE Addon</a:t>
            </a:r>
          </a:p>
          <a:p>
            <a:r>
              <a:rPr lang="en-US" dirty="0">
                <a:hlinkClick r:id="rId3"/>
              </a:rPr>
              <a:t>https://github.com/azureautomation/azure-automation-ise-addon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813097"/>
      </p:ext>
    </p:extLst>
  </p:cSld>
  <p:clrMapOvr>
    <a:masterClrMapping/>
  </p:clrMapOvr>
  <p:transition spd="slow"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8A9DD-6F78-4FA4-8677-28F39E4FE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Linksammlung</a:t>
            </a:r>
            <a:r>
              <a:rPr lang="en-US" dirty="0"/>
              <a:t>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16FC8-5468-4790-A148-A5B906196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25668"/>
      </p:ext>
    </p:extLst>
  </p:cSld>
  <p:clrMapOvr>
    <a:masterClrMapping/>
  </p:clrMapOvr>
  <p:transition spd="slow">
    <p:wipe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Thanks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Sponsors!</a:t>
            </a:r>
            <a:endParaRPr lang="de-AT" dirty="0"/>
          </a:p>
        </p:txBody>
      </p:sp>
      <p:pic>
        <p:nvPicPr>
          <p:cNvPr id="1026" name="Picture 2" descr="Bi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718" y="3058800"/>
            <a:ext cx="2016224" cy="46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46" y="1097483"/>
            <a:ext cx="2504269" cy="61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378" y="1339430"/>
            <a:ext cx="1116982" cy="111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l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126" y="1351441"/>
            <a:ext cx="1800200" cy="991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l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351441"/>
            <a:ext cx="1952750" cy="125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il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3" y="2172237"/>
            <a:ext cx="2530996" cy="431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Bild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3" y="3005029"/>
            <a:ext cx="2808312" cy="75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Bil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585" y="4384924"/>
            <a:ext cx="1389936" cy="26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Bild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830" y="3777483"/>
            <a:ext cx="911542" cy="36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Bild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768" y="4331883"/>
            <a:ext cx="1646246" cy="39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Bild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317" y="4369225"/>
            <a:ext cx="875395" cy="296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Bil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369" y="4371031"/>
            <a:ext cx="1099817" cy="32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07D60C5F-092C-4BC9-A8C2-DF1A475E4F4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562501" y="3005029"/>
            <a:ext cx="2915816" cy="72895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37744A5-1BE4-4631-9E4D-4B66335FD8F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36398" y="4355899"/>
            <a:ext cx="1460473" cy="359437"/>
          </a:xfrm>
          <a:prstGeom prst="rect">
            <a:avLst/>
          </a:prstGeom>
        </p:spPr>
      </p:pic>
      <p:pic>
        <p:nvPicPr>
          <p:cNvPr id="17" name="Grafik 5">
            <a:extLst>
              <a:ext uri="{FF2B5EF4-FFF2-40B4-BE49-F238E27FC236}">
                <a16:creationId xmlns:a16="http://schemas.microsoft.com/office/drawing/2014/main" id="{2337D0DD-8E2E-407D-930D-BB4876E1C93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701768" y="3849060"/>
            <a:ext cx="1646246" cy="36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980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A3099-1838-48FE-9CFA-B7A0E2E5D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Automation Account?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DE29A-C0C5-4E97-B546-A673826B4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2" indent="-342900">
              <a:buFont typeface="Arial" panose="020B0604020202020204" pitchFamily="34" charset="0"/>
              <a:buChar char="•"/>
            </a:pPr>
            <a:r>
              <a:rPr lang="en-US" dirty="0"/>
              <a:t>Task Scheduler für die Cloud</a:t>
            </a:r>
          </a:p>
        </p:txBody>
      </p:sp>
    </p:spTree>
    <p:extLst>
      <p:ext uri="{BB962C8B-B14F-4D97-AF65-F5344CB8AC3E}">
        <p14:creationId xmlns:p14="http://schemas.microsoft.com/office/powerpoint/2010/main" val="1207153925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F0842-07F9-426E-85A3-C085827F9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Moving parts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27C1C-4468-4CAC-9733-9357C4897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2" indent="-342900">
              <a:buFont typeface="Arial" panose="020B0604020202020204" pitchFamily="34" charset="0"/>
              <a:buChar char="•"/>
            </a:pPr>
            <a:r>
              <a:rPr lang="de-AT" dirty="0"/>
              <a:t>Authentication and security</a:t>
            </a:r>
          </a:p>
          <a:p>
            <a:pPr marL="354012" indent="-342900">
              <a:buFont typeface="Arial" panose="020B0604020202020204" pitchFamily="34" charset="0"/>
              <a:buChar char="•"/>
            </a:pPr>
            <a:r>
              <a:rPr lang="de-AT" dirty="0"/>
              <a:t>Assets</a:t>
            </a:r>
          </a:p>
          <a:p>
            <a:pPr marL="354012" indent="-342900">
              <a:buFont typeface="Arial" panose="020B0604020202020204" pitchFamily="34" charset="0"/>
              <a:buChar char="•"/>
            </a:pPr>
            <a:r>
              <a:rPr lang="de-AT" dirty="0"/>
              <a:t>Runbooks</a:t>
            </a:r>
          </a:p>
          <a:p>
            <a:pPr marL="354012" indent="-342900">
              <a:buFont typeface="Arial" panose="020B0604020202020204" pitchFamily="34" charset="0"/>
              <a:buChar char="•"/>
            </a:pPr>
            <a:r>
              <a:rPr lang="de-AT" dirty="0"/>
              <a:t>Hybrid Runbook worker</a:t>
            </a:r>
          </a:p>
          <a:p>
            <a:pPr marL="354012" indent="-342900">
              <a:buFont typeface="Arial" panose="020B0604020202020204" pitchFamily="34" charset="0"/>
              <a:buChar char="•"/>
            </a:pPr>
            <a:r>
              <a:rPr lang="de-AT" dirty="0"/>
              <a:t>Desired State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091098157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3379D-8364-4817-B844-C7D9E9125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Authentication and Security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20D42-FCAD-4167-97DC-EAB3BE9EC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54012" indent="-342900">
              <a:buFont typeface="Arial" panose="020B0604020202020204" pitchFamily="34" charset="0"/>
              <a:buChar char="•"/>
            </a:pPr>
            <a:r>
              <a:rPr lang="de-AT" dirty="0"/>
              <a:t>Automation Credential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Get-</a:t>
            </a:r>
            <a:r>
              <a:rPr lang="en-US" dirty="0" err="1"/>
              <a:t>AutomationPSCredential</a:t>
            </a:r>
            <a:r>
              <a:rPr lang="en-US" dirty="0"/>
              <a:t> [</a:t>
            </a:r>
            <a:r>
              <a:rPr lang="en-US" dirty="0" err="1"/>
              <a:t>PSCredential</a:t>
            </a:r>
            <a:r>
              <a:rPr lang="en-US" dirty="0"/>
              <a:t>]</a:t>
            </a:r>
          </a:p>
          <a:p>
            <a:pPr marL="354012" indent="-342900">
              <a:buFont typeface="Arial" panose="020B0604020202020204" pitchFamily="34" charset="0"/>
              <a:buChar char="•"/>
            </a:pPr>
            <a:endParaRPr lang="de-AT" dirty="0"/>
          </a:p>
          <a:p>
            <a:pPr marL="354012" indent="-342900">
              <a:buFont typeface="Arial" panose="020B0604020202020204" pitchFamily="34" charset="0"/>
              <a:buChar char="•"/>
            </a:pPr>
            <a:r>
              <a:rPr lang="de-AT" dirty="0"/>
              <a:t>A</a:t>
            </a:r>
            <a:r>
              <a:rPr lang="en-US" dirty="0" err="1"/>
              <a:t>utomation</a:t>
            </a:r>
            <a:r>
              <a:rPr lang="en-US" dirty="0"/>
              <a:t> </a:t>
            </a:r>
            <a:r>
              <a:rPr lang="en-US" dirty="0" err="1"/>
              <a:t>RunAs</a:t>
            </a:r>
            <a:r>
              <a:rPr lang="en-US" dirty="0"/>
              <a:t> Account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Get-</a:t>
            </a:r>
            <a:r>
              <a:rPr lang="en-US" dirty="0" err="1"/>
              <a:t>AutomationConnection</a:t>
            </a:r>
            <a:r>
              <a:rPr lang="en-US" dirty="0"/>
              <a:t> [Certificate]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de-AT" dirty="0"/>
          </a:p>
          <a:p>
            <a:pPr marL="354012" indent="-342900">
              <a:buFont typeface="Arial" panose="020B0604020202020204" pitchFamily="34" charset="0"/>
              <a:buChar char="•"/>
            </a:pPr>
            <a:r>
              <a:rPr lang="de-AT" dirty="0"/>
              <a:t>Classic Run As Account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Get-</a:t>
            </a:r>
            <a:r>
              <a:rPr lang="en-US" dirty="0" err="1"/>
              <a:t>AutomationCertificate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386732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B13CA-0A11-458B-ACB9-3DFDE12B1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Assets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2FEF8-2361-49AC-9D03-B50970D5A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2" indent="-342900">
              <a:buFont typeface="Arial" panose="020B0604020202020204" pitchFamily="34" charset="0"/>
              <a:buChar char="•"/>
            </a:pPr>
            <a:r>
              <a:rPr lang="de-AT" dirty="0"/>
              <a:t>Schedules</a:t>
            </a:r>
          </a:p>
          <a:p>
            <a:pPr marL="354012" indent="-342900">
              <a:buFont typeface="Arial" panose="020B0604020202020204" pitchFamily="34" charset="0"/>
              <a:buChar char="•"/>
            </a:pPr>
            <a:r>
              <a:rPr lang="de-AT" dirty="0"/>
              <a:t>Modules</a:t>
            </a:r>
          </a:p>
          <a:p>
            <a:pPr marL="354012" indent="-342900">
              <a:buFont typeface="Arial" panose="020B0604020202020204" pitchFamily="34" charset="0"/>
              <a:buChar char="•"/>
            </a:pPr>
            <a:r>
              <a:rPr lang="de-AT" dirty="0"/>
              <a:t>Credentials</a:t>
            </a:r>
          </a:p>
          <a:p>
            <a:pPr marL="354012" indent="-342900">
              <a:buFont typeface="Arial" panose="020B0604020202020204" pitchFamily="34" charset="0"/>
              <a:buChar char="•"/>
            </a:pPr>
            <a:r>
              <a:rPr lang="de-AT" dirty="0"/>
              <a:t>Connections</a:t>
            </a:r>
          </a:p>
          <a:p>
            <a:pPr marL="354012" indent="-342900">
              <a:buFont typeface="Arial" panose="020B0604020202020204" pitchFamily="34" charset="0"/>
              <a:buChar char="•"/>
            </a:pPr>
            <a:r>
              <a:rPr lang="de-AT" dirty="0"/>
              <a:t>Certificates</a:t>
            </a:r>
          </a:p>
          <a:p>
            <a:pPr marL="354012" indent="-342900">
              <a:buFont typeface="Arial" panose="020B0604020202020204" pitchFamily="34" charset="0"/>
              <a:buChar char="•"/>
            </a:pPr>
            <a:r>
              <a:rPr lang="de-AT" dirty="0"/>
              <a:t>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833861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6ECB-1F70-41E2-9804-1E0E41F82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Runbooks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FBF3E-1505-4300-8BC8-3B3C5A670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2" indent="-342900">
              <a:buFont typeface="Arial" panose="020B0604020202020204" pitchFamily="34" charset="0"/>
              <a:buChar char="•"/>
            </a:pPr>
            <a:r>
              <a:rPr lang="de-AT" dirty="0"/>
              <a:t>Graphical</a:t>
            </a:r>
          </a:p>
          <a:p>
            <a:pPr marL="354012" indent="-342900">
              <a:buFont typeface="Arial" panose="020B0604020202020204" pitchFamily="34" charset="0"/>
              <a:buChar char="•"/>
            </a:pPr>
            <a:r>
              <a:rPr lang="de-AT" dirty="0"/>
              <a:t>Graphical Powershell Workflow</a:t>
            </a:r>
          </a:p>
          <a:p>
            <a:pPr marL="354012" indent="-342900">
              <a:buFont typeface="Arial" panose="020B0604020202020204" pitchFamily="34" charset="0"/>
              <a:buChar char="•"/>
            </a:pPr>
            <a:r>
              <a:rPr lang="de-AT" dirty="0"/>
              <a:t>Powershell</a:t>
            </a:r>
          </a:p>
          <a:p>
            <a:pPr marL="354012" indent="-342900">
              <a:buFont typeface="Arial" panose="020B0604020202020204" pitchFamily="34" charset="0"/>
              <a:buChar char="•"/>
            </a:pPr>
            <a:r>
              <a:rPr lang="de-AT" dirty="0"/>
              <a:t>Powershell Workflow</a:t>
            </a:r>
          </a:p>
          <a:p>
            <a:pPr marL="354012" indent="-342900">
              <a:buFont typeface="Arial" panose="020B0604020202020204" pitchFamily="34" charset="0"/>
              <a:buChar char="•"/>
            </a:pPr>
            <a:r>
              <a:rPr lang="de-AT" dirty="0"/>
              <a:t>Python</a:t>
            </a:r>
          </a:p>
          <a:p>
            <a:pPr marL="354012" indent="-342900">
              <a:buFont typeface="Arial" panose="020B0604020202020204" pitchFamily="34" charset="0"/>
              <a:buChar char="•"/>
            </a:pPr>
            <a:r>
              <a:rPr lang="de-AT" dirty="0"/>
              <a:t>Bash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022515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0CCED-4CCD-4FF5-8442-7F0A8FA08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Working with Runbooks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45439-92EF-49A1-AEF6-5D3176E86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54012" indent="-342900">
              <a:buFont typeface="Arial" panose="020B0604020202020204" pitchFamily="34" charset="0"/>
              <a:buChar char="•"/>
            </a:pPr>
            <a:r>
              <a:rPr lang="de-AT" dirty="0"/>
              <a:t>Azure Portal</a:t>
            </a:r>
          </a:p>
          <a:p>
            <a:pPr marL="354012" indent="-342900">
              <a:buFont typeface="Arial" panose="020B0604020202020204" pitchFamily="34" charset="0"/>
              <a:buChar char="•"/>
            </a:pPr>
            <a:r>
              <a:rPr lang="de-AT" dirty="0"/>
              <a:t>Powershell</a:t>
            </a:r>
          </a:p>
          <a:p>
            <a:pPr marL="354012" indent="-342900">
              <a:buFont typeface="Arial" panose="020B0604020202020204" pitchFamily="34" charset="0"/>
              <a:buChar char="•"/>
            </a:pPr>
            <a:r>
              <a:rPr lang="de-AT" dirty="0"/>
              <a:t>Webhooks</a:t>
            </a:r>
          </a:p>
          <a:p>
            <a:pPr marL="354012" indent="-342900">
              <a:buFont typeface="Arial" panose="020B0604020202020204" pitchFamily="34" charset="0"/>
              <a:buChar char="•"/>
            </a:pPr>
            <a:r>
              <a:rPr lang="de-AT" dirty="0"/>
              <a:t>Respond to Azure Alert</a:t>
            </a:r>
          </a:p>
          <a:p>
            <a:pPr marL="354012" indent="-342900">
              <a:buFont typeface="Arial" panose="020B0604020202020204" pitchFamily="34" charset="0"/>
              <a:buChar char="•"/>
            </a:pPr>
            <a:r>
              <a:rPr lang="de-AT" dirty="0"/>
              <a:t>Schedule</a:t>
            </a:r>
          </a:p>
          <a:p>
            <a:pPr marL="354012" indent="-342900">
              <a:buFont typeface="Arial" panose="020B0604020202020204" pitchFamily="34" charset="0"/>
              <a:buChar char="•"/>
            </a:pPr>
            <a:r>
              <a:rPr lang="de-AT" dirty="0"/>
              <a:t>From Another Runbook (basically – powershell, webhook,..)</a:t>
            </a:r>
          </a:p>
          <a:p>
            <a:pPr marL="354012" indent="-342900">
              <a:buFont typeface="Arial" panose="020B0604020202020204" pitchFamily="34" charset="0"/>
              <a:buChar char="•"/>
            </a:pPr>
            <a:r>
              <a:rPr lang="de-AT" dirty="0"/>
              <a:t>Variables</a:t>
            </a:r>
          </a:p>
          <a:p>
            <a:pPr marL="354012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878181"/>
      </p:ext>
    </p:extLst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7B978-04F3-4A4C-BB75-A82739BCF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Runbook WebHooks - Part I</a:t>
            </a:r>
            <a:endParaRPr lang="en-US" dirty="0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0EC5A4A-E88E-411F-9053-04780037E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1760" y="1347614"/>
            <a:ext cx="6463718" cy="3222625"/>
          </a:xfrm>
        </p:spPr>
      </p:pic>
    </p:spTree>
    <p:extLst>
      <p:ext uri="{BB962C8B-B14F-4D97-AF65-F5344CB8AC3E}">
        <p14:creationId xmlns:p14="http://schemas.microsoft.com/office/powerpoint/2010/main" val="2820117239"/>
      </p:ext>
    </p:extLst>
  </p:cSld>
  <p:clrMapOvr>
    <a:masterClrMapping/>
  </p:clrMapOvr>
  <p:transition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PQogmzKvTp1YV9ymQ2Z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8Cm1higbyIl35Abad2Rjv"/>
</p:tagLst>
</file>

<file path=ppt/theme/theme1.xml><?xml version="1.0" encoding="utf-8"?>
<a:theme xmlns:a="http://schemas.openxmlformats.org/drawingml/2006/main" name="Master">
  <a:themeElements>
    <a:clrScheme name="Benutzerdefiniert 3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1E347F"/>
      </a:accent1>
      <a:accent2>
        <a:srgbClr val="00B5EE"/>
      </a:accent2>
      <a:accent3>
        <a:srgbClr val="0088D2"/>
      </a:accent3>
      <a:accent4>
        <a:srgbClr val="0091A4"/>
      </a:accent4>
      <a:accent5>
        <a:srgbClr val="7AC6DD"/>
      </a:accent5>
      <a:accent6>
        <a:srgbClr val="BDE2EA"/>
      </a:accent6>
      <a:hlink>
        <a:srgbClr val="2FE6FF"/>
      </a:hlink>
      <a:folHlink>
        <a:srgbClr val="35A8CB"/>
      </a:folHlink>
    </a:clrScheme>
    <a:fontScheme name="Aangepast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CBB20146-5ADC-4701-A441-998FA436772A}" vid="{D9246F2C-F8D2-4A74-B5B2-2E1E421C4F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Experts Live</Template>
  <TotalTime>1150</TotalTime>
  <Words>462</Words>
  <Application>Microsoft Office PowerPoint</Application>
  <PresentationFormat>On-screen Show (16:9)</PresentationFormat>
  <Paragraphs>134</Paragraphs>
  <Slides>27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Lucida Grande</vt:lpstr>
      <vt:lpstr>Segoe</vt:lpstr>
      <vt:lpstr>Segoe Light</vt:lpstr>
      <vt:lpstr>Segoe UI</vt:lpstr>
      <vt:lpstr>Segoe UI Historic</vt:lpstr>
      <vt:lpstr>Segoe UI Light</vt:lpstr>
      <vt:lpstr>Master</vt:lpstr>
      <vt:lpstr>Powershell Automation Konten verstehen und anwenden</vt:lpstr>
      <vt:lpstr>Agenda</vt:lpstr>
      <vt:lpstr>Was ist ein Automation Account?</vt:lpstr>
      <vt:lpstr>Moving parts</vt:lpstr>
      <vt:lpstr>Authentication and Security</vt:lpstr>
      <vt:lpstr>Assets</vt:lpstr>
      <vt:lpstr>Runbooks</vt:lpstr>
      <vt:lpstr>Working with Runbooks</vt:lpstr>
      <vt:lpstr>Runbook WebHooks - Part I</vt:lpstr>
      <vt:lpstr>Runbook WebHooks - Part II</vt:lpstr>
      <vt:lpstr>Azure Alerts - WebHook</vt:lpstr>
      <vt:lpstr>VM Alerts</vt:lpstr>
      <vt:lpstr>DEMO</vt:lpstr>
      <vt:lpstr>Continues delivery – with DSC</vt:lpstr>
      <vt:lpstr>Update Management (preview)</vt:lpstr>
      <vt:lpstr>Change Tracking (preview)</vt:lpstr>
      <vt:lpstr>Inventory (Preview)</vt:lpstr>
      <vt:lpstr>Solutions</vt:lpstr>
      <vt:lpstr>OMS Gateway</vt:lpstr>
      <vt:lpstr>OMS Gateway</vt:lpstr>
      <vt:lpstr>Integration</vt:lpstr>
      <vt:lpstr>DEMO</vt:lpstr>
      <vt:lpstr>Pricing</vt:lpstr>
      <vt:lpstr>Pricing continued</vt:lpstr>
      <vt:lpstr>Linksammlung </vt:lpstr>
      <vt:lpstr>Linksammlung - Continued</vt:lpstr>
      <vt:lpstr>Thanks to our Sponsors!</vt:lpstr>
    </vt:vector>
  </TitlesOfParts>
  <Company>Taco van Gerven grafisch ontwerper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Subtitle</dc:title>
  <dc:creator>Christoph Wilfing</dc:creator>
  <cp:lastModifiedBy>Christoph Wilfing</cp:lastModifiedBy>
  <cp:revision>28</cp:revision>
  <dcterms:created xsi:type="dcterms:W3CDTF">2017-06-26T15:34:29Z</dcterms:created>
  <dcterms:modified xsi:type="dcterms:W3CDTF">2017-11-06T07:29:11Z</dcterms:modified>
</cp:coreProperties>
</file>