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1"/>
  </p:notesMasterIdLst>
  <p:sldIdLst>
    <p:sldId id="256" r:id="rId2"/>
    <p:sldId id="1900" r:id="rId3"/>
    <p:sldId id="259" r:id="rId4"/>
    <p:sldId id="1909" r:id="rId5"/>
    <p:sldId id="2277" r:id="rId6"/>
    <p:sldId id="263" r:id="rId7"/>
    <p:sldId id="1907" r:id="rId8"/>
    <p:sldId id="260" r:id="rId9"/>
    <p:sldId id="261" r:id="rId10"/>
    <p:sldId id="262" r:id="rId11"/>
    <p:sldId id="270" r:id="rId12"/>
    <p:sldId id="1903" r:id="rId13"/>
    <p:sldId id="1906" r:id="rId14"/>
    <p:sldId id="1714" r:id="rId15"/>
    <p:sldId id="2276" r:id="rId16"/>
    <p:sldId id="2267" r:id="rId17"/>
    <p:sldId id="1904" r:id="rId18"/>
    <p:sldId id="190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4FAA8C-D244-4FD1-B5E6-C44435F4CFE0}">
          <p14:sldIdLst>
            <p14:sldId id="256"/>
          </p14:sldIdLst>
        </p14:section>
        <p14:section name="Microsoft Ignite Tour Template - Light" id="{A073DAE3-B461-442F-A3D3-6642BD875E45}">
          <p14:sldIdLst>
            <p14:sldId id="1900"/>
            <p14:sldId id="259"/>
            <p14:sldId id="1909"/>
            <p14:sldId id="2277"/>
            <p14:sldId id="263"/>
            <p14:sldId id="1907"/>
            <p14:sldId id="260"/>
            <p14:sldId id="261"/>
            <p14:sldId id="262"/>
            <p14:sldId id="270"/>
            <p14:sldId id="1903"/>
            <p14:sldId id="1906"/>
            <p14:sldId id="1714"/>
            <p14:sldId id="2276"/>
            <p14:sldId id="2267"/>
            <p14:sldId id="1904"/>
            <p14:sldId id="190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3868" autoAdjust="0"/>
  </p:normalViewPr>
  <p:slideViewPr>
    <p:cSldViewPr snapToGrid="0">
      <p:cViewPr varScale="1">
        <p:scale>
          <a:sx n="83" d="100"/>
          <a:sy n="83" d="100"/>
        </p:scale>
        <p:origin x="54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C95C8-25B4-46B1-8A2F-E77E31261837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424B9-7842-4652-989F-F3FD8CBCD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10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424B9-7842-4652-989F-F3FD8CBCD4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031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081BA-4BC5-4391-A0FE-B269AD59BAA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800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081BA-4BC5-4391-A0FE-B269AD59BAA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648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6/1/2019 11:08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51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6/1/2019 11:08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96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6DD3D-56F4-4FF1-BB12-AA342B3D84A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6/1/2019 11:08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2E49FC-D543-442D-A4D4-3302B9814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8274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6/1/2019 11:08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14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6/1/2019 11:08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11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6/1/2019 11:08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31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081BA-4BC5-4391-A0FE-B269AD59BAA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78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081BA-4BC5-4391-A0FE-B269AD59BAA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27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081BA-4BC5-4391-A0FE-B269AD59BA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02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6/1/2019 11:08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89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6/1/2019 11:08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7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081BA-4BC5-4391-A0FE-B269AD59BAA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792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6/1/2019 11:08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07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081BA-4BC5-4391-A0FE-B269AD59BAA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456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081BA-4BC5-4391-A0FE-B269AD59BAA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81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3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1744" y="1250606"/>
            <a:ext cx="7680853" cy="2370415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1744" y="3813043"/>
            <a:ext cx="7680853" cy="1824203"/>
          </a:xfrm>
        </p:spPr>
        <p:txBody>
          <a:bodyPr>
            <a:normAutofit/>
          </a:bodyPr>
          <a:lstStyle>
            <a:lvl1pPr marL="0" indent="0" algn="l">
              <a:buNone/>
              <a:defRPr sz="3200" i="0">
                <a:solidFill>
                  <a:schemeClr val="bg1"/>
                </a:solidFill>
                <a:latin typeface="+mj-lt"/>
                <a:cs typeface="Segoe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EED32-859F-4ECE-875C-897F016CA49E}"/>
              </a:ext>
            </a:extLst>
          </p:cNvPr>
          <p:cNvSpPr txBox="1"/>
          <p:nvPr userDrawn="1"/>
        </p:nvSpPr>
        <p:spPr>
          <a:xfrm>
            <a:off x="10559561" y="0"/>
            <a:ext cx="1701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#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ExpertsLiveNO</a:t>
            </a:r>
            <a:endParaRPr lang="nb-NO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1F940-533F-4EC3-82FE-D399F8A4A6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9009" y="6145822"/>
            <a:ext cx="2703634" cy="712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0FC386-C397-4B10-9499-D1819C9782A9}"/>
              </a:ext>
            </a:extLst>
          </p:cNvPr>
          <p:cNvSpPr txBox="1"/>
          <p:nvPr userDrawn="1"/>
        </p:nvSpPr>
        <p:spPr>
          <a:xfrm>
            <a:off x="5249009" y="5829268"/>
            <a:ext cx="2703635" cy="36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Platinum Sponsor 2019</a:t>
            </a:r>
            <a:endParaRPr lang="nb-NO" b="1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3FBF87A-11BF-42ED-BAE4-CD1E8CB4EF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89" y="169277"/>
            <a:ext cx="5502422" cy="108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4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23392" y="358233"/>
            <a:ext cx="1094419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392" y="1615667"/>
            <a:ext cx="10944192" cy="469365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40256-DAA7-4605-BB3F-6DFE943DB46A}"/>
              </a:ext>
            </a:extLst>
          </p:cNvPr>
          <p:cNvSpPr txBox="1"/>
          <p:nvPr userDrawn="1"/>
        </p:nvSpPr>
        <p:spPr>
          <a:xfrm>
            <a:off x="10559561" y="0"/>
            <a:ext cx="1701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#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ExpertsLiveNO</a:t>
            </a:r>
            <a:endParaRPr lang="nb-NO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FDF31ACF-E02D-46BF-87C9-72B495F2A1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535" y="6355297"/>
            <a:ext cx="2106114" cy="41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A83D-2BE9-4868-A2B6-13F6AAB6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43510-47BC-424E-815E-0A9D0B0772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392" y="1613755"/>
            <a:ext cx="10944192" cy="4598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BBA1F-C4E6-4ED7-AE9C-D5CE44C7231F}"/>
              </a:ext>
            </a:extLst>
          </p:cNvPr>
          <p:cNvSpPr txBox="1"/>
          <p:nvPr userDrawn="1"/>
        </p:nvSpPr>
        <p:spPr>
          <a:xfrm>
            <a:off x="10559561" y="0"/>
            <a:ext cx="1701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#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ExpertsLiveNO</a:t>
            </a:r>
            <a:endParaRPr lang="nb-NO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324F1D60-9083-4FE1-8AD7-0CFD993786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535" y="6355297"/>
            <a:ext cx="2106114" cy="41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8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3" y="353996"/>
            <a:ext cx="1094419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35718-2B36-40D6-A8C1-B5A19AB9AAE6}"/>
              </a:ext>
            </a:extLst>
          </p:cNvPr>
          <p:cNvSpPr txBox="1"/>
          <p:nvPr userDrawn="1"/>
        </p:nvSpPr>
        <p:spPr>
          <a:xfrm>
            <a:off x="10559561" y="0"/>
            <a:ext cx="1701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#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ExpertsLiveNO</a:t>
            </a:r>
            <a:endParaRPr lang="nb-NO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C3F9A8D5-6D83-458E-8473-39CF18BA6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535" y="6355297"/>
            <a:ext cx="2106114" cy="41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0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C3F2-9BA2-4B64-9C95-2259649D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D784B-3952-431D-A357-297B5A05E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24F8E-AF58-4D24-9909-D620E2B9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92F2-1816-49DC-B592-77A092965AF9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C3E15-701E-4ADD-ADC1-2F069A38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E239F-D53F-4006-B229-8960436B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54DB-2CF9-48E5-B7BB-4690DA9BD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13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37536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1048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600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92F86A9-730E-4E84-B728-BB15C85742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noFill/>
              </a:ln>
              <a:noFill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353996"/>
            <a:ext cx="1094419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546636"/>
            <a:ext cx="10944192" cy="4808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540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bg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624400" indent="-609585" algn="l" defTabSz="609585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tabLst/>
        <a:defRPr sz="4000" b="0" kern="1200">
          <a:solidFill>
            <a:schemeClr val="bg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990575" indent="-380990" algn="l" defTabSz="609585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3733" b="0" kern="1200">
          <a:solidFill>
            <a:schemeClr val="bg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523962" indent="-304792" algn="l" defTabSz="609585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3200" b="0" kern="1200">
          <a:solidFill>
            <a:schemeClr val="bg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2133547" indent="-304792" algn="l" defTabSz="609585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667" b="0" kern="1200">
          <a:solidFill>
            <a:schemeClr val="bg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667" b="0" kern="1200">
          <a:solidFill>
            <a:schemeClr val="bg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">
          <p15:clr>
            <a:srgbClr val="F26B43"/>
          </p15:clr>
        </p15:guide>
        <p15:guide id="2" pos="1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cuentos-cuanticos.com/2015/02/17/el-origen-del-universo-segun-y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ConsentAndPermissions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ommons.wikimedia.org/wiki/File:High-contrast-list-add.svg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.microsof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rscienceshow.com/2010/06/bring-us-your-burning-science-ques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450A-4C8A-4AC9-AF73-C8ABD70E1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6356" y="1250606"/>
            <a:ext cx="7786242" cy="2370415"/>
          </a:xfrm>
        </p:spPr>
        <p:txBody>
          <a:bodyPr/>
          <a:lstStyle/>
          <a:p>
            <a:r>
              <a:rPr lang="en-US" dirty="0"/>
              <a:t>Getting started with Graph API and PowerShell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E4D5B-B1D2-4471-BB69-411A51EAC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Holmeset</a:t>
            </a:r>
          </a:p>
          <a:p>
            <a:r>
              <a:rPr lang="en-US" dirty="0"/>
              <a:t>Cloud Consultant / </a:t>
            </a:r>
            <a:r>
              <a:rPr lang="en-US" dirty="0" err="1"/>
              <a:t>CloudWay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AlexHolmeset</a:t>
            </a:r>
            <a:r>
              <a:rPr lang="en-US" dirty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4380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899466-63B7-4C57-AA32-D461DC0BD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37155" y="17206"/>
            <a:ext cx="5117690" cy="68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5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8266C1-59B2-4D69-B022-2719B4E8D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77" y="82612"/>
            <a:ext cx="5044845" cy="66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9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A468B-FD52-4865-A080-8841FD3C9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pPr algn="ctr"/>
            <a:r>
              <a:rPr lang="nb-NO" dirty="0"/>
              <a:t>Demo</a:t>
            </a:r>
            <a:br>
              <a:rPr lang="nb-NO" dirty="0"/>
            </a:br>
            <a:r>
              <a:rPr lang="nb-NO" dirty="0"/>
              <a:t>WebRequest/RestMethod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32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A468B-FD52-4865-A080-8841FD3C9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pPr algn="ctr"/>
            <a:r>
              <a:rPr lang="nb-NO" dirty="0"/>
              <a:t>Demo</a:t>
            </a:r>
            <a:br>
              <a:rPr lang="nb-NO" dirty="0"/>
            </a:br>
            <a:r>
              <a:rPr lang="nb-NO" dirty="0"/>
              <a:t>JSON Formating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1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30A4-DA7F-44AA-BEED-D000A31B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Application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144361-DAD0-46F5-A87D-A63EF47DCB2D}"/>
              </a:ext>
            </a:extLst>
          </p:cNvPr>
          <p:cNvSpPr/>
          <p:nvPr/>
        </p:nvSpPr>
        <p:spPr bwMode="auto">
          <a:xfrm>
            <a:off x="1169439" y="3605665"/>
            <a:ext cx="3710033" cy="1499755"/>
          </a:xfrm>
          <a:prstGeom prst="rect">
            <a:avLst/>
          </a:prstGeom>
          <a:solidFill>
            <a:srgbClr val="E6E6E6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95CA11-253F-4AD2-ADBF-252AAC52E80E}"/>
              </a:ext>
            </a:extLst>
          </p:cNvPr>
          <p:cNvGrpSpPr/>
          <p:nvPr/>
        </p:nvGrpSpPr>
        <p:grpSpPr>
          <a:xfrm>
            <a:off x="4879472" y="4502127"/>
            <a:ext cx="3649069" cy="299743"/>
            <a:chOff x="4814652" y="5025122"/>
            <a:chExt cx="4290910" cy="265473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7B9651E-E0B9-4D8C-AE6E-480DD122AEA6}"/>
                </a:ext>
              </a:extLst>
            </p:cNvPr>
            <p:cNvCxnSpPr>
              <a:cxnSpLocks/>
            </p:cNvCxnSpPr>
            <p:nvPr/>
          </p:nvCxnSpPr>
          <p:spPr>
            <a:xfrm>
              <a:off x="4814652" y="5185666"/>
              <a:ext cx="4290910" cy="0"/>
            </a:xfrm>
            <a:prstGeom prst="straightConnector1">
              <a:avLst/>
            </a:prstGeom>
            <a:noFill/>
            <a:ln w="38100" cap="sq" cmpd="sng" algn="ctr">
              <a:solidFill>
                <a:srgbClr val="35353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BC9A877-742C-4A8A-9C27-3D70FA91C16A}"/>
                </a:ext>
              </a:extLst>
            </p:cNvPr>
            <p:cNvSpPr txBox="1"/>
            <p:nvPr/>
          </p:nvSpPr>
          <p:spPr>
            <a:xfrm>
              <a:off x="6332611" y="5025122"/>
              <a:ext cx="1735869" cy="265473"/>
            </a:xfrm>
            <a:prstGeom prst="hexagon">
              <a:avLst/>
            </a:prstGeom>
            <a:solidFill>
              <a:srgbClr val="FFFFFF"/>
            </a:solidFill>
            <a:ln w="25400" cap="sq">
              <a:solidFill>
                <a:srgbClr val="353535"/>
              </a:solidFill>
              <a:miter lim="800000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err="1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</a:rPr>
                <a:t>access_token</a:t>
              </a:r>
              <a:endParaRPr kumimoji="0" lang="en-US" sz="1568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08E04EEC-4125-47CE-BD3A-DAB75BD89ADD}"/>
              </a:ext>
            </a:extLst>
          </p:cNvPr>
          <p:cNvSpPr/>
          <p:nvPr/>
        </p:nvSpPr>
        <p:spPr bwMode="auto">
          <a:xfrm>
            <a:off x="2869468" y="4206878"/>
            <a:ext cx="1832466" cy="640477"/>
          </a:xfrm>
          <a:prstGeom prst="rect">
            <a:avLst/>
          </a:prstGeom>
          <a:solidFill>
            <a:srgbClr val="D83B0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MSAL or ADAL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240FC46-8F44-4FC9-8FA9-168A21DBD405}"/>
              </a:ext>
            </a:extLst>
          </p:cNvPr>
          <p:cNvGrpSpPr/>
          <p:nvPr/>
        </p:nvGrpSpPr>
        <p:grpSpPr>
          <a:xfrm>
            <a:off x="1282845" y="3678174"/>
            <a:ext cx="2289035" cy="1208326"/>
            <a:chOff x="1258326" y="4135116"/>
            <a:chExt cx="2334935" cy="1232555"/>
          </a:xfrm>
        </p:grpSpPr>
        <p:sp>
          <p:nvSpPr>
            <p:cNvPr id="93" name="TextBox 12">
              <a:extLst>
                <a:ext uri="{FF2B5EF4-FFF2-40B4-BE49-F238E27FC236}">
                  <a16:creationId xmlns:a16="http://schemas.microsoft.com/office/drawing/2014/main" id="{45F93A15-48B3-4C9D-9149-E8E555FE7E24}"/>
                </a:ext>
              </a:extLst>
            </p:cNvPr>
            <p:cNvSpPr txBox="1"/>
            <p:nvPr/>
          </p:nvSpPr>
          <p:spPr>
            <a:xfrm>
              <a:off x="1258326" y="4135116"/>
              <a:ext cx="2334935" cy="62786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2353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YOUR APP</a:t>
              </a:r>
            </a:p>
          </p:txBody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29C2ECF4-5EDA-4EFC-97AB-F5F13530B6C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431526" y="4714351"/>
              <a:ext cx="656160" cy="653320"/>
            </a:xfrm>
            <a:custGeom>
              <a:avLst/>
              <a:gdLst>
                <a:gd name="T0" fmla="*/ 402 w 1088"/>
                <a:gd name="T1" fmla="*/ 588 h 1090"/>
                <a:gd name="T2" fmla="*/ 502 w 1088"/>
                <a:gd name="T3" fmla="*/ 688 h 1090"/>
                <a:gd name="T4" fmla="*/ 502 w 1088"/>
                <a:gd name="T5" fmla="*/ 989 h 1090"/>
                <a:gd name="T6" fmla="*/ 402 w 1088"/>
                <a:gd name="T7" fmla="*/ 1090 h 1090"/>
                <a:gd name="T8" fmla="*/ 100 w 1088"/>
                <a:gd name="T9" fmla="*/ 1090 h 1090"/>
                <a:gd name="T10" fmla="*/ 0 w 1088"/>
                <a:gd name="T11" fmla="*/ 989 h 1090"/>
                <a:gd name="T12" fmla="*/ 0 w 1088"/>
                <a:gd name="T13" fmla="*/ 688 h 1090"/>
                <a:gd name="T14" fmla="*/ 100 w 1088"/>
                <a:gd name="T15" fmla="*/ 588 h 1090"/>
                <a:gd name="T16" fmla="*/ 402 w 1088"/>
                <a:gd name="T17" fmla="*/ 588 h 1090"/>
                <a:gd name="T18" fmla="*/ 402 w 1088"/>
                <a:gd name="T19" fmla="*/ 588 h 1090"/>
                <a:gd name="T20" fmla="*/ 402 w 1088"/>
                <a:gd name="T21" fmla="*/ 2 h 1090"/>
                <a:gd name="T22" fmla="*/ 402 w 1088"/>
                <a:gd name="T23" fmla="*/ 2 h 1090"/>
                <a:gd name="T24" fmla="*/ 100 w 1088"/>
                <a:gd name="T25" fmla="*/ 2 h 1090"/>
                <a:gd name="T26" fmla="*/ 0 w 1088"/>
                <a:gd name="T27" fmla="*/ 103 h 1090"/>
                <a:gd name="T28" fmla="*/ 0 w 1088"/>
                <a:gd name="T29" fmla="*/ 403 h 1090"/>
                <a:gd name="T30" fmla="*/ 100 w 1088"/>
                <a:gd name="T31" fmla="*/ 504 h 1090"/>
                <a:gd name="T32" fmla="*/ 402 w 1088"/>
                <a:gd name="T33" fmla="*/ 504 h 1090"/>
                <a:gd name="T34" fmla="*/ 502 w 1088"/>
                <a:gd name="T35" fmla="*/ 403 h 1090"/>
                <a:gd name="T36" fmla="*/ 502 w 1088"/>
                <a:gd name="T37" fmla="*/ 103 h 1090"/>
                <a:gd name="T38" fmla="*/ 402 w 1088"/>
                <a:gd name="T39" fmla="*/ 2 h 1090"/>
                <a:gd name="T40" fmla="*/ 966 w 1088"/>
                <a:gd name="T41" fmla="*/ 0 h 1090"/>
                <a:gd name="T42" fmla="*/ 1088 w 1088"/>
                <a:gd name="T43" fmla="*/ 121 h 1090"/>
                <a:gd name="T44" fmla="*/ 1088 w 1088"/>
                <a:gd name="T45" fmla="*/ 383 h 1090"/>
                <a:gd name="T46" fmla="*/ 966 w 1088"/>
                <a:gd name="T47" fmla="*/ 504 h 1090"/>
                <a:gd name="T48" fmla="*/ 704 w 1088"/>
                <a:gd name="T49" fmla="*/ 504 h 1090"/>
                <a:gd name="T50" fmla="*/ 583 w 1088"/>
                <a:gd name="T51" fmla="*/ 383 h 1090"/>
                <a:gd name="T52" fmla="*/ 583 w 1088"/>
                <a:gd name="T53" fmla="*/ 121 h 1090"/>
                <a:gd name="T54" fmla="*/ 704 w 1088"/>
                <a:gd name="T55" fmla="*/ 0 h 1090"/>
                <a:gd name="T56" fmla="*/ 966 w 1088"/>
                <a:gd name="T57" fmla="*/ 0 h 1090"/>
                <a:gd name="T58" fmla="*/ 1020 w 1088"/>
                <a:gd name="T59" fmla="*/ 383 h 1090"/>
                <a:gd name="T60" fmla="*/ 1020 w 1088"/>
                <a:gd name="T61" fmla="*/ 383 h 1090"/>
                <a:gd name="T62" fmla="*/ 1020 w 1088"/>
                <a:gd name="T63" fmla="*/ 121 h 1090"/>
                <a:gd name="T64" fmla="*/ 966 w 1088"/>
                <a:gd name="T65" fmla="*/ 67 h 1090"/>
                <a:gd name="T66" fmla="*/ 704 w 1088"/>
                <a:gd name="T67" fmla="*/ 67 h 1090"/>
                <a:gd name="T68" fmla="*/ 650 w 1088"/>
                <a:gd name="T69" fmla="*/ 121 h 1090"/>
                <a:gd name="T70" fmla="*/ 650 w 1088"/>
                <a:gd name="T71" fmla="*/ 383 h 1090"/>
                <a:gd name="T72" fmla="*/ 704 w 1088"/>
                <a:gd name="T73" fmla="*/ 437 h 1090"/>
                <a:gd name="T74" fmla="*/ 966 w 1088"/>
                <a:gd name="T75" fmla="*/ 437 h 1090"/>
                <a:gd name="T76" fmla="*/ 1020 w 1088"/>
                <a:gd name="T77" fmla="*/ 383 h 1090"/>
                <a:gd name="T78" fmla="*/ 584 w 1088"/>
                <a:gd name="T79" fmla="*/ 688 h 1090"/>
                <a:gd name="T80" fmla="*/ 584 w 1088"/>
                <a:gd name="T81" fmla="*/ 688 h 1090"/>
                <a:gd name="T82" fmla="*/ 584 w 1088"/>
                <a:gd name="T83" fmla="*/ 989 h 1090"/>
                <a:gd name="T84" fmla="*/ 686 w 1088"/>
                <a:gd name="T85" fmla="*/ 1090 h 1090"/>
                <a:gd name="T86" fmla="*/ 987 w 1088"/>
                <a:gd name="T87" fmla="*/ 1090 h 1090"/>
                <a:gd name="T88" fmla="*/ 1088 w 1088"/>
                <a:gd name="T89" fmla="*/ 989 h 1090"/>
                <a:gd name="T90" fmla="*/ 1088 w 1088"/>
                <a:gd name="T91" fmla="*/ 688 h 1090"/>
                <a:gd name="T92" fmla="*/ 987 w 1088"/>
                <a:gd name="T93" fmla="*/ 588 h 1090"/>
                <a:gd name="T94" fmla="*/ 686 w 1088"/>
                <a:gd name="T95" fmla="*/ 588 h 1090"/>
                <a:gd name="T96" fmla="*/ 584 w 1088"/>
                <a:gd name="T97" fmla="*/ 688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88" h="1090">
                  <a:moveTo>
                    <a:pt x="402" y="588"/>
                  </a:moveTo>
                  <a:cubicBezTo>
                    <a:pt x="469" y="588"/>
                    <a:pt x="502" y="621"/>
                    <a:pt x="502" y="688"/>
                  </a:cubicBezTo>
                  <a:cubicBezTo>
                    <a:pt x="502" y="989"/>
                    <a:pt x="502" y="989"/>
                    <a:pt x="502" y="989"/>
                  </a:cubicBezTo>
                  <a:cubicBezTo>
                    <a:pt x="502" y="1056"/>
                    <a:pt x="469" y="1090"/>
                    <a:pt x="402" y="1090"/>
                  </a:cubicBezTo>
                  <a:cubicBezTo>
                    <a:pt x="100" y="1090"/>
                    <a:pt x="100" y="1090"/>
                    <a:pt x="100" y="1090"/>
                  </a:cubicBezTo>
                  <a:cubicBezTo>
                    <a:pt x="33" y="1090"/>
                    <a:pt x="0" y="1056"/>
                    <a:pt x="0" y="989"/>
                  </a:cubicBezTo>
                  <a:cubicBezTo>
                    <a:pt x="0" y="688"/>
                    <a:pt x="0" y="688"/>
                    <a:pt x="0" y="688"/>
                  </a:cubicBezTo>
                  <a:cubicBezTo>
                    <a:pt x="0" y="621"/>
                    <a:pt x="33" y="588"/>
                    <a:pt x="100" y="588"/>
                  </a:cubicBezTo>
                  <a:cubicBezTo>
                    <a:pt x="402" y="588"/>
                    <a:pt x="402" y="588"/>
                    <a:pt x="402" y="588"/>
                  </a:cubicBezTo>
                  <a:cubicBezTo>
                    <a:pt x="402" y="588"/>
                    <a:pt x="402" y="588"/>
                    <a:pt x="402" y="588"/>
                  </a:cubicBezTo>
                  <a:close/>
                  <a:moveTo>
                    <a:pt x="402" y="2"/>
                  </a:moveTo>
                  <a:cubicBezTo>
                    <a:pt x="402" y="2"/>
                    <a:pt x="402" y="2"/>
                    <a:pt x="402" y="2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33" y="2"/>
                    <a:pt x="0" y="36"/>
                    <a:pt x="0" y="103"/>
                  </a:cubicBezTo>
                  <a:cubicBezTo>
                    <a:pt x="0" y="103"/>
                    <a:pt x="0" y="103"/>
                    <a:pt x="0" y="403"/>
                  </a:cubicBezTo>
                  <a:cubicBezTo>
                    <a:pt x="0" y="471"/>
                    <a:pt x="33" y="504"/>
                    <a:pt x="100" y="504"/>
                  </a:cubicBezTo>
                  <a:cubicBezTo>
                    <a:pt x="100" y="504"/>
                    <a:pt x="100" y="504"/>
                    <a:pt x="402" y="504"/>
                  </a:cubicBezTo>
                  <a:cubicBezTo>
                    <a:pt x="469" y="504"/>
                    <a:pt x="502" y="471"/>
                    <a:pt x="502" y="403"/>
                  </a:cubicBezTo>
                  <a:cubicBezTo>
                    <a:pt x="502" y="403"/>
                    <a:pt x="502" y="403"/>
                    <a:pt x="502" y="103"/>
                  </a:cubicBezTo>
                  <a:cubicBezTo>
                    <a:pt x="502" y="36"/>
                    <a:pt x="469" y="2"/>
                    <a:pt x="402" y="2"/>
                  </a:cubicBezTo>
                  <a:close/>
                  <a:moveTo>
                    <a:pt x="966" y="0"/>
                  </a:moveTo>
                  <a:cubicBezTo>
                    <a:pt x="1048" y="0"/>
                    <a:pt x="1088" y="40"/>
                    <a:pt x="1088" y="121"/>
                  </a:cubicBezTo>
                  <a:cubicBezTo>
                    <a:pt x="1088" y="121"/>
                    <a:pt x="1088" y="121"/>
                    <a:pt x="1088" y="383"/>
                  </a:cubicBezTo>
                  <a:cubicBezTo>
                    <a:pt x="1088" y="464"/>
                    <a:pt x="1048" y="504"/>
                    <a:pt x="966" y="504"/>
                  </a:cubicBezTo>
                  <a:cubicBezTo>
                    <a:pt x="966" y="504"/>
                    <a:pt x="966" y="504"/>
                    <a:pt x="704" y="504"/>
                  </a:cubicBezTo>
                  <a:cubicBezTo>
                    <a:pt x="623" y="504"/>
                    <a:pt x="583" y="464"/>
                    <a:pt x="583" y="383"/>
                  </a:cubicBezTo>
                  <a:cubicBezTo>
                    <a:pt x="583" y="383"/>
                    <a:pt x="583" y="383"/>
                    <a:pt x="583" y="121"/>
                  </a:cubicBezTo>
                  <a:cubicBezTo>
                    <a:pt x="583" y="40"/>
                    <a:pt x="623" y="0"/>
                    <a:pt x="704" y="0"/>
                  </a:cubicBezTo>
                  <a:cubicBezTo>
                    <a:pt x="704" y="0"/>
                    <a:pt x="704" y="0"/>
                    <a:pt x="966" y="0"/>
                  </a:cubicBezTo>
                  <a:close/>
                  <a:moveTo>
                    <a:pt x="1020" y="383"/>
                  </a:moveTo>
                  <a:cubicBezTo>
                    <a:pt x="1020" y="383"/>
                    <a:pt x="1020" y="383"/>
                    <a:pt x="1020" y="383"/>
                  </a:cubicBezTo>
                  <a:cubicBezTo>
                    <a:pt x="1020" y="121"/>
                    <a:pt x="1020" y="121"/>
                    <a:pt x="1020" y="121"/>
                  </a:cubicBezTo>
                  <a:cubicBezTo>
                    <a:pt x="1020" y="85"/>
                    <a:pt x="1002" y="67"/>
                    <a:pt x="966" y="67"/>
                  </a:cubicBezTo>
                  <a:cubicBezTo>
                    <a:pt x="966" y="67"/>
                    <a:pt x="966" y="67"/>
                    <a:pt x="704" y="67"/>
                  </a:cubicBezTo>
                  <a:cubicBezTo>
                    <a:pt x="668" y="67"/>
                    <a:pt x="650" y="85"/>
                    <a:pt x="650" y="121"/>
                  </a:cubicBezTo>
                  <a:cubicBezTo>
                    <a:pt x="650" y="121"/>
                    <a:pt x="650" y="121"/>
                    <a:pt x="650" y="383"/>
                  </a:cubicBezTo>
                  <a:cubicBezTo>
                    <a:pt x="650" y="419"/>
                    <a:pt x="668" y="437"/>
                    <a:pt x="704" y="437"/>
                  </a:cubicBezTo>
                  <a:cubicBezTo>
                    <a:pt x="704" y="437"/>
                    <a:pt x="704" y="437"/>
                    <a:pt x="966" y="437"/>
                  </a:cubicBezTo>
                  <a:cubicBezTo>
                    <a:pt x="1002" y="437"/>
                    <a:pt x="1020" y="419"/>
                    <a:pt x="1020" y="383"/>
                  </a:cubicBezTo>
                  <a:close/>
                  <a:moveTo>
                    <a:pt x="584" y="688"/>
                  </a:moveTo>
                  <a:cubicBezTo>
                    <a:pt x="584" y="688"/>
                    <a:pt x="584" y="688"/>
                    <a:pt x="584" y="688"/>
                  </a:cubicBezTo>
                  <a:cubicBezTo>
                    <a:pt x="584" y="989"/>
                    <a:pt x="584" y="989"/>
                    <a:pt x="584" y="989"/>
                  </a:cubicBezTo>
                  <a:cubicBezTo>
                    <a:pt x="584" y="1056"/>
                    <a:pt x="619" y="1090"/>
                    <a:pt x="686" y="1090"/>
                  </a:cubicBezTo>
                  <a:cubicBezTo>
                    <a:pt x="686" y="1090"/>
                    <a:pt x="686" y="1090"/>
                    <a:pt x="987" y="1090"/>
                  </a:cubicBezTo>
                  <a:cubicBezTo>
                    <a:pt x="1054" y="1090"/>
                    <a:pt x="1088" y="1056"/>
                    <a:pt x="1088" y="989"/>
                  </a:cubicBezTo>
                  <a:cubicBezTo>
                    <a:pt x="1088" y="989"/>
                    <a:pt x="1088" y="989"/>
                    <a:pt x="1088" y="688"/>
                  </a:cubicBezTo>
                  <a:cubicBezTo>
                    <a:pt x="1088" y="621"/>
                    <a:pt x="1054" y="588"/>
                    <a:pt x="987" y="588"/>
                  </a:cubicBezTo>
                  <a:cubicBezTo>
                    <a:pt x="987" y="588"/>
                    <a:pt x="987" y="588"/>
                    <a:pt x="686" y="588"/>
                  </a:cubicBezTo>
                  <a:cubicBezTo>
                    <a:pt x="619" y="588"/>
                    <a:pt x="584" y="621"/>
                    <a:pt x="584" y="6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96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B5AE856-43AD-4E77-948B-956CE0A6581F}"/>
              </a:ext>
            </a:extLst>
          </p:cNvPr>
          <p:cNvGrpSpPr/>
          <p:nvPr/>
        </p:nvGrpSpPr>
        <p:grpSpPr>
          <a:xfrm>
            <a:off x="8528540" y="3656094"/>
            <a:ext cx="1946687" cy="1946687"/>
            <a:chOff x="6294678" y="555615"/>
            <a:chExt cx="1985722" cy="1985722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26B2BC3-DE1C-47DA-8550-A9BC4176955C}"/>
                </a:ext>
              </a:extLst>
            </p:cNvPr>
            <p:cNvSpPr/>
            <p:nvPr/>
          </p:nvSpPr>
          <p:spPr bwMode="auto">
            <a:xfrm>
              <a:off x="6294678" y="555615"/>
              <a:ext cx="1985722" cy="1985722"/>
            </a:xfrm>
            <a:prstGeom prst="ellipse">
              <a:avLst/>
            </a:prstGeom>
            <a:solidFill>
              <a:srgbClr val="353535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E2D02B4E-214C-4733-B8B9-568FE228FABF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6904278" y="955486"/>
              <a:ext cx="766522" cy="477404"/>
            </a:xfrm>
            <a:custGeom>
              <a:avLst/>
              <a:gdLst>
                <a:gd name="T0" fmla="*/ 1277 w 1355"/>
                <a:gd name="T1" fmla="*/ 371 h 843"/>
                <a:gd name="T2" fmla="*/ 1157 w 1355"/>
                <a:gd name="T3" fmla="*/ 298 h 843"/>
                <a:gd name="T4" fmla="*/ 1157 w 1355"/>
                <a:gd name="T5" fmla="*/ 277 h 843"/>
                <a:gd name="T6" fmla="*/ 1080 w 1355"/>
                <a:gd name="T7" fmla="*/ 83 h 843"/>
                <a:gd name="T8" fmla="*/ 888 w 1355"/>
                <a:gd name="T9" fmla="*/ 0 h 843"/>
                <a:gd name="T10" fmla="*/ 650 w 1355"/>
                <a:gd name="T11" fmla="*/ 135 h 843"/>
                <a:gd name="T12" fmla="*/ 544 w 1355"/>
                <a:gd name="T13" fmla="*/ 114 h 843"/>
                <a:gd name="T14" fmla="*/ 353 w 1355"/>
                <a:gd name="T15" fmla="*/ 189 h 843"/>
                <a:gd name="T16" fmla="*/ 287 w 1355"/>
                <a:gd name="T17" fmla="*/ 287 h 843"/>
                <a:gd name="T18" fmla="*/ 275 w 1355"/>
                <a:gd name="T19" fmla="*/ 287 h 843"/>
                <a:gd name="T20" fmla="*/ 82 w 1355"/>
                <a:gd name="T21" fmla="*/ 370 h 843"/>
                <a:gd name="T22" fmla="*/ 0 w 1355"/>
                <a:gd name="T23" fmla="*/ 565 h 843"/>
                <a:gd name="T24" fmla="*/ 82 w 1355"/>
                <a:gd name="T25" fmla="*/ 760 h 843"/>
                <a:gd name="T26" fmla="*/ 275 w 1355"/>
                <a:gd name="T27" fmla="*/ 843 h 843"/>
                <a:gd name="T28" fmla="*/ 1080 w 1355"/>
                <a:gd name="T29" fmla="*/ 843 h 843"/>
                <a:gd name="T30" fmla="*/ 1277 w 1355"/>
                <a:gd name="T31" fmla="*/ 760 h 843"/>
                <a:gd name="T32" fmla="*/ 1355 w 1355"/>
                <a:gd name="T33" fmla="*/ 565 h 843"/>
                <a:gd name="T34" fmla="*/ 1277 w 1355"/>
                <a:gd name="T35" fmla="*/ 371 h 843"/>
                <a:gd name="T36" fmla="*/ 1080 w 1355"/>
                <a:gd name="T37" fmla="*/ 766 h 843"/>
                <a:gd name="T38" fmla="*/ 275 w 1355"/>
                <a:gd name="T39" fmla="*/ 766 h 843"/>
                <a:gd name="T40" fmla="*/ 76 w 1355"/>
                <a:gd name="T41" fmla="*/ 565 h 843"/>
                <a:gd name="T42" fmla="*/ 275 w 1355"/>
                <a:gd name="T43" fmla="*/ 364 h 843"/>
                <a:gd name="T44" fmla="*/ 346 w 1355"/>
                <a:gd name="T45" fmla="*/ 381 h 843"/>
                <a:gd name="T46" fmla="*/ 544 w 1355"/>
                <a:gd name="T47" fmla="*/ 191 h 843"/>
                <a:gd name="T48" fmla="*/ 689 w 1355"/>
                <a:gd name="T49" fmla="*/ 255 h 843"/>
                <a:gd name="T50" fmla="*/ 888 w 1355"/>
                <a:gd name="T51" fmla="*/ 77 h 843"/>
                <a:gd name="T52" fmla="*/ 1080 w 1355"/>
                <a:gd name="T53" fmla="*/ 277 h 843"/>
                <a:gd name="T54" fmla="*/ 1064 w 1355"/>
                <a:gd name="T55" fmla="*/ 370 h 843"/>
                <a:gd name="T56" fmla="*/ 1080 w 1355"/>
                <a:gd name="T57" fmla="*/ 364 h 843"/>
                <a:gd name="T58" fmla="*/ 1278 w 1355"/>
                <a:gd name="T59" fmla="*/ 565 h 843"/>
                <a:gd name="T60" fmla="*/ 1080 w 1355"/>
                <a:gd name="T61" fmla="*/ 766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55" h="843">
                  <a:moveTo>
                    <a:pt x="1277" y="371"/>
                  </a:moveTo>
                  <a:cubicBezTo>
                    <a:pt x="1242" y="335"/>
                    <a:pt x="1201" y="311"/>
                    <a:pt x="1157" y="298"/>
                  </a:cubicBezTo>
                  <a:cubicBezTo>
                    <a:pt x="1157" y="291"/>
                    <a:pt x="1157" y="285"/>
                    <a:pt x="1157" y="277"/>
                  </a:cubicBezTo>
                  <a:cubicBezTo>
                    <a:pt x="1157" y="205"/>
                    <a:pt x="1130" y="136"/>
                    <a:pt x="1080" y="83"/>
                  </a:cubicBezTo>
                  <a:cubicBezTo>
                    <a:pt x="1028" y="29"/>
                    <a:pt x="959" y="0"/>
                    <a:pt x="888" y="0"/>
                  </a:cubicBezTo>
                  <a:cubicBezTo>
                    <a:pt x="789" y="0"/>
                    <a:pt x="700" y="54"/>
                    <a:pt x="650" y="135"/>
                  </a:cubicBezTo>
                  <a:cubicBezTo>
                    <a:pt x="618" y="121"/>
                    <a:pt x="581" y="114"/>
                    <a:pt x="544" y="114"/>
                  </a:cubicBezTo>
                  <a:cubicBezTo>
                    <a:pt x="471" y="114"/>
                    <a:pt x="404" y="141"/>
                    <a:pt x="353" y="189"/>
                  </a:cubicBezTo>
                  <a:cubicBezTo>
                    <a:pt x="324" y="217"/>
                    <a:pt x="302" y="250"/>
                    <a:pt x="287" y="287"/>
                  </a:cubicBezTo>
                  <a:cubicBezTo>
                    <a:pt x="283" y="287"/>
                    <a:pt x="279" y="287"/>
                    <a:pt x="275" y="287"/>
                  </a:cubicBezTo>
                  <a:cubicBezTo>
                    <a:pt x="203" y="287"/>
                    <a:pt x="134" y="317"/>
                    <a:pt x="82" y="370"/>
                  </a:cubicBezTo>
                  <a:cubicBezTo>
                    <a:pt x="29" y="422"/>
                    <a:pt x="0" y="492"/>
                    <a:pt x="0" y="565"/>
                  </a:cubicBezTo>
                  <a:cubicBezTo>
                    <a:pt x="0" y="638"/>
                    <a:pt x="29" y="707"/>
                    <a:pt x="82" y="760"/>
                  </a:cubicBezTo>
                  <a:cubicBezTo>
                    <a:pt x="134" y="814"/>
                    <a:pt x="203" y="843"/>
                    <a:pt x="275" y="843"/>
                  </a:cubicBezTo>
                  <a:cubicBezTo>
                    <a:pt x="1080" y="843"/>
                    <a:pt x="1080" y="843"/>
                    <a:pt x="1080" y="843"/>
                  </a:cubicBezTo>
                  <a:cubicBezTo>
                    <a:pt x="1155" y="843"/>
                    <a:pt x="1224" y="814"/>
                    <a:pt x="1277" y="760"/>
                  </a:cubicBezTo>
                  <a:cubicBezTo>
                    <a:pt x="1327" y="707"/>
                    <a:pt x="1355" y="638"/>
                    <a:pt x="1355" y="565"/>
                  </a:cubicBezTo>
                  <a:cubicBezTo>
                    <a:pt x="1355" y="492"/>
                    <a:pt x="1327" y="422"/>
                    <a:pt x="1277" y="371"/>
                  </a:cubicBezTo>
                  <a:close/>
                  <a:moveTo>
                    <a:pt x="1080" y="766"/>
                  </a:moveTo>
                  <a:cubicBezTo>
                    <a:pt x="1080" y="766"/>
                    <a:pt x="437" y="766"/>
                    <a:pt x="275" y="766"/>
                  </a:cubicBezTo>
                  <a:cubicBezTo>
                    <a:pt x="167" y="766"/>
                    <a:pt x="76" y="674"/>
                    <a:pt x="76" y="565"/>
                  </a:cubicBezTo>
                  <a:cubicBezTo>
                    <a:pt x="76" y="457"/>
                    <a:pt x="167" y="364"/>
                    <a:pt x="275" y="364"/>
                  </a:cubicBezTo>
                  <a:cubicBezTo>
                    <a:pt x="302" y="364"/>
                    <a:pt x="324" y="370"/>
                    <a:pt x="346" y="381"/>
                  </a:cubicBezTo>
                  <a:cubicBezTo>
                    <a:pt x="351" y="272"/>
                    <a:pt x="437" y="191"/>
                    <a:pt x="544" y="191"/>
                  </a:cubicBezTo>
                  <a:cubicBezTo>
                    <a:pt x="603" y="191"/>
                    <a:pt x="650" y="213"/>
                    <a:pt x="689" y="255"/>
                  </a:cubicBezTo>
                  <a:cubicBezTo>
                    <a:pt x="699" y="158"/>
                    <a:pt x="785" y="77"/>
                    <a:pt x="888" y="77"/>
                  </a:cubicBezTo>
                  <a:cubicBezTo>
                    <a:pt x="994" y="77"/>
                    <a:pt x="1080" y="169"/>
                    <a:pt x="1080" y="277"/>
                  </a:cubicBezTo>
                  <a:cubicBezTo>
                    <a:pt x="1080" y="311"/>
                    <a:pt x="1075" y="343"/>
                    <a:pt x="1064" y="370"/>
                  </a:cubicBezTo>
                  <a:cubicBezTo>
                    <a:pt x="1069" y="364"/>
                    <a:pt x="1075" y="364"/>
                    <a:pt x="1080" y="364"/>
                  </a:cubicBezTo>
                  <a:cubicBezTo>
                    <a:pt x="1192" y="364"/>
                    <a:pt x="1278" y="457"/>
                    <a:pt x="1278" y="565"/>
                  </a:cubicBezTo>
                  <a:cubicBezTo>
                    <a:pt x="1278" y="674"/>
                    <a:pt x="1192" y="766"/>
                    <a:pt x="1080" y="766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96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7401DC0-CF61-4829-89AD-867697DC3229}"/>
                </a:ext>
              </a:extLst>
            </p:cNvPr>
            <p:cNvSpPr txBox="1"/>
            <p:nvPr/>
          </p:nvSpPr>
          <p:spPr>
            <a:xfrm>
              <a:off x="6482126" y="1404030"/>
              <a:ext cx="1610826" cy="960263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</a:rPr>
                <a:t>Microsoft</a:t>
              </a:r>
              <a:br>
                <a:rPr kumimoji="0" lang="en-US" sz="2353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</a:rPr>
              </a:br>
              <a:r>
                <a:rPr kumimoji="0" lang="en-US" sz="2353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</a:rPr>
                <a:t>Graph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075ED64-5046-4A2E-92FF-8D804122A561}"/>
              </a:ext>
            </a:extLst>
          </p:cNvPr>
          <p:cNvGrpSpPr/>
          <p:nvPr/>
        </p:nvGrpSpPr>
        <p:grpSpPr>
          <a:xfrm>
            <a:off x="2647629" y="2507436"/>
            <a:ext cx="5040846" cy="1105546"/>
            <a:chOff x="2650477" y="2898863"/>
            <a:chExt cx="5141925" cy="1179030"/>
          </a:xfrm>
        </p:grpSpPr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94BA65CA-4B12-4B52-9974-F1F21E8A61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31925" y="917415"/>
              <a:ext cx="1179030" cy="5141925"/>
            </a:xfrm>
            <a:prstGeom prst="bentConnector3">
              <a:avLst>
                <a:gd name="adj1" fmla="val 24021"/>
              </a:avLst>
            </a:prstGeom>
            <a:noFill/>
            <a:ln w="38100" cap="sq" cmpd="sng" algn="ctr">
              <a:solidFill>
                <a:srgbClr val="FF8C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C2F7B5F-C964-4C14-A92D-372A2CF46638}"/>
                </a:ext>
              </a:extLst>
            </p:cNvPr>
            <p:cNvSpPr txBox="1"/>
            <p:nvPr/>
          </p:nvSpPr>
          <p:spPr>
            <a:xfrm>
              <a:off x="3007265" y="3002738"/>
              <a:ext cx="1095175" cy="324645"/>
            </a:xfrm>
            <a:prstGeom prst="hexagon">
              <a:avLst/>
            </a:prstGeom>
            <a:solidFill>
              <a:srgbClr val="FFFFFF"/>
            </a:solidFill>
            <a:ln w="25400" cap="sq">
              <a:solidFill>
                <a:srgbClr val="FF8C00"/>
              </a:solidFill>
              <a:miter lim="800000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err="1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</a:rPr>
                <a:t>id_token</a:t>
              </a:r>
              <a:endParaRPr kumimoji="0" lang="en-US" sz="1568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D7C7630-3793-449A-84EA-75643BE5A833}"/>
              </a:ext>
            </a:extLst>
          </p:cNvPr>
          <p:cNvGrpSpPr/>
          <p:nvPr/>
        </p:nvGrpSpPr>
        <p:grpSpPr>
          <a:xfrm>
            <a:off x="3024458" y="2704941"/>
            <a:ext cx="4808855" cy="900724"/>
            <a:chOff x="2119011" y="3100326"/>
            <a:chExt cx="5153492" cy="918785"/>
          </a:xfrm>
        </p:grpSpPr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17BE2451-5FF1-4EF1-8BD2-2D665E19AEDA}"/>
                </a:ext>
              </a:extLst>
            </p:cNvPr>
            <p:cNvCxnSpPr>
              <a:cxnSpLocks/>
              <a:stCxn id="107" idx="4"/>
              <a:endCxn id="87" idx="0"/>
            </p:cNvCxnSpPr>
            <p:nvPr/>
          </p:nvCxnSpPr>
          <p:spPr>
            <a:xfrm rot="5400000">
              <a:off x="4236364" y="982973"/>
              <a:ext cx="918785" cy="5153492"/>
            </a:xfrm>
            <a:prstGeom prst="bentConnector3">
              <a:avLst>
                <a:gd name="adj1" fmla="val 50000"/>
              </a:avLst>
            </a:prstGeom>
            <a:noFill/>
            <a:ln w="38100" cap="sq" cmpd="sng" algn="ctr">
              <a:solidFill>
                <a:srgbClr val="D83B01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9C0D599-FBDB-432F-94C4-6E8FFD75A18F}"/>
                </a:ext>
              </a:extLst>
            </p:cNvPr>
            <p:cNvSpPr txBox="1"/>
            <p:nvPr/>
          </p:nvSpPr>
          <p:spPr>
            <a:xfrm>
              <a:off x="3700564" y="3386782"/>
              <a:ext cx="1569849" cy="305753"/>
            </a:xfrm>
            <a:prstGeom prst="hexagon">
              <a:avLst/>
            </a:prstGeom>
            <a:solidFill>
              <a:srgbClr val="FFFFFF"/>
            </a:solidFill>
            <a:ln w="25400" cap="sq">
              <a:solidFill>
                <a:srgbClr val="D83B01"/>
              </a:solidFill>
              <a:miter lim="800000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 err="1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</a:rPr>
                <a:t>access_token</a:t>
              </a:r>
              <a:endParaRPr kumimoji="0" lang="en-US" sz="1568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3A46189-2570-424A-BF81-95D22910CADD}"/>
                </a:ext>
              </a:extLst>
            </p:cNvPr>
            <p:cNvSpPr txBox="1"/>
            <p:nvPr/>
          </p:nvSpPr>
          <p:spPr>
            <a:xfrm>
              <a:off x="5605501" y="3406844"/>
              <a:ext cx="1569849" cy="305753"/>
            </a:xfrm>
            <a:prstGeom prst="hexagon">
              <a:avLst/>
            </a:prstGeom>
            <a:solidFill>
              <a:srgbClr val="FFFFFF"/>
            </a:solidFill>
            <a:ln w="25400" cap="sq">
              <a:solidFill>
                <a:srgbClr val="D83B01"/>
              </a:solidFill>
              <a:miter lim="800000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err="1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</a:rPr>
                <a:t>refresh_token</a:t>
              </a:r>
              <a:endParaRPr kumimoji="0" lang="en-US" sz="1568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B94CB1F-2B47-45DA-9B4B-CEE403E9F790}"/>
              </a:ext>
            </a:extLst>
          </p:cNvPr>
          <p:cNvGrpSpPr/>
          <p:nvPr/>
        </p:nvGrpSpPr>
        <p:grpSpPr>
          <a:xfrm>
            <a:off x="6859970" y="758255"/>
            <a:ext cx="1946687" cy="1946687"/>
            <a:chOff x="6294678" y="555615"/>
            <a:chExt cx="1985722" cy="198572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CFF7CF1-8254-4A74-922D-228B266694CC}"/>
                </a:ext>
              </a:extLst>
            </p:cNvPr>
            <p:cNvSpPr/>
            <p:nvPr/>
          </p:nvSpPr>
          <p:spPr bwMode="auto">
            <a:xfrm>
              <a:off x="6294678" y="555615"/>
              <a:ext cx="1985722" cy="1985722"/>
            </a:xfrm>
            <a:prstGeom prst="ellipse">
              <a:avLst/>
            </a:prstGeom>
            <a:solidFill>
              <a:srgbClr val="D83B0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8ADA4E30-F723-40D3-BD14-02490F08235B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6904278" y="955486"/>
              <a:ext cx="766522" cy="477404"/>
            </a:xfrm>
            <a:custGeom>
              <a:avLst/>
              <a:gdLst>
                <a:gd name="T0" fmla="*/ 1277 w 1355"/>
                <a:gd name="T1" fmla="*/ 371 h 843"/>
                <a:gd name="T2" fmla="*/ 1157 w 1355"/>
                <a:gd name="T3" fmla="*/ 298 h 843"/>
                <a:gd name="T4" fmla="*/ 1157 w 1355"/>
                <a:gd name="T5" fmla="*/ 277 h 843"/>
                <a:gd name="T6" fmla="*/ 1080 w 1355"/>
                <a:gd name="T7" fmla="*/ 83 h 843"/>
                <a:gd name="T8" fmla="*/ 888 w 1355"/>
                <a:gd name="T9" fmla="*/ 0 h 843"/>
                <a:gd name="T10" fmla="*/ 650 w 1355"/>
                <a:gd name="T11" fmla="*/ 135 h 843"/>
                <a:gd name="T12" fmla="*/ 544 w 1355"/>
                <a:gd name="T13" fmla="*/ 114 h 843"/>
                <a:gd name="T14" fmla="*/ 353 w 1355"/>
                <a:gd name="T15" fmla="*/ 189 h 843"/>
                <a:gd name="T16" fmla="*/ 287 w 1355"/>
                <a:gd name="T17" fmla="*/ 287 h 843"/>
                <a:gd name="T18" fmla="*/ 275 w 1355"/>
                <a:gd name="T19" fmla="*/ 287 h 843"/>
                <a:gd name="T20" fmla="*/ 82 w 1355"/>
                <a:gd name="T21" fmla="*/ 370 h 843"/>
                <a:gd name="T22" fmla="*/ 0 w 1355"/>
                <a:gd name="T23" fmla="*/ 565 h 843"/>
                <a:gd name="T24" fmla="*/ 82 w 1355"/>
                <a:gd name="T25" fmla="*/ 760 h 843"/>
                <a:gd name="T26" fmla="*/ 275 w 1355"/>
                <a:gd name="T27" fmla="*/ 843 h 843"/>
                <a:gd name="T28" fmla="*/ 1080 w 1355"/>
                <a:gd name="T29" fmla="*/ 843 h 843"/>
                <a:gd name="T30" fmla="*/ 1277 w 1355"/>
                <a:gd name="T31" fmla="*/ 760 h 843"/>
                <a:gd name="T32" fmla="*/ 1355 w 1355"/>
                <a:gd name="T33" fmla="*/ 565 h 843"/>
                <a:gd name="T34" fmla="*/ 1277 w 1355"/>
                <a:gd name="T35" fmla="*/ 371 h 843"/>
                <a:gd name="T36" fmla="*/ 1080 w 1355"/>
                <a:gd name="T37" fmla="*/ 766 h 843"/>
                <a:gd name="T38" fmla="*/ 275 w 1355"/>
                <a:gd name="T39" fmla="*/ 766 h 843"/>
                <a:gd name="T40" fmla="*/ 76 w 1355"/>
                <a:gd name="T41" fmla="*/ 565 h 843"/>
                <a:gd name="T42" fmla="*/ 275 w 1355"/>
                <a:gd name="T43" fmla="*/ 364 h 843"/>
                <a:gd name="T44" fmla="*/ 346 w 1355"/>
                <a:gd name="T45" fmla="*/ 381 h 843"/>
                <a:gd name="T46" fmla="*/ 544 w 1355"/>
                <a:gd name="T47" fmla="*/ 191 h 843"/>
                <a:gd name="T48" fmla="*/ 689 w 1355"/>
                <a:gd name="T49" fmla="*/ 255 h 843"/>
                <a:gd name="T50" fmla="*/ 888 w 1355"/>
                <a:gd name="T51" fmla="*/ 77 h 843"/>
                <a:gd name="T52" fmla="*/ 1080 w 1355"/>
                <a:gd name="T53" fmla="*/ 277 h 843"/>
                <a:gd name="T54" fmla="*/ 1064 w 1355"/>
                <a:gd name="T55" fmla="*/ 370 h 843"/>
                <a:gd name="T56" fmla="*/ 1080 w 1355"/>
                <a:gd name="T57" fmla="*/ 364 h 843"/>
                <a:gd name="T58" fmla="*/ 1278 w 1355"/>
                <a:gd name="T59" fmla="*/ 565 h 843"/>
                <a:gd name="T60" fmla="*/ 1080 w 1355"/>
                <a:gd name="T61" fmla="*/ 766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55" h="843">
                  <a:moveTo>
                    <a:pt x="1277" y="371"/>
                  </a:moveTo>
                  <a:cubicBezTo>
                    <a:pt x="1242" y="335"/>
                    <a:pt x="1201" y="311"/>
                    <a:pt x="1157" y="298"/>
                  </a:cubicBezTo>
                  <a:cubicBezTo>
                    <a:pt x="1157" y="291"/>
                    <a:pt x="1157" y="285"/>
                    <a:pt x="1157" y="277"/>
                  </a:cubicBezTo>
                  <a:cubicBezTo>
                    <a:pt x="1157" y="205"/>
                    <a:pt x="1130" y="136"/>
                    <a:pt x="1080" y="83"/>
                  </a:cubicBezTo>
                  <a:cubicBezTo>
                    <a:pt x="1028" y="29"/>
                    <a:pt x="959" y="0"/>
                    <a:pt x="888" y="0"/>
                  </a:cubicBezTo>
                  <a:cubicBezTo>
                    <a:pt x="789" y="0"/>
                    <a:pt x="700" y="54"/>
                    <a:pt x="650" y="135"/>
                  </a:cubicBezTo>
                  <a:cubicBezTo>
                    <a:pt x="618" y="121"/>
                    <a:pt x="581" y="114"/>
                    <a:pt x="544" y="114"/>
                  </a:cubicBezTo>
                  <a:cubicBezTo>
                    <a:pt x="471" y="114"/>
                    <a:pt x="404" y="141"/>
                    <a:pt x="353" y="189"/>
                  </a:cubicBezTo>
                  <a:cubicBezTo>
                    <a:pt x="324" y="217"/>
                    <a:pt x="302" y="250"/>
                    <a:pt x="287" y="287"/>
                  </a:cubicBezTo>
                  <a:cubicBezTo>
                    <a:pt x="283" y="287"/>
                    <a:pt x="279" y="287"/>
                    <a:pt x="275" y="287"/>
                  </a:cubicBezTo>
                  <a:cubicBezTo>
                    <a:pt x="203" y="287"/>
                    <a:pt x="134" y="317"/>
                    <a:pt x="82" y="370"/>
                  </a:cubicBezTo>
                  <a:cubicBezTo>
                    <a:pt x="29" y="422"/>
                    <a:pt x="0" y="492"/>
                    <a:pt x="0" y="565"/>
                  </a:cubicBezTo>
                  <a:cubicBezTo>
                    <a:pt x="0" y="638"/>
                    <a:pt x="29" y="707"/>
                    <a:pt x="82" y="760"/>
                  </a:cubicBezTo>
                  <a:cubicBezTo>
                    <a:pt x="134" y="814"/>
                    <a:pt x="203" y="843"/>
                    <a:pt x="275" y="843"/>
                  </a:cubicBezTo>
                  <a:cubicBezTo>
                    <a:pt x="1080" y="843"/>
                    <a:pt x="1080" y="843"/>
                    <a:pt x="1080" y="843"/>
                  </a:cubicBezTo>
                  <a:cubicBezTo>
                    <a:pt x="1155" y="843"/>
                    <a:pt x="1224" y="814"/>
                    <a:pt x="1277" y="760"/>
                  </a:cubicBezTo>
                  <a:cubicBezTo>
                    <a:pt x="1327" y="707"/>
                    <a:pt x="1355" y="638"/>
                    <a:pt x="1355" y="565"/>
                  </a:cubicBezTo>
                  <a:cubicBezTo>
                    <a:pt x="1355" y="492"/>
                    <a:pt x="1327" y="422"/>
                    <a:pt x="1277" y="371"/>
                  </a:cubicBezTo>
                  <a:close/>
                  <a:moveTo>
                    <a:pt x="1080" y="766"/>
                  </a:moveTo>
                  <a:cubicBezTo>
                    <a:pt x="1080" y="766"/>
                    <a:pt x="437" y="766"/>
                    <a:pt x="275" y="766"/>
                  </a:cubicBezTo>
                  <a:cubicBezTo>
                    <a:pt x="167" y="766"/>
                    <a:pt x="76" y="674"/>
                    <a:pt x="76" y="565"/>
                  </a:cubicBezTo>
                  <a:cubicBezTo>
                    <a:pt x="76" y="457"/>
                    <a:pt x="167" y="364"/>
                    <a:pt x="275" y="364"/>
                  </a:cubicBezTo>
                  <a:cubicBezTo>
                    <a:pt x="302" y="364"/>
                    <a:pt x="324" y="370"/>
                    <a:pt x="346" y="381"/>
                  </a:cubicBezTo>
                  <a:cubicBezTo>
                    <a:pt x="351" y="272"/>
                    <a:pt x="437" y="191"/>
                    <a:pt x="544" y="191"/>
                  </a:cubicBezTo>
                  <a:cubicBezTo>
                    <a:pt x="603" y="191"/>
                    <a:pt x="650" y="213"/>
                    <a:pt x="689" y="255"/>
                  </a:cubicBezTo>
                  <a:cubicBezTo>
                    <a:pt x="699" y="158"/>
                    <a:pt x="785" y="77"/>
                    <a:pt x="888" y="77"/>
                  </a:cubicBezTo>
                  <a:cubicBezTo>
                    <a:pt x="994" y="77"/>
                    <a:pt x="1080" y="169"/>
                    <a:pt x="1080" y="277"/>
                  </a:cubicBezTo>
                  <a:cubicBezTo>
                    <a:pt x="1080" y="311"/>
                    <a:pt x="1075" y="343"/>
                    <a:pt x="1064" y="370"/>
                  </a:cubicBezTo>
                  <a:cubicBezTo>
                    <a:pt x="1069" y="364"/>
                    <a:pt x="1075" y="364"/>
                    <a:pt x="1080" y="364"/>
                  </a:cubicBezTo>
                  <a:cubicBezTo>
                    <a:pt x="1192" y="364"/>
                    <a:pt x="1278" y="457"/>
                    <a:pt x="1278" y="565"/>
                  </a:cubicBezTo>
                  <a:cubicBezTo>
                    <a:pt x="1278" y="674"/>
                    <a:pt x="1192" y="766"/>
                    <a:pt x="1080" y="7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96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2A8AAE4-BA31-448A-9A0C-C1AA1C3A5884}"/>
                </a:ext>
              </a:extLst>
            </p:cNvPr>
            <p:cNvSpPr txBox="1"/>
            <p:nvPr/>
          </p:nvSpPr>
          <p:spPr>
            <a:xfrm>
              <a:off x="6482126" y="1404030"/>
              <a:ext cx="1610826" cy="960263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</a:rPr>
                <a:t>Microsoft</a:t>
              </a:r>
              <a:br>
                <a:rPr kumimoji="0" lang="en-US" sz="2353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</a:rPr>
              </a:br>
              <a:r>
                <a:rPr kumimoji="0" lang="en-US" sz="2353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</a:rPr>
                <a:t>Identity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7810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920F-7D6B-4811-BA0C-3098FC0B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types and permissions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2C3978-6F21-4CCA-B639-CDB1BAA45AC8}"/>
              </a:ext>
            </a:extLst>
          </p:cNvPr>
          <p:cNvSpPr/>
          <p:nvPr/>
        </p:nvSpPr>
        <p:spPr bwMode="auto">
          <a:xfrm>
            <a:off x="8095509" y="1412044"/>
            <a:ext cx="3829572" cy="4770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1444D6-0950-4945-9E94-50794E552F0F}"/>
              </a:ext>
            </a:extLst>
          </p:cNvPr>
          <p:cNvSpPr/>
          <p:nvPr/>
        </p:nvSpPr>
        <p:spPr bwMode="auto">
          <a:xfrm>
            <a:off x="433105" y="1412044"/>
            <a:ext cx="7662405" cy="4770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17B4B1-0CF3-464B-8A26-1C14F7F067FA}"/>
              </a:ext>
            </a:extLst>
          </p:cNvPr>
          <p:cNvSpPr/>
          <p:nvPr/>
        </p:nvSpPr>
        <p:spPr>
          <a:xfrm>
            <a:off x="527937" y="5647743"/>
            <a:ext cx="7260567" cy="36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730" dirty="0"/>
              <a:t>Users can consent for their data or admin can consent for all users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E98E2-F64D-4DEB-90F4-889A6750A319}"/>
              </a:ext>
            </a:extLst>
          </p:cNvPr>
          <p:cNvSpPr/>
          <p:nvPr/>
        </p:nvSpPr>
        <p:spPr>
          <a:xfrm>
            <a:off x="8197252" y="5647743"/>
            <a:ext cx="2851051" cy="36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730" dirty="0"/>
              <a:t>Only admin can consent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AD6815-4984-4ADD-9AA3-61C7E8E5EE2B}"/>
              </a:ext>
            </a:extLst>
          </p:cNvPr>
          <p:cNvGrpSpPr/>
          <p:nvPr/>
        </p:nvGrpSpPr>
        <p:grpSpPr>
          <a:xfrm>
            <a:off x="2529800" y="4332979"/>
            <a:ext cx="3469015" cy="881768"/>
            <a:chOff x="3777114" y="4751921"/>
            <a:chExt cx="3538576" cy="100798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4EA3329-E0B3-411D-81C8-A945F57ACF7E}"/>
                </a:ext>
              </a:extLst>
            </p:cNvPr>
            <p:cNvSpPr/>
            <p:nvPr/>
          </p:nvSpPr>
          <p:spPr bwMode="auto">
            <a:xfrm>
              <a:off x="3777114" y="4751921"/>
              <a:ext cx="2133235" cy="1007983"/>
            </a:xfrm>
            <a:prstGeom prst="ellipse">
              <a:avLst/>
            </a:prstGeom>
            <a:solidFill>
              <a:schemeClr val="accent6">
                <a:lumMod val="25000"/>
                <a:alpha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8A825D5-4931-4AD8-B0B8-08D7655FDF1B}"/>
                </a:ext>
              </a:extLst>
            </p:cNvPr>
            <p:cNvSpPr/>
            <p:nvPr/>
          </p:nvSpPr>
          <p:spPr>
            <a:xfrm>
              <a:off x="3960906" y="4941617"/>
              <a:ext cx="1348117" cy="657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568" dirty="0">
                  <a:solidFill>
                    <a:schemeClr val="bg1"/>
                  </a:solidFill>
                </a:rPr>
                <a:t>Delegated permissions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E5B6407-84CC-425D-AF2B-1C4D6EB1DFB6}"/>
                </a:ext>
              </a:extLst>
            </p:cNvPr>
            <p:cNvSpPr/>
            <p:nvPr/>
          </p:nvSpPr>
          <p:spPr bwMode="auto">
            <a:xfrm>
              <a:off x="5182455" y="4751921"/>
              <a:ext cx="2133235" cy="1007983"/>
            </a:xfrm>
            <a:prstGeom prst="ellipse">
              <a:avLst/>
            </a:prstGeom>
            <a:solidFill>
              <a:schemeClr val="accent6">
                <a:lumMod val="25000"/>
                <a:alpha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8A2CAF-DF7C-4D10-882D-349E7392659B}"/>
                </a:ext>
              </a:extLst>
            </p:cNvPr>
            <p:cNvSpPr/>
            <p:nvPr/>
          </p:nvSpPr>
          <p:spPr>
            <a:xfrm>
              <a:off x="5884751" y="4941617"/>
              <a:ext cx="1247147" cy="6553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1568" dirty="0">
                  <a:solidFill>
                    <a:schemeClr val="bg1"/>
                  </a:solidFill>
                </a:rPr>
                <a:t>User privileges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FA25608-A806-4F0E-B191-D666B8CDF837}"/>
                </a:ext>
              </a:extLst>
            </p:cNvPr>
            <p:cNvSpPr/>
            <p:nvPr/>
          </p:nvSpPr>
          <p:spPr bwMode="auto">
            <a:xfrm>
              <a:off x="5182455" y="4879441"/>
              <a:ext cx="727895" cy="752941"/>
            </a:xfrm>
            <a:custGeom>
              <a:avLst/>
              <a:gdLst>
                <a:gd name="connsiteX0" fmla="*/ 363948 w 727895"/>
                <a:gd name="connsiteY0" fmla="*/ 0 h 752941"/>
                <a:gd name="connsiteX1" fmla="*/ 415490 w 727895"/>
                <a:gd name="connsiteY1" fmla="*/ 20094 h 752941"/>
                <a:gd name="connsiteX2" fmla="*/ 727895 w 727895"/>
                <a:gd name="connsiteY2" fmla="*/ 376470 h 752941"/>
                <a:gd name="connsiteX3" fmla="*/ 415490 w 727895"/>
                <a:gd name="connsiteY3" fmla="*/ 732846 h 752941"/>
                <a:gd name="connsiteX4" fmla="*/ 363948 w 727895"/>
                <a:gd name="connsiteY4" fmla="*/ 752941 h 752941"/>
                <a:gd name="connsiteX5" fmla="*/ 312405 w 727895"/>
                <a:gd name="connsiteY5" fmla="*/ 732846 h 752941"/>
                <a:gd name="connsiteX6" fmla="*/ 0 w 727895"/>
                <a:gd name="connsiteY6" fmla="*/ 376470 h 752941"/>
                <a:gd name="connsiteX7" fmla="*/ 312405 w 727895"/>
                <a:gd name="connsiteY7" fmla="*/ 20094 h 75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895" h="752941">
                  <a:moveTo>
                    <a:pt x="363948" y="0"/>
                  </a:moveTo>
                  <a:lnTo>
                    <a:pt x="415490" y="20094"/>
                  </a:lnTo>
                  <a:cubicBezTo>
                    <a:pt x="608510" y="111299"/>
                    <a:pt x="727895" y="237297"/>
                    <a:pt x="727895" y="376470"/>
                  </a:cubicBezTo>
                  <a:cubicBezTo>
                    <a:pt x="727895" y="515644"/>
                    <a:pt x="608510" y="641642"/>
                    <a:pt x="415490" y="732846"/>
                  </a:cubicBezTo>
                  <a:lnTo>
                    <a:pt x="363948" y="752941"/>
                  </a:lnTo>
                  <a:lnTo>
                    <a:pt x="312405" y="732846"/>
                  </a:lnTo>
                  <a:cubicBezTo>
                    <a:pt x="119386" y="641642"/>
                    <a:pt x="0" y="515644"/>
                    <a:pt x="0" y="376470"/>
                  </a:cubicBezTo>
                  <a:cubicBezTo>
                    <a:pt x="0" y="237297"/>
                    <a:pt x="119386" y="111299"/>
                    <a:pt x="312405" y="20094"/>
                  </a:cubicBezTo>
                  <a:close/>
                </a:path>
              </a:pathLst>
            </a:custGeom>
            <a:solidFill>
              <a:schemeClr val="accent6">
                <a:lumMod val="10000"/>
                <a:alpha val="70000"/>
              </a:schemeClr>
            </a:solidFill>
            <a:ln w="381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14D7CB2-9010-4B51-B628-266397484C04}"/>
              </a:ext>
            </a:extLst>
          </p:cNvPr>
          <p:cNvGrpSpPr/>
          <p:nvPr/>
        </p:nvGrpSpPr>
        <p:grpSpPr>
          <a:xfrm>
            <a:off x="8957003" y="4403939"/>
            <a:ext cx="2091300" cy="881768"/>
            <a:chOff x="8858662" y="4751921"/>
            <a:chExt cx="2133235" cy="1007983"/>
          </a:xfrm>
          <a:solidFill>
            <a:schemeClr val="accent6">
              <a:lumMod val="10000"/>
            </a:schemeClr>
          </a:solidFill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7C93159-1763-4758-AA3D-0BE5D924AA56}"/>
                </a:ext>
              </a:extLst>
            </p:cNvPr>
            <p:cNvSpPr/>
            <p:nvPr/>
          </p:nvSpPr>
          <p:spPr bwMode="auto">
            <a:xfrm>
              <a:off x="8858662" y="4751921"/>
              <a:ext cx="2133235" cy="1007983"/>
            </a:xfrm>
            <a:prstGeom prst="ellipse">
              <a:avLst/>
            </a:prstGeom>
            <a:grpFill/>
            <a:ln w="38100">
              <a:solidFill>
                <a:schemeClr val="accent5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968B2DA-3B7A-4005-A234-6D319DA45DBE}"/>
                </a:ext>
              </a:extLst>
            </p:cNvPr>
            <p:cNvSpPr/>
            <p:nvPr/>
          </p:nvSpPr>
          <p:spPr>
            <a:xfrm>
              <a:off x="9160487" y="4885780"/>
              <a:ext cx="1529584" cy="657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568" dirty="0">
                  <a:solidFill>
                    <a:schemeClr val="bg1"/>
                  </a:solidFill>
                </a:rPr>
                <a:t>App permissions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78EA49-BE26-4B2A-B0F6-EBA4466F9282}"/>
              </a:ext>
            </a:extLst>
          </p:cNvPr>
          <p:cNvSpPr txBox="1"/>
          <p:nvPr/>
        </p:nvSpPr>
        <p:spPr>
          <a:xfrm>
            <a:off x="8092607" y="3651924"/>
            <a:ext cx="3631251" cy="5612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lvl="0" algn="ctr">
              <a:defRPr sz="2400"/>
            </a:lvl1pPr>
          </a:lstStyle>
          <a:p>
            <a:pPr algn="l"/>
            <a:r>
              <a:rPr lang="en-US" sz="1765" dirty="0"/>
              <a:t>Permission type: application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B7DF63-0753-4B36-9BC7-C1C1D019E4E0}"/>
              </a:ext>
            </a:extLst>
          </p:cNvPr>
          <p:cNvSpPr txBox="1"/>
          <p:nvPr/>
        </p:nvSpPr>
        <p:spPr>
          <a:xfrm>
            <a:off x="431045" y="3651924"/>
            <a:ext cx="3663389" cy="5612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lvl="0" algn="ctr">
              <a:defRPr sz="2400"/>
            </a:lvl1pPr>
          </a:lstStyle>
          <a:p>
            <a:pPr lvl="0" algn="l">
              <a:defRPr/>
            </a:pPr>
            <a:r>
              <a:rPr lang="en-US" sz="1765" dirty="0"/>
              <a:t>Permission type: delegated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703D8-0B85-4EA2-B21C-A0298E5E4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984" y="2095639"/>
            <a:ext cx="747021" cy="747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B30216-8548-4412-B128-98CA374D9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631" y="2095639"/>
            <a:ext cx="747021" cy="747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8A619E-FC41-4E01-96DC-BB60D6CCF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692" y="2095639"/>
            <a:ext cx="747021" cy="747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76E211-6F85-4AAE-8E5C-3230B74CF1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9143" y="2095639"/>
            <a:ext cx="747021" cy="7470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0C5184-EBDC-4CF0-AC47-9F73A80592FC}"/>
              </a:ext>
            </a:extLst>
          </p:cNvPr>
          <p:cNvSpPr txBox="1"/>
          <p:nvPr/>
        </p:nvSpPr>
        <p:spPr>
          <a:xfrm>
            <a:off x="962083" y="2852090"/>
            <a:ext cx="1517660" cy="2171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Single page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20254E-9FF5-4B5A-8773-844018CAB6F6}"/>
              </a:ext>
            </a:extLst>
          </p:cNvPr>
          <p:cNvSpPr txBox="1"/>
          <p:nvPr/>
        </p:nvSpPr>
        <p:spPr>
          <a:xfrm>
            <a:off x="5904926" y="2860938"/>
            <a:ext cx="1874552" cy="5112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with 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middle tier web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D6A5B-D6CC-4790-B4B3-269D55616DAF}"/>
              </a:ext>
            </a:extLst>
          </p:cNvPr>
          <p:cNvSpPr txBox="1"/>
          <p:nvPr/>
        </p:nvSpPr>
        <p:spPr>
          <a:xfrm>
            <a:off x="3006680" y="2860195"/>
            <a:ext cx="844205" cy="2171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 app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733256-F4BF-4505-A8CE-30CF04C2F337}"/>
              </a:ext>
            </a:extLst>
          </p:cNvPr>
          <p:cNvSpPr txBox="1"/>
          <p:nvPr/>
        </p:nvSpPr>
        <p:spPr>
          <a:xfrm>
            <a:off x="9410344" y="2841692"/>
            <a:ext cx="1184620" cy="5112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or 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daemon app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5396A3-9B86-4348-B133-A26A6B3C611F}"/>
              </a:ext>
            </a:extLst>
          </p:cNvPr>
          <p:cNvCxnSpPr>
            <a:cxnSpLocks/>
          </p:cNvCxnSpPr>
          <p:nvPr/>
        </p:nvCxnSpPr>
        <p:spPr>
          <a:xfrm>
            <a:off x="571629" y="3572992"/>
            <a:ext cx="11121096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C91008E7-DD7C-4C77-A66A-054549A190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338" y="2095639"/>
            <a:ext cx="747021" cy="74702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F584D5F-13C5-4F32-8B7D-D818465C97B3}"/>
              </a:ext>
            </a:extLst>
          </p:cNvPr>
          <p:cNvSpPr txBox="1"/>
          <p:nvPr/>
        </p:nvSpPr>
        <p:spPr>
          <a:xfrm>
            <a:off x="4519670" y="2849801"/>
            <a:ext cx="1194357" cy="434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Mobile or desktop app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4E7D5FB-D17F-48D1-8E8E-BB2C45C29DFD}"/>
              </a:ext>
            </a:extLst>
          </p:cNvPr>
          <p:cNvSpPr txBox="1"/>
          <p:nvPr/>
        </p:nvSpPr>
        <p:spPr>
          <a:xfrm>
            <a:off x="431045" y="1412041"/>
            <a:ext cx="3663389" cy="5612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Get access on behalf of users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EA94EEB-23DC-494A-81EE-ED9337613603}"/>
              </a:ext>
            </a:extLst>
          </p:cNvPr>
          <p:cNvSpPr/>
          <p:nvPr/>
        </p:nvSpPr>
        <p:spPr>
          <a:xfrm>
            <a:off x="8092608" y="1418098"/>
            <a:ext cx="2893251" cy="5612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Get access as a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D0BF24-EB57-45FB-A358-678FBEEBA0AC}"/>
              </a:ext>
            </a:extLst>
          </p:cNvPr>
          <p:cNvSpPr/>
          <p:nvPr/>
        </p:nvSpPr>
        <p:spPr>
          <a:xfrm>
            <a:off x="6007370" y="3862879"/>
            <a:ext cx="1948034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568" dirty="0"/>
              <a:t>Effective permission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ED32CB-7D57-490E-A74E-A5B56AC46116}"/>
              </a:ext>
            </a:extLst>
          </p:cNvPr>
          <p:cNvCxnSpPr>
            <a:cxnSpLocks/>
          </p:cNvCxnSpPr>
          <p:nvPr/>
        </p:nvCxnSpPr>
        <p:spPr>
          <a:xfrm flipH="1">
            <a:off x="4447463" y="4065925"/>
            <a:ext cx="1559906" cy="628638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4591D0-88B1-4E49-9971-3E7E7AEB62E3}"/>
              </a:ext>
            </a:extLst>
          </p:cNvPr>
          <p:cNvCxnSpPr>
            <a:cxnSpLocks/>
          </p:cNvCxnSpPr>
          <p:nvPr/>
        </p:nvCxnSpPr>
        <p:spPr>
          <a:xfrm>
            <a:off x="7861166" y="4093114"/>
            <a:ext cx="1431880" cy="661584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8B0C9F9-AB9B-4EDE-96E1-1312C1D96B0B}"/>
              </a:ext>
            </a:extLst>
          </p:cNvPr>
          <p:cNvSpPr/>
          <p:nvPr/>
        </p:nvSpPr>
        <p:spPr>
          <a:xfrm>
            <a:off x="6007370" y="3862879"/>
            <a:ext cx="1948034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568" dirty="0"/>
              <a:t>Effective permission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F389FF-66AC-47D3-B888-03F7DBAB5D1B}"/>
              </a:ext>
            </a:extLst>
          </p:cNvPr>
          <p:cNvSpPr txBox="1"/>
          <p:nvPr/>
        </p:nvSpPr>
        <p:spPr>
          <a:xfrm>
            <a:off x="493346" y="6320884"/>
            <a:ext cx="113368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en-US" sz="2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</a:rPr>
              <a:t>Learn more: </a:t>
            </a:r>
            <a:r>
              <a:rPr lang="en-US" sz="2000">
                <a:solidFill>
                  <a:schemeClr val="accent3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https://aka.ms/ConsentAndPermissions</a:t>
            </a:r>
            <a:r>
              <a:rPr lang="en-US" sz="2000">
                <a:solidFill>
                  <a:schemeClr val="accent3"/>
                </a:solidFill>
              </a:rPr>
              <a:t> 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5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8" grpId="1" animBg="1"/>
      <p:bldP spid="44" grpId="0"/>
      <p:bldP spid="44" grpId="1"/>
      <p:bldP spid="46" grpId="0"/>
      <p:bldP spid="57" grpId="0"/>
      <p:bldP spid="58" grpId="0"/>
      <p:bldP spid="58" grpId="1"/>
      <p:bldP spid="10" grpId="0"/>
      <p:bldP spid="10" grpId="1"/>
      <p:bldP spid="11" grpId="0"/>
      <p:bldP spid="11" grpId="1"/>
      <p:bldP spid="12" grpId="0"/>
      <p:bldP spid="12" grpId="1"/>
      <p:bldP spid="14" grpId="0"/>
      <p:bldP spid="61" grpId="0"/>
      <p:bldP spid="61" grpId="1"/>
      <p:bldP spid="90" grpId="0"/>
      <p:bldP spid="90" grpId="1"/>
      <p:bldP spid="91" grpId="0"/>
      <p:bldP spid="3" grpId="0"/>
      <p:bldP spid="3" grpId="1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212FC3AD-A00E-4FBF-80D9-4657004071F7}"/>
              </a:ext>
            </a:extLst>
          </p:cNvPr>
          <p:cNvSpPr/>
          <p:nvPr/>
        </p:nvSpPr>
        <p:spPr bwMode="auto">
          <a:xfrm rot="16200000">
            <a:off x="2103106" y="1325899"/>
            <a:ext cx="519970" cy="1695892"/>
          </a:xfrm>
          <a:prstGeom prst="accentBorderCallout1">
            <a:avLst>
              <a:gd name="adj1" fmla="val 18750"/>
              <a:gd name="adj2" fmla="val -8333"/>
              <a:gd name="adj3" fmla="val 32336"/>
              <a:gd name="adj4" fmla="val -91499"/>
            </a:avLst>
          </a:prstGeom>
          <a:solidFill>
            <a:schemeClr val="accent6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8E20D9A7-91EA-409A-810A-72D48BF393B9}"/>
              </a:ext>
            </a:extLst>
          </p:cNvPr>
          <p:cNvSpPr/>
          <p:nvPr/>
        </p:nvSpPr>
        <p:spPr bwMode="auto">
          <a:xfrm rot="16200000">
            <a:off x="3949625" y="1503110"/>
            <a:ext cx="519970" cy="1341468"/>
          </a:xfrm>
          <a:prstGeom prst="accentBorderCallout1">
            <a:avLst>
              <a:gd name="adj1" fmla="val 18750"/>
              <a:gd name="adj2" fmla="val -8333"/>
              <a:gd name="adj3" fmla="val 42246"/>
              <a:gd name="adj4" fmla="val -97633"/>
            </a:avLst>
          </a:prstGeom>
          <a:solidFill>
            <a:schemeClr val="accent6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id="{657EE4C6-172C-46D6-92BE-8FBB190AFC52}"/>
              </a:ext>
            </a:extLst>
          </p:cNvPr>
          <p:cNvSpPr/>
          <p:nvPr/>
        </p:nvSpPr>
        <p:spPr bwMode="auto">
          <a:xfrm rot="16200000">
            <a:off x="5566974" y="1578736"/>
            <a:ext cx="519970" cy="1190213"/>
          </a:xfrm>
          <a:prstGeom prst="accentBorderCallout1">
            <a:avLst>
              <a:gd name="adj1" fmla="val 18750"/>
              <a:gd name="adj2" fmla="val -8333"/>
              <a:gd name="adj3" fmla="val 43612"/>
              <a:gd name="adj4" fmla="val -91500"/>
            </a:avLst>
          </a:prstGeom>
          <a:solidFill>
            <a:schemeClr val="accent6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600B7-DC94-409D-A944-7D1E042C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A8D48-3537-4E3A-B0BA-6D54B21EE7BC}"/>
              </a:ext>
            </a:extLst>
          </p:cNvPr>
          <p:cNvSpPr txBox="1"/>
          <p:nvPr/>
        </p:nvSpPr>
        <p:spPr>
          <a:xfrm>
            <a:off x="5351371" y="2954440"/>
            <a:ext cx="2477025" cy="8510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specific: .All, .Shared, </a:t>
            </a:r>
            <a:r>
              <a:rPr kumimoji="0" lang="en-US" sz="1765" b="0" i="0" u="none" strike="noStrike" kern="1200" cap="none" spc="0" normalizeH="0" baseline="0" noProof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etc</a:t>
            </a: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inferred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FEAE2-B6A0-47CA-8A20-038D2CD534CD}"/>
              </a:ext>
            </a:extLst>
          </p:cNvPr>
          <p:cNvSpPr txBox="1"/>
          <p:nvPr/>
        </p:nvSpPr>
        <p:spPr>
          <a:xfrm>
            <a:off x="3630084" y="2954440"/>
            <a:ext cx="1492524" cy="8510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Read,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ReadWrite</a:t>
            </a: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etc.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D6081A-1907-454A-88A3-76F9FA09977C}"/>
              </a:ext>
            </a:extLst>
          </p:cNvPr>
          <p:cNvSpPr txBox="1"/>
          <p:nvPr/>
        </p:nvSpPr>
        <p:spPr>
          <a:xfrm>
            <a:off x="1560327" y="2954446"/>
            <a:ext cx="1842082" cy="8148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target entity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files, mail, groups,  calendars, </a:t>
            </a:r>
            <a:r>
              <a:rPr kumimoji="0" lang="en-US" sz="1765" b="0" i="0" u="none" strike="noStrike" kern="1200" cap="none" spc="0" normalizeH="0" baseline="0" noProof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etc</a:t>
            </a: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7201D-A777-40BE-A283-8DF0942B9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0203" y="1205769"/>
            <a:ext cx="11018520" cy="4868833"/>
          </a:xfrm>
        </p:spPr>
        <p:txBody>
          <a:bodyPr/>
          <a:lstStyle/>
          <a:p>
            <a:r>
              <a:rPr lang="en-US" dirty="0"/>
              <a:t>Microsoft Graph permission names: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	  Resource   .   Action   .   Scope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3200" baseline="-25000" dirty="0"/>
              <a:t>Examples</a:t>
            </a:r>
          </a:p>
          <a:p>
            <a:pPr lvl="1"/>
            <a:r>
              <a:rPr lang="en-US" sz="3200" baseline="-25000" dirty="0" err="1"/>
              <a:t>User.Read</a:t>
            </a:r>
            <a:endParaRPr lang="en-US" sz="3200" baseline="-25000" dirty="0"/>
          </a:p>
          <a:p>
            <a:pPr lvl="1"/>
            <a:r>
              <a:rPr lang="en-US" sz="3200" baseline="-25000" dirty="0" err="1"/>
              <a:t>Notes.ReadWrite</a:t>
            </a:r>
            <a:endParaRPr lang="en-US" sz="3200" baseline="-25000" dirty="0"/>
          </a:p>
          <a:p>
            <a:pPr lvl="1"/>
            <a:r>
              <a:rPr lang="en-US" sz="3200" baseline="-25000" dirty="0" err="1"/>
              <a:t>Directory.ReadWrite.All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64181154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A468B-FD52-4865-A080-8841FD3C9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pPr algn="ctr"/>
            <a:r>
              <a:rPr lang="nb-NO" dirty="0"/>
              <a:t>Demo</a:t>
            </a:r>
            <a:br>
              <a:rPr lang="nb-NO" dirty="0"/>
            </a:br>
            <a:r>
              <a:rPr lang="nb-NO" dirty="0"/>
              <a:t>Azure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88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A468B-FD52-4865-A080-8841FD3C9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pPr algn="ctr"/>
            <a:r>
              <a:rPr lang="nb-NO" dirty="0"/>
              <a:t>Demo</a:t>
            </a:r>
            <a:br>
              <a:rPr lang="nb-NO" dirty="0"/>
            </a:br>
            <a:r>
              <a:rPr lang="nb-NO" dirty="0"/>
              <a:t>Usecases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31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7F8D10-E009-4D40-AAD7-295EF750F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284" y="1417263"/>
            <a:ext cx="6697579" cy="327344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56B293-465F-4A3B-9DD0-B99EB536C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95" y="1373931"/>
            <a:ext cx="4813885" cy="32734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7E2332-A2BB-4B39-89A7-29624DB19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95999" y="3010652"/>
            <a:ext cx="836696" cy="83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9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AE74-499E-4E3C-B022-38500C1E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History</a:t>
            </a:r>
            <a:r>
              <a:rPr lang="nb-NO" dirty="0"/>
              <a:t> of Graph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6FE7-CC73-42A2-AF8C-E2CB040D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Office Graph</a:t>
            </a:r>
          </a:p>
          <a:p>
            <a:r>
              <a:rPr lang="nb-NO" dirty="0" err="1"/>
              <a:t>Working</a:t>
            </a:r>
            <a:r>
              <a:rPr lang="nb-NO" dirty="0"/>
              <a:t> in silos</a:t>
            </a:r>
          </a:p>
          <a:p>
            <a:r>
              <a:rPr lang="nb-NO" dirty="0"/>
              <a:t>Like a huge </a:t>
            </a:r>
            <a:r>
              <a:rPr lang="nb-NO" dirty="0" err="1"/>
              <a:t>spidersweb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3B719-15FB-4667-AB35-0D1E9B248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6" y="3661667"/>
            <a:ext cx="9655277" cy="32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8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AE74-499E-4E3C-B022-38500C1E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History</a:t>
            </a:r>
            <a:r>
              <a:rPr lang="nb-NO" dirty="0"/>
              <a:t> of Graph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6FE7-CC73-42A2-AF8C-E2CB040D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06196-E8C7-43D5-B26B-6BDF04E61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51" y="1505467"/>
            <a:ext cx="9043219" cy="467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5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5450-A605-4BBC-AFD6-3DF733C7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06CB-379A-4784-845A-F9387E082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Microsoft Graph, Microsoft Graph data connect, and Microsoft Graph connectors enable extending Microsoft 365 experiences and building intelligent apps.">
            <a:extLst>
              <a:ext uri="{FF2B5EF4-FFF2-40B4-BE49-F238E27FC236}">
                <a16:creationId xmlns:a16="http://schemas.microsoft.com/office/drawing/2014/main" id="{6FA164D0-B634-49A6-842F-D2A176234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5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99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73B-921B-47F1-BFA5-D45349ED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FD93-8E10-4EB1-9543-E88E0976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A41B3-DF8B-4D96-9AE0-8A29C081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833"/>
            <a:ext cx="12192000" cy="659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8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3DB9-949F-4AD2-92E5-BD50FFDA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to </a:t>
            </a:r>
            <a:r>
              <a:rPr lang="nb-NO" dirty="0" err="1"/>
              <a:t>communicate</a:t>
            </a:r>
            <a:r>
              <a:rPr lang="nb-NO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3D76-5AB3-404B-A37C-3DB73CF9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https://graph.microsoft.com/</a:t>
            </a:r>
            <a:endParaRPr lang="en-GB" dirty="0"/>
          </a:p>
          <a:p>
            <a:r>
              <a:rPr lang="en-GB" dirty="0"/>
              <a:t>V1.0 or beta</a:t>
            </a:r>
          </a:p>
          <a:p>
            <a:r>
              <a:rPr lang="en-GB" dirty="0"/>
              <a:t>HTTP Methods</a:t>
            </a:r>
          </a:p>
          <a:p>
            <a:r>
              <a:rPr lang="en-GB" dirty="0"/>
              <a:t>Azure AD token</a:t>
            </a:r>
          </a:p>
        </p:txBody>
      </p:sp>
    </p:spTree>
    <p:extLst>
      <p:ext uri="{BB962C8B-B14F-4D97-AF65-F5344CB8AC3E}">
        <p14:creationId xmlns:p14="http://schemas.microsoft.com/office/powerpoint/2010/main" val="400198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A468B-FD52-4865-A080-8841FD3C9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pPr algn="ctr"/>
            <a:r>
              <a:rPr lang="nb-NO" dirty="0"/>
              <a:t>Demo</a:t>
            </a:r>
            <a:br>
              <a:rPr lang="nb-NO" dirty="0"/>
            </a:br>
            <a:r>
              <a:rPr lang="nb-NO" dirty="0"/>
              <a:t>Graph Explorer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12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58E128-3546-4F28-BBB3-F809B404F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79" y="2148067"/>
            <a:ext cx="2143125" cy="214312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43A177-BAF8-4673-9292-588DC7D45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0" y="1909583"/>
            <a:ext cx="2857500" cy="1600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DD6677-713F-4B14-840B-1ABD95B5E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64" y="4291192"/>
            <a:ext cx="1905000" cy="1905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E6D48B-0E40-48CA-BFCE-1772885732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707" y="838020"/>
            <a:ext cx="2143125" cy="2143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69C179-090E-462D-97D4-7D968EF4C5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34" y="4748571"/>
            <a:ext cx="23812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B6E241-269B-4274-A301-F93DC9BD9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17249" y="50249"/>
            <a:ext cx="6757501" cy="6757501"/>
          </a:xfrm>
        </p:spPr>
      </p:pic>
    </p:spTree>
    <p:extLst>
      <p:ext uri="{BB962C8B-B14F-4D97-AF65-F5344CB8AC3E}">
        <p14:creationId xmlns:p14="http://schemas.microsoft.com/office/powerpoint/2010/main" val="26891749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6162C836-099D-45A1-ADDC-E245B56F4B13}" vid="{1169FE5E-14B2-44D2-9CCA-2AC210A66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465</Words>
  <Application>Microsoft Office PowerPoint</Application>
  <PresentationFormat>Widescreen</PresentationFormat>
  <Paragraphs>103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Segoe UI</vt:lpstr>
      <vt:lpstr>Segoe UI Light</vt:lpstr>
      <vt:lpstr>Segoe UI Semibold</vt:lpstr>
      <vt:lpstr>Segoe UI Semilight</vt:lpstr>
      <vt:lpstr>Wingdings</vt:lpstr>
      <vt:lpstr>Theme1</vt:lpstr>
      <vt:lpstr>Getting started with Graph API and PowerShell</vt:lpstr>
      <vt:lpstr>History of Graph API</vt:lpstr>
      <vt:lpstr>History of Graph API</vt:lpstr>
      <vt:lpstr>PowerPoint Presentation</vt:lpstr>
      <vt:lpstr>PowerPoint Presentation</vt:lpstr>
      <vt:lpstr>How to communicate?</vt:lpstr>
      <vt:lpstr>Demo Graph Explorer</vt:lpstr>
      <vt:lpstr>PowerPoint Presentation</vt:lpstr>
      <vt:lpstr>PowerPoint Presentation</vt:lpstr>
      <vt:lpstr>PowerPoint Presentation</vt:lpstr>
      <vt:lpstr>PowerPoint Presentation</vt:lpstr>
      <vt:lpstr>Demo WebRequest/RestMethod</vt:lpstr>
      <vt:lpstr>Demo JSON Formating</vt:lpstr>
      <vt:lpstr>Azure Application</vt:lpstr>
      <vt:lpstr>App types and permissions</vt:lpstr>
      <vt:lpstr>Permissions</vt:lpstr>
      <vt:lpstr>Demo Azure Application</vt:lpstr>
      <vt:lpstr>Demo Usecases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2019-06-01T09:09:22Z</dcterms:created>
  <dcterms:modified xsi:type="dcterms:W3CDTF">2019-06-01T09:11:06Z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feb571-95f7-4f6f-9c4e-354da1dd3027_Enabled">
    <vt:lpwstr>True</vt:lpwstr>
  </property>
  <property fmtid="{D5CDD505-2E9C-101B-9397-08002B2CF9AE}" pid="3" name="MSIP_Label_d5feb571-95f7-4f6f-9c4e-354da1dd3027_SiteId">
    <vt:lpwstr>d99c3e0a-5a04-4bda-95a1-da0c24b731ee</vt:lpwstr>
  </property>
  <property fmtid="{D5CDD505-2E9C-101B-9397-08002B2CF9AE}" pid="4" name="MSIP_Label_d5feb571-95f7-4f6f-9c4e-354da1dd3027_Owner">
    <vt:lpwstr>alexander.holmeset@cloudway.no</vt:lpwstr>
  </property>
  <property fmtid="{D5CDD505-2E9C-101B-9397-08002B2CF9AE}" pid="5" name="MSIP_Label_d5feb571-95f7-4f6f-9c4e-354da1dd3027_SetDate">
    <vt:lpwstr>2019-06-01T09:11:05.7754192Z</vt:lpwstr>
  </property>
  <property fmtid="{D5CDD505-2E9C-101B-9397-08002B2CF9AE}" pid="6" name="MSIP_Label_d5feb571-95f7-4f6f-9c4e-354da1dd3027_Name">
    <vt:lpwstr>Internal</vt:lpwstr>
  </property>
  <property fmtid="{D5CDD505-2E9C-101B-9397-08002B2CF9AE}" pid="7" name="MSIP_Label_d5feb571-95f7-4f6f-9c4e-354da1dd3027_Application">
    <vt:lpwstr>Microsoft Azure Information Protection</vt:lpwstr>
  </property>
  <property fmtid="{D5CDD505-2E9C-101B-9397-08002B2CF9AE}" pid="8" name="MSIP_Label_d5feb571-95f7-4f6f-9c4e-354da1dd3027_ActionId">
    <vt:lpwstr>26711d61-3059-42b3-9a41-ef7b0886b8cf</vt:lpwstr>
  </property>
  <property fmtid="{D5CDD505-2E9C-101B-9397-08002B2CF9AE}" pid="9" name="MSIP_Label_d5feb571-95f7-4f6f-9c4e-354da1dd3027_Extended_MSFT_Method">
    <vt:lpwstr>Automatic</vt:lpwstr>
  </property>
  <property fmtid="{D5CDD505-2E9C-101B-9397-08002B2CF9AE}" pid="10" name="Sensitivity">
    <vt:lpwstr>Internal</vt:lpwstr>
  </property>
</Properties>
</file>