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3"/>
  </p:notesMasterIdLst>
  <p:sldIdLst>
    <p:sldId id="256" r:id="rId3"/>
    <p:sldId id="285" r:id="rId4"/>
    <p:sldId id="284" r:id="rId5"/>
    <p:sldId id="258" r:id="rId6"/>
    <p:sldId id="286" r:id="rId7"/>
    <p:sldId id="287" r:id="rId8"/>
    <p:sldId id="288" r:id="rId9"/>
    <p:sldId id="261" r:id="rId10"/>
    <p:sldId id="289" r:id="rId11"/>
    <p:sldId id="290" r:id="rId12"/>
    <p:sldId id="319" r:id="rId13"/>
    <p:sldId id="320" r:id="rId14"/>
    <p:sldId id="321" r:id="rId15"/>
    <p:sldId id="322" r:id="rId16"/>
    <p:sldId id="291" r:id="rId17"/>
    <p:sldId id="292" r:id="rId18"/>
    <p:sldId id="295" r:id="rId19"/>
    <p:sldId id="314" r:id="rId20"/>
    <p:sldId id="315" r:id="rId21"/>
    <p:sldId id="316" r:id="rId22"/>
    <p:sldId id="317" r:id="rId23"/>
    <p:sldId id="318" r:id="rId24"/>
    <p:sldId id="323" r:id="rId25"/>
    <p:sldId id="324" r:id="rId26"/>
    <p:sldId id="325" r:id="rId27"/>
    <p:sldId id="326" r:id="rId28"/>
    <p:sldId id="294" r:id="rId29"/>
    <p:sldId id="335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3" r:id="rId46"/>
    <p:sldId id="374" r:id="rId47"/>
    <p:sldId id="338" r:id="rId48"/>
    <p:sldId id="339" r:id="rId49"/>
    <p:sldId id="342" r:id="rId50"/>
    <p:sldId id="341" r:id="rId51"/>
    <p:sldId id="340" r:id="rId52"/>
    <p:sldId id="378" r:id="rId53"/>
    <p:sldId id="384" r:id="rId54"/>
    <p:sldId id="380" r:id="rId55"/>
    <p:sldId id="381" r:id="rId56"/>
    <p:sldId id="382" r:id="rId57"/>
    <p:sldId id="383" r:id="rId58"/>
    <p:sldId id="377" r:id="rId59"/>
    <p:sldId id="386" r:id="rId60"/>
    <p:sldId id="385" r:id="rId61"/>
    <p:sldId id="278" r:id="rId6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64"/>
      <p:bold r:id="rId65"/>
      <p:italic r:id="rId66"/>
      <p:boldItalic r:id="rId67"/>
    </p:embeddedFont>
    <p:embeddedFont>
      <p:font typeface="Barlow" panose="020B0604020202020204" charset="0"/>
      <p:regular r:id="rId68"/>
      <p:bold r:id="rId69"/>
      <p:italic r:id="rId70"/>
      <p:boldItalic r:id="rId71"/>
    </p:embeddedFont>
    <p:embeddedFont>
      <p:font typeface="Calibri Light" panose="020F0302020204030204" pitchFamily="34" charset="0"/>
      <p:regular r:id="rId72"/>
      <p:italic r:id="rId73"/>
    </p:embeddedFont>
    <p:embeddedFont>
      <p:font typeface="Aharoni" panose="020B0604020202020204" charset="-79"/>
      <p:bold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5024" autoAdjust="0"/>
  </p:normalViewPr>
  <p:slideViewPr>
    <p:cSldViewPr snapToGrid="0">
      <p:cViewPr varScale="1">
        <p:scale>
          <a:sx n="144" d="100"/>
          <a:sy n="144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4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86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2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9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8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5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0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5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3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201F-E3E3-49DF-9A60-E18E9751DAF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Fundamentals of Machine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Machine Learning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1999281" y="1565329"/>
            <a:ext cx="6261316" cy="3316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Predicts Continuous Responses</a:t>
            </a:r>
            <a:endParaRPr lang="en-US" sz="28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7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 and Labels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6" y="1472070"/>
            <a:ext cx="4753085" cy="32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8" y="1200175"/>
            <a:ext cx="7693891" cy="39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0"/>
            <a:ext cx="787519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28575"/>
            <a:ext cx="787861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ight Arrow 5"/>
          <p:cNvSpPr/>
          <p:nvPr/>
        </p:nvSpPr>
        <p:spPr>
          <a:xfrm>
            <a:off x="4231037" y="2882685"/>
            <a:ext cx="1332855" cy="32546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73508" y="1928578"/>
            <a:ext cx="127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Clustering hidden patterns in the data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3" y="1371746"/>
            <a:ext cx="4359708" cy="3347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6" y="2562636"/>
            <a:ext cx="3657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separating hyperplane?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02" y="1375226"/>
            <a:ext cx="6545263" cy="35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4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14" y="1400535"/>
            <a:ext cx="6272213" cy="358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68" y="1392418"/>
            <a:ext cx="4220766" cy="327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14" y="1400535"/>
            <a:ext cx="6272213" cy="358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line do that </a:t>
            </a:r>
            <a:r>
              <a:rPr lang="en-US" dirty="0" smtClean="0"/>
              <a:t>others don’t do?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08" y="1795423"/>
            <a:ext cx="4025504" cy="256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6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It maximizes the distance to nearest </a:t>
            </a:r>
            <a:r>
              <a:rPr lang="en-US" dirty="0" smtClean="0"/>
              <a:t>point of </a:t>
            </a:r>
            <a:r>
              <a:rPr lang="en-US" dirty="0"/>
              <a:t>both the classes.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6" y="2123110"/>
            <a:ext cx="3443288" cy="2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40" y="1353741"/>
            <a:ext cx="7324725" cy="3162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Which line do you think that SVM will </a:t>
            </a:r>
            <a:r>
              <a:rPr lang="en-US" dirty="0" smtClean="0"/>
              <a:t>construct?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500783"/>
            <a:ext cx="5334000" cy="368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8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Its actually a rebel that doesn’t follow the trend of the rest of its class samples.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6479"/>
            <a:ext cx="4938280" cy="31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 smtClean="0"/>
              <a:t>Outlier…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54" y="1620169"/>
            <a:ext cx="4736955" cy="2736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9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Which hyperplane do you think SVM will construct?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94" y="1439632"/>
            <a:ext cx="3974306" cy="3310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Linearly Separable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Muffins-Cupcakes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581005" y="1313821"/>
            <a:ext cx="694874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import pandas as </a:t>
            </a:r>
            <a:r>
              <a:rPr lang="en-US" sz="1000" dirty="0" err="1"/>
              <a:t>pd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numpy</a:t>
            </a:r>
            <a:r>
              <a:rPr lang="en-US" sz="1000" dirty="0"/>
              <a:t> as np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sklearn.svm</a:t>
            </a:r>
            <a:r>
              <a:rPr lang="en-US" sz="1000" dirty="0"/>
              <a:t> import </a:t>
            </a:r>
            <a:r>
              <a:rPr lang="en-US" sz="1000" dirty="0" err="1"/>
              <a:t>LinearSVC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recipes </a:t>
            </a:r>
            <a:r>
              <a:rPr lang="en-US" sz="1000" dirty="0"/>
              <a:t>= </a:t>
            </a:r>
            <a:r>
              <a:rPr lang="en-US" sz="1000" dirty="0" err="1"/>
              <a:t>pd.read_csv</a:t>
            </a:r>
            <a:r>
              <a:rPr lang="en-US" sz="1000" dirty="0"/>
              <a:t>('recipes_muffins_cupcakes.csv')</a:t>
            </a:r>
          </a:p>
          <a:p>
            <a:endParaRPr lang="en-US" sz="1000" dirty="0"/>
          </a:p>
          <a:p>
            <a:r>
              <a:rPr lang="en-US" sz="1000" dirty="0" smtClean="0"/>
              <a:t>ingredients </a:t>
            </a:r>
            <a:r>
              <a:rPr lang="en-US" sz="1000" dirty="0"/>
              <a:t>= recipes[['</a:t>
            </a:r>
            <a:r>
              <a:rPr lang="en-US" sz="1000" dirty="0" err="1"/>
              <a:t>Flour','Sugar</a:t>
            </a:r>
            <a:r>
              <a:rPr lang="en-US" sz="1000" dirty="0"/>
              <a:t>']].</a:t>
            </a:r>
            <a:r>
              <a:rPr lang="en-US" sz="1000" dirty="0" err="1"/>
              <a:t>as_matrix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type_label</a:t>
            </a:r>
            <a:r>
              <a:rPr lang="en-US" sz="1000" dirty="0"/>
              <a:t> = </a:t>
            </a:r>
            <a:r>
              <a:rPr lang="en-US" sz="1000" dirty="0" err="1"/>
              <a:t>np.where</a:t>
            </a:r>
            <a:r>
              <a:rPr lang="en-US" sz="1000" dirty="0"/>
              <a:t>(recipes['Type']=='Muffin',1, 0)</a:t>
            </a:r>
          </a:p>
          <a:p>
            <a:endParaRPr lang="en-US" sz="1000" dirty="0"/>
          </a:p>
          <a:p>
            <a:r>
              <a:rPr lang="en-US" sz="1000" dirty="0" smtClean="0"/>
              <a:t>model </a:t>
            </a:r>
            <a:r>
              <a:rPr lang="en-US" sz="1000" dirty="0"/>
              <a:t>= </a:t>
            </a:r>
            <a:r>
              <a:rPr lang="en-US" sz="1000" dirty="0" err="1" smtClean="0"/>
              <a:t>LinearSVC</a:t>
            </a:r>
            <a:r>
              <a:rPr lang="en-US" sz="1000" dirty="0" smtClean="0"/>
              <a:t>(</a:t>
            </a:r>
            <a:r>
              <a:rPr lang="en-US" sz="1000" dirty="0" err="1" smtClean="0"/>
              <a:t>random_state</a:t>
            </a:r>
            <a:r>
              <a:rPr lang="en-US" sz="1000" dirty="0" smtClean="0"/>
              <a:t>=0)</a:t>
            </a:r>
            <a:endParaRPr lang="en-US" sz="1000" dirty="0"/>
          </a:p>
          <a:p>
            <a:r>
              <a:rPr lang="en-US" sz="1000" dirty="0" err="1" smtClean="0"/>
              <a:t>model.fit</a:t>
            </a:r>
            <a:r>
              <a:rPr lang="en-US" sz="1000" dirty="0" smtClean="0"/>
              <a:t>(ingredients</a:t>
            </a:r>
            <a:r>
              <a:rPr lang="en-US" sz="1000" dirty="0"/>
              <a:t>, </a:t>
            </a:r>
            <a:r>
              <a:rPr lang="en-US" sz="1000" dirty="0" err="1"/>
              <a:t>type_label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limits for plots</a:t>
            </a:r>
          </a:p>
          <a:p>
            <a:r>
              <a:rPr lang="en-US" sz="1000" dirty="0"/>
              <a:t>xx, </a:t>
            </a:r>
            <a:r>
              <a:rPr lang="en-US" sz="1000" dirty="0" err="1"/>
              <a:t>yy</a:t>
            </a:r>
            <a:r>
              <a:rPr lang="en-US" sz="1000" dirty="0"/>
              <a:t> = </a:t>
            </a:r>
            <a:r>
              <a:rPr lang="en-US" sz="1000" dirty="0" err="1"/>
              <a:t>np.meshgrid</a:t>
            </a:r>
            <a:r>
              <a:rPr lang="en-US" sz="1000" dirty="0"/>
              <a:t>(</a:t>
            </a:r>
            <a:r>
              <a:rPr lang="en-US" sz="1000" dirty="0" err="1"/>
              <a:t>np.linspace</a:t>
            </a:r>
            <a:r>
              <a:rPr lang="en-US" sz="1000" dirty="0"/>
              <a:t>(30, 60), </a:t>
            </a:r>
            <a:r>
              <a:rPr lang="en-US" sz="1000" dirty="0" err="1"/>
              <a:t>np.linspace</a:t>
            </a:r>
            <a:r>
              <a:rPr lang="en-US" sz="1000" dirty="0"/>
              <a:t>(0, 35))</a:t>
            </a:r>
          </a:p>
          <a:p>
            <a:endParaRPr lang="en-US" sz="1000" dirty="0"/>
          </a:p>
          <a:p>
            <a:r>
              <a:rPr lang="en-US" sz="1000" dirty="0"/>
              <a:t># plot the decision function for each </a:t>
            </a:r>
            <a:r>
              <a:rPr lang="en-US" sz="1000" dirty="0" err="1"/>
              <a:t>datapoint</a:t>
            </a:r>
            <a:r>
              <a:rPr lang="en-US" sz="1000" dirty="0"/>
              <a:t> on the grid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model.decision_function</a:t>
            </a:r>
            <a:r>
              <a:rPr lang="en-US" sz="1000" dirty="0"/>
              <a:t>(</a:t>
            </a:r>
            <a:r>
              <a:rPr lang="en-US" sz="1000" dirty="0" err="1"/>
              <a:t>np.c</a:t>
            </a:r>
            <a:r>
              <a:rPr lang="en-US" sz="1000" dirty="0"/>
              <a:t>_[</a:t>
            </a:r>
            <a:r>
              <a:rPr lang="en-US" sz="1000" dirty="0" err="1"/>
              <a:t>xx.ravel</a:t>
            </a:r>
            <a:r>
              <a:rPr lang="en-US" sz="1000" dirty="0"/>
              <a:t>(), </a:t>
            </a:r>
            <a:r>
              <a:rPr lang="en-US" sz="1000" dirty="0" err="1"/>
              <a:t>yy.ravel</a:t>
            </a:r>
            <a:r>
              <a:rPr lang="en-US" sz="1000" dirty="0"/>
              <a:t>()])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Z.reshape</a:t>
            </a:r>
            <a:r>
              <a:rPr lang="en-US" sz="1000" dirty="0"/>
              <a:t>(</a:t>
            </a:r>
            <a:r>
              <a:rPr lang="en-US" sz="1000" dirty="0" err="1"/>
              <a:t>xx.shape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plt.scatter</a:t>
            </a:r>
            <a:r>
              <a:rPr lang="en-US" sz="1000" dirty="0"/>
              <a:t>(ingredients[:, 0], ingredients[:, 1],c=</a:t>
            </a:r>
            <a:r>
              <a:rPr lang="en-US" sz="1000" dirty="0" err="1"/>
              <a:t>type_label</a:t>
            </a:r>
            <a:r>
              <a:rPr lang="en-US" sz="1000" dirty="0"/>
              <a:t>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r>
              <a:rPr lang="en-US" sz="1000" dirty="0"/>
              <a:t>contours = </a:t>
            </a:r>
            <a:r>
              <a:rPr lang="en-US" sz="1000" dirty="0" err="1"/>
              <a:t>plt.contour</a:t>
            </a:r>
            <a:r>
              <a:rPr lang="en-US" sz="1000" dirty="0"/>
              <a:t>(xx, </a:t>
            </a:r>
            <a:r>
              <a:rPr lang="en-US" sz="1000" dirty="0" err="1"/>
              <a:t>yy</a:t>
            </a:r>
            <a:r>
              <a:rPr lang="en-US" sz="1000" dirty="0"/>
              <a:t>, Z, levels=[0])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3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78" y="-1"/>
            <a:ext cx="7505222" cy="50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343025"/>
            <a:ext cx="5399112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68700" y="1801680"/>
            <a:ext cx="73117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total_samples</a:t>
            </a:r>
            <a:r>
              <a:rPr lang="en-US" sz="1000" dirty="0"/>
              <a:t>= </a:t>
            </a:r>
            <a:r>
              <a:rPr lang="en-US" sz="1000" dirty="0" err="1"/>
              <a:t>len</a:t>
            </a:r>
            <a:r>
              <a:rPr lang="en-US" sz="1000" dirty="0"/>
              <a:t>(recipes)</a:t>
            </a:r>
          </a:p>
          <a:p>
            <a:r>
              <a:rPr lang="en-US" sz="1000" dirty="0" err="1"/>
              <a:t>num_trn_samples</a:t>
            </a:r>
            <a:r>
              <a:rPr lang="en-US" sz="1000" dirty="0"/>
              <a:t>= round(0.7* </a:t>
            </a:r>
            <a:r>
              <a:rPr lang="en-US" sz="1000" dirty="0" err="1"/>
              <a:t>total_samples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X_trn</a:t>
            </a:r>
            <a:r>
              <a:rPr lang="en-US" sz="1000" dirty="0"/>
              <a:t>= ingredients[0:num_trn_samples]</a:t>
            </a:r>
          </a:p>
          <a:p>
            <a:r>
              <a:rPr lang="en-US" sz="1000" dirty="0" err="1"/>
              <a:t>Y_trn</a:t>
            </a:r>
            <a:r>
              <a:rPr lang="en-US" sz="1000" dirty="0"/>
              <a:t>= </a:t>
            </a:r>
            <a:r>
              <a:rPr lang="en-US" sz="1000" dirty="0" err="1"/>
              <a:t>type_label</a:t>
            </a:r>
            <a:r>
              <a:rPr lang="en-US" sz="1000" dirty="0"/>
              <a:t>[0:num_trn_samples]</a:t>
            </a:r>
          </a:p>
          <a:p>
            <a:endParaRPr lang="en-US" sz="1000" dirty="0"/>
          </a:p>
          <a:p>
            <a:r>
              <a:rPr lang="en-US" sz="1000" dirty="0" err="1"/>
              <a:t>X_tst</a:t>
            </a:r>
            <a:r>
              <a:rPr lang="en-US" sz="1000" dirty="0"/>
              <a:t>= ingredients[</a:t>
            </a:r>
            <a:r>
              <a:rPr lang="en-US" sz="1000" dirty="0" err="1"/>
              <a:t>num_trn_samples</a:t>
            </a:r>
            <a:r>
              <a:rPr lang="en-US" sz="1000" dirty="0"/>
              <a:t>:]</a:t>
            </a:r>
          </a:p>
          <a:p>
            <a:r>
              <a:rPr lang="en-US" sz="1000" dirty="0" err="1"/>
              <a:t>Y_tst</a:t>
            </a:r>
            <a:r>
              <a:rPr lang="en-US" sz="1000" dirty="0"/>
              <a:t>= </a:t>
            </a:r>
            <a:r>
              <a:rPr lang="en-US" sz="1000" dirty="0" err="1"/>
              <a:t>type_label</a:t>
            </a:r>
            <a:r>
              <a:rPr lang="en-US" sz="1000" dirty="0"/>
              <a:t>[</a:t>
            </a:r>
            <a:r>
              <a:rPr lang="en-US" sz="1000" dirty="0" err="1"/>
              <a:t>num_trn_samples</a:t>
            </a:r>
            <a:r>
              <a:rPr lang="en-US" sz="1000" dirty="0"/>
              <a:t>:]</a:t>
            </a:r>
          </a:p>
          <a:p>
            <a:endParaRPr lang="en-US" sz="1000" dirty="0"/>
          </a:p>
          <a:p>
            <a:r>
              <a:rPr lang="en-US" sz="1000" dirty="0" smtClean="0"/>
              <a:t>model=</a:t>
            </a:r>
            <a:r>
              <a:rPr lang="en-US" sz="1000" dirty="0" err="1" smtClean="0"/>
              <a:t>LinearSVC</a:t>
            </a:r>
            <a:r>
              <a:rPr lang="en-US" sz="1000" dirty="0" smtClean="0"/>
              <a:t>(</a:t>
            </a:r>
            <a:r>
              <a:rPr lang="en-US" sz="1000" dirty="0" err="1" smtClean="0"/>
              <a:t>random_state</a:t>
            </a:r>
            <a:r>
              <a:rPr lang="en-US" sz="1000" dirty="0" smtClean="0"/>
              <a:t>=0</a:t>
            </a:r>
            <a:r>
              <a:rPr lang="en-US" sz="1000" dirty="0"/>
              <a:t>)</a:t>
            </a:r>
          </a:p>
          <a:p>
            <a:r>
              <a:rPr lang="en-US" sz="1000" dirty="0"/>
              <a:t>model = </a:t>
            </a:r>
            <a:r>
              <a:rPr lang="en-US" sz="1000" dirty="0" err="1"/>
              <a:t>model.fit</a:t>
            </a:r>
            <a:r>
              <a:rPr lang="en-US" sz="1000" dirty="0"/>
              <a:t>(</a:t>
            </a:r>
            <a:r>
              <a:rPr lang="en-US" sz="1000" dirty="0" err="1"/>
              <a:t>X_trn</a:t>
            </a:r>
            <a:r>
              <a:rPr lang="en-US" sz="1000" dirty="0"/>
              <a:t>, </a:t>
            </a:r>
            <a:r>
              <a:rPr lang="en-US" sz="1000" dirty="0" err="1"/>
              <a:t>Y_trn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predicted_labels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X_tst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58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23" y="2130450"/>
            <a:ext cx="3695700" cy="2619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622886" y="1294012"/>
            <a:ext cx="646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print("SVC Accuracy: {0:.2%}".format(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predicted_labels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36170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data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with  different data sizes and analyze difference in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81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Question: Do you think this data is linearly separable?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Do you think this data can be modelled by a linear SVM?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47" y="1386152"/>
            <a:ext cx="4104085" cy="3450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is not really linearly separable…..but it can be modelled by a linear SVM.</a:t>
            </a:r>
          </a:p>
          <a:p>
            <a:r>
              <a:rPr lang="en-US" dirty="0"/>
              <a:t> That’s how…………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82" y="2270410"/>
            <a:ext cx="242887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5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show the exact same data in a new plot with z and x, omitting y, we get………….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83" y="1375225"/>
            <a:ext cx="2551617" cy="2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1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53" y="1456688"/>
            <a:ext cx="4265793" cy="32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0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feature would you add to the figure below to get linearly separable data?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6" y="1548731"/>
            <a:ext cx="4849762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10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55" y="1645196"/>
            <a:ext cx="6748042" cy="31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" b="1" dirty="0" smtClean="0"/>
              <a:t>Sajid !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because I love to give presentations. </a:t>
            </a:r>
            <a:endParaRPr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can find me at sajid@eveati.com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555" y="1293436"/>
            <a:ext cx="6453512" cy="32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75" y="474497"/>
            <a:ext cx="6739500" cy="806700"/>
          </a:xfrm>
        </p:spPr>
        <p:txBody>
          <a:bodyPr/>
          <a:lstStyle/>
          <a:p>
            <a:r>
              <a:rPr lang="en-US" sz="2000" dirty="0"/>
              <a:t>What did this linear separation look like in the original graph? Non linear.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1383763"/>
            <a:ext cx="2400300" cy="204318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37" y="1383763"/>
            <a:ext cx="4737663" cy="254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575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Linear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non-linear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Transform </a:t>
            </a:r>
            <a:r>
              <a:rPr lang="en-US" dirty="0"/>
              <a:t>every two-dimensional vector into a three-dimensional </a:t>
            </a:r>
            <a:r>
              <a:rPr lang="en-US" dirty="0" smtClean="0"/>
              <a:t>or higher vector </a:t>
            </a:r>
            <a:r>
              <a:rPr lang="en-US" dirty="0"/>
              <a:t>using the</a:t>
            </a:r>
            <a:br>
              <a:rPr lang="en-US" dirty="0"/>
            </a:br>
            <a:r>
              <a:rPr lang="en-US" dirty="0" smtClean="0"/>
              <a:t>2</a:t>
            </a:r>
            <a:r>
              <a:rPr lang="en-US" dirty="0"/>
              <a:t>. Train the SVMs using the 3D dataset.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1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 kernels?</a:t>
            </a:r>
          </a:p>
          <a:p>
            <a:pPr lvl="1" eaLnBrk="1" hangingPunct="1"/>
            <a:r>
              <a:rPr lang="en-US" altLang="en-US" dirty="0"/>
              <a:t>Make non-separable problem separable.</a:t>
            </a:r>
          </a:p>
          <a:p>
            <a:pPr lvl="1" eaLnBrk="1" hangingPunct="1"/>
            <a:r>
              <a:rPr lang="en-US" altLang="en-US" dirty="0"/>
              <a:t>Map data into better representational </a:t>
            </a:r>
            <a:r>
              <a:rPr lang="en-US" altLang="en-US" dirty="0" smtClean="0"/>
              <a:t>space</a:t>
            </a:r>
          </a:p>
          <a:p>
            <a:pPr marL="520700" lvl="1" indent="0">
              <a:buNone/>
            </a:pPr>
            <a:endParaRPr lang="en-US" altLang="en-US" dirty="0"/>
          </a:p>
          <a:p>
            <a:pPr marL="5207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8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Linear </a:t>
            </a:r>
            <a:r>
              <a:rPr lang="en-US" altLang="en-US" b="1" dirty="0" smtClean="0"/>
              <a:t>K(</a:t>
            </a:r>
            <a:r>
              <a:rPr lang="en-US" altLang="en-US" b="1" dirty="0" err="1" smtClean="0"/>
              <a:t>x,z</a:t>
            </a:r>
            <a:r>
              <a:rPr lang="en-US" altLang="en-US" b="1" dirty="0" smtClean="0"/>
              <a:t>’)</a:t>
            </a:r>
            <a:r>
              <a:rPr lang="en-US" altLang="en-US" dirty="0" smtClean="0"/>
              <a:t>=</a:t>
            </a:r>
            <a:r>
              <a:rPr lang="en-US" altLang="en-US" b="1" dirty="0" err="1" smtClean="0"/>
              <a:t>x.z</a:t>
            </a:r>
            <a:r>
              <a:rPr lang="en-US" altLang="en-US" b="1" dirty="0" smtClean="0"/>
              <a:t>’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Polynomial </a:t>
            </a:r>
            <a:r>
              <a:rPr lang="en-US" altLang="en-US" b="1" dirty="0">
                <a:solidFill>
                  <a:schemeClr val="tx1"/>
                </a:solidFill>
              </a:rPr>
              <a:t>K(</a:t>
            </a:r>
            <a:r>
              <a:rPr lang="en-US" altLang="en-US" b="1" dirty="0" err="1">
                <a:solidFill>
                  <a:schemeClr val="tx1"/>
                </a:solidFill>
              </a:rPr>
              <a:t>x,z</a:t>
            </a:r>
            <a:r>
              <a:rPr lang="en-US" altLang="en-US" b="1" dirty="0">
                <a:solidFill>
                  <a:schemeClr val="tx1"/>
                </a:solidFill>
              </a:rPr>
              <a:t>) = </a:t>
            </a:r>
            <a:r>
              <a:rPr lang="en-US" altLang="en-US" b="1" dirty="0" smtClean="0">
                <a:solidFill>
                  <a:schemeClr val="tx1"/>
                </a:solidFill>
              </a:rPr>
              <a:t>(</a:t>
            </a:r>
            <a:r>
              <a:rPr lang="en-US" altLang="en-US" b="1" dirty="0" err="1" smtClean="0">
                <a:solidFill>
                  <a:schemeClr val="tx1"/>
                </a:solidFill>
              </a:rPr>
              <a:t>c+x</a:t>
            </a:r>
            <a:r>
              <a:rPr lang="en-US" altLang="en-US" b="1" baseline="30000" dirty="0" err="1" smtClean="0">
                <a:solidFill>
                  <a:schemeClr val="tx1"/>
                </a:solidFill>
              </a:rPr>
              <a:t>T</a:t>
            </a:r>
            <a:r>
              <a:rPr lang="en-US" altLang="en-US" b="1" dirty="0" err="1" smtClean="0">
                <a:solidFill>
                  <a:schemeClr val="tx1"/>
                </a:solidFill>
              </a:rPr>
              <a:t>z</a:t>
            </a:r>
            <a:r>
              <a:rPr lang="en-US" altLang="en-US" b="1" dirty="0" smtClean="0">
                <a:solidFill>
                  <a:schemeClr val="tx1"/>
                </a:solidFill>
              </a:rPr>
              <a:t>)</a:t>
            </a:r>
            <a:r>
              <a:rPr lang="en-US" altLang="en-US" b="1" baseline="30000" dirty="0" smtClean="0">
                <a:solidFill>
                  <a:schemeClr val="tx1"/>
                </a:solidFill>
              </a:rPr>
              <a:t>d</a:t>
            </a:r>
          </a:p>
          <a:p>
            <a:pPr lvl="1"/>
            <a:r>
              <a:rPr lang="en-US" altLang="en-US" dirty="0" smtClean="0"/>
              <a:t>RBF </a:t>
            </a:r>
            <a:r>
              <a:rPr lang="en-US" altLang="en-US" b="1" dirty="0">
                <a:solidFill>
                  <a:schemeClr val="tx1"/>
                </a:solidFill>
              </a:rPr>
              <a:t>K(</a:t>
            </a:r>
            <a:r>
              <a:rPr lang="en-US" altLang="en-US" b="1" dirty="0" err="1">
                <a:solidFill>
                  <a:schemeClr val="tx1"/>
                </a:solidFill>
              </a:rPr>
              <a:t>x,z</a:t>
            </a:r>
            <a:r>
              <a:rPr lang="en-US" altLang="en-US" b="1" dirty="0">
                <a:solidFill>
                  <a:schemeClr val="tx1"/>
                </a:solidFill>
              </a:rPr>
              <a:t>) </a:t>
            </a:r>
            <a:r>
              <a:rPr lang="en-US" altLang="en-US" b="1" dirty="0" smtClean="0">
                <a:solidFill>
                  <a:schemeClr val="tx1"/>
                </a:solidFill>
              </a:rPr>
              <a:t>=</a:t>
            </a:r>
            <a:r>
              <a:rPr lang="en-US" altLang="en-US" b="1" dirty="0" err="1" smtClean="0">
                <a:solidFill>
                  <a:schemeClr val="tx1"/>
                </a:solidFill>
              </a:rPr>
              <a:t>exp</a:t>
            </a:r>
            <a:r>
              <a:rPr lang="en-US" altLang="en-US" b="1" dirty="0" smtClean="0">
                <a:solidFill>
                  <a:schemeClr val="tx1"/>
                </a:solidFill>
              </a:rPr>
              <a:t> (-</a:t>
            </a:r>
            <a:r>
              <a:rPr lang="el-GR" altLang="en-US" b="1" dirty="0" smtClean="0">
                <a:solidFill>
                  <a:schemeClr val="tx1"/>
                </a:solidFill>
              </a:rPr>
              <a:t>γ</a:t>
            </a:r>
            <a:r>
              <a:rPr lang="en-US" altLang="en-US" b="1" dirty="0" smtClean="0">
                <a:solidFill>
                  <a:schemeClr val="tx1"/>
                </a:solidFill>
              </a:rPr>
              <a:t>||x-z’||)</a:t>
            </a:r>
            <a:r>
              <a:rPr lang="en-US" altLang="en-US" b="1" baseline="30000" dirty="0" smtClean="0">
                <a:solidFill>
                  <a:schemeClr val="tx1"/>
                </a:solidFill>
              </a:rPr>
              <a:t>d</a:t>
            </a:r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>
              <a:solidFill>
                <a:schemeClr val="tx1"/>
              </a:solidFill>
            </a:endParaRPr>
          </a:p>
          <a:p>
            <a:pPr marL="520700" lvl="1" indent="0" eaLnBrk="1" hangingPunct="1">
              <a:buNone/>
            </a:pPr>
            <a:r>
              <a:rPr lang="en-US" altLang="en-US" b="1" baseline="30000" dirty="0" smtClean="0">
                <a:solidFill>
                  <a:schemeClr val="tx1"/>
                </a:solidFill>
              </a:rPr>
              <a:t> </a:t>
            </a:r>
          </a:p>
          <a:p>
            <a:pPr marL="520700" lvl="1" indent="0" eaLnBrk="1" hangingPunct="1">
              <a:buNone/>
            </a:pPr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23032" y="1275352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import pandas as </a:t>
            </a:r>
            <a:r>
              <a:rPr lang="en-US" sz="1000" dirty="0" err="1"/>
              <a:t>pd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numpy</a:t>
            </a:r>
            <a:r>
              <a:rPr lang="en-US" sz="1000" dirty="0"/>
              <a:t> as np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sklearn</a:t>
            </a:r>
            <a:r>
              <a:rPr lang="en-US" sz="1000" dirty="0"/>
              <a:t> import </a:t>
            </a:r>
            <a:r>
              <a:rPr lang="en-US" sz="1000" dirty="0" err="1"/>
              <a:t>svm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recipes = </a:t>
            </a:r>
            <a:r>
              <a:rPr lang="en-US" sz="1000" dirty="0" err="1"/>
              <a:t>pd.read_csv</a:t>
            </a:r>
            <a:r>
              <a:rPr lang="en-US" sz="1000" dirty="0"/>
              <a:t>('recipes_muffins_cupcakes.csv')</a:t>
            </a:r>
          </a:p>
          <a:p>
            <a:r>
              <a:rPr lang="en-US" sz="1000" dirty="0"/>
              <a:t>ingredients = recipes[['</a:t>
            </a:r>
            <a:r>
              <a:rPr lang="en-US" sz="1000" dirty="0" err="1"/>
              <a:t>Flour','Sugar</a:t>
            </a:r>
            <a:r>
              <a:rPr lang="en-US" sz="1000" dirty="0"/>
              <a:t>']].</a:t>
            </a:r>
            <a:r>
              <a:rPr lang="en-US" sz="1000" dirty="0" err="1"/>
              <a:t>as_matrix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type_label</a:t>
            </a:r>
            <a:r>
              <a:rPr lang="en-US" sz="1000" dirty="0"/>
              <a:t> = </a:t>
            </a:r>
            <a:r>
              <a:rPr lang="en-US" sz="1000" dirty="0" err="1"/>
              <a:t>np.where</a:t>
            </a:r>
            <a:r>
              <a:rPr lang="en-US" sz="1000" dirty="0"/>
              <a:t>(recipes['Type']=='Muffin',1, 0)</a:t>
            </a:r>
          </a:p>
          <a:p>
            <a:endParaRPr lang="en-US" sz="1000" dirty="0"/>
          </a:p>
          <a:p>
            <a:r>
              <a:rPr lang="en-US" sz="1000" dirty="0"/>
              <a:t>model = </a:t>
            </a:r>
            <a:r>
              <a:rPr lang="en-US" sz="1000" dirty="0" err="1"/>
              <a:t>svm.SVC</a:t>
            </a:r>
            <a:r>
              <a:rPr lang="en-US" sz="1000" dirty="0"/>
              <a:t>(kernel='linear', C=1e3, degree=10)  #try with degree 1, 10</a:t>
            </a:r>
          </a:p>
          <a:p>
            <a:endParaRPr lang="en-US" sz="1000" dirty="0"/>
          </a:p>
          <a:p>
            <a:r>
              <a:rPr lang="en-US" sz="1000" dirty="0" err="1"/>
              <a:t>model.fit</a:t>
            </a:r>
            <a:r>
              <a:rPr lang="en-US" sz="1000" dirty="0"/>
              <a:t>(ingredients, </a:t>
            </a:r>
            <a:r>
              <a:rPr lang="en-US" sz="1000" dirty="0" err="1"/>
              <a:t>type_label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xx, </a:t>
            </a:r>
            <a:r>
              <a:rPr lang="en-US" sz="1000" dirty="0" err="1"/>
              <a:t>yy</a:t>
            </a:r>
            <a:r>
              <a:rPr lang="en-US" sz="1000" dirty="0"/>
              <a:t> = </a:t>
            </a:r>
            <a:r>
              <a:rPr lang="en-US" sz="1000" dirty="0" err="1"/>
              <a:t>np.meshgrid</a:t>
            </a:r>
            <a:r>
              <a:rPr lang="en-US" sz="1000" dirty="0"/>
              <a:t>(</a:t>
            </a:r>
            <a:r>
              <a:rPr lang="en-US" sz="1000" dirty="0" err="1"/>
              <a:t>np.linspace</a:t>
            </a:r>
            <a:r>
              <a:rPr lang="en-US" sz="1000" dirty="0"/>
              <a:t>(30, 60), </a:t>
            </a:r>
            <a:r>
              <a:rPr lang="en-US" sz="1000" dirty="0" err="1"/>
              <a:t>np.linspace</a:t>
            </a:r>
            <a:r>
              <a:rPr lang="en-US" sz="1000" dirty="0"/>
              <a:t>(0, 35))</a:t>
            </a:r>
          </a:p>
          <a:p>
            <a:endParaRPr lang="en-US" sz="1000" dirty="0"/>
          </a:p>
          <a:p>
            <a:r>
              <a:rPr lang="en-US" sz="1000" dirty="0"/>
              <a:t># plot the decision function for each </a:t>
            </a:r>
            <a:r>
              <a:rPr lang="en-US" sz="1000" dirty="0" err="1"/>
              <a:t>datapoint</a:t>
            </a:r>
            <a:r>
              <a:rPr lang="en-US" sz="1000" dirty="0"/>
              <a:t> on the grid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model.decision_function</a:t>
            </a:r>
            <a:r>
              <a:rPr lang="en-US" sz="1000" dirty="0"/>
              <a:t>(</a:t>
            </a:r>
            <a:r>
              <a:rPr lang="en-US" sz="1000" dirty="0" err="1"/>
              <a:t>np.c</a:t>
            </a:r>
            <a:r>
              <a:rPr lang="en-US" sz="1000" dirty="0"/>
              <a:t>_[</a:t>
            </a:r>
            <a:r>
              <a:rPr lang="en-US" sz="1000" dirty="0" err="1"/>
              <a:t>xx.ravel</a:t>
            </a:r>
            <a:r>
              <a:rPr lang="en-US" sz="1000" dirty="0"/>
              <a:t>(), </a:t>
            </a:r>
            <a:r>
              <a:rPr lang="en-US" sz="1000" dirty="0" err="1"/>
              <a:t>yy.ravel</a:t>
            </a:r>
            <a:r>
              <a:rPr lang="en-US" sz="1000" dirty="0"/>
              <a:t>()])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Z.reshape</a:t>
            </a:r>
            <a:r>
              <a:rPr lang="en-US" sz="1000" dirty="0"/>
              <a:t>(</a:t>
            </a:r>
            <a:r>
              <a:rPr lang="en-US" sz="1000" dirty="0" err="1"/>
              <a:t>xx.shape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plt.scatter</a:t>
            </a:r>
            <a:r>
              <a:rPr lang="en-US" sz="1000" dirty="0"/>
              <a:t>(ingredients[:, 0], ingredients[:, 1],c=</a:t>
            </a:r>
            <a:r>
              <a:rPr lang="en-US" sz="1000" dirty="0" err="1"/>
              <a:t>type_label</a:t>
            </a:r>
            <a:r>
              <a:rPr lang="en-US" sz="1000" dirty="0"/>
              <a:t>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r>
              <a:rPr lang="en-US" sz="1000" dirty="0"/>
              <a:t>contours = </a:t>
            </a:r>
            <a:r>
              <a:rPr lang="en-US" sz="1000" dirty="0" err="1"/>
              <a:t>plt.contour</a:t>
            </a:r>
            <a:r>
              <a:rPr lang="en-US" sz="1000" dirty="0"/>
              <a:t>(xx, </a:t>
            </a:r>
            <a:r>
              <a:rPr lang="en-US" sz="1000" dirty="0" err="1"/>
              <a:t>yy</a:t>
            </a:r>
            <a:r>
              <a:rPr lang="en-US" sz="1000" dirty="0"/>
              <a:t>, Z, levels=[0])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66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175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C=1e3, degree=10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19" y="2101023"/>
            <a:ext cx="2294218" cy="2581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96525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C=1e-3, degree=10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432874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C=1e3, degree=1e5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30" y="2073300"/>
            <a:ext cx="2130073" cy="2676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853" y="2159024"/>
            <a:ext cx="2996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1448380" y="1754551"/>
            <a:ext cx="70534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total_samples= </a:t>
            </a:r>
            <a:r>
              <a:rPr lang="en-US" dirty="0" err="1"/>
              <a:t>len</a:t>
            </a:r>
            <a:r>
              <a:rPr lang="en-US" dirty="0"/>
              <a:t>(recipes)</a:t>
            </a:r>
          </a:p>
          <a:p>
            <a:r>
              <a:rPr lang="en-US" dirty="0" err="1"/>
              <a:t>num_trn_samples</a:t>
            </a:r>
            <a:r>
              <a:rPr lang="en-US" dirty="0"/>
              <a:t>= round(0.7* total_samples)</a:t>
            </a:r>
          </a:p>
          <a:p>
            <a:endParaRPr lang="en-US" dirty="0"/>
          </a:p>
          <a:p>
            <a:r>
              <a:rPr lang="en-US" dirty="0" err="1"/>
              <a:t>X_trn</a:t>
            </a:r>
            <a:r>
              <a:rPr lang="en-US" dirty="0"/>
              <a:t>= ingredients[0:num_trn_samples]</a:t>
            </a:r>
          </a:p>
          <a:p>
            <a:r>
              <a:rPr lang="en-US" dirty="0" err="1"/>
              <a:t>Y_trn</a:t>
            </a:r>
            <a:r>
              <a:rPr lang="en-US" dirty="0"/>
              <a:t>= </a:t>
            </a:r>
            <a:r>
              <a:rPr lang="en-US" dirty="0" err="1"/>
              <a:t>type_label</a:t>
            </a:r>
            <a:r>
              <a:rPr lang="en-US" dirty="0"/>
              <a:t>[0:num_trn_samples]</a:t>
            </a:r>
          </a:p>
          <a:p>
            <a:endParaRPr lang="en-US" dirty="0"/>
          </a:p>
          <a:p>
            <a:r>
              <a:rPr lang="en-US" dirty="0" err="1"/>
              <a:t>X_tst</a:t>
            </a:r>
            <a:r>
              <a:rPr lang="en-US" dirty="0"/>
              <a:t>= ingredients[</a:t>
            </a:r>
            <a:r>
              <a:rPr lang="en-US" dirty="0" err="1"/>
              <a:t>num_trn_samples</a:t>
            </a:r>
            <a:r>
              <a:rPr lang="en-US" dirty="0"/>
              <a:t>:]</a:t>
            </a:r>
          </a:p>
          <a:p>
            <a:r>
              <a:rPr lang="en-US" dirty="0" err="1"/>
              <a:t>Y_tst</a:t>
            </a:r>
            <a:r>
              <a:rPr lang="en-US" dirty="0"/>
              <a:t>= </a:t>
            </a:r>
            <a:r>
              <a:rPr lang="en-US" dirty="0" err="1"/>
              <a:t>type_label</a:t>
            </a:r>
            <a:r>
              <a:rPr lang="en-US" dirty="0"/>
              <a:t>[</a:t>
            </a:r>
            <a:r>
              <a:rPr lang="en-US" dirty="0" err="1"/>
              <a:t>num_trn_samples</a:t>
            </a:r>
            <a:r>
              <a:rPr lang="en-US" dirty="0" smtClean="0"/>
              <a:t>:]</a:t>
            </a:r>
          </a:p>
          <a:p>
            <a:r>
              <a:rPr lang="en-US" dirty="0"/>
              <a:t>model= </a:t>
            </a:r>
            <a:r>
              <a:rPr lang="en-US" dirty="0" err="1"/>
              <a:t>svm.SVC</a:t>
            </a:r>
            <a:r>
              <a:rPr lang="en-US" dirty="0"/>
              <a:t>(kernel='linear', C=1.0, gamma= 1e10) </a:t>
            </a: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X_trn</a:t>
            </a:r>
            <a:r>
              <a:rPr lang="en-US" dirty="0"/>
              <a:t>, </a:t>
            </a:r>
            <a:r>
              <a:rPr lang="en-US" dirty="0" err="1"/>
              <a:t>Y_trn</a:t>
            </a:r>
            <a:r>
              <a:rPr lang="en-US" dirty="0"/>
              <a:t>)</a:t>
            </a:r>
          </a:p>
          <a:p>
            <a:r>
              <a:rPr lang="en-US" dirty="0" err="1"/>
              <a:t>predicted_labels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X_tst</a:t>
            </a:r>
            <a:r>
              <a:rPr lang="en-US" dirty="0" smtClean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print("SVC Accuracy: {0:.2%}".format(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predicted_labels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)))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15" y="2045185"/>
            <a:ext cx="3590925" cy="2581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175" y="1375225"/>
            <a:ext cx="7004472" cy="3374700"/>
          </a:xfrm>
        </p:spPr>
        <p:txBody>
          <a:bodyPr/>
          <a:lstStyle/>
          <a:p>
            <a:r>
              <a:rPr lang="en-US" sz="1400" dirty="0" smtClean="0"/>
              <a:t>C=1, Gamma=1e-10                                                                C=1,Gamma=1e10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60" y="2058490"/>
            <a:ext cx="3638550" cy="2609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71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A small c will give a wider margin, at the cost of some misclassifications.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A huge will give the hard margin classifier and tolerates zero constraint violation.</a:t>
            </a:r>
            <a:br>
              <a:rPr lang="en-US" dirty="0"/>
            </a:br>
            <a:r>
              <a:rPr lang="en-US" dirty="0"/>
              <a:t>• The key is to find the value of such that noisy data does not impact the solution too</a:t>
            </a:r>
            <a:br>
              <a:rPr lang="en-US" dirty="0"/>
            </a:br>
            <a:r>
              <a:rPr lang="en-US" dirty="0"/>
              <a:t>much. </a:t>
            </a:r>
            <a:br>
              <a:rPr lang="en-US" dirty="0"/>
            </a:br>
            <a:r>
              <a:rPr lang="en-US" dirty="0"/>
              <a:t>Degree </a:t>
            </a:r>
            <a:r>
              <a:rPr lang="en-US" dirty="0" smtClean="0"/>
              <a:t>and gamma has no effect on linear SVM.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9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Iris Flower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Polynomial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model= </a:t>
            </a:r>
            <a:r>
              <a:rPr lang="en-US" dirty="0" err="1"/>
              <a:t>svm.SVC</a:t>
            </a:r>
            <a:r>
              <a:rPr lang="en-US" dirty="0"/>
              <a:t>(kernel='poly', C=10,degree=1) </a:t>
            </a:r>
          </a:p>
        </p:txBody>
      </p:sp>
    </p:spTree>
    <p:extLst>
      <p:ext uri="{BB962C8B-B14F-4D97-AF65-F5344CB8AC3E}">
        <p14:creationId xmlns:p14="http://schemas.microsoft.com/office/powerpoint/2010/main" val="5131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009" y="299694"/>
            <a:ext cx="87663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iris = </a:t>
            </a:r>
            <a:r>
              <a:rPr lang="en-US" sz="800" dirty="0" err="1"/>
              <a:t>datasets.load_iris</a:t>
            </a:r>
            <a:r>
              <a:rPr lang="en-US" sz="800" dirty="0"/>
              <a:t>()</a:t>
            </a:r>
          </a:p>
          <a:p>
            <a:r>
              <a:rPr lang="en-US" sz="800" dirty="0"/>
              <a:t>X = </a:t>
            </a:r>
            <a:r>
              <a:rPr lang="en-US" sz="800" dirty="0" err="1"/>
              <a:t>iris.data</a:t>
            </a:r>
            <a:r>
              <a:rPr lang="en-US" sz="800" dirty="0"/>
              <a:t>[:, :2] # we only take the first two features.</a:t>
            </a:r>
          </a:p>
          <a:p>
            <a:r>
              <a:rPr lang="en-US" sz="800" dirty="0"/>
              <a:t>Y = </a:t>
            </a:r>
            <a:r>
              <a:rPr lang="en-US" sz="800" dirty="0" err="1"/>
              <a:t>iris.target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total_samples</a:t>
            </a:r>
            <a:r>
              <a:rPr lang="en-US" sz="800" dirty="0"/>
              <a:t>= </a:t>
            </a:r>
            <a:r>
              <a:rPr lang="en-US" sz="800" dirty="0" err="1"/>
              <a:t>len</a:t>
            </a:r>
            <a:r>
              <a:rPr lang="en-US" sz="800" dirty="0"/>
              <a:t>(Y)</a:t>
            </a:r>
          </a:p>
          <a:p>
            <a:r>
              <a:rPr lang="en-US" sz="800" dirty="0" err="1"/>
              <a:t>trn_samples</a:t>
            </a:r>
            <a:r>
              <a:rPr lang="en-US" sz="800" dirty="0"/>
              <a:t>= round(0.7* </a:t>
            </a:r>
            <a:r>
              <a:rPr lang="en-US" sz="800" dirty="0" err="1"/>
              <a:t>total_samples</a:t>
            </a:r>
            <a:r>
              <a:rPr lang="en-US" sz="800" dirty="0"/>
              <a:t>)</a:t>
            </a:r>
          </a:p>
          <a:p>
            <a:r>
              <a:rPr lang="en-US" sz="800" dirty="0"/>
              <a:t>#</a:t>
            </a:r>
          </a:p>
          <a:p>
            <a:r>
              <a:rPr lang="en-US" sz="800" dirty="0" err="1"/>
              <a:t>X_trn</a:t>
            </a:r>
            <a:r>
              <a:rPr lang="en-US" sz="800" dirty="0"/>
              <a:t>= X[0:trn_samples];</a:t>
            </a:r>
            <a:r>
              <a:rPr lang="en-US" sz="800" dirty="0" err="1"/>
              <a:t>Y_trn</a:t>
            </a:r>
            <a:r>
              <a:rPr lang="en-US" sz="800" dirty="0"/>
              <a:t>= Y[0:trn_samples]#</a:t>
            </a:r>
          </a:p>
          <a:p>
            <a:r>
              <a:rPr lang="en-US" sz="800" dirty="0" err="1"/>
              <a:t>X_tst</a:t>
            </a:r>
            <a:r>
              <a:rPr lang="en-US" sz="800" dirty="0"/>
              <a:t>= X[</a:t>
            </a:r>
            <a:r>
              <a:rPr lang="en-US" sz="800" dirty="0" err="1"/>
              <a:t>trn_samples</a:t>
            </a:r>
            <a:r>
              <a:rPr lang="en-US" sz="800" dirty="0"/>
              <a:t>:];</a:t>
            </a:r>
            <a:r>
              <a:rPr lang="en-US" sz="800" dirty="0" err="1"/>
              <a:t>Y_tst</a:t>
            </a:r>
            <a:r>
              <a:rPr lang="en-US" sz="800" dirty="0"/>
              <a:t>= Y[</a:t>
            </a:r>
            <a:r>
              <a:rPr lang="en-US" sz="800" dirty="0" err="1"/>
              <a:t>trn_samples</a:t>
            </a:r>
            <a:r>
              <a:rPr lang="en-US" sz="800" dirty="0"/>
              <a:t>:]</a:t>
            </a:r>
          </a:p>
          <a:p>
            <a:endParaRPr lang="en-US" sz="800" dirty="0"/>
          </a:p>
          <a:p>
            <a:r>
              <a:rPr lang="en-US" sz="800" dirty="0"/>
              <a:t># Plot resulting Support Vector boundaries with original data</a:t>
            </a:r>
          </a:p>
          <a:p>
            <a:r>
              <a:rPr lang="en-US" sz="800" dirty="0"/>
              <a:t># Create fake input data for prediction that we will use for plotting</a:t>
            </a:r>
          </a:p>
          <a:p>
            <a:r>
              <a:rPr lang="en-US" sz="800" dirty="0"/>
              <a:t># create a mesh to plot in</a:t>
            </a:r>
          </a:p>
          <a:p>
            <a:r>
              <a:rPr lang="en-US" sz="800" dirty="0" err="1"/>
              <a:t>x_min</a:t>
            </a:r>
            <a:r>
              <a:rPr lang="en-US" sz="800" dirty="0"/>
              <a:t>, </a:t>
            </a:r>
            <a:r>
              <a:rPr lang="en-US" sz="800" dirty="0" err="1"/>
              <a:t>x_max</a:t>
            </a:r>
            <a:r>
              <a:rPr lang="en-US" sz="800" dirty="0"/>
              <a:t> = X[:, 0].min() - 1, X[:, 0].max() + 1</a:t>
            </a:r>
          </a:p>
          <a:p>
            <a:r>
              <a:rPr lang="en-US" sz="800" dirty="0" err="1"/>
              <a:t>y_min</a:t>
            </a:r>
            <a:r>
              <a:rPr lang="en-US" sz="800" dirty="0"/>
              <a:t>, </a:t>
            </a:r>
            <a:r>
              <a:rPr lang="en-US" sz="800" dirty="0" err="1"/>
              <a:t>y_max</a:t>
            </a:r>
            <a:r>
              <a:rPr lang="en-US" sz="800" dirty="0"/>
              <a:t> = X[:, 1].min() - 1, X[:, 1].max() + 1</a:t>
            </a:r>
          </a:p>
          <a:p>
            <a:r>
              <a:rPr lang="en-US" sz="800" dirty="0"/>
              <a:t>h = (</a:t>
            </a:r>
            <a:r>
              <a:rPr lang="en-US" sz="800" dirty="0" err="1"/>
              <a:t>x_max</a:t>
            </a:r>
            <a:r>
              <a:rPr lang="en-US" sz="800" dirty="0"/>
              <a:t> / </a:t>
            </a:r>
            <a:r>
              <a:rPr lang="en-US" sz="800" dirty="0" err="1"/>
              <a:t>x_min</a:t>
            </a:r>
            <a:r>
              <a:rPr lang="en-US" sz="800" dirty="0"/>
              <a:t>)/100</a:t>
            </a:r>
          </a:p>
          <a:p>
            <a:r>
              <a:rPr lang="en-US" sz="800" dirty="0"/>
              <a:t>xx, </a:t>
            </a:r>
            <a:r>
              <a:rPr lang="en-US" sz="800" dirty="0" err="1"/>
              <a:t>yy</a:t>
            </a:r>
            <a:r>
              <a:rPr lang="en-US" sz="800" dirty="0"/>
              <a:t> = </a:t>
            </a:r>
            <a:r>
              <a:rPr lang="en-US" sz="800" dirty="0" err="1"/>
              <a:t>np.meshgrid</a:t>
            </a:r>
            <a:r>
              <a:rPr lang="en-US" sz="800" dirty="0"/>
              <a:t>(</a:t>
            </a:r>
            <a:r>
              <a:rPr lang="en-US" sz="800" dirty="0" err="1"/>
              <a:t>np.arange</a:t>
            </a:r>
            <a:r>
              <a:rPr lang="en-US" sz="800" dirty="0"/>
              <a:t>(</a:t>
            </a:r>
            <a:r>
              <a:rPr lang="en-US" sz="800" dirty="0" err="1"/>
              <a:t>x_min</a:t>
            </a:r>
            <a:r>
              <a:rPr lang="en-US" sz="800" dirty="0"/>
              <a:t>, </a:t>
            </a:r>
            <a:r>
              <a:rPr lang="en-US" sz="800" dirty="0" err="1"/>
              <a:t>x_max</a:t>
            </a:r>
            <a:r>
              <a:rPr lang="en-US" sz="800" dirty="0"/>
              <a:t>, h),</a:t>
            </a:r>
          </a:p>
          <a:p>
            <a:r>
              <a:rPr lang="en-US" sz="800" dirty="0"/>
              <a:t> </a:t>
            </a:r>
            <a:r>
              <a:rPr lang="en-US" sz="800" dirty="0" err="1"/>
              <a:t>np.arange</a:t>
            </a:r>
            <a:r>
              <a:rPr lang="en-US" sz="800" dirty="0"/>
              <a:t>(</a:t>
            </a:r>
            <a:r>
              <a:rPr lang="en-US" sz="800" dirty="0" err="1"/>
              <a:t>y_min</a:t>
            </a:r>
            <a:r>
              <a:rPr lang="en-US" sz="800" dirty="0"/>
              <a:t>, </a:t>
            </a:r>
            <a:r>
              <a:rPr lang="en-US" sz="800" dirty="0" err="1"/>
              <a:t>y_max</a:t>
            </a:r>
            <a:r>
              <a:rPr lang="en-US" sz="800" dirty="0"/>
              <a:t>, h));</a:t>
            </a:r>
            <a:r>
              <a:rPr lang="en-US" sz="800" dirty="0" err="1"/>
              <a:t>X_plot</a:t>
            </a:r>
            <a:r>
              <a:rPr lang="en-US" sz="800" dirty="0"/>
              <a:t> = </a:t>
            </a:r>
            <a:r>
              <a:rPr lang="en-US" sz="800" dirty="0" err="1"/>
              <a:t>np.c</a:t>
            </a:r>
            <a:r>
              <a:rPr lang="en-US" sz="800" dirty="0"/>
              <a:t>_[</a:t>
            </a:r>
            <a:r>
              <a:rPr lang="en-US" sz="800" dirty="0" err="1"/>
              <a:t>xx.ravel</a:t>
            </a:r>
            <a:r>
              <a:rPr lang="en-US" sz="800" dirty="0"/>
              <a:t>(), </a:t>
            </a:r>
            <a:r>
              <a:rPr lang="en-US" sz="800" dirty="0" err="1"/>
              <a:t>yy.ravel</a:t>
            </a:r>
            <a:r>
              <a:rPr lang="en-US" sz="800" dirty="0"/>
              <a:t>()]</a:t>
            </a:r>
          </a:p>
          <a:p>
            <a:endParaRPr lang="en-US" sz="800" dirty="0"/>
          </a:p>
          <a:p>
            <a:r>
              <a:rPr lang="en-US" sz="800" dirty="0"/>
              <a:t># Create the SVC model object</a:t>
            </a:r>
          </a:p>
          <a:p>
            <a:r>
              <a:rPr lang="en-US" sz="800" dirty="0" err="1"/>
              <a:t>svm_model_linear</a:t>
            </a:r>
            <a:r>
              <a:rPr lang="en-US" sz="800" dirty="0"/>
              <a:t>= </a:t>
            </a:r>
            <a:r>
              <a:rPr lang="en-US" sz="800" dirty="0" err="1"/>
              <a:t>svm.SVC</a:t>
            </a:r>
            <a:r>
              <a:rPr lang="en-US" sz="800" dirty="0"/>
              <a:t>(kernel='linear', C=10, gamma= 'auto') #gamma never affects linear kernel</a:t>
            </a:r>
          </a:p>
          <a:p>
            <a:r>
              <a:rPr lang="en-US" sz="800" dirty="0"/>
              <a:t>svc = </a:t>
            </a:r>
            <a:r>
              <a:rPr lang="en-US" sz="800" dirty="0" err="1"/>
              <a:t>svm_model_linear.fit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, </a:t>
            </a:r>
            <a:r>
              <a:rPr lang="en-US" sz="800" dirty="0" err="1"/>
              <a:t>Y_trn</a:t>
            </a:r>
            <a:r>
              <a:rPr lang="en-US" sz="800" dirty="0"/>
              <a:t>)</a:t>
            </a:r>
          </a:p>
          <a:p>
            <a:r>
              <a:rPr lang="en-US" sz="800" dirty="0"/>
              <a:t>Z = </a:t>
            </a:r>
            <a:r>
              <a:rPr lang="en-US" sz="800" dirty="0" err="1"/>
              <a:t>svc.predict</a:t>
            </a:r>
            <a:r>
              <a:rPr lang="en-US" sz="800" dirty="0"/>
              <a:t>(</a:t>
            </a:r>
            <a:r>
              <a:rPr lang="en-US" sz="800" dirty="0" err="1"/>
              <a:t>X_plot</a:t>
            </a:r>
            <a:r>
              <a:rPr lang="en-US" sz="800" dirty="0"/>
              <a:t>);Z = </a:t>
            </a:r>
            <a:r>
              <a:rPr lang="en-US" sz="800" dirty="0" err="1"/>
              <a:t>Z.reshape</a:t>
            </a:r>
            <a:r>
              <a:rPr lang="en-US" sz="800" dirty="0"/>
              <a:t>(</a:t>
            </a:r>
            <a:r>
              <a:rPr lang="en-US" sz="800" dirty="0" err="1"/>
              <a:t>xx.shape</a:t>
            </a:r>
            <a:r>
              <a:rPr lang="en-US" sz="800" dirty="0"/>
              <a:t>)</a:t>
            </a:r>
          </a:p>
          <a:p>
            <a:r>
              <a:rPr lang="en-US" sz="800" dirty="0" err="1"/>
              <a:t>plt.figure</a:t>
            </a:r>
            <a:r>
              <a:rPr lang="en-US" sz="800" dirty="0"/>
              <a:t>(</a:t>
            </a:r>
            <a:r>
              <a:rPr lang="en-US" sz="800" dirty="0" err="1"/>
              <a:t>figsize</a:t>
            </a:r>
            <a:r>
              <a:rPr lang="en-US" sz="800" dirty="0"/>
              <a:t>=(15, 5));</a:t>
            </a:r>
            <a:r>
              <a:rPr lang="en-US" sz="800" dirty="0" err="1"/>
              <a:t>plt.subplot</a:t>
            </a:r>
            <a:r>
              <a:rPr lang="en-US" sz="800" dirty="0"/>
              <a:t>(121)</a:t>
            </a:r>
          </a:p>
          <a:p>
            <a:r>
              <a:rPr lang="en-US" sz="800" dirty="0" err="1"/>
              <a:t>plt.contourf</a:t>
            </a:r>
            <a:r>
              <a:rPr lang="en-US" sz="800" dirty="0"/>
              <a:t>(xx, </a:t>
            </a:r>
            <a:r>
              <a:rPr lang="en-US" sz="800" dirty="0" err="1"/>
              <a:t>yy</a:t>
            </a:r>
            <a:r>
              <a:rPr lang="en-US" sz="800" dirty="0"/>
              <a:t>, Z, </a:t>
            </a:r>
            <a:r>
              <a:rPr lang="en-US" sz="800" dirty="0" err="1"/>
              <a:t>cmap</a:t>
            </a:r>
            <a:r>
              <a:rPr lang="en-US" sz="800" dirty="0"/>
              <a:t>=plt.cm.tab10, alpha=0.3)</a:t>
            </a:r>
          </a:p>
          <a:p>
            <a:r>
              <a:rPr lang="en-US" sz="800" dirty="0" err="1"/>
              <a:t>plt.scatter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[:, 0], </a:t>
            </a:r>
            <a:r>
              <a:rPr lang="en-US" sz="800" dirty="0" err="1"/>
              <a:t>X_trn</a:t>
            </a:r>
            <a:r>
              <a:rPr lang="en-US" sz="800" dirty="0"/>
              <a:t>[:, 1], c=</a:t>
            </a:r>
            <a:r>
              <a:rPr lang="en-US" sz="800" dirty="0" err="1"/>
              <a:t>Y_trn</a:t>
            </a:r>
            <a:r>
              <a:rPr lang="en-US" sz="800" dirty="0"/>
              <a:t>, </a:t>
            </a:r>
            <a:r>
              <a:rPr lang="en-US" sz="800" dirty="0" err="1"/>
              <a:t>cmap</a:t>
            </a:r>
            <a:r>
              <a:rPr lang="en-US" sz="800" dirty="0"/>
              <a:t>=plt.cm.Set1)</a:t>
            </a:r>
          </a:p>
          <a:p>
            <a:r>
              <a:rPr lang="en-US" sz="800" dirty="0" err="1"/>
              <a:t>plt.xlabel</a:t>
            </a:r>
            <a:r>
              <a:rPr lang="en-US" sz="800" dirty="0"/>
              <a:t>('Sepal length');</a:t>
            </a:r>
            <a:r>
              <a:rPr lang="en-US" sz="800" dirty="0" err="1"/>
              <a:t>plt.ylabel</a:t>
            </a:r>
            <a:r>
              <a:rPr lang="en-US" sz="800" dirty="0"/>
              <a:t>('Sepal width')</a:t>
            </a:r>
          </a:p>
          <a:p>
            <a:r>
              <a:rPr lang="en-US" sz="800" dirty="0" err="1"/>
              <a:t>plt.xlim</a:t>
            </a:r>
            <a:r>
              <a:rPr lang="en-US" sz="800" dirty="0"/>
              <a:t>(</a:t>
            </a:r>
            <a:r>
              <a:rPr lang="en-US" sz="800" dirty="0" err="1"/>
              <a:t>xx.min</a:t>
            </a:r>
            <a:r>
              <a:rPr lang="en-US" sz="800" dirty="0"/>
              <a:t>(), </a:t>
            </a:r>
            <a:r>
              <a:rPr lang="en-US" sz="800" dirty="0" err="1"/>
              <a:t>xx.max</a:t>
            </a:r>
            <a:r>
              <a:rPr lang="en-US" sz="800" dirty="0"/>
              <a:t>());</a:t>
            </a:r>
            <a:r>
              <a:rPr lang="en-US" sz="800" dirty="0" err="1"/>
              <a:t>plt.title</a:t>
            </a:r>
            <a:r>
              <a:rPr lang="en-US" sz="800" dirty="0"/>
              <a:t>('SVC with linear kernel')</a:t>
            </a:r>
          </a:p>
          <a:p>
            <a:endParaRPr lang="en-US" sz="800" dirty="0"/>
          </a:p>
          <a:p>
            <a:r>
              <a:rPr lang="en-US" sz="800" dirty="0" err="1" smtClean="0"/>
              <a:t>svm_model_poly</a:t>
            </a:r>
            <a:r>
              <a:rPr lang="en-US" sz="800" dirty="0"/>
              <a:t>= </a:t>
            </a:r>
            <a:r>
              <a:rPr lang="en-US" sz="800" dirty="0" err="1"/>
              <a:t>svm.SVC</a:t>
            </a:r>
            <a:r>
              <a:rPr lang="en-US" sz="800" dirty="0"/>
              <a:t>(kernel='poly', C= 10, degree=1)</a:t>
            </a:r>
          </a:p>
          <a:p>
            <a:r>
              <a:rPr lang="en-US" sz="800" dirty="0"/>
              <a:t>svc = </a:t>
            </a:r>
            <a:r>
              <a:rPr lang="en-US" sz="800" dirty="0" err="1"/>
              <a:t>svm_model_poly.fit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, </a:t>
            </a:r>
            <a:r>
              <a:rPr lang="en-US" sz="800" dirty="0" err="1"/>
              <a:t>Y_trn</a:t>
            </a:r>
            <a:r>
              <a:rPr lang="en-US" sz="800" dirty="0"/>
              <a:t>)</a:t>
            </a:r>
          </a:p>
          <a:p>
            <a:r>
              <a:rPr lang="en-US" sz="800" dirty="0" smtClean="0"/>
              <a:t>Z </a:t>
            </a:r>
            <a:r>
              <a:rPr lang="en-US" sz="800" dirty="0"/>
              <a:t>= </a:t>
            </a:r>
            <a:r>
              <a:rPr lang="en-US" sz="800" dirty="0" err="1"/>
              <a:t>svc.predict</a:t>
            </a:r>
            <a:r>
              <a:rPr lang="en-US" sz="800" dirty="0"/>
              <a:t>(</a:t>
            </a:r>
            <a:r>
              <a:rPr lang="en-US" sz="800" dirty="0" err="1"/>
              <a:t>X_plot</a:t>
            </a:r>
            <a:r>
              <a:rPr lang="en-US" sz="800" dirty="0"/>
              <a:t>);Z = </a:t>
            </a:r>
            <a:r>
              <a:rPr lang="en-US" sz="800" dirty="0" err="1"/>
              <a:t>Z.reshape</a:t>
            </a:r>
            <a:r>
              <a:rPr lang="en-US" sz="800" dirty="0"/>
              <a:t>(</a:t>
            </a:r>
            <a:r>
              <a:rPr lang="en-US" sz="800" dirty="0" err="1"/>
              <a:t>xx.shape</a:t>
            </a:r>
            <a:r>
              <a:rPr lang="en-US" sz="800" dirty="0"/>
              <a:t>)</a:t>
            </a:r>
          </a:p>
          <a:p>
            <a:r>
              <a:rPr lang="en-US" sz="800" dirty="0" err="1" smtClean="0"/>
              <a:t>plt.subplot</a:t>
            </a:r>
            <a:r>
              <a:rPr lang="en-US" sz="800" dirty="0" smtClean="0"/>
              <a:t>(122</a:t>
            </a:r>
            <a:r>
              <a:rPr lang="en-US" sz="800" dirty="0"/>
              <a:t>)</a:t>
            </a:r>
          </a:p>
          <a:p>
            <a:r>
              <a:rPr lang="en-US" sz="800" dirty="0" err="1"/>
              <a:t>plt.contourf</a:t>
            </a:r>
            <a:r>
              <a:rPr lang="en-US" sz="800" dirty="0"/>
              <a:t>(xx, </a:t>
            </a:r>
            <a:r>
              <a:rPr lang="en-US" sz="800" dirty="0" err="1"/>
              <a:t>yy</a:t>
            </a:r>
            <a:r>
              <a:rPr lang="en-US" sz="800" dirty="0"/>
              <a:t>, Z, </a:t>
            </a:r>
            <a:r>
              <a:rPr lang="en-US" sz="800" dirty="0" err="1"/>
              <a:t>cmap</a:t>
            </a:r>
            <a:r>
              <a:rPr lang="en-US" sz="800" dirty="0"/>
              <a:t>=plt.cm.tab10, alpha=0.3)</a:t>
            </a:r>
          </a:p>
          <a:p>
            <a:r>
              <a:rPr lang="en-US" sz="800" dirty="0" err="1"/>
              <a:t>plt.scatter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[:, 0], </a:t>
            </a:r>
            <a:r>
              <a:rPr lang="en-US" sz="800" dirty="0" err="1"/>
              <a:t>X_trn</a:t>
            </a:r>
            <a:r>
              <a:rPr lang="en-US" sz="800" dirty="0"/>
              <a:t>[:, 1], c=</a:t>
            </a:r>
            <a:r>
              <a:rPr lang="en-US" sz="800" dirty="0" err="1"/>
              <a:t>Y_trn</a:t>
            </a:r>
            <a:r>
              <a:rPr lang="en-US" sz="800" dirty="0"/>
              <a:t>, </a:t>
            </a:r>
            <a:r>
              <a:rPr lang="en-US" sz="800" dirty="0" err="1"/>
              <a:t>cmap</a:t>
            </a:r>
            <a:r>
              <a:rPr lang="en-US" sz="800" dirty="0"/>
              <a:t>=plt.cm.Set1)</a:t>
            </a:r>
          </a:p>
          <a:p>
            <a:r>
              <a:rPr lang="en-US" sz="800" dirty="0" err="1"/>
              <a:t>plt.xlabel</a:t>
            </a:r>
            <a:r>
              <a:rPr lang="en-US" sz="800" dirty="0"/>
              <a:t>('Sepal length');</a:t>
            </a:r>
            <a:r>
              <a:rPr lang="en-US" sz="800" dirty="0" err="1"/>
              <a:t>plt.ylabel</a:t>
            </a:r>
            <a:r>
              <a:rPr lang="en-US" sz="800" dirty="0"/>
              <a:t>('Sepal width')</a:t>
            </a:r>
          </a:p>
          <a:p>
            <a:r>
              <a:rPr lang="en-US" sz="800" dirty="0" err="1"/>
              <a:t>plt.xlim</a:t>
            </a:r>
            <a:r>
              <a:rPr lang="en-US" sz="800" dirty="0"/>
              <a:t>(</a:t>
            </a:r>
            <a:r>
              <a:rPr lang="en-US" sz="800" dirty="0" err="1"/>
              <a:t>xx.min</a:t>
            </a:r>
            <a:r>
              <a:rPr lang="en-US" sz="800" dirty="0"/>
              <a:t>(), </a:t>
            </a:r>
            <a:r>
              <a:rPr lang="en-US" sz="800" dirty="0" err="1"/>
              <a:t>xx.max</a:t>
            </a:r>
            <a:r>
              <a:rPr lang="en-US" sz="800" dirty="0"/>
              <a:t>());</a:t>
            </a:r>
            <a:r>
              <a:rPr lang="en-US" sz="800" dirty="0" err="1"/>
              <a:t>plt.title</a:t>
            </a:r>
            <a:r>
              <a:rPr lang="en-US" sz="800" dirty="0"/>
              <a:t>('SVC with Polynomial kernel of degree 1 ')</a:t>
            </a:r>
          </a:p>
          <a:p>
            <a:r>
              <a:rPr lang="en-US" sz="800" dirty="0" err="1"/>
              <a:t>plt.show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9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10"/>
            <a:ext cx="9144000" cy="3816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8210" y="3928610"/>
            <a:ext cx="827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linear kernel is: 0.00%                        SVC Accuracy for Polynomial kernel is: 4.44%</a:t>
            </a:r>
          </a:p>
        </p:txBody>
      </p:sp>
    </p:spTree>
    <p:extLst>
      <p:ext uri="{BB962C8B-B14F-4D97-AF65-F5344CB8AC3E}">
        <p14:creationId xmlns:p14="http://schemas.microsoft.com/office/powerpoint/2010/main" val="14952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47" y="863022"/>
            <a:ext cx="9144000" cy="34174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4035" y="295810"/>
            <a:ext cx="6261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X_trn</a:t>
            </a:r>
            <a:r>
              <a:rPr lang="en-US" dirty="0"/>
              <a:t>, </a:t>
            </a:r>
            <a:r>
              <a:rPr lang="en-US" dirty="0" err="1"/>
              <a:t>X_tst</a:t>
            </a:r>
            <a:r>
              <a:rPr lang="en-US" dirty="0"/>
              <a:t>, </a:t>
            </a:r>
            <a:r>
              <a:rPr lang="en-US" dirty="0" err="1"/>
              <a:t>Y_trn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0.3)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4013" y="4539912"/>
            <a:ext cx="3950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Polynomial kernel is: 77.78%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282" y="4539912"/>
            <a:ext cx="3510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linear kernel is: 77.78%</a:t>
            </a:r>
          </a:p>
        </p:txBody>
      </p:sp>
    </p:spTree>
    <p:extLst>
      <p:ext uri="{BB962C8B-B14F-4D97-AF65-F5344CB8AC3E}">
        <p14:creationId xmlns:p14="http://schemas.microsoft.com/office/powerpoint/2010/main" val="2849002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00"/>
            <a:ext cx="9144000" cy="34174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18" y="44129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SVC Accuracy for linear kernel is: 77.78%</a:t>
            </a:r>
          </a:p>
          <a:p>
            <a:r>
              <a:rPr lang="en-US" dirty="0"/>
              <a:t>SVC Accuracy for Polynomial kernel is: 80.00%</a:t>
            </a:r>
          </a:p>
        </p:txBody>
      </p:sp>
    </p:spTree>
    <p:extLst>
      <p:ext uri="{BB962C8B-B14F-4D97-AF65-F5344CB8AC3E}">
        <p14:creationId xmlns:p14="http://schemas.microsoft.com/office/powerpoint/2010/main" val="1652312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 of degree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" y="1686521"/>
            <a:ext cx="3600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1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RBF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0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08" y="189491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43" y="1848581"/>
            <a:ext cx="3284188" cy="2189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3" y="2014300"/>
            <a:ext cx="1904354" cy="1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14" y="1373447"/>
            <a:ext cx="3267075" cy="278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0675" y="4357426"/>
            <a:ext cx="4400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95AE3"/>
                </a:solidFill>
                <a:latin typeface="Arial Narrow" panose="020B0606020202030204" pitchFamily="34" charset="0"/>
              </a:rPr>
              <a:t>A </a:t>
            </a:r>
            <a:r>
              <a:rPr lang="en-US" sz="2800" b="1" dirty="0">
                <a:solidFill>
                  <a:srgbClr val="295AE3"/>
                </a:solidFill>
                <a:latin typeface="Arial Narrow" panose="020B0606020202030204" pitchFamily="34" charset="0"/>
              </a:rPr>
              <a:t>new way forward in mobility</a:t>
            </a:r>
          </a:p>
        </p:txBody>
      </p:sp>
    </p:spTree>
    <p:extLst>
      <p:ext uri="{BB962C8B-B14F-4D97-AF65-F5344CB8AC3E}">
        <p14:creationId xmlns:p14="http://schemas.microsoft.com/office/powerpoint/2010/main" val="9943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307825" y="52027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How </a:t>
            </a:r>
            <a:r>
              <a:rPr lang="en-US" dirty="0" smtClean="0"/>
              <a:t>Machine Learning </a:t>
            </a:r>
            <a:r>
              <a:rPr lang="en-US" dirty="0"/>
              <a:t>Works</a:t>
            </a:r>
            <a:br>
              <a:rPr lang="en-US" dirty="0"/>
            </a:b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25" y="1306471"/>
            <a:ext cx="7639375" cy="2981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604433"/>
            <a:ext cx="6739500" cy="595741"/>
          </a:xfrm>
        </p:spPr>
        <p:txBody>
          <a:bodyPr/>
          <a:lstStyle/>
          <a:p>
            <a:r>
              <a:rPr lang="en-US" dirty="0"/>
              <a:t>How Machine</a:t>
            </a:r>
            <a:br>
              <a:rPr lang="en-US" dirty="0"/>
            </a:br>
            <a:r>
              <a:rPr lang="en-US" dirty="0"/>
              <a:t>Learning Works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1999281" y="1565329"/>
            <a:ext cx="6261316" cy="33166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Predicts </a:t>
            </a:r>
            <a:r>
              <a:rPr lang="en-US" sz="2800" dirty="0">
                <a:latin typeface="Arial Narrow" panose="020B0606020202030204" pitchFamily="34" charset="0"/>
              </a:rPr>
              <a:t>D</a:t>
            </a:r>
            <a:r>
              <a:rPr lang="en-US" sz="2800" dirty="0" smtClean="0">
                <a:latin typeface="Arial Narrow" panose="020B0606020202030204" pitchFamily="34" charset="0"/>
              </a:rPr>
              <a:t>iscrete Responses</a:t>
            </a:r>
            <a:endParaRPr lang="en-US" sz="28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662" y="1782305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CLASSIFICATION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1212</Words>
  <Application>Microsoft Office PowerPoint</Application>
  <PresentationFormat>On-screen Show (16:9)</PresentationFormat>
  <Paragraphs>257</Paragraphs>
  <Slides>60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 Narrow</vt:lpstr>
      <vt:lpstr>Arial</vt:lpstr>
      <vt:lpstr>Barlow</vt:lpstr>
      <vt:lpstr>Calibri Light</vt:lpstr>
      <vt:lpstr>Aharoni</vt:lpstr>
      <vt:lpstr>Calibri</vt:lpstr>
      <vt:lpstr>Basset template</vt:lpstr>
      <vt:lpstr>Office Theme</vt:lpstr>
      <vt:lpstr>Fundamentals of Machine Learning</vt:lpstr>
      <vt:lpstr>What is Machine Learning? </vt:lpstr>
      <vt:lpstr>PowerPoint Presentation</vt:lpstr>
      <vt:lpstr>HELLO!</vt:lpstr>
      <vt:lpstr>Examples?</vt:lpstr>
      <vt:lpstr>Examples</vt:lpstr>
      <vt:lpstr>Examples</vt:lpstr>
      <vt:lpstr>How Machine Learning Works </vt:lpstr>
      <vt:lpstr>How Machine Learning Works </vt:lpstr>
      <vt:lpstr>How Machine Learning Works? </vt:lpstr>
      <vt:lpstr>Features  and Labels </vt:lpstr>
      <vt:lpstr>Example… </vt:lpstr>
      <vt:lpstr>Example… </vt:lpstr>
      <vt:lpstr>Example… </vt:lpstr>
      <vt:lpstr>SVM…</vt:lpstr>
      <vt:lpstr>Which is the best separating hyperplane?</vt:lpstr>
      <vt:lpstr>What about this one?</vt:lpstr>
      <vt:lpstr>What about this one?</vt:lpstr>
      <vt:lpstr>What about this one?</vt:lpstr>
      <vt:lpstr>What does this line do that others don’t do?</vt:lpstr>
      <vt:lpstr>It maximizes the distance to nearest point of both the classes. </vt:lpstr>
      <vt:lpstr>Margin</vt:lpstr>
      <vt:lpstr>Which line do you think that SVM will construct?</vt:lpstr>
      <vt:lpstr>Its actually a rebel that doesn’t follow the trend of the rest of its class samples. </vt:lpstr>
      <vt:lpstr>Outlier…</vt:lpstr>
      <vt:lpstr>Which hyperplane do you think SVM will construct?</vt:lpstr>
      <vt:lpstr>SVM</vt:lpstr>
      <vt:lpstr>Linearly Separable Data</vt:lpstr>
      <vt:lpstr>LinearSVC</vt:lpstr>
      <vt:lpstr>PowerPoint Presentation</vt:lpstr>
      <vt:lpstr>Training and testing</vt:lpstr>
      <vt:lpstr>Accuracy</vt:lpstr>
      <vt:lpstr>Accuracy vs data size</vt:lpstr>
      <vt:lpstr>Question: Do you think this data is linearly separable?  Do you think this data can be modelled by a linear SVM?</vt:lpstr>
      <vt:lpstr>…</vt:lpstr>
      <vt:lpstr>…</vt:lpstr>
      <vt:lpstr>PowerPoint Presentation</vt:lpstr>
      <vt:lpstr>PowerPoint Presentation</vt:lpstr>
      <vt:lpstr>Question</vt:lpstr>
      <vt:lpstr>PowerPoint Presentation</vt:lpstr>
      <vt:lpstr>What did this linear separation look like in the original graph? Non linear.  </vt:lpstr>
      <vt:lpstr>Non Linear Data</vt:lpstr>
      <vt:lpstr>How to deal with non-linear data</vt:lpstr>
      <vt:lpstr>Kernels</vt:lpstr>
      <vt:lpstr>Common kernels</vt:lpstr>
      <vt:lpstr>Linear SVM</vt:lpstr>
      <vt:lpstr>PowerPoint Presentation</vt:lpstr>
      <vt:lpstr>Training and Testing</vt:lpstr>
      <vt:lpstr>Accuracy</vt:lpstr>
      <vt:lpstr>Conclusion</vt:lpstr>
      <vt:lpstr>Iris Flower Example</vt:lpstr>
      <vt:lpstr>Polynomial Kernel</vt:lpstr>
      <vt:lpstr>PowerPoint Presentation</vt:lpstr>
      <vt:lpstr>PowerPoint Presentation</vt:lpstr>
      <vt:lpstr>PowerPoint Presentation</vt:lpstr>
      <vt:lpstr>PowerPoint Presentation</vt:lpstr>
      <vt:lpstr>Affect of degree</vt:lpstr>
      <vt:lpstr>RBF Kernel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Hafsa</dc:creator>
  <cp:lastModifiedBy>sajid</cp:lastModifiedBy>
  <cp:revision>38</cp:revision>
  <dcterms:modified xsi:type="dcterms:W3CDTF">2018-09-17T11:23:06Z</dcterms:modified>
</cp:coreProperties>
</file>