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7"/>
  </p:notesMasterIdLst>
  <p:sldIdLst>
    <p:sldId id="256" r:id="rId3"/>
    <p:sldId id="257" r:id="rId4"/>
    <p:sldId id="262" r:id="rId5"/>
    <p:sldId id="258" r:id="rId6"/>
    <p:sldId id="259" r:id="rId7"/>
    <p:sldId id="260" r:id="rId8"/>
    <p:sldId id="261" r:id="rId9"/>
    <p:sldId id="270" r:id="rId10"/>
    <p:sldId id="263" r:id="rId11"/>
    <p:sldId id="264" r:id="rId12"/>
    <p:sldId id="265" r:id="rId13"/>
    <p:sldId id="266" r:id="rId14"/>
    <p:sldId id="267" r:id="rId15"/>
    <p:sldId id="268" r:id="rId16"/>
    <p:sldId id="269" r:id="rId17"/>
    <p:sldId id="271" r:id="rId18"/>
    <p:sldId id="272" r:id="rId19"/>
    <p:sldId id="273" r:id="rId20"/>
    <p:sldId id="274" r:id="rId21"/>
    <p:sldId id="275" r:id="rId22"/>
    <p:sldId id="279" r:id="rId23"/>
    <p:sldId id="280" r:id="rId24"/>
    <p:sldId id="278"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8E15E1-9F94-4FEF-9695-A9613DE42812}" type="datetimeFigureOut">
              <a:rPr lang="en-US" smtClean="0"/>
              <a:t>9/17/2018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0AEA7B-AC6C-411A-8201-41F389ECB226}" type="slidenum">
              <a:rPr lang="en-US" smtClean="0"/>
              <a:t>‹#›</a:t>
            </a:fld>
            <a:endParaRPr lang="en-US"/>
          </a:p>
        </p:txBody>
      </p:sp>
    </p:spTree>
    <p:extLst>
      <p:ext uri="{BB962C8B-B14F-4D97-AF65-F5344CB8AC3E}">
        <p14:creationId xmlns:p14="http://schemas.microsoft.com/office/powerpoint/2010/main" val="3603679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0: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Google Shape;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1916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298CBA-2F5F-421E-AF95-807E8EBE6A83}"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E9640-02D3-4455-A64D-6C8A8D7D02CB}" type="slidenum">
              <a:rPr lang="en-US" smtClean="0"/>
              <a:t>‹#›</a:t>
            </a:fld>
            <a:endParaRPr lang="en-US"/>
          </a:p>
        </p:txBody>
      </p:sp>
    </p:spTree>
    <p:extLst>
      <p:ext uri="{BB962C8B-B14F-4D97-AF65-F5344CB8AC3E}">
        <p14:creationId xmlns:p14="http://schemas.microsoft.com/office/powerpoint/2010/main" val="2192236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298CBA-2F5F-421E-AF95-807E8EBE6A83}"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E9640-02D3-4455-A64D-6C8A8D7D02CB}" type="slidenum">
              <a:rPr lang="en-US" smtClean="0"/>
              <a:t>‹#›</a:t>
            </a:fld>
            <a:endParaRPr lang="en-US"/>
          </a:p>
        </p:txBody>
      </p:sp>
    </p:spTree>
    <p:extLst>
      <p:ext uri="{BB962C8B-B14F-4D97-AF65-F5344CB8AC3E}">
        <p14:creationId xmlns:p14="http://schemas.microsoft.com/office/powerpoint/2010/main" val="2657924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298CBA-2F5F-421E-AF95-807E8EBE6A83}"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E9640-02D3-4455-A64D-6C8A8D7D02CB}" type="slidenum">
              <a:rPr lang="en-US" smtClean="0"/>
              <a:t>‹#›</a:t>
            </a:fld>
            <a:endParaRPr lang="en-US"/>
          </a:p>
        </p:txBody>
      </p:sp>
    </p:spTree>
    <p:extLst>
      <p:ext uri="{BB962C8B-B14F-4D97-AF65-F5344CB8AC3E}">
        <p14:creationId xmlns:p14="http://schemas.microsoft.com/office/powerpoint/2010/main" val="2298041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0497200" y="-100"/>
            <a:ext cx="1694800" cy="68580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11" name="Google Shape;11;p2"/>
          <p:cNvSpPr/>
          <p:nvPr/>
        </p:nvSpPr>
        <p:spPr>
          <a:xfrm>
            <a:off x="2988300" y="1747833"/>
            <a:ext cx="8678800" cy="33624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12" name="Google Shape;12;p2"/>
          <p:cNvSpPr txBox="1">
            <a:spLocks noGrp="1"/>
          </p:cNvSpPr>
          <p:nvPr>
            <p:ph type="ctrTitle"/>
          </p:nvPr>
        </p:nvSpPr>
        <p:spPr>
          <a:xfrm>
            <a:off x="3613633" y="1747800"/>
            <a:ext cx="7302400" cy="3362400"/>
          </a:xfrm>
          <a:prstGeom prst="rect">
            <a:avLst/>
          </a:prstGeom>
        </p:spPr>
        <p:txBody>
          <a:bodyPr spcFirstLastPara="1" wrap="square" lIns="91425" tIns="91425" rIns="91425" bIns="91425" anchor="ctr" anchorCtr="0"/>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Tree>
    <p:extLst>
      <p:ext uri="{BB962C8B-B14F-4D97-AF65-F5344CB8AC3E}">
        <p14:creationId xmlns:p14="http://schemas.microsoft.com/office/powerpoint/2010/main" val="6057706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50"/>
        <p:cNvGrpSpPr/>
        <p:nvPr/>
      </p:nvGrpSpPr>
      <p:grpSpPr>
        <a:xfrm>
          <a:off x="0" y="0"/>
          <a:ext cx="0" cy="0"/>
          <a:chOff x="0" y="0"/>
          <a:chExt cx="0" cy="0"/>
        </a:xfrm>
      </p:grpSpPr>
      <p:sp>
        <p:nvSpPr>
          <p:cNvPr id="51" name="Google Shape;51;p8"/>
          <p:cNvSpPr/>
          <p:nvPr/>
        </p:nvSpPr>
        <p:spPr>
          <a:xfrm>
            <a:off x="1694800" y="-100"/>
            <a:ext cx="10497200" cy="68580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52" name="Google Shape;52;p8"/>
          <p:cNvSpPr/>
          <p:nvPr/>
        </p:nvSpPr>
        <p:spPr>
          <a:xfrm>
            <a:off x="11667067" y="5808167"/>
            <a:ext cx="524800" cy="5248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53" name="Google Shape;53;p8"/>
          <p:cNvSpPr/>
          <p:nvPr/>
        </p:nvSpPr>
        <p:spPr>
          <a:xfrm>
            <a:off x="1170000" y="524700"/>
            <a:ext cx="10497200" cy="1075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54" name="Google Shape;54;p8"/>
          <p:cNvSpPr txBox="1">
            <a:spLocks noGrp="1"/>
          </p:cNvSpPr>
          <p:nvPr>
            <p:ph type="title"/>
          </p:nvPr>
        </p:nvSpPr>
        <p:spPr>
          <a:xfrm>
            <a:off x="1576267" y="524633"/>
            <a:ext cx="8986000" cy="1075600"/>
          </a:xfrm>
          <a:prstGeom prst="rect">
            <a:avLst/>
          </a:prstGeom>
        </p:spPr>
        <p:txBody>
          <a:bodyPr spcFirstLastPara="1" wrap="square" lIns="91425" tIns="91425" rIns="91425" bIns="91425" anchor="ctr"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5" name="Google Shape;55;p8"/>
          <p:cNvSpPr txBox="1">
            <a:spLocks noGrp="1"/>
          </p:cNvSpPr>
          <p:nvPr>
            <p:ph type="body" idx="1"/>
          </p:nvPr>
        </p:nvSpPr>
        <p:spPr>
          <a:xfrm>
            <a:off x="2080233" y="1833633"/>
            <a:ext cx="3090000" cy="4499600"/>
          </a:xfrm>
          <a:prstGeom prst="rect">
            <a:avLst/>
          </a:prstGeom>
        </p:spPr>
        <p:txBody>
          <a:bodyPr spcFirstLastPara="1" wrap="square" lIns="91425" tIns="91425" rIns="91425" bIns="91425" anchor="t" anchorCtr="0"/>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endParaRPr/>
          </a:p>
        </p:txBody>
      </p:sp>
      <p:sp>
        <p:nvSpPr>
          <p:cNvPr id="56" name="Google Shape;56;p8"/>
          <p:cNvSpPr txBox="1">
            <a:spLocks noGrp="1"/>
          </p:cNvSpPr>
          <p:nvPr>
            <p:ph type="body" idx="2"/>
          </p:nvPr>
        </p:nvSpPr>
        <p:spPr>
          <a:xfrm>
            <a:off x="5328700" y="1833633"/>
            <a:ext cx="3090000" cy="4499600"/>
          </a:xfrm>
          <a:prstGeom prst="rect">
            <a:avLst/>
          </a:prstGeom>
        </p:spPr>
        <p:txBody>
          <a:bodyPr spcFirstLastPara="1" wrap="square" lIns="91425" tIns="91425" rIns="91425" bIns="91425" anchor="t" anchorCtr="0"/>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endParaRPr/>
          </a:p>
        </p:txBody>
      </p:sp>
      <p:sp>
        <p:nvSpPr>
          <p:cNvPr id="57" name="Google Shape;57;p8"/>
          <p:cNvSpPr txBox="1">
            <a:spLocks noGrp="1"/>
          </p:cNvSpPr>
          <p:nvPr>
            <p:ph type="body" idx="3"/>
          </p:nvPr>
        </p:nvSpPr>
        <p:spPr>
          <a:xfrm>
            <a:off x="8577165" y="1833633"/>
            <a:ext cx="3090000" cy="4499600"/>
          </a:xfrm>
          <a:prstGeom prst="rect">
            <a:avLst/>
          </a:prstGeom>
        </p:spPr>
        <p:txBody>
          <a:bodyPr spcFirstLastPara="1" wrap="square" lIns="91425" tIns="91425" rIns="91425" bIns="91425" anchor="t" anchorCtr="0"/>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endParaRPr/>
          </a:p>
        </p:txBody>
      </p:sp>
      <p:sp>
        <p:nvSpPr>
          <p:cNvPr id="58" name="Google Shape;58;p8"/>
          <p:cNvSpPr txBox="1">
            <a:spLocks noGrp="1"/>
          </p:cNvSpPr>
          <p:nvPr>
            <p:ph type="sldNum" idx="12"/>
          </p:nvPr>
        </p:nvSpPr>
        <p:spPr>
          <a:xfrm>
            <a:off x="11667200" y="5808300"/>
            <a:ext cx="5248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59" name="Google Shape;59;p8"/>
          <p:cNvSpPr/>
          <p:nvPr/>
        </p:nvSpPr>
        <p:spPr>
          <a:xfrm>
            <a:off x="10591667" y="524567"/>
            <a:ext cx="1075600" cy="1075600"/>
          </a:xfrm>
          <a:prstGeom prst="rect">
            <a:avLst/>
          </a:prstGeom>
          <a:solidFill>
            <a:srgbClr val="FFFFFF">
              <a:alpha val="5269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Tree>
    <p:extLst>
      <p:ext uri="{BB962C8B-B14F-4D97-AF65-F5344CB8AC3E}">
        <p14:creationId xmlns:p14="http://schemas.microsoft.com/office/powerpoint/2010/main" val="1164299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0"/>
        <p:cNvGrpSpPr/>
        <p:nvPr/>
      </p:nvGrpSpPr>
      <p:grpSpPr>
        <a:xfrm>
          <a:off x="0" y="0"/>
          <a:ext cx="0" cy="0"/>
          <a:chOff x="0" y="0"/>
          <a:chExt cx="0" cy="0"/>
        </a:xfrm>
      </p:grpSpPr>
      <p:sp>
        <p:nvSpPr>
          <p:cNvPr id="61" name="Google Shape;61;p9"/>
          <p:cNvSpPr/>
          <p:nvPr/>
        </p:nvSpPr>
        <p:spPr>
          <a:xfrm>
            <a:off x="1694800" y="-100"/>
            <a:ext cx="10497200" cy="68580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62" name="Google Shape;62;p9"/>
          <p:cNvSpPr/>
          <p:nvPr/>
        </p:nvSpPr>
        <p:spPr>
          <a:xfrm>
            <a:off x="11667067" y="5808167"/>
            <a:ext cx="524800" cy="5248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63" name="Google Shape;63;p9"/>
          <p:cNvSpPr/>
          <p:nvPr/>
        </p:nvSpPr>
        <p:spPr>
          <a:xfrm>
            <a:off x="1170000" y="524700"/>
            <a:ext cx="10497200" cy="1075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64" name="Google Shape;64;p9"/>
          <p:cNvSpPr txBox="1">
            <a:spLocks noGrp="1"/>
          </p:cNvSpPr>
          <p:nvPr>
            <p:ph type="title"/>
          </p:nvPr>
        </p:nvSpPr>
        <p:spPr>
          <a:xfrm>
            <a:off x="1576267" y="524633"/>
            <a:ext cx="8986000" cy="1075600"/>
          </a:xfrm>
          <a:prstGeom prst="rect">
            <a:avLst/>
          </a:prstGeom>
        </p:spPr>
        <p:txBody>
          <a:bodyPr spcFirstLastPara="1" wrap="square" lIns="91425" tIns="91425" rIns="91425" bIns="91425" anchor="ctr"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5" name="Google Shape;65;p9"/>
          <p:cNvSpPr txBox="1">
            <a:spLocks noGrp="1"/>
          </p:cNvSpPr>
          <p:nvPr>
            <p:ph type="sldNum" idx="12"/>
          </p:nvPr>
        </p:nvSpPr>
        <p:spPr>
          <a:xfrm>
            <a:off x="11667200" y="5808300"/>
            <a:ext cx="5248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66" name="Google Shape;66;p9"/>
          <p:cNvSpPr/>
          <p:nvPr/>
        </p:nvSpPr>
        <p:spPr>
          <a:xfrm>
            <a:off x="10591667" y="524567"/>
            <a:ext cx="1075600" cy="1075600"/>
          </a:xfrm>
          <a:prstGeom prst="rect">
            <a:avLst/>
          </a:prstGeom>
          <a:solidFill>
            <a:srgbClr val="FFFFFF">
              <a:alpha val="52690"/>
            </a:srgbClr>
          </a:solidFill>
          <a:ln>
            <a:noFill/>
          </a:ln>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Tree>
    <p:extLst>
      <p:ext uri="{BB962C8B-B14F-4D97-AF65-F5344CB8AC3E}">
        <p14:creationId xmlns:p14="http://schemas.microsoft.com/office/powerpoint/2010/main" val="875974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4"/>
        <p:cNvGrpSpPr/>
        <p:nvPr/>
      </p:nvGrpSpPr>
      <p:grpSpPr>
        <a:xfrm>
          <a:off x="0" y="0"/>
          <a:ext cx="0" cy="0"/>
          <a:chOff x="0" y="0"/>
          <a:chExt cx="0" cy="0"/>
        </a:xfrm>
      </p:grpSpPr>
      <p:sp>
        <p:nvSpPr>
          <p:cNvPr id="75" name="Google Shape;75;p11"/>
          <p:cNvSpPr/>
          <p:nvPr/>
        </p:nvSpPr>
        <p:spPr>
          <a:xfrm>
            <a:off x="1694800" y="-100"/>
            <a:ext cx="10497200" cy="68580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76" name="Google Shape;76;p11"/>
          <p:cNvSpPr/>
          <p:nvPr/>
        </p:nvSpPr>
        <p:spPr>
          <a:xfrm>
            <a:off x="11667067" y="5808167"/>
            <a:ext cx="524800" cy="5248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77" name="Google Shape;77;p11"/>
          <p:cNvSpPr txBox="1">
            <a:spLocks noGrp="1"/>
          </p:cNvSpPr>
          <p:nvPr>
            <p:ph type="sldNum" idx="12"/>
          </p:nvPr>
        </p:nvSpPr>
        <p:spPr>
          <a:xfrm>
            <a:off x="11667200" y="5808300"/>
            <a:ext cx="5248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0850406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with icon space">
  <p:cSld name="Blank with icon space">
    <p:spTree>
      <p:nvGrpSpPr>
        <p:cNvPr id="1" name="Shape 78"/>
        <p:cNvGrpSpPr/>
        <p:nvPr/>
      </p:nvGrpSpPr>
      <p:grpSpPr>
        <a:xfrm>
          <a:off x="0" y="0"/>
          <a:ext cx="0" cy="0"/>
          <a:chOff x="0" y="0"/>
          <a:chExt cx="0" cy="0"/>
        </a:xfrm>
      </p:grpSpPr>
      <p:sp>
        <p:nvSpPr>
          <p:cNvPr id="79" name="Google Shape;79;p12"/>
          <p:cNvSpPr/>
          <p:nvPr/>
        </p:nvSpPr>
        <p:spPr>
          <a:xfrm>
            <a:off x="1694800" y="-100"/>
            <a:ext cx="10497200" cy="68580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80" name="Google Shape;80;p12"/>
          <p:cNvSpPr/>
          <p:nvPr/>
        </p:nvSpPr>
        <p:spPr>
          <a:xfrm>
            <a:off x="11667067" y="5808167"/>
            <a:ext cx="524800" cy="5248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81" name="Google Shape;81;p12"/>
          <p:cNvSpPr txBox="1">
            <a:spLocks noGrp="1"/>
          </p:cNvSpPr>
          <p:nvPr>
            <p:ph type="sldNum" idx="12"/>
          </p:nvPr>
        </p:nvSpPr>
        <p:spPr>
          <a:xfrm>
            <a:off x="11667200" y="5808300"/>
            <a:ext cx="5248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82" name="Google Shape;82;p12"/>
          <p:cNvSpPr/>
          <p:nvPr/>
        </p:nvSpPr>
        <p:spPr>
          <a:xfrm>
            <a:off x="1157000" y="524567"/>
            <a:ext cx="1075600" cy="10756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Tree>
    <p:extLst>
      <p:ext uri="{BB962C8B-B14F-4D97-AF65-F5344CB8AC3E}">
        <p14:creationId xmlns:p14="http://schemas.microsoft.com/office/powerpoint/2010/main" val="1382712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3"/>
        <p:cNvGrpSpPr/>
        <p:nvPr/>
      </p:nvGrpSpPr>
      <p:grpSpPr>
        <a:xfrm>
          <a:off x="0" y="0"/>
          <a:ext cx="0" cy="0"/>
          <a:chOff x="0" y="0"/>
          <a:chExt cx="0" cy="0"/>
        </a:xfrm>
      </p:grpSpPr>
      <p:sp>
        <p:nvSpPr>
          <p:cNvPr id="14" name="Google Shape;14;p3"/>
          <p:cNvSpPr/>
          <p:nvPr/>
        </p:nvSpPr>
        <p:spPr>
          <a:xfrm>
            <a:off x="4063900" y="-100"/>
            <a:ext cx="8128000" cy="6858000"/>
          </a:xfrm>
          <a:prstGeom prst="rect">
            <a:avLst/>
          </a:prstGeom>
          <a:solidFill>
            <a:srgbClr val="FFFFFF"/>
          </a:solidFill>
          <a:ln>
            <a:noFill/>
          </a:ln>
          <a:effectLst>
            <a:outerShdw blurRad="285750" dist="190500" dir="10800000" algn="bl" rotWithShape="0">
              <a:srgbClr val="000000">
                <a:alpha val="15000"/>
              </a:srgbClr>
            </a:outerShdw>
          </a:effectLst>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15" name="Google Shape;15;p3"/>
          <p:cNvSpPr/>
          <p:nvPr/>
        </p:nvSpPr>
        <p:spPr>
          <a:xfrm>
            <a:off x="2988300" y="2360000"/>
            <a:ext cx="8678800" cy="2138000"/>
          </a:xfrm>
          <a:prstGeom prst="rect">
            <a:avLst/>
          </a:prstGeom>
          <a:solidFill>
            <a:srgbClr val="FFB000"/>
          </a:solidFill>
          <a:ln>
            <a:noFill/>
          </a:ln>
          <a:effectLst>
            <a:outerShdw blurRad="214313" dist="47625" dir="5400000" algn="bl" rotWithShape="0">
              <a:srgbClr val="000000">
                <a:alpha val="20000"/>
              </a:srgbClr>
            </a:outerShdw>
          </a:effectLst>
        </p:spPr>
        <p:txBody>
          <a:bodyPr spcFirstLastPara="1" wrap="square" lIns="121900" tIns="121900" rIns="121900" bIns="121900" anchor="ctr" anchorCtr="0">
            <a:noAutofit/>
          </a:bodyPr>
          <a:lstStyle/>
          <a:p>
            <a:pPr marL="0" lvl="0" indent="0">
              <a:spcBef>
                <a:spcPts val="0"/>
              </a:spcBef>
              <a:spcAft>
                <a:spcPts val="0"/>
              </a:spcAft>
              <a:buNone/>
            </a:pPr>
            <a:endParaRPr sz="2400"/>
          </a:p>
        </p:txBody>
      </p:sp>
      <p:sp>
        <p:nvSpPr>
          <p:cNvPr id="16" name="Google Shape;16;p3"/>
          <p:cNvSpPr txBox="1">
            <a:spLocks noGrp="1"/>
          </p:cNvSpPr>
          <p:nvPr>
            <p:ph type="ctrTitle"/>
          </p:nvPr>
        </p:nvSpPr>
        <p:spPr>
          <a:xfrm>
            <a:off x="3913867" y="2461600"/>
            <a:ext cx="7753200" cy="1214400"/>
          </a:xfrm>
          <a:prstGeom prst="rect">
            <a:avLst/>
          </a:prstGeom>
        </p:spPr>
        <p:txBody>
          <a:bodyPr spcFirstLastPara="1" wrap="square" lIns="91425" tIns="91425" rIns="91425" bIns="91425" anchor="b" anchorCtr="0"/>
          <a:lstStyle>
            <a:lvl1pPr lvl="0" rtl="0">
              <a:spcBef>
                <a:spcPts val="0"/>
              </a:spcBef>
              <a:spcAft>
                <a:spcPts val="0"/>
              </a:spcAft>
              <a:buSzPts val="3600"/>
              <a:buNone/>
              <a:defRPr sz="48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17" name="Google Shape;17;p3"/>
          <p:cNvSpPr txBox="1">
            <a:spLocks noGrp="1"/>
          </p:cNvSpPr>
          <p:nvPr>
            <p:ph type="subTitle" idx="1"/>
          </p:nvPr>
        </p:nvSpPr>
        <p:spPr>
          <a:xfrm>
            <a:off x="3913867" y="3472833"/>
            <a:ext cx="7753200" cy="6024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1800"/>
              <a:buNone/>
              <a:defRPr sz="2400">
                <a:solidFill>
                  <a:schemeClr val="dk2"/>
                </a:solidFill>
              </a:defRPr>
            </a:lvl1pPr>
            <a:lvl2pPr lvl="1" rtl="0">
              <a:spcBef>
                <a:spcPts val="0"/>
              </a:spcBef>
              <a:spcAft>
                <a:spcPts val="0"/>
              </a:spcAft>
              <a:buClr>
                <a:schemeClr val="dk2"/>
              </a:buClr>
              <a:buSzPts val="1800"/>
              <a:buNone/>
              <a:defRPr sz="2400">
                <a:solidFill>
                  <a:schemeClr val="dk2"/>
                </a:solidFill>
              </a:defRPr>
            </a:lvl2pPr>
            <a:lvl3pPr lvl="2" rtl="0">
              <a:spcBef>
                <a:spcPts val="0"/>
              </a:spcBef>
              <a:spcAft>
                <a:spcPts val="0"/>
              </a:spcAft>
              <a:buClr>
                <a:schemeClr val="dk2"/>
              </a:buClr>
              <a:buSzPts val="1800"/>
              <a:buNone/>
              <a:defRPr sz="2400">
                <a:solidFill>
                  <a:schemeClr val="dk2"/>
                </a:solidFill>
              </a:defRPr>
            </a:lvl3pPr>
            <a:lvl4pPr lvl="3" rtl="0">
              <a:spcBef>
                <a:spcPts val="0"/>
              </a:spcBef>
              <a:spcAft>
                <a:spcPts val="0"/>
              </a:spcAft>
              <a:buClr>
                <a:schemeClr val="dk2"/>
              </a:buClr>
              <a:buSzPts val="1800"/>
              <a:buNone/>
              <a:defRPr sz="2400">
                <a:solidFill>
                  <a:schemeClr val="dk2"/>
                </a:solidFill>
              </a:defRPr>
            </a:lvl4pPr>
            <a:lvl5pPr lvl="4" rtl="0">
              <a:spcBef>
                <a:spcPts val="0"/>
              </a:spcBef>
              <a:spcAft>
                <a:spcPts val="0"/>
              </a:spcAft>
              <a:buClr>
                <a:schemeClr val="dk2"/>
              </a:buClr>
              <a:buSzPts val="1800"/>
              <a:buNone/>
              <a:defRPr sz="2400">
                <a:solidFill>
                  <a:schemeClr val="dk2"/>
                </a:solidFill>
              </a:defRPr>
            </a:lvl5pPr>
            <a:lvl6pPr lvl="5" rtl="0">
              <a:spcBef>
                <a:spcPts val="0"/>
              </a:spcBef>
              <a:spcAft>
                <a:spcPts val="0"/>
              </a:spcAft>
              <a:buClr>
                <a:schemeClr val="dk2"/>
              </a:buClr>
              <a:buSzPts val="1800"/>
              <a:buNone/>
              <a:defRPr sz="2400">
                <a:solidFill>
                  <a:schemeClr val="dk2"/>
                </a:solidFill>
              </a:defRPr>
            </a:lvl6pPr>
            <a:lvl7pPr lvl="6" rtl="0">
              <a:spcBef>
                <a:spcPts val="0"/>
              </a:spcBef>
              <a:spcAft>
                <a:spcPts val="0"/>
              </a:spcAft>
              <a:buClr>
                <a:schemeClr val="dk2"/>
              </a:buClr>
              <a:buSzPts val="1800"/>
              <a:buNone/>
              <a:defRPr sz="2400">
                <a:solidFill>
                  <a:schemeClr val="dk2"/>
                </a:solidFill>
              </a:defRPr>
            </a:lvl7pPr>
            <a:lvl8pPr lvl="7" rtl="0">
              <a:spcBef>
                <a:spcPts val="0"/>
              </a:spcBef>
              <a:spcAft>
                <a:spcPts val="0"/>
              </a:spcAft>
              <a:buClr>
                <a:schemeClr val="dk2"/>
              </a:buClr>
              <a:buSzPts val="1800"/>
              <a:buNone/>
              <a:defRPr sz="2400">
                <a:solidFill>
                  <a:schemeClr val="dk2"/>
                </a:solidFill>
              </a:defRPr>
            </a:lvl8pPr>
            <a:lvl9pPr lvl="8" rtl="0">
              <a:spcBef>
                <a:spcPts val="0"/>
              </a:spcBef>
              <a:spcAft>
                <a:spcPts val="0"/>
              </a:spcAft>
              <a:buClr>
                <a:schemeClr val="dk2"/>
              </a:buClr>
              <a:buSzPts val="1800"/>
              <a:buNone/>
              <a:defRPr sz="2400">
                <a:solidFill>
                  <a:schemeClr val="dk2"/>
                </a:solidFill>
              </a:defRPr>
            </a:lvl9pPr>
          </a:lstStyle>
          <a:p>
            <a:endParaRPr/>
          </a:p>
        </p:txBody>
      </p:sp>
    </p:spTree>
    <p:extLst>
      <p:ext uri="{BB962C8B-B14F-4D97-AF65-F5344CB8AC3E}">
        <p14:creationId xmlns:p14="http://schemas.microsoft.com/office/powerpoint/2010/main" val="1278054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298CBA-2F5F-421E-AF95-807E8EBE6A83}"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E9640-02D3-4455-A64D-6C8A8D7D02CB}" type="slidenum">
              <a:rPr lang="en-US" smtClean="0"/>
              <a:t>‹#›</a:t>
            </a:fld>
            <a:endParaRPr lang="en-US"/>
          </a:p>
        </p:txBody>
      </p:sp>
    </p:spTree>
    <p:extLst>
      <p:ext uri="{BB962C8B-B14F-4D97-AF65-F5344CB8AC3E}">
        <p14:creationId xmlns:p14="http://schemas.microsoft.com/office/powerpoint/2010/main" val="2624602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298CBA-2F5F-421E-AF95-807E8EBE6A83}" type="datetimeFigureOut">
              <a:rPr lang="en-US" smtClean="0"/>
              <a:t>9/17/2018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FE9640-02D3-4455-A64D-6C8A8D7D02CB}" type="slidenum">
              <a:rPr lang="en-US" smtClean="0"/>
              <a:t>‹#›</a:t>
            </a:fld>
            <a:endParaRPr lang="en-US"/>
          </a:p>
        </p:txBody>
      </p:sp>
    </p:spTree>
    <p:extLst>
      <p:ext uri="{BB962C8B-B14F-4D97-AF65-F5344CB8AC3E}">
        <p14:creationId xmlns:p14="http://schemas.microsoft.com/office/powerpoint/2010/main" val="2426376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298CBA-2F5F-421E-AF95-807E8EBE6A83}" type="datetimeFigureOut">
              <a:rPr lang="en-US" smtClean="0"/>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FE9640-02D3-4455-A64D-6C8A8D7D02CB}" type="slidenum">
              <a:rPr lang="en-US" smtClean="0"/>
              <a:t>‹#›</a:t>
            </a:fld>
            <a:endParaRPr lang="en-US"/>
          </a:p>
        </p:txBody>
      </p:sp>
    </p:spTree>
    <p:extLst>
      <p:ext uri="{BB962C8B-B14F-4D97-AF65-F5344CB8AC3E}">
        <p14:creationId xmlns:p14="http://schemas.microsoft.com/office/powerpoint/2010/main" val="1045029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298CBA-2F5F-421E-AF95-807E8EBE6A83}" type="datetimeFigureOut">
              <a:rPr lang="en-US" smtClean="0"/>
              <a:t>9/17/2018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FE9640-02D3-4455-A64D-6C8A8D7D02CB}" type="slidenum">
              <a:rPr lang="en-US" smtClean="0"/>
              <a:t>‹#›</a:t>
            </a:fld>
            <a:endParaRPr lang="en-US"/>
          </a:p>
        </p:txBody>
      </p:sp>
    </p:spTree>
    <p:extLst>
      <p:ext uri="{BB962C8B-B14F-4D97-AF65-F5344CB8AC3E}">
        <p14:creationId xmlns:p14="http://schemas.microsoft.com/office/powerpoint/2010/main" val="4292265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298CBA-2F5F-421E-AF95-807E8EBE6A83}" type="datetimeFigureOut">
              <a:rPr lang="en-US" smtClean="0"/>
              <a:t>9/17/2018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FE9640-02D3-4455-A64D-6C8A8D7D02CB}" type="slidenum">
              <a:rPr lang="en-US" smtClean="0"/>
              <a:t>‹#›</a:t>
            </a:fld>
            <a:endParaRPr lang="en-US"/>
          </a:p>
        </p:txBody>
      </p:sp>
    </p:spTree>
    <p:extLst>
      <p:ext uri="{BB962C8B-B14F-4D97-AF65-F5344CB8AC3E}">
        <p14:creationId xmlns:p14="http://schemas.microsoft.com/office/powerpoint/2010/main" val="1980900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298CBA-2F5F-421E-AF95-807E8EBE6A83}" type="datetimeFigureOut">
              <a:rPr lang="en-US" smtClean="0"/>
              <a:t>9/17/2018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FE9640-02D3-4455-A64D-6C8A8D7D02CB}" type="slidenum">
              <a:rPr lang="en-US" smtClean="0"/>
              <a:t>‹#›</a:t>
            </a:fld>
            <a:endParaRPr lang="en-US"/>
          </a:p>
        </p:txBody>
      </p:sp>
    </p:spTree>
    <p:extLst>
      <p:ext uri="{BB962C8B-B14F-4D97-AF65-F5344CB8AC3E}">
        <p14:creationId xmlns:p14="http://schemas.microsoft.com/office/powerpoint/2010/main" val="1220965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298CBA-2F5F-421E-AF95-807E8EBE6A83}" type="datetimeFigureOut">
              <a:rPr lang="en-US" smtClean="0"/>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FE9640-02D3-4455-A64D-6C8A8D7D02CB}" type="slidenum">
              <a:rPr lang="en-US" smtClean="0"/>
              <a:t>‹#›</a:t>
            </a:fld>
            <a:endParaRPr lang="en-US"/>
          </a:p>
        </p:txBody>
      </p:sp>
    </p:spTree>
    <p:extLst>
      <p:ext uri="{BB962C8B-B14F-4D97-AF65-F5344CB8AC3E}">
        <p14:creationId xmlns:p14="http://schemas.microsoft.com/office/powerpoint/2010/main" val="2820454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298CBA-2F5F-421E-AF95-807E8EBE6A83}" type="datetimeFigureOut">
              <a:rPr lang="en-US" smtClean="0"/>
              <a:t>9/17/2018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FE9640-02D3-4455-A64D-6C8A8D7D02CB}" type="slidenum">
              <a:rPr lang="en-US" smtClean="0"/>
              <a:t>‹#›</a:t>
            </a:fld>
            <a:endParaRPr lang="en-US"/>
          </a:p>
        </p:txBody>
      </p:sp>
    </p:spTree>
    <p:extLst>
      <p:ext uri="{BB962C8B-B14F-4D97-AF65-F5344CB8AC3E}">
        <p14:creationId xmlns:p14="http://schemas.microsoft.com/office/powerpoint/2010/main" val="3028308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298CBA-2F5F-421E-AF95-807E8EBE6A83}" type="datetimeFigureOut">
              <a:rPr lang="en-US" smtClean="0"/>
              <a:t>9/17/2018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FE9640-02D3-4455-A64D-6C8A8D7D02CB}" type="slidenum">
              <a:rPr lang="en-US" smtClean="0"/>
              <a:t>‹#›</a:t>
            </a:fld>
            <a:endParaRPr lang="en-US"/>
          </a:p>
        </p:txBody>
      </p:sp>
    </p:spTree>
    <p:extLst>
      <p:ext uri="{BB962C8B-B14F-4D97-AF65-F5344CB8AC3E}">
        <p14:creationId xmlns:p14="http://schemas.microsoft.com/office/powerpoint/2010/main" val="175113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576267" y="524633"/>
            <a:ext cx="8986000" cy="10756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1pPr>
            <a:lvl2pPr lvl="1">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2pPr>
            <a:lvl3pPr lvl="2">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3pPr>
            <a:lvl4pPr lvl="3">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4pPr>
            <a:lvl5pPr lvl="4">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5pPr>
            <a:lvl6pPr lvl="5">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6pPr>
            <a:lvl7pPr lvl="6">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7pPr>
            <a:lvl8pPr lvl="7">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8pPr>
            <a:lvl9pPr lvl="8">
              <a:spcBef>
                <a:spcPts val="0"/>
              </a:spcBef>
              <a:spcAft>
                <a:spcPts val="0"/>
              </a:spcAft>
              <a:buClr>
                <a:srgbClr val="FFFFFF"/>
              </a:buClr>
              <a:buSzPts val="2400"/>
              <a:buFont typeface="Barlow"/>
              <a:buNone/>
              <a:defRPr sz="2400" b="1">
                <a:solidFill>
                  <a:srgbClr val="FFFFFF"/>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2075108" y="1798855"/>
            <a:ext cx="9447600" cy="3918000"/>
          </a:xfrm>
          <a:prstGeom prst="rect">
            <a:avLst/>
          </a:prstGeom>
          <a:noFill/>
          <a:ln>
            <a:noFill/>
          </a:ln>
        </p:spPr>
        <p:txBody>
          <a:bodyPr spcFirstLastPara="1" wrap="square" lIns="91425" tIns="91425" rIns="91425" bIns="91425" anchor="t" anchorCtr="0"/>
          <a:lstStyle>
            <a:lvl1pPr marL="457200" lvl="0" indent="-393700">
              <a:spcBef>
                <a:spcPts val="600"/>
              </a:spcBef>
              <a:spcAft>
                <a:spcPts val="0"/>
              </a:spcAft>
              <a:buClr>
                <a:srgbClr val="D9D9D9"/>
              </a:buClr>
              <a:buSzPts val="2600"/>
              <a:buFont typeface="Barlow"/>
              <a:buChar char="▪"/>
              <a:defRPr sz="2600">
                <a:solidFill>
                  <a:srgbClr val="434343"/>
                </a:solidFill>
                <a:latin typeface="Barlow"/>
                <a:ea typeface="Barlow"/>
                <a:cs typeface="Barlow"/>
                <a:sym typeface="Barlow"/>
              </a:defRPr>
            </a:lvl1pPr>
            <a:lvl2pPr marL="914400" lvl="1"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2pPr>
            <a:lvl3pPr marL="1371600" lvl="2"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3pPr>
            <a:lvl4pPr marL="1828800" lvl="3"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4pPr>
            <a:lvl5pPr marL="2286000" lvl="4"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5pPr>
            <a:lvl6pPr marL="2743200" lvl="5"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6pPr>
            <a:lvl7pPr marL="3200400" lvl="6"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7pPr>
            <a:lvl8pPr marL="3657600" lvl="7"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8pPr>
            <a:lvl9pPr marL="4114800" lvl="8" indent="-393700">
              <a:spcBef>
                <a:spcPts val="0"/>
              </a:spcBef>
              <a:spcAft>
                <a:spcPts val="0"/>
              </a:spcAft>
              <a:buClr>
                <a:srgbClr val="D9D9D9"/>
              </a:buClr>
              <a:buSzPts val="2600"/>
              <a:buFont typeface="Barlow"/>
              <a:buChar char="■"/>
              <a:defRPr sz="2600">
                <a:solidFill>
                  <a:srgbClr val="434343"/>
                </a:solidFill>
                <a:latin typeface="Barlow"/>
                <a:ea typeface="Barlow"/>
                <a:cs typeface="Barlow"/>
                <a:sym typeface="Barlow"/>
              </a:defRPr>
            </a:lvl9pPr>
          </a:lstStyle>
          <a:p>
            <a:endParaRPr/>
          </a:p>
        </p:txBody>
      </p:sp>
      <p:sp>
        <p:nvSpPr>
          <p:cNvPr id="8" name="Google Shape;8;p1"/>
          <p:cNvSpPr txBox="1">
            <a:spLocks noGrp="1"/>
          </p:cNvSpPr>
          <p:nvPr>
            <p:ph type="sldNum" idx="12"/>
          </p:nvPr>
        </p:nvSpPr>
        <p:spPr>
          <a:xfrm>
            <a:off x="11667200" y="5808300"/>
            <a:ext cx="524800" cy="524800"/>
          </a:xfrm>
          <a:prstGeom prst="rect">
            <a:avLst/>
          </a:prstGeom>
          <a:noFill/>
          <a:ln>
            <a:noFill/>
          </a:ln>
        </p:spPr>
        <p:txBody>
          <a:bodyPr spcFirstLastPara="1" wrap="square" lIns="91425" tIns="91425" rIns="91425" bIns="91425" anchor="ctr" anchorCtr="0">
            <a:noAutofit/>
          </a:bodyPr>
          <a:lstStyle>
            <a:lvl1pPr lvl="0" algn="ctr">
              <a:buNone/>
              <a:defRPr sz="1600" b="1">
                <a:solidFill>
                  <a:srgbClr val="FFFFFF"/>
                </a:solidFill>
                <a:latin typeface="Barlow"/>
                <a:ea typeface="Barlow"/>
                <a:cs typeface="Barlow"/>
                <a:sym typeface="Barlow"/>
              </a:defRPr>
            </a:lvl1pPr>
            <a:lvl2pPr lvl="1" algn="ctr">
              <a:buNone/>
              <a:defRPr sz="1600" b="1">
                <a:solidFill>
                  <a:srgbClr val="FFFFFF"/>
                </a:solidFill>
                <a:latin typeface="Barlow"/>
                <a:ea typeface="Barlow"/>
                <a:cs typeface="Barlow"/>
                <a:sym typeface="Barlow"/>
              </a:defRPr>
            </a:lvl2pPr>
            <a:lvl3pPr lvl="2" algn="ctr">
              <a:buNone/>
              <a:defRPr sz="1600" b="1">
                <a:solidFill>
                  <a:srgbClr val="FFFFFF"/>
                </a:solidFill>
                <a:latin typeface="Barlow"/>
                <a:ea typeface="Barlow"/>
                <a:cs typeface="Barlow"/>
                <a:sym typeface="Barlow"/>
              </a:defRPr>
            </a:lvl3pPr>
            <a:lvl4pPr lvl="3" algn="ctr">
              <a:buNone/>
              <a:defRPr sz="1600" b="1">
                <a:solidFill>
                  <a:srgbClr val="FFFFFF"/>
                </a:solidFill>
                <a:latin typeface="Barlow"/>
                <a:ea typeface="Barlow"/>
                <a:cs typeface="Barlow"/>
                <a:sym typeface="Barlow"/>
              </a:defRPr>
            </a:lvl4pPr>
            <a:lvl5pPr lvl="4" algn="ctr">
              <a:buNone/>
              <a:defRPr sz="1600" b="1">
                <a:solidFill>
                  <a:srgbClr val="FFFFFF"/>
                </a:solidFill>
                <a:latin typeface="Barlow"/>
                <a:ea typeface="Barlow"/>
                <a:cs typeface="Barlow"/>
                <a:sym typeface="Barlow"/>
              </a:defRPr>
            </a:lvl5pPr>
            <a:lvl6pPr lvl="5" algn="ctr">
              <a:buNone/>
              <a:defRPr sz="1600" b="1">
                <a:solidFill>
                  <a:srgbClr val="FFFFFF"/>
                </a:solidFill>
                <a:latin typeface="Barlow"/>
                <a:ea typeface="Barlow"/>
                <a:cs typeface="Barlow"/>
                <a:sym typeface="Barlow"/>
              </a:defRPr>
            </a:lvl6pPr>
            <a:lvl7pPr lvl="6" algn="ctr">
              <a:buNone/>
              <a:defRPr sz="1600" b="1">
                <a:solidFill>
                  <a:srgbClr val="FFFFFF"/>
                </a:solidFill>
                <a:latin typeface="Barlow"/>
                <a:ea typeface="Barlow"/>
                <a:cs typeface="Barlow"/>
                <a:sym typeface="Barlow"/>
              </a:defRPr>
            </a:lvl7pPr>
            <a:lvl8pPr lvl="7" algn="ctr">
              <a:buNone/>
              <a:defRPr sz="1600" b="1">
                <a:solidFill>
                  <a:srgbClr val="FFFFFF"/>
                </a:solidFill>
                <a:latin typeface="Barlow"/>
                <a:ea typeface="Barlow"/>
                <a:cs typeface="Barlow"/>
                <a:sym typeface="Barlow"/>
              </a:defRPr>
            </a:lvl8pPr>
            <a:lvl9pPr lvl="8" algn="ctr">
              <a:buNone/>
              <a:defRPr sz="1600" b="1">
                <a:solidFill>
                  <a:srgbClr val="FFFFFF"/>
                </a:solidFill>
                <a:latin typeface="Barlow"/>
                <a:ea typeface="Barlow"/>
                <a:cs typeface="Barlow"/>
                <a:sym typeface="Barlow"/>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23417162"/>
      </p:ext>
    </p:extLst>
  </p:cSld>
  <p:clrMap bg1="lt1" tx1="dk1" bg2="dk2" tx2="lt2" accent1="accent1" accent2="accent2" accent3="accent3" accent4="accent4" accent5="accent5" accent6="accent6" hlink="hlink" folHlink="folHlink"/>
  <p:sldLayoutIdLst>
    <p:sldLayoutId id="2147483661" r:id="rId1"/>
    <p:sldLayoutId id="2147483664" r:id="rId2"/>
    <p:sldLayoutId id="2147483665" r:id="rId3"/>
    <p:sldLayoutId id="2147483666" r:id="rId4"/>
    <p:sldLayoutId id="2147483667" r:id="rId5"/>
    <p:sldLayoutId id="214748366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 fold</a:t>
            </a:r>
            <a:endParaRPr lang="en-US" dirty="0"/>
          </a:p>
        </p:txBody>
      </p:sp>
      <p:sp>
        <p:nvSpPr>
          <p:cNvPr id="3" name="Subtitle 2"/>
          <p:cNvSpPr>
            <a:spLocks noGrp="1"/>
          </p:cNvSpPr>
          <p:nvPr>
            <p:ph type="subTitle" idx="1"/>
          </p:nvPr>
        </p:nvSpPr>
        <p:spPr/>
        <p:txBody>
          <a:bodyPr/>
          <a:lstStyle/>
          <a:p>
            <a:r>
              <a:rPr lang="en-US" dirty="0" smtClean="0"/>
              <a:t>………………</a:t>
            </a:r>
            <a:endParaRPr lang="en-US" dirty="0"/>
          </a:p>
        </p:txBody>
      </p:sp>
    </p:spTree>
    <p:extLst>
      <p:ext uri="{BB962C8B-B14F-4D97-AF65-F5344CB8AC3E}">
        <p14:creationId xmlns:p14="http://schemas.microsoft.com/office/powerpoint/2010/main" val="1948052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p:txBody>
          <a:bodyPr/>
          <a:lstStyle/>
          <a:p>
            <a:r>
              <a:rPr lang="en-US" dirty="0" smtClean="0"/>
              <a:t>parameters = {'kernel':('linear', '</a:t>
            </a:r>
            <a:r>
              <a:rPr lang="en-US" dirty="0" err="1" smtClean="0"/>
              <a:t>rbf</a:t>
            </a:r>
            <a:r>
              <a:rPr lang="en-US" dirty="0" smtClean="0"/>
              <a:t>'), 'C':[1, 10]}</a:t>
            </a:r>
          </a:p>
          <a:p>
            <a:r>
              <a:rPr lang="en-US" dirty="0" err="1" smtClean="0"/>
              <a:t>svm</a:t>
            </a:r>
            <a:r>
              <a:rPr lang="en-US" dirty="0" smtClean="0"/>
              <a:t> = </a:t>
            </a:r>
            <a:r>
              <a:rPr lang="en-US" dirty="0" err="1" smtClean="0"/>
              <a:t>svm.SVC</a:t>
            </a:r>
            <a:r>
              <a:rPr lang="en-US" dirty="0" smtClean="0"/>
              <a:t>()</a:t>
            </a:r>
          </a:p>
          <a:p>
            <a:r>
              <a:rPr lang="en-US" dirty="0" err="1" smtClean="0"/>
              <a:t>clf</a:t>
            </a:r>
            <a:r>
              <a:rPr lang="en-US" dirty="0" smtClean="0"/>
              <a:t> = </a:t>
            </a:r>
            <a:r>
              <a:rPr lang="en-US" dirty="0" err="1" smtClean="0"/>
              <a:t>grid_search.GridSearchCV</a:t>
            </a:r>
            <a:r>
              <a:rPr lang="en-US" dirty="0" smtClean="0"/>
              <a:t>(</a:t>
            </a:r>
            <a:r>
              <a:rPr lang="en-US" dirty="0" err="1" smtClean="0"/>
              <a:t>svm</a:t>
            </a:r>
            <a:r>
              <a:rPr lang="en-US" dirty="0" smtClean="0"/>
              <a:t>, parameters)</a:t>
            </a:r>
          </a:p>
          <a:p>
            <a:r>
              <a:rPr lang="en-US" dirty="0" err="1" smtClean="0"/>
              <a:t>clf.fit</a:t>
            </a:r>
            <a:r>
              <a:rPr lang="en-US" dirty="0" smtClean="0"/>
              <a:t>(</a:t>
            </a:r>
            <a:r>
              <a:rPr lang="en-US" dirty="0" err="1" smtClean="0"/>
              <a:t>iris.data</a:t>
            </a:r>
            <a:r>
              <a:rPr lang="en-US" dirty="0" smtClean="0"/>
              <a:t>, </a:t>
            </a:r>
            <a:r>
              <a:rPr lang="en-US" dirty="0" err="1" smtClean="0"/>
              <a:t>iris.target</a:t>
            </a:r>
            <a:r>
              <a:rPr lang="en-US" dirty="0" smtClean="0"/>
              <a:t>)</a:t>
            </a:r>
          </a:p>
          <a:p>
            <a:endParaRPr lang="en-US" dirty="0"/>
          </a:p>
          <a:p>
            <a:r>
              <a:rPr lang="en-US" dirty="0" err="1"/>
              <a:t>clf.best_params</a:t>
            </a:r>
            <a:r>
              <a:rPr lang="en-US" dirty="0" smtClean="0"/>
              <a:t>_</a:t>
            </a:r>
            <a:endParaRPr lang="en-US" dirty="0"/>
          </a:p>
          <a:p>
            <a:endParaRPr lang="en-US" b="1" dirty="0"/>
          </a:p>
        </p:txBody>
      </p:sp>
    </p:spTree>
    <p:extLst>
      <p:ext uri="{BB962C8B-B14F-4D97-AF65-F5344CB8AC3E}">
        <p14:creationId xmlns:p14="http://schemas.microsoft.com/office/powerpoint/2010/main" val="2107777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p:txBody>
          <a:bodyPr/>
          <a:lstStyle/>
          <a:p>
            <a:r>
              <a:rPr lang="en-US" dirty="0" smtClean="0"/>
              <a:t>parameters = {'kernel':('linear', '</a:t>
            </a:r>
            <a:r>
              <a:rPr lang="en-US" dirty="0" err="1" smtClean="0"/>
              <a:t>rbf</a:t>
            </a:r>
            <a:r>
              <a:rPr lang="en-US" dirty="0" smtClean="0"/>
              <a:t>'), 'C':[1, 10]} </a:t>
            </a:r>
          </a:p>
          <a:p>
            <a:r>
              <a:rPr lang="en-US" dirty="0" smtClean="0"/>
              <a:t>A dictionary of the parameters, and the possible values they may take. In this case, they're playing around with the kernel (possible choices are 'linear' and '</a:t>
            </a:r>
            <a:r>
              <a:rPr lang="en-US" dirty="0" err="1" smtClean="0"/>
              <a:t>rbf</a:t>
            </a:r>
            <a:r>
              <a:rPr lang="en-US" dirty="0" smtClean="0"/>
              <a:t>'), and C (possible choices are 1 and 10).</a:t>
            </a:r>
            <a:endParaRPr lang="en-US" dirty="0"/>
          </a:p>
        </p:txBody>
      </p:sp>
    </p:spTree>
    <p:extLst>
      <p:ext uri="{BB962C8B-B14F-4D97-AF65-F5344CB8AC3E}">
        <p14:creationId xmlns:p14="http://schemas.microsoft.com/office/powerpoint/2010/main" val="3883589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p:txBody>
          <a:bodyPr/>
          <a:lstStyle/>
          <a:p>
            <a:r>
              <a:rPr lang="en-US" dirty="0"/>
              <a:t>Then a 'grid' of all the following combinations of values for (kernel, C) are automatically </a:t>
            </a:r>
            <a:r>
              <a:rPr lang="en-US" dirty="0" smtClean="0"/>
              <a:t>generated. </a:t>
            </a:r>
            <a:r>
              <a:rPr lang="en-US" dirty="0"/>
              <a:t>Each is used to train an SVM, and the performance is then assessed using cross-validation.</a:t>
            </a:r>
            <a:endParaRPr lang="en-US" dirty="0" smtClean="0"/>
          </a:p>
          <a:p>
            <a:endParaRPr lang="en-US" dirty="0"/>
          </a:p>
        </p:txBody>
      </p:sp>
      <p:pic>
        <p:nvPicPr>
          <p:cNvPr id="4" name="Picture 3"/>
          <p:cNvPicPr>
            <a:picLocks noChangeAspect="1"/>
          </p:cNvPicPr>
          <p:nvPr/>
        </p:nvPicPr>
        <p:blipFill>
          <a:blip r:embed="rId2"/>
          <a:stretch>
            <a:fillRect/>
          </a:stretch>
        </p:blipFill>
        <p:spPr>
          <a:xfrm>
            <a:off x="3049979" y="3103418"/>
            <a:ext cx="6092041" cy="2369127"/>
          </a:xfrm>
          <a:prstGeom prst="rect">
            <a:avLst/>
          </a:prstGeom>
        </p:spPr>
      </p:pic>
    </p:spTree>
    <p:extLst>
      <p:ext uri="{BB962C8B-B14F-4D97-AF65-F5344CB8AC3E}">
        <p14:creationId xmlns:p14="http://schemas.microsoft.com/office/powerpoint/2010/main" val="2223975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p:txBody>
          <a:bodyPr/>
          <a:lstStyle/>
          <a:p>
            <a:r>
              <a:rPr lang="en-US" dirty="0" err="1" smtClean="0"/>
              <a:t>svr</a:t>
            </a:r>
            <a:r>
              <a:rPr lang="en-US" dirty="0" smtClean="0"/>
              <a:t> = </a:t>
            </a:r>
            <a:r>
              <a:rPr lang="en-US" dirty="0" err="1" smtClean="0"/>
              <a:t>svm.SVC</a:t>
            </a:r>
            <a:r>
              <a:rPr lang="en-US" dirty="0" smtClean="0"/>
              <a:t>() </a:t>
            </a:r>
          </a:p>
          <a:p>
            <a:r>
              <a:rPr lang="en-US" dirty="0" smtClean="0"/>
              <a:t>This looks kind of like creating a classifier, just like we've been doing since the first lesson. But note that the "</a:t>
            </a:r>
            <a:r>
              <a:rPr lang="en-US" dirty="0" err="1" smtClean="0"/>
              <a:t>clf</a:t>
            </a:r>
            <a:r>
              <a:rPr lang="en-US" dirty="0" smtClean="0"/>
              <a:t>" isn't made until the next line--this is just saying what kind of algorithm to use. Another way to think about this is that the "classifier" isn't just the algorithm in this case, it's algorithm plus parameter values. Note that there's no monkeying around with the kernel or C; all that is handled in the next line.</a:t>
            </a:r>
            <a:endParaRPr lang="en-US" dirty="0"/>
          </a:p>
        </p:txBody>
      </p:sp>
    </p:spTree>
    <p:extLst>
      <p:ext uri="{BB962C8B-B14F-4D97-AF65-F5344CB8AC3E}">
        <p14:creationId xmlns:p14="http://schemas.microsoft.com/office/powerpoint/2010/main" val="265519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p:txBody>
          <a:bodyPr/>
          <a:lstStyle/>
          <a:p>
            <a:r>
              <a:rPr lang="en-US" dirty="0" err="1" smtClean="0"/>
              <a:t>clf</a:t>
            </a:r>
            <a:r>
              <a:rPr lang="en-US" dirty="0" smtClean="0"/>
              <a:t> = </a:t>
            </a:r>
            <a:r>
              <a:rPr lang="en-US" dirty="0" err="1" smtClean="0"/>
              <a:t>grid_search.GridSearchCV</a:t>
            </a:r>
            <a:r>
              <a:rPr lang="en-US" dirty="0" smtClean="0"/>
              <a:t>(</a:t>
            </a:r>
            <a:r>
              <a:rPr lang="en-US" dirty="0" err="1" smtClean="0"/>
              <a:t>svr</a:t>
            </a:r>
            <a:r>
              <a:rPr lang="en-US" dirty="0" smtClean="0"/>
              <a:t>, parameters) </a:t>
            </a:r>
          </a:p>
          <a:p>
            <a:r>
              <a:rPr lang="en-US" dirty="0" smtClean="0"/>
              <a:t>This is where the first bit of magic happens; the classifier is being created. We pass the algorithm (</a:t>
            </a:r>
            <a:r>
              <a:rPr lang="en-US" dirty="0" err="1" smtClean="0"/>
              <a:t>svr</a:t>
            </a:r>
            <a:r>
              <a:rPr lang="en-US" dirty="0" smtClean="0"/>
              <a:t>) and the dictionary of parameters to try (parameters) and it generates a grid of parameter combinations to try</a:t>
            </a:r>
            <a:endParaRPr lang="en-US" dirty="0"/>
          </a:p>
        </p:txBody>
      </p:sp>
    </p:spTree>
    <p:extLst>
      <p:ext uri="{BB962C8B-B14F-4D97-AF65-F5344CB8AC3E}">
        <p14:creationId xmlns:p14="http://schemas.microsoft.com/office/powerpoint/2010/main" val="3422252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p:txBody>
          <a:bodyPr/>
          <a:lstStyle/>
          <a:p>
            <a:r>
              <a:rPr lang="en-US" dirty="0" err="1" smtClean="0"/>
              <a:t>clf.fit</a:t>
            </a:r>
            <a:r>
              <a:rPr lang="en-US" dirty="0" smtClean="0"/>
              <a:t>(</a:t>
            </a:r>
            <a:r>
              <a:rPr lang="en-US" dirty="0" err="1" smtClean="0"/>
              <a:t>iris.data</a:t>
            </a:r>
            <a:r>
              <a:rPr lang="en-US" dirty="0" smtClean="0"/>
              <a:t>, </a:t>
            </a:r>
            <a:r>
              <a:rPr lang="en-US" dirty="0" err="1" smtClean="0"/>
              <a:t>iris.target</a:t>
            </a:r>
            <a:r>
              <a:rPr lang="en-US" dirty="0" smtClean="0"/>
              <a:t>) </a:t>
            </a:r>
          </a:p>
          <a:p>
            <a:r>
              <a:rPr lang="en-US" dirty="0" smtClean="0"/>
              <a:t>And the second bit of magic. The fit function now tries all the parameter combinations, and returns a fitted classifier that's automatically tuned to the optimal parameter combination. You can now access the parameter values via </a:t>
            </a:r>
            <a:r>
              <a:rPr lang="en-US" dirty="0" err="1" smtClean="0"/>
              <a:t>clf.best_params</a:t>
            </a:r>
            <a:r>
              <a:rPr lang="en-US" dirty="0" smtClean="0"/>
              <a:t>_.</a:t>
            </a:r>
            <a:endParaRPr lang="en-US" dirty="0"/>
          </a:p>
        </p:txBody>
      </p:sp>
    </p:spTree>
    <p:extLst>
      <p:ext uri="{BB962C8B-B14F-4D97-AF65-F5344CB8AC3E}">
        <p14:creationId xmlns:p14="http://schemas.microsoft.com/office/powerpoint/2010/main" val="1848176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6673" y="746333"/>
            <a:ext cx="10240645" cy="5821530"/>
          </a:xfrm>
        </p:spPr>
      </p:pic>
    </p:spTree>
    <p:extLst>
      <p:ext uri="{BB962C8B-B14F-4D97-AF65-F5344CB8AC3E}">
        <p14:creationId xmlns:p14="http://schemas.microsoft.com/office/powerpoint/2010/main" val="651382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695" y="262427"/>
            <a:ext cx="11392525" cy="6406199"/>
          </a:xfrm>
          <a:prstGeom prst="rect">
            <a:avLst/>
          </a:prstGeom>
        </p:spPr>
      </p:pic>
    </p:spTree>
    <p:extLst>
      <p:ext uri="{BB962C8B-B14F-4D97-AF65-F5344CB8AC3E}">
        <p14:creationId xmlns:p14="http://schemas.microsoft.com/office/powerpoint/2010/main" val="3839643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685" y="464695"/>
            <a:ext cx="11542426" cy="5502717"/>
          </a:xfrm>
          <a:prstGeom prst="rect">
            <a:avLst/>
          </a:prstGeom>
        </p:spPr>
      </p:pic>
    </p:spTree>
    <p:extLst>
      <p:ext uri="{BB962C8B-B14F-4D97-AF65-F5344CB8AC3E}">
        <p14:creationId xmlns:p14="http://schemas.microsoft.com/office/powerpoint/2010/main" val="3576633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882" y="709612"/>
            <a:ext cx="11737298" cy="6020972"/>
          </a:xfrm>
          <a:prstGeom prst="rect">
            <a:avLst/>
          </a:prstGeom>
        </p:spPr>
      </p:pic>
    </p:spTree>
    <p:extLst>
      <p:ext uri="{BB962C8B-B14F-4D97-AF65-F5344CB8AC3E}">
        <p14:creationId xmlns:p14="http://schemas.microsoft.com/office/powerpoint/2010/main" val="2459360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k fold?</a:t>
            </a:r>
            <a:endParaRPr lang="en-US" dirty="0"/>
          </a:p>
        </p:txBody>
      </p:sp>
      <p:pic>
        <p:nvPicPr>
          <p:cNvPr id="4" name="Content Placeholder 3"/>
          <p:cNvPicPr>
            <a:picLocks noGrp="1"/>
          </p:cNvPicPr>
          <p:nvPr>
            <p:ph idx="1"/>
          </p:nvPr>
        </p:nvPicPr>
        <p:blipFill>
          <a:blip r:embed="rId2"/>
          <a:stretch>
            <a:fillRect/>
          </a:stretch>
        </p:blipFill>
        <p:spPr>
          <a:xfrm>
            <a:off x="838200" y="1690688"/>
            <a:ext cx="10827327" cy="5070330"/>
          </a:xfrm>
          <a:prstGeom prst="rect">
            <a:avLst/>
          </a:prstGeom>
        </p:spPr>
      </p:pic>
    </p:spTree>
    <p:extLst>
      <p:ext uri="{BB962C8B-B14F-4D97-AF65-F5344CB8AC3E}">
        <p14:creationId xmlns:p14="http://schemas.microsoft.com/office/powerpoint/2010/main" val="3572271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ctrTitle"/>
          </p:nvPr>
        </p:nvSpPr>
        <p:spPr>
          <a:xfrm>
            <a:off x="3613633" y="1747800"/>
            <a:ext cx="7302400" cy="3362400"/>
          </a:xfrm>
          <a:prstGeom prst="rect">
            <a:avLst/>
          </a:prstGeom>
        </p:spPr>
        <p:txBody>
          <a:bodyPr spcFirstLastPara="1" wrap="square" lIns="121900" tIns="121900" rIns="121900" bIns="121900" anchor="ctr" anchorCtr="0">
            <a:noAutofit/>
          </a:bodyPr>
          <a:lstStyle/>
          <a:p>
            <a:r>
              <a:rPr lang="en" dirty="0" smtClean="0"/>
              <a:t>Probability</a:t>
            </a:r>
            <a:endParaRPr dirty="0"/>
          </a:p>
        </p:txBody>
      </p:sp>
    </p:spTree>
    <p:extLst>
      <p:ext uri="{BB962C8B-B14F-4D97-AF65-F5344CB8AC3E}">
        <p14:creationId xmlns:p14="http://schemas.microsoft.com/office/powerpoint/2010/main" val="20305053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Conditional Probability  </a:t>
            </a:r>
            <a:endParaRPr lang="en-US" dirty="0"/>
          </a:p>
        </p:txBody>
      </p:sp>
      <p:sp>
        <p:nvSpPr>
          <p:cNvPr id="3" name="Subtitle 2"/>
          <p:cNvSpPr>
            <a:spLocks noGrp="1"/>
          </p:cNvSpPr>
          <p:nvPr>
            <p:ph type="subTitle" idx="1"/>
          </p:nvPr>
        </p:nvSpPr>
        <p:spPr/>
        <p:txBody>
          <a:bodyPr/>
          <a:lstStyle/>
          <a:p>
            <a:r>
              <a:rPr lang="en-US" dirty="0" smtClean="0"/>
              <a:t>P(A|B)</a:t>
            </a:r>
            <a:endParaRPr lang="en-US" dirty="0"/>
          </a:p>
        </p:txBody>
      </p:sp>
    </p:spTree>
    <p:extLst>
      <p:ext uri="{BB962C8B-B14F-4D97-AF65-F5344CB8AC3E}">
        <p14:creationId xmlns:p14="http://schemas.microsoft.com/office/powerpoint/2010/main" val="14728739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Joint Probability</a:t>
            </a:r>
            <a:endParaRPr lang="en-US" dirty="0"/>
          </a:p>
        </p:txBody>
      </p:sp>
      <p:sp>
        <p:nvSpPr>
          <p:cNvPr id="3" name="Subtitle 2"/>
          <p:cNvSpPr>
            <a:spLocks noGrp="1"/>
          </p:cNvSpPr>
          <p:nvPr>
            <p:ph type="subTitle" idx="1"/>
          </p:nvPr>
        </p:nvSpPr>
        <p:spPr/>
        <p:txBody>
          <a:bodyPr/>
          <a:lstStyle/>
          <a:p>
            <a:r>
              <a:rPr lang="en-US" dirty="0" smtClean="0"/>
              <a:t>P(A,B)</a:t>
            </a:r>
            <a:endParaRPr lang="en-US" dirty="0"/>
          </a:p>
        </p:txBody>
      </p:sp>
    </p:spTree>
    <p:extLst>
      <p:ext uri="{BB962C8B-B14F-4D97-AF65-F5344CB8AC3E}">
        <p14:creationId xmlns:p14="http://schemas.microsoft.com/office/powerpoint/2010/main" val="37326190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Tree>
    <p:extLst>
      <p:ext uri="{BB962C8B-B14F-4D97-AF65-F5344CB8AC3E}">
        <p14:creationId xmlns:p14="http://schemas.microsoft.com/office/powerpoint/2010/main" val="2122632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Tree>
    <p:extLst>
      <p:ext uri="{BB962C8B-B14F-4D97-AF65-F5344CB8AC3E}">
        <p14:creationId xmlns:p14="http://schemas.microsoft.com/office/powerpoint/2010/main" val="952350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p:txBody>
          <a:bodyPr/>
          <a:lstStyle/>
          <a:p>
            <a:r>
              <a:rPr lang="en-US" dirty="0"/>
              <a:t>For data division we implemented the k- fold validation methodology. Data is divided into k equal partitions (also called ‘folds’). Experiments (training a model and then testing it) are conducted k times. In each experiment, one fold is retained for testing and classifier model is trained on the remaining folds. Accuracy and other evaluation metrics are averaged over all folds to give the overall result of the classifier’s performance. K fold ensures that the results are not biased due to a random good or bad data division</a:t>
            </a:r>
            <a:r>
              <a:rPr lang="en-US" dirty="0" smtClean="0"/>
              <a:t>.</a:t>
            </a:r>
            <a:endParaRPr lang="en-US" dirty="0"/>
          </a:p>
        </p:txBody>
      </p:sp>
    </p:spTree>
    <p:extLst>
      <p:ext uri="{BB962C8B-B14F-4D97-AF65-F5344CB8AC3E}">
        <p14:creationId xmlns:p14="http://schemas.microsoft.com/office/powerpoint/2010/main" val="3210512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 your data is highly unbalanced?</a:t>
            </a:r>
            <a:endParaRPr lang="en-US" dirty="0"/>
          </a:p>
        </p:txBody>
      </p:sp>
      <p:sp>
        <p:nvSpPr>
          <p:cNvPr id="3" name="Content Placeholder 2"/>
          <p:cNvSpPr>
            <a:spLocks noGrp="1"/>
          </p:cNvSpPr>
          <p:nvPr>
            <p:ph idx="1"/>
          </p:nvPr>
        </p:nvSpPr>
        <p:spPr/>
        <p:txBody>
          <a:bodyPr/>
          <a:lstStyle/>
          <a:p>
            <a:r>
              <a:rPr lang="en-US" dirty="0" smtClean="0"/>
              <a:t>We have a data of tweets of different topics.</a:t>
            </a:r>
          </a:p>
          <a:p>
            <a:endParaRPr lang="en-US" dirty="0"/>
          </a:p>
        </p:txBody>
      </p:sp>
      <p:pic>
        <p:nvPicPr>
          <p:cNvPr id="4" name="Picture 3"/>
          <p:cNvPicPr/>
          <p:nvPr/>
        </p:nvPicPr>
        <p:blipFill>
          <a:blip r:embed="rId2"/>
          <a:stretch>
            <a:fillRect/>
          </a:stretch>
        </p:blipFill>
        <p:spPr>
          <a:xfrm>
            <a:off x="2185121" y="2228792"/>
            <a:ext cx="6931169" cy="4629208"/>
          </a:xfrm>
          <a:prstGeom prst="rect">
            <a:avLst/>
          </a:prstGeom>
        </p:spPr>
      </p:pic>
    </p:spTree>
    <p:extLst>
      <p:ext uri="{BB962C8B-B14F-4D97-AF65-F5344CB8AC3E}">
        <p14:creationId xmlns:p14="http://schemas.microsoft.com/office/powerpoint/2010/main" val="4123121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Downside of simple k fold</a:t>
            </a:r>
            <a:endParaRPr lang="en-US" dirty="0"/>
          </a:p>
        </p:txBody>
      </p:sp>
      <p:sp>
        <p:nvSpPr>
          <p:cNvPr id="5" name="Content Placeholder 4"/>
          <p:cNvSpPr>
            <a:spLocks noGrp="1"/>
          </p:cNvSpPr>
          <p:nvPr>
            <p:ph idx="1"/>
          </p:nvPr>
        </p:nvSpPr>
        <p:spPr/>
        <p:txBody>
          <a:bodyPr/>
          <a:lstStyle/>
          <a:p>
            <a:r>
              <a:rPr lang="en-US" dirty="0" smtClean="0"/>
              <a:t>For cases </a:t>
            </a:r>
            <a:r>
              <a:rPr lang="en-US" dirty="0"/>
              <a:t>such as </a:t>
            </a:r>
            <a:r>
              <a:rPr lang="en-US" dirty="0" smtClean="0"/>
              <a:t>this </a:t>
            </a:r>
            <a:r>
              <a:rPr lang="en-US" dirty="0"/>
              <a:t>where data distribution is highly uneven, k fold due to its random sampling might miss entire samples of some category (with lower representation) in some of its training folds- thus seriously hampering results.</a:t>
            </a:r>
          </a:p>
          <a:p>
            <a:pPr marL="0" indent="0">
              <a:buNone/>
            </a:pPr>
            <a:r>
              <a:rPr lang="en-US" dirty="0"/>
              <a:t> This is the reason we chose stratified k fold in our experiments. It is a variation of k fold where it is ensured that class distribution of our whole data is retained in each train and test fold. </a:t>
            </a:r>
          </a:p>
          <a:p>
            <a:pPr marL="0" indent="0">
              <a:buNone/>
            </a:pPr>
            <a:endParaRPr lang="en-US" dirty="0"/>
          </a:p>
        </p:txBody>
      </p:sp>
    </p:spTree>
    <p:extLst>
      <p:ext uri="{BB962C8B-B14F-4D97-AF65-F5344CB8AC3E}">
        <p14:creationId xmlns:p14="http://schemas.microsoft.com/office/powerpoint/2010/main" val="3633441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Stratified k fold</a:t>
            </a:r>
            <a:endParaRPr lang="en-US" dirty="0"/>
          </a:p>
        </p:txBody>
      </p:sp>
      <p:pic>
        <p:nvPicPr>
          <p:cNvPr id="4" name="Content Placeholder 3"/>
          <p:cNvPicPr>
            <a:picLocks noGrp="1"/>
          </p:cNvPicPr>
          <p:nvPr>
            <p:ph idx="1"/>
          </p:nvPr>
        </p:nvPicPr>
        <p:blipFill>
          <a:blip r:embed="rId2"/>
          <a:stretch>
            <a:fillRect/>
          </a:stretch>
        </p:blipFill>
        <p:spPr>
          <a:xfrm>
            <a:off x="614795" y="1400102"/>
            <a:ext cx="10302586" cy="5014553"/>
          </a:xfrm>
          <a:prstGeom prst="rect">
            <a:avLst/>
          </a:prstGeom>
        </p:spPr>
      </p:pic>
    </p:spTree>
    <p:extLst>
      <p:ext uri="{BB962C8B-B14F-4D97-AF65-F5344CB8AC3E}">
        <p14:creationId xmlns:p14="http://schemas.microsoft.com/office/powerpoint/2010/main" val="3777135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p:txBody>
          <a:bodyPr/>
          <a:lstStyle/>
          <a:p>
            <a:r>
              <a:rPr lang="en-US" b="1" dirty="0"/>
              <a:t>Stratified</a:t>
            </a:r>
            <a:r>
              <a:rPr lang="en-US" dirty="0"/>
              <a:t>: The splitting of data into folds may be governed by criteria such as ensuring that each fold has the same proportion of observations with a given categorical value, such as the class outcome value. This is called stratified cross-validation.</a:t>
            </a:r>
          </a:p>
          <a:p>
            <a:endParaRPr lang="en-US" dirty="0"/>
          </a:p>
        </p:txBody>
      </p:sp>
    </p:spTree>
    <p:extLst>
      <p:ext uri="{BB962C8B-B14F-4D97-AF65-F5344CB8AC3E}">
        <p14:creationId xmlns:p14="http://schemas.microsoft.com/office/powerpoint/2010/main" val="1283164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 search</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smtClean="0"/>
          </a:p>
          <a:p>
            <a:r>
              <a:rPr lang="en-US" smtClean="0"/>
              <a:t>Remember?</a:t>
            </a:r>
            <a:endParaRPr lang="en-US"/>
          </a:p>
        </p:txBody>
      </p:sp>
    </p:spTree>
    <p:extLst>
      <p:ext uri="{BB962C8B-B14F-4D97-AF65-F5344CB8AC3E}">
        <p14:creationId xmlns:p14="http://schemas.microsoft.com/office/powerpoint/2010/main" val="440440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p:txBody>
          <a:bodyPr/>
          <a:lstStyle/>
          <a:p>
            <a:r>
              <a:rPr lang="en-US" dirty="0" err="1"/>
              <a:t>GridSearchCV</a:t>
            </a:r>
            <a:r>
              <a:rPr lang="en-US" dirty="0"/>
              <a:t> is a way of systematically working through multiple combinations of parameter tunes, cross-validating as it goes to determine which tune gives the best performance. The beauty is that it can work through many combinations in only a couple extra lines of code.</a:t>
            </a:r>
          </a:p>
        </p:txBody>
      </p:sp>
    </p:spTree>
    <p:extLst>
      <p:ext uri="{BB962C8B-B14F-4D97-AF65-F5344CB8AC3E}">
        <p14:creationId xmlns:p14="http://schemas.microsoft.com/office/powerpoint/2010/main" val="2504031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asse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1553</TotalTime>
  <Words>643</Words>
  <Application>Microsoft Office PowerPoint</Application>
  <PresentationFormat>Widescreen</PresentationFormat>
  <Paragraphs>46</Paragraphs>
  <Slides>24</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24</vt:i4>
      </vt:variant>
    </vt:vector>
  </HeadingPairs>
  <TitlesOfParts>
    <vt:vector size="30" baseType="lpstr">
      <vt:lpstr>Arial</vt:lpstr>
      <vt:lpstr>Barlow</vt:lpstr>
      <vt:lpstr>Calibri</vt:lpstr>
      <vt:lpstr>Calibri Light</vt:lpstr>
      <vt:lpstr>Office Theme</vt:lpstr>
      <vt:lpstr>Basset template</vt:lpstr>
      <vt:lpstr>K fold</vt:lpstr>
      <vt:lpstr>What is k fold?</vt:lpstr>
      <vt:lpstr>…</vt:lpstr>
      <vt:lpstr>What if your data is highly unbalanced?</vt:lpstr>
      <vt:lpstr>Downside of simple k fold</vt:lpstr>
      <vt:lpstr>Stratified k fold</vt:lpstr>
      <vt:lpstr>…</vt:lpstr>
      <vt:lpstr>Grid search</vt:lpstr>
      <vt:lpstr>…</vt:lpstr>
      <vt:lpstr>…</vt:lpstr>
      <vt:lpstr>…</vt:lpstr>
      <vt:lpstr>…</vt:lpstr>
      <vt:lpstr>…</vt:lpstr>
      <vt:lpstr>…</vt:lpstr>
      <vt:lpstr>…</vt:lpstr>
      <vt:lpstr>PowerPoint Presentation</vt:lpstr>
      <vt:lpstr>PowerPoint Presentation</vt:lpstr>
      <vt:lpstr>PowerPoint Presentation</vt:lpstr>
      <vt:lpstr>PowerPoint Presentation</vt:lpstr>
      <vt:lpstr>Probability</vt:lpstr>
      <vt:lpstr>Conditional Probability  </vt:lpstr>
      <vt:lpstr>Joint Probability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fold</dc:title>
  <dc:creator>Hafsa</dc:creator>
  <cp:lastModifiedBy>sajid</cp:lastModifiedBy>
  <cp:revision>20</cp:revision>
  <dcterms:created xsi:type="dcterms:W3CDTF">2018-08-31T07:53:41Z</dcterms:created>
  <dcterms:modified xsi:type="dcterms:W3CDTF">2018-09-18T05:11:27Z</dcterms:modified>
</cp:coreProperties>
</file>