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62"/>
  </p:notesMasterIdLst>
  <p:sldIdLst>
    <p:sldId id="256" r:id="rId3"/>
    <p:sldId id="285" r:id="rId4"/>
    <p:sldId id="284" r:id="rId5"/>
    <p:sldId id="258" r:id="rId6"/>
    <p:sldId id="286" r:id="rId7"/>
    <p:sldId id="287" r:id="rId8"/>
    <p:sldId id="288" r:id="rId9"/>
    <p:sldId id="261" r:id="rId10"/>
    <p:sldId id="289" r:id="rId11"/>
    <p:sldId id="290" r:id="rId12"/>
    <p:sldId id="319" r:id="rId13"/>
    <p:sldId id="320" r:id="rId14"/>
    <p:sldId id="321" r:id="rId15"/>
    <p:sldId id="322" r:id="rId16"/>
    <p:sldId id="291" r:id="rId17"/>
    <p:sldId id="292" r:id="rId18"/>
    <p:sldId id="295" r:id="rId19"/>
    <p:sldId id="314" r:id="rId20"/>
    <p:sldId id="315" r:id="rId21"/>
    <p:sldId id="316" r:id="rId22"/>
    <p:sldId id="317" r:id="rId23"/>
    <p:sldId id="318" r:id="rId24"/>
    <p:sldId id="323" r:id="rId25"/>
    <p:sldId id="324" r:id="rId26"/>
    <p:sldId id="325" r:id="rId27"/>
    <p:sldId id="326" r:id="rId28"/>
    <p:sldId id="294" r:id="rId29"/>
    <p:sldId id="335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3" r:id="rId46"/>
    <p:sldId id="374" r:id="rId47"/>
    <p:sldId id="338" r:id="rId48"/>
    <p:sldId id="339" r:id="rId49"/>
    <p:sldId id="342" r:id="rId50"/>
    <p:sldId id="341" r:id="rId51"/>
    <p:sldId id="340" r:id="rId52"/>
    <p:sldId id="378" r:id="rId53"/>
    <p:sldId id="384" r:id="rId54"/>
    <p:sldId id="380" r:id="rId55"/>
    <p:sldId id="381" r:id="rId56"/>
    <p:sldId id="382" r:id="rId57"/>
    <p:sldId id="383" r:id="rId58"/>
    <p:sldId id="377" r:id="rId59"/>
    <p:sldId id="386" r:id="rId60"/>
    <p:sldId id="278" r:id="rId61"/>
  </p:sldIdLst>
  <p:sldSz cx="9144000" cy="5143500" type="screen16x9"/>
  <p:notesSz cx="6858000" cy="9144000"/>
  <p:embeddedFontLst>
    <p:embeddedFont>
      <p:font typeface="Barlow" panose="020B0604020202020204" charset="0"/>
      <p:regular r:id="rId63"/>
      <p:bold r:id="rId64"/>
      <p:italic r:id="rId65"/>
      <p:boldItalic r:id="rId66"/>
    </p:embeddedFont>
    <p:embeddedFont>
      <p:font typeface="Aharoni" panose="020B0604020202020204" charset="-79"/>
      <p:bold r:id="rId67"/>
    </p:embeddedFont>
    <p:embeddedFont>
      <p:font typeface="Calibri Light" panose="020F0302020204030204" pitchFamily="34" charset="0"/>
      <p:regular r:id="rId68"/>
      <p:italic r:id="rId69"/>
    </p:embeddedFont>
    <p:embeddedFont>
      <p:font typeface="Calibri" panose="020F0502020204030204" pitchFamily="34" charset="0"/>
      <p:regular r:id="rId70"/>
      <p:bold r:id="rId71"/>
      <p:italic r:id="rId72"/>
      <p:boldItalic r:id="rId73"/>
    </p:embeddedFont>
    <p:embeddedFont>
      <p:font typeface="Arial Narrow" panose="020B0606020202030204" pitchFamily="34" charset="0"/>
      <p:regular r:id="rId74"/>
      <p:bold r:id="rId75"/>
      <p:italic r:id="rId76"/>
      <p:boldItalic r:id="rId7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5024" autoAdjust="0"/>
  </p:normalViewPr>
  <p:slideViewPr>
    <p:cSldViewPr snapToGrid="0">
      <p:cViewPr varScale="1">
        <p:scale>
          <a:sx n="83" d="100"/>
          <a:sy n="83" d="100"/>
        </p:scale>
        <p:origin x="6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.fntdata"/><Relationship Id="rId68" Type="http://schemas.openxmlformats.org/officeDocument/2006/relationships/font" Target="fonts/font6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font" Target="fonts/font12.fntdata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2.fntdata"/><Relationship Id="rId69" Type="http://schemas.openxmlformats.org/officeDocument/2006/relationships/font" Target="fonts/font7.fntdata"/><Relationship Id="rId77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10.fntdata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70" Type="http://schemas.openxmlformats.org/officeDocument/2006/relationships/font" Target="fonts/font8.fntdata"/><Relationship Id="rId75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font" Target="fonts/font3.fntdata"/><Relationship Id="rId73" Type="http://schemas.openxmlformats.org/officeDocument/2006/relationships/font" Target="fonts/font11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font" Target="fonts/font14.fntdata"/><Relationship Id="rId7" Type="http://schemas.openxmlformats.org/officeDocument/2006/relationships/slide" Target="slides/slide5.xml"/><Relationship Id="rId71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0497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867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924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99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25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60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53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382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453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06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5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1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35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40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9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93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872900" y="-75"/>
            <a:ext cx="12711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241225" y="1310875"/>
            <a:ext cx="6509100" cy="25218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1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2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5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2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13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6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11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156017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3996525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432874" y="1375225"/>
            <a:ext cx="2317500" cy="337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icon space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2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867750" y="393425"/>
            <a:ext cx="806700" cy="8067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1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arlow"/>
              <a:buNone/>
              <a:defRPr sz="24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▪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▫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●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○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600"/>
              <a:buFont typeface="Barlow"/>
              <a:buChar char="■"/>
              <a:defRPr sz="26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rgbClr val="FFFFFF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2201F-E3E3-49DF-9A60-E18E9751DAF9}" type="datetimeFigureOut">
              <a:rPr lang="en-US" smtClean="0"/>
              <a:t>9/29/2018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D17C4-1EF5-4A4F-8831-B893234BD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hyperlink" Target="mailto:expertsvision@live.com" TargetMode="External"/><Relationship Id="rId4" Type="http://schemas.openxmlformats.org/officeDocument/2006/relationships/hyperlink" Target="mailto:sajid@eveati.co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2710225" y="1310850"/>
            <a:ext cx="5476800" cy="25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Fundamentals of Machine Learning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Machine Learning Works?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4" name="Rounded Rectangle 3"/>
          <p:cNvSpPr/>
          <p:nvPr/>
        </p:nvSpPr>
        <p:spPr>
          <a:xfrm>
            <a:off x="1999281" y="1565329"/>
            <a:ext cx="6261316" cy="331663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Predicts Continuous Responses</a:t>
            </a:r>
            <a:endParaRPr lang="en-US" sz="2800" dirty="0">
              <a:latin typeface="Arial Narrow" panose="020B0606020202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52662" y="178230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979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 and Labels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52662" y="178230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06" y="1472070"/>
            <a:ext cx="4753085" cy="327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0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52662" y="178230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108" y="1200175"/>
            <a:ext cx="7693891" cy="394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4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52662" y="178230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5" y="0"/>
            <a:ext cx="787519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62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TextBox 4"/>
          <p:cNvSpPr txBox="1"/>
          <p:nvPr/>
        </p:nvSpPr>
        <p:spPr>
          <a:xfrm>
            <a:off x="3252662" y="1782305"/>
            <a:ext cx="2999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REGRESSION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2" y="28575"/>
            <a:ext cx="7878618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2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SVM…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6" name="Right Arrow 5"/>
          <p:cNvSpPr/>
          <p:nvPr/>
        </p:nvSpPr>
        <p:spPr>
          <a:xfrm>
            <a:off x="4231037" y="2882685"/>
            <a:ext cx="1332855" cy="325464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373508" y="1928578"/>
            <a:ext cx="1270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Clustering hidden patterns in the data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3" y="1371746"/>
            <a:ext cx="4359708" cy="334734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546" y="2562636"/>
            <a:ext cx="3657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9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best separating hyperplane?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202" y="1375226"/>
            <a:ext cx="6545263" cy="354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74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one?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14" y="1400535"/>
            <a:ext cx="6272213" cy="3587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44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one?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868" y="1392418"/>
            <a:ext cx="4220766" cy="3279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39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this one?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914" y="1400535"/>
            <a:ext cx="6272213" cy="3587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2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9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line do that </a:t>
            </a:r>
            <a:r>
              <a:rPr lang="en-US" dirty="0" smtClean="0"/>
              <a:t>others don’t do?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7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608" y="1795423"/>
            <a:ext cx="4025504" cy="25608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69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/>
              <a:t>It maximizes the distance to nearest </a:t>
            </a:r>
            <a:r>
              <a:rPr lang="en-US" dirty="0" smtClean="0"/>
              <a:t>point of </a:t>
            </a:r>
            <a:r>
              <a:rPr lang="en-US" dirty="0"/>
              <a:t>both the classes.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66" y="2123110"/>
            <a:ext cx="3443288" cy="24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 smtClean="0"/>
              <a:t>Margin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840" y="1353741"/>
            <a:ext cx="7324725" cy="3162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203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/>
              <a:t>Which line do you think that SVM will </a:t>
            </a:r>
            <a:r>
              <a:rPr lang="en-US" dirty="0" smtClean="0"/>
              <a:t>construct?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1500783"/>
            <a:ext cx="5334000" cy="3689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880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/>
              <a:t>Its actually a rebel that doesn’t follow the trend of the rest of its class samples.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696479"/>
            <a:ext cx="4938280" cy="315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 smtClean="0"/>
              <a:t>Outlier…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454" y="1620169"/>
            <a:ext cx="4736955" cy="27360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96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dirty="0"/>
              <a:t>Which hyperplane do you think SVM will construct?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494" y="1439632"/>
            <a:ext cx="3974306" cy="3310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82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SVM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Coding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5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Linearly Separable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Muffins-Cupcakes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40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LinearSVC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1581005" y="1313821"/>
            <a:ext cx="6948742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import pandas as </a:t>
            </a:r>
            <a:r>
              <a:rPr lang="en-US" sz="1000" dirty="0" err="1"/>
              <a:t>pd</a:t>
            </a:r>
            <a:endParaRPr lang="en-US" sz="1000" dirty="0"/>
          </a:p>
          <a:p>
            <a:r>
              <a:rPr lang="en-US" sz="1000" dirty="0"/>
              <a:t>import </a:t>
            </a:r>
            <a:r>
              <a:rPr lang="en-US" sz="1000" dirty="0" err="1"/>
              <a:t>numpy</a:t>
            </a:r>
            <a:r>
              <a:rPr lang="en-US" sz="1000" dirty="0"/>
              <a:t> as np</a:t>
            </a:r>
          </a:p>
          <a:p>
            <a:r>
              <a:rPr lang="en-US" sz="1000" dirty="0"/>
              <a:t>from </a:t>
            </a:r>
            <a:r>
              <a:rPr lang="en-US" sz="1000" dirty="0" err="1"/>
              <a:t>sklearn.svm</a:t>
            </a:r>
            <a:r>
              <a:rPr lang="en-US" sz="1000" dirty="0"/>
              <a:t> import </a:t>
            </a:r>
            <a:r>
              <a:rPr lang="en-US" sz="1000" dirty="0" err="1"/>
              <a:t>LinearSVC</a:t>
            </a:r>
            <a:endParaRPr lang="en-US" sz="1000" dirty="0"/>
          </a:p>
          <a:p>
            <a:r>
              <a:rPr lang="en-US" sz="1000" dirty="0"/>
              <a:t>import </a:t>
            </a:r>
            <a:r>
              <a:rPr lang="en-US" sz="1000" dirty="0" err="1"/>
              <a:t>matplotlib.pyplot</a:t>
            </a:r>
            <a:r>
              <a:rPr lang="en-US" sz="1000" dirty="0"/>
              <a:t> as </a:t>
            </a:r>
            <a:r>
              <a:rPr lang="en-US" sz="1000" dirty="0" err="1"/>
              <a:t>plt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 smtClean="0"/>
              <a:t>recipes </a:t>
            </a:r>
            <a:r>
              <a:rPr lang="en-US" sz="1000" dirty="0"/>
              <a:t>= </a:t>
            </a:r>
            <a:r>
              <a:rPr lang="en-US" sz="1000" dirty="0" err="1"/>
              <a:t>pd.read_csv</a:t>
            </a:r>
            <a:r>
              <a:rPr lang="en-US" sz="1000" dirty="0"/>
              <a:t>('recipes_muffins_cupcakes.csv')</a:t>
            </a:r>
          </a:p>
          <a:p>
            <a:endParaRPr lang="en-US" sz="1000" dirty="0"/>
          </a:p>
          <a:p>
            <a:r>
              <a:rPr lang="en-US" sz="1000" dirty="0" smtClean="0"/>
              <a:t>ingredients </a:t>
            </a:r>
            <a:r>
              <a:rPr lang="en-US" sz="1000" dirty="0"/>
              <a:t>= recipes[['</a:t>
            </a:r>
            <a:r>
              <a:rPr lang="en-US" sz="1000" dirty="0" err="1"/>
              <a:t>Flour','Sugar</a:t>
            </a:r>
            <a:r>
              <a:rPr lang="en-US" sz="1000" dirty="0"/>
              <a:t>']].</a:t>
            </a:r>
            <a:r>
              <a:rPr lang="en-US" sz="1000" dirty="0" err="1"/>
              <a:t>as_matrix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type_label</a:t>
            </a:r>
            <a:r>
              <a:rPr lang="en-US" sz="1000" dirty="0"/>
              <a:t> = </a:t>
            </a:r>
            <a:r>
              <a:rPr lang="en-US" sz="1000" dirty="0" err="1"/>
              <a:t>np.where</a:t>
            </a:r>
            <a:r>
              <a:rPr lang="en-US" sz="1000" dirty="0"/>
              <a:t>(recipes['Type']=='Muffin',1, 0)</a:t>
            </a:r>
          </a:p>
          <a:p>
            <a:endParaRPr lang="en-US" sz="1000" dirty="0"/>
          </a:p>
          <a:p>
            <a:r>
              <a:rPr lang="en-US" sz="1000" dirty="0" smtClean="0"/>
              <a:t>model </a:t>
            </a:r>
            <a:r>
              <a:rPr lang="en-US" sz="1000" dirty="0"/>
              <a:t>= </a:t>
            </a:r>
            <a:r>
              <a:rPr lang="en-US" sz="1000" dirty="0" err="1" smtClean="0"/>
              <a:t>LinearSVC</a:t>
            </a:r>
            <a:r>
              <a:rPr lang="en-US" sz="1000" dirty="0" smtClean="0"/>
              <a:t>(</a:t>
            </a:r>
            <a:r>
              <a:rPr lang="en-US" sz="1000" dirty="0" err="1" smtClean="0"/>
              <a:t>random_state</a:t>
            </a:r>
            <a:r>
              <a:rPr lang="en-US" sz="1000" dirty="0" smtClean="0"/>
              <a:t>=0)</a:t>
            </a:r>
            <a:endParaRPr lang="en-US" sz="1000" dirty="0"/>
          </a:p>
          <a:p>
            <a:r>
              <a:rPr lang="en-US" sz="1000" dirty="0" err="1" smtClean="0"/>
              <a:t>model.fit</a:t>
            </a:r>
            <a:r>
              <a:rPr lang="en-US" sz="1000" dirty="0" smtClean="0"/>
              <a:t>(ingredients</a:t>
            </a:r>
            <a:r>
              <a:rPr lang="en-US" sz="1000" dirty="0"/>
              <a:t>, </a:t>
            </a:r>
            <a:r>
              <a:rPr lang="en-US" sz="1000" dirty="0" err="1"/>
              <a:t>type_label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# limits for plots</a:t>
            </a:r>
          </a:p>
          <a:p>
            <a:r>
              <a:rPr lang="en-US" sz="1000" dirty="0"/>
              <a:t>xx, </a:t>
            </a:r>
            <a:r>
              <a:rPr lang="en-US" sz="1000" dirty="0" err="1"/>
              <a:t>yy</a:t>
            </a:r>
            <a:r>
              <a:rPr lang="en-US" sz="1000" dirty="0"/>
              <a:t> = </a:t>
            </a:r>
            <a:r>
              <a:rPr lang="en-US" sz="1000" dirty="0" err="1"/>
              <a:t>np.meshgrid</a:t>
            </a:r>
            <a:r>
              <a:rPr lang="en-US" sz="1000" dirty="0"/>
              <a:t>(</a:t>
            </a:r>
            <a:r>
              <a:rPr lang="en-US" sz="1000" dirty="0" err="1"/>
              <a:t>np.linspace</a:t>
            </a:r>
            <a:r>
              <a:rPr lang="en-US" sz="1000" dirty="0"/>
              <a:t>(30, 60), </a:t>
            </a:r>
            <a:r>
              <a:rPr lang="en-US" sz="1000" dirty="0" err="1"/>
              <a:t>np.linspace</a:t>
            </a:r>
            <a:r>
              <a:rPr lang="en-US" sz="1000" dirty="0"/>
              <a:t>(0, 35))</a:t>
            </a:r>
          </a:p>
          <a:p>
            <a:endParaRPr lang="en-US" sz="1000" dirty="0"/>
          </a:p>
          <a:p>
            <a:r>
              <a:rPr lang="en-US" sz="1000" dirty="0"/>
              <a:t># plot the decision function for each </a:t>
            </a:r>
            <a:r>
              <a:rPr lang="en-US" sz="1000" dirty="0" err="1"/>
              <a:t>datapoint</a:t>
            </a:r>
            <a:r>
              <a:rPr lang="en-US" sz="1000" dirty="0"/>
              <a:t> on the grid</a:t>
            </a:r>
          </a:p>
          <a:p>
            <a:r>
              <a:rPr lang="en-US" sz="1000" dirty="0"/>
              <a:t>Z = </a:t>
            </a:r>
            <a:r>
              <a:rPr lang="en-US" sz="1000" dirty="0" err="1"/>
              <a:t>model.decision_function</a:t>
            </a:r>
            <a:r>
              <a:rPr lang="en-US" sz="1000" dirty="0"/>
              <a:t>(</a:t>
            </a:r>
            <a:r>
              <a:rPr lang="en-US" sz="1000" dirty="0" err="1"/>
              <a:t>np.c</a:t>
            </a:r>
            <a:r>
              <a:rPr lang="en-US" sz="1000" dirty="0"/>
              <a:t>_[</a:t>
            </a:r>
            <a:r>
              <a:rPr lang="en-US" sz="1000" dirty="0" err="1"/>
              <a:t>xx.ravel</a:t>
            </a:r>
            <a:r>
              <a:rPr lang="en-US" sz="1000" dirty="0"/>
              <a:t>(), </a:t>
            </a:r>
            <a:r>
              <a:rPr lang="en-US" sz="1000" dirty="0" err="1"/>
              <a:t>yy.ravel</a:t>
            </a:r>
            <a:r>
              <a:rPr lang="en-US" sz="1000" dirty="0"/>
              <a:t>()])</a:t>
            </a:r>
          </a:p>
          <a:p>
            <a:r>
              <a:rPr lang="en-US" sz="1000" dirty="0"/>
              <a:t>Z = </a:t>
            </a:r>
            <a:r>
              <a:rPr lang="en-US" sz="1000" dirty="0" err="1"/>
              <a:t>Z.reshape</a:t>
            </a:r>
            <a:r>
              <a:rPr lang="en-US" sz="1000" dirty="0"/>
              <a:t>(</a:t>
            </a:r>
            <a:r>
              <a:rPr lang="en-US" sz="1000" dirty="0" err="1"/>
              <a:t>xx.shape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 err="1"/>
              <a:t>plt.scatter</a:t>
            </a:r>
            <a:r>
              <a:rPr lang="en-US" sz="1000" dirty="0"/>
              <a:t>(ingredients[:, 0], ingredients[:, 1],c=</a:t>
            </a:r>
            <a:r>
              <a:rPr lang="en-US" sz="1000" dirty="0" err="1"/>
              <a:t>type_label</a:t>
            </a:r>
            <a:r>
              <a:rPr lang="en-US" sz="1000" dirty="0"/>
              <a:t>, </a:t>
            </a:r>
            <a:r>
              <a:rPr lang="en-US" sz="1000" dirty="0" err="1"/>
              <a:t>cmap</a:t>
            </a:r>
            <a:r>
              <a:rPr lang="en-US" sz="1000" dirty="0"/>
              <a:t>=</a:t>
            </a:r>
            <a:r>
              <a:rPr lang="en-US" sz="1000" dirty="0" err="1"/>
              <a:t>plt.cm.Paired</a:t>
            </a:r>
            <a:r>
              <a:rPr lang="en-US" sz="1000" dirty="0"/>
              <a:t>)</a:t>
            </a:r>
          </a:p>
          <a:p>
            <a:r>
              <a:rPr lang="en-US" sz="1000" dirty="0"/>
              <a:t>contours = </a:t>
            </a:r>
            <a:r>
              <a:rPr lang="en-US" sz="1000" dirty="0" err="1"/>
              <a:t>plt.contour</a:t>
            </a:r>
            <a:r>
              <a:rPr lang="en-US" sz="1000" dirty="0"/>
              <a:t>(xx, </a:t>
            </a:r>
            <a:r>
              <a:rPr lang="en-US" sz="1000" dirty="0" err="1"/>
              <a:t>yy</a:t>
            </a:r>
            <a:r>
              <a:rPr lang="en-US" sz="1000" dirty="0"/>
              <a:t>, Z, levels=[0])</a:t>
            </a:r>
          </a:p>
          <a:p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2329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178" y="-1"/>
            <a:ext cx="7505222" cy="50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1343025"/>
            <a:ext cx="5399112" cy="30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3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968700" y="1801680"/>
            <a:ext cx="731171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/>
              <a:t>total_samples</a:t>
            </a:r>
            <a:r>
              <a:rPr lang="en-US" sz="1000" dirty="0"/>
              <a:t>= </a:t>
            </a:r>
            <a:r>
              <a:rPr lang="en-US" sz="1000" dirty="0" err="1"/>
              <a:t>len</a:t>
            </a:r>
            <a:r>
              <a:rPr lang="en-US" sz="1000" dirty="0"/>
              <a:t>(recipes)</a:t>
            </a:r>
          </a:p>
          <a:p>
            <a:r>
              <a:rPr lang="en-US" sz="1000" dirty="0" err="1"/>
              <a:t>num_trn_samples</a:t>
            </a:r>
            <a:r>
              <a:rPr lang="en-US" sz="1000" dirty="0"/>
              <a:t>= round(0.7* </a:t>
            </a:r>
            <a:r>
              <a:rPr lang="en-US" sz="1000" dirty="0" err="1"/>
              <a:t>total_samples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 err="1"/>
              <a:t>X_trn</a:t>
            </a:r>
            <a:r>
              <a:rPr lang="en-US" sz="1000" dirty="0"/>
              <a:t>= ingredients[0:num_trn_samples]</a:t>
            </a:r>
          </a:p>
          <a:p>
            <a:r>
              <a:rPr lang="en-US" sz="1000" dirty="0" err="1"/>
              <a:t>Y_trn</a:t>
            </a:r>
            <a:r>
              <a:rPr lang="en-US" sz="1000" dirty="0"/>
              <a:t>= </a:t>
            </a:r>
            <a:r>
              <a:rPr lang="en-US" sz="1000" dirty="0" err="1"/>
              <a:t>type_label</a:t>
            </a:r>
            <a:r>
              <a:rPr lang="en-US" sz="1000" dirty="0"/>
              <a:t>[0:num_trn_samples]</a:t>
            </a:r>
          </a:p>
          <a:p>
            <a:endParaRPr lang="en-US" sz="1000" dirty="0"/>
          </a:p>
          <a:p>
            <a:r>
              <a:rPr lang="en-US" sz="1000" dirty="0" err="1"/>
              <a:t>X_tst</a:t>
            </a:r>
            <a:r>
              <a:rPr lang="en-US" sz="1000" dirty="0"/>
              <a:t>= ingredients[</a:t>
            </a:r>
            <a:r>
              <a:rPr lang="en-US" sz="1000" dirty="0" err="1"/>
              <a:t>num_trn_samples</a:t>
            </a:r>
            <a:r>
              <a:rPr lang="en-US" sz="1000" dirty="0"/>
              <a:t>:]</a:t>
            </a:r>
          </a:p>
          <a:p>
            <a:r>
              <a:rPr lang="en-US" sz="1000" dirty="0" err="1"/>
              <a:t>Y_tst</a:t>
            </a:r>
            <a:r>
              <a:rPr lang="en-US" sz="1000" dirty="0"/>
              <a:t>= </a:t>
            </a:r>
            <a:r>
              <a:rPr lang="en-US" sz="1000" dirty="0" err="1"/>
              <a:t>type_label</a:t>
            </a:r>
            <a:r>
              <a:rPr lang="en-US" sz="1000" dirty="0"/>
              <a:t>[</a:t>
            </a:r>
            <a:r>
              <a:rPr lang="en-US" sz="1000" dirty="0" err="1"/>
              <a:t>num_trn_samples</a:t>
            </a:r>
            <a:r>
              <a:rPr lang="en-US" sz="1000" dirty="0"/>
              <a:t>:]</a:t>
            </a:r>
          </a:p>
          <a:p>
            <a:endParaRPr lang="en-US" sz="1000" dirty="0"/>
          </a:p>
          <a:p>
            <a:r>
              <a:rPr lang="en-US" sz="1000" dirty="0" smtClean="0"/>
              <a:t>model=</a:t>
            </a:r>
            <a:r>
              <a:rPr lang="en-US" sz="1000" dirty="0" err="1" smtClean="0"/>
              <a:t>LinearSVC</a:t>
            </a:r>
            <a:r>
              <a:rPr lang="en-US" sz="1000" dirty="0" smtClean="0"/>
              <a:t>(</a:t>
            </a:r>
            <a:r>
              <a:rPr lang="en-US" sz="1000" dirty="0" err="1" smtClean="0"/>
              <a:t>random_state</a:t>
            </a:r>
            <a:r>
              <a:rPr lang="en-US" sz="1000" dirty="0" smtClean="0"/>
              <a:t>=0</a:t>
            </a:r>
            <a:r>
              <a:rPr lang="en-US" sz="1000" dirty="0"/>
              <a:t>)</a:t>
            </a:r>
          </a:p>
          <a:p>
            <a:r>
              <a:rPr lang="en-US" sz="1000" dirty="0"/>
              <a:t>model = </a:t>
            </a:r>
            <a:r>
              <a:rPr lang="en-US" sz="1000" dirty="0" err="1"/>
              <a:t>model.fit</a:t>
            </a:r>
            <a:r>
              <a:rPr lang="en-US" sz="1000" dirty="0"/>
              <a:t>(</a:t>
            </a:r>
            <a:r>
              <a:rPr lang="en-US" sz="1000" dirty="0" err="1"/>
              <a:t>X_trn</a:t>
            </a:r>
            <a:r>
              <a:rPr lang="en-US" sz="1000" dirty="0"/>
              <a:t>, </a:t>
            </a:r>
            <a:r>
              <a:rPr lang="en-US" sz="1000" dirty="0" err="1"/>
              <a:t>Y_trn</a:t>
            </a:r>
            <a:r>
              <a:rPr lang="en-US" sz="1000" dirty="0"/>
              <a:t>)</a:t>
            </a:r>
          </a:p>
          <a:p>
            <a:r>
              <a:rPr lang="en-US" sz="1000" dirty="0" err="1"/>
              <a:t>predicted_labels</a:t>
            </a:r>
            <a:r>
              <a:rPr lang="en-US" sz="1000" dirty="0"/>
              <a:t> = </a:t>
            </a:r>
            <a:r>
              <a:rPr lang="en-US" sz="1000" dirty="0" err="1"/>
              <a:t>model.predict</a:t>
            </a:r>
            <a:r>
              <a:rPr lang="en-US" sz="1000" dirty="0"/>
              <a:t>(</a:t>
            </a:r>
            <a:r>
              <a:rPr lang="en-US" sz="1000" dirty="0" err="1"/>
              <a:t>X_tst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580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823" y="2130450"/>
            <a:ext cx="3695700" cy="26193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sp>
        <p:nvSpPr>
          <p:cNvPr id="6" name="Rectangle 5"/>
          <p:cNvSpPr/>
          <p:nvPr/>
        </p:nvSpPr>
        <p:spPr>
          <a:xfrm>
            <a:off x="1622886" y="1294012"/>
            <a:ext cx="646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r>
              <a:rPr lang="en-US" dirty="0"/>
              <a:t>print("SVC Accuracy: {0:.2%}".format(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predicted_labels</a:t>
            </a:r>
            <a:r>
              <a:rPr lang="en-US" dirty="0"/>
              <a:t>, </a:t>
            </a:r>
            <a:r>
              <a:rPr lang="en-US" dirty="0" err="1"/>
              <a:t>Y_tst</a:t>
            </a:r>
            <a:r>
              <a:rPr lang="en-US" dirty="0"/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236170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 data size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 with  different data sizes and analyze difference in accuracy.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9817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393475"/>
            <a:ext cx="6798018" cy="751834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Question: Do you think this data is linearly separable?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Do you think this data can be modelled by a linear SVM?</a:t>
            </a: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200" b="1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arlow"/>
                <a:sym typeface="Barlow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lang="en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arlow"/>
              <a:sym typeface="Barlow"/>
            </a:endParaRPr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47" y="1386152"/>
            <a:ext cx="4104085" cy="34509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82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 is not really linearly separable…..but it can be modelled by a linear SVM.</a:t>
            </a:r>
          </a:p>
          <a:p>
            <a:r>
              <a:rPr lang="en-US" dirty="0"/>
              <a:t> That’s how…………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82" y="2270410"/>
            <a:ext cx="242887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45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show the exact same data in a new plot with z and x, omitting y, we get………….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183" y="1375225"/>
            <a:ext cx="2551617" cy="214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1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053" y="1456688"/>
            <a:ext cx="4265793" cy="32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40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feature would you add to the figure below to get linearly separable data?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496" y="1548731"/>
            <a:ext cx="4849762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10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455" y="1645196"/>
            <a:ext cx="6748042" cy="31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HELLO!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 am </a:t>
            </a:r>
            <a:r>
              <a:rPr lang="en" b="1" dirty="0" smtClean="0"/>
              <a:t>Sajid !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You </a:t>
            </a:r>
            <a:r>
              <a:rPr lang="en" dirty="0" smtClean="0"/>
              <a:t>can find me at sajid@eveati.com</a:t>
            </a:r>
            <a:endParaRPr b="1" dirty="0"/>
          </a:p>
        </p:txBody>
      </p:sp>
      <p:sp>
        <p:nvSpPr>
          <p:cNvPr id="111" name="Google Shape;111;p1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555" y="1316586"/>
            <a:ext cx="6453512" cy="32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2825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3775" y="474497"/>
            <a:ext cx="6739500" cy="806700"/>
          </a:xfrm>
        </p:spPr>
        <p:txBody>
          <a:bodyPr/>
          <a:lstStyle/>
          <a:p>
            <a:r>
              <a:rPr lang="en-US" sz="2000" dirty="0"/>
              <a:t>What did this linear separation look like in the original graph? Non linear.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41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4" y="1383763"/>
            <a:ext cx="2400300" cy="2043182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37" y="1383763"/>
            <a:ext cx="4737663" cy="25490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575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 Linear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10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deal with non-linear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Transform </a:t>
            </a:r>
            <a:r>
              <a:rPr lang="en-US" dirty="0"/>
              <a:t>every two-dimensional vector into a three-dimensional </a:t>
            </a:r>
            <a:r>
              <a:rPr lang="en-US" dirty="0" smtClean="0"/>
              <a:t>or higher vector </a:t>
            </a:r>
            <a:r>
              <a:rPr lang="en-US" dirty="0"/>
              <a:t>using the</a:t>
            </a:r>
            <a:br>
              <a:rPr lang="en-US" dirty="0"/>
            </a:br>
            <a:r>
              <a:rPr lang="en-US" dirty="0" smtClean="0"/>
              <a:t>2</a:t>
            </a:r>
            <a:r>
              <a:rPr lang="en-US" dirty="0"/>
              <a:t>. Train the SVMs using the 3D dataset.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01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use kernels?</a:t>
            </a:r>
          </a:p>
          <a:p>
            <a:pPr lvl="1" eaLnBrk="1" hangingPunct="1"/>
            <a:r>
              <a:rPr lang="en-US" altLang="en-US" dirty="0"/>
              <a:t>Make non-separable problem separable.</a:t>
            </a:r>
          </a:p>
          <a:p>
            <a:pPr lvl="1" eaLnBrk="1" hangingPunct="1"/>
            <a:r>
              <a:rPr lang="en-US" altLang="en-US" dirty="0"/>
              <a:t>Map data into better representational </a:t>
            </a:r>
            <a:r>
              <a:rPr lang="en-US" altLang="en-US" dirty="0" smtClean="0"/>
              <a:t>space</a:t>
            </a:r>
          </a:p>
          <a:p>
            <a:pPr marL="520700" lvl="1" indent="0">
              <a:buNone/>
            </a:pPr>
            <a:endParaRPr lang="en-US" altLang="en-US" dirty="0"/>
          </a:p>
          <a:p>
            <a:pPr marL="520700" lvl="1" indent="0" eaLnBrk="1" hangingPunct="1">
              <a:buNone/>
            </a:pPr>
            <a:endParaRPr lang="en-US" altLang="en-US" dirty="0"/>
          </a:p>
          <a:p>
            <a:pPr lvl="1"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682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kernels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dirty="0" smtClean="0"/>
              <a:t>Linear </a:t>
            </a:r>
            <a:r>
              <a:rPr lang="en-US" altLang="en-US" b="1" dirty="0" smtClean="0"/>
              <a:t>K(</a:t>
            </a:r>
            <a:r>
              <a:rPr lang="en-US" altLang="en-US" b="1" dirty="0" err="1" smtClean="0"/>
              <a:t>x,z</a:t>
            </a:r>
            <a:r>
              <a:rPr lang="en-US" altLang="en-US" b="1" dirty="0" smtClean="0"/>
              <a:t>’)</a:t>
            </a:r>
            <a:r>
              <a:rPr lang="en-US" altLang="en-US" dirty="0" smtClean="0"/>
              <a:t>=</a:t>
            </a:r>
            <a:r>
              <a:rPr lang="en-US" altLang="en-US" b="1" dirty="0" err="1" smtClean="0"/>
              <a:t>x.z</a:t>
            </a:r>
            <a:r>
              <a:rPr lang="en-US" altLang="en-US" b="1" dirty="0" smtClean="0"/>
              <a:t>’</a:t>
            </a:r>
            <a:endParaRPr lang="en-US" altLang="en-US" b="1" dirty="0"/>
          </a:p>
          <a:p>
            <a:pPr lvl="1" eaLnBrk="1" hangingPunct="1"/>
            <a:r>
              <a:rPr lang="en-US" altLang="en-US" dirty="0"/>
              <a:t>Polynomial </a:t>
            </a:r>
            <a:r>
              <a:rPr lang="en-US" altLang="en-US" b="1" dirty="0">
                <a:solidFill>
                  <a:schemeClr val="tx1"/>
                </a:solidFill>
              </a:rPr>
              <a:t>K(</a:t>
            </a:r>
            <a:r>
              <a:rPr lang="en-US" altLang="en-US" b="1" dirty="0" err="1">
                <a:solidFill>
                  <a:schemeClr val="tx1"/>
                </a:solidFill>
              </a:rPr>
              <a:t>x,z</a:t>
            </a:r>
            <a:r>
              <a:rPr lang="en-US" altLang="en-US" b="1" dirty="0">
                <a:solidFill>
                  <a:schemeClr val="tx1"/>
                </a:solidFill>
              </a:rPr>
              <a:t>) = </a:t>
            </a:r>
            <a:r>
              <a:rPr lang="en-US" altLang="en-US" b="1" dirty="0" smtClean="0">
                <a:solidFill>
                  <a:schemeClr val="tx1"/>
                </a:solidFill>
              </a:rPr>
              <a:t>(</a:t>
            </a:r>
            <a:r>
              <a:rPr lang="en-US" altLang="en-US" b="1" dirty="0" err="1" smtClean="0">
                <a:solidFill>
                  <a:schemeClr val="tx1"/>
                </a:solidFill>
              </a:rPr>
              <a:t>c+x</a:t>
            </a:r>
            <a:r>
              <a:rPr lang="en-US" altLang="en-US" b="1" baseline="30000" dirty="0" err="1" smtClean="0">
                <a:solidFill>
                  <a:schemeClr val="tx1"/>
                </a:solidFill>
              </a:rPr>
              <a:t>T</a:t>
            </a:r>
            <a:r>
              <a:rPr lang="en-US" altLang="en-US" b="1" dirty="0" err="1" smtClean="0">
                <a:solidFill>
                  <a:schemeClr val="tx1"/>
                </a:solidFill>
              </a:rPr>
              <a:t>z</a:t>
            </a:r>
            <a:r>
              <a:rPr lang="en-US" altLang="en-US" b="1" dirty="0" smtClean="0">
                <a:solidFill>
                  <a:schemeClr val="tx1"/>
                </a:solidFill>
              </a:rPr>
              <a:t>)</a:t>
            </a:r>
            <a:r>
              <a:rPr lang="en-US" altLang="en-US" b="1" baseline="30000" dirty="0" smtClean="0">
                <a:solidFill>
                  <a:schemeClr val="tx1"/>
                </a:solidFill>
              </a:rPr>
              <a:t>d</a:t>
            </a:r>
          </a:p>
          <a:p>
            <a:pPr lvl="1"/>
            <a:r>
              <a:rPr lang="en-US" altLang="en-US" dirty="0" smtClean="0"/>
              <a:t>RBF </a:t>
            </a:r>
            <a:r>
              <a:rPr lang="en-US" altLang="en-US" b="1" dirty="0">
                <a:solidFill>
                  <a:schemeClr val="tx1"/>
                </a:solidFill>
              </a:rPr>
              <a:t>K(</a:t>
            </a:r>
            <a:r>
              <a:rPr lang="en-US" altLang="en-US" b="1" dirty="0" err="1">
                <a:solidFill>
                  <a:schemeClr val="tx1"/>
                </a:solidFill>
              </a:rPr>
              <a:t>x,z</a:t>
            </a:r>
            <a:r>
              <a:rPr lang="en-US" altLang="en-US" b="1" dirty="0">
                <a:solidFill>
                  <a:schemeClr val="tx1"/>
                </a:solidFill>
              </a:rPr>
              <a:t>) </a:t>
            </a:r>
            <a:r>
              <a:rPr lang="en-US" altLang="en-US" b="1" dirty="0" smtClean="0">
                <a:solidFill>
                  <a:schemeClr val="tx1"/>
                </a:solidFill>
              </a:rPr>
              <a:t>=</a:t>
            </a:r>
            <a:r>
              <a:rPr lang="en-US" altLang="en-US" b="1" dirty="0" err="1" smtClean="0">
                <a:solidFill>
                  <a:schemeClr val="tx1"/>
                </a:solidFill>
              </a:rPr>
              <a:t>exp</a:t>
            </a:r>
            <a:r>
              <a:rPr lang="en-US" altLang="en-US" b="1" dirty="0" smtClean="0">
                <a:solidFill>
                  <a:schemeClr val="tx1"/>
                </a:solidFill>
              </a:rPr>
              <a:t> (-</a:t>
            </a:r>
            <a:r>
              <a:rPr lang="el-GR" altLang="en-US" b="1" dirty="0" smtClean="0">
                <a:solidFill>
                  <a:schemeClr val="tx1"/>
                </a:solidFill>
              </a:rPr>
              <a:t>γ</a:t>
            </a:r>
            <a:r>
              <a:rPr lang="en-US" altLang="en-US" b="1" dirty="0" smtClean="0">
                <a:solidFill>
                  <a:schemeClr val="tx1"/>
                </a:solidFill>
              </a:rPr>
              <a:t>||x-z’||)</a:t>
            </a:r>
            <a:r>
              <a:rPr lang="en-US" altLang="en-US" b="1" baseline="30000" dirty="0" smtClean="0">
                <a:solidFill>
                  <a:schemeClr val="tx1"/>
                </a:solidFill>
              </a:rPr>
              <a:t>d</a:t>
            </a:r>
            <a:endParaRPr lang="en-US" altLang="en-US" b="1" baseline="300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b="1" baseline="30000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en-US" b="1" baseline="300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b="1" baseline="30000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en-US" b="1" baseline="30000" dirty="0" smtClean="0">
              <a:solidFill>
                <a:schemeClr val="tx1"/>
              </a:solidFill>
            </a:endParaRPr>
          </a:p>
          <a:p>
            <a:pPr lvl="1" eaLnBrk="1" hangingPunct="1"/>
            <a:endParaRPr lang="en-US" altLang="en-US" b="1" baseline="30000" dirty="0">
              <a:solidFill>
                <a:schemeClr val="tx1"/>
              </a:solidFill>
            </a:endParaRPr>
          </a:p>
          <a:p>
            <a:pPr marL="520700" lvl="1" indent="0" eaLnBrk="1" hangingPunct="1">
              <a:buNone/>
            </a:pPr>
            <a:r>
              <a:rPr lang="en-US" altLang="en-US" b="1" baseline="30000" dirty="0" smtClean="0">
                <a:solidFill>
                  <a:schemeClr val="tx1"/>
                </a:solidFill>
              </a:rPr>
              <a:t> </a:t>
            </a:r>
          </a:p>
          <a:p>
            <a:pPr marL="520700" lvl="1" indent="0" eaLnBrk="1" hangingPunct="1">
              <a:buNone/>
            </a:pPr>
            <a:endParaRPr lang="en-US" altLang="en-US" b="1" baseline="30000" dirty="0">
              <a:solidFill>
                <a:schemeClr val="tx1"/>
              </a:solidFill>
            </a:endParaRPr>
          </a:p>
          <a:p>
            <a:pPr lvl="1" eaLnBrk="1" hangingPunct="1"/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95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sp>
        <p:nvSpPr>
          <p:cNvPr id="4" name="Rectangle 3"/>
          <p:cNvSpPr/>
          <p:nvPr/>
        </p:nvSpPr>
        <p:spPr>
          <a:xfrm>
            <a:off x="1923032" y="1275352"/>
            <a:ext cx="4572000" cy="36317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import pandas as </a:t>
            </a:r>
            <a:r>
              <a:rPr lang="en-US" sz="1000" dirty="0" err="1"/>
              <a:t>pd</a:t>
            </a:r>
            <a:endParaRPr lang="en-US" sz="1000" dirty="0"/>
          </a:p>
          <a:p>
            <a:r>
              <a:rPr lang="en-US" sz="1000" dirty="0"/>
              <a:t>import </a:t>
            </a:r>
            <a:r>
              <a:rPr lang="en-US" sz="1000" dirty="0" err="1"/>
              <a:t>numpy</a:t>
            </a:r>
            <a:r>
              <a:rPr lang="en-US" sz="1000" dirty="0"/>
              <a:t> as np</a:t>
            </a:r>
          </a:p>
          <a:p>
            <a:r>
              <a:rPr lang="en-US" sz="1000" dirty="0"/>
              <a:t>from </a:t>
            </a:r>
            <a:r>
              <a:rPr lang="en-US" sz="1000" dirty="0" err="1"/>
              <a:t>sklearn</a:t>
            </a:r>
            <a:r>
              <a:rPr lang="en-US" sz="1000" dirty="0"/>
              <a:t> import </a:t>
            </a:r>
            <a:r>
              <a:rPr lang="en-US" sz="1000" dirty="0" err="1"/>
              <a:t>svm</a:t>
            </a:r>
            <a:endParaRPr lang="en-US" sz="1000" dirty="0"/>
          </a:p>
          <a:p>
            <a:r>
              <a:rPr lang="en-US" sz="1000" dirty="0"/>
              <a:t>import </a:t>
            </a:r>
            <a:r>
              <a:rPr lang="en-US" sz="1000" dirty="0" err="1"/>
              <a:t>matplotlib.pyplot</a:t>
            </a:r>
            <a:r>
              <a:rPr lang="en-US" sz="1000" dirty="0"/>
              <a:t> as </a:t>
            </a:r>
            <a:r>
              <a:rPr lang="en-US" sz="1000" dirty="0" err="1"/>
              <a:t>plt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recipes = </a:t>
            </a:r>
            <a:r>
              <a:rPr lang="en-US" sz="1000" dirty="0" err="1"/>
              <a:t>pd.read_csv</a:t>
            </a:r>
            <a:r>
              <a:rPr lang="en-US" sz="1000" dirty="0"/>
              <a:t>('recipes_muffins_cupcakes.csv')</a:t>
            </a:r>
          </a:p>
          <a:p>
            <a:r>
              <a:rPr lang="en-US" sz="1000" dirty="0"/>
              <a:t>ingredients = recipes[['</a:t>
            </a:r>
            <a:r>
              <a:rPr lang="en-US" sz="1000" dirty="0" err="1"/>
              <a:t>Flour','Sugar</a:t>
            </a:r>
            <a:r>
              <a:rPr lang="en-US" sz="1000" dirty="0"/>
              <a:t>']].</a:t>
            </a:r>
            <a:r>
              <a:rPr lang="en-US" sz="1000" dirty="0" err="1"/>
              <a:t>as_matrix</a:t>
            </a:r>
            <a:r>
              <a:rPr lang="en-US" sz="1000" dirty="0"/>
              <a:t>()</a:t>
            </a:r>
          </a:p>
          <a:p>
            <a:r>
              <a:rPr lang="en-US" sz="1000" dirty="0" err="1"/>
              <a:t>type_label</a:t>
            </a:r>
            <a:r>
              <a:rPr lang="en-US" sz="1000" dirty="0"/>
              <a:t> = </a:t>
            </a:r>
            <a:r>
              <a:rPr lang="en-US" sz="1000" dirty="0" err="1"/>
              <a:t>np.where</a:t>
            </a:r>
            <a:r>
              <a:rPr lang="en-US" sz="1000" dirty="0"/>
              <a:t>(recipes['Type']=='Muffin',1, 0)</a:t>
            </a:r>
          </a:p>
          <a:p>
            <a:endParaRPr lang="en-US" sz="1000" dirty="0"/>
          </a:p>
          <a:p>
            <a:r>
              <a:rPr lang="en-US" sz="1000" dirty="0"/>
              <a:t>model = </a:t>
            </a:r>
            <a:r>
              <a:rPr lang="en-US" sz="1000" dirty="0" err="1"/>
              <a:t>svm.SVC</a:t>
            </a:r>
            <a:r>
              <a:rPr lang="en-US" sz="1000" dirty="0"/>
              <a:t>(kernel='linear', C=1e3, degree=10)  #try with degree 1, 10</a:t>
            </a:r>
          </a:p>
          <a:p>
            <a:endParaRPr lang="en-US" sz="1000" dirty="0"/>
          </a:p>
          <a:p>
            <a:r>
              <a:rPr lang="en-US" sz="1000" dirty="0" err="1"/>
              <a:t>model.fit</a:t>
            </a:r>
            <a:r>
              <a:rPr lang="en-US" sz="1000" dirty="0"/>
              <a:t>(ingredients, </a:t>
            </a:r>
            <a:r>
              <a:rPr lang="en-US" sz="1000" dirty="0" err="1"/>
              <a:t>type_label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/>
              <a:t>xx, </a:t>
            </a:r>
            <a:r>
              <a:rPr lang="en-US" sz="1000" dirty="0" err="1"/>
              <a:t>yy</a:t>
            </a:r>
            <a:r>
              <a:rPr lang="en-US" sz="1000" dirty="0"/>
              <a:t> = </a:t>
            </a:r>
            <a:r>
              <a:rPr lang="en-US" sz="1000" dirty="0" err="1"/>
              <a:t>np.meshgrid</a:t>
            </a:r>
            <a:r>
              <a:rPr lang="en-US" sz="1000" dirty="0"/>
              <a:t>(</a:t>
            </a:r>
            <a:r>
              <a:rPr lang="en-US" sz="1000" dirty="0" err="1"/>
              <a:t>np.linspace</a:t>
            </a:r>
            <a:r>
              <a:rPr lang="en-US" sz="1000" dirty="0"/>
              <a:t>(30, 60), </a:t>
            </a:r>
            <a:r>
              <a:rPr lang="en-US" sz="1000" dirty="0" err="1"/>
              <a:t>np.linspace</a:t>
            </a:r>
            <a:r>
              <a:rPr lang="en-US" sz="1000" dirty="0"/>
              <a:t>(0, 35))</a:t>
            </a:r>
          </a:p>
          <a:p>
            <a:endParaRPr lang="en-US" sz="1000" dirty="0"/>
          </a:p>
          <a:p>
            <a:r>
              <a:rPr lang="en-US" sz="1000" dirty="0"/>
              <a:t># plot the decision function for each </a:t>
            </a:r>
            <a:r>
              <a:rPr lang="en-US" sz="1000" dirty="0" err="1"/>
              <a:t>datapoint</a:t>
            </a:r>
            <a:r>
              <a:rPr lang="en-US" sz="1000" dirty="0"/>
              <a:t> on the grid</a:t>
            </a:r>
          </a:p>
          <a:p>
            <a:r>
              <a:rPr lang="en-US" sz="1000" dirty="0"/>
              <a:t>Z = </a:t>
            </a:r>
            <a:r>
              <a:rPr lang="en-US" sz="1000" dirty="0" err="1"/>
              <a:t>model.decision_function</a:t>
            </a:r>
            <a:r>
              <a:rPr lang="en-US" sz="1000" dirty="0"/>
              <a:t>(</a:t>
            </a:r>
            <a:r>
              <a:rPr lang="en-US" sz="1000" dirty="0" err="1"/>
              <a:t>np.c</a:t>
            </a:r>
            <a:r>
              <a:rPr lang="en-US" sz="1000" dirty="0"/>
              <a:t>_[</a:t>
            </a:r>
            <a:r>
              <a:rPr lang="en-US" sz="1000" dirty="0" err="1"/>
              <a:t>xx.ravel</a:t>
            </a:r>
            <a:r>
              <a:rPr lang="en-US" sz="1000" dirty="0"/>
              <a:t>(), </a:t>
            </a:r>
            <a:r>
              <a:rPr lang="en-US" sz="1000" dirty="0" err="1"/>
              <a:t>yy.ravel</a:t>
            </a:r>
            <a:r>
              <a:rPr lang="en-US" sz="1000" dirty="0"/>
              <a:t>()])</a:t>
            </a:r>
          </a:p>
          <a:p>
            <a:r>
              <a:rPr lang="en-US" sz="1000" dirty="0"/>
              <a:t>Z = </a:t>
            </a:r>
            <a:r>
              <a:rPr lang="en-US" sz="1000" dirty="0" err="1"/>
              <a:t>Z.reshape</a:t>
            </a:r>
            <a:r>
              <a:rPr lang="en-US" sz="1000" dirty="0"/>
              <a:t>(</a:t>
            </a:r>
            <a:r>
              <a:rPr lang="en-US" sz="1000" dirty="0" err="1"/>
              <a:t>xx.shape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r>
              <a:rPr lang="en-US" sz="1000" dirty="0" err="1"/>
              <a:t>plt.scatter</a:t>
            </a:r>
            <a:r>
              <a:rPr lang="en-US" sz="1000" dirty="0"/>
              <a:t>(ingredients[:, 0], ingredients[:, 1],c=</a:t>
            </a:r>
            <a:r>
              <a:rPr lang="en-US" sz="1000" dirty="0" err="1"/>
              <a:t>type_label</a:t>
            </a:r>
            <a:r>
              <a:rPr lang="en-US" sz="1000" dirty="0"/>
              <a:t>, </a:t>
            </a:r>
            <a:r>
              <a:rPr lang="en-US" sz="1000" dirty="0" err="1"/>
              <a:t>cmap</a:t>
            </a:r>
            <a:r>
              <a:rPr lang="en-US" sz="1000" dirty="0"/>
              <a:t>=</a:t>
            </a:r>
            <a:r>
              <a:rPr lang="en-US" sz="1000" dirty="0" err="1"/>
              <a:t>plt.cm.Paired</a:t>
            </a:r>
            <a:r>
              <a:rPr lang="en-US" sz="1000" dirty="0"/>
              <a:t>)</a:t>
            </a:r>
          </a:p>
          <a:p>
            <a:r>
              <a:rPr lang="en-US" sz="1000" dirty="0"/>
              <a:t>contours = </a:t>
            </a:r>
            <a:r>
              <a:rPr lang="en-US" sz="1000" dirty="0" err="1"/>
              <a:t>plt.contour</a:t>
            </a:r>
            <a:r>
              <a:rPr lang="en-US" sz="1000" dirty="0"/>
              <a:t>(xx, </a:t>
            </a:r>
            <a:r>
              <a:rPr lang="en-US" sz="1000" dirty="0" err="1"/>
              <a:t>yy</a:t>
            </a:r>
            <a:r>
              <a:rPr lang="en-US" sz="1000" dirty="0"/>
              <a:t>, Z, levels=[0])</a:t>
            </a:r>
          </a:p>
          <a:p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366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175" y="418809"/>
            <a:ext cx="2317500" cy="4331116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 smtClean="0"/>
              <a:t>C=1e3, degree=10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419" y="2101023"/>
            <a:ext cx="2294218" cy="2581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3996525" y="418809"/>
            <a:ext cx="2317500" cy="4331116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 smtClean="0"/>
              <a:t>C=1e-3, degree=10</a:t>
            </a:r>
            <a:endParaRPr lang="en-US" sz="1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3"/>
          </p:nvPr>
        </p:nvSpPr>
        <p:spPr>
          <a:xfrm>
            <a:off x="6432874" y="418809"/>
            <a:ext cx="2317500" cy="4331116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 smtClean="0"/>
              <a:t>C=1e3, degree=1e5</a:t>
            </a:r>
            <a:endParaRPr lang="en-US" sz="1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130" y="2073300"/>
            <a:ext cx="2130073" cy="2676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853" y="2159024"/>
            <a:ext cx="29960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9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and Testing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sp>
        <p:nvSpPr>
          <p:cNvPr id="7" name="Rectangle 6"/>
          <p:cNvSpPr/>
          <p:nvPr/>
        </p:nvSpPr>
        <p:spPr>
          <a:xfrm>
            <a:off x="1448380" y="1754551"/>
            <a:ext cx="70534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total_samples= </a:t>
            </a:r>
            <a:r>
              <a:rPr lang="en-US" dirty="0" err="1"/>
              <a:t>len</a:t>
            </a:r>
            <a:r>
              <a:rPr lang="en-US" dirty="0"/>
              <a:t>(recipes)</a:t>
            </a:r>
          </a:p>
          <a:p>
            <a:r>
              <a:rPr lang="en-US" dirty="0" err="1"/>
              <a:t>num_trn_samples</a:t>
            </a:r>
            <a:r>
              <a:rPr lang="en-US" dirty="0"/>
              <a:t>= round(0.7* total_samples)</a:t>
            </a:r>
          </a:p>
          <a:p>
            <a:endParaRPr lang="en-US" dirty="0"/>
          </a:p>
          <a:p>
            <a:r>
              <a:rPr lang="en-US" dirty="0" err="1"/>
              <a:t>X_trn</a:t>
            </a:r>
            <a:r>
              <a:rPr lang="en-US" dirty="0"/>
              <a:t>= ingredients[0:num_trn_samples]</a:t>
            </a:r>
          </a:p>
          <a:p>
            <a:r>
              <a:rPr lang="en-US" dirty="0" err="1"/>
              <a:t>Y_trn</a:t>
            </a:r>
            <a:r>
              <a:rPr lang="en-US" dirty="0"/>
              <a:t>= </a:t>
            </a:r>
            <a:r>
              <a:rPr lang="en-US" dirty="0" err="1"/>
              <a:t>type_label</a:t>
            </a:r>
            <a:r>
              <a:rPr lang="en-US" dirty="0"/>
              <a:t>[0:num_trn_samples]</a:t>
            </a:r>
          </a:p>
          <a:p>
            <a:endParaRPr lang="en-US" dirty="0"/>
          </a:p>
          <a:p>
            <a:r>
              <a:rPr lang="en-US" dirty="0" err="1"/>
              <a:t>X_tst</a:t>
            </a:r>
            <a:r>
              <a:rPr lang="en-US" dirty="0"/>
              <a:t>= ingredients[</a:t>
            </a:r>
            <a:r>
              <a:rPr lang="en-US" dirty="0" err="1"/>
              <a:t>num_trn_samples</a:t>
            </a:r>
            <a:r>
              <a:rPr lang="en-US" dirty="0"/>
              <a:t>:]</a:t>
            </a:r>
          </a:p>
          <a:p>
            <a:r>
              <a:rPr lang="en-US" dirty="0" err="1"/>
              <a:t>Y_tst</a:t>
            </a:r>
            <a:r>
              <a:rPr lang="en-US" dirty="0"/>
              <a:t>= </a:t>
            </a:r>
            <a:r>
              <a:rPr lang="en-US" dirty="0" err="1"/>
              <a:t>type_label</a:t>
            </a:r>
            <a:r>
              <a:rPr lang="en-US" dirty="0"/>
              <a:t>[</a:t>
            </a:r>
            <a:r>
              <a:rPr lang="en-US" dirty="0" err="1"/>
              <a:t>num_trn_samples</a:t>
            </a:r>
            <a:r>
              <a:rPr lang="en-US" dirty="0" smtClean="0"/>
              <a:t>:]</a:t>
            </a:r>
          </a:p>
          <a:p>
            <a:r>
              <a:rPr lang="en-US" dirty="0"/>
              <a:t>model= </a:t>
            </a:r>
            <a:r>
              <a:rPr lang="en-US" dirty="0" err="1"/>
              <a:t>svm.SVC</a:t>
            </a:r>
            <a:r>
              <a:rPr lang="en-US" dirty="0"/>
              <a:t>(kernel='linear', C=1.0, gamma= 1e10) </a:t>
            </a:r>
            <a:r>
              <a:rPr lang="en-US" dirty="0" smtClean="0"/>
              <a:t>model </a:t>
            </a:r>
            <a:r>
              <a:rPr lang="en-US" dirty="0"/>
              <a:t>= </a:t>
            </a:r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X_trn</a:t>
            </a:r>
            <a:r>
              <a:rPr lang="en-US" dirty="0"/>
              <a:t>, </a:t>
            </a:r>
            <a:r>
              <a:rPr lang="en-US" dirty="0" err="1"/>
              <a:t>Y_trn</a:t>
            </a:r>
            <a:r>
              <a:rPr lang="en-US" dirty="0"/>
              <a:t>)</a:t>
            </a:r>
          </a:p>
          <a:p>
            <a:r>
              <a:rPr lang="en-US" dirty="0" err="1"/>
              <a:t>predicted_labels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X_tst</a:t>
            </a:r>
            <a:r>
              <a:rPr lang="en-US" dirty="0" smtClean="0"/>
              <a:t>)</a:t>
            </a:r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r>
              <a:rPr lang="en-US" dirty="0"/>
              <a:t>print("SVC Accuracy: {0:.2%}".format(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predicted_labels</a:t>
            </a:r>
            <a:r>
              <a:rPr lang="en-US" dirty="0"/>
              <a:t>, </a:t>
            </a:r>
            <a:r>
              <a:rPr lang="en-US" dirty="0" err="1"/>
              <a:t>Y_tst</a:t>
            </a:r>
            <a:r>
              <a:rPr lang="en-US" dirty="0"/>
              <a:t>)))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17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15" y="2045185"/>
            <a:ext cx="3590925" cy="258127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0175" y="1375225"/>
            <a:ext cx="7004472" cy="3374700"/>
          </a:xfrm>
        </p:spPr>
        <p:txBody>
          <a:bodyPr/>
          <a:lstStyle/>
          <a:p>
            <a:r>
              <a:rPr lang="en-US" sz="1400" dirty="0" smtClean="0"/>
              <a:t>C=1, Gamma=1e-10                                                                C=1,Gamma=1e10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760" y="2058490"/>
            <a:ext cx="3638550" cy="26098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71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Examples?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57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 A small c will give a wider margin, at the cost of some misclassifications.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A huge will give the hard margin classifier and tolerates zero constraint violation.</a:t>
            </a:r>
            <a:br>
              <a:rPr lang="en-US" dirty="0"/>
            </a:br>
            <a:r>
              <a:rPr lang="en-US" dirty="0"/>
              <a:t>• The key is to find the value of such that noisy data does not impact the solution too</a:t>
            </a:r>
            <a:br>
              <a:rPr lang="en-US" dirty="0"/>
            </a:br>
            <a:r>
              <a:rPr lang="en-US" dirty="0"/>
              <a:t>much. </a:t>
            </a:r>
            <a:br>
              <a:rPr lang="en-US" dirty="0"/>
            </a:br>
            <a:r>
              <a:rPr lang="en-US" dirty="0"/>
              <a:t>Degree </a:t>
            </a:r>
            <a:r>
              <a:rPr lang="en-US" dirty="0" smtClean="0"/>
              <a:t>and gamma has no effect on linear SVM.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769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Iris Flower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Polynomial Kernel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model= </a:t>
            </a:r>
            <a:r>
              <a:rPr lang="en-US" dirty="0" err="1"/>
              <a:t>svm.SVC</a:t>
            </a:r>
            <a:r>
              <a:rPr lang="en-US" dirty="0"/>
              <a:t>(kernel='poly', C=10,degree=1) </a:t>
            </a:r>
          </a:p>
        </p:txBody>
      </p:sp>
    </p:spTree>
    <p:extLst>
      <p:ext uri="{BB962C8B-B14F-4D97-AF65-F5344CB8AC3E}">
        <p14:creationId xmlns:p14="http://schemas.microsoft.com/office/powerpoint/2010/main" val="51314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53009" y="299694"/>
            <a:ext cx="876631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iris = </a:t>
            </a:r>
            <a:r>
              <a:rPr lang="en-US" sz="800" dirty="0" err="1"/>
              <a:t>datasets.load_iris</a:t>
            </a:r>
            <a:r>
              <a:rPr lang="en-US" sz="800" dirty="0"/>
              <a:t>()</a:t>
            </a:r>
          </a:p>
          <a:p>
            <a:r>
              <a:rPr lang="en-US" sz="800" dirty="0"/>
              <a:t>X = </a:t>
            </a:r>
            <a:r>
              <a:rPr lang="en-US" sz="800" dirty="0" err="1"/>
              <a:t>iris.data</a:t>
            </a:r>
            <a:r>
              <a:rPr lang="en-US" sz="800" dirty="0"/>
              <a:t>[:, :2] # we only take the first two features.</a:t>
            </a:r>
          </a:p>
          <a:p>
            <a:r>
              <a:rPr lang="en-US" sz="800" dirty="0"/>
              <a:t>Y = </a:t>
            </a:r>
            <a:r>
              <a:rPr lang="en-US" sz="800" dirty="0" err="1"/>
              <a:t>iris.target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 err="1"/>
              <a:t>total_samples</a:t>
            </a:r>
            <a:r>
              <a:rPr lang="en-US" sz="800" dirty="0"/>
              <a:t>= </a:t>
            </a:r>
            <a:r>
              <a:rPr lang="en-US" sz="800" dirty="0" err="1"/>
              <a:t>len</a:t>
            </a:r>
            <a:r>
              <a:rPr lang="en-US" sz="800" dirty="0"/>
              <a:t>(Y)</a:t>
            </a:r>
          </a:p>
          <a:p>
            <a:r>
              <a:rPr lang="en-US" sz="800" dirty="0" err="1"/>
              <a:t>trn_samples</a:t>
            </a:r>
            <a:r>
              <a:rPr lang="en-US" sz="800" dirty="0"/>
              <a:t>= round(0.7* </a:t>
            </a:r>
            <a:r>
              <a:rPr lang="en-US" sz="800" dirty="0" err="1"/>
              <a:t>total_samples</a:t>
            </a:r>
            <a:r>
              <a:rPr lang="en-US" sz="800" dirty="0"/>
              <a:t>)</a:t>
            </a:r>
          </a:p>
          <a:p>
            <a:r>
              <a:rPr lang="en-US" sz="800" dirty="0"/>
              <a:t>#</a:t>
            </a:r>
          </a:p>
          <a:p>
            <a:r>
              <a:rPr lang="en-US" sz="800" dirty="0" err="1"/>
              <a:t>X_trn</a:t>
            </a:r>
            <a:r>
              <a:rPr lang="en-US" sz="800" dirty="0"/>
              <a:t>= X[0:trn_samples];</a:t>
            </a:r>
            <a:r>
              <a:rPr lang="en-US" sz="800" dirty="0" err="1"/>
              <a:t>Y_trn</a:t>
            </a:r>
            <a:r>
              <a:rPr lang="en-US" sz="800" dirty="0"/>
              <a:t>= Y[0:trn_samples]#</a:t>
            </a:r>
          </a:p>
          <a:p>
            <a:r>
              <a:rPr lang="en-US" sz="800" dirty="0" err="1"/>
              <a:t>X_tst</a:t>
            </a:r>
            <a:r>
              <a:rPr lang="en-US" sz="800" dirty="0"/>
              <a:t>= X[</a:t>
            </a:r>
            <a:r>
              <a:rPr lang="en-US" sz="800" dirty="0" err="1"/>
              <a:t>trn_samples</a:t>
            </a:r>
            <a:r>
              <a:rPr lang="en-US" sz="800" dirty="0"/>
              <a:t>:];</a:t>
            </a:r>
            <a:r>
              <a:rPr lang="en-US" sz="800" dirty="0" err="1"/>
              <a:t>Y_tst</a:t>
            </a:r>
            <a:r>
              <a:rPr lang="en-US" sz="800" dirty="0"/>
              <a:t>= Y[</a:t>
            </a:r>
            <a:r>
              <a:rPr lang="en-US" sz="800" dirty="0" err="1"/>
              <a:t>trn_samples</a:t>
            </a:r>
            <a:r>
              <a:rPr lang="en-US" sz="800" dirty="0"/>
              <a:t>:]</a:t>
            </a:r>
          </a:p>
          <a:p>
            <a:endParaRPr lang="en-US" sz="800" dirty="0"/>
          </a:p>
          <a:p>
            <a:r>
              <a:rPr lang="en-US" sz="800" dirty="0"/>
              <a:t># Plot resulting Support Vector boundaries with original data</a:t>
            </a:r>
          </a:p>
          <a:p>
            <a:r>
              <a:rPr lang="en-US" sz="800" dirty="0"/>
              <a:t># Create fake input data for prediction that we will use for plotting</a:t>
            </a:r>
          </a:p>
          <a:p>
            <a:r>
              <a:rPr lang="en-US" sz="800" dirty="0"/>
              <a:t># create a mesh to plot in</a:t>
            </a:r>
          </a:p>
          <a:p>
            <a:r>
              <a:rPr lang="en-US" sz="800" dirty="0" err="1"/>
              <a:t>x_min</a:t>
            </a:r>
            <a:r>
              <a:rPr lang="en-US" sz="800" dirty="0"/>
              <a:t>, </a:t>
            </a:r>
            <a:r>
              <a:rPr lang="en-US" sz="800" dirty="0" err="1"/>
              <a:t>x_max</a:t>
            </a:r>
            <a:r>
              <a:rPr lang="en-US" sz="800" dirty="0"/>
              <a:t> = X[:, 0].min() - 1, X[:, 0].max() + 1</a:t>
            </a:r>
          </a:p>
          <a:p>
            <a:r>
              <a:rPr lang="en-US" sz="800" dirty="0" err="1"/>
              <a:t>y_min</a:t>
            </a:r>
            <a:r>
              <a:rPr lang="en-US" sz="800" dirty="0"/>
              <a:t>, </a:t>
            </a:r>
            <a:r>
              <a:rPr lang="en-US" sz="800" dirty="0" err="1"/>
              <a:t>y_max</a:t>
            </a:r>
            <a:r>
              <a:rPr lang="en-US" sz="800" dirty="0"/>
              <a:t> = X[:, 1].min() - 1, X[:, 1].max() + 1</a:t>
            </a:r>
          </a:p>
          <a:p>
            <a:r>
              <a:rPr lang="en-US" sz="800" dirty="0"/>
              <a:t>h = (</a:t>
            </a:r>
            <a:r>
              <a:rPr lang="en-US" sz="800" dirty="0" err="1"/>
              <a:t>x_max</a:t>
            </a:r>
            <a:r>
              <a:rPr lang="en-US" sz="800" dirty="0"/>
              <a:t> / </a:t>
            </a:r>
            <a:r>
              <a:rPr lang="en-US" sz="800" dirty="0" err="1"/>
              <a:t>x_min</a:t>
            </a:r>
            <a:r>
              <a:rPr lang="en-US" sz="800" dirty="0"/>
              <a:t>)/100</a:t>
            </a:r>
          </a:p>
          <a:p>
            <a:r>
              <a:rPr lang="en-US" sz="800" dirty="0"/>
              <a:t>xx, </a:t>
            </a:r>
            <a:r>
              <a:rPr lang="en-US" sz="800" dirty="0" err="1"/>
              <a:t>yy</a:t>
            </a:r>
            <a:r>
              <a:rPr lang="en-US" sz="800" dirty="0"/>
              <a:t> = </a:t>
            </a:r>
            <a:r>
              <a:rPr lang="en-US" sz="800" dirty="0" err="1"/>
              <a:t>np.meshgrid</a:t>
            </a:r>
            <a:r>
              <a:rPr lang="en-US" sz="800" dirty="0"/>
              <a:t>(</a:t>
            </a:r>
            <a:r>
              <a:rPr lang="en-US" sz="800" dirty="0" err="1"/>
              <a:t>np.arange</a:t>
            </a:r>
            <a:r>
              <a:rPr lang="en-US" sz="800" dirty="0"/>
              <a:t>(</a:t>
            </a:r>
            <a:r>
              <a:rPr lang="en-US" sz="800" dirty="0" err="1"/>
              <a:t>x_min</a:t>
            </a:r>
            <a:r>
              <a:rPr lang="en-US" sz="800" dirty="0"/>
              <a:t>, </a:t>
            </a:r>
            <a:r>
              <a:rPr lang="en-US" sz="800" dirty="0" err="1"/>
              <a:t>x_max</a:t>
            </a:r>
            <a:r>
              <a:rPr lang="en-US" sz="800" dirty="0"/>
              <a:t>, h),</a:t>
            </a:r>
          </a:p>
          <a:p>
            <a:r>
              <a:rPr lang="en-US" sz="800" dirty="0"/>
              <a:t> </a:t>
            </a:r>
            <a:r>
              <a:rPr lang="en-US" sz="800" dirty="0" err="1"/>
              <a:t>np.arange</a:t>
            </a:r>
            <a:r>
              <a:rPr lang="en-US" sz="800" dirty="0"/>
              <a:t>(</a:t>
            </a:r>
            <a:r>
              <a:rPr lang="en-US" sz="800" dirty="0" err="1"/>
              <a:t>y_min</a:t>
            </a:r>
            <a:r>
              <a:rPr lang="en-US" sz="800" dirty="0"/>
              <a:t>, </a:t>
            </a:r>
            <a:r>
              <a:rPr lang="en-US" sz="800" dirty="0" err="1"/>
              <a:t>y_max</a:t>
            </a:r>
            <a:r>
              <a:rPr lang="en-US" sz="800" dirty="0"/>
              <a:t>, h));</a:t>
            </a:r>
            <a:r>
              <a:rPr lang="en-US" sz="800" dirty="0" err="1"/>
              <a:t>X_plot</a:t>
            </a:r>
            <a:r>
              <a:rPr lang="en-US" sz="800" dirty="0"/>
              <a:t> = </a:t>
            </a:r>
            <a:r>
              <a:rPr lang="en-US" sz="800" dirty="0" err="1"/>
              <a:t>np.c</a:t>
            </a:r>
            <a:r>
              <a:rPr lang="en-US" sz="800" dirty="0"/>
              <a:t>_[</a:t>
            </a:r>
            <a:r>
              <a:rPr lang="en-US" sz="800" dirty="0" err="1"/>
              <a:t>xx.ravel</a:t>
            </a:r>
            <a:r>
              <a:rPr lang="en-US" sz="800" dirty="0"/>
              <a:t>(), </a:t>
            </a:r>
            <a:r>
              <a:rPr lang="en-US" sz="800" dirty="0" err="1"/>
              <a:t>yy.ravel</a:t>
            </a:r>
            <a:r>
              <a:rPr lang="en-US" sz="800" dirty="0"/>
              <a:t>()]</a:t>
            </a:r>
          </a:p>
          <a:p>
            <a:endParaRPr lang="en-US" sz="800" dirty="0"/>
          </a:p>
          <a:p>
            <a:r>
              <a:rPr lang="en-US" sz="800" dirty="0"/>
              <a:t># Create the SVC model object</a:t>
            </a:r>
          </a:p>
          <a:p>
            <a:r>
              <a:rPr lang="en-US" sz="800" dirty="0" err="1"/>
              <a:t>svm_model_linear</a:t>
            </a:r>
            <a:r>
              <a:rPr lang="en-US" sz="800" dirty="0"/>
              <a:t>= </a:t>
            </a:r>
            <a:r>
              <a:rPr lang="en-US" sz="800" dirty="0" err="1"/>
              <a:t>svm.SVC</a:t>
            </a:r>
            <a:r>
              <a:rPr lang="en-US" sz="800" dirty="0"/>
              <a:t>(kernel='linear', C=10, gamma= 'auto') #gamma never affects linear kernel</a:t>
            </a:r>
          </a:p>
          <a:p>
            <a:r>
              <a:rPr lang="en-US" sz="800" dirty="0"/>
              <a:t>svc = </a:t>
            </a:r>
            <a:r>
              <a:rPr lang="en-US" sz="800" dirty="0" err="1"/>
              <a:t>svm_model_linear.fit</a:t>
            </a:r>
            <a:r>
              <a:rPr lang="en-US" sz="800" dirty="0"/>
              <a:t>(</a:t>
            </a:r>
            <a:r>
              <a:rPr lang="en-US" sz="800" dirty="0" err="1"/>
              <a:t>X_trn</a:t>
            </a:r>
            <a:r>
              <a:rPr lang="en-US" sz="800" dirty="0"/>
              <a:t>, </a:t>
            </a:r>
            <a:r>
              <a:rPr lang="en-US" sz="800" dirty="0" err="1"/>
              <a:t>Y_trn</a:t>
            </a:r>
            <a:r>
              <a:rPr lang="en-US" sz="800" dirty="0"/>
              <a:t>)</a:t>
            </a:r>
          </a:p>
          <a:p>
            <a:r>
              <a:rPr lang="en-US" sz="800" dirty="0"/>
              <a:t>Z = </a:t>
            </a:r>
            <a:r>
              <a:rPr lang="en-US" sz="800" dirty="0" err="1"/>
              <a:t>svc.predict</a:t>
            </a:r>
            <a:r>
              <a:rPr lang="en-US" sz="800" dirty="0"/>
              <a:t>(</a:t>
            </a:r>
            <a:r>
              <a:rPr lang="en-US" sz="800" dirty="0" err="1"/>
              <a:t>X_plot</a:t>
            </a:r>
            <a:r>
              <a:rPr lang="en-US" sz="800" dirty="0"/>
              <a:t>);Z = </a:t>
            </a:r>
            <a:r>
              <a:rPr lang="en-US" sz="800" dirty="0" err="1"/>
              <a:t>Z.reshape</a:t>
            </a:r>
            <a:r>
              <a:rPr lang="en-US" sz="800" dirty="0"/>
              <a:t>(</a:t>
            </a:r>
            <a:r>
              <a:rPr lang="en-US" sz="800" dirty="0" err="1"/>
              <a:t>xx.shape</a:t>
            </a:r>
            <a:r>
              <a:rPr lang="en-US" sz="800" dirty="0"/>
              <a:t>)</a:t>
            </a:r>
          </a:p>
          <a:p>
            <a:r>
              <a:rPr lang="en-US" sz="800" dirty="0" err="1"/>
              <a:t>plt.figure</a:t>
            </a:r>
            <a:r>
              <a:rPr lang="en-US" sz="800" dirty="0"/>
              <a:t>(</a:t>
            </a:r>
            <a:r>
              <a:rPr lang="en-US" sz="800" dirty="0" err="1"/>
              <a:t>figsize</a:t>
            </a:r>
            <a:r>
              <a:rPr lang="en-US" sz="800" dirty="0"/>
              <a:t>=(15, 5));</a:t>
            </a:r>
            <a:r>
              <a:rPr lang="en-US" sz="800" dirty="0" err="1"/>
              <a:t>plt.subplot</a:t>
            </a:r>
            <a:r>
              <a:rPr lang="en-US" sz="800" dirty="0"/>
              <a:t>(121)</a:t>
            </a:r>
          </a:p>
          <a:p>
            <a:r>
              <a:rPr lang="en-US" sz="800" dirty="0" err="1"/>
              <a:t>plt.contourf</a:t>
            </a:r>
            <a:r>
              <a:rPr lang="en-US" sz="800" dirty="0"/>
              <a:t>(xx, </a:t>
            </a:r>
            <a:r>
              <a:rPr lang="en-US" sz="800" dirty="0" err="1"/>
              <a:t>yy</a:t>
            </a:r>
            <a:r>
              <a:rPr lang="en-US" sz="800" dirty="0"/>
              <a:t>, Z, </a:t>
            </a:r>
            <a:r>
              <a:rPr lang="en-US" sz="800" dirty="0" err="1"/>
              <a:t>cmap</a:t>
            </a:r>
            <a:r>
              <a:rPr lang="en-US" sz="800" dirty="0"/>
              <a:t>=plt.cm.tab10, alpha=0.3)</a:t>
            </a:r>
          </a:p>
          <a:p>
            <a:r>
              <a:rPr lang="en-US" sz="800" dirty="0" err="1"/>
              <a:t>plt.scatter</a:t>
            </a:r>
            <a:r>
              <a:rPr lang="en-US" sz="800" dirty="0"/>
              <a:t>(</a:t>
            </a:r>
            <a:r>
              <a:rPr lang="en-US" sz="800" dirty="0" err="1"/>
              <a:t>X_trn</a:t>
            </a:r>
            <a:r>
              <a:rPr lang="en-US" sz="800" dirty="0"/>
              <a:t>[:, 0], </a:t>
            </a:r>
            <a:r>
              <a:rPr lang="en-US" sz="800" dirty="0" err="1"/>
              <a:t>X_trn</a:t>
            </a:r>
            <a:r>
              <a:rPr lang="en-US" sz="800" dirty="0"/>
              <a:t>[:, 1], c=</a:t>
            </a:r>
            <a:r>
              <a:rPr lang="en-US" sz="800" dirty="0" err="1"/>
              <a:t>Y_trn</a:t>
            </a:r>
            <a:r>
              <a:rPr lang="en-US" sz="800" dirty="0"/>
              <a:t>, </a:t>
            </a:r>
            <a:r>
              <a:rPr lang="en-US" sz="800" dirty="0" err="1"/>
              <a:t>cmap</a:t>
            </a:r>
            <a:r>
              <a:rPr lang="en-US" sz="800" dirty="0"/>
              <a:t>=plt.cm.Set1)</a:t>
            </a:r>
          </a:p>
          <a:p>
            <a:r>
              <a:rPr lang="en-US" sz="800" dirty="0" err="1"/>
              <a:t>plt.xlabel</a:t>
            </a:r>
            <a:r>
              <a:rPr lang="en-US" sz="800" dirty="0"/>
              <a:t>('Sepal length');</a:t>
            </a:r>
            <a:r>
              <a:rPr lang="en-US" sz="800" dirty="0" err="1"/>
              <a:t>plt.ylabel</a:t>
            </a:r>
            <a:r>
              <a:rPr lang="en-US" sz="800" dirty="0"/>
              <a:t>('Sepal width')</a:t>
            </a:r>
          </a:p>
          <a:p>
            <a:r>
              <a:rPr lang="en-US" sz="800" dirty="0" err="1"/>
              <a:t>plt.xlim</a:t>
            </a:r>
            <a:r>
              <a:rPr lang="en-US" sz="800" dirty="0"/>
              <a:t>(</a:t>
            </a:r>
            <a:r>
              <a:rPr lang="en-US" sz="800" dirty="0" err="1"/>
              <a:t>xx.min</a:t>
            </a:r>
            <a:r>
              <a:rPr lang="en-US" sz="800" dirty="0"/>
              <a:t>(), </a:t>
            </a:r>
            <a:r>
              <a:rPr lang="en-US" sz="800" dirty="0" err="1"/>
              <a:t>xx.max</a:t>
            </a:r>
            <a:r>
              <a:rPr lang="en-US" sz="800" dirty="0"/>
              <a:t>());</a:t>
            </a:r>
            <a:r>
              <a:rPr lang="en-US" sz="800" dirty="0" err="1"/>
              <a:t>plt.title</a:t>
            </a:r>
            <a:r>
              <a:rPr lang="en-US" sz="800" dirty="0"/>
              <a:t>('SVC with linear kernel')</a:t>
            </a:r>
          </a:p>
          <a:p>
            <a:endParaRPr lang="en-US" sz="800" dirty="0"/>
          </a:p>
          <a:p>
            <a:r>
              <a:rPr lang="en-US" sz="800" dirty="0" err="1" smtClean="0"/>
              <a:t>svm_model_poly</a:t>
            </a:r>
            <a:r>
              <a:rPr lang="en-US" sz="800" dirty="0"/>
              <a:t>= </a:t>
            </a:r>
            <a:r>
              <a:rPr lang="en-US" sz="800" dirty="0" err="1"/>
              <a:t>svm.SVC</a:t>
            </a:r>
            <a:r>
              <a:rPr lang="en-US" sz="800" dirty="0"/>
              <a:t>(kernel='poly', C= 10, degree=1)</a:t>
            </a:r>
          </a:p>
          <a:p>
            <a:r>
              <a:rPr lang="en-US" sz="800" dirty="0"/>
              <a:t>svc = </a:t>
            </a:r>
            <a:r>
              <a:rPr lang="en-US" sz="800" dirty="0" err="1"/>
              <a:t>svm_model_poly.fit</a:t>
            </a:r>
            <a:r>
              <a:rPr lang="en-US" sz="800" dirty="0"/>
              <a:t>(</a:t>
            </a:r>
            <a:r>
              <a:rPr lang="en-US" sz="800" dirty="0" err="1"/>
              <a:t>X_trn</a:t>
            </a:r>
            <a:r>
              <a:rPr lang="en-US" sz="800" dirty="0"/>
              <a:t>, </a:t>
            </a:r>
            <a:r>
              <a:rPr lang="en-US" sz="800" dirty="0" err="1"/>
              <a:t>Y_trn</a:t>
            </a:r>
            <a:r>
              <a:rPr lang="en-US" sz="800" dirty="0"/>
              <a:t>)</a:t>
            </a:r>
          </a:p>
          <a:p>
            <a:r>
              <a:rPr lang="en-US" sz="800" dirty="0" smtClean="0"/>
              <a:t>Z </a:t>
            </a:r>
            <a:r>
              <a:rPr lang="en-US" sz="800" dirty="0"/>
              <a:t>= </a:t>
            </a:r>
            <a:r>
              <a:rPr lang="en-US" sz="800" dirty="0" err="1"/>
              <a:t>svc.predict</a:t>
            </a:r>
            <a:r>
              <a:rPr lang="en-US" sz="800" dirty="0"/>
              <a:t>(</a:t>
            </a:r>
            <a:r>
              <a:rPr lang="en-US" sz="800" dirty="0" err="1"/>
              <a:t>X_plot</a:t>
            </a:r>
            <a:r>
              <a:rPr lang="en-US" sz="800" dirty="0"/>
              <a:t>);Z = </a:t>
            </a:r>
            <a:r>
              <a:rPr lang="en-US" sz="800" dirty="0" err="1"/>
              <a:t>Z.reshape</a:t>
            </a:r>
            <a:r>
              <a:rPr lang="en-US" sz="800" dirty="0"/>
              <a:t>(</a:t>
            </a:r>
            <a:r>
              <a:rPr lang="en-US" sz="800" dirty="0" err="1"/>
              <a:t>xx.shape</a:t>
            </a:r>
            <a:r>
              <a:rPr lang="en-US" sz="800" dirty="0"/>
              <a:t>)</a:t>
            </a:r>
          </a:p>
          <a:p>
            <a:r>
              <a:rPr lang="en-US" sz="800" dirty="0" err="1" smtClean="0"/>
              <a:t>plt.subplot</a:t>
            </a:r>
            <a:r>
              <a:rPr lang="en-US" sz="800" dirty="0" smtClean="0"/>
              <a:t>(122</a:t>
            </a:r>
            <a:r>
              <a:rPr lang="en-US" sz="800" dirty="0"/>
              <a:t>)</a:t>
            </a:r>
          </a:p>
          <a:p>
            <a:r>
              <a:rPr lang="en-US" sz="800" dirty="0" err="1"/>
              <a:t>plt.contourf</a:t>
            </a:r>
            <a:r>
              <a:rPr lang="en-US" sz="800" dirty="0"/>
              <a:t>(xx, </a:t>
            </a:r>
            <a:r>
              <a:rPr lang="en-US" sz="800" dirty="0" err="1"/>
              <a:t>yy</a:t>
            </a:r>
            <a:r>
              <a:rPr lang="en-US" sz="800" dirty="0"/>
              <a:t>, Z, </a:t>
            </a:r>
            <a:r>
              <a:rPr lang="en-US" sz="800" dirty="0" err="1"/>
              <a:t>cmap</a:t>
            </a:r>
            <a:r>
              <a:rPr lang="en-US" sz="800" dirty="0"/>
              <a:t>=plt.cm.tab10, alpha=0.3)</a:t>
            </a:r>
          </a:p>
          <a:p>
            <a:r>
              <a:rPr lang="en-US" sz="800" dirty="0" err="1"/>
              <a:t>plt.scatter</a:t>
            </a:r>
            <a:r>
              <a:rPr lang="en-US" sz="800" dirty="0"/>
              <a:t>(</a:t>
            </a:r>
            <a:r>
              <a:rPr lang="en-US" sz="800" dirty="0" err="1"/>
              <a:t>X_trn</a:t>
            </a:r>
            <a:r>
              <a:rPr lang="en-US" sz="800" dirty="0"/>
              <a:t>[:, 0], </a:t>
            </a:r>
            <a:r>
              <a:rPr lang="en-US" sz="800" dirty="0" err="1"/>
              <a:t>X_trn</a:t>
            </a:r>
            <a:r>
              <a:rPr lang="en-US" sz="800" dirty="0"/>
              <a:t>[:, 1], c=</a:t>
            </a:r>
            <a:r>
              <a:rPr lang="en-US" sz="800" dirty="0" err="1"/>
              <a:t>Y_trn</a:t>
            </a:r>
            <a:r>
              <a:rPr lang="en-US" sz="800" dirty="0"/>
              <a:t>, </a:t>
            </a:r>
            <a:r>
              <a:rPr lang="en-US" sz="800" dirty="0" err="1"/>
              <a:t>cmap</a:t>
            </a:r>
            <a:r>
              <a:rPr lang="en-US" sz="800" dirty="0"/>
              <a:t>=plt.cm.Set1)</a:t>
            </a:r>
          </a:p>
          <a:p>
            <a:r>
              <a:rPr lang="en-US" sz="800" dirty="0" err="1"/>
              <a:t>plt.xlabel</a:t>
            </a:r>
            <a:r>
              <a:rPr lang="en-US" sz="800" dirty="0"/>
              <a:t>('Sepal length');</a:t>
            </a:r>
            <a:r>
              <a:rPr lang="en-US" sz="800" dirty="0" err="1"/>
              <a:t>plt.ylabel</a:t>
            </a:r>
            <a:r>
              <a:rPr lang="en-US" sz="800" dirty="0"/>
              <a:t>('Sepal width')</a:t>
            </a:r>
          </a:p>
          <a:p>
            <a:r>
              <a:rPr lang="en-US" sz="800" dirty="0" err="1"/>
              <a:t>plt.xlim</a:t>
            </a:r>
            <a:r>
              <a:rPr lang="en-US" sz="800" dirty="0"/>
              <a:t>(</a:t>
            </a:r>
            <a:r>
              <a:rPr lang="en-US" sz="800" dirty="0" err="1"/>
              <a:t>xx.min</a:t>
            </a:r>
            <a:r>
              <a:rPr lang="en-US" sz="800" dirty="0"/>
              <a:t>(), </a:t>
            </a:r>
            <a:r>
              <a:rPr lang="en-US" sz="800" dirty="0" err="1"/>
              <a:t>xx.max</a:t>
            </a:r>
            <a:r>
              <a:rPr lang="en-US" sz="800" dirty="0"/>
              <a:t>());</a:t>
            </a:r>
            <a:r>
              <a:rPr lang="en-US" sz="800" dirty="0" err="1"/>
              <a:t>plt.title</a:t>
            </a:r>
            <a:r>
              <a:rPr lang="en-US" sz="800" dirty="0"/>
              <a:t>('SVC with Polynomial kernel of degree 1 ')</a:t>
            </a:r>
          </a:p>
          <a:p>
            <a:r>
              <a:rPr lang="en-US" sz="800" dirty="0" err="1"/>
              <a:t>plt.show</a:t>
            </a:r>
            <a:r>
              <a:rPr lang="en-US" sz="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659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10"/>
            <a:ext cx="9144000" cy="38166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8210" y="3928610"/>
            <a:ext cx="82702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 Accuracy for linear kernel is: 0.00%                        SVC Accuracy for Polynomial kernel is: 4.44%</a:t>
            </a:r>
          </a:p>
        </p:txBody>
      </p:sp>
    </p:spTree>
    <p:extLst>
      <p:ext uri="{BB962C8B-B14F-4D97-AF65-F5344CB8AC3E}">
        <p14:creationId xmlns:p14="http://schemas.microsoft.com/office/powerpoint/2010/main" val="149525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9147" y="863022"/>
            <a:ext cx="9144000" cy="34174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4035" y="295810"/>
            <a:ext cx="62616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X_trn</a:t>
            </a:r>
            <a:r>
              <a:rPr lang="en-US" dirty="0"/>
              <a:t>, </a:t>
            </a:r>
            <a:r>
              <a:rPr lang="en-US" dirty="0" err="1"/>
              <a:t>X_tst</a:t>
            </a:r>
            <a:r>
              <a:rPr lang="en-US" dirty="0"/>
              <a:t>, </a:t>
            </a:r>
            <a:r>
              <a:rPr lang="en-US" dirty="0" err="1"/>
              <a:t>Y_trn</a:t>
            </a:r>
            <a:r>
              <a:rPr lang="en-US" dirty="0"/>
              <a:t>, </a:t>
            </a:r>
            <a:r>
              <a:rPr lang="en-US" dirty="0" err="1"/>
              <a:t>Y_tst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 = 0.3)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4013" y="4539912"/>
            <a:ext cx="39501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 Accuracy for Polynomial kernel is: 77.78%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282" y="4539912"/>
            <a:ext cx="35108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SVC Accuracy for linear kernel is: 77.78%</a:t>
            </a:r>
          </a:p>
        </p:txBody>
      </p:sp>
    </p:spTree>
    <p:extLst>
      <p:ext uri="{BB962C8B-B14F-4D97-AF65-F5344CB8AC3E}">
        <p14:creationId xmlns:p14="http://schemas.microsoft.com/office/powerpoint/2010/main" val="2849002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5700"/>
            <a:ext cx="9144000" cy="341745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8418" y="4412999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SVC Accuracy for linear kernel is: 77.78%</a:t>
            </a:r>
          </a:p>
          <a:p>
            <a:r>
              <a:rPr lang="en-US" dirty="0"/>
              <a:t>SVC Accuracy for Polynomial kernel is: 80.00%</a:t>
            </a:r>
          </a:p>
        </p:txBody>
      </p:sp>
    </p:spTree>
    <p:extLst>
      <p:ext uri="{BB962C8B-B14F-4D97-AF65-F5344CB8AC3E}">
        <p14:creationId xmlns:p14="http://schemas.microsoft.com/office/powerpoint/2010/main" val="1652312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7465" y="1963747"/>
            <a:ext cx="7886700" cy="994172"/>
          </a:xfrm>
        </p:spPr>
        <p:txBody>
          <a:bodyPr/>
          <a:lstStyle/>
          <a:p>
            <a:r>
              <a:rPr lang="en-US" dirty="0" smtClean="0"/>
              <a:t>Affect of </a:t>
            </a:r>
            <a:r>
              <a:rPr lang="en-US" dirty="0" smtClean="0"/>
              <a:t>degree?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1615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RBF Kernel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8007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sp>
        <p:nvSpPr>
          <p:cNvPr id="365" name="Google Shape;365;p36"/>
          <p:cNvSpPr txBox="1">
            <a:spLocks noGrp="1"/>
          </p:cNvSpPr>
          <p:nvPr>
            <p:ph type="ctrTitle" idx="4294967295"/>
          </p:nvPr>
        </p:nvSpPr>
        <p:spPr>
          <a:xfrm>
            <a:off x="1504677" y="569850"/>
            <a:ext cx="7245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B000"/>
                </a:solidFill>
              </a:rPr>
              <a:t>THANKS!</a:t>
            </a:r>
            <a:endParaRPr sz="9600">
              <a:solidFill>
                <a:srgbClr val="FFB000"/>
              </a:solidFill>
            </a:endParaRPr>
          </a:p>
        </p:txBody>
      </p:sp>
      <p:sp>
        <p:nvSpPr>
          <p:cNvPr id="366" name="Google Shape;366;p36"/>
          <p:cNvSpPr txBox="1">
            <a:spLocks noGrp="1"/>
          </p:cNvSpPr>
          <p:nvPr>
            <p:ph type="subTitle" idx="4294967295"/>
          </p:nvPr>
        </p:nvSpPr>
        <p:spPr>
          <a:xfrm>
            <a:off x="1557975" y="1777100"/>
            <a:ext cx="7192200" cy="197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Any questions?</a:t>
            </a:r>
            <a:endParaRPr b="1" dirty="0"/>
          </a:p>
          <a:p>
            <a:pPr marL="0" lvl="0" indent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find me at:</a:t>
            </a:r>
            <a:endParaRPr dirty="0"/>
          </a:p>
          <a:p>
            <a:pPr marL="457200" lvl="0" indent="-393700" rtl="0">
              <a:spcBef>
                <a:spcPts val="600"/>
              </a:spcBef>
              <a:spcAft>
                <a:spcPts val="0"/>
              </a:spcAft>
              <a:buSzPts val="2600"/>
              <a:buChar char="▪"/>
            </a:pPr>
            <a:r>
              <a:rPr lang="en-US" dirty="0" smtClean="0">
                <a:hlinkClick r:id="rId4"/>
              </a:rPr>
              <a:t>sajid@eveati.com</a:t>
            </a:r>
            <a:r>
              <a:rPr lang="en-US" dirty="0" smtClean="0"/>
              <a:t>	</a:t>
            </a:r>
            <a:endParaRPr dirty="0"/>
          </a:p>
          <a:p>
            <a: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en" dirty="0" smtClean="0">
                <a:hlinkClick r:id="rId5"/>
              </a:rPr>
              <a:t>expertsvision@live.com</a:t>
            </a:r>
            <a:r>
              <a:rPr lang="en" dirty="0" smtClean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508" y="1894915"/>
            <a:ext cx="21431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343" y="1848581"/>
            <a:ext cx="3284188" cy="21894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523" y="2014300"/>
            <a:ext cx="1904354" cy="190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97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14" y="1373447"/>
            <a:ext cx="3267075" cy="2781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60675" y="4357426"/>
            <a:ext cx="44005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295AE3"/>
                </a:solidFill>
                <a:latin typeface="Arial Narrow" panose="020B0606020202030204" pitchFamily="34" charset="0"/>
              </a:rPr>
              <a:t>A </a:t>
            </a:r>
            <a:r>
              <a:rPr lang="en-US" sz="2800" b="1" dirty="0">
                <a:solidFill>
                  <a:srgbClr val="295AE3"/>
                </a:solidFill>
                <a:latin typeface="Arial Narrow" panose="020B0606020202030204" pitchFamily="34" charset="0"/>
              </a:rPr>
              <a:t>new way forward in mobility</a:t>
            </a:r>
          </a:p>
        </p:txBody>
      </p:sp>
    </p:spTree>
    <p:extLst>
      <p:ext uri="{BB962C8B-B14F-4D97-AF65-F5344CB8AC3E}">
        <p14:creationId xmlns:p14="http://schemas.microsoft.com/office/powerpoint/2010/main" val="99431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307825" y="520279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How </a:t>
            </a:r>
            <a:r>
              <a:rPr lang="en-US" dirty="0" smtClean="0"/>
              <a:t>Machine Learning </a:t>
            </a:r>
            <a:r>
              <a:rPr lang="en-US" dirty="0"/>
              <a:t>Works</a:t>
            </a:r>
            <a:br>
              <a:rPr lang="en-US" dirty="0"/>
            </a:br>
            <a:endParaRPr dirty="0"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31" name="Google Shape;131;p19"/>
          <p:cNvGrpSpPr/>
          <p:nvPr/>
        </p:nvGrpSpPr>
        <p:grpSpPr>
          <a:xfrm>
            <a:off x="8180944" y="637329"/>
            <a:ext cx="336534" cy="318981"/>
            <a:chOff x="5300400" y="3670175"/>
            <a:chExt cx="421300" cy="399325"/>
          </a:xfrm>
        </p:grpSpPr>
        <p:sp>
          <p:nvSpPr>
            <p:cNvPr id="132" name="Google Shape;132;p1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0" t="0" r="0" b="0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0" t="0" r="0" b="0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0" t="0" r="0" b="0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0" t="0" r="0" b="0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0" t="0" r="0" b="0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B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25" y="1306471"/>
            <a:ext cx="7639375" cy="2981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200" y="604433"/>
            <a:ext cx="6739500" cy="595741"/>
          </a:xfrm>
        </p:spPr>
        <p:txBody>
          <a:bodyPr/>
          <a:lstStyle/>
          <a:p>
            <a:r>
              <a:rPr lang="en-US" dirty="0"/>
              <a:t>How Machine</a:t>
            </a:r>
            <a:br>
              <a:rPr lang="en-US" dirty="0"/>
            </a:br>
            <a:r>
              <a:rPr lang="en-US" dirty="0"/>
              <a:t>Learning Works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Rounded Rectangle 4"/>
          <p:cNvSpPr/>
          <p:nvPr/>
        </p:nvSpPr>
        <p:spPr>
          <a:xfrm>
            <a:off x="1999281" y="1565329"/>
            <a:ext cx="6261316" cy="331663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Arial Narrow" panose="020B0606020202030204" pitchFamily="34" charset="0"/>
              </a:rPr>
              <a:t>Predicts </a:t>
            </a:r>
            <a:r>
              <a:rPr lang="en-US" sz="2800" dirty="0">
                <a:latin typeface="Arial Narrow" panose="020B0606020202030204" pitchFamily="34" charset="0"/>
              </a:rPr>
              <a:t>D</a:t>
            </a:r>
            <a:r>
              <a:rPr lang="en-US" sz="2800" dirty="0" smtClean="0">
                <a:latin typeface="Arial Narrow" panose="020B0606020202030204" pitchFamily="34" charset="0"/>
              </a:rPr>
              <a:t>iscrete Responses</a:t>
            </a:r>
            <a:endParaRPr lang="en-US" sz="2800" dirty="0">
              <a:latin typeface="Arial Narrow" panose="020B0606020202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662" y="1782305"/>
            <a:ext cx="3754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CLASSIFICATION</a:t>
            </a:r>
            <a:endParaRPr lang="en-US" sz="36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09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4918</TotalTime>
  <Words>1201</Words>
  <Application>Microsoft Office PowerPoint</Application>
  <PresentationFormat>On-screen Show (16:9)</PresentationFormat>
  <Paragraphs>256</Paragraphs>
  <Slides>59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Barlow</vt:lpstr>
      <vt:lpstr>Aharoni</vt:lpstr>
      <vt:lpstr>Calibri Light</vt:lpstr>
      <vt:lpstr>Calibri</vt:lpstr>
      <vt:lpstr>Arial Narrow</vt:lpstr>
      <vt:lpstr>Basset template</vt:lpstr>
      <vt:lpstr>Office Theme</vt:lpstr>
      <vt:lpstr>Fundamentals of Machine Learning</vt:lpstr>
      <vt:lpstr>What is Machine Learning? </vt:lpstr>
      <vt:lpstr>PowerPoint Presentation</vt:lpstr>
      <vt:lpstr>HELLO!</vt:lpstr>
      <vt:lpstr>Examples?</vt:lpstr>
      <vt:lpstr>Examples</vt:lpstr>
      <vt:lpstr>Examples</vt:lpstr>
      <vt:lpstr>How Machine Learning Works </vt:lpstr>
      <vt:lpstr>How Machine Learning Works </vt:lpstr>
      <vt:lpstr>How Machine Learning Works? </vt:lpstr>
      <vt:lpstr>Features  and Labels </vt:lpstr>
      <vt:lpstr>Example… </vt:lpstr>
      <vt:lpstr>Example… </vt:lpstr>
      <vt:lpstr>Example… </vt:lpstr>
      <vt:lpstr>SVM…</vt:lpstr>
      <vt:lpstr>Which is the best separating hyperplane?</vt:lpstr>
      <vt:lpstr>What about this one?</vt:lpstr>
      <vt:lpstr>What about this one?</vt:lpstr>
      <vt:lpstr>What about this one?</vt:lpstr>
      <vt:lpstr>What does this line do that others don’t do?</vt:lpstr>
      <vt:lpstr>It maximizes the distance to nearest point of both the classes. </vt:lpstr>
      <vt:lpstr>Margin</vt:lpstr>
      <vt:lpstr>Which line do you think that SVM will construct?</vt:lpstr>
      <vt:lpstr>Its actually a rebel that doesn’t follow the trend of the rest of its class samples. </vt:lpstr>
      <vt:lpstr>Outlier…</vt:lpstr>
      <vt:lpstr>Which hyperplane do you think SVM will construct?</vt:lpstr>
      <vt:lpstr>SVM</vt:lpstr>
      <vt:lpstr>Linearly Separable Data</vt:lpstr>
      <vt:lpstr>LinearSVC</vt:lpstr>
      <vt:lpstr>PowerPoint Presentation</vt:lpstr>
      <vt:lpstr>Training and testing</vt:lpstr>
      <vt:lpstr>Accuracy</vt:lpstr>
      <vt:lpstr>Accuracy vs data size</vt:lpstr>
      <vt:lpstr>Question: Do you think this data is linearly separable?  Do you think this data can be modelled by a linear SVM?</vt:lpstr>
      <vt:lpstr>…</vt:lpstr>
      <vt:lpstr>…</vt:lpstr>
      <vt:lpstr>PowerPoint Presentation</vt:lpstr>
      <vt:lpstr>PowerPoint Presentation</vt:lpstr>
      <vt:lpstr>Question</vt:lpstr>
      <vt:lpstr>PowerPoint Presentation</vt:lpstr>
      <vt:lpstr>What did this linear separation look like in the original graph? Non linear.  </vt:lpstr>
      <vt:lpstr>Non Linear Data</vt:lpstr>
      <vt:lpstr>How to deal with non-linear data</vt:lpstr>
      <vt:lpstr>Kernels</vt:lpstr>
      <vt:lpstr>Common kernels</vt:lpstr>
      <vt:lpstr>Linear SVM</vt:lpstr>
      <vt:lpstr>PowerPoint Presentation</vt:lpstr>
      <vt:lpstr>Training and Testing</vt:lpstr>
      <vt:lpstr>Accuracy</vt:lpstr>
      <vt:lpstr>Conclusion</vt:lpstr>
      <vt:lpstr>Iris Flower Example</vt:lpstr>
      <vt:lpstr>Polynomial Kernel</vt:lpstr>
      <vt:lpstr>PowerPoint Presentation</vt:lpstr>
      <vt:lpstr>PowerPoint Presentation</vt:lpstr>
      <vt:lpstr>PowerPoint Presentation</vt:lpstr>
      <vt:lpstr>PowerPoint Presentation</vt:lpstr>
      <vt:lpstr>Affect of degree?</vt:lpstr>
      <vt:lpstr>RBF Kernel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Machine Learning</dc:title>
  <dc:creator>Hafsa</dc:creator>
  <cp:lastModifiedBy>sajid</cp:lastModifiedBy>
  <cp:revision>40</cp:revision>
  <dcterms:modified xsi:type="dcterms:W3CDTF">2018-09-29T18:44:06Z</dcterms:modified>
</cp:coreProperties>
</file>