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_rels/slide2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2.png" ContentType="image/png"/>
  <Override PartName="/ppt/media/image31.png" ContentType="image/png"/>
  <Override PartName="/ppt/media/image30.png" ContentType="image/png"/>
  <Override PartName="/ppt/media/image25.jpeg" ContentType="image/jpeg"/>
  <Override PartName="/ppt/media/image28.png" ContentType="image/png"/>
  <Override PartName="/ppt/media/image24.jpeg" ContentType="image/jpeg"/>
  <Override PartName="/ppt/media/image21.png" ContentType="image/png"/>
  <Override PartName="/ppt/media/image20.jpeg" ContentType="image/jpeg"/>
  <Override PartName="/ppt/media/image19.png" ContentType="image/png"/>
  <Override PartName="/ppt/media/image17.jpeg" ContentType="image/jpeg"/>
  <Override PartName="/ppt/media/image14.png" ContentType="image/png"/>
  <Override PartName="/ppt/media/image16.png" ContentType="image/png"/>
  <Override PartName="/ppt/media/image23.jpeg" ContentType="image/jpe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29.png" ContentType="image/png"/>
  <Override PartName="/ppt/media/image26.jpeg" ContentType="image/jpeg"/>
  <Override PartName="/ppt/media/image8.png" ContentType="image/png"/>
  <Override PartName="/ppt/media/image6.png" ContentType="image/png"/>
  <Override PartName="/ppt/media/image27.jpeg" ContentType="image/jpeg"/>
  <Override PartName="/ppt/media/image5.png" ContentType="image/png"/>
  <Override PartName="/ppt/media/image22.gif" ContentType="image/gif"/>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45"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46"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47"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48" name="PlaceHolder 5"/>
          <p:cNvSpPr>
            <a:spLocks noGrp="1"/>
          </p:cNvSpPr>
          <p:nvPr>
            <p:ph type="sldNum"/>
          </p:nvPr>
        </p:nvSpPr>
        <p:spPr>
          <a:xfrm>
            <a:off x="4399200" y="9555480"/>
            <a:ext cx="3372840" cy="502560"/>
          </a:xfrm>
          <a:prstGeom prst="rect">
            <a:avLst/>
          </a:prstGeom>
        </p:spPr>
        <p:txBody>
          <a:bodyPr lIns="0" rIns="0" tIns="0" bIns="0" anchor="b"/>
          <a:p>
            <a:pPr algn="r"/>
            <a:fld id="{088317CB-309A-4672-96D9-FFFDEF1C870D}"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400640"/>
            <a:ext cx="5482800" cy="3596760"/>
          </a:xfrm>
          <a:prstGeom prst="rect">
            <a:avLst/>
          </a:prstGeom>
        </p:spPr>
        <p:txBody>
          <a:bodyPr lIns="0" rIns="0" tIns="0" bIns="0"/>
          <a:p>
            <a:r>
              <a:rPr lang="en-US" sz="2000" strike="noStrike">
                <a:latin typeface="Arial"/>
              </a:rPr>
              <a:t>Talk is to introduce SDR users to the fundamentals of radio, the magic cloud on the other side of their antenna port.</a:t>
            </a:r>
            <a:endParaRPr/>
          </a:p>
        </p:txBody>
      </p:sp>
      <p:sp>
        <p:nvSpPr>
          <p:cNvPr id="210"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41520" y="731520"/>
            <a:ext cx="5482800" cy="3596760"/>
          </a:xfrm>
          <a:prstGeom prst="rect">
            <a:avLst/>
          </a:prstGeom>
        </p:spPr>
        <p:txBody>
          <a:bodyPr lIns="0" rIns="0" tIns="0" bIns="0"/>
          <a:p>
            <a:r>
              <a:rPr lang="en-US" sz="2000" strike="noStrike">
                <a:latin typeface="Arial"/>
              </a:rPr>
              <a:t>Aliasing is the presentation of a false signal due to undersampling</a:t>
            </a:r>
            <a:endParaRPr/>
          </a:p>
        </p:txBody>
      </p:sp>
      <p:sp>
        <p:nvSpPr>
          <p:cNvPr id="227"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40080" y="457200"/>
            <a:ext cx="5482800" cy="3596760"/>
          </a:xfrm>
          <a:prstGeom prst="rect">
            <a:avLst/>
          </a:prstGeom>
        </p:spPr>
        <p:txBody>
          <a:bodyPr lIns="0" rIns="0" tIns="0" bIns="0"/>
          <a:p>
            <a:r>
              <a:rPr lang="en-US" sz="2000" strike="noStrike">
                <a:latin typeface="Arial"/>
              </a:rPr>
              <a:t>Dynamic range gives you the ability to see both strong and weak signals at the same time</a:t>
            </a:r>
            <a:endParaRPr/>
          </a:p>
        </p:txBody>
      </p:sp>
      <p:sp>
        <p:nvSpPr>
          <p:cNvPr id="229"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641520" y="548640"/>
            <a:ext cx="5482800" cy="3596760"/>
          </a:xfrm>
          <a:prstGeom prst="rect">
            <a:avLst/>
          </a:prstGeom>
        </p:spPr>
        <p:txBody>
          <a:bodyPr lIns="0" rIns="0" tIns="0" bIns="0"/>
          <a:p>
            <a:r>
              <a:rPr lang="en-US" sz="2000" strike="noStrike">
                <a:latin typeface="Arial"/>
              </a:rPr>
              <a:t>Electromagnetic spectrum!  This is the radio portion.  3kHz to 300GHz displayed.  Hz is cycles per second (or frequency).  Sometimes radio is referred to by wavelength (2 meters for example), which is the inverse of the frequency (1/f) and expressed by lambda.</a:t>
            </a:r>
            <a:endParaRPr/>
          </a:p>
          <a:p>
            <a:r>
              <a:rPr lang="en-US" sz="2000" strike="noStrike">
                <a:latin typeface="Arial"/>
              </a:rPr>
              <a:t>Also electromagnetic spectra: light (visible, IR, UV), X-Rays, gamma rays</a:t>
            </a:r>
            <a:endParaRPr/>
          </a:p>
        </p:txBody>
      </p:sp>
      <p:sp>
        <p:nvSpPr>
          <p:cNvPr id="231"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641520" y="548640"/>
            <a:ext cx="5482800" cy="3596760"/>
          </a:xfrm>
          <a:prstGeom prst="rect">
            <a:avLst/>
          </a:prstGeom>
        </p:spPr>
        <p:txBody>
          <a:bodyPr lIns="0" rIns="0" tIns="0" bIns="0"/>
          <a:p>
            <a:r>
              <a:rPr lang="en-US" sz="2000" strike="noStrike">
                <a:latin typeface="Arial"/>
              </a:rPr>
              <a:t>Electromagnetic spectrum!  This is the radio portion.  3kHz to 300GHz displayed.  Hz is cycles per second (or frequency).  Sometimes radio is referred to by wavelength (2 meters for example), which is the inverse of the frequency (1/f) and expressed by lambda.</a:t>
            </a:r>
            <a:endParaRPr/>
          </a:p>
          <a:p>
            <a:r>
              <a:rPr lang="en-US" sz="2000" strike="noStrike">
                <a:latin typeface="Arial"/>
              </a:rPr>
              <a:t>Also electromagnetic spectra: light (visible, IR, UV), X-Rays, gamma rays</a:t>
            </a:r>
            <a:endParaRPr/>
          </a:p>
        </p:txBody>
      </p:sp>
      <p:sp>
        <p:nvSpPr>
          <p:cNvPr id="233"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732960" y="607320"/>
            <a:ext cx="5482800" cy="3596760"/>
          </a:xfrm>
          <a:prstGeom prst="rect">
            <a:avLst/>
          </a:prstGeom>
        </p:spPr>
        <p:txBody>
          <a:bodyPr lIns="0" rIns="0" tIns="0" bIns="0"/>
          <a:p>
            <a:r>
              <a:rPr lang="en-US" sz="2000" strike="noStrike">
                <a:latin typeface="Arial"/>
              </a:rPr>
              <a:t>Electromagnetic spectrum!  This is the radio portion.  3kHz to 300GHz displayed.  Hz is cycles per second (or frequency).  Sometimes radio is referred to by wavelength (2 meters for example), which is the inverse of the frequency (1/f) and expressed by lambda.</a:t>
            </a:r>
            <a:endParaRPr/>
          </a:p>
          <a:p>
            <a:r>
              <a:rPr lang="en-US" sz="2000" strike="noStrike">
                <a:latin typeface="Arial"/>
              </a:rPr>
              <a:t>Also electromagnetic spectra: light (visible, IR, UV), X-Rays, gamma rays</a:t>
            </a:r>
            <a:endParaRPr/>
          </a:p>
        </p:txBody>
      </p:sp>
      <p:sp>
        <p:nvSpPr>
          <p:cNvPr id="235"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685800" y="4400640"/>
            <a:ext cx="5482800" cy="3596760"/>
          </a:xfrm>
          <a:prstGeom prst="rect">
            <a:avLst/>
          </a:prstGeom>
        </p:spPr>
        <p:txBody>
          <a:bodyPr lIns="0" rIns="0" tIns="0" bIns="0"/>
          <a:p>
            <a:r>
              <a:rPr lang="en-US" sz="2000" strike="noStrike">
                <a:latin typeface="Arial"/>
              </a:rPr>
              <a:t>A charge is wiggled (oscillated at a frequency) on a conductive tuned thingie (aka antenna), where it produces an electric field oscillation along the length of the antenna, and a magnetic field oscillation perpendicular to the antenna.</a:t>
            </a:r>
            <a:endParaRPr/>
          </a:p>
        </p:txBody>
      </p:sp>
      <p:sp>
        <p:nvSpPr>
          <p:cNvPr id="237"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85800" y="4400640"/>
            <a:ext cx="5482800" cy="3596760"/>
          </a:xfrm>
          <a:prstGeom prst="rect">
            <a:avLst/>
          </a:prstGeom>
        </p:spPr>
        <p:txBody>
          <a:bodyPr lIns="0" rIns="0" tIns="0" bIns="0"/>
          <a:p>
            <a:r>
              <a:rPr lang="en-US" sz="2000" strike="noStrike">
                <a:latin typeface="Arial"/>
              </a:rPr>
              <a:t>Frequency we talked about, bandwidth in radio terms is literally the width of the band…so frequency of 200MHz, bandwidth of 10MHz, would be ideal for 195MHz-205MHz.</a:t>
            </a:r>
            <a:endParaRPr/>
          </a:p>
          <a:p>
            <a:r>
              <a:rPr lang="en-US" sz="2000" strike="noStrike">
                <a:latin typeface="Arial"/>
              </a:rPr>
              <a:t>An ideal isotropic radiator radiates in all directions…and doesn’t exist.  0dBi decibels isotropic.  Decibel is a logarithmic scale, meaning every increase of 10dB is 10x…so 10dB is 10x gain, 20dB is 100x gain, so on.  3dB is double.</a:t>
            </a:r>
            <a:endParaRPr/>
          </a:p>
          <a:p>
            <a:r>
              <a:rPr lang="en-US" sz="2000" strike="noStrike">
                <a:latin typeface="Arial"/>
              </a:rPr>
              <a:t>More gain means more signal strength, but gets more focused/directional.</a:t>
            </a:r>
            <a:endParaRPr/>
          </a:p>
          <a:p>
            <a:r>
              <a:rPr lang="en-US" sz="2000" strike="noStrike">
                <a:latin typeface="Arial"/>
              </a:rPr>
              <a:t>Polar radiation charts show gain characteristics in the E (electric field, vertical) plane and H (magnetic field, horizontal) plane.</a:t>
            </a:r>
            <a:endParaRPr/>
          </a:p>
        </p:txBody>
      </p:sp>
      <p:sp>
        <p:nvSpPr>
          <p:cNvPr id="239"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PlaceHolder 1"/>
          <p:cNvSpPr>
            <a:spLocks noGrp="1"/>
          </p:cNvSpPr>
          <p:nvPr>
            <p:ph type="body"/>
          </p:nvPr>
        </p:nvSpPr>
        <p:spPr>
          <a:xfrm>
            <a:off x="641520" y="731520"/>
            <a:ext cx="5482800" cy="3596760"/>
          </a:xfrm>
          <a:prstGeom prst="rect">
            <a:avLst/>
          </a:prstGeom>
        </p:spPr>
        <p:txBody>
          <a:bodyPr lIns="0" rIns="0" tIns="0" bIns="0"/>
          <a:p>
            <a:r>
              <a:rPr lang="en-US" sz="2000" strike="noStrike">
                <a:latin typeface="Arial"/>
              </a:rPr>
              <a:t>Modulation is the encoding of data within a carrier signal.</a:t>
            </a:r>
            <a:endParaRPr/>
          </a:p>
          <a:p>
            <a:endParaRPr/>
          </a:p>
          <a:p>
            <a:r>
              <a:rPr lang="en-US" sz="2000" strike="noStrike">
                <a:latin typeface="Arial"/>
              </a:rPr>
              <a:t>Charts: Top left is amplitude modulation vs frequency modulation, bottom left is binary frequency shift keying</a:t>
            </a:r>
            <a:endParaRPr/>
          </a:p>
          <a:p>
            <a:r>
              <a:rPr lang="en-US" sz="2000" strike="noStrike">
                <a:latin typeface="Arial"/>
              </a:rPr>
              <a:t>Right is Quadrature Amplitude Modulation (QAM16 specifically)</a:t>
            </a:r>
            <a:endParaRPr/>
          </a:p>
        </p:txBody>
      </p:sp>
      <p:sp>
        <p:nvSpPr>
          <p:cNvPr id="241"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640080" y="548640"/>
            <a:ext cx="5482800" cy="3596760"/>
          </a:xfrm>
          <a:prstGeom prst="rect">
            <a:avLst/>
          </a:prstGeom>
        </p:spPr>
        <p:txBody>
          <a:bodyPr lIns="0" rIns="0" tIns="0" bIns="0"/>
          <a:p>
            <a:r>
              <a:rPr lang="en-US" sz="2000" strike="noStrike">
                <a:latin typeface="Arial"/>
              </a:rPr>
              <a:t>Ham radio operator for 17 years (we’ll talk more about ham radio later), playing with electronics and computers since first grade, sysadmin, network engineer, security engineer, etc</a:t>
            </a:r>
            <a:endParaRPr/>
          </a:p>
          <a:p>
            <a:r>
              <a:rPr lang="en-US" sz="2000" strike="noStrike">
                <a:latin typeface="Arial"/>
              </a:rPr>
              <a:t>On to the content!</a:t>
            </a:r>
            <a:endParaRPr/>
          </a:p>
        </p:txBody>
      </p:sp>
      <p:sp>
        <p:nvSpPr>
          <p:cNvPr id="212"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400640"/>
            <a:ext cx="5482800" cy="3596760"/>
          </a:xfrm>
          <a:prstGeom prst="rect">
            <a:avLst/>
          </a:prstGeom>
        </p:spPr>
        <p:txBody>
          <a:bodyPr lIns="0" rIns="0" tIns="0" bIns="0"/>
          <a:p>
            <a:r>
              <a:rPr lang="en-US" sz="2000" strike="noStrike">
                <a:latin typeface="Arial"/>
              </a:rPr>
              <a:t>Channel capacity in bits/sec, Bandwidth in Hz, Signal and Noise in dB.  Calculation is assuming I haven’t screwed up my math, which is entirely likely…</a:t>
            </a:r>
            <a:endParaRPr/>
          </a:p>
          <a:p>
            <a:r>
              <a:rPr lang="en-US" sz="2000" strike="noStrike">
                <a:latin typeface="Arial"/>
              </a:rPr>
              <a:t>SNR changes throughput logarithmically, bandwidth changes throughput linearly.</a:t>
            </a:r>
            <a:endParaRPr/>
          </a:p>
          <a:p>
            <a:r>
              <a:rPr lang="en-US" sz="2000" strike="noStrike">
                <a:latin typeface="Arial"/>
              </a:rPr>
              <a:t>MIMO increases channel capacity, not linearly with number of streams though (don’t know what the correlation is)</a:t>
            </a:r>
            <a:endParaRPr/>
          </a:p>
        </p:txBody>
      </p:sp>
      <p:sp>
        <p:nvSpPr>
          <p:cNvPr id="243"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41520" y="548640"/>
            <a:ext cx="5482800" cy="3596760"/>
          </a:xfrm>
          <a:prstGeom prst="rect">
            <a:avLst/>
          </a:prstGeom>
        </p:spPr>
        <p:txBody>
          <a:bodyPr lIns="0" rIns="0" tIns="0" bIns="0"/>
          <a:p>
            <a:r>
              <a:rPr lang="en-US" sz="2000" strike="noStrike">
                <a:latin typeface="Arial"/>
              </a:rPr>
              <a:t>Spark-gap: Literally a spark jumping a gap, like a bolt of lightning.  Made a very wide-band noisy signal (like static, just stronger than background levels)</a:t>
            </a:r>
            <a:endParaRPr/>
          </a:p>
          <a:p>
            <a:r>
              <a:rPr lang="en-US" sz="2000" strike="noStrike">
                <a:latin typeface="Arial"/>
              </a:rPr>
              <a:t>Crystal radio: Tuned circuit with an inductor (coil) and a capacitor (either discrete or using the antenna’s capacitance), and a diode (the crystal) to rectify the signal into audio.  Powered by the signal received!</a:t>
            </a:r>
            <a:endParaRPr/>
          </a:p>
          <a:p>
            <a:r>
              <a:rPr lang="en-US" sz="2000" strike="noStrike">
                <a:latin typeface="Arial"/>
              </a:rPr>
              <a:t>Vacuum tubes: Provided rectification (diode tubes) and amplification (triode tubes) of signals</a:t>
            </a:r>
            <a:endParaRPr/>
          </a:p>
          <a:p>
            <a:r>
              <a:rPr lang="en-US" sz="2000" strike="noStrike">
                <a:latin typeface="Arial"/>
              </a:rPr>
              <a:t>Transistors: Solid-state devices performing the amplification duties of triodes, and also solid-state diode devices for rectification</a:t>
            </a:r>
            <a:endParaRPr/>
          </a:p>
          <a:p>
            <a:r>
              <a:rPr lang="en-US" sz="2000" strike="noStrike">
                <a:latin typeface="Arial"/>
              </a:rPr>
              <a:t>SDR: Take as much hardware out of the RF processing as possible, digitize and process as much in software.</a:t>
            </a:r>
            <a:endParaRPr/>
          </a:p>
        </p:txBody>
      </p:sp>
      <p:sp>
        <p:nvSpPr>
          <p:cNvPr id="214"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40080" y="698760"/>
            <a:ext cx="5482800" cy="3596760"/>
          </a:xfrm>
          <a:prstGeom prst="rect">
            <a:avLst/>
          </a:prstGeom>
        </p:spPr>
        <p:txBody>
          <a:bodyPr lIns="0" rIns="0" tIns="0" bIns="0"/>
          <a:p>
            <a:r>
              <a:rPr lang="en-US" sz="2000" strike="noStrike">
                <a:latin typeface="Arial"/>
              </a:rPr>
              <a:t>Very basic: Take RF from an antenna, feed into an analog-to-digital converter, and then process in software.</a:t>
            </a:r>
            <a:endParaRPr/>
          </a:p>
        </p:txBody>
      </p:sp>
      <p:sp>
        <p:nvSpPr>
          <p:cNvPr id="217"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400640"/>
            <a:ext cx="5482800" cy="3596760"/>
          </a:xfrm>
          <a:prstGeom prst="rect">
            <a:avLst/>
          </a:prstGeom>
        </p:spPr>
        <p:txBody>
          <a:bodyPr lIns="0" rIns="0" tIns="0" bIns="0"/>
          <a:p>
            <a:r>
              <a:rPr lang="en-US" sz="2000" strike="noStrike">
                <a:latin typeface="Arial"/>
              </a:rPr>
              <a:t>We add a filter to reject unwanted signals that can cause aliasing (more on aliasing, sampling, and Nyquist later)</a:t>
            </a:r>
            <a:endParaRPr/>
          </a:p>
        </p:txBody>
      </p:sp>
      <p:sp>
        <p:nvSpPr>
          <p:cNvPr id="219"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40080" y="640080"/>
            <a:ext cx="5482800" cy="3596760"/>
          </a:xfrm>
          <a:prstGeom prst="rect">
            <a:avLst/>
          </a:prstGeom>
        </p:spPr>
        <p:txBody>
          <a:bodyPr lIns="0" rIns="0" tIns="0" bIns="0"/>
          <a:p>
            <a:r>
              <a:rPr lang="en-US" sz="2000" strike="noStrike">
                <a:latin typeface="Arial"/>
              </a:rPr>
              <a:t>We add an amplification stage to increase the strength of signals received.</a:t>
            </a:r>
            <a:endParaRPr/>
          </a:p>
        </p:txBody>
      </p:sp>
      <p:sp>
        <p:nvSpPr>
          <p:cNvPr id="221"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41520" y="731520"/>
            <a:ext cx="5482800" cy="3596760"/>
          </a:xfrm>
          <a:prstGeom prst="rect">
            <a:avLst/>
          </a:prstGeom>
        </p:spPr>
        <p:txBody>
          <a:bodyPr lIns="0" rIns="0" tIns="0" bIns="0"/>
          <a:p>
            <a:r>
              <a:rPr lang="en-US" sz="2000" strike="noStrike">
                <a:latin typeface="Arial"/>
              </a:rPr>
              <a:t>We add a mixer, a local oscillator, and another filter (and apparently screw up where our preselector filter and LNA are arranged)</a:t>
            </a:r>
            <a:endParaRPr/>
          </a:p>
          <a:p>
            <a:r>
              <a:rPr lang="en-US" sz="2000" strike="noStrike">
                <a:latin typeface="Arial"/>
              </a:rPr>
              <a:t>Neat property of RF signals, when combined you have A, B, A+B, A-B. (sum and difference)</a:t>
            </a:r>
            <a:endParaRPr/>
          </a:p>
          <a:p>
            <a:r>
              <a:rPr lang="en-US" sz="2000" strike="noStrike">
                <a:latin typeface="Arial"/>
              </a:rPr>
              <a:t>So 100MHz and 110MHz you get 100, 110, 210, 10.</a:t>
            </a:r>
            <a:endParaRPr/>
          </a:p>
        </p:txBody>
      </p:sp>
      <p:sp>
        <p:nvSpPr>
          <p:cNvPr id="223"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365760"/>
            <a:ext cx="5482800" cy="7631640"/>
          </a:xfrm>
          <a:prstGeom prst="rect">
            <a:avLst/>
          </a:prstGeom>
        </p:spPr>
        <p:txBody>
          <a:bodyPr lIns="0" rIns="0" tIns="0" bIns="0"/>
          <a:p>
            <a:r>
              <a:rPr lang="en-US" sz="2000" strike="noStrike">
                <a:latin typeface="Arial"/>
              </a:rPr>
              <a:t>An alternative to having a single ADC sampling at twice our desired signal frequency, is two ADCs at half that sample rate, one sampling an in-phase signal, and one sampling a 90-degree-out-of-phase signal.  Mathematically identical, it’s harder to find ADCs that sample at 2x your bandwidth if you want to capture a lot.</a:t>
            </a:r>
            <a:endParaRPr/>
          </a:p>
        </p:txBody>
      </p:sp>
      <p:sp>
        <p:nvSpPr>
          <p:cNvPr id="225" name="CustomShape 2"/>
          <p:cNvSpPr/>
          <p:nvPr/>
        </p:nvSpPr>
        <p:spPr>
          <a:xfrm>
            <a:off x="3884760" y="8685360"/>
            <a:ext cx="2968200" cy="45504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5"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06" name="" descr=""/>
          <p:cNvPicPr/>
          <p:nvPr/>
        </p:nvPicPr>
        <p:blipFill>
          <a:blip r:embed="rId2"/>
          <a:stretch/>
        </p:blipFill>
        <p:spPr>
          <a:xfrm>
            <a:off x="3602880" y="1604520"/>
            <a:ext cx="4984920" cy="3977280"/>
          </a:xfrm>
          <a:prstGeom prst="rect">
            <a:avLst/>
          </a:prstGeom>
          <a:ln>
            <a:noFill/>
          </a:ln>
        </p:spPr>
      </p:pic>
      <p:pic>
        <p:nvPicPr>
          <p:cNvPr id="107"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11"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13"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1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16"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22"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2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2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0"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32"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33"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3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40"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41"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42" name="" descr=""/>
          <p:cNvPicPr/>
          <p:nvPr/>
        </p:nvPicPr>
        <p:blipFill>
          <a:blip r:embed="rId2"/>
          <a:stretch/>
        </p:blipFill>
        <p:spPr>
          <a:xfrm>
            <a:off x="3602880" y="1604520"/>
            <a:ext cx="4984920" cy="3977280"/>
          </a:xfrm>
          <a:prstGeom prst="rect">
            <a:avLst/>
          </a:prstGeom>
          <a:ln>
            <a:noFill/>
          </a:ln>
        </p:spPr>
      </p:pic>
      <p:pic>
        <p:nvPicPr>
          <p:cNvPr id="143" name="" descr=""/>
          <p:cNvPicPr/>
          <p:nvPr/>
        </p:nvPicPr>
        <p:blipFill>
          <a:blip r:embed="rId3"/>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09"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2.gif"/><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image" Target="../media/image27.jpeg"/><Relationship Id="rId6" Type="http://schemas.openxmlformats.org/officeDocument/2006/relationships/image" Target="../media/image28.png"/><Relationship Id="rId7"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3.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1523880" y="1122480"/>
            <a:ext cx="9140400" cy="2383920"/>
          </a:xfrm>
          <a:prstGeom prst="rect">
            <a:avLst/>
          </a:prstGeom>
          <a:noFill/>
          <a:ln>
            <a:noFill/>
          </a:ln>
        </p:spPr>
        <p:style>
          <a:lnRef idx="0"/>
          <a:fillRef idx="0"/>
          <a:effectRef idx="0"/>
          <a:fontRef idx="minor"/>
        </p:style>
        <p:txBody>
          <a:bodyPr lIns="90000" rIns="90000" tIns="45000" bIns="45000" anchor="b"/>
          <a:p>
            <a:pPr algn="ctr">
              <a:lnSpc>
                <a:spcPct val="100000"/>
              </a:lnSpc>
            </a:pPr>
            <a:r>
              <a:rPr lang="en-US" sz="6000" strike="noStrike">
                <a:solidFill>
                  <a:srgbClr val="ffffff"/>
                </a:solidFill>
                <a:latin typeface="Calibri Light"/>
                <a:ea typeface="DejaVu Sans"/>
              </a:rPr>
              <a:t>So What the Heck Is This Radio Thing, Anyway?</a:t>
            </a:r>
            <a:endParaRPr/>
          </a:p>
        </p:txBody>
      </p:sp>
      <p:sp>
        <p:nvSpPr>
          <p:cNvPr id="150" name="CustomShape 2"/>
          <p:cNvSpPr/>
          <p:nvPr/>
        </p:nvSpPr>
        <p:spPr>
          <a:xfrm>
            <a:off x="1523880" y="3602160"/>
            <a:ext cx="9140400" cy="165204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You mentioned this Nyquist guy…</a:t>
            </a:r>
            <a:endParaRPr/>
          </a:p>
        </p:txBody>
      </p:sp>
      <p:sp>
        <p:nvSpPr>
          <p:cNvPr id="167" name="CustomShape 2"/>
          <p:cNvSpPr/>
          <p:nvPr/>
        </p:nvSpPr>
        <p:spPr>
          <a:xfrm>
            <a:off x="838080" y="1825560"/>
            <a:ext cx="10512000" cy="4347720"/>
          </a:xfrm>
          <a:prstGeom prst="rect">
            <a:avLst/>
          </a:prstGeom>
          <a:noFill/>
          <a:ln>
            <a:noFill/>
          </a:ln>
        </p:spPr>
        <p:style>
          <a:lnRef idx="0"/>
          <a:fillRef idx="0"/>
          <a:effectRef idx="0"/>
          <a:fontRef idx="minor"/>
        </p:style>
        <p:txBody>
          <a:bodyPr lIns="90000" rIns="90000" tIns="45000" bIns="45000"/>
          <a:p>
            <a:pPr>
              <a:lnSpc>
                <a:spcPct val="100000"/>
              </a:lnSpc>
            </a:pPr>
            <a:r>
              <a:rPr lang="en-US" sz="2200" strike="noStrike">
                <a:solidFill>
                  <a:srgbClr val="ffffff"/>
                </a:solidFill>
                <a:latin typeface="Calibri"/>
                <a:ea typeface="DejaVu Sans"/>
              </a:rPr>
              <a:t>Sample at a rate at least twice the frequency of the signal, otherwise…</a:t>
            </a:r>
            <a:endParaRPr/>
          </a:p>
        </p:txBody>
      </p:sp>
      <p:pic>
        <p:nvPicPr>
          <p:cNvPr id="168" name="https://svi.nl/NyquistRate" descr=""/>
          <p:cNvPicPr/>
          <p:nvPr/>
        </p:nvPicPr>
        <p:blipFill>
          <a:blip r:embed="rId1"/>
          <a:stretch/>
        </p:blipFill>
        <p:spPr>
          <a:xfrm>
            <a:off x="924120" y="2286000"/>
            <a:ext cx="8040240" cy="4386960"/>
          </a:xfrm>
          <a:prstGeom prst="rect">
            <a:avLst/>
          </a:prstGeom>
          <a:ln>
            <a:noFill/>
          </a:ln>
        </p:spPr>
      </p:pic>
      <p:pic>
        <p:nvPicPr>
          <p:cNvPr id="169" name="" descr=""/>
          <p:cNvPicPr/>
          <p:nvPr/>
        </p:nvPicPr>
        <p:blipFill>
          <a:blip r:embed="rId2"/>
          <a:stretch/>
        </p:blipFill>
        <p:spPr>
          <a:xfrm>
            <a:off x="9052560" y="3291840"/>
            <a:ext cx="3045600" cy="15022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Is sample rate the only important thing?</a:t>
            </a:r>
            <a:endParaRPr/>
          </a:p>
        </p:txBody>
      </p:sp>
      <p:sp>
        <p:nvSpPr>
          <p:cNvPr id="171" name="CustomShape 2"/>
          <p:cNvSpPr/>
          <p:nvPr/>
        </p:nvSpPr>
        <p:spPr>
          <a:xfrm>
            <a:off x="838080" y="1825560"/>
            <a:ext cx="10512000" cy="4347720"/>
          </a:xfrm>
          <a:prstGeom prst="rect">
            <a:avLst/>
          </a:prstGeom>
          <a:noFill/>
          <a:ln>
            <a:noFill/>
          </a:ln>
        </p:spPr>
        <p:style>
          <a:lnRef idx="0"/>
          <a:fillRef idx="0"/>
          <a:effectRef idx="0"/>
          <a:fontRef idx="minor"/>
        </p:style>
        <p:txBody>
          <a:bodyPr lIns="90000" rIns="90000" tIns="45000" bIns="45000"/>
          <a:p>
            <a:pPr>
              <a:lnSpc>
                <a:spcPct val="100000"/>
              </a:lnSpc>
            </a:pPr>
            <a:r>
              <a:rPr lang="en-US" sz="2200" strike="noStrike">
                <a:solidFill>
                  <a:srgbClr val="ffffff"/>
                </a:solidFill>
                <a:latin typeface="Calibri"/>
                <a:ea typeface="DejaVu Sans"/>
              </a:rPr>
              <a:t>Bit depth is important to amplitude-modulated signals &amp; dynamic range</a:t>
            </a:r>
            <a:endParaRPr/>
          </a:p>
        </p:txBody>
      </p:sp>
      <p:pic>
        <p:nvPicPr>
          <p:cNvPr id="172" name="http://www.jiscdigitalmedia.ac.uk/guide/an-introduction-to-digital-audio" descr=""/>
          <p:cNvPicPr/>
          <p:nvPr/>
        </p:nvPicPr>
        <p:blipFill>
          <a:blip r:embed="rId1"/>
          <a:stretch/>
        </p:blipFill>
        <p:spPr>
          <a:xfrm>
            <a:off x="717120" y="2358000"/>
            <a:ext cx="10754280" cy="42235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3600" strike="noStrike">
                <a:solidFill>
                  <a:srgbClr val="ffffff"/>
                </a:solidFill>
                <a:latin typeface="Calibri Light"/>
                <a:ea typeface="DejaVu Sans"/>
              </a:rPr>
              <a:t>Okay, so what are we actually receiving?</a:t>
            </a:r>
            <a:endParaRPr/>
          </a:p>
        </p:txBody>
      </p:sp>
      <p:pic>
        <p:nvPicPr>
          <p:cNvPr id="174" name="https://en.wikipedia.org/wiki/Frequency_allocation#/media/File:United_States_Frequency_Allocations_Chart_2003_-_The_Radio_Spectrum.jpg" descr=""/>
          <p:cNvPicPr/>
          <p:nvPr/>
        </p:nvPicPr>
        <p:blipFill>
          <a:blip r:embed="rId1"/>
          <a:stretch/>
        </p:blipFill>
        <p:spPr>
          <a:xfrm>
            <a:off x="214560" y="1371600"/>
            <a:ext cx="11398320" cy="54759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3600" strike="noStrike">
                <a:solidFill>
                  <a:srgbClr val="ffffff"/>
                </a:solidFill>
                <a:latin typeface="Calibri Light"/>
                <a:ea typeface="DejaVu Sans"/>
              </a:rPr>
              <a:t>Okay, so what are we actually receiving?</a:t>
            </a:r>
            <a:endParaRPr/>
          </a:p>
        </p:txBody>
      </p:sp>
      <p:pic>
        <p:nvPicPr>
          <p:cNvPr id="176" name="" descr=""/>
          <p:cNvPicPr/>
          <p:nvPr/>
        </p:nvPicPr>
        <p:blipFill>
          <a:blip r:embed="rId1"/>
          <a:stretch/>
        </p:blipFill>
        <p:spPr>
          <a:xfrm>
            <a:off x="78840" y="1645920"/>
            <a:ext cx="11893680" cy="20095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3600" strike="noStrike">
                <a:solidFill>
                  <a:srgbClr val="ffffff"/>
                </a:solidFill>
                <a:latin typeface="Calibri Light"/>
                <a:ea typeface="DejaVu Sans"/>
              </a:rPr>
              <a:t>Okay, so what are we actually receiving?</a:t>
            </a:r>
            <a:endParaRPr/>
          </a:p>
        </p:txBody>
      </p:sp>
      <p:pic>
        <p:nvPicPr>
          <p:cNvPr id="178" name="" descr=""/>
          <p:cNvPicPr/>
          <p:nvPr/>
        </p:nvPicPr>
        <p:blipFill>
          <a:blip r:embed="rId1"/>
          <a:stretch/>
        </p:blipFill>
        <p:spPr>
          <a:xfrm>
            <a:off x="2072520" y="1371600"/>
            <a:ext cx="8007120" cy="53013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But what is an electromagnetic wave?</a:t>
            </a:r>
            <a:endParaRPr/>
          </a:p>
        </p:txBody>
      </p:sp>
      <p:sp>
        <p:nvSpPr>
          <p:cNvPr id="180" name="CustomShape 2"/>
          <p:cNvSpPr/>
          <p:nvPr/>
        </p:nvSpPr>
        <p:spPr>
          <a:xfrm>
            <a:off x="838080" y="1825560"/>
            <a:ext cx="10512000" cy="43477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ffffff"/>
                </a:solidFill>
                <a:latin typeface="Calibri"/>
                <a:ea typeface="DejaVu Sans"/>
              </a:rPr>
              <a:t>Transverse wave with electric field and magnetic field components</a:t>
            </a:r>
            <a:endParaRPr/>
          </a:p>
          <a:p>
            <a:pPr>
              <a:lnSpc>
                <a:spcPct val="100000"/>
              </a:lnSpc>
            </a:pPr>
            <a:endParaRPr/>
          </a:p>
        </p:txBody>
      </p:sp>
      <p:pic>
        <p:nvPicPr>
          <p:cNvPr id="181" name="http://www2.astro.psu.edu/users/cpalma/astro1h/class5.html" descr=""/>
          <p:cNvPicPr/>
          <p:nvPr/>
        </p:nvPicPr>
        <p:blipFill>
          <a:blip r:embed="rId1"/>
          <a:stretch/>
        </p:blipFill>
        <p:spPr>
          <a:xfrm>
            <a:off x="1621080" y="2244600"/>
            <a:ext cx="9009720" cy="44658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How do we receive the wave?</a:t>
            </a:r>
            <a:endParaRPr/>
          </a:p>
        </p:txBody>
      </p:sp>
      <p:sp>
        <p:nvSpPr>
          <p:cNvPr id="183" name="CustomShape 2"/>
          <p:cNvSpPr/>
          <p:nvPr/>
        </p:nvSpPr>
        <p:spPr>
          <a:xfrm>
            <a:off x="838080" y="1825560"/>
            <a:ext cx="10512000" cy="4347720"/>
          </a:xfrm>
          <a:prstGeom prst="rect">
            <a:avLst/>
          </a:prstGeom>
          <a:noFill/>
          <a:ln>
            <a:noFill/>
          </a:ln>
        </p:spPr>
        <p:style>
          <a:lnRef idx="0"/>
          <a:fillRef idx="0"/>
          <a:effectRef idx="0"/>
          <a:fontRef idx="minor"/>
        </p:style>
        <p:txBody>
          <a:bodyPr lIns="90000" rIns="90000" tIns="45000" bIns="45000"/>
          <a:p>
            <a:pPr>
              <a:lnSpc>
                <a:spcPct val="100000"/>
              </a:lnSpc>
            </a:pPr>
            <a:r>
              <a:rPr lang="en-US" sz="2800" strike="noStrike">
                <a:solidFill>
                  <a:srgbClr val="ffffff"/>
                </a:solidFill>
                <a:latin typeface="Calibri"/>
                <a:ea typeface="DejaVu Sans"/>
              </a:rPr>
              <a:t>With an antenna!</a:t>
            </a:r>
            <a:endParaRPr/>
          </a:p>
        </p:txBody>
      </p:sp>
      <p:pic>
        <p:nvPicPr>
          <p:cNvPr id="184" name="https://en.wikipedia.org/wiki/Antenna_%28radio%29#/media/File:Dipole_receiving_antenna_animation_6_800x394x150ms.gif" descr=""/>
          <p:cNvPicPr/>
          <p:nvPr/>
        </p:nvPicPr>
        <p:blipFill>
          <a:blip r:embed="rId1"/>
          <a:stretch/>
        </p:blipFill>
        <p:spPr>
          <a:xfrm>
            <a:off x="1685880" y="2286000"/>
            <a:ext cx="8865360" cy="43650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Tell me more about antennas…</a:t>
            </a:r>
            <a:endParaRPr/>
          </a:p>
        </p:txBody>
      </p:sp>
      <p:sp>
        <p:nvSpPr>
          <p:cNvPr id="186" name="CustomShape 2"/>
          <p:cNvSpPr/>
          <p:nvPr/>
        </p:nvSpPr>
        <p:spPr>
          <a:xfrm>
            <a:off x="838080" y="1825560"/>
            <a:ext cx="10512000" cy="434772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US" sz="2800" strike="noStrike">
                <a:solidFill>
                  <a:srgbClr val="ffffff"/>
                </a:solidFill>
                <a:latin typeface="Calibri"/>
                <a:ea typeface="DejaVu Sans"/>
              </a:rPr>
              <a:t>Tuned to radiate for frequency and bandwidth</a:t>
            </a:r>
            <a:endParaRPr/>
          </a:p>
          <a:p>
            <a:pPr>
              <a:lnSpc>
                <a:spcPct val="90000"/>
              </a:lnSpc>
              <a:buFont typeface="Arial"/>
              <a:buChar char="•"/>
            </a:pPr>
            <a:r>
              <a:rPr lang="en-US" sz="2800" strike="noStrike">
                <a:solidFill>
                  <a:srgbClr val="ffffff"/>
                </a:solidFill>
                <a:latin typeface="Calibri"/>
                <a:ea typeface="DejaVu Sans"/>
              </a:rPr>
              <a:t>Gain expressed in dBi (tTX power expressed in dBm)</a:t>
            </a:r>
            <a:endParaRPr/>
          </a:p>
          <a:p>
            <a:pPr>
              <a:lnSpc>
                <a:spcPct val="90000"/>
              </a:lnSpc>
              <a:buFont typeface="Arial"/>
              <a:buChar char="•"/>
            </a:pPr>
            <a:r>
              <a:rPr lang="en-US" sz="2800" strike="noStrike">
                <a:solidFill>
                  <a:srgbClr val="ffffff"/>
                </a:solidFill>
                <a:latin typeface="Calibri"/>
                <a:ea typeface="DejaVu Sans"/>
              </a:rPr>
              <a:t>Polar radiation charts</a:t>
            </a:r>
            <a:endParaRPr/>
          </a:p>
          <a:p>
            <a:pPr>
              <a:lnSpc>
                <a:spcPct val="100000"/>
              </a:lnSpc>
            </a:pPr>
            <a:endParaRPr/>
          </a:p>
        </p:txBody>
      </p:sp>
      <p:pic>
        <p:nvPicPr>
          <p:cNvPr id="187" name="Picture 4" descr=""/>
          <p:cNvPicPr/>
          <p:nvPr/>
        </p:nvPicPr>
        <p:blipFill>
          <a:blip r:embed="rId1"/>
          <a:stretch/>
        </p:blipFill>
        <p:spPr>
          <a:xfrm>
            <a:off x="2614680" y="3089520"/>
            <a:ext cx="6861960" cy="37173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MOAR ANTENNAS</a:t>
            </a:r>
            <a:endParaRPr/>
          </a:p>
        </p:txBody>
      </p:sp>
      <p:sp>
        <p:nvSpPr>
          <p:cNvPr id="189" name="CustomShape 2"/>
          <p:cNvSpPr/>
          <p:nvPr/>
        </p:nvSpPr>
        <p:spPr>
          <a:xfrm>
            <a:off x="838080" y="1825560"/>
            <a:ext cx="10512000" cy="4347720"/>
          </a:xfrm>
          <a:prstGeom prst="rect">
            <a:avLst/>
          </a:prstGeom>
          <a:noFill/>
          <a:ln>
            <a:noFill/>
          </a:ln>
        </p:spPr>
        <p:style>
          <a:lnRef idx="0"/>
          <a:fillRef idx="0"/>
          <a:effectRef idx="0"/>
          <a:fontRef idx="minor"/>
        </p:style>
        <p:txBody>
          <a:bodyPr lIns="90000" rIns="90000" tIns="45000" bIns="45000"/>
          <a:p>
            <a:pPr>
              <a:lnSpc>
                <a:spcPct val="100000"/>
              </a:lnSpc>
            </a:pPr>
            <a:r>
              <a:rPr lang="en-US" sz="2800" strike="noStrike">
                <a:solidFill>
                  <a:srgbClr val="ffffff"/>
                </a:solidFill>
                <a:latin typeface="Calibri"/>
                <a:ea typeface="DejaVu Sans"/>
              </a:rPr>
              <a:t>Many different types…</a:t>
            </a:r>
            <a:endParaRPr/>
          </a:p>
        </p:txBody>
      </p:sp>
      <p:pic>
        <p:nvPicPr>
          <p:cNvPr id="190" name="https://commons.wikimedia.org/wiki/Category:Dish_Network#/media/File:SuperDISH121.jpg" descr=""/>
          <p:cNvPicPr/>
          <p:nvPr/>
        </p:nvPicPr>
        <p:blipFill>
          <a:blip r:embed="rId1"/>
          <a:stretch/>
        </p:blipFill>
        <p:spPr>
          <a:xfrm>
            <a:off x="647280" y="2349720"/>
            <a:ext cx="1644480" cy="1922040"/>
          </a:xfrm>
          <a:prstGeom prst="rect">
            <a:avLst/>
          </a:prstGeom>
          <a:ln>
            <a:noFill/>
          </a:ln>
        </p:spPr>
      </p:pic>
      <p:pic>
        <p:nvPicPr>
          <p:cNvPr id="191" name="https://en.wikipedia.org/wiki/Omnidirectional_antenna#/media/File:Schwarzbeck_RE_1790.jpg" descr=""/>
          <p:cNvPicPr/>
          <p:nvPr/>
        </p:nvPicPr>
        <p:blipFill>
          <a:blip r:embed="rId2"/>
          <a:stretch/>
        </p:blipFill>
        <p:spPr>
          <a:xfrm>
            <a:off x="9896760" y="2349720"/>
            <a:ext cx="1933560" cy="2579400"/>
          </a:xfrm>
          <a:prstGeom prst="rect">
            <a:avLst/>
          </a:prstGeom>
          <a:ln>
            <a:noFill/>
          </a:ln>
        </p:spPr>
      </p:pic>
      <p:pic>
        <p:nvPicPr>
          <p:cNvPr id="192" name="https://en.wikipedia.org/wiki/Slotted_waveguide#/media/File:Slottedwaveguide.jpg" descr=""/>
          <p:cNvPicPr/>
          <p:nvPr/>
        </p:nvPicPr>
        <p:blipFill>
          <a:blip r:embed="rId3"/>
          <a:stretch/>
        </p:blipFill>
        <p:spPr>
          <a:xfrm>
            <a:off x="5230440" y="2796480"/>
            <a:ext cx="1727640" cy="3376800"/>
          </a:xfrm>
          <a:prstGeom prst="rect">
            <a:avLst/>
          </a:prstGeom>
          <a:ln>
            <a:noFill/>
          </a:ln>
        </p:spPr>
      </p:pic>
      <p:pic>
        <p:nvPicPr>
          <p:cNvPr id="193" name="https://en.wikipedia.org/wiki/Directional_antenna#/media/File:LPDA-large.jpg" descr=""/>
          <p:cNvPicPr/>
          <p:nvPr/>
        </p:nvPicPr>
        <p:blipFill>
          <a:blip r:embed="rId4"/>
          <a:stretch/>
        </p:blipFill>
        <p:spPr>
          <a:xfrm>
            <a:off x="2614680" y="3641040"/>
            <a:ext cx="2292840" cy="3058560"/>
          </a:xfrm>
          <a:prstGeom prst="rect">
            <a:avLst/>
          </a:prstGeom>
          <a:ln>
            <a:noFill/>
          </a:ln>
        </p:spPr>
      </p:pic>
      <p:pic>
        <p:nvPicPr>
          <p:cNvPr id="194" name="https://en.wikipedia.org/wiki/File:6_sector_site_in_CDMA.jpg" descr=""/>
          <p:cNvPicPr/>
          <p:nvPr/>
        </p:nvPicPr>
        <p:blipFill>
          <a:blip r:embed="rId5"/>
          <a:stretch/>
        </p:blipFill>
        <p:spPr>
          <a:xfrm>
            <a:off x="7648920" y="3698640"/>
            <a:ext cx="1557000" cy="3000960"/>
          </a:xfrm>
          <a:prstGeom prst="rect">
            <a:avLst/>
          </a:prstGeom>
          <a:ln>
            <a:noFill/>
          </a:ln>
        </p:spPr>
      </p:pic>
      <p:pic>
        <p:nvPicPr>
          <p:cNvPr id="195" name="https://upload.wikimedia.org/wikipedia/commons/thumb/8/8f/Bowtie_UHF_TV_antenna_1954.png/125px-Bowtie_UHF_TV_antenna_1954.png" descr=""/>
          <p:cNvPicPr/>
          <p:nvPr/>
        </p:nvPicPr>
        <p:blipFill>
          <a:blip r:embed="rId6"/>
          <a:stretch/>
        </p:blipFill>
        <p:spPr>
          <a:xfrm>
            <a:off x="7433280" y="-102960"/>
            <a:ext cx="1988280" cy="3583440"/>
          </a:xfrm>
          <a:prstGeom prst="rect">
            <a:avLst/>
          </a:prstGeom>
          <a:ln>
            <a:noFill/>
          </a:ln>
        </p:spPr>
      </p:pic>
    </p:spTree>
  </p:cSld>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9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9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9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9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So how do we use all this to communicate?</a:t>
            </a:r>
            <a:endParaRPr/>
          </a:p>
        </p:txBody>
      </p:sp>
      <p:sp>
        <p:nvSpPr>
          <p:cNvPr id="197" name="CustomShape 2"/>
          <p:cNvSpPr/>
          <p:nvPr/>
        </p:nvSpPr>
        <p:spPr>
          <a:xfrm>
            <a:off x="838080" y="1825560"/>
            <a:ext cx="10512000" cy="434772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US" sz="2800" strike="noStrike">
                <a:solidFill>
                  <a:srgbClr val="ffffff"/>
                </a:solidFill>
                <a:latin typeface="Calibri"/>
                <a:ea typeface="DejaVu Sans"/>
              </a:rPr>
              <a:t>Modulation!</a:t>
            </a:r>
            <a:endParaRPr/>
          </a:p>
          <a:p>
            <a:pPr lvl="1">
              <a:lnSpc>
                <a:spcPct val="100000"/>
              </a:lnSpc>
              <a:buFont typeface="Arial"/>
              <a:buChar char="•"/>
            </a:pPr>
            <a:r>
              <a:rPr lang="en-US" sz="2400" strike="noStrike">
                <a:solidFill>
                  <a:srgbClr val="ffffff"/>
                </a:solidFill>
                <a:latin typeface="Calibri"/>
                <a:ea typeface="DejaVu Sans"/>
              </a:rPr>
              <a:t>Analog</a:t>
            </a:r>
            <a:endParaRPr/>
          </a:p>
          <a:p>
            <a:pPr lvl="2">
              <a:lnSpc>
                <a:spcPct val="100000"/>
              </a:lnSpc>
              <a:buFont typeface="Arial"/>
              <a:buChar char="•"/>
            </a:pPr>
            <a:r>
              <a:rPr lang="en-US" sz="2000" strike="noStrike">
                <a:solidFill>
                  <a:srgbClr val="ffffff"/>
                </a:solidFill>
                <a:latin typeface="Calibri"/>
                <a:ea typeface="DejaVu Sans"/>
              </a:rPr>
              <a:t>AM</a:t>
            </a:r>
            <a:endParaRPr/>
          </a:p>
          <a:p>
            <a:pPr lvl="2">
              <a:lnSpc>
                <a:spcPct val="100000"/>
              </a:lnSpc>
              <a:buFont typeface="Arial"/>
              <a:buChar char="•"/>
            </a:pPr>
            <a:r>
              <a:rPr lang="en-US" sz="2000" strike="noStrike">
                <a:solidFill>
                  <a:srgbClr val="ffffff"/>
                </a:solidFill>
                <a:latin typeface="Calibri"/>
                <a:ea typeface="DejaVu Sans"/>
              </a:rPr>
              <a:t>FM</a:t>
            </a:r>
            <a:endParaRPr/>
          </a:p>
          <a:p>
            <a:pPr lvl="1">
              <a:lnSpc>
                <a:spcPct val="100000"/>
              </a:lnSpc>
              <a:buFont typeface="Arial"/>
              <a:buChar char="•"/>
            </a:pPr>
            <a:r>
              <a:rPr lang="en-US" sz="2400" strike="noStrike">
                <a:solidFill>
                  <a:srgbClr val="ffffff"/>
                </a:solidFill>
                <a:latin typeface="Calibri"/>
                <a:ea typeface="DejaVu Sans"/>
              </a:rPr>
              <a:t>Digital</a:t>
            </a:r>
            <a:endParaRPr/>
          </a:p>
          <a:p>
            <a:pPr lvl="2">
              <a:lnSpc>
                <a:spcPct val="100000"/>
              </a:lnSpc>
              <a:buFont typeface="Arial"/>
              <a:buChar char="•"/>
            </a:pPr>
            <a:r>
              <a:rPr lang="en-US" sz="2000" strike="noStrike">
                <a:solidFill>
                  <a:srgbClr val="ffffff"/>
                </a:solidFill>
                <a:latin typeface="Calibri"/>
                <a:ea typeface="DejaVu Sans"/>
              </a:rPr>
              <a:t>OOK</a:t>
            </a:r>
            <a:endParaRPr/>
          </a:p>
          <a:p>
            <a:pPr lvl="2">
              <a:lnSpc>
                <a:spcPct val="100000"/>
              </a:lnSpc>
              <a:buFont typeface="Arial"/>
              <a:buChar char="•"/>
            </a:pPr>
            <a:r>
              <a:rPr lang="en-US" sz="2000" strike="noStrike">
                <a:solidFill>
                  <a:srgbClr val="ffffff"/>
                </a:solidFill>
                <a:latin typeface="Calibri"/>
                <a:ea typeface="DejaVu Sans"/>
              </a:rPr>
              <a:t>FSK</a:t>
            </a:r>
            <a:endParaRPr/>
          </a:p>
          <a:p>
            <a:pPr lvl="2">
              <a:lnSpc>
                <a:spcPct val="100000"/>
              </a:lnSpc>
              <a:buFont typeface="Arial"/>
              <a:buChar char="•"/>
            </a:pPr>
            <a:r>
              <a:rPr lang="en-US" sz="2000" strike="noStrike">
                <a:solidFill>
                  <a:srgbClr val="ffffff"/>
                </a:solidFill>
                <a:latin typeface="Calibri"/>
                <a:ea typeface="DejaVu Sans"/>
              </a:rPr>
              <a:t>PSK</a:t>
            </a:r>
            <a:endParaRPr/>
          </a:p>
          <a:p>
            <a:pPr lvl="2">
              <a:lnSpc>
                <a:spcPct val="100000"/>
              </a:lnSpc>
              <a:buFont typeface="Arial"/>
              <a:buChar char="•"/>
            </a:pPr>
            <a:r>
              <a:rPr lang="en-US" sz="2000" strike="noStrike">
                <a:solidFill>
                  <a:srgbClr val="ffffff"/>
                </a:solidFill>
                <a:latin typeface="Calibri"/>
                <a:ea typeface="DejaVu Sans"/>
              </a:rPr>
              <a:t>QAM</a:t>
            </a:r>
            <a:endParaRPr/>
          </a:p>
          <a:p>
            <a:pPr lvl="2">
              <a:lnSpc>
                <a:spcPct val="100000"/>
              </a:lnSpc>
              <a:buFont typeface="Arial"/>
              <a:buChar char="•"/>
            </a:pPr>
            <a:r>
              <a:rPr lang="en-US" sz="2000" strike="noStrike">
                <a:solidFill>
                  <a:srgbClr val="ffffff"/>
                </a:solidFill>
                <a:latin typeface="Calibri"/>
                <a:ea typeface="DejaVu Sans"/>
              </a:rPr>
              <a:t>OFDM</a:t>
            </a:r>
            <a:endParaRPr/>
          </a:p>
        </p:txBody>
      </p:sp>
      <p:pic>
        <p:nvPicPr>
          <p:cNvPr id="198" name="https://upload.wikimedia.org/wikipedia/commons/thumb/3/39/Fsk.svg/300px-Fsk.svg.png" descr=""/>
          <p:cNvPicPr/>
          <p:nvPr/>
        </p:nvPicPr>
        <p:blipFill>
          <a:blip r:embed="rId1"/>
          <a:stretch/>
        </p:blipFill>
        <p:spPr>
          <a:xfrm>
            <a:off x="3566160" y="4102920"/>
            <a:ext cx="2283840" cy="2752920"/>
          </a:xfrm>
          <a:prstGeom prst="rect">
            <a:avLst/>
          </a:prstGeom>
          <a:ln>
            <a:noFill/>
          </a:ln>
        </p:spPr>
      </p:pic>
      <p:pic>
        <p:nvPicPr>
          <p:cNvPr id="199" name="https://en.wikipedia.org/wiki/File:Amfm3-en-de.gif" descr=""/>
          <p:cNvPicPr/>
          <p:nvPr/>
        </p:nvPicPr>
        <p:blipFill>
          <a:blip r:embed="rId2"/>
          <a:stretch/>
        </p:blipFill>
        <p:spPr>
          <a:xfrm>
            <a:off x="3597120" y="1752840"/>
            <a:ext cx="2903760" cy="2268360"/>
          </a:xfrm>
          <a:prstGeom prst="rect">
            <a:avLst/>
          </a:prstGeom>
          <a:ln>
            <a:noFill/>
          </a:ln>
        </p:spPr>
      </p:pic>
      <p:pic>
        <p:nvPicPr>
          <p:cNvPr id="200" name="https://en.wikipedia.org/wiki/Quadrature_amplitude_modulation#/media/File:QAM16_Demonstration.gif" descr=""/>
          <p:cNvPicPr/>
          <p:nvPr/>
        </p:nvPicPr>
        <p:blipFill>
          <a:blip r:embed="rId3"/>
          <a:stretch/>
        </p:blipFill>
        <p:spPr>
          <a:xfrm>
            <a:off x="6564960" y="2560320"/>
            <a:ext cx="5411520" cy="3731400"/>
          </a:xfrm>
          <a:prstGeom prst="rect">
            <a:avLst/>
          </a:prstGeom>
          <a:ln>
            <a:noFill/>
          </a:ln>
        </p:spPr>
      </p:pic>
    </p:spTree>
  </p:cSld>
  <p:timing>
    <p:tnLst>
      <p:par>
        <p:cTn id="61" dur="indefinite" restart="never" nodeType="tmRoot">
          <p:childTnLst>
            <p:seq>
              <p:cTn id="62" nodeType="mainSeq">
                <p:childTnLst>
                  <p:par>
                    <p:cTn id="63" fill="freeze">
                      <p:stCondLst>
                        <p:cond delay="indefinite"/>
                      </p:stCondLst>
                      <p:childTnLst>
                        <p:par>
                          <p:cTn id="64" fill="freeze">
                            <p:stCondLst>
                              <p:cond delay="0"/>
                            </p:stCondLst>
                            <p:childTnLst>
                              <p:par>
                                <p:cTn id="65" nodeType="clickEffect" fill="hold" presetClass="entr" presetID="1">
                                  <p:stCondLst>
                                    <p:cond delay="0"/>
                                  </p:stCondLst>
                                  <p:childTnLst>
                                    <p:set>
                                      <p:cBhvr>
                                        <p:cTn id="66" dur="1" fill="hold">
                                          <p:stCondLst>
                                            <p:cond delay="0"/>
                                          </p:stCondLst>
                                        </p:cTn>
                                        <p:tgtEl>
                                          <p:spTgt spid="198"/>
                                        </p:tgtEl>
                                        <p:attrNameLst>
                                          <p:attrName>style.visibility</p:attrName>
                                        </p:attrNameLst>
                                      </p:cBhvr>
                                      <p:to>
                                        <p:strVal val="visible"/>
                                      </p:to>
                                    </p:set>
                                  </p:childTnLst>
                                </p:cTn>
                              </p:par>
                            </p:childTnLst>
                          </p:cTn>
                        </p:par>
                      </p:childTnLst>
                    </p:cTn>
                  </p:par>
                  <p:par>
                    <p:cTn id="67" fill="freeze">
                      <p:stCondLst>
                        <p:cond delay="indefinite"/>
                      </p:stCondLst>
                      <p:childTnLst>
                        <p:par>
                          <p:cTn id="68" fill="freeze">
                            <p:stCondLst>
                              <p:cond delay="0"/>
                            </p:stCondLst>
                            <p:childTnLst>
                              <p:par>
                                <p:cTn id="69" nodeType="clickEffect" fill="hold" presetClass="entr" presetID="1">
                                  <p:stCondLst>
                                    <p:cond delay="0"/>
                                  </p:stCondLst>
                                  <p:childTnLst>
                                    <p:set>
                                      <p:cBhvr>
                                        <p:cTn id="70"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Who am I?</a:t>
            </a:r>
            <a:endParaRPr/>
          </a:p>
        </p:txBody>
      </p:sp>
      <p:sp>
        <p:nvSpPr>
          <p:cNvPr id="152" name="CustomShape 2"/>
          <p:cNvSpPr/>
          <p:nvPr/>
        </p:nvSpPr>
        <p:spPr>
          <a:xfrm>
            <a:off x="838080" y="1825560"/>
            <a:ext cx="10512000" cy="4347720"/>
          </a:xfrm>
          <a:prstGeom prst="rect">
            <a:avLst/>
          </a:prstGeom>
          <a:noFill/>
          <a:ln>
            <a:noFill/>
          </a:ln>
        </p:spPr>
        <p:style>
          <a:lnRef idx="0"/>
          <a:fillRef idx="0"/>
          <a:effectRef idx="0"/>
          <a:fontRef idx="minor"/>
        </p:style>
        <p:txBody>
          <a:bodyPr lIns="90000" rIns="90000" tIns="45000" bIns="45000"/>
          <a:p>
            <a:pPr>
              <a:lnSpc>
                <a:spcPct val="100000"/>
              </a:lnSpc>
            </a:pPr>
            <a:r>
              <a:rPr lang="en-US" sz="2800" strike="noStrike">
                <a:solidFill>
                  <a:srgbClr val="ffffff"/>
                </a:solidFill>
                <a:latin typeface="Calibri"/>
                <a:ea typeface="DejaVu Sans"/>
              </a:rPr>
              <a:t>Computer geek, ham radio operator, electronics fiddler, RC pilot, cat and dog servant, etc…</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Just how much data can we send?</a:t>
            </a:r>
            <a:endParaRPr/>
          </a:p>
        </p:txBody>
      </p:sp>
      <p:sp>
        <p:nvSpPr>
          <p:cNvPr id="202" name="CustomShape 2"/>
          <p:cNvSpPr/>
          <p:nvPr/>
        </p:nvSpPr>
        <p:spPr>
          <a:xfrm>
            <a:off x="838080" y="1825560"/>
            <a:ext cx="10512000" cy="4347720"/>
          </a:xfrm>
          <a:prstGeom prst="rect">
            <a:avLst/>
          </a:prstGeom>
          <a:noFill/>
          <a:ln>
            <a:noFill/>
          </a:ln>
        </p:spPr>
        <p:style>
          <a:lnRef idx="0"/>
          <a:fillRef idx="0"/>
          <a:effectRef idx="0"/>
          <a:fontRef idx="minor"/>
        </p:style>
        <p:txBody>
          <a:bodyPr lIns="90000" rIns="90000" tIns="45000" bIns="45000"/>
          <a:p>
            <a:pPr>
              <a:lnSpc>
                <a:spcPct val="100000"/>
              </a:lnSpc>
            </a:pPr>
            <a:r>
              <a:rPr lang="en-US" sz="2800" strike="noStrike">
                <a:solidFill>
                  <a:srgbClr val="ffffff"/>
                </a:solidFill>
                <a:latin typeface="Calibri"/>
                <a:ea typeface="DejaVu Sans"/>
              </a:rPr>
              <a:t>Ask information theorists!</a:t>
            </a:r>
            <a:endParaRPr/>
          </a:p>
          <a:p>
            <a:pPr>
              <a:lnSpc>
                <a:spcPct val="90000"/>
              </a:lnSpc>
              <a:buFont typeface="Arial"/>
              <a:buChar char="•"/>
            </a:pPr>
            <a:r>
              <a:rPr lang="en-US" sz="2800" strike="noStrike">
                <a:solidFill>
                  <a:srgbClr val="ffffff"/>
                </a:solidFill>
                <a:latin typeface="Calibri"/>
                <a:ea typeface="DejaVu Sans"/>
              </a:rPr>
              <a:t>Channel capacity</a:t>
            </a:r>
            <a:endParaRPr/>
          </a:p>
          <a:p>
            <a:pPr>
              <a:lnSpc>
                <a:spcPct val="90000"/>
              </a:lnSpc>
              <a:buFont typeface="Arial"/>
              <a:buChar char="•"/>
            </a:pPr>
            <a:r>
              <a:rPr lang="en-US" sz="2800" strike="noStrike">
                <a:solidFill>
                  <a:srgbClr val="ffffff"/>
                </a:solidFill>
                <a:latin typeface="Calibri"/>
                <a:ea typeface="DejaVu Sans"/>
              </a:rPr>
              <a:t>Shannon-Hartley theorem</a:t>
            </a:r>
            <a:endParaRPr/>
          </a:p>
          <a:p>
            <a:pPr>
              <a:lnSpc>
                <a:spcPct val="100000"/>
              </a:lnSpc>
            </a:pPr>
            <a:endParaRPr/>
          </a:p>
          <a:p>
            <a:pPr>
              <a:lnSpc>
                <a:spcPct val="90000"/>
              </a:lnSpc>
              <a:buFont typeface="Arial"/>
              <a:buChar char="•"/>
            </a:pPr>
            <a:r>
              <a:rPr lang="en-US" sz="2800" strike="noStrike">
                <a:solidFill>
                  <a:srgbClr val="ffffff"/>
                </a:solidFill>
                <a:latin typeface="Calibri"/>
                <a:ea typeface="DejaVu Sans"/>
              </a:rPr>
              <a:t>Example:</a:t>
            </a:r>
            <a:endParaRPr/>
          </a:p>
          <a:p>
            <a:pPr lvl="1">
              <a:lnSpc>
                <a:spcPct val="100000"/>
              </a:lnSpc>
              <a:buFont typeface="Arial"/>
              <a:buChar char="•"/>
            </a:pPr>
            <a:r>
              <a:rPr lang="en-US" sz="2400" strike="noStrike">
                <a:solidFill>
                  <a:srgbClr val="ffffff"/>
                </a:solidFill>
                <a:latin typeface="Calibri"/>
                <a:ea typeface="DejaVu Sans"/>
              </a:rPr>
              <a:t>20MHz bandwidth</a:t>
            </a:r>
            <a:endParaRPr/>
          </a:p>
          <a:p>
            <a:pPr lvl="1">
              <a:lnSpc>
                <a:spcPct val="100000"/>
              </a:lnSpc>
              <a:buFont typeface="Arial"/>
              <a:buChar char="•"/>
            </a:pPr>
            <a:r>
              <a:rPr lang="en-US" sz="2400" strike="noStrike">
                <a:solidFill>
                  <a:srgbClr val="ffffff"/>
                </a:solidFill>
                <a:latin typeface="Calibri"/>
                <a:ea typeface="DejaVu Sans"/>
              </a:rPr>
              <a:t>-70dB signal</a:t>
            </a:r>
            <a:endParaRPr/>
          </a:p>
          <a:p>
            <a:pPr lvl="1">
              <a:lnSpc>
                <a:spcPct val="100000"/>
              </a:lnSpc>
              <a:buFont typeface="Arial"/>
              <a:buChar char="•"/>
            </a:pPr>
            <a:r>
              <a:rPr lang="en-US" sz="2400" strike="noStrike">
                <a:solidFill>
                  <a:srgbClr val="ffffff"/>
                </a:solidFill>
                <a:latin typeface="Calibri"/>
                <a:ea typeface="DejaVu Sans"/>
              </a:rPr>
              <a:t>-90dB noise</a:t>
            </a:r>
            <a:endParaRPr/>
          </a:p>
          <a:p>
            <a:pPr lvl="1">
              <a:lnSpc>
                <a:spcPct val="100000"/>
              </a:lnSpc>
              <a:buFont typeface="Arial"/>
              <a:buChar char="•"/>
            </a:pPr>
            <a:r>
              <a:rPr lang="en-US" sz="2400" strike="noStrike">
                <a:solidFill>
                  <a:srgbClr val="ffffff"/>
                </a:solidFill>
                <a:latin typeface="Calibri"/>
                <a:ea typeface="DejaVu Sans"/>
              </a:rPr>
              <a:t>86mbit/sec</a:t>
            </a:r>
            <a:endParaRPr/>
          </a:p>
          <a:p>
            <a:pPr lvl="1">
              <a:lnSpc>
                <a:spcPct val="100000"/>
              </a:lnSpc>
              <a:buFont typeface="Arial"/>
              <a:buChar char="•"/>
            </a:pPr>
            <a:r>
              <a:rPr lang="en-US" sz="2400" strike="noStrike">
                <a:solidFill>
                  <a:srgbClr val="ffffff"/>
                </a:solidFill>
                <a:latin typeface="Calibri"/>
                <a:ea typeface="DejaVu Sans"/>
              </a:rPr>
              <a:t>Better SNR?  -60dB signal, -110dB noise, 112mbit/sec</a:t>
            </a:r>
            <a:endParaRPr/>
          </a:p>
          <a:p>
            <a:pPr lvl="1">
              <a:lnSpc>
                <a:spcPct val="100000"/>
              </a:lnSpc>
              <a:buFont typeface="Arial"/>
              <a:buChar char="•"/>
            </a:pPr>
            <a:r>
              <a:rPr lang="en-US" sz="2400" strike="noStrike">
                <a:solidFill>
                  <a:srgbClr val="ffffff"/>
                </a:solidFill>
                <a:latin typeface="Calibri"/>
                <a:ea typeface="DejaVu Sans"/>
              </a:rPr>
              <a:t>Double bandwidth?  -60dB signal, -110dB noise, 40MHz BW, 225mbit/sec</a:t>
            </a:r>
            <a:endParaRPr/>
          </a:p>
        </p:txBody>
      </p:sp>
      <p:pic>
        <p:nvPicPr>
          <p:cNvPr id="203" name="" descr=""/>
          <p:cNvPicPr/>
          <p:nvPr/>
        </p:nvPicPr>
        <p:blipFill>
          <a:blip r:embed="rId1"/>
          <a:stretch/>
        </p:blipFill>
        <p:spPr>
          <a:xfrm>
            <a:off x="3510000" y="3025440"/>
            <a:ext cx="8059680" cy="90432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Where do I go to learn more?</a:t>
            </a:r>
            <a:endParaRPr/>
          </a:p>
        </p:txBody>
      </p:sp>
      <p:sp>
        <p:nvSpPr>
          <p:cNvPr id="205" name="CustomShape 2"/>
          <p:cNvSpPr/>
          <p:nvPr/>
        </p:nvSpPr>
        <p:spPr>
          <a:xfrm>
            <a:off x="838080" y="1825560"/>
            <a:ext cx="10512000" cy="434772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US" sz="2800" strike="noStrike">
                <a:solidFill>
                  <a:srgbClr val="ffffff"/>
                </a:solidFill>
                <a:latin typeface="Calibri"/>
                <a:ea typeface="DejaVu Sans"/>
              </a:rPr>
              <a:t>For RF:</a:t>
            </a:r>
            <a:endParaRPr/>
          </a:p>
          <a:p>
            <a:pPr lvl="1">
              <a:lnSpc>
                <a:spcPct val="100000"/>
              </a:lnSpc>
              <a:buFont typeface="Arial"/>
              <a:buChar char="•"/>
            </a:pPr>
            <a:r>
              <a:rPr lang="en-US" sz="2400" strike="noStrike">
                <a:solidFill>
                  <a:srgbClr val="ffffff"/>
                </a:solidFill>
                <a:latin typeface="Calibri"/>
                <a:ea typeface="DejaVu Sans"/>
              </a:rPr>
              <a:t>Amateur Radio license! Today (Tuesday) at 7pm</a:t>
            </a:r>
            <a:endParaRPr/>
          </a:p>
          <a:p>
            <a:pPr lvl="2">
              <a:lnSpc>
                <a:spcPct val="100000"/>
              </a:lnSpc>
              <a:buFont typeface="Arial"/>
              <a:buChar char="•"/>
            </a:pPr>
            <a:r>
              <a:rPr lang="en-US" sz="2000" strike="noStrike" u="sng">
                <a:solidFill>
                  <a:srgbClr val="0563c1"/>
                </a:solidFill>
                <a:latin typeface="Calibri"/>
                <a:ea typeface="DejaVu Sans"/>
              </a:rPr>
              <a:t>http://conham.org/exams.html</a:t>
            </a:r>
            <a:endParaRPr/>
          </a:p>
          <a:p>
            <a:pPr lvl="2">
              <a:lnSpc>
                <a:spcPct val="100000"/>
              </a:lnSpc>
              <a:buFont typeface="Arial"/>
              <a:buChar char="•"/>
            </a:pPr>
            <a:r>
              <a:rPr lang="en-US" sz="2000" strike="noStrike" u="sng">
                <a:solidFill>
                  <a:srgbClr val="0563c1"/>
                </a:solidFill>
                <a:latin typeface="Calibri"/>
                <a:ea typeface="DejaVu Sans"/>
              </a:rPr>
              <a:t>http://www.kb6nu.com/study-guides/</a:t>
            </a:r>
            <a:endParaRPr/>
          </a:p>
          <a:p>
            <a:pPr lvl="2">
              <a:lnSpc>
                <a:spcPct val="100000"/>
              </a:lnSpc>
              <a:buFont typeface="Arial"/>
              <a:buChar char="•"/>
            </a:pPr>
            <a:r>
              <a:rPr lang="en-US" sz="2000" strike="noStrike" u="sng">
                <a:solidFill>
                  <a:srgbClr val="0563c1"/>
                </a:solidFill>
                <a:latin typeface="Calibri"/>
                <a:ea typeface="DejaVu Sans"/>
              </a:rPr>
              <a:t>http://www.arrl.org/ham-radio-license-manual</a:t>
            </a:r>
            <a:endParaRPr/>
          </a:p>
          <a:p>
            <a:pPr lvl="1">
              <a:lnSpc>
                <a:spcPct val="100000"/>
              </a:lnSpc>
              <a:buFont typeface="Arial"/>
              <a:buChar char="•"/>
            </a:pPr>
            <a:r>
              <a:rPr lang="en-US" sz="2400" strike="noStrike">
                <a:solidFill>
                  <a:srgbClr val="ffffff"/>
                </a:solidFill>
                <a:latin typeface="Calibri"/>
                <a:ea typeface="DejaVu Sans"/>
              </a:rPr>
              <a:t>ARRL Handbook, </a:t>
            </a:r>
            <a:r>
              <a:rPr lang="en-US" sz="2400" strike="noStrike" u="sng">
                <a:solidFill>
                  <a:srgbClr val="0563c1"/>
                </a:solidFill>
                <a:latin typeface="Calibri"/>
                <a:ea typeface="DejaVu Sans"/>
              </a:rPr>
              <a:t>http://www.arrl.org/arrl-handbook-2015</a:t>
            </a:r>
            <a:endParaRPr/>
          </a:p>
          <a:p>
            <a:pPr lvl="1">
              <a:lnSpc>
                <a:spcPct val="100000"/>
              </a:lnSpc>
              <a:buFont typeface="Arial"/>
              <a:buChar char="•"/>
            </a:pPr>
            <a:r>
              <a:rPr lang="en-US" sz="2400" strike="noStrike">
                <a:solidFill>
                  <a:srgbClr val="ffffff"/>
                </a:solidFill>
                <a:latin typeface="Calibri"/>
                <a:ea typeface="DejaVu Sans"/>
              </a:rPr>
              <a:t>RF for non-RF engineers, </a:t>
            </a:r>
            <a:r>
              <a:rPr lang="en-US" sz="2400" strike="noStrike" u="sng">
                <a:solidFill>
                  <a:srgbClr val="0563c1"/>
                </a:solidFill>
                <a:latin typeface="Calibri"/>
                <a:ea typeface="DejaVu Sans"/>
              </a:rPr>
              <a:t>http://www.ti.com/lit/ml/slap127/slap127.pdf</a:t>
            </a:r>
            <a:endParaRPr/>
          </a:p>
          <a:p>
            <a:pPr lvl="1">
              <a:lnSpc>
                <a:spcPct val="100000"/>
              </a:lnSpc>
              <a:buFont typeface="Arial"/>
              <a:buChar char="•"/>
            </a:pPr>
            <a:r>
              <a:rPr lang="en-US" sz="2400" strike="noStrike">
                <a:solidFill>
                  <a:srgbClr val="ffffff"/>
                </a:solidFill>
                <a:latin typeface="Calibri"/>
                <a:ea typeface="DejaVu Sans"/>
              </a:rPr>
              <a:t>NXP RF Basics, </a:t>
            </a:r>
            <a:r>
              <a:rPr lang="en-US" sz="2400" strike="noStrike" u="sng">
                <a:solidFill>
                  <a:srgbClr val="0563c1"/>
                </a:solidFill>
                <a:latin typeface="Calibri"/>
                <a:ea typeface="DejaVu Sans"/>
              </a:rPr>
              <a:t>https://www.youtube.com/watch?v=FVmTooGICNc</a:t>
            </a:r>
            <a:endParaRPr/>
          </a:p>
          <a:p>
            <a:pPr>
              <a:lnSpc>
                <a:spcPct val="90000"/>
              </a:lnSpc>
              <a:buFont typeface="Arial"/>
              <a:buChar char="•"/>
            </a:pPr>
            <a:r>
              <a:rPr lang="en-US" sz="2800" strike="noStrike">
                <a:solidFill>
                  <a:srgbClr val="ffffff"/>
                </a:solidFill>
                <a:latin typeface="Calibri"/>
                <a:ea typeface="DejaVu Sans"/>
              </a:rPr>
              <a:t>For SDR:</a:t>
            </a:r>
            <a:endParaRPr/>
          </a:p>
          <a:p>
            <a:pPr lvl="1">
              <a:lnSpc>
                <a:spcPct val="100000"/>
              </a:lnSpc>
              <a:buFont typeface="Arial"/>
              <a:buChar char="•"/>
            </a:pPr>
            <a:r>
              <a:rPr lang="en-US" sz="2400" strike="noStrike">
                <a:solidFill>
                  <a:srgbClr val="ffffff"/>
                </a:solidFill>
                <a:latin typeface="Calibri"/>
                <a:ea typeface="DejaVu Sans"/>
              </a:rPr>
              <a:t>Michael Ossman’s videos, </a:t>
            </a:r>
            <a:r>
              <a:rPr lang="en-US" sz="2400" strike="noStrike" u="sng">
                <a:solidFill>
                  <a:srgbClr val="0563c1"/>
                </a:solidFill>
                <a:latin typeface="Calibri"/>
                <a:ea typeface="DejaVu Sans"/>
              </a:rPr>
              <a:t>http://greatscottgadgets.com/sdr/</a:t>
            </a:r>
            <a:endParaRPr/>
          </a:p>
          <a:p>
            <a:pPr lvl="1">
              <a:lnSpc>
                <a:spcPct val="100000"/>
              </a:lnSpc>
              <a:buFont typeface="Arial"/>
              <a:buChar char="•"/>
            </a:pPr>
            <a:r>
              <a:rPr lang="en-US" sz="2400" strike="noStrike">
                <a:solidFill>
                  <a:srgbClr val="ffffff"/>
                </a:solidFill>
                <a:latin typeface="Calibri"/>
                <a:ea typeface="DejaVu Sans"/>
              </a:rPr>
              <a:t>Wireless CTF training, </a:t>
            </a:r>
            <a:r>
              <a:rPr lang="en-US" sz="2400" strike="noStrike" u="sng">
                <a:solidFill>
                  <a:srgbClr val="0563c1"/>
                </a:solidFill>
                <a:latin typeface="Calibri"/>
                <a:ea typeface="DejaVu Sans"/>
              </a:rPr>
              <a:t>http://sdr.ninja/training-events/sdr-wctf/</a:t>
            </a:r>
            <a:endParaRPr/>
          </a:p>
          <a:p>
            <a:pPr>
              <a:lnSpc>
                <a:spcPct val="100000"/>
              </a:lnSpc>
            </a:pP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CustomShape 1"/>
          <p:cNvSpPr/>
          <p:nvPr/>
        </p:nvSpPr>
        <p:spPr>
          <a:xfrm>
            <a:off x="609480" y="273600"/>
            <a:ext cx="10970280" cy="1142640"/>
          </a:xfrm>
          <a:prstGeom prst="rect">
            <a:avLst/>
          </a:prstGeom>
          <a:noFill/>
          <a:ln>
            <a:noFill/>
          </a:ln>
        </p:spPr>
        <p:style>
          <a:lnRef idx="0"/>
          <a:fillRef idx="0"/>
          <a:effectRef idx="0"/>
          <a:fontRef idx="minor"/>
        </p:style>
        <p:txBody>
          <a:bodyPr lIns="0" rIns="0" tIns="0" bIns="0" anchor="ctr"/>
          <a:p>
            <a:r>
              <a:rPr lang="en-US" sz="4400" strike="noStrike">
                <a:solidFill>
                  <a:srgbClr val="ffffff"/>
                </a:solidFill>
                <a:latin typeface="Arial"/>
                <a:ea typeface="DejaVu Sans"/>
              </a:rPr>
              <a:t>How do I find you?</a:t>
            </a:r>
            <a:endParaRPr/>
          </a:p>
        </p:txBody>
      </p:sp>
      <p:sp>
        <p:nvSpPr>
          <p:cNvPr id="207" name="CustomShape 2"/>
          <p:cNvSpPr/>
          <p:nvPr/>
        </p:nvSpPr>
        <p:spPr>
          <a:xfrm>
            <a:off x="609480" y="1604520"/>
            <a:ext cx="10970280" cy="397512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solidFill>
                  <a:srgbClr val="ffffff"/>
                </a:solidFill>
                <a:latin typeface="Arial"/>
                <a:ea typeface="DejaVu Sans"/>
              </a:rPr>
              <a:t>Twitter: </a:t>
            </a:r>
            <a:r>
              <a:rPr lang="en-US" sz="3200" strike="noStrike">
                <a:solidFill>
                  <a:srgbClr val="3333ff"/>
                </a:solidFill>
                <a:latin typeface="Arial"/>
                <a:ea typeface="DejaVu Sans"/>
              </a:rPr>
              <a:t>@explodinglemur</a:t>
            </a:r>
            <a:endParaRPr/>
          </a:p>
          <a:p>
            <a:pPr>
              <a:lnSpc>
                <a:spcPct val="100000"/>
              </a:lnSpc>
              <a:buSzPct val="45000"/>
              <a:buFont typeface="StarSymbol"/>
              <a:buChar char="l"/>
            </a:pPr>
            <a:r>
              <a:rPr lang="en-US" sz="3200" strike="noStrike">
                <a:solidFill>
                  <a:srgbClr val="ffffff"/>
                </a:solidFill>
                <a:latin typeface="Arial"/>
                <a:ea typeface="DejaVu Sans"/>
              </a:rPr>
              <a:t>Github: </a:t>
            </a:r>
            <a:r>
              <a:rPr lang="en-US" sz="3200" strike="noStrike">
                <a:solidFill>
                  <a:srgbClr val="3333ff"/>
                </a:solidFill>
                <a:latin typeface="Arial"/>
                <a:ea typeface="DejaVu Sans"/>
              </a:rPr>
              <a:t>https://github.com/explodinglemur</a:t>
            </a:r>
            <a:endParaRPr/>
          </a:p>
          <a:p>
            <a:pPr>
              <a:lnSpc>
                <a:spcPct val="100000"/>
              </a:lnSpc>
              <a:buSzPct val="45000"/>
              <a:buFont typeface="StarSymbol"/>
              <a:buChar char="l"/>
            </a:pPr>
            <a:r>
              <a:rPr lang="en-US" sz="3200" strike="noStrike">
                <a:solidFill>
                  <a:srgbClr val="ffffff"/>
                </a:solidFill>
                <a:latin typeface="Arial"/>
                <a:ea typeface="DejaVu Sans"/>
              </a:rPr>
              <a:t>Blahg: </a:t>
            </a:r>
            <a:r>
              <a:rPr lang="en-US" sz="3200" strike="noStrike">
                <a:solidFill>
                  <a:srgbClr val="3333ff"/>
                </a:solidFill>
                <a:latin typeface="Arial"/>
                <a:ea typeface="DejaVu Sans"/>
              </a:rPr>
              <a:t>http://blog.explodinglemur.org</a:t>
            </a:r>
            <a:endParaRPr/>
          </a:p>
          <a:p>
            <a:pPr>
              <a:lnSpc>
                <a:spcPct val="100000"/>
              </a:lnSpc>
            </a:pP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CustomShape 1"/>
          <p:cNvSpPr/>
          <p:nvPr/>
        </p:nvSpPr>
        <p:spPr>
          <a:xfrm>
            <a:off x="609480" y="273600"/>
            <a:ext cx="10970280" cy="1142640"/>
          </a:xfrm>
          <a:prstGeom prst="rect">
            <a:avLst/>
          </a:prstGeom>
          <a:noFill/>
          <a:ln>
            <a:noFill/>
          </a:ln>
        </p:spPr>
        <p:style>
          <a:lnRef idx="0"/>
          <a:fillRef idx="0"/>
          <a:effectRef idx="0"/>
          <a:fontRef idx="minor"/>
        </p:style>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838080" y="701280"/>
            <a:ext cx="10512000" cy="649440"/>
          </a:xfrm>
          <a:prstGeom prst="rect">
            <a:avLst/>
          </a:prstGeom>
          <a:noFill/>
          <a:ln>
            <a:noFill/>
          </a:ln>
        </p:spPr>
        <p:style>
          <a:lnRef idx="0"/>
          <a:fillRef idx="0"/>
          <a:effectRef idx="0"/>
          <a:fontRef idx="minor"/>
        </p:style>
        <p:txBody>
          <a:bodyPr lIns="0" rIns="0" tIns="0" bIns="0" anchor="ctr"/>
          <a:p>
            <a:pPr>
              <a:lnSpc>
                <a:spcPct val="90000"/>
              </a:lnSpc>
            </a:pPr>
            <a:r>
              <a:rPr lang="en-US" sz="4400" strike="noStrike">
                <a:solidFill>
                  <a:srgbClr val="ffffff"/>
                </a:solidFill>
                <a:latin typeface="Calibri Light"/>
                <a:ea typeface="DejaVu Sans"/>
              </a:rPr>
              <a:t>A Brief History of Radio</a:t>
            </a:r>
            <a:endParaRPr/>
          </a:p>
        </p:txBody>
      </p:sp>
      <p:sp>
        <p:nvSpPr>
          <p:cNvPr id="154" name="CustomShape 2"/>
          <p:cNvSpPr/>
          <p:nvPr/>
        </p:nvSpPr>
        <p:spPr>
          <a:xfrm>
            <a:off x="838080" y="1825560"/>
            <a:ext cx="10512000" cy="434772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US" sz="2800" strike="noStrike">
                <a:solidFill>
                  <a:srgbClr val="ffffff"/>
                </a:solidFill>
                <a:latin typeface="Calibri"/>
                <a:ea typeface="DejaVu Sans"/>
              </a:rPr>
              <a:t>Spark-gap transmitter (late 1800s to early 1900s)</a:t>
            </a:r>
            <a:endParaRPr/>
          </a:p>
          <a:p>
            <a:pPr>
              <a:lnSpc>
                <a:spcPct val="90000"/>
              </a:lnSpc>
              <a:buFont typeface="Arial"/>
              <a:buChar char="•"/>
            </a:pPr>
            <a:r>
              <a:rPr lang="en-US" sz="2800" strike="noStrike">
                <a:solidFill>
                  <a:srgbClr val="ffffff"/>
                </a:solidFill>
                <a:latin typeface="Calibri"/>
                <a:ea typeface="DejaVu Sans"/>
              </a:rPr>
              <a:t>Crystal radio receiver (early 1900s through around 1930)</a:t>
            </a:r>
            <a:endParaRPr/>
          </a:p>
          <a:p>
            <a:pPr>
              <a:lnSpc>
                <a:spcPct val="90000"/>
              </a:lnSpc>
              <a:buFont typeface="Arial"/>
              <a:buChar char="•"/>
            </a:pPr>
            <a:r>
              <a:rPr lang="en-US" sz="2800" strike="noStrike">
                <a:solidFill>
                  <a:srgbClr val="ffffff"/>
                </a:solidFill>
                <a:latin typeface="Calibri"/>
                <a:ea typeface="DejaVu Sans"/>
              </a:rPr>
              <a:t>Vacuum tubes (early 1900s)</a:t>
            </a:r>
            <a:endParaRPr/>
          </a:p>
          <a:p>
            <a:pPr>
              <a:lnSpc>
                <a:spcPct val="90000"/>
              </a:lnSpc>
              <a:buFont typeface="Arial"/>
              <a:buChar char="•"/>
            </a:pPr>
            <a:r>
              <a:rPr lang="en-US" sz="2800" strike="noStrike">
                <a:solidFill>
                  <a:srgbClr val="ffffff"/>
                </a:solidFill>
                <a:latin typeface="Calibri"/>
                <a:ea typeface="DejaVu Sans"/>
              </a:rPr>
              <a:t>Transistor radios (mid-1950s onward)</a:t>
            </a:r>
            <a:endParaRPr/>
          </a:p>
          <a:p>
            <a:pPr>
              <a:lnSpc>
                <a:spcPct val="90000"/>
              </a:lnSpc>
              <a:buFont typeface="Arial"/>
              <a:buChar char="•"/>
            </a:pPr>
            <a:r>
              <a:rPr lang="en-US" sz="2800" strike="noStrike">
                <a:solidFill>
                  <a:srgbClr val="ffffff"/>
                </a:solidFill>
                <a:latin typeface="Calibri"/>
                <a:ea typeface="DejaVu Sans"/>
              </a:rPr>
              <a:t>Software-defined radios (mid-1980s, more widespread mid-90s)</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What is SDR?</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What is SDR?</a:t>
            </a:r>
            <a:endParaRPr/>
          </a:p>
        </p:txBody>
      </p:sp>
      <p:pic>
        <p:nvPicPr>
          <p:cNvPr id="157" name="Content Placeholder 3" descr=""/>
          <p:cNvPicPr/>
          <p:nvPr/>
        </p:nvPicPr>
        <p:blipFill>
          <a:blip r:embed="rId1"/>
          <a:stretch/>
        </p:blipFill>
        <p:spPr>
          <a:xfrm>
            <a:off x="-14040" y="1298880"/>
            <a:ext cx="12184920" cy="4824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What is SDR?</a:t>
            </a:r>
            <a:endParaRPr/>
          </a:p>
        </p:txBody>
      </p:sp>
      <p:pic>
        <p:nvPicPr>
          <p:cNvPr id="159" name="Content Placeholder 4" descr=""/>
          <p:cNvPicPr/>
          <p:nvPr/>
        </p:nvPicPr>
        <p:blipFill>
          <a:blip r:embed="rId1"/>
          <a:stretch/>
        </p:blipFill>
        <p:spPr>
          <a:xfrm>
            <a:off x="0" y="1299600"/>
            <a:ext cx="12202200" cy="4383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What is SDR?</a:t>
            </a:r>
            <a:endParaRPr/>
          </a:p>
        </p:txBody>
      </p:sp>
      <p:pic>
        <p:nvPicPr>
          <p:cNvPr id="161" name="Content Placeholder 3" descr=""/>
          <p:cNvPicPr/>
          <p:nvPr/>
        </p:nvPicPr>
        <p:blipFill>
          <a:blip r:embed="rId1"/>
          <a:stretch/>
        </p:blipFill>
        <p:spPr>
          <a:xfrm>
            <a:off x="0" y="1267200"/>
            <a:ext cx="12202200" cy="43628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What is SDR?</a:t>
            </a:r>
            <a:endParaRPr/>
          </a:p>
        </p:txBody>
      </p:sp>
      <p:pic>
        <p:nvPicPr>
          <p:cNvPr id="163" name="Content Placeholder 4" descr=""/>
          <p:cNvPicPr/>
          <p:nvPr/>
        </p:nvPicPr>
        <p:blipFill>
          <a:blip r:embed="rId1"/>
          <a:stretch/>
        </p:blipFill>
        <p:spPr>
          <a:xfrm>
            <a:off x="16560" y="1267560"/>
            <a:ext cx="12195000" cy="51750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838080" y="365040"/>
            <a:ext cx="10512000" cy="1321920"/>
          </a:xfrm>
          <a:prstGeom prst="rect">
            <a:avLst/>
          </a:prstGeom>
          <a:noFill/>
          <a:ln>
            <a:noFill/>
          </a:ln>
        </p:spPr>
        <p:style>
          <a:lnRef idx="0"/>
          <a:fillRef idx="0"/>
          <a:effectRef idx="0"/>
          <a:fontRef idx="minor"/>
        </p:style>
        <p:txBody>
          <a:bodyPr lIns="90000" rIns="90000" tIns="45000" bIns="45000" anchor="ctr"/>
          <a:p>
            <a:pPr>
              <a:lnSpc>
                <a:spcPct val="90000"/>
              </a:lnSpc>
            </a:pPr>
            <a:r>
              <a:rPr lang="en-US" sz="4400" strike="noStrike">
                <a:solidFill>
                  <a:srgbClr val="ffffff"/>
                </a:solidFill>
                <a:latin typeface="Calibri Light"/>
                <a:ea typeface="DejaVu Sans"/>
              </a:rPr>
              <a:t>What is SDR?</a:t>
            </a:r>
            <a:endParaRPr/>
          </a:p>
        </p:txBody>
      </p:sp>
      <p:pic>
        <p:nvPicPr>
          <p:cNvPr id="165" name="" descr=""/>
          <p:cNvPicPr/>
          <p:nvPr/>
        </p:nvPicPr>
        <p:blipFill>
          <a:blip r:embed="rId1"/>
          <a:stretch/>
        </p:blipFill>
        <p:spPr>
          <a:xfrm>
            <a:off x="123840" y="1280160"/>
            <a:ext cx="9291960" cy="55954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13062</TotalTime>
  <Application>LibreOffice/4.4.2.2$Linux_X86_64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2015-06-29T02:02:08Z</dcterms:created>
  <dc:creator>Change</dc:creator>
  <dc:language>en-US</dc:language>
  <dcterms:modified xsi:type="dcterms:W3CDTF">2015-08-04T14:29:21Z</dcterms:modified>
  <cp:revision>58</cp:revision>
  <dc:title>So What the Heck Is This Radio Thing, Anyway?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15</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