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33934-AF56-43B9-B5D5-5DB287E3CD0D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9291-3A29-4956-8D33-01943768D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5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>
              <a:defRPr sz="1400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>
              <a:defRPr sz="1400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>
              <a:defRPr sz="1400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>
              <a:defRPr sz="1400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38F621A-8368-4820-8BDB-91EE6C94029E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2E0D71-25CC-43BA-8B27-9AEB8E05E9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 smtClean="0"/>
              <a:t>정보통신망</a:t>
            </a:r>
            <a:r>
              <a:rPr lang="en-US" altLang="ko-KR" sz="4800" dirty="0"/>
              <a:t> </a:t>
            </a:r>
            <a:r>
              <a:rPr lang="ko-KR" altLang="en-US" sz="4800" dirty="0" smtClean="0"/>
              <a:t>실무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STP</a:t>
            </a:r>
            <a:br>
              <a:rPr lang="en-US" altLang="ko-KR" sz="4800" dirty="0" smtClean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USN 3117</a:t>
            </a:r>
          </a:p>
          <a:p>
            <a:r>
              <a:rPr lang="ko-KR" altLang="en-US" dirty="0" smtClean="0"/>
              <a:t>이진</a:t>
            </a:r>
            <a:r>
              <a:rPr lang="ko-KR" altLang="en-US" dirty="0"/>
              <a:t>근</a:t>
            </a:r>
          </a:p>
        </p:txBody>
      </p:sp>
    </p:spTree>
    <p:extLst>
      <p:ext uri="{BB962C8B-B14F-4D97-AF65-F5344CB8AC3E}">
        <p14:creationId xmlns:p14="http://schemas.microsoft.com/office/powerpoint/2010/main" val="7894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대역폭과 </a:t>
            </a:r>
            <a:r>
              <a:rPr lang="en-US" altLang="ko-KR" dirty="0" smtClean="0"/>
              <a:t>STP </a:t>
            </a:r>
            <a:r>
              <a:rPr lang="ko-KR" altLang="en-US" dirty="0" smtClean="0"/>
              <a:t>경로 비용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스위치 포트가 비록 자신과 기본 포트 비용을 가질지라도 경로 비용은 재설정이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개별적인 포트 비용을 구성할 수 있는 능력은 관리자에게 루트 브리지로 향한 </a:t>
            </a:r>
            <a:r>
              <a:rPr lang="ko-KR" altLang="en-US" dirty="0" err="1" smtClean="0"/>
              <a:t>스패닝</a:t>
            </a:r>
            <a:r>
              <a:rPr lang="ko-KR" altLang="en-US" dirty="0" smtClean="0"/>
              <a:t> 트리 경로를 제어하는데 있어서 유연성을 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http://3.bp.blogspot.com/-lbExJcruRQE/Urwy4_UzV4I/AAAAAAAABZE/G6uqvRjYewY/s1600/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88" y="3183511"/>
            <a:ext cx="6310306" cy="298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6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스패닝</a:t>
            </a:r>
            <a:r>
              <a:rPr lang="ko-KR" altLang="en-US" sz="2400" b="1" dirty="0" smtClean="0"/>
              <a:t> 트리 만들기</a:t>
            </a:r>
            <a:endParaRPr lang="en-US" altLang="ko-KR" sz="2400" b="1" dirty="0" smtClean="0"/>
          </a:p>
          <a:p>
            <a:r>
              <a:rPr lang="ko-KR" altLang="en-US" sz="2200" b="1" dirty="0" smtClean="0"/>
              <a:t>루트 브리지 선출</a:t>
            </a:r>
            <a:endParaRPr lang="en-US" altLang="ko-KR" sz="2200" b="1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브리지는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BID</a:t>
            </a:r>
            <a:r>
              <a:rPr lang="ko-KR" altLang="en-US" sz="1800" dirty="0" smtClean="0"/>
              <a:t>를 기반으로 루트 브리지를 선출한다</a:t>
            </a:r>
            <a:r>
              <a:rPr lang="en-US" altLang="ko-KR" sz="1800" dirty="0" smtClean="0"/>
              <a:t>. BID</a:t>
            </a:r>
            <a:r>
              <a:rPr lang="ko-KR" altLang="en-US" sz="1800" dirty="0" smtClean="0"/>
              <a:t>의 값이 가장 낮은 브리지가 루트 브리지가 된다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모든 브리지가 </a:t>
            </a:r>
            <a:r>
              <a:rPr lang="en-US" altLang="ko-KR" sz="1800" dirty="0" smtClean="0"/>
              <a:t>Hello BPDU</a:t>
            </a:r>
            <a:r>
              <a:rPr lang="ko-KR" altLang="en-US" sz="1800" dirty="0" smtClean="0"/>
              <a:t>를 보내어 가장 낮은 </a:t>
            </a:r>
            <a:r>
              <a:rPr lang="en-US" altLang="ko-KR" sz="1800" dirty="0" smtClean="0"/>
              <a:t>BID</a:t>
            </a:r>
            <a:r>
              <a:rPr lang="ko-KR" altLang="en-US" sz="1800" dirty="0" smtClean="0"/>
              <a:t>를 갖는 스위치를 루트 브리지로 선출하고 비 루트 브리지들은 루트 브리지의 </a:t>
            </a:r>
            <a:r>
              <a:rPr lang="en-US" altLang="ko-KR" sz="1800" dirty="0" smtClean="0"/>
              <a:t>BID</a:t>
            </a:r>
            <a:r>
              <a:rPr lang="ko-KR" altLang="en-US" sz="1800" dirty="0" smtClean="0"/>
              <a:t>와 루트 경로 비용 자신의 </a:t>
            </a:r>
            <a:r>
              <a:rPr lang="en-US" altLang="ko-KR" sz="1800" dirty="0" smtClean="0"/>
              <a:t>BID</a:t>
            </a:r>
            <a:r>
              <a:rPr lang="ko-KR" altLang="en-US" sz="1800" dirty="0" smtClean="0"/>
              <a:t>를 알린다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4005064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각 스위치의 루트 포트 선택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각 스위치는 포트 별로 루트 스위치에 도달하기 위한 경로 비용을 계산하여 가장 낮은 비용의 포트를 루트 포트로 선택한다</a:t>
            </a:r>
            <a:r>
              <a:rPr lang="en-US" altLang="ko-KR" sz="1800" dirty="0" smtClean="0"/>
              <a:t>. 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경로 비용의 계산을 위해 수신한 </a:t>
            </a:r>
            <a:r>
              <a:rPr lang="en-US" altLang="ko-KR" sz="1800" dirty="0" smtClean="0"/>
              <a:t>Hello BPDU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path cost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수신한 포트의 경로 비용을 더한다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57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스패닝</a:t>
            </a:r>
            <a:r>
              <a:rPr lang="ko-KR" altLang="en-US" sz="2400" b="1" dirty="0" smtClean="0"/>
              <a:t> 트리 만들기</a:t>
            </a:r>
            <a:endParaRPr lang="en-US" altLang="ko-KR" sz="2400" b="1" dirty="0" smtClean="0"/>
          </a:p>
          <a:p>
            <a:r>
              <a:rPr lang="ko-KR" altLang="en-US" sz="2200" b="1" dirty="0" smtClean="0"/>
              <a:t>각 </a:t>
            </a:r>
            <a:r>
              <a:rPr lang="en-US" altLang="ko-KR" sz="2200" b="1" dirty="0" smtClean="0"/>
              <a:t>LAN </a:t>
            </a:r>
            <a:r>
              <a:rPr lang="ko-KR" altLang="en-US" sz="2200" b="1" dirty="0" smtClean="0"/>
              <a:t>세그먼트에서 지정 포트 선택</a:t>
            </a:r>
            <a:endParaRPr lang="en-US" altLang="ko-KR" sz="2200" b="1" dirty="0" smtClean="0"/>
          </a:p>
          <a:p>
            <a:pPr>
              <a:buFont typeface="HY강B" pitchFamily="18" charset="-127"/>
              <a:buChar char="-"/>
            </a:pPr>
            <a:r>
              <a:rPr lang="en-US" altLang="ko-KR" sz="1800" dirty="0" smtClean="0"/>
              <a:t>LAN </a:t>
            </a:r>
            <a:r>
              <a:rPr lang="ko-KR" altLang="en-US" sz="1800" dirty="0" smtClean="0"/>
              <a:t>세그먼트에서 가장 낮은 경로 비용을 </a:t>
            </a:r>
            <a:r>
              <a:rPr lang="en-US" altLang="ko-KR" sz="1800" dirty="0" smtClean="0"/>
              <a:t>Hello BPDU</a:t>
            </a:r>
            <a:r>
              <a:rPr lang="ko-KR" altLang="en-US" sz="1800" dirty="0" smtClean="0"/>
              <a:t>에 담아 광고하는 포트가 지정 포트로 선택된다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en-US" altLang="ko-KR" sz="1800" dirty="0" smtClean="0"/>
              <a:t>Hello BPDU</a:t>
            </a:r>
            <a:r>
              <a:rPr lang="ko-KR" altLang="en-US" sz="1800" dirty="0" smtClean="0"/>
              <a:t>에는 송신한 스위치의 경로 비용이 담겨 있으며 세그먼트 내의 스위치 포트들은 경로 비용을 서로 비교한다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7544" y="4005064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차단 포트 선택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루트 포트나 지정 포트로 선택 받지 못한 나머지 포트들은 모두 차단</a:t>
            </a:r>
            <a:r>
              <a:rPr lang="en-US" altLang="ko-KR" sz="1800" dirty="0" smtClean="0"/>
              <a:t>(blocking) </a:t>
            </a:r>
            <a:r>
              <a:rPr lang="ko-KR" altLang="en-US" sz="1800" dirty="0" smtClean="0"/>
              <a:t>상태가 된다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4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STP </a:t>
            </a:r>
            <a:r>
              <a:rPr lang="ko-KR" altLang="en-US" sz="2400" b="1" dirty="0" smtClean="0"/>
              <a:t>포트 상태 변화</a:t>
            </a:r>
            <a:endParaRPr lang="en-US" altLang="ko-KR" sz="2400" b="1" dirty="0" smtClean="0"/>
          </a:p>
          <a:p>
            <a:r>
              <a:rPr lang="ko-KR" altLang="en-US" sz="2200" b="1" dirty="0" smtClean="0"/>
              <a:t>비활성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스위치가 꺼져 있거나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관리자가 </a:t>
            </a:r>
            <a:r>
              <a:rPr lang="ko-KR" altLang="en-US" sz="1800" dirty="0" err="1" smtClean="0"/>
              <a:t>셧다운</a:t>
            </a:r>
            <a:r>
              <a:rPr lang="en-US" altLang="ko-KR" sz="1800" dirty="0" smtClean="0"/>
              <a:t>(shutdown)</a:t>
            </a:r>
            <a:r>
              <a:rPr lang="ko-KR" altLang="en-US" sz="1800" dirty="0" smtClean="0"/>
              <a:t>시킨 상태를 비활성 상태</a:t>
            </a:r>
            <a:r>
              <a:rPr lang="en-US" altLang="ko-KR" sz="1800" dirty="0" smtClean="0"/>
              <a:t>(disabled)</a:t>
            </a:r>
            <a:r>
              <a:rPr lang="ko-KR" altLang="en-US" sz="1800" dirty="0" smtClean="0"/>
              <a:t>라고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8413" y="3032956"/>
            <a:ext cx="8229600" cy="183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차단 상태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차단 상태</a:t>
            </a:r>
            <a:r>
              <a:rPr lang="en-US" altLang="ko-KR" sz="1800" dirty="0" smtClean="0"/>
              <a:t>(blocking</a:t>
            </a:r>
            <a:r>
              <a:rPr lang="ko-KR" altLang="en-US" sz="1800" dirty="0" smtClean="0"/>
              <a:t>는 데이터 프레임의 송수신은 없고 </a:t>
            </a:r>
            <a:r>
              <a:rPr lang="en-US" altLang="ko-KR" sz="1800" dirty="0" smtClean="0"/>
              <a:t>BP</a:t>
            </a:r>
            <a:r>
              <a:rPr lang="ko-KR" altLang="en-US" sz="1800" dirty="0" smtClean="0"/>
              <a:t>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수신인 상태를 말한다</a:t>
            </a:r>
            <a:r>
              <a:rPr lang="en-US" altLang="ko-KR" sz="1800" dirty="0" smtClean="0"/>
              <a:t>. 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상대 측 스위치로부터 </a:t>
            </a:r>
            <a:r>
              <a:rPr lang="en-US" altLang="ko-KR" sz="1800" dirty="0" smtClean="0"/>
              <a:t>Max Age</a:t>
            </a:r>
            <a:r>
              <a:rPr lang="ko-KR" altLang="en-US" sz="1800" dirty="0" smtClean="0"/>
              <a:t>동안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수신하지 못하거나 상대 측 스위치로 부터 열등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수신할 경우 청취 상태로 변경된다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98413" y="4623539"/>
            <a:ext cx="8229600" cy="183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청취 상태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청취 상태</a:t>
            </a:r>
            <a:r>
              <a:rPr lang="en-US" altLang="ko-KR" sz="1800" dirty="0" smtClean="0"/>
              <a:t>(listening)</a:t>
            </a:r>
            <a:r>
              <a:rPr lang="ko-KR" altLang="en-US" sz="1800" dirty="0" smtClean="0"/>
              <a:t>은 루프 발생을 방지하기 위해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전송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데이터 프레임의 송수신은 없는 상태이다</a:t>
            </a:r>
            <a:r>
              <a:rPr lang="en-US" altLang="ko-KR" sz="1800" dirty="0" smtClean="0"/>
              <a:t>.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상대 측 포트로부터 전송 지연시간 동안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수신하지 못하거나 없는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수신하면 학습상태로 변경된다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22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STP </a:t>
            </a:r>
            <a:r>
              <a:rPr lang="ko-KR" altLang="en-US" sz="2400" b="1" dirty="0" smtClean="0"/>
              <a:t>포트 상태 변화</a:t>
            </a:r>
            <a:endParaRPr lang="en-US" altLang="ko-KR" sz="2400" b="1" dirty="0" smtClean="0"/>
          </a:p>
          <a:p>
            <a:r>
              <a:rPr lang="ko-KR" altLang="en-US" sz="2200" b="1" dirty="0" smtClean="0"/>
              <a:t>학습 상태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학습 상태</a:t>
            </a:r>
            <a:r>
              <a:rPr lang="en-US" altLang="ko-KR" sz="1800" dirty="0" smtClean="0"/>
              <a:t>(learning)</a:t>
            </a:r>
            <a:r>
              <a:rPr lang="ko-KR" altLang="en-US" sz="1800" dirty="0" smtClean="0"/>
              <a:t>은 데이터 프레임의 송수신은 없고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 학습은 개시된 상태이다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전송 지연 시간 내에 상대 포트로부터 </a:t>
            </a:r>
            <a:r>
              <a:rPr lang="en-US" altLang="ko-KR" sz="1800" dirty="0" smtClean="0"/>
              <a:t>BP</a:t>
            </a:r>
            <a:r>
              <a:rPr lang="ko-KR" altLang="en-US" sz="1800" dirty="0" smtClean="0"/>
              <a:t>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수신을 받지 못하거나 열등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수신하는 경우 전송 상태가 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98413" y="3951058"/>
            <a:ext cx="8229600" cy="183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전송 상태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전송 상태</a:t>
            </a:r>
            <a:r>
              <a:rPr lang="en-US" altLang="ko-KR" sz="1800" dirty="0" smtClean="0"/>
              <a:t>(forwarding)</a:t>
            </a:r>
            <a:r>
              <a:rPr lang="ko-KR" altLang="en-US" sz="1800" dirty="0" smtClean="0"/>
              <a:t>는 데이터 프레임의 송수신과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 학습이 되는 상태이다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18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600200"/>
            <a:ext cx="8229600" cy="370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400" b="1" dirty="0" smtClean="0"/>
              <a:t>BPDU</a:t>
            </a:r>
            <a:r>
              <a:rPr lang="ko-KR" altLang="en-US" sz="2400" b="1" dirty="0" smtClean="0"/>
              <a:t>와 토폴로지 변화</a:t>
            </a:r>
            <a:endParaRPr lang="en-US" altLang="ko-KR" sz="2400" b="1" dirty="0" smtClean="0"/>
          </a:p>
          <a:p>
            <a:pPr marL="0" indent="0">
              <a:buFont typeface="Arial" pitchFamily="34" charset="0"/>
              <a:buNone/>
            </a:pPr>
            <a:endParaRPr lang="en-US" altLang="ko-KR" sz="2400" b="1" dirty="0" smtClean="0"/>
          </a:p>
          <a:p>
            <a:r>
              <a:rPr lang="en-US" altLang="ko-KR" sz="2200" b="1" dirty="0" smtClean="0"/>
              <a:t>BPDU</a:t>
            </a:r>
            <a:endParaRPr lang="ko-KR" altLang="en-US" sz="2200" b="1" dirty="0" smtClean="0"/>
          </a:p>
          <a:p>
            <a:pPr>
              <a:lnSpc>
                <a:spcPct val="150000"/>
              </a:lnSpc>
              <a:buFont typeface="HY강B" pitchFamily="18" charset="-127"/>
              <a:buChar char="-"/>
            </a:pPr>
            <a:r>
              <a:rPr lang="en-US" altLang="ko-KR" sz="1800" dirty="0" smtClean="0"/>
              <a:t>BPDU</a:t>
            </a:r>
            <a:r>
              <a:rPr lang="ko-KR" altLang="en-US" sz="1800" dirty="0" smtClean="0"/>
              <a:t>는 설정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TCN BPDU</a:t>
            </a:r>
            <a:r>
              <a:rPr lang="ko-KR" altLang="en-US" sz="1800" dirty="0" smtClean="0"/>
              <a:t>두 종류가 있다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 typeface="HY강B" pitchFamily="18" charset="-127"/>
              <a:buChar char="-"/>
            </a:pPr>
            <a:r>
              <a:rPr lang="ko-KR" altLang="en-US" sz="1800" dirty="0" smtClean="0"/>
              <a:t>스위치는 설정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이용하여 루트 브리지를 선출하고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스위치 포트의 역할을 지정한다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  <a:buFont typeface="HY강B" pitchFamily="18" charset="-127"/>
              <a:buChar char="-"/>
            </a:pPr>
            <a:r>
              <a:rPr lang="ko-KR" altLang="en-US" sz="1800" dirty="0" smtClean="0"/>
              <a:t>설정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는 항상 루트 브리지가 만들며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다른 스위치들은 이 설정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다음 스위치에게 중계한다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설정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Hello BPDU</a:t>
            </a:r>
            <a:r>
              <a:rPr lang="ko-KR" altLang="en-US" sz="1800" dirty="0" smtClean="0"/>
              <a:t>라고도 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456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5537" y="1556792"/>
            <a:ext cx="8568952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토폴로지 변화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err="1" smtClean="0"/>
              <a:t>랜</a:t>
            </a:r>
            <a:r>
              <a:rPr lang="ko-KR" altLang="en-US" sz="1800" dirty="0" smtClean="0"/>
              <a:t> 토폴로지에 변화가 발생하면 이것을 감지한 스위치는 </a:t>
            </a:r>
            <a:r>
              <a:rPr lang="en-US" altLang="ko-KR" sz="1800" dirty="0" smtClean="0"/>
              <a:t>TCN BPDU</a:t>
            </a:r>
            <a:r>
              <a:rPr lang="ko-KR" altLang="en-US" sz="1800" dirty="0" smtClean="0"/>
              <a:t>를 루트 포트를 통해 인접 스위치에게 전송하고 </a:t>
            </a:r>
            <a:r>
              <a:rPr lang="en-US" altLang="ko-KR" sz="1800" dirty="0" smtClean="0"/>
              <a:t>TCN BPDU</a:t>
            </a:r>
            <a:r>
              <a:rPr lang="ko-KR" altLang="en-US" sz="1800" dirty="0" smtClean="0"/>
              <a:t>를 수신한 스위치는 </a:t>
            </a:r>
            <a:r>
              <a:rPr lang="en-US" altLang="ko-KR" sz="1800" dirty="0" smtClean="0"/>
              <a:t>flag </a:t>
            </a:r>
            <a:r>
              <a:rPr lang="ko-KR" altLang="en-US" sz="1800" dirty="0" smtClean="0"/>
              <a:t>필드의 값을 </a:t>
            </a:r>
            <a:r>
              <a:rPr lang="en-US" altLang="ko-KR" sz="1800" dirty="0" smtClean="0"/>
              <a:t>TCA</a:t>
            </a:r>
            <a:r>
              <a:rPr lang="ko-KR" altLang="en-US" sz="1800" dirty="0" smtClean="0"/>
              <a:t>로 변경하여 </a:t>
            </a:r>
            <a:r>
              <a:rPr lang="en-US" altLang="ko-KR" sz="1800" dirty="0" smtClean="0"/>
              <a:t>TCN BPDU</a:t>
            </a:r>
            <a:r>
              <a:rPr lang="ko-KR" altLang="en-US" sz="1800" dirty="0" smtClean="0"/>
              <a:t>를 송신한 스위치에게 설정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전송하여 </a:t>
            </a:r>
            <a:r>
              <a:rPr lang="en-US" altLang="ko-KR" sz="1800" dirty="0" smtClean="0"/>
              <a:t>TCN </a:t>
            </a:r>
            <a:r>
              <a:rPr lang="en-US" altLang="ko-KR" sz="1800" dirty="0"/>
              <a:t>BPDU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수신 확인을 알린다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루트 포트로 인접 스위치에게도 </a:t>
            </a:r>
            <a:r>
              <a:rPr lang="en-US" altLang="ko-KR" sz="1800" dirty="0" smtClean="0"/>
              <a:t>TCN BPDU</a:t>
            </a:r>
            <a:r>
              <a:rPr lang="ko-KR" altLang="en-US" sz="1800" dirty="0" smtClean="0"/>
              <a:t>를 전송한다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이렇게 전송된 </a:t>
            </a:r>
            <a:r>
              <a:rPr lang="en-US" altLang="ko-KR" sz="1800" dirty="0" smtClean="0"/>
              <a:t>TCN BPDU</a:t>
            </a:r>
            <a:r>
              <a:rPr lang="ko-KR" altLang="en-US" sz="1800" dirty="0" smtClean="0"/>
              <a:t>는 최종적으로 루트 브리지에게 전송되고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루트 브리지는 설정 </a:t>
            </a:r>
            <a:r>
              <a:rPr lang="en-US" altLang="ko-KR" sz="1800" dirty="0" smtClean="0"/>
              <a:t>BP</a:t>
            </a:r>
            <a:r>
              <a:rPr lang="ko-KR" altLang="en-US" sz="1800" dirty="0" smtClean="0"/>
              <a:t>여</a:t>
            </a:r>
            <a:r>
              <a:rPr lang="en-US" altLang="ko-KR" sz="1800" dirty="0" smtClean="0"/>
              <a:t> Flag </a:t>
            </a:r>
            <a:r>
              <a:rPr lang="ko-KR" altLang="en-US" sz="1800" dirty="0" smtClean="0"/>
              <a:t>필드를 </a:t>
            </a:r>
            <a:r>
              <a:rPr lang="en-US" altLang="ko-KR" sz="1800" dirty="0" smtClean="0"/>
              <a:t>TC(</a:t>
            </a:r>
            <a:r>
              <a:rPr lang="en-US" altLang="ko-KR" sz="1800" dirty="0" err="1" smtClean="0"/>
              <a:t>Topolgy</a:t>
            </a:r>
            <a:r>
              <a:rPr lang="en-US" altLang="ko-KR" sz="1800" dirty="0" smtClean="0"/>
              <a:t> Change)</a:t>
            </a:r>
            <a:r>
              <a:rPr lang="ko-KR" altLang="en-US" sz="1800" dirty="0" smtClean="0"/>
              <a:t>로 변경하여 지정 포트를 통하여 변화를 알린다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설정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수신한 스위치는 자신의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 테이블에 있는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주소를  삭제하고 다시 지정 포트를 통하여 </a:t>
            </a:r>
            <a:r>
              <a:rPr lang="en-US" altLang="ko-KR" sz="1800" dirty="0" smtClean="0"/>
              <a:t>TC</a:t>
            </a:r>
            <a:r>
              <a:rPr lang="ko-KR" altLang="en-US" sz="1800" dirty="0" smtClean="0"/>
              <a:t>가 설정된 설정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BPDU</a:t>
            </a:r>
            <a:r>
              <a:rPr lang="ko-KR" altLang="en-US" sz="1800" dirty="0" smtClean="0"/>
              <a:t>를 전송한다</a:t>
            </a:r>
            <a:endParaRPr lang="en-US" altLang="ko-KR" sz="1800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결과적으로 변경된 토폴로지에 따라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 테이블이 다시 만들어지게 된다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792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://cfs8.blog.daum.net/image/26/blog/2008/08/26/21/38/48b3f95d40c66&amp;filename=bpd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02142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컨버전스</a:t>
            </a:r>
            <a:r>
              <a:rPr lang="ko-KR" altLang="en-US" dirty="0" smtClean="0"/>
              <a:t> 시간 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일반적으로 스위치를 켜면 포트가 전송상태가 되기까지 청취 상태와 학습 상태를 거치므로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가량의 수렴 시간이 요구된다</a:t>
            </a:r>
            <a:endParaRPr lang="en-US" altLang="ko-KR" dirty="0" smtClean="0"/>
          </a:p>
          <a:p>
            <a:r>
              <a:rPr lang="ko-KR" altLang="en-US" dirty="0" smtClean="0"/>
              <a:t>복수 경로 존재 시 한 경로가 다운되면 </a:t>
            </a:r>
            <a:r>
              <a:rPr lang="en-US" altLang="ko-KR" dirty="0" smtClean="0"/>
              <a:t>STP</a:t>
            </a:r>
            <a:r>
              <a:rPr lang="ko-KR" altLang="en-US" dirty="0" smtClean="0"/>
              <a:t>에 의해 복구되기까지 차단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청취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상태를 거쳐 전송 상태가 되므로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초 가량의 수렴 시간이 필요하다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이렇게 장시간이 요구되는 수렴 시간을 줄이기 위해 세가지 기술을 제공한다</a:t>
            </a:r>
            <a:r>
              <a:rPr lang="en-US" altLang="ko-KR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dirty="0" smtClean="0"/>
              <a:t>포트 </a:t>
            </a:r>
            <a:r>
              <a:rPr lang="ko-KR" altLang="en-US" dirty="0" err="1" smtClean="0"/>
              <a:t>패스트</a:t>
            </a:r>
            <a:endParaRPr lang="en-US" altLang="ko-KR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dirty="0" err="1" smtClean="0"/>
              <a:t>업링크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패스트</a:t>
            </a:r>
            <a:endParaRPr lang="en-US" altLang="ko-KR" dirty="0"/>
          </a:p>
          <a:p>
            <a:pPr>
              <a:buFont typeface="HY강B" pitchFamily="18" charset="-127"/>
              <a:buChar char="-"/>
            </a:pPr>
            <a:r>
              <a:rPr lang="ko-KR" altLang="en-US" dirty="0" err="1" smtClean="0"/>
              <a:t>백본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패스트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5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컨버전스</a:t>
            </a:r>
            <a:r>
              <a:rPr lang="ko-KR" altLang="en-US" dirty="0" smtClean="0"/>
              <a:t> 시간 조정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3719" y="1211335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포트 </a:t>
            </a:r>
            <a:r>
              <a:rPr lang="ko-KR" altLang="en-US" sz="2200" b="1" dirty="0" err="1" smtClean="0"/>
              <a:t>패스트</a:t>
            </a:r>
            <a:endParaRPr lang="ko-KR" altLang="en-US" sz="2200" b="1" dirty="0" smtClean="0"/>
          </a:p>
          <a:p>
            <a:pPr>
              <a:buFont typeface="HY강B" pitchFamily="18" charset="-127"/>
              <a:buChar char="-"/>
            </a:pPr>
            <a:r>
              <a:rPr lang="en-US" altLang="ko-KR" sz="1800" dirty="0" smtClean="0"/>
              <a:t>PC </a:t>
            </a:r>
            <a:r>
              <a:rPr lang="ko-KR" altLang="en-US" sz="1800" dirty="0" smtClean="0"/>
              <a:t>등과 같이 </a:t>
            </a:r>
            <a:r>
              <a:rPr lang="ko-KR" altLang="en-US" sz="1800" dirty="0" err="1" smtClean="0"/>
              <a:t>스위칭을</a:t>
            </a:r>
            <a:r>
              <a:rPr lang="ko-KR" altLang="en-US" sz="1800" dirty="0" smtClean="0"/>
              <a:t> 하지 않는 종단 장비와 연결된 포트는 스위치 </a:t>
            </a:r>
            <a:r>
              <a:rPr lang="ko-KR" altLang="en-US" sz="1800" dirty="0" err="1" smtClean="0"/>
              <a:t>부팅시</a:t>
            </a:r>
            <a:r>
              <a:rPr lang="ko-KR" altLang="en-US" sz="1800" dirty="0" smtClean="0"/>
              <a:t> 바로 전송 모드로 지정하는 방법이다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글로벌 설정 모드에서 </a:t>
            </a:r>
            <a:r>
              <a:rPr lang="en-US" altLang="ko-KR" sz="1800" dirty="0" err="1" smtClean="0"/>
              <a:t>spaning</a:t>
            </a:r>
            <a:r>
              <a:rPr lang="en-US" altLang="ko-KR" sz="1800" dirty="0" smtClean="0"/>
              <a:t>-tree </a:t>
            </a:r>
            <a:r>
              <a:rPr lang="en-US" altLang="ko-KR" sz="1800" dirty="0" err="1" smtClean="0"/>
              <a:t>portfast</a:t>
            </a:r>
            <a:r>
              <a:rPr lang="en-US" altLang="ko-KR" sz="1800" dirty="0" smtClean="0"/>
              <a:t> default </a:t>
            </a:r>
            <a:r>
              <a:rPr lang="ko-KR" altLang="en-US" sz="1800" dirty="0" smtClean="0"/>
              <a:t>명령을 사용하거나</a:t>
            </a:r>
            <a:endParaRPr lang="en-US" altLang="ko-KR" sz="1800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인터페이스 설정 모드에서 개별 인터페이스 별로 </a:t>
            </a:r>
            <a:r>
              <a:rPr lang="en-US" altLang="ko-KR" sz="1800" dirty="0" smtClean="0"/>
              <a:t>spanning-tree </a:t>
            </a:r>
            <a:r>
              <a:rPr lang="en-US" altLang="ko-KR" sz="1800" dirty="0" err="1" smtClean="0"/>
              <a:t>portpast</a:t>
            </a:r>
            <a:r>
              <a:rPr lang="en-US" altLang="ko-KR" sz="1800" dirty="0" smtClean="0"/>
              <a:t>   </a:t>
            </a:r>
            <a:r>
              <a:rPr lang="ko-KR" altLang="en-US" sz="1800" dirty="0" smtClean="0"/>
              <a:t>명령을 사용한다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8184" y="3112142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err="1" smtClean="0"/>
              <a:t>업링크</a:t>
            </a:r>
            <a:r>
              <a:rPr lang="ko-KR" altLang="en-US" sz="2200" b="1" dirty="0" smtClean="0"/>
              <a:t> </a:t>
            </a:r>
            <a:r>
              <a:rPr lang="ko-KR" altLang="en-US" sz="2200" b="1" dirty="0" err="1" smtClean="0"/>
              <a:t>패스트</a:t>
            </a:r>
            <a:endParaRPr lang="ko-KR" altLang="en-US" sz="2200" b="1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직접 연결된 링크의 장애 발생시 차단 상태에 있는 포트를 바로 전송 상태로 변경 시키는 방법이다</a:t>
            </a:r>
            <a:r>
              <a:rPr lang="en-US" altLang="ko-KR" sz="1800" dirty="0" smtClean="0"/>
              <a:t>. 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글로벌 성정 모드에서 </a:t>
            </a:r>
            <a:r>
              <a:rPr lang="en-US" altLang="ko-KR" sz="1800" dirty="0" smtClean="0"/>
              <a:t>spanning-tree-</a:t>
            </a:r>
            <a:r>
              <a:rPr lang="en-US" altLang="ko-KR" sz="1800" dirty="0" err="1" smtClean="0"/>
              <a:t>uplinkfast</a:t>
            </a:r>
            <a:r>
              <a:rPr lang="ko-KR" altLang="en-US" sz="1800" dirty="0" smtClean="0"/>
              <a:t>명령을 사용한다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7544" y="4480294"/>
            <a:ext cx="8229600" cy="197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err="1" smtClean="0"/>
              <a:t>백본</a:t>
            </a:r>
            <a:r>
              <a:rPr lang="ko-KR" altLang="en-US" sz="2200" b="1" dirty="0" smtClean="0"/>
              <a:t> </a:t>
            </a:r>
            <a:r>
              <a:rPr lang="ko-KR" altLang="en-US" sz="2200" b="1" dirty="0" err="1" smtClean="0"/>
              <a:t>패스트</a:t>
            </a:r>
            <a:endParaRPr lang="ko-KR" altLang="en-US" sz="2200" b="1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직전 연결되지 않는 간접 링크의 다운 시 차단 상태를 </a:t>
            </a:r>
            <a:r>
              <a:rPr lang="en-US" altLang="ko-KR" sz="1800" dirty="0" smtClean="0"/>
              <a:t>Max Age(</a:t>
            </a:r>
            <a:r>
              <a:rPr lang="ko-KR" altLang="en-US" sz="1800" dirty="0" smtClean="0"/>
              <a:t>기본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초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생략하고 바로 청취 상태로 변경시킨다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모든 스위치에 대해 글로벌 설정 모드에서 </a:t>
            </a:r>
            <a:r>
              <a:rPr lang="en-US" altLang="ko-KR" sz="1800" dirty="0" smtClean="0"/>
              <a:t>spanning-tree-</a:t>
            </a:r>
            <a:r>
              <a:rPr lang="en-US" altLang="ko-KR" sz="1800" dirty="0" err="1" smtClean="0"/>
              <a:t>backbonefast</a:t>
            </a:r>
            <a:r>
              <a:rPr lang="ko-KR" altLang="en-US" sz="1800" dirty="0" smtClean="0"/>
              <a:t>명령을 사용한다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36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STP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스패닝</a:t>
            </a:r>
            <a:r>
              <a:rPr lang="ko-KR" altLang="en-US" dirty="0" smtClean="0"/>
              <a:t> 트리 프로토콜</a:t>
            </a:r>
            <a:r>
              <a:rPr lang="en-US" altLang="ko-KR" dirty="0" smtClean="0"/>
              <a:t>(STP : </a:t>
            </a:r>
            <a:r>
              <a:rPr lang="en-US" altLang="ko-KR" dirty="0" err="1" smtClean="0"/>
              <a:t>Spannig</a:t>
            </a:r>
            <a:r>
              <a:rPr lang="en-US" altLang="ko-KR" dirty="0" smtClean="0"/>
              <a:t> Tree Protocol)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Radia</a:t>
            </a:r>
            <a:r>
              <a:rPr lang="en-US" altLang="ko-KR" dirty="0" smtClean="0"/>
              <a:t> Perlman</a:t>
            </a:r>
            <a:r>
              <a:rPr lang="ko-KR" altLang="en-US" dirty="0" smtClean="0"/>
              <a:t>이 고안한 </a:t>
            </a:r>
            <a:r>
              <a:rPr lang="en-US" altLang="ko-KR" dirty="0" smtClean="0"/>
              <a:t>OSI 2</a:t>
            </a:r>
            <a:r>
              <a:rPr lang="ko-KR" altLang="en-US" dirty="0" smtClean="0"/>
              <a:t>계층 프로토콜로 </a:t>
            </a:r>
            <a:r>
              <a:rPr lang="en-US" altLang="ko-KR" dirty="0" smtClean="0"/>
              <a:t>bridged LAN</a:t>
            </a:r>
            <a:r>
              <a:rPr lang="ko-KR" altLang="en-US" dirty="0" smtClean="0"/>
              <a:t>에서 루프 발생을 방지하기 위해 사용된다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 smtClean="0"/>
              <a:t>스패닝</a:t>
            </a:r>
            <a:r>
              <a:rPr lang="ko-KR" altLang="en-US" dirty="0" smtClean="0"/>
              <a:t> 트리 프로토콜은 </a:t>
            </a:r>
            <a:r>
              <a:rPr lang="en-US" altLang="ko-KR" dirty="0" smtClean="0"/>
              <a:t>IEEE 802.1D</a:t>
            </a:r>
            <a:r>
              <a:rPr lang="ko-KR" altLang="en-US" dirty="0" smtClean="0"/>
              <a:t>에서 정의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계층 브리지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이더넷</a:t>
            </a:r>
            <a:r>
              <a:rPr lang="ko-KR" altLang="en-US" dirty="0" smtClean="0"/>
              <a:t> 스위치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매시 네트워크 내에서 </a:t>
            </a:r>
            <a:r>
              <a:rPr lang="ko-KR" altLang="en-US" dirty="0" err="1" smtClean="0"/>
              <a:t>스패닝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두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사이에 </a:t>
            </a:r>
            <a:r>
              <a:rPr lang="ko-KR" altLang="en-US" dirty="0" err="1" smtClean="0"/>
              <a:t>활성된</a:t>
            </a:r>
            <a:r>
              <a:rPr lang="ko-KR" altLang="en-US" dirty="0" smtClean="0"/>
              <a:t> 경로가 두 개 이상 존재 할 경우 루프가 발생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2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수렴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스위치가 루트 브리지의 역할을 맡을 것인지 결정하고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모든 포트 상태들을 거쳐 최종 </a:t>
            </a:r>
            <a:r>
              <a:rPr lang="ko-KR" altLang="en-US" dirty="0" err="1" smtClean="0"/>
              <a:t>스패닝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트리에서</a:t>
            </a:r>
            <a:r>
              <a:rPr lang="ko-KR" altLang="en-US" dirty="0" smtClean="0"/>
              <a:t> 포트의 역할을 결정함으로써 가능한 모든 루프를 제거하는 데 걸리는 시간을 수렴</a:t>
            </a:r>
            <a:r>
              <a:rPr lang="en-US" altLang="ko-KR" dirty="0" smtClean="0"/>
              <a:t>(convergence)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수렴 절차는 다음과 같다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루트 브리지 선출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루트 포트 선출</a:t>
            </a:r>
            <a:endParaRPr lang="en-US" altLang="ko-KR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 포트와 </a:t>
            </a:r>
            <a:r>
              <a:rPr lang="ko-KR" altLang="en-US" dirty="0" err="1" smtClean="0"/>
              <a:t>비지정</a:t>
            </a:r>
            <a:r>
              <a:rPr lang="ko-KR" altLang="en-US" dirty="0" smtClean="0"/>
              <a:t> 포트 선정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3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수렴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45205" y="1225236"/>
            <a:ext cx="8336753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루트 브리지 선출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루트 브리지는 모든 </a:t>
            </a:r>
            <a:r>
              <a:rPr lang="ko-KR" altLang="en-US" sz="1800" dirty="0" err="1" smtClean="0"/>
              <a:t>스패닝</a:t>
            </a:r>
            <a:r>
              <a:rPr lang="ko-KR" altLang="en-US" sz="1800" dirty="0" smtClean="0"/>
              <a:t> 트리 경로 비용 계산을 위한 기초이며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루프를 막기 위한 포트의 역할 할당을 결정한다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루트 브리지 선출은 스위치의 시동이 끝난 후 또는 경로 오류가 네트워크에서 감지되었을 때 시작한다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루트 브리지 선출이 완료되면 </a:t>
            </a:r>
            <a:r>
              <a:rPr lang="en-US" altLang="ko-KR" sz="1800" dirty="0" smtClean="0"/>
              <a:t>show spanning-tree </a:t>
            </a:r>
            <a:r>
              <a:rPr lang="en-US" altLang="ko-KR" sz="1800" dirty="0" err="1" smtClean="0"/>
              <a:t>priviledge</a:t>
            </a:r>
            <a:r>
              <a:rPr lang="en-US" altLang="ko-KR" sz="1800" dirty="0" smtClean="0"/>
              <a:t> EXEC</a:t>
            </a:r>
            <a:r>
              <a:rPr lang="ko-KR" altLang="en-US" sz="1800" dirty="0" smtClean="0"/>
              <a:t>모드 명령을 사용해서 루트 브리지의 신분을 확인할 수 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23602" y="3266838"/>
            <a:ext cx="8856984" cy="262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루트 포트 선출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루트 브리지가 결정되면 각 포트에 역할을 설정하기 시작한다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토폴로지에서 루트 브리지를 제외한 모든 스위치들은 하나의 루트 포트를 가진다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일반적으로 경로 비용은 어떤 스위치 포트가 루트 포트가 되는지 단독으로 결정한다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같은 스위치에서 두 개 이상의 포트가 루트를 향해 동일한 경로 비용을 가질 때는 추가적인 포트 특징이 루트 포트를 결정한다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en-US" altLang="ko-KR" sz="1800" dirty="0" smtClean="0"/>
              <a:t>Show spanning-tree </a:t>
            </a:r>
            <a:r>
              <a:rPr lang="en-US" altLang="ko-KR" sz="1800" dirty="0" err="1" smtClean="0"/>
              <a:t>priviledge</a:t>
            </a:r>
            <a:r>
              <a:rPr lang="en-US" altLang="ko-KR" sz="1800" dirty="0" smtClean="0"/>
              <a:t> EXEC </a:t>
            </a:r>
            <a:r>
              <a:rPr lang="ko-KR" altLang="en-US" sz="1800" dirty="0" smtClean="0"/>
              <a:t>모드 명령을 사용하여 포트 설정을 확인한다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788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수렴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564" y="1556792"/>
            <a:ext cx="822960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ko-KR" altLang="en-US" sz="2200" b="1" dirty="0" smtClean="0"/>
              <a:t>지정 포트와 비 지정 포트 선정</a:t>
            </a:r>
            <a:endParaRPr lang="en-US" altLang="ko-KR" sz="2200" b="1" dirty="0" smtClean="0"/>
          </a:p>
          <a:p>
            <a:endParaRPr lang="ko-KR" altLang="en-US" sz="2200" b="1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스위치가 루트 포트를 결정하고 난 뒤에는 논리적인 루프</a:t>
            </a:r>
            <a:r>
              <a:rPr lang="en-US" altLang="ko-KR" sz="1800" dirty="0" smtClean="0"/>
              <a:t>-</a:t>
            </a:r>
            <a:r>
              <a:rPr lang="ko-KR" altLang="en-US" sz="1800" dirty="0" err="1" smtClean="0"/>
              <a:t>프리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스패닝</a:t>
            </a:r>
            <a:r>
              <a:rPr lang="ko-KR" altLang="en-US" sz="1800" dirty="0" smtClean="0"/>
              <a:t> 트리 생성을 완료하기 위해 나머지 포트들이 지정 포트 혹은 비 지정 포트로 설정 되어야 한다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각 각의 </a:t>
            </a:r>
            <a:r>
              <a:rPr lang="en-US" altLang="ko-KR" sz="1800" dirty="0" smtClean="0"/>
              <a:t>LAN </a:t>
            </a:r>
            <a:r>
              <a:rPr lang="ko-KR" altLang="en-US" sz="1800" dirty="0" smtClean="0"/>
              <a:t>세그먼트 상에 두 개의 스위치가 연결되면 포트 역할을 위한 경쟁이 발생하므로 오직 하나의 지정 포트만을 가질 수 있다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두 개의 스위치는 어떤 스위치 포트가 지정 포트인지 선정하기 위해 </a:t>
            </a:r>
            <a:r>
              <a:rPr lang="en-US" altLang="ko-KR" sz="1800" dirty="0" smtClean="0"/>
              <a:t>BP</a:t>
            </a:r>
            <a:r>
              <a:rPr lang="ko-KR" altLang="en-US" sz="1800" dirty="0" smtClean="0"/>
              <a:t>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프레임을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교환한다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할당되면 스위치들은 어떤 포트가 지정 포트와 비 지정 포트로 설정될지 판단한다</a:t>
            </a:r>
            <a:r>
              <a:rPr lang="en-US" altLang="ko-KR" sz="18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800" dirty="0" smtClean="0"/>
              <a:t>Show spanning-tree </a:t>
            </a:r>
            <a:r>
              <a:rPr lang="en-US" altLang="ko-KR" sz="1800" dirty="0" err="1" smtClean="0"/>
              <a:t>priviledge</a:t>
            </a:r>
            <a:r>
              <a:rPr lang="en-US" altLang="ko-KR" sz="1800" dirty="0" smtClean="0"/>
              <a:t> EXEC</a:t>
            </a:r>
            <a:r>
              <a:rPr lang="ko-KR" altLang="en-US" sz="1800" dirty="0" smtClean="0"/>
              <a:t>모드 명령을 사용해서 지정 포트와 </a:t>
            </a:r>
            <a:r>
              <a:rPr lang="ko-KR" altLang="en-US" sz="1800" dirty="0" err="1" smtClean="0"/>
              <a:t>비지정</a:t>
            </a:r>
            <a:r>
              <a:rPr lang="ko-KR" altLang="en-US" sz="1800" dirty="0" smtClean="0"/>
              <a:t> 포트의 설정을 확인할 수 있다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7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브리지 루프는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문제를 야기한다</a:t>
            </a:r>
            <a:endParaRPr lang="en-US" altLang="ko-KR" dirty="0" smtClean="0"/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sz="1800" dirty="0" smtClean="0"/>
              <a:t>동일 </a:t>
            </a:r>
            <a:r>
              <a:rPr lang="en-US" altLang="ko-KR" sz="1800" dirty="0" smtClean="0"/>
              <a:t>MAC</a:t>
            </a:r>
            <a:r>
              <a:rPr lang="ko-KR" altLang="en-US" sz="1800" dirty="0" smtClean="0"/>
              <a:t>주소가 여러 포트에서 보여 브리지에서 사용하는 </a:t>
            </a:r>
            <a:r>
              <a:rPr lang="en-US" altLang="ko-KR" sz="1800" dirty="0" smtClean="0"/>
              <a:t>MAC </a:t>
            </a:r>
            <a:r>
              <a:rPr lang="ko-KR" altLang="en-US" sz="1800" dirty="0" smtClean="0"/>
              <a:t>주소 테이블이 실패할 수 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sz="1800" dirty="0" err="1" smtClean="0"/>
              <a:t>브로드캐스트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스톰</a:t>
            </a:r>
            <a:r>
              <a:rPr lang="en-US" altLang="ko-KR" sz="1800" dirty="0" smtClean="0"/>
              <a:t>(broadcast storm)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CPU</a:t>
            </a:r>
            <a:r>
              <a:rPr lang="ko-KR" altLang="en-US" sz="1800" dirty="0" smtClean="0"/>
              <a:t>리소스와 대역폭을 </a:t>
            </a:r>
            <a:r>
              <a:rPr lang="ko-KR" altLang="en-US" sz="1800" dirty="0" err="1" smtClean="0"/>
              <a:t>극심히</a:t>
            </a:r>
            <a:r>
              <a:rPr lang="ko-KR" altLang="en-US" sz="1800" dirty="0" smtClean="0"/>
              <a:t> 소모시킨다</a:t>
            </a:r>
            <a:r>
              <a:rPr lang="en-US" altLang="ko-KR" sz="1800" dirty="0" smtClean="0"/>
              <a:t>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ko-KR" altLang="en-US" dirty="0" err="1" smtClean="0"/>
              <a:t>스패닝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트리는</a:t>
            </a:r>
            <a:r>
              <a:rPr lang="ko-KR" altLang="en-US" dirty="0" smtClean="0"/>
              <a:t> 자동 백업을 지원하는 여분의 링크를 제공하므로 브리지 루프를 방지해 준다</a:t>
            </a:r>
            <a:r>
              <a:rPr lang="en-US" altLang="ko-KR" dirty="0" smtClean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ko-KR" altLang="en-US" dirty="0" smtClean="0"/>
              <a:t>스위치 네트워크는 특정 스위치에 장애가 발생하거나 링크가 다운되어도 전체 네트워크는 계속 동작할 수 </a:t>
            </a:r>
            <a:r>
              <a:rPr lang="ko-KR" altLang="en-US" dirty="0" err="1" smtClean="0"/>
              <a:t>있게하기</a:t>
            </a:r>
            <a:r>
              <a:rPr lang="ko-KR" altLang="en-US" dirty="0" smtClean="0"/>
              <a:t> 위해서 복수개의 링크로 연결하는 경우가 많다</a:t>
            </a:r>
            <a:r>
              <a:rPr lang="en-US" altLang="ko-KR" dirty="0" smtClean="0"/>
              <a:t>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ko-KR" altLang="en-US" dirty="0" smtClean="0"/>
              <a:t>하지만 이처럼 스위치 간을 루프 구조로 구성하면 </a:t>
            </a:r>
            <a:r>
              <a:rPr lang="ko-KR" altLang="en-US" dirty="0" err="1" smtClean="0"/>
              <a:t>루핑</a:t>
            </a:r>
            <a:r>
              <a:rPr lang="en-US" altLang="ko-KR" dirty="0" smtClean="0"/>
              <a:t>,MAC </a:t>
            </a:r>
            <a:r>
              <a:rPr lang="ko-KR" altLang="en-US" dirty="0" smtClean="0"/>
              <a:t>주소 테이블 불안정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프레임 중복 등의 문제가 발생한다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2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1" dirty="0" smtClean="0"/>
              <a:t>프로토콜의 동작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LAN </a:t>
            </a:r>
            <a:r>
              <a:rPr lang="ko-KR" altLang="en-US" dirty="0" smtClean="0"/>
              <a:t>내의 브리지들의 집합은 하나의 그래프로 표현할 수 있으며 이때 브리지를 그래프의 정점이 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브리지들은 </a:t>
            </a:r>
            <a:r>
              <a:rPr lang="ko-KR" altLang="en-US" dirty="0" err="1" smtClean="0"/>
              <a:t>스패닝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만들어 모든 </a:t>
            </a:r>
            <a:r>
              <a:rPr lang="en-US" altLang="ko-KR" dirty="0" smtClean="0"/>
              <a:t>LAN </a:t>
            </a:r>
            <a:r>
              <a:rPr lang="ko-KR" altLang="en-US" dirty="0" smtClean="0"/>
              <a:t>세그먼트 간의 연결성을 유지하면서 루프를 방지한다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스패닝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트리가</a:t>
            </a:r>
            <a:r>
              <a:rPr lang="ko-KR" altLang="en-US" dirty="0" smtClean="0"/>
              <a:t> 꼭 최소 </a:t>
            </a:r>
            <a:r>
              <a:rPr lang="ko-KR" altLang="en-US" dirty="0" err="1" smtClean="0"/>
              <a:t>스패닝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트리일</a:t>
            </a:r>
            <a:r>
              <a:rPr lang="ko-KR" altLang="en-US" dirty="0" smtClean="0"/>
              <a:t> 필요는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망 관리자는 필요에 따라 설정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제거함으로써 </a:t>
            </a:r>
            <a:r>
              <a:rPr lang="ko-KR" altLang="en-US" dirty="0" err="1" smtClean="0"/>
              <a:t>스패닝</a:t>
            </a:r>
            <a:r>
              <a:rPr lang="ko-KR" altLang="en-US" dirty="0" smtClean="0"/>
              <a:t>   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루트</a:t>
            </a:r>
            <a:r>
              <a:rPr lang="en-US" altLang="ko-KR" dirty="0" smtClean="0"/>
              <a:t>(root) </a:t>
            </a:r>
            <a:r>
              <a:rPr lang="ko-KR" altLang="en-US" dirty="0" smtClean="0"/>
              <a:t>선출에 영향을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16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smtClean="0"/>
              <a:t>루트 브리지 선출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dirty="0" err="1" smtClean="0"/>
              <a:t>스패닝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루트 브리지는 가장 낮은 브리지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갖는 브리지로 한다</a:t>
            </a:r>
            <a:r>
              <a:rPr lang="en-US" altLang="ko-KR" dirty="0" smtClean="0"/>
              <a:t>.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dirty="0"/>
              <a:t>각각의 브리지는 유일한 </a:t>
            </a:r>
            <a:r>
              <a:rPr lang="en-US" altLang="ko-KR" dirty="0"/>
              <a:t>ID</a:t>
            </a:r>
            <a:r>
              <a:rPr lang="ko-KR" altLang="en-US" dirty="0"/>
              <a:t>와 설정 가능한 우선순위 번호를 갖는다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dirty="0"/>
              <a:t>브리지</a:t>
            </a:r>
            <a:r>
              <a:rPr lang="en-US" altLang="ko-KR" dirty="0"/>
              <a:t>ID</a:t>
            </a:r>
            <a:r>
              <a:rPr lang="ko-KR" altLang="en-US" dirty="0"/>
              <a:t>는 이 두 가지를 모두 포함한다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dirty="0"/>
              <a:t>두 브리지 </a:t>
            </a:r>
            <a:r>
              <a:rPr lang="en-US" altLang="ko-KR" dirty="0"/>
              <a:t>ID</a:t>
            </a:r>
            <a:r>
              <a:rPr lang="ko-KR" altLang="en-US" dirty="0"/>
              <a:t>를 비교할 때</a:t>
            </a:r>
            <a:r>
              <a:rPr lang="en-US" altLang="ko-KR" dirty="0"/>
              <a:t>, </a:t>
            </a:r>
            <a:r>
              <a:rPr lang="ko-KR" altLang="en-US" dirty="0"/>
              <a:t>우선순위를 먼저 비교한다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dirty="0"/>
              <a:t>이 값이 같은 경우 </a:t>
            </a:r>
            <a:r>
              <a:rPr lang="en-US" altLang="ko-KR" dirty="0"/>
              <a:t>MAC </a:t>
            </a:r>
            <a:r>
              <a:rPr lang="ko-KR" altLang="en-US" dirty="0"/>
              <a:t>주소를 비교한다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ko-KR" altLang="en-US" dirty="0"/>
              <a:t>망 관리자는 우선순위 값을 설정하여 특정 브리지를 루트로 삼을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45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728" y="1556792"/>
            <a:ext cx="9001000" cy="45259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smtClean="0"/>
              <a:t>루트 브리지로의 최소 비용 경로 결정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dirty="0" err="1" smtClean="0"/>
              <a:t>스패닝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트리가</a:t>
            </a:r>
            <a:r>
              <a:rPr lang="ko-KR" altLang="en-US" dirty="0" smtClean="0"/>
              <a:t> 계산되면 망 내 장비는 최소 비용으로 루트로의 메시지 전송이 가능해진다</a:t>
            </a:r>
            <a:r>
              <a:rPr lang="en-US" altLang="ko-KR" dirty="0" smtClean="0"/>
              <a:t>.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dirty="0" smtClean="0"/>
              <a:t>경로의 비용은 경로상의 네트워크 세그먼트의 비용의 합이며 네트워크 세그먼트의 비용은 각기 다르게 설정될 수 있다</a:t>
            </a:r>
            <a:r>
              <a:rPr lang="en-US" altLang="ko-KR" dirty="0" smtClean="0"/>
              <a:t>.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dirty="0" smtClean="0"/>
              <a:t>다음 의 두 규칙을 통해 메시지는 항상 최소 비용으로 루트까지 전달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13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b="1" dirty="0" smtClean="0"/>
              <a:t>각 브리지에서의 최소 비용 경로</a:t>
            </a:r>
            <a:endParaRPr lang="en-US" altLang="ko-KR" sz="2400" b="1" dirty="0" smtClean="0"/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루트 브리지가 선출된 다음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각각의 브리지는 루트에서 자신으로 연결되는 각각의 경로에 대한 비용을 경정하고 그 중 최소 비용의 경로를 선택한다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선택된 경로로 연결된 포트를 이 브리지의 루트 포트라고 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2400" b="1" dirty="0"/>
              <a:t>각 </a:t>
            </a:r>
            <a:r>
              <a:rPr lang="ko-KR" altLang="en-US" sz="2400" b="1" dirty="0" smtClean="0"/>
              <a:t>네트워크 세그먼트에서의 최소 비용 경로</a:t>
            </a:r>
            <a:endParaRPr lang="en-US" altLang="ko-KR" sz="2400" dirty="0"/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네트워크 세그먼트상의 브리지들은 해당 네트워크 세그먼트에서 </a:t>
            </a:r>
            <a:r>
              <a:rPr lang="ko-KR" altLang="en-US" sz="1800" dirty="0"/>
              <a:t>루</a:t>
            </a:r>
            <a:r>
              <a:rPr lang="ko-KR" altLang="en-US" sz="1800" dirty="0" smtClean="0"/>
              <a:t>트로의 최소 비용 경로를 갖는 브리지를 결정하고 이 브리지와 해당 네트워크 세그먼트를 연결한 포트를 해당 세그먼트의 지명 포트라 한다</a:t>
            </a:r>
            <a:r>
              <a:rPr lang="en-US" altLang="ko-KR" sz="1800" dirty="0" smtClean="0"/>
              <a:t>.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나머지 경로는 삭제한다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루트 포트 혹은 지명 포트를 제외한 모든 포트는 제한하여 막아 놓는다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7354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 smtClean="0"/>
              <a:t>묶음 상태에 대한 수정</a:t>
            </a:r>
            <a:endParaRPr lang="en-US" altLang="ko-KR" sz="2400" b="1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간혹 하나의 브리지에 둘 이상의 포트가 최소 비용 경로에 연결되어 있거나 동일 네트워크 세그먼트 내에 둘 이상의 브리지가 같은 비용을 가질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이와 같은 상황은 다음과 같이 없앨 수 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2400" b="1" dirty="0" smtClean="0"/>
              <a:t>루트 포트에 대한 묶음 제거</a:t>
            </a:r>
            <a:endParaRPr lang="en-US" altLang="ko-KR" sz="2400" b="1" dirty="0" smtClean="0"/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하나의 브리지에서 최소 비용 경로가 여러 개 존재할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각각의 경로에 대해 이웃 브리지의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값을 확인하고 이 값이 가장 적은 경로를 선택한다</a:t>
            </a:r>
            <a:r>
              <a:rPr lang="en-US" altLang="ko-KR" sz="1800" dirty="0" smtClean="0"/>
              <a:t>.</a:t>
            </a:r>
          </a:p>
          <a:p>
            <a:pPr>
              <a:buFont typeface="HY강B" pitchFamily="18" charset="-127"/>
              <a:buChar char="-"/>
            </a:pPr>
            <a:r>
              <a:rPr lang="ko-KR" altLang="en-US" sz="1800" dirty="0" smtClean="0"/>
              <a:t>그리하여 가장 낮은 브리지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의 브리지와 연결된 포트를 이 브리지의 루트 포트로 정한다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34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sz="2400" b="1" dirty="0" smtClean="0"/>
              <a:t>지명 포트에 대한 묶음 제거</a:t>
            </a:r>
            <a:endParaRPr lang="en-US" altLang="ko-KR" sz="2400" b="1" dirty="0" smtClean="0"/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세그먼트 내 하나 이상의 브리지가 최소 비용의 경로를 가질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더 낮은 브리지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를 갖는 브리지가 메시지 전송을 위해 사용된다</a:t>
            </a:r>
            <a:r>
              <a:rPr lang="en-US" altLang="ko-KR" sz="1800" dirty="0" smtClean="0"/>
              <a:t>. 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해당 네트워크 세그먼트로 </a:t>
            </a:r>
            <a:r>
              <a:rPr lang="ko-KR" altLang="en-US" sz="1800" dirty="0" err="1" smtClean="0"/>
              <a:t>브리지하는</a:t>
            </a:r>
            <a:r>
              <a:rPr lang="ko-KR" altLang="en-US" sz="1800" dirty="0" smtClean="0"/>
              <a:t> 데에 사용되는 포트가 해당 세그먼트에 대한 지명 포트</a:t>
            </a:r>
            <a:r>
              <a:rPr lang="en-US" altLang="ko-KR" sz="1800" dirty="0" smtClean="0"/>
              <a:t>(designated port)</a:t>
            </a:r>
            <a:r>
              <a:rPr lang="ko-KR" altLang="en-US" sz="1800" dirty="0" smtClean="0"/>
              <a:t>가 된다</a:t>
            </a:r>
            <a:r>
              <a:rPr lang="en-US" altLang="ko-KR" sz="1800" dirty="0" smtClean="0"/>
              <a:t>.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endParaRPr lang="en-US" altLang="ko-KR" sz="1800" dirty="0" smtClean="0"/>
          </a:p>
          <a:p>
            <a:pPr>
              <a:spcAft>
                <a:spcPts val="600"/>
              </a:spcAft>
            </a:pPr>
            <a:r>
              <a:rPr lang="ko-KR" altLang="en-US" sz="2400" b="1" dirty="0" smtClean="0"/>
              <a:t>최종 묶음 제거자</a:t>
            </a:r>
            <a:endParaRPr lang="en-US" altLang="ko-KR" sz="2400" b="1" dirty="0" smtClean="0"/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err="1" smtClean="0"/>
              <a:t>몇가지</a:t>
            </a:r>
            <a:r>
              <a:rPr lang="ko-KR" altLang="en-US" sz="1800" dirty="0" smtClean="0"/>
              <a:t> 경우에 있어서 두 개의 브리지가 여러 라인으로 연결되어 여전히 묶음이 존재할 수 있다</a:t>
            </a:r>
            <a:r>
              <a:rPr lang="en-US" altLang="ko-KR" sz="1800" dirty="0" smtClean="0"/>
              <a:t>.</a:t>
            </a:r>
          </a:p>
          <a:p>
            <a:pPr>
              <a:spcAft>
                <a:spcPts val="600"/>
              </a:spcAft>
              <a:buFont typeface="HY강B" pitchFamily="18" charset="-127"/>
              <a:buChar char="-"/>
            </a:pPr>
            <a:r>
              <a:rPr lang="ko-KR" altLang="en-US" sz="1800" dirty="0" smtClean="0"/>
              <a:t>이처럼 하나의 브리지에 여러 개의 루트 포트 또는 지명 포트가 있을 경우 가장 낮은 포트 번호를 갖는 포트를 사용한다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59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70</TotalTime>
  <Words>1588</Words>
  <Application>Microsoft Office PowerPoint</Application>
  <PresentationFormat>화면 슬라이드 쇼(4:3)</PresentationFormat>
  <Paragraphs>152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실행</vt:lpstr>
      <vt:lpstr>정보통신망 실무 STP </vt:lpstr>
      <vt:lpstr> STP 개요</vt:lpstr>
      <vt:lpstr>STP 개요</vt:lpstr>
      <vt:lpstr>STP 동작</vt:lpstr>
      <vt:lpstr>STP 동작</vt:lpstr>
      <vt:lpstr>STP 동작</vt:lpstr>
      <vt:lpstr>STP 동작</vt:lpstr>
      <vt:lpstr>STP 동작</vt:lpstr>
      <vt:lpstr>STP 동작</vt:lpstr>
      <vt:lpstr>대역폭과 STP 경로 비용</vt:lpstr>
      <vt:lpstr>STP 실습</vt:lpstr>
      <vt:lpstr>STP 실습</vt:lpstr>
      <vt:lpstr>STP 실습</vt:lpstr>
      <vt:lpstr>STP 실습</vt:lpstr>
      <vt:lpstr>STP 실습</vt:lpstr>
      <vt:lpstr>STP 실습</vt:lpstr>
      <vt:lpstr>STP 실습</vt:lpstr>
      <vt:lpstr>컨버전스 시간 조정</vt:lpstr>
      <vt:lpstr>컨버전스 시간 조정</vt:lpstr>
      <vt:lpstr>STP 수렴</vt:lpstr>
      <vt:lpstr>STP 수렴</vt:lpstr>
      <vt:lpstr>STP 수렴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정보통신망 실무 STP</dc:title>
  <dc:creator>hansei</dc:creator>
  <cp:lastModifiedBy>hansei</cp:lastModifiedBy>
  <cp:revision>12</cp:revision>
  <dcterms:created xsi:type="dcterms:W3CDTF">2017-03-27T05:23:50Z</dcterms:created>
  <dcterms:modified xsi:type="dcterms:W3CDTF">2017-03-27T06:34:13Z</dcterms:modified>
</cp:coreProperties>
</file>