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8D18-36EA-4910-B19F-3CF8F1CE38E6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531D-7E23-4894-8697-9EAE3847AE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8D18-36EA-4910-B19F-3CF8F1CE38E6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531D-7E23-4894-8697-9EAE3847AE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8D18-36EA-4910-B19F-3CF8F1CE38E6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531D-7E23-4894-8697-9EAE3847AE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SzPct val="70000"/>
              <a:buFont typeface="Wingdings"/>
              <a:buChar char=""/>
              <a:defRPr sz="2400"/>
            </a:lvl1pPr>
            <a:lvl2pPr>
              <a:buSzPct val="120000"/>
              <a:defRPr sz="2000"/>
            </a:lvl2pPr>
            <a:lvl3pPr>
              <a:buSzPct val="120000"/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8D18-36EA-4910-B19F-3CF8F1CE38E6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531D-7E23-4894-8697-9EAE3847A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531D-7E23-4894-8697-9EAE3847AE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A968D18-36EA-4910-B19F-3CF8F1CE38E6}" type="datetimeFigureOut">
              <a:rPr lang="ko-KR" altLang="en-US" smtClean="0"/>
              <a:t>2017-03-23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8D18-36EA-4910-B19F-3CF8F1CE38E6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531D-7E23-4894-8697-9EAE3847AE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8D18-36EA-4910-B19F-3CF8F1CE38E6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531D-7E23-4894-8697-9EAE3847A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8D18-36EA-4910-B19F-3CF8F1CE38E6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531D-7E23-4894-8697-9EAE3847AE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8D18-36EA-4910-B19F-3CF8F1CE38E6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531D-7E23-4894-8697-9EAE3847AE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8D18-36EA-4910-B19F-3CF8F1CE38E6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531D-7E23-4894-8697-9EAE3847A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8D18-36EA-4910-B19F-3CF8F1CE38E6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531D-7E23-4894-8697-9EAE3847A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fld id="{3A968D18-36EA-4910-B19F-3CF8F1CE38E6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fld id="{FD6F531D-7E23-4894-8697-9EAE3847AE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0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견고딕" pitchFamily="18" charset="-127"/>
          <a:ea typeface="HY견고딕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2800" kern="1200">
          <a:solidFill>
            <a:schemeClr val="tx2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정보통신망 실무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dirty="0" smtClean="0">
                <a:latin typeface="HY견고딕" pitchFamily="18" charset="-127"/>
                <a:ea typeface="HY견고딕" pitchFamily="18" charset="-127"/>
              </a:rPr>
            </a:br>
            <a:r>
              <a:rPr lang="ko-KR" altLang="en-US" dirty="0" err="1" smtClean="0"/>
              <a:t>이더</a:t>
            </a:r>
            <a:r>
              <a:rPr lang="ko-KR" altLang="en-US" dirty="0" err="1"/>
              <a:t>넷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USN 3-1 17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번 이진근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95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스위치가 효율적인 이유는 데이터 </a:t>
            </a:r>
            <a:r>
              <a:rPr lang="ko-KR" altLang="en-US" dirty="0" err="1" smtClean="0"/>
              <a:t>패킷에</a:t>
            </a:r>
            <a:r>
              <a:rPr lang="ko-KR" altLang="en-US" dirty="0" smtClean="0"/>
              <a:t> 대한 변경 없이 단지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프레임으로 캡슐화 하기 때문이다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스위치의 특징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 smtClean="0"/>
              <a:t>하드웨어 기반의 </a:t>
            </a:r>
            <a:r>
              <a:rPr lang="ko-KR" altLang="en-US" sz="1800" dirty="0" err="1" smtClean="0"/>
              <a:t>브릿징</a:t>
            </a:r>
            <a:r>
              <a:rPr lang="en-US" altLang="ko-KR" sz="1800" dirty="0" smtClean="0"/>
              <a:t>(MAC)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 smtClean="0"/>
              <a:t>와이어 속도</a:t>
            </a:r>
            <a:r>
              <a:rPr lang="en-US" altLang="ko-KR" sz="1800" dirty="0" smtClean="0"/>
              <a:t>(wire speed)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 smtClean="0"/>
              <a:t>짧은 대기 시간</a:t>
            </a:r>
            <a:r>
              <a:rPr lang="en-US" altLang="ko-KR" sz="1800" dirty="0" smtClean="0"/>
              <a:t>(latency)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 smtClean="0"/>
              <a:t>저 비용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허브와 스위치</a:t>
            </a:r>
            <a:endParaRPr lang="ko-KR" altLang="en-US" dirty="0"/>
          </a:p>
        </p:txBody>
      </p:sp>
      <p:pic>
        <p:nvPicPr>
          <p:cNvPr id="4" name="Picture 2" descr="https://www.netgear.com/images/Products/CBUFamilyPhotos/header-cbu-switches-smart-photo-large-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30638"/>
            <a:ext cx="4680520" cy="31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51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628800"/>
            <a:ext cx="8686800" cy="506916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브릿지와</a:t>
            </a:r>
            <a:r>
              <a:rPr lang="ko-KR" altLang="en-US" dirty="0" smtClean="0"/>
              <a:t> 스위치의 비교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sz="1800" dirty="0" err="1" smtClean="0"/>
              <a:t>브릿지는</a:t>
            </a:r>
            <a:r>
              <a:rPr lang="ko-KR" altLang="en-US" sz="1800" dirty="0" smtClean="0"/>
              <a:t> 소프트웨어 기반인 반면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스위치는 하드웨어 기반이다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브릿지는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하나당 </a:t>
            </a:r>
            <a:r>
              <a:rPr lang="ko-KR" altLang="en-US" sz="1800" dirty="0" err="1" smtClean="0"/>
              <a:t>스패닝</a:t>
            </a:r>
            <a:r>
              <a:rPr lang="ko-KR" altLang="en-US" sz="1800" dirty="0" smtClean="0"/>
              <a:t> 트리</a:t>
            </a:r>
            <a:r>
              <a:rPr lang="en-US" altLang="ko-KR" sz="1800" dirty="0" smtClean="0"/>
              <a:t>(spanning-tree)</a:t>
            </a:r>
            <a:r>
              <a:rPr lang="ko-KR" altLang="en-US" sz="1800" dirty="0" smtClean="0"/>
              <a:t>만을 가질 수 있지만 스위치는 다수의 </a:t>
            </a:r>
            <a:r>
              <a:rPr lang="ko-KR" altLang="en-US" sz="1800" dirty="0" err="1" smtClean="0"/>
              <a:t>스패닝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트리를</a:t>
            </a:r>
            <a:r>
              <a:rPr lang="ko-KR" altLang="en-US" sz="1800" dirty="0" smtClean="0"/>
              <a:t> 가질 수 있다</a:t>
            </a:r>
            <a:r>
              <a:rPr lang="en-US" altLang="ko-KR" sz="18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800" dirty="0" smtClean="0"/>
              <a:t>또한 </a:t>
            </a:r>
            <a:r>
              <a:rPr lang="ko-KR" altLang="en-US" sz="1800" dirty="0" err="1" smtClean="0"/>
              <a:t>브릿지는</a:t>
            </a:r>
            <a:r>
              <a:rPr lang="ko-KR" altLang="en-US" sz="1800" dirty="0" smtClean="0"/>
              <a:t> 최대 </a:t>
            </a:r>
            <a:r>
              <a:rPr lang="en-US" altLang="ko-KR" sz="1800" dirty="0" smtClean="0"/>
              <a:t>16</a:t>
            </a:r>
            <a:r>
              <a:rPr lang="ko-KR" altLang="en-US" sz="1800" dirty="0" smtClean="0"/>
              <a:t>포트이지만 스위치는 </a:t>
            </a:r>
            <a:r>
              <a:rPr lang="en-US" altLang="ko-KR" sz="1800" dirty="0" smtClean="0"/>
              <a:t>100</a:t>
            </a:r>
            <a:r>
              <a:rPr lang="ko-KR" altLang="en-US" sz="1800" dirty="0" smtClean="0"/>
              <a:t>여 개의 포트를 가질 수 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2200" dirty="0" smtClean="0"/>
              <a:t>스위치의 기능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000" dirty="0" smtClean="0"/>
              <a:t> 1)Learning</a:t>
            </a:r>
          </a:p>
          <a:p>
            <a:pPr marL="0" indent="0">
              <a:buNone/>
            </a:pPr>
            <a:r>
              <a:rPr lang="en-US" altLang="ko-KR" sz="1800" dirty="0" smtClean="0"/>
              <a:t>   - </a:t>
            </a:r>
            <a:r>
              <a:rPr lang="ko-KR" altLang="en-US" sz="1800" dirty="0" smtClean="0"/>
              <a:t>인터페이스에 수신된 각 프레임의 발신지 하드웨어 어드레스 </a:t>
            </a:r>
            <a:r>
              <a:rPr lang="en-US" altLang="ko-KR" sz="1800" dirty="0" smtClean="0"/>
              <a:t>MAC</a:t>
            </a:r>
            <a:r>
              <a:rPr lang="ko-KR" altLang="en-US" sz="1800" dirty="0" smtClean="0"/>
              <a:t>을 등록한다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 smtClean="0"/>
              <a:t> 2) </a:t>
            </a:r>
            <a:r>
              <a:rPr lang="ko-KR" altLang="en-US" sz="2000" dirty="0" smtClean="0"/>
              <a:t>포워드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필터링</a:t>
            </a:r>
            <a:r>
              <a:rPr lang="ko-KR" altLang="en-US" sz="2000" dirty="0" smtClean="0"/>
              <a:t> 결정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800" dirty="0" smtClean="0"/>
              <a:t>   - </a:t>
            </a:r>
            <a:r>
              <a:rPr lang="ko-KR" altLang="en-US" sz="1800" dirty="0" smtClean="0"/>
              <a:t>인터페이스에 프레임이 수신되었을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스위치는 수신지 하드웨어의 어드레스를 참조하여 </a:t>
            </a:r>
            <a:r>
              <a:rPr lang="en-US" altLang="ko-KR" sz="1800" dirty="0" smtClean="0"/>
              <a:t>MAC</a:t>
            </a:r>
            <a:r>
              <a:rPr lang="ko-KR" altLang="en-US" sz="1800" dirty="0" smtClean="0"/>
              <a:t>주소로 출구 인터페이스를 찾는다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 smtClean="0"/>
              <a:t> 3) </a:t>
            </a:r>
            <a:r>
              <a:rPr lang="ko-KR" altLang="en-US" sz="2000" dirty="0" smtClean="0"/>
              <a:t>루프 방지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800" dirty="0" smtClean="0"/>
              <a:t>   - </a:t>
            </a:r>
            <a:r>
              <a:rPr lang="ko-KR" altLang="en-US" sz="1800" dirty="0" smtClean="0"/>
              <a:t>이중화를 위하여 스위치 간의 다중 연결을 구성한 경우 네트워크 루프가 발생할 수 </a:t>
            </a:r>
            <a:r>
              <a:rPr lang="ko-KR" altLang="en-US" sz="1800" dirty="0"/>
              <a:t>있</a:t>
            </a:r>
            <a:r>
              <a:rPr lang="ko-KR" altLang="en-US" sz="1800" dirty="0" smtClean="0"/>
              <a:t>다</a:t>
            </a:r>
            <a:r>
              <a:rPr lang="en-US" altLang="ko-KR" sz="1800" dirty="0" smtClean="0"/>
              <a:t>. STP</a:t>
            </a:r>
            <a:r>
              <a:rPr lang="ko-KR" altLang="en-US" sz="1800" dirty="0" smtClean="0"/>
              <a:t>는 네트워크 루프를 방지하고 이중화를 허용한다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허브와 스위치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79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허브와 스위치 차이점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2000" dirty="0" smtClean="0"/>
              <a:t>가장 큰 차이는 </a:t>
            </a:r>
            <a:r>
              <a:rPr lang="en-US" altLang="ko-KR" sz="2000" dirty="0" smtClean="0"/>
              <a:t>MAC </a:t>
            </a:r>
            <a:r>
              <a:rPr lang="ko-KR" altLang="en-US" sz="2000" dirty="0" smtClean="0"/>
              <a:t>주소 관리 능력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스위치는 </a:t>
            </a:r>
            <a:r>
              <a:rPr lang="en-US" altLang="ko-KR" sz="1800" dirty="0" smtClean="0"/>
              <a:t>MAC</a:t>
            </a:r>
            <a:r>
              <a:rPr lang="ko-KR" altLang="en-US" sz="1800" dirty="0" smtClean="0"/>
              <a:t>주소 테이블을 가지고 있기 때문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2000" dirty="0" smtClean="0"/>
              <a:t>허브는 프레임을 전송하기 위해 </a:t>
            </a:r>
            <a:r>
              <a:rPr lang="ko-KR" altLang="en-US" sz="2000" dirty="0" err="1" smtClean="0"/>
              <a:t>브로드캐스트를</a:t>
            </a:r>
            <a:r>
              <a:rPr lang="ko-KR" altLang="en-US" sz="2000" dirty="0" smtClean="0"/>
              <a:t> 날리고 관련 </a:t>
            </a:r>
            <a:r>
              <a:rPr lang="en-US" altLang="ko-KR" sz="2000" dirty="0" smtClean="0"/>
              <a:t>ARP </a:t>
            </a:r>
            <a:r>
              <a:rPr lang="ko-KR" altLang="en-US" sz="2000" dirty="0" smtClean="0"/>
              <a:t>테이블을 컴퓨터에서 관리하게 한다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800" dirty="0" smtClean="0"/>
              <a:t>따라서 컴퓨터에서 통신할 상대편의 </a:t>
            </a:r>
            <a:r>
              <a:rPr lang="en-US" altLang="ko-KR" sz="1800" dirty="0" smtClean="0"/>
              <a:t>MAC</a:t>
            </a:r>
            <a:r>
              <a:rPr lang="ko-KR" altLang="en-US" sz="1800" dirty="0" smtClean="0"/>
              <a:t>주소가 없다면 매번 </a:t>
            </a:r>
            <a:r>
              <a:rPr lang="ko-KR" altLang="en-US" sz="1800" dirty="0" err="1" smtClean="0"/>
              <a:t>브로드</a:t>
            </a:r>
            <a:r>
              <a:rPr lang="ko-KR" altLang="en-US" sz="1800" dirty="0" smtClean="0"/>
              <a:t> 캐스트를 날려서 상대편 </a:t>
            </a:r>
            <a:r>
              <a:rPr lang="en-US" altLang="ko-KR" sz="1800" dirty="0" smtClean="0"/>
              <a:t>MAC </a:t>
            </a:r>
            <a:r>
              <a:rPr lang="ko-KR" altLang="en-US" sz="1800" dirty="0" smtClean="0"/>
              <a:t>주소를 인지하는 수 밖에 없다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스위치는 </a:t>
            </a:r>
            <a:r>
              <a:rPr lang="en-US" altLang="ko-KR" sz="2000" dirty="0" smtClean="0"/>
              <a:t>MAC</a:t>
            </a:r>
            <a:r>
              <a:rPr lang="ko-KR" altLang="en-US" sz="2000" dirty="0" smtClean="0"/>
              <a:t>을 획득하기 위해 </a:t>
            </a:r>
            <a:r>
              <a:rPr lang="ko-KR" altLang="en-US" sz="2000" dirty="0" err="1" smtClean="0"/>
              <a:t>플로딩</a:t>
            </a:r>
            <a:r>
              <a:rPr lang="ko-KR" altLang="en-US" sz="2000" dirty="0" smtClean="0"/>
              <a:t> 이라는 과정을 거친다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800" dirty="0" smtClean="0"/>
              <a:t>이렇게 획득한 </a:t>
            </a:r>
            <a:r>
              <a:rPr lang="en-US" altLang="ko-KR" sz="1800" dirty="0" smtClean="0"/>
              <a:t>MAC</a:t>
            </a:r>
            <a:r>
              <a:rPr lang="ko-KR" altLang="en-US" sz="1800" dirty="0" smtClean="0"/>
              <a:t>주소를 일정한 버퍼에 담아 두었다가 목적지의 </a:t>
            </a:r>
            <a:r>
              <a:rPr lang="en-US" altLang="ko-KR" sz="1800" dirty="0" smtClean="0"/>
              <a:t>MAC</a:t>
            </a:r>
            <a:r>
              <a:rPr lang="ko-KR" altLang="en-US" sz="1800" dirty="0" smtClean="0"/>
              <a:t>주소가 </a:t>
            </a:r>
            <a:r>
              <a:rPr lang="ko-KR" altLang="en-US" sz="1800" dirty="0" err="1" smtClean="0"/>
              <a:t>없을때</a:t>
            </a:r>
            <a:r>
              <a:rPr lang="ko-KR" altLang="en-US" sz="1800" dirty="0" smtClean="0"/>
              <a:t> 사용한다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허브와 스위치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33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허브와 스위치의 차이점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허브는 각각의 </a:t>
            </a:r>
            <a:r>
              <a:rPr lang="en-US" altLang="ko-KR" sz="2000" dirty="0"/>
              <a:t>LAN</a:t>
            </a:r>
            <a:r>
              <a:rPr lang="ko-KR" altLang="en-US" sz="2000" dirty="0"/>
              <a:t>이 보유한 대역폭을 </a:t>
            </a:r>
            <a:r>
              <a:rPr lang="en-US" altLang="ko-KR" sz="2000" dirty="0"/>
              <a:t>PC</a:t>
            </a:r>
            <a:r>
              <a:rPr lang="ko-KR" altLang="en-US" sz="2000" dirty="0"/>
              <a:t>의 대수만큼 쪼갬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800" dirty="0" smtClean="0"/>
              <a:t>10Mbps</a:t>
            </a:r>
            <a:r>
              <a:rPr lang="ko-KR" altLang="en-US" sz="1800" dirty="0" smtClean="0"/>
              <a:t>의 대역폭을 제공하는 </a:t>
            </a:r>
            <a:r>
              <a:rPr lang="ko-KR" altLang="en-US" sz="1800" dirty="0" err="1" smtClean="0"/>
              <a:t>이더넷에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8</a:t>
            </a:r>
            <a:r>
              <a:rPr lang="ko-KR" altLang="en-US" sz="1800" dirty="0" smtClean="0"/>
              <a:t>개의 포트를 탑재한 허브로 </a:t>
            </a:r>
            <a:r>
              <a:rPr lang="en-US" altLang="ko-KR" sz="1800" dirty="0" smtClean="0"/>
              <a:t>PC 8</a:t>
            </a:r>
            <a:r>
              <a:rPr lang="ko-KR" altLang="en-US" sz="1800" dirty="0" smtClean="0"/>
              <a:t>대를 연결하면 각각의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1.25</a:t>
            </a:r>
            <a:r>
              <a:rPr lang="ko-KR" altLang="en-US" sz="1800" dirty="0" smtClean="0"/>
              <a:t>의 대역폭을 할당 받는다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 err="1" smtClean="0"/>
              <a:t>이같은</a:t>
            </a:r>
            <a:r>
              <a:rPr lang="ko-KR" altLang="en-US" sz="1800" dirty="0" smtClean="0"/>
              <a:t> 성능의 한계로 허브는 점차 재택 근무 및 가정용으로 밀려나고 있으며 그 자리를 스위치가 대신하고 있다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허브는 단순히 데이터가 모여드는 곳이고 스위치는 데이터를 어떻게  보낼 것인지 결정하는 기능을 갖추고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 smtClean="0"/>
              <a:t>스위치는 </a:t>
            </a:r>
            <a:r>
              <a:rPr lang="en-US" altLang="ko-KR" sz="1800" dirty="0" smtClean="0"/>
              <a:t>CSMA/CD</a:t>
            </a:r>
            <a:r>
              <a:rPr lang="ko-KR" altLang="en-US" sz="1800" dirty="0" smtClean="0"/>
              <a:t>의 문제점인 프레임 충돌을 줄일 수 있는 장점이 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 smtClean="0"/>
              <a:t>불필요한 </a:t>
            </a:r>
            <a:r>
              <a:rPr lang="ko-KR" altLang="en-US" sz="1800" dirty="0" err="1" smtClean="0"/>
              <a:t>브로드캐스트를</a:t>
            </a:r>
            <a:r>
              <a:rPr lang="ko-KR" altLang="en-US" sz="1800" dirty="0" smtClean="0"/>
              <a:t> 감소시킬 수 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 smtClean="0"/>
              <a:t>스위치에서 </a:t>
            </a:r>
            <a:r>
              <a:rPr lang="en-US" altLang="ko-KR" sz="1800" dirty="0" smtClean="0"/>
              <a:t>VLAN</a:t>
            </a:r>
            <a:r>
              <a:rPr lang="ko-KR" altLang="en-US" sz="1800" dirty="0" smtClean="0"/>
              <a:t>을 이용하여 </a:t>
            </a:r>
            <a:r>
              <a:rPr lang="ko-KR" altLang="en-US" sz="1800" dirty="0" err="1" smtClean="0"/>
              <a:t>브로드캐스트</a:t>
            </a:r>
            <a:r>
              <a:rPr lang="ko-KR" altLang="en-US" sz="1800" dirty="0" smtClean="0"/>
              <a:t> 프레임으로 인한 성능 저하도 줄일 수 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허브와 스위치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91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스위치 설정 모드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이용자 모드 </a:t>
            </a:r>
            <a:r>
              <a:rPr lang="en-US" altLang="ko-KR" sz="1800" dirty="0" smtClean="0"/>
              <a:t>(user mode)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600" dirty="0" smtClean="0"/>
              <a:t>Switch&gt;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관리자 모드 </a:t>
            </a:r>
            <a:r>
              <a:rPr lang="en-US" altLang="ko-KR" sz="1800" dirty="0" smtClean="0"/>
              <a:t>(privilege mode)</a:t>
            </a:r>
          </a:p>
          <a:p>
            <a:pPr marL="0" indent="0">
              <a:buNone/>
            </a:pPr>
            <a:r>
              <a:rPr lang="en-US" altLang="ko-KR" sz="1600" dirty="0" smtClean="0"/>
              <a:t>	Switch&gt; enable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Switch#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800" dirty="0" smtClean="0"/>
              <a:t>설정모드 </a:t>
            </a:r>
            <a:r>
              <a:rPr lang="en-US" altLang="ko-KR" sz="1800" dirty="0" smtClean="0"/>
              <a:t>(configuration mode)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600" dirty="0" smtClean="0"/>
              <a:t>Switch# configure terminal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Switch(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)#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800" dirty="0" smtClean="0"/>
              <a:t>인터페이스 속도 조정하기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600" dirty="0" smtClean="0"/>
              <a:t>Switch(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)# interface </a:t>
            </a:r>
            <a:r>
              <a:rPr lang="en-US" altLang="ko-KR" sz="1600" dirty="0" err="1" smtClean="0"/>
              <a:t>fastethernet</a:t>
            </a:r>
            <a:r>
              <a:rPr lang="en-US" altLang="ko-KR" sz="1600" dirty="0" smtClean="0"/>
              <a:t> 0/1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Switch(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-if)# speed 100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스위치 기본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78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스위치 설정 모드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설정모드 빠져 </a:t>
            </a:r>
            <a:r>
              <a:rPr lang="ko-KR" altLang="en-US" sz="1800" dirty="0" smtClean="0"/>
              <a:t>나오기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/>
              <a:t>	Switch(</a:t>
            </a:r>
            <a:r>
              <a:rPr lang="en-US" altLang="ko-KR" sz="1800" dirty="0" err="1" smtClean="0"/>
              <a:t>config</a:t>
            </a:r>
            <a:r>
              <a:rPr lang="en-US" altLang="ko-KR" sz="1800" dirty="0" smtClean="0"/>
              <a:t>-if)# exit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Switch(</a:t>
            </a:r>
            <a:r>
              <a:rPr lang="en-US" altLang="ko-KR" sz="1800" dirty="0" err="1" smtClean="0"/>
              <a:t>config</a:t>
            </a:r>
            <a:r>
              <a:rPr lang="en-US" altLang="ko-KR" sz="1800" dirty="0" smtClean="0"/>
              <a:t>)# exit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Switch#</a:t>
            </a:r>
            <a:endParaRPr lang="en-US" altLang="ko-KR" sz="18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관리자 모드로 </a:t>
            </a:r>
            <a:r>
              <a:rPr lang="ko-KR" altLang="en-US" sz="1800" dirty="0" smtClean="0"/>
              <a:t>빠져 나오기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	 </a:t>
            </a:r>
            <a:r>
              <a:rPr lang="en-US" altLang="ko-KR" sz="1800" dirty="0" smtClean="0"/>
              <a:t>Switch(</a:t>
            </a:r>
            <a:r>
              <a:rPr lang="en-US" altLang="ko-KR" sz="1800" dirty="0" err="1" smtClean="0"/>
              <a:t>config</a:t>
            </a:r>
            <a:r>
              <a:rPr lang="en-US" altLang="ko-KR" sz="1800" dirty="0" smtClean="0"/>
              <a:t>-if)# end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	 Switch#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스위치 기본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94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/>
          <a:lstStyle/>
          <a:p>
            <a:r>
              <a:rPr lang="ko-KR" altLang="en-US" dirty="0" smtClean="0"/>
              <a:t>스위치 초기화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Switch</a:t>
            </a:r>
            <a:r>
              <a:rPr lang="en-US" altLang="ko-KR" sz="2000" dirty="0" smtClean="0"/>
              <a:t># delete vlan.dat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Delete filename [vlan.dat]?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Delete </a:t>
            </a:r>
            <a:r>
              <a:rPr lang="en-US" altLang="ko-KR" sz="2000" dirty="0" err="1" smtClean="0"/>
              <a:t>flash:vlan.dat</a:t>
            </a:r>
            <a:r>
              <a:rPr lang="en-US" altLang="ko-KR" sz="2000" dirty="0" smtClean="0"/>
              <a:t>? [confirm]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err="1" smtClean="0"/>
              <a:t>Switch#erase</a:t>
            </a:r>
            <a:r>
              <a:rPr lang="en-US" altLang="ko-KR" sz="2000" dirty="0" smtClean="0"/>
              <a:t> start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Switch</a:t>
            </a:r>
            <a:r>
              <a:rPr lang="en-US" altLang="ko-KR" sz="2000" dirty="0" smtClean="0"/>
              <a:t># reload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System configuration has been modified. Save? [yes/no]: no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Proceed with reload? [confirm]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스위치 기본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62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484784"/>
            <a:ext cx="8795320" cy="525780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스위치 이름 부여하기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800" dirty="0" smtClean="0"/>
              <a:t>Switch(</a:t>
            </a:r>
            <a:r>
              <a:rPr lang="en-US" altLang="ko-KR" sz="1800" dirty="0" err="1" smtClean="0"/>
              <a:t>config</a:t>
            </a:r>
            <a:r>
              <a:rPr lang="en-US" altLang="ko-KR" sz="1800" dirty="0" smtClean="0"/>
              <a:t>)# hostname SW1</a:t>
            </a:r>
          </a:p>
          <a:p>
            <a:pPr marL="0" indent="0">
              <a:buNone/>
            </a:pPr>
            <a:r>
              <a:rPr lang="en-US" altLang="ko-KR" sz="1800" dirty="0" smtClean="0"/>
              <a:t>SW1(</a:t>
            </a:r>
            <a:r>
              <a:rPr lang="en-US" altLang="ko-KR" sz="1800" dirty="0" err="1" smtClean="0"/>
              <a:t>config</a:t>
            </a:r>
            <a:r>
              <a:rPr lang="en-US" altLang="ko-KR" sz="1800" dirty="0" smtClean="0"/>
              <a:t>)#</a:t>
            </a:r>
            <a:endParaRPr lang="en-US" altLang="ko-KR" sz="1800" dirty="0"/>
          </a:p>
          <a:p>
            <a:r>
              <a:rPr lang="ko-KR" altLang="en-US" sz="2000" dirty="0" smtClean="0"/>
              <a:t>설정 취소하기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모든 명령어 앞에 </a:t>
            </a:r>
            <a:r>
              <a:rPr lang="en-US" altLang="ko-KR" sz="1800" dirty="0" smtClean="0"/>
              <a:t>no </a:t>
            </a:r>
            <a:r>
              <a:rPr lang="ko-KR" altLang="en-US" sz="1800" dirty="0" smtClean="0"/>
              <a:t>입력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SW1(</a:t>
            </a:r>
            <a:r>
              <a:rPr lang="en-US" altLang="ko-KR" sz="1800" dirty="0" err="1" smtClean="0"/>
              <a:t>config</a:t>
            </a:r>
            <a:r>
              <a:rPr lang="en-US" altLang="ko-KR" sz="1800" dirty="0" smtClean="0"/>
              <a:t>)#no host name SW1</a:t>
            </a:r>
          </a:p>
          <a:p>
            <a:pPr marL="0" indent="0">
              <a:buNone/>
            </a:pPr>
            <a:r>
              <a:rPr lang="en-US" altLang="ko-KR" sz="1800" dirty="0" smtClean="0"/>
              <a:t>Switch(</a:t>
            </a:r>
            <a:r>
              <a:rPr lang="en-US" altLang="ko-KR" sz="1800" dirty="0" err="1" smtClean="0"/>
              <a:t>config</a:t>
            </a:r>
            <a:r>
              <a:rPr lang="en-US" altLang="ko-KR" sz="1800" dirty="0" smtClean="0"/>
              <a:t>)#</a:t>
            </a:r>
            <a:endParaRPr lang="en-US" altLang="ko-KR" sz="1800" dirty="0"/>
          </a:p>
          <a:p>
            <a:r>
              <a:rPr lang="en-US" altLang="ko-KR" sz="2000" dirty="0" smtClean="0"/>
              <a:t>DNS</a:t>
            </a:r>
            <a:r>
              <a:rPr lang="ko-KR" altLang="en-US" sz="2000" dirty="0" smtClean="0"/>
              <a:t>서버 찾지 않기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잘못된 명령어를 쳤을 때 도메인 네임으로 인식하고 </a:t>
            </a:r>
            <a:r>
              <a:rPr lang="en-US" altLang="ko-KR" sz="1800" dirty="0" smtClean="0"/>
              <a:t>DNS</a:t>
            </a:r>
            <a:r>
              <a:rPr lang="ko-KR" altLang="en-US" sz="1800" dirty="0" smtClean="0"/>
              <a:t>서버를 찾는 기능 중지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Switch(</a:t>
            </a:r>
            <a:r>
              <a:rPr lang="en-US" altLang="ko-KR" sz="1800" dirty="0" err="1" smtClean="0"/>
              <a:t>config</a:t>
            </a:r>
            <a:r>
              <a:rPr lang="en-US" altLang="ko-KR" sz="1800" dirty="0" smtClean="0"/>
              <a:t>)#no </a:t>
            </a:r>
            <a:r>
              <a:rPr lang="en-US" altLang="ko-KR" sz="1800" dirty="0" err="1" smtClean="0"/>
              <a:t>ip</a:t>
            </a:r>
            <a:r>
              <a:rPr lang="en-US" altLang="ko-KR" sz="1800" dirty="0" smtClean="0"/>
              <a:t> domain-lookup</a:t>
            </a:r>
          </a:p>
          <a:p>
            <a:r>
              <a:rPr lang="ko-KR" altLang="en-US" sz="2000" dirty="0" smtClean="0"/>
              <a:t>콘솔 접속 유지하기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1800" dirty="0" err="1" smtClean="0"/>
              <a:t>라우터나</a:t>
            </a:r>
            <a:r>
              <a:rPr lang="ko-KR" altLang="en-US" sz="1800" dirty="0" smtClean="0"/>
              <a:t> 스위치에서 콘솔을 통하여 접속한 후 아무런 작업을 하지 않으면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분 뒤에 콘솔 모드에서 빠져 나오는 기능 중지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Switch(</a:t>
            </a:r>
            <a:r>
              <a:rPr lang="en-US" altLang="ko-KR" sz="1800" dirty="0" err="1" smtClean="0"/>
              <a:t>config</a:t>
            </a:r>
            <a:r>
              <a:rPr lang="en-US" altLang="ko-KR" sz="1800" dirty="0" smtClean="0"/>
              <a:t>)#line console 0</a:t>
            </a:r>
          </a:p>
          <a:p>
            <a:pPr marL="0" indent="0">
              <a:buNone/>
            </a:pPr>
            <a:r>
              <a:rPr lang="en-US" altLang="ko-KR" sz="1800" dirty="0" smtClean="0"/>
              <a:t>Switch(</a:t>
            </a:r>
            <a:r>
              <a:rPr lang="en-US" altLang="ko-KR" sz="1800" dirty="0" err="1" smtClean="0"/>
              <a:t>config</a:t>
            </a:r>
            <a:r>
              <a:rPr lang="en-US" altLang="ko-KR" sz="1800" dirty="0" smtClean="0"/>
              <a:t>-line)# exec-timeout 0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스위치 기본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433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484784"/>
            <a:ext cx="8795320" cy="525780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패스워드 설정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관리자용 패스워드 설정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Switch(</a:t>
            </a:r>
            <a:r>
              <a:rPr lang="en-US" altLang="ko-KR" sz="1800" dirty="0" err="1"/>
              <a:t>config</a:t>
            </a:r>
            <a:r>
              <a:rPr lang="en-US" altLang="ko-KR" sz="1800" dirty="0" smtClean="0"/>
              <a:t>)#enable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secret switch</a:t>
            </a:r>
          </a:p>
          <a:p>
            <a:pPr>
              <a:buFontTx/>
              <a:buChar char="-"/>
            </a:pPr>
            <a:r>
              <a:rPr lang="ko-KR" altLang="en-US" sz="1800" dirty="0" smtClean="0"/>
              <a:t>텔넷 패스워드 설정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Switch(</a:t>
            </a:r>
            <a:r>
              <a:rPr lang="en-US" altLang="ko-KR" sz="1800" dirty="0" err="1"/>
              <a:t>config</a:t>
            </a:r>
            <a:r>
              <a:rPr lang="en-US" altLang="ko-KR" sz="1800" dirty="0" smtClean="0"/>
              <a:t>)#line </a:t>
            </a:r>
            <a:r>
              <a:rPr lang="en-US" altLang="ko-KR" sz="1800" dirty="0" err="1" smtClean="0"/>
              <a:t>vty</a:t>
            </a:r>
            <a:r>
              <a:rPr lang="en-US" altLang="ko-KR" sz="1800" dirty="0" smtClean="0"/>
              <a:t> 0 15</a:t>
            </a:r>
          </a:p>
          <a:p>
            <a:pPr marL="0" indent="0">
              <a:buNone/>
            </a:pPr>
            <a:r>
              <a:rPr lang="en-US" altLang="ko-KR" sz="1800" dirty="0" smtClean="0"/>
              <a:t>Switch(</a:t>
            </a:r>
            <a:r>
              <a:rPr lang="en-US" altLang="ko-KR" sz="1800" dirty="0" err="1" smtClean="0"/>
              <a:t>config</a:t>
            </a:r>
            <a:r>
              <a:rPr lang="en-US" altLang="ko-KR" sz="1800" dirty="0" smtClean="0"/>
              <a:t>-line)# password switch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smtClean="0"/>
              <a:t>텔넷 패스워드 암호화 하기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Switch(</a:t>
            </a:r>
            <a:r>
              <a:rPr lang="en-US" altLang="ko-KR" sz="1800" dirty="0" err="1"/>
              <a:t>config</a:t>
            </a:r>
            <a:r>
              <a:rPr lang="en-US" altLang="ko-KR" sz="1800" dirty="0" smtClean="0"/>
              <a:t>)#service password-encryption</a:t>
            </a:r>
            <a:endParaRPr lang="en-US" altLang="ko-KR" sz="1800" dirty="0"/>
          </a:p>
          <a:p>
            <a:r>
              <a:rPr lang="ko-KR" altLang="en-US" sz="2000" dirty="0" smtClean="0"/>
              <a:t>인터페이스 </a:t>
            </a:r>
            <a:r>
              <a:rPr lang="ko-KR" altLang="en-US" sz="2000" dirty="0" err="1" smtClean="0"/>
              <a:t>설명달기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800" dirty="0"/>
              <a:t>Switch(</a:t>
            </a:r>
            <a:r>
              <a:rPr lang="en-US" altLang="ko-KR" sz="1800" dirty="0" err="1"/>
              <a:t>config</a:t>
            </a:r>
            <a:r>
              <a:rPr lang="en-US" altLang="ko-KR" sz="1800" dirty="0" smtClean="0"/>
              <a:t>)#interface </a:t>
            </a:r>
            <a:r>
              <a:rPr lang="en-US" altLang="ko-KR" sz="1800" dirty="0" err="1" smtClean="0"/>
              <a:t>fastethernet</a:t>
            </a:r>
            <a:r>
              <a:rPr lang="en-US" altLang="ko-KR" sz="1800" dirty="0" smtClean="0"/>
              <a:t> 0/1</a:t>
            </a:r>
          </a:p>
          <a:p>
            <a:pPr marL="0" indent="0">
              <a:buNone/>
            </a:pPr>
            <a:r>
              <a:rPr lang="en-US" altLang="ko-KR" sz="1800" dirty="0" smtClean="0"/>
              <a:t>Switch(</a:t>
            </a:r>
            <a:r>
              <a:rPr lang="en-US" altLang="ko-KR" sz="1800" dirty="0" err="1" smtClean="0"/>
              <a:t>config</a:t>
            </a:r>
            <a:r>
              <a:rPr lang="en-US" altLang="ko-KR" sz="1800" dirty="0" smtClean="0"/>
              <a:t>-if)# description MATERIAL DEPT</a:t>
            </a:r>
          </a:p>
          <a:p>
            <a:r>
              <a:rPr lang="ko-KR" altLang="en-US" sz="2000" dirty="0" smtClean="0"/>
              <a:t>설정 내용 저장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800" dirty="0" smtClean="0"/>
              <a:t>SW1# copy running-</a:t>
            </a:r>
            <a:r>
              <a:rPr lang="en-US" altLang="ko-KR" sz="1800" dirty="0" err="1" smtClean="0"/>
              <a:t>config</a:t>
            </a:r>
            <a:r>
              <a:rPr lang="en-US" altLang="ko-KR" sz="1800" dirty="0" smtClean="0"/>
              <a:t> startup-</a:t>
            </a:r>
            <a:r>
              <a:rPr lang="en-US" altLang="ko-KR" sz="1800" dirty="0" err="1" smtClean="0"/>
              <a:t>config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스위치 기본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445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계층 스위치의 주요 기능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/>
              <a:t>2</a:t>
            </a:r>
            <a:r>
              <a:rPr lang="ko-KR" altLang="en-US" sz="1800" dirty="0" smtClean="0"/>
              <a:t>계층 스위치의 주요 기능은 다음과 같다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주소학습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각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포트에 부착된 장비의 </a:t>
            </a:r>
            <a:r>
              <a:rPr lang="en-US" altLang="ko-KR" sz="1800" dirty="0" smtClean="0"/>
              <a:t>MAC</a:t>
            </a:r>
            <a:r>
              <a:rPr lang="ko-KR" altLang="en-US" sz="1800" dirty="0" smtClean="0"/>
              <a:t>주소를 배우고 </a:t>
            </a:r>
            <a:r>
              <a:rPr lang="en-US" altLang="ko-KR" sz="1800" dirty="0" smtClean="0"/>
              <a:t>MAC </a:t>
            </a:r>
            <a:r>
              <a:rPr lang="ko-KR" altLang="en-US" sz="1800" dirty="0" smtClean="0"/>
              <a:t>데이터 베이스에 저장한다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패킷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포워딩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필터링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스위치가 프레임을 수신하면 </a:t>
            </a:r>
            <a:r>
              <a:rPr lang="en-US" altLang="ko-KR" sz="1800" dirty="0" smtClean="0"/>
              <a:t>MAC</a:t>
            </a:r>
            <a:r>
              <a:rPr lang="ko-KR" altLang="en-US" sz="1800" dirty="0" smtClean="0"/>
              <a:t>테이블을 참조하여 어떤 포트로 프레임을 보낼 것 인지 정한다</a:t>
            </a:r>
            <a:endParaRPr lang="en-US" altLang="ko-KR" sz="18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루프 방지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스위치 네트워크의 이중화로 인해 발생되는 루프를 방지하는 기능을 가지고 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스위치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주소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21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/>
              <a:t>랜카드는</a:t>
            </a:r>
            <a:r>
              <a:rPr lang="ko-KR" altLang="en-US" sz="2000" dirty="0" smtClean="0"/>
              <a:t> 보통 네트워크 어댑터</a:t>
            </a:r>
            <a:r>
              <a:rPr lang="en-US" altLang="ko-KR" sz="2000" dirty="0" smtClean="0"/>
              <a:t>(network adapter)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NIC(Network Interface Card)</a:t>
            </a:r>
            <a:r>
              <a:rPr lang="ko-KR" altLang="en-US" sz="2000" dirty="0" smtClean="0"/>
              <a:t>라고 불리며 이는 네트워크를 구축할 때 반드시 필요한 장치이다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랜</a:t>
            </a:r>
            <a:r>
              <a:rPr lang="ko-KR" altLang="en-US" sz="2000" dirty="0" smtClean="0"/>
              <a:t> 카드는 컴퓨터의 각종 데이터를 네트워크에 전송할 수 있는 형태로 변환시켜 송수신 역할을 수행하는 장치이다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보통 </a:t>
            </a:r>
            <a:r>
              <a:rPr lang="ko-KR" altLang="en-US" sz="2000" dirty="0" err="1" smtClean="0"/>
              <a:t>랜</a:t>
            </a:r>
            <a:r>
              <a:rPr lang="ko-KR" altLang="en-US" sz="2000" dirty="0" smtClean="0"/>
              <a:t> 카드는 속도와 연결 방식에 따라 몇 가지 분류되는데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이들 가운데 자신의 사용 목적에 맞는 </a:t>
            </a:r>
            <a:r>
              <a:rPr lang="ko-KR" altLang="en-US" sz="2000" dirty="0" err="1" smtClean="0"/>
              <a:t>랜</a:t>
            </a:r>
            <a:r>
              <a:rPr lang="ko-KR" altLang="en-US" sz="2000" dirty="0" smtClean="0"/>
              <a:t> 카드를 구입하여 장착하면 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랜카드</a:t>
            </a:r>
            <a:endParaRPr lang="ko-KR" altLang="en-US" dirty="0"/>
          </a:p>
        </p:txBody>
      </p:sp>
      <p:pic>
        <p:nvPicPr>
          <p:cNvPr id="1026" name="Picture 2" descr="http://www.assignmenthelp.net/assignment_help/images/lan-card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25" y="5157192"/>
            <a:ext cx="2950524" cy="162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riverwhiz.com/wp-content/uploads/2011/11/LAN-Card-drivers-update-windows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38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093894"/>
            <a:ext cx="2434101" cy="161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drivethelife.com/wp-content/uploads/2015/10/network-adapter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069516"/>
            <a:ext cx="2448272" cy="163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424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스위칭</a:t>
            </a:r>
            <a:r>
              <a:rPr lang="ko-KR" altLang="en-US" dirty="0" smtClean="0"/>
              <a:t> 방식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1800" dirty="0" err="1" smtClean="0"/>
              <a:t>스위칭</a:t>
            </a:r>
            <a:r>
              <a:rPr lang="ko-KR" altLang="en-US" sz="1800" dirty="0" smtClean="0"/>
              <a:t> 방식이란 데이터를 전송하는 방식을 말하며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가지 방식이 있다</a:t>
            </a:r>
            <a:r>
              <a:rPr lang="en-US" altLang="ko-KR" sz="18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Store and forward</a:t>
            </a:r>
          </a:p>
          <a:p>
            <a:pPr marL="0" indent="0">
              <a:buNone/>
            </a:pPr>
            <a:r>
              <a:rPr lang="ko-KR" altLang="en-US" sz="1800" dirty="0" smtClean="0"/>
              <a:t>프레임이 </a:t>
            </a:r>
            <a:r>
              <a:rPr lang="ko-KR" altLang="en-US" sz="1800" dirty="0" err="1" smtClean="0"/>
              <a:t>포워딩하기</a:t>
            </a:r>
            <a:r>
              <a:rPr lang="ko-KR" altLang="en-US" sz="1800" dirty="0" smtClean="0"/>
              <a:t> 전에 완전한 프레임을 수신해야 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목적지와 출발지를 읽고 </a:t>
            </a:r>
            <a:r>
              <a:rPr lang="en-US" altLang="ko-KR" sz="1800" dirty="0" smtClean="0"/>
              <a:t>CRC</a:t>
            </a:r>
            <a:r>
              <a:rPr lang="ko-KR" altLang="en-US" sz="1800" dirty="0" smtClean="0"/>
              <a:t>를 수행한 후 프레임을 </a:t>
            </a:r>
            <a:r>
              <a:rPr lang="ko-KR" altLang="en-US" sz="1800" dirty="0" err="1" smtClean="0"/>
              <a:t>포워딩한다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손상된 것은 버려지고 시간은 프레임의 길이에 따라 다르다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2000" dirty="0" smtClean="0"/>
              <a:t>CUT through</a:t>
            </a:r>
          </a:p>
          <a:p>
            <a:pPr marL="0" indent="0">
              <a:buNone/>
            </a:pPr>
            <a:r>
              <a:rPr lang="ko-KR" altLang="en-US" sz="1800" dirty="0" smtClean="0"/>
              <a:t>프레임 헤더가 도착하자마자 목적지 주소를 검사하고 바로 프레임을 </a:t>
            </a:r>
            <a:r>
              <a:rPr lang="ko-KR" altLang="en-US" sz="1800" dirty="0" err="1" smtClean="0"/>
              <a:t>포워딩한다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패킷의</a:t>
            </a:r>
            <a:r>
              <a:rPr lang="ko-KR" altLang="en-US" sz="1800" dirty="0" smtClean="0"/>
              <a:t> 지연 시간은 엄청 줄어든다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smtClean="0"/>
              <a:t>단점은 </a:t>
            </a:r>
            <a:r>
              <a:rPr lang="en-US" altLang="ko-KR" sz="1800" dirty="0" smtClean="0"/>
              <a:t>CRC</a:t>
            </a:r>
            <a:r>
              <a:rPr lang="ko-KR" altLang="en-US" sz="1800" dirty="0" smtClean="0"/>
              <a:t>값에 오류가 있는 프레임이나 충돌된 프레임은 여전히 </a:t>
            </a:r>
            <a:r>
              <a:rPr lang="ko-KR" altLang="en-US" sz="1800" dirty="0" err="1" smtClean="0"/>
              <a:t>포워딩한다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2000" dirty="0" err="1" smtClean="0"/>
              <a:t>Fragement</a:t>
            </a:r>
            <a:r>
              <a:rPr lang="en-US" altLang="ko-KR" sz="2000" dirty="0" smtClean="0"/>
              <a:t>-free</a:t>
            </a:r>
          </a:p>
          <a:p>
            <a:pPr marL="0" indent="0">
              <a:buNone/>
            </a:pPr>
            <a:r>
              <a:rPr lang="ko-KR" altLang="en-US" sz="1600" dirty="0" smtClean="0"/>
              <a:t>스위치가 프레임을 </a:t>
            </a:r>
            <a:r>
              <a:rPr lang="ko-KR" altLang="en-US" sz="1600" dirty="0" err="1" smtClean="0"/>
              <a:t>포워딩하기</a:t>
            </a:r>
            <a:r>
              <a:rPr lang="ko-KR" altLang="en-US" sz="1600" dirty="0" smtClean="0"/>
              <a:t> 전에 첫 번째 </a:t>
            </a:r>
            <a:r>
              <a:rPr lang="en-US" altLang="ko-KR" sz="1600" dirty="0" smtClean="0"/>
              <a:t>64byte</a:t>
            </a:r>
            <a:r>
              <a:rPr lang="ko-KR" altLang="en-US" sz="1600" dirty="0" smtClean="0"/>
              <a:t>를 읽어 들여서 </a:t>
            </a:r>
            <a:r>
              <a:rPr lang="en-US" altLang="ko-KR" sz="1600" dirty="0" smtClean="0"/>
              <a:t>CRC</a:t>
            </a:r>
            <a:r>
              <a:rPr lang="ko-KR" altLang="en-US" sz="1600" dirty="0" smtClean="0"/>
              <a:t>검사를 한 다음 이상이 없으면 </a:t>
            </a:r>
            <a:r>
              <a:rPr lang="ko-KR" altLang="en-US" sz="1600" dirty="0" err="1" smtClean="0"/>
              <a:t>포워딩</a:t>
            </a:r>
            <a:r>
              <a:rPr lang="ko-KR" altLang="en-US" sz="1600" dirty="0" smtClean="0"/>
              <a:t>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대개 프레임의 손상이나 충돌은 프레임의 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64byte</a:t>
            </a:r>
            <a:r>
              <a:rPr lang="ko-KR" altLang="en-US" sz="1600" dirty="0" smtClean="0"/>
              <a:t>에서 발생된다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스위치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주소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64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MAC </a:t>
            </a:r>
            <a:r>
              <a:rPr lang="ko-KR" altLang="en-US" dirty="0" smtClean="0"/>
              <a:t>주소 테이블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2000" dirty="0" smtClean="0"/>
              <a:t>스위치는 목적지 </a:t>
            </a:r>
            <a:r>
              <a:rPr lang="en-US" altLang="ko-KR" sz="2000" dirty="0" smtClean="0"/>
              <a:t>MAC</a:t>
            </a:r>
            <a:r>
              <a:rPr lang="ko-KR" altLang="en-US" sz="2000" dirty="0" smtClean="0"/>
              <a:t>주소를 이용해 프레임을 전달하는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계층 장비이다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이를 위해 스위치는 각 포트에 연결된 </a:t>
            </a:r>
            <a:r>
              <a:rPr lang="en-US" altLang="ko-KR" sz="2000" dirty="0" smtClean="0"/>
              <a:t>MAC</a:t>
            </a:r>
            <a:r>
              <a:rPr lang="ko-KR" altLang="en-US" sz="2000" dirty="0" smtClean="0"/>
              <a:t>주소를 기억한다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이렇게 기억된 정보를 </a:t>
            </a:r>
            <a:r>
              <a:rPr lang="en-US" altLang="ko-KR" sz="2000" dirty="0" smtClean="0"/>
              <a:t>MAC </a:t>
            </a:r>
            <a:r>
              <a:rPr lang="ko-KR" altLang="en-US" sz="2000" dirty="0" smtClean="0"/>
              <a:t>주소 테이블이라고 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처음에 초기화 될 때에는 테이블이 비어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스위치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주소 관리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267744" y="3933056"/>
            <a:ext cx="5141530" cy="2135883"/>
            <a:chOff x="2267744" y="3933056"/>
            <a:chExt cx="5141530" cy="2135883"/>
          </a:xfrm>
        </p:grpSpPr>
        <p:pic>
          <p:nvPicPr>
            <p:cNvPr id="2050" name="Picture 2" descr="http://pds17.egloos.com/pds/200911/10/06/d0095006_4af920d7bb33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3933056"/>
              <a:ext cx="5141530" cy="2135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4185717" y="4221087"/>
              <a:ext cx="288032" cy="64807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61832" y="4221087"/>
              <a:ext cx="918279" cy="576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97369" y="4287722"/>
              <a:ext cx="671233" cy="1301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00967" y="4287722"/>
              <a:ext cx="671233" cy="1301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5220069" y="4973714"/>
              <a:ext cx="671233" cy="6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3701093" y="4938480"/>
              <a:ext cx="671233" cy="6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9033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ko-KR" altLang="en-US" sz="2000" dirty="0" smtClean="0"/>
              <a:t>빈 </a:t>
            </a:r>
            <a:r>
              <a:rPr lang="en-US" altLang="ko-KR" sz="2000" dirty="0" smtClean="0"/>
              <a:t>MAC </a:t>
            </a:r>
            <a:r>
              <a:rPr lang="ko-KR" altLang="en-US" sz="2000" dirty="0" smtClean="0"/>
              <a:t>주소 테이블을 이용해서는 </a:t>
            </a:r>
            <a:r>
              <a:rPr lang="ko-KR" altLang="en-US" sz="2000" dirty="0" err="1" smtClean="0"/>
              <a:t>패킷의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필터링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포워딩을</a:t>
            </a:r>
            <a:r>
              <a:rPr lang="ko-KR" altLang="en-US" sz="2000" dirty="0" smtClean="0"/>
              <a:t> 결정할 수 없다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프레임의 모든 연결된 포트로 </a:t>
            </a:r>
            <a:r>
              <a:rPr lang="ko-KR" altLang="en-US" sz="2000" dirty="0" err="1" smtClean="0"/>
              <a:t>포워딩</a:t>
            </a:r>
            <a:r>
              <a:rPr lang="ko-KR" altLang="en-US" sz="2000" dirty="0" smtClean="0"/>
              <a:t> 하는 것을 </a:t>
            </a:r>
            <a:r>
              <a:rPr lang="ko-KR" altLang="en-US" sz="2000" dirty="0" err="1" smtClean="0"/>
              <a:t>플러딩</a:t>
            </a:r>
            <a:r>
              <a:rPr lang="ko-KR" altLang="en-US" sz="2000" dirty="0" smtClean="0"/>
              <a:t> 한다고 말한다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패킷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플러딩은</a:t>
            </a:r>
            <a:r>
              <a:rPr lang="ko-KR" altLang="en-US" sz="2000" dirty="0" smtClean="0"/>
              <a:t> 데이터 전송 </a:t>
            </a:r>
            <a:r>
              <a:rPr lang="ko-KR" altLang="en-US" sz="2000" dirty="0" err="1" smtClean="0"/>
              <a:t>방법중에서도</a:t>
            </a:r>
            <a:r>
              <a:rPr lang="ko-KR" altLang="en-US" sz="2000" dirty="0" smtClean="0"/>
              <a:t> 가장 비효율적인 것이다</a:t>
            </a:r>
            <a:r>
              <a:rPr lang="en-US" altLang="ko-KR" dirty="0" smtClean="0"/>
              <a:t>.</a:t>
            </a:r>
          </a:p>
          <a:p>
            <a:r>
              <a:rPr lang="ko-KR" altLang="en-US" sz="1800" dirty="0"/>
              <a:t>스위치는 </a:t>
            </a:r>
            <a:r>
              <a:rPr lang="en-US" altLang="ko-KR" sz="1800" dirty="0"/>
              <a:t>MAC </a:t>
            </a:r>
            <a:r>
              <a:rPr lang="ko-KR" altLang="en-US" sz="1800" dirty="0"/>
              <a:t>주소를 학습하는 과정</a:t>
            </a:r>
            <a:r>
              <a:rPr lang="en-US" altLang="ko-KR" sz="1800" dirty="0"/>
              <a:t>(learning address)</a:t>
            </a:r>
            <a:r>
              <a:rPr lang="ko-KR" altLang="en-US" sz="1800" dirty="0"/>
              <a:t>을 거쳐 </a:t>
            </a:r>
            <a:r>
              <a:rPr lang="en-US" altLang="ko-KR" sz="1800" dirty="0"/>
              <a:t>MAC </a:t>
            </a:r>
            <a:r>
              <a:rPr lang="ko-KR" altLang="en-US" sz="1800" dirty="0"/>
              <a:t>주소 테이블을 작성한다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과정은 아래 그림과 같다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스위치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주소 관리</a:t>
            </a:r>
            <a:endParaRPr lang="ko-KR" altLang="en-US" dirty="0"/>
          </a:p>
        </p:txBody>
      </p:sp>
      <p:pic>
        <p:nvPicPr>
          <p:cNvPr id="4" name="Picture 2" descr="http://pds17.egloos.com/pds/200911/10/06/d0095006_4af920d7bb33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693750"/>
            <a:ext cx="5717594" cy="237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02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MAC </a:t>
            </a:r>
            <a:r>
              <a:rPr lang="ko-KR" altLang="en-US" sz="2000" dirty="0" smtClean="0"/>
              <a:t>주소 </a:t>
            </a:r>
            <a:r>
              <a:rPr lang="en-US" altLang="ko-KR" sz="2000" dirty="0" smtClean="0"/>
              <a:t>0260:8c01.1111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MAC </a:t>
            </a:r>
            <a:r>
              <a:rPr lang="ko-KR" altLang="en-US" sz="2000" dirty="0" smtClean="0"/>
              <a:t>주소 </a:t>
            </a:r>
            <a:r>
              <a:rPr lang="en-US" altLang="ko-KR" sz="2000" dirty="0" smtClean="0"/>
              <a:t>0260:8c01.2222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C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트래픽을</a:t>
            </a:r>
            <a:r>
              <a:rPr lang="ko-KR" altLang="en-US" sz="2000" dirty="0" smtClean="0"/>
              <a:t> 보내려고 한다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1800" dirty="0" smtClean="0"/>
              <a:t>프레임을 초기에 물리적 </a:t>
            </a:r>
            <a:r>
              <a:rPr lang="ko-KR" altLang="en-US" sz="1800" dirty="0" err="1" smtClean="0"/>
              <a:t>이더넷에서</a:t>
            </a:r>
            <a:r>
              <a:rPr lang="ko-KR" altLang="en-US" sz="1800" dirty="0" smtClean="0"/>
              <a:t> 수신되고 임시 버퍼 공간에 저장된다</a:t>
            </a:r>
            <a:endParaRPr lang="en-US" altLang="ko-KR" sz="1800" dirty="0" smtClean="0"/>
          </a:p>
          <a:p>
            <a:pPr marL="457200" indent="-457200">
              <a:buAutoNum type="arabicParenR"/>
            </a:pPr>
            <a:r>
              <a:rPr lang="ko-KR" altLang="en-US" sz="1800" dirty="0" smtClean="0"/>
              <a:t>스위치에 </a:t>
            </a:r>
            <a:r>
              <a:rPr lang="en-US" altLang="ko-KR" sz="1800" dirty="0" smtClean="0"/>
              <a:t>MAC </a:t>
            </a:r>
            <a:r>
              <a:rPr lang="ko-KR" altLang="en-US" sz="1800" dirty="0" smtClean="0"/>
              <a:t>테이블이 없기 때문에 모든 포트로 프레임을 </a:t>
            </a:r>
            <a:r>
              <a:rPr lang="ko-KR" altLang="en-US" sz="1800" dirty="0" err="1" smtClean="0"/>
              <a:t>플러딩</a:t>
            </a:r>
            <a:r>
              <a:rPr lang="ko-KR" altLang="en-US" sz="1800" dirty="0" smtClean="0"/>
              <a:t> 한다</a:t>
            </a:r>
            <a:r>
              <a:rPr lang="en-US" altLang="ko-KR" sz="18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1800" dirty="0" smtClean="0"/>
              <a:t>스위치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에서 프레임을 </a:t>
            </a:r>
            <a:r>
              <a:rPr lang="ko-KR" altLang="en-US" sz="1800" dirty="0" err="1" smtClean="0"/>
              <a:t>플러딩하는</a:t>
            </a:r>
            <a:r>
              <a:rPr lang="ko-KR" altLang="en-US" sz="1800" dirty="0" smtClean="0"/>
              <a:t> 동안 스위치는 송신지 주소를 알게 되고 이를 </a:t>
            </a:r>
            <a:r>
              <a:rPr lang="en-US" altLang="ko-KR" sz="1800" dirty="0" smtClean="0"/>
              <a:t>E0</a:t>
            </a:r>
            <a:r>
              <a:rPr lang="ko-KR" altLang="en-US" sz="1800" dirty="0" smtClean="0"/>
              <a:t>과 연결하여 새로운 </a:t>
            </a:r>
            <a:r>
              <a:rPr lang="en-US" altLang="ko-KR" sz="1800" dirty="0" smtClean="0"/>
              <a:t>MAC</a:t>
            </a:r>
            <a:r>
              <a:rPr lang="ko-KR" altLang="en-US" sz="1800" dirty="0" smtClean="0"/>
              <a:t>주소 테이블 항목으로 등록한다</a:t>
            </a:r>
            <a:r>
              <a:rPr lang="en-US" altLang="ko-KR" sz="1800" dirty="0" smtClean="0"/>
              <a:t>.</a:t>
            </a:r>
          </a:p>
          <a:p>
            <a:pPr marL="457200" indent="-457200">
              <a:buAutoNum type="arabicParenR"/>
            </a:pPr>
            <a:r>
              <a:rPr lang="en-US" altLang="ko-KR" sz="1800" dirty="0" smtClean="0"/>
              <a:t>MAC </a:t>
            </a:r>
            <a:r>
              <a:rPr lang="ko-KR" altLang="en-US" sz="1800" dirty="0" smtClean="0"/>
              <a:t>주소는 캐시메모리에 저장되고 일정 시간 내에 스위치를 통과하는 </a:t>
            </a:r>
            <a:r>
              <a:rPr lang="ko-KR" altLang="en-US" sz="1800" dirty="0" err="1" smtClean="0"/>
              <a:t>새로운프레임에</a:t>
            </a:r>
            <a:r>
              <a:rPr lang="ko-KR" altLang="en-US" sz="1800" dirty="0" smtClean="0"/>
              <a:t> 의해 재생되지 않으면 삭제된다</a:t>
            </a: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스위치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 주소 관리</a:t>
            </a:r>
            <a:endParaRPr lang="ko-KR" altLang="en-US" dirty="0"/>
          </a:p>
        </p:txBody>
      </p:sp>
      <p:pic>
        <p:nvPicPr>
          <p:cNvPr id="4" name="Picture 2" descr="http://pds17.egloos.com/pds/200911/10/06/d0095006_4af920d7bb33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65104"/>
            <a:ext cx="5717594" cy="237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705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8112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MAC </a:t>
            </a:r>
            <a:r>
              <a:rPr lang="ko-KR" altLang="en-US" sz="2000" dirty="0" smtClean="0"/>
              <a:t>주소 테이블 확인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1800" dirty="0" err="1" smtClean="0"/>
              <a:t>시스코</a:t>
            </a:r>
            <a:r>
              <a:rPr lang="ko-KR" altLang="en-US" sz="1800" dirty="0" smtClean="0"/>
              <a:t> 스위치에서 </a:t>
            </a:r>
            <a:r>
              <a:rPr lang="en-US" altLang="ko-KR" sz="1800" dirty="0" smtClean="0"/>
              <a:t>MAC </a:t>
            </a:r>
            <a:r>
              <a:rPr lang="ko-KR" altLang="en-US" sz="1800" dirty="0" smtClean="0"/>
              <a:t>주소 테이블을 확인하기 위해서는 </a:t>
            </a:r>
            <a:r>
              <a:rPr lang="en-US" altLang="ko-KR" sz="1800" dirty="0" err="1" smtClean="0"/>
              <a:t>sh</a:t>
            </a:r>
            <a:r>
              <a:rPr lang="en-US" altLang="ko-KR" sz="1800" dirty="0" smtClean="0"/>
              <a:t> mac-add</a:t>
            </a:r>
            <a:r>
              <a:rPr lang="ko-KR" altLang="en-US" sz="1800" dirty="0" smtClean="0"/>
              <a:t>라고 명령한다</a:t>
            </a:r>
            <a:r>
              <a:rPr lang="en-US" altLang="ko-KR" sz="1800" dirty="0" smtClean="0"/>
              <a:t>. MAC : port</a:t>
            </a:r>
            <a:r>
              <a:rPr lang="ko-KR" altLang="en-US" sz="1800" dirty="0" smtClean="0"/>
              <a:t>가 다 </a:t>
            </a:r>
            <a:r>
              <a:rPr lang="en-US" altLang="ko-KR" sz="1800" dirty="0" smtClean="0"/>
              <a:t>: 1</a:t>
            </a:r>
            <a:r>
              <a:rPr lang="ko-KR" altLang="en-US" sz="1800" dirty="0" smtClean="0"/>
              <a:t>인 경우 허브나 스위치를 통해 연결되어 있음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Switch#</a:t>
            </a:r>
          </a:p>
          <a:p>
            <a:pPr marL="0" indent="0">
              <a:buNone/>
            </a:pPr>
            <a:r>
              <a:rPr lang="en-US" altLang="ko-KR" sz="1800" dirty="0" smtClean="0"/>
              <a:t>Switch# </a:t>
            </a:r>
            <a:r>
              <a:rPr lang="en-US" altLang="ko-KR" sz="1800" dirty="0" err="1" smtClean="0"/>
              <a:t>sh</a:t>
            </a:r>
            <a:r>
              <a:rPr lang="en-US" altLang="ko-KR" sz="1800" dirty="0" smtClean="0"/>
              <a:t> mac-add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Mac Address Table</a:t>
            </a:r>
          </a:p>
          <a:p>
            <a:pPr marL="0" indent="0">
              <a:buNone/>
            </a:pPr>
            <a:r>
              <a:rPr lang="en-US" altLang="ko-KR" sz="1800" dirty="0" smtClean="0"/>
              <a:t>------------------------------------</a:t>
            </a:r>
          </a:p>
          <a:p>
            <a:pPr marL="0" indent="0">
              <a:buNone/>
            </a:pPr>
            <a:r>
              <a:rPr lang="en-US" altLang="ko-KR" sz="1800" dirty="0" err="1" smtClean="0"/>
              <a:t>Vlan</a:t>
            </a:r>
            <a:r>
              <a:rPr lang="en-US" altLang="ko-KR" sz="1800" dirty="0" smtClean="0"/>
              <a:t>    Mac Address	      Type          Ports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----	-----------	     ------     -------</a:t>
            </a:r>
          </a:p>
          <a:p>
            <a:pPr marL="0" indent="0">
              <a:buNone/>
            </a:pPr>
            <a:r>
              <a:rPr lang="en-US" altLang="ko-KR" sz="1800" dirty="0" smtClean="0"/>
              <a:t>1	0001.43a0.0209   DYNAMIC     Fa0/1</a:t>
            </a:r>
          </a:p>
          <a:p>
            <a:pPr marL="0" indent="0">
              <a:buNone/>
            </a:pPr>
            <a:r>
              <a:rPr lang="en-US" altLang="ko-KR" sz="1800" dirty="0" smtClean="0"/>
              <a:t>1	0004.9a25.d0d1   </a:t>
            </a:r>
            <a:r>
              <a:rPr lang="en-US" altLang="ko-KR" sz="1800" dirty="0"/>
              <a:t>DYNAMIC     </a:t>
            </a:r>
            <a:r>
              <a:rPr lang="en-US" altLang="ko-KR" sz="1800" dirty="0" smtClean="0"/>
              <a:t>Fa0/4</a:t>
            </a:r>
          </a:p>
          <a:p>
            <a:pPr marL="0" indent="0">
              <a:buNone/>
            </a:pPr>
            <a:r>
              <a:rPr lang="en-US" altLang="ko-KR" sz="1800" dirty="0" smtClean="0"/>
              <a:t>1	0005.5e7c.b733   </a:t>
            </a:r>
            <a:r>
              <a:rPr lang="en-US" altLang="ko-KR" sz="1800" dirty="0"/>
              <a:t>DYNAMIC     </a:t>
            </a:r>
            <a:r>
              <a:rPr lang="en-US" altLang="ko-KR" sz="1800" dirty="0" smtClean="0"/>
              <a:t>Fa0/2</a:t>
            </a:r>
          </a:p>
          <a:p>
            <a:pPr marL="0" indent="0">
              <a:buNone/>
            </a:pPr>
            <a:r>
              <a:rPr lang="en-US" altLang="ko-KR" sz="1800" dirty="0" smtClean="0"/>
              <a:t>1	000b.bec2.d216   </a:t>
            </a:r>
            <a:r>
              <a:rPr lang="en-US" altLang="ko-KR" sz="1800" dirty="0"/>
              <a:t>DYNAMIC     </a:t>
            </a:r>
            <a:r>
              <a:rPr lang="en-US" altLang="ko-KR" sz="1800" dirty="0" smtClean="0"/>
              <a:t>Fa0/3</a:t>
            </a:r>
          </a:p>
          <a:p>
            <a:pPr marL="0" indent="0">
              <a:buNone/>
            </a:pPr>
            <a:r>
              <a:rPr lang="en-US" altLang="ko-KR" sz="1800" dirty="0" smtClean="0"/>
              <a:t>Switch#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스위치의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주소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356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6659" y="1484784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프레임 </a:t>
            </a:r>
            <a:r>
              <a:rPr lang="ko-KR" altLang="en-US" sz="2000" dirty="0" err="1" smtClean="0"/>
              <a:t>필터링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r>
              <a:rPr lang="ko-KR" altLang="en-US" sz="1800" dirty="0" smtClean="0"/>
              <a:t>전송된 프레임에서 목적지 </a:t>
            </a:r>
            <a:r>
              <a:rPr lang="en-US" altLang="ko-KR" sz="1800" dirty="0" smtClean="0"/>
              <a:t>MAC </a:t>
            </a:r>
            <a:r>
              <a:rPr lang="ko-KR" altLang="en-US" sz="1800" dirty="0" smtClean="0"/>
              <a:t>주소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즉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0260.8c01.2222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MAC </a:t>
            </a:r>
            <a:r>
              <a:rPr lang="ko-KR" altLang="en-US" sz="1800" dirty="0" smtClean="0"/>
              <a:t>주소 테이블에 있는 항목과 비교한다</a:t>
            </a:r>
            <a:r>
              <a:rPr lang="en-US" altLang="ko-KR" sz="18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1800" dirty="0" smtClean="0"/>
              <a:t>스위치가 목적지 </a:t>
            </a:r>
            <a:r>
              <a:rPr lang="en-US" altLang="ko-KR" sz="1800" dirty="0" smtClean="0"/>
              <a:t>MAC </a:t>
            </a:r>
            <a:r>
              <a:rPr lang="ko-KR" altLang="en-US" sz="1800" dirty="0" smtClean="0"/>
              <a:t>주소 포트 </a:t>
            </a:r>
            <a:r>
              <a:rPr lang="en-US" altLang="ko-KR" sz="1800" dirty="0" smtClean="0"/>
              <a:t>E2</a:t>
            </a:r>
            <a:r>
              <a:rPr lang="ko-KR" altLang="en-US" sz="1800" dirty="0" smtClean="0"/>
              <a:t>를 통해 도착했다고 판단되면 스위치는 이 포트로만 프레임을 재전송 한다</a:t>
            </a:r>
            <a:r>
              <a:rPr lang="en-US" altLang="ko-KR" sz="18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1800" dirty="0" smtClean="0"/>
              <a:t>스위치는 포트 </a:t>
            </a:r>
            <a:r>
              <a:rPr lang="en-US" altLang="ko-KR" sz="1800" dirty="0" smtClean="0"/>
              <a:t>E1</a:t>
            </a:r>
            <a:r>
              <a:rPr lang="ko-KR" altLang="en-US" sz="1800" dirty="0" smtClean="0"/>
              <a:t>또는 포트 </a:t>
            </a:r>
            <a:r>
              <a:rPr lang="en-US" altLang="ko-KR" sz="1800" dirty="0" smtClean="0"/>
              <a:t>E3</a:t>
            </a:r>
            <a:r>
              <a:rPr lang="ko-KR" altLang="en-US" sz="1800" dirty="0" smtClean="0"/>
              <a:t>로 프레임을 재전송하지 않는데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이는 이러한 링크들의 대역폭을 절약시킬 수 있게 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이러한 것이 프레임 </a:t>
            </a:r>
            <a:r>
              <a:rPr lang="ko-KR" altLang="en-US" sz="1800" dirty="0" err="1" smtClean="0"/>
              <a:t>필터링이라고</a:t>
            </a:r>
            <a:r>
              <a:rPr lang="ko-KR" altLang="en-US" sz="1800" dirty="0" smtClean="0"/>
              <a:t> 한다</a:t>
            </a:r>
            <a:r>
              <a:rPr lang="en-US" altLang="ko-KR" sz="1800" dirty="0" smtClean="0"/>
              <a:t>.</a:t>
            </a:r>
          </a:p>
          <a:p>
            <a:pPr marL="457200" indent="-457200">
              <a:buAutoNum type="arabicParenR"/>
            </a:pPr>
            <a:r>
              <a:rPr lang="en-US" altLang="ko-KR" sz="1800" dirty="0" smtClean="0"/>
              <a:t>MAC </a:t>
            </a:r>
            <a:r>
              <a:rPr lang="ko-KR" altLang="en-US" sz="1800" dirty="0" smtClean="0"/>
              <a:t>테이블에서 스테이션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의 주소 </a:t>
            </a:r>
            <a:r>
              <a:rPr lang="en-US" altLang="ko-KR" sz="1800" dirty="0" smtClean="0"/>
              <a:t>0260.8c01.1111</a:t>
            </a:r>
            <a:r>
              <a:rPr lang="ko-KR" altLang="en-US" sz="1800" dirty="0" smtClean="0"/>
              <a:t>을 갱신한다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스위치의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주소 관리</a:t>
            </a:r>
            <a:endParaRPr lang="ko-KR" altLang="en-US" dirty="0"/>
          </a:p>
        </p:txBody>
      </p:sp>
      <p:pic>
        <p:nvPicPr>
          <p:cNvPr id="3074" name="Picture 2" descr="http://www.hardnara.com/board2/image/PIC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437112"/>
            <a:ext cx="5039479" cy="227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97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전송속도에 따른 </a:t>
            </a:r>
            <a:r>
              <a:rPr lang="ko-KR" altLang="en-US" dirty="0" err="1" smtClean="0"/>
              <a:t>랜</a:t>
            </a:r>
            <a:r>
              <a:rPr lang="ko-KR" altLang="en-US" dirty="0" smtClean="0"/>
              <a:t> 카드 분류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10Mbps </a:t>
            </a:r>
            <a:r>
              <a:rPr lang="ko-KR" altLang="en-US" sz="2000" dirty="0" err="1" smtClean="0"/>
              <a:t>랜카드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1800" dirty="0" smtClean="0"/>
              <a:t>표준 </a:t>
            </a:r>
            <a:r>
              <a:rPr lang="ko-KR" altLang="en-US" sz="1800" dirty="0" err="1" smtClean="0"/>
              <a:t>이더넷의</a:t>
            </a:r>
            <a:r>
              <a:rPr lang="ko-KR" altLang="en-US" sz="1800" dirty="0" smtClean="0"/>
              <a:t> 전송속도가 </a:t>
            </a:r>
            <a:r>
              <a:rPr lang="en-US" altLang="ko-KR" sz="1800" dirty="0" smtClean="0"/>
              <a:t>10Mbps</a:t>
            </a:r>
            <a:r>
              <a:rPr lang="ko-KR" altLang="en-US" sz="1800" dirty="0" smtClean="0"/>
              <a:t>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현재 사용되고 있는 대부분의 인터넷 </a:t>
            </a:r>
            <a:r>
              <a:rPr lang="ko-KR" altLang="en-US" sz="1800" dirty="0" err="1" smtClean="0"/>
              <a:t>랜</a:t>
            </a:r>
            <a:r>
              <a:rPr lang="ko-KR" altLang="en-US" sz="1800" dirty="0" smtClean="0"/>
              <a:t> 카드가 이 속도를 기본으로 지원하고 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2000" dirty="0" smtClean="0"/>
              <a:t>10/100Mbps </a:t>
            </a:r>
            <a:r>
              <a:rPr lang="ko-KR" altLang="en-US" sz="2000" dirty="0" err="1" smtClean="0"/>
              <a:t>랜카드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1800" dirty="0" smtClean="0"/>
              <a:t>기본 표준 </a:t>
            </a:r>
            <a:r>
              <a:rPr lang="ko-KR" altLang="en-US" sz="1800" dirty="0" err="1" smtClean="0"/>
              <a:t>이더넷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10Mbps </a:t>
            </a:r>
            <a:r>
              <a:rPr lang="ko-KR" altLang="en-US" sz="1800" dirty="0" err="1" smtClean="0"/>
              <a:t>랜</a:t>
            </a:r>
            <a:r>
              <a:rPr lang="ko-KR" altLang="en-US" sz="1800" dirty="0" smtClean="0"/>
              <a:t> 카드보다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배 가량 전송 속도가 빠르게 만들어진 고속 </a:t>
            </a:r>
            <a:r>
              <a:rPr lang="ko-KR" altLang="en-US" sz="1800" dirty="0" err="1" smtClean="0"/>
              <a:t>이더넷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랜카드이다</a:t>
            </a:r>
            <a:r>
              <a:rPr lang="en-US" altLang="ko-KR" sz="1800" dirty="0" smtClean="0"/>
              <a:t>. 10/100Mbps</a:t>
            </a:r>
            <a:r>
              <a:rPr lang="ko-KR" altLang="en-US" sz="1800" dirty="0" err="1" smtClean="0"/>
              <a:t>랜</a:t>
            </a:r>
            <a:r>
              <a:rPr lang="ko-KR" altLang="en-US" sz="1800" dirty="0" smtClean="0"/>
              <a:t> 카드는 </a:t>
            </a:r>
            <a:r>
              <a:rPr lang="en-US" altLang="ko-KR" sz="1800" dirty="0" smtClean="0"/>
              <a:t>10Mbps</a:t>
            </a:r>
            <a:r>
              <a:rPr lang="ko-KR" altLang="en-US" sz="1800" dirty="0" err="1" smtClean="0"/>
              <a:t>랜</a:t>
            </a:r>
            <a:r>
              <a:rPr lang="ko-KR" altLang="en-US" sz="1800" dirty="0" smtClean="0"/>
              <a:t> 카드와 가격이 별로 </a:t>
            </a:r>
            <a:r>
              <a:rPr lang="ko-KR" altLang="en-US" sz="1800" dirty="0" err="1" smtClean="0"/>
              <a:t>차이나지</a:t>
            </a:r>
            <a:r>
              <a:rPr lang="ko-KR" altLang="en-US" sz="1800" dirty="0" smtClean="0"/>
              <a:t> 않아 최근 이를 사용하는 사용자들이 늘어나고 있는 추세이다</a:t>
            </a:r>
            <a:r>
              <a:rPr lang="en-US" altLang="ko-KR" sz="1800" dirty="0" smtClean="0"/>
              <a:t>. 10/100Mbps </a:t>
            </a:r>
            <a:r>
              <a:rPr lang="ko-KR" altLang="en-US" sz="1800" dirty="0" err="1" smtClean="0"/>
              <a:t>랜카드는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100Mbps</a:t>
            </a:r>
            <a:r>
              <a:rPr lang="ko-KR" altLang="en-US" sz="1800" dirty="0" smtClean="0"/>
              <a:t>는 물론 </a:t>
            </a:r>
            <a:r>
              <a:rPr lang="en-US" altLang="ko-KR" sz="1800" dirty="0" smtClean="0"/>
              <a:t>10Mbps</a:t>
            </a:r>
            <a:r>
              <a:rPr lang="ko-KR" altLang="en-US" sz="1800" dirty="0" smtClean="0"/>
              <a:t>의 속도로도 작동이 가능하다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3</a:t>
            </a:r>
            <a:r>
              <a:rPr lang="ko-KR" altLang="en-US" sz="1800" dirty="0" smtClean="0"/>
              <a:t>대 이상의 네트워크 환경에서 </a:t>
            </a:r>
            <a:r>
              <a:rPr lang="en-US" altLang="ko-KR" sz="1800" dirty="0" smtClean="0"/>
              <a:t>100Mbps</a:t>
            </a:r>
            <a:r>
              <a:rPr lang="ko-KR" altLang="en-US" sz="1800" dirty="0" smtClean="0"/>
              <a:t>의 속도로 사용하기 원할 경우 </a:t>
            </a:r>
            <a:r>
              <a:rPr lang="en-US" altLang="ko-KR" sz="1800" dirty="0" smtClean="0"/>
              <a:t>100Mbps</a:t>
            </a:r>
            <a:r>
              <a:rPr lang="ko-KR" altLang="en-US" sz="1800" dirty="0" smtClean="0"/>
              <a:t>속도를 지원하는 허브나 </a:t>
            </a:r>
            <a:r>
              <a:rPr lang="ko-KR" altLang="en-US" sz="1800" dirty="0" err="1" smtClean="0"/>
              <a:t>라우터</a:t>
            </a:r>
            <a:r>
              <a:rPr lang="ko-KR" altLang="en-US" sz="1800" dirty="0" smtClean="0"/>
              <a:t> 등을 사용해야 하므로 추가 비용이 발생한다</a:t>
            </a:r>
            <a:r>
              <a:rPr lang="en-US" altLang="ko-KR" sz="1800" dirty="0" smtClean="0"/>
              <a:t>.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 smtClean="0"/>
              <a:t>1Gbps </a:t>
            </a:r>
            <a:r>
              <a:rPr lang="ko-KR" altLang="en-US" sz="2000" dirty="0" err="1" smtClean="0"/>
              <a:t>랜카드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1800" dirty="0" smtClean="0"/>
              <a:t>네트워크 사용량이 많은 서버 급 컴퓨터나 기업 연구소 또는 전산실 등과 같은 곳에서는 보통 </a:t>
            </a:r>
            <a:r>
              <a:rPr lang="en-US" altLang="ko-KR" sz="1800" dirty="0" smtClean="0"/>
              <a:t>1000Mbps</a:t>
            </a:r>
            <a:r>
              <a:rPr lang="ko-KR" altLang="en-US" sz="1800" dirty="0" smtClean="0"/>
              <a:t>의 전송 속도를 지원하고 있는 </a:t>
            </a:r>
            <a:r>
              <a:rPr lang="ko-KR" altLang="en-US" sz="1800" dirty="0" err="1" smtClean="0"/>
              <a:t>기가비트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랜</a:t>
            </a:r>
            <a:r>
              <a:rPr lang="ko-KR" altLang="en-US" sz="1800" dirty="0" smtClean="0"/>
              <a:t> 카드를 많이 사용하기도 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랜카드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12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허브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허브는 </a:t>
            </a:r>
            <a:r>
              <a:rPr lang="en-US" altLang="ko-KR" sz="2000" dirty="0" smtClean="0"/>
              <a:t>OSI 7</a:t>
            </a:r>
            <a:r>
              <a:rPr lang="ko-KR" altLang="en-US" sz="2000" dirty="0" smtClean="0"/>
              <a:t>계층의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계층에서 작동하는 장비로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이더넷</a:t>
            </a:r>
            <a:r>
              <a:rPr lang="ko-KR" altLang="en-US" sz="2000" dirty="0" smtClean="0"/>
              <a:t> 네트워크를 쉽게 확장하면서도 단일 </a:t>
            </a:r>
            <a:r>
              <a:rPr lang="en-US" altLang="ko-KR" sz="2000" dirty="0" smtClean="0"/>
              <a:t>LAN</a:t>
            </a:r>
            <a:r>
              <a:rPr lang="ko-KR" altLang="en-US" sz="2000" dirty="0" smtClean="0"/>
              <a:t>으로 묶여 있을 수 있도록 해 준다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허브가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계층 장비인 관계로 스위치와 달리 목적지 주소</a:t>
            </a:r>
            <a:r>
              <a:rPr lang="en-US" altLang="ko-KR" sz="2000" dirty="0" smtClean="0"/>
              <a:t>(destination address), </a:t>
            </a:r>
            <a:r>
              <a:rPr lang="ko-KR" altLang="en-US" sz="2000" dirty="0" smtClean="0"/>
              <a:t>발신지 주소</a:t>
            </a:r>
            <a:r>
              <a:rPr lang="en-US" altLang="ko-KR" sz="2000" dirty="0" smtClean="0"/>
              <a:t>(source address)</a:t>
            </a:r>
            <a:r>
              <a:rPr lang="ko-KR" altLang="en-US" sz="2000" dirty="0" smtClean="0"/>
              <a:t>에 대한 개념을 가지고 있지 않다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포트로 수신된 데이터를 자신의 모든 포트로 다시 </a:t>
            </a:r>
            <a:r>
              <a:rPr lang="ko-KR" altLang="en-US" sz="2000" dirty="0" err="1" smtClean="0"/>
              <a:t>브로드</a:t>
            </a:r>
            <a:r>
              <a:rPr lang="ko-KR" altLang="en-US" sz="2000" dirty="0" smtClean="0"/>
              <a:t> 캐스팅 하는 형태로 데이터를 전달한다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이 허브에 연결되어 있는 모든 클라이언트는 허브가 보내는 모든 데이터를 듣고 자신한테 전달되는 데이터인지 아닌지 확인하고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받아들일 것인지 무시할 것인지 결정한다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허브는 멀티 포트 </a:t>
            </a:r>
            <a:r>
              <a:rPr lang="ko-KR" altLang="en-US" sz="2000" dirty="0" err="1" smtClean="0"/>
              <a:t>리피터라고도</a:t>
            </a:r>
            <a:r>
              <a:rPr lang="ko-KR" altLang="en-US" sz="2000" dirty="0" smtClean="0"/>
              <a:t> 불린다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또 연결되어 있는 클라이언트 묶음 그룹을 </a:t>
            </a:r>
            <a:r>
              <a:rPr lang="ko-KR" altLang="en-US" sz="2000" dirty="0" err="1" smtClean="0"/>
              <a:t>콜리전</a:t>
            </a:r>
            <a:r>
              <a:rPr lang="ko-KR" altLang="en-US" sz="2000" dirty="0" smtClean="0"/>
              <a:t> 도메인이라고 하고 이 장비에 물려있는 모든 클라이언트들은 </a:t>
            </a:r>
            <a:r>
              <a:rPr lang="en-US" altLang="ko-KR" sz="2000" dirty="0" smtClean="0"/>
              <a:t>CSMA/CD</a:t>
            </a:r>
            <a:r>
              <a:rPr lang="ko-KR" altLang="en-US" sz="2000" dirty="0" smtClean="0"/>
              <a:t>방식을 사용해 데이터를 전송한다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하지만 요즘 네트워크에서는 허브는 자리를 점차 스위치에 내어주고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스위치의 성능과 가격이 허브의 성능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가격 그 이상으로 경쟁력이 있기 때문이다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허브와 스위치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8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허브의 기능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2000" dirty="0" smtClean="0"/>
              <a:t>허브는 한 사무실이나 가까운 거리의 컴퓨터들을 </a:t>
            </a:r>
            <a:r>
              <a:rPr lang="en-US" altLang="ko-KR" sz="2000" dirty="0" smtClean="0"/>
              <a:t>UTP </a:t>
            </a:r>
            <a:r>
              <a:rPr lang="ko-KR" altLang="en-US" sz="2000" dirty="0" smtClean="0"/>
              <a:t>케이블을 사용하여 연결하기 위해 사용되는 네트워크 장비이다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또한 한 사무실 네트워크 뿐만 아니라 근거리 다른 사무실과의 네트워크도 연결할 수 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000" dirty="0" smtClean="0"/>
              <a:t>컴퓨터끼리의 네트워크 연결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근거리의 다른 네트워크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다른 허브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와 연결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r>
              <a:rPr lang="ko-KR" altLang="en-US" sz="2000" dirty="0" err="1" smtClean="0"/>
              <a:t>라우터</a:t>
            </a:r>
            <a:r>
              <a:rPr lang="ko-KR" altLang="en-US" sz="2000" dirty="0" smtClean="0"/>
              <a:t> 등의 네트워크 장비와 연결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네트워크 상태 점검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모니터링 기능</a:t>
            </a:r>
            <a:r>
              <a:rPr lang="en-US" altLang="ko-KR" sz="2000" dirty="0" smtClean="0"/>
              <a:t>)</a:t>
            </a:r>
          </a:p>
          <a:p>
            <a:pPr marL="457200" indent="-457200">
              <a:buAutoNum type="arabicParenR"/>
            </a:pPr>
            <a:r>
              <a:rPr lang="ko-KR" altLang="en-US" sz="2000" dirty="0" smtClean="0"/>
              <a:t>신호 증폭 기능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트랜시버</a:t>
            </a:r>
            <a:r>
              <a:rPr lang="ko-KR" altLang="en-US" sz="2000" dirty="0" smtClean="0"/>
              <a:t> 역할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허브와 스위치</a:t>
            </a:r>
            <a:endParaRPr lang="ko-KR" altLang="en-US" dirty="0"/>
          </a:p>
        </p:txBody>
      </p:sp>
      <p:pic>
        <p:nvPicPr>
          <p:cNvPr id="4" name="Picture 2" descr="http://content.us.dlink.com/wp-content/uploads/2014/03/DUB-H7-B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955149"/>
            <a:ext cx="422446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5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허브의 장점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소규모 네트워크를 제외하고는 거의 대부분의 네트워크에서 허브는 거의 필수적인 네트워크 장비로 사용되고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허브를 사용하면 다음과 같은 이점이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네트워크 관리가 용이해진다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네트워크 에러를 검출해 내기 쉽다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확장이 용이하다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다른 네트워크와 네트워크 장비에 연결할 수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신호를 증폭해 준다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허브와 스위치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22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ko-KR" altLang="en-US" sz="1800" dirty="0" smtClean="0"/>
              <a:t>허브를 사용하는 가장 큰 이유는 네트워크를 관리하기 용이해진다는 점이다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ko-KR" altLang="en-US" sz="1800" dirty="0" smtClean="0"/>
              <a:t>케이블이 가능한 눈에 안 띄도록 책상 밑을 휘젓고 돌아다녀야 하기도 하고 벽 속으로 케이블을 넣을 수도 있다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ko-KR" altLang="en-US" sz="1800" dirty="0" smtClean="0"/>
              <a:t>어느 한 </a:t>
            </a:r>
            <a:r>
              <a:rPr lang="ko-KR" altLang="en-US" sz="1800" dirty="0" err="1" smtClean="0"/>
              <a:t>노드가</a:t>
            </a:r>
            <a:r>
              <a:rPr lang="ko-KR" altLang="en-US" sz="1800" dirty="0" smtClean="0"/>
              <a:t> 문제를 일으켜서 전체 네트워크가 다운된다면 업무 전체가 마비될 수도 있고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꼭 필요한 일을 하지 못할 수도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그리고 네트워크 관리자는 문제가 발생한 곳의 위치를 찾기 찾기 위해 또 다시 책상 밑을 휘젓고 다녀야 할 것이다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ko-KR" altLang="en-US" sz="1800" dirty="0" smtClean="0"/>
              <a:t>그러나 허브를 사용하면 이러한 문제는 어느 정도 해결 될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허브를 사용하면 허브와 연결된 컴퓨터가 작동 중일 경우 허브의 포트마다 전구가 켜져 있거나 깜박거려 상태를 알 수 있기 때문에 문제가 되는 위치를 바로 파악할 수 있다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ko-KR" altLang="en-US" sz="1800" dirty="0" smtClean="0"/>
              <a:t>또한 케이블을 누가 절단하지 않는 한 케이블 자체에 문제가 발생하는 경우는 적기 때문에 양쪽 단자만 점검하면 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허브와 스위치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58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허브와 스위치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457200" y="1600200"/>
            <a:ext cx="8435280" cy="4997152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SzPct val="70000"/>
              <a:buFont typeface="Wingdings"/>
              <a:buChar char=""/>
              <a:defRPr kumimoji="0" sz="24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600"/>
              </a:spcAft>
              <a:buFont typeface="Wingdings"/>
              <a:buNone/>
            </a:pPr>
            <a:r>
              <a:rPr lang="en-US" altLang="ko-KR" sz="1600" dirty="0" smtClean="0"/>
              <a:t>LAN</a:t>
            </a:r>
            <a:r>
              <a:rPr lang="ko-KR" altLang="en-US" sz="1600" dirty="0" smtClean="0"/>
              <a:t>카드와 더불어 네트워크를 구성하는 기본 장비인 허브는 일반적으로 </a:t>
            </a:r>
            <a:r>
              <a:rPr lang="en-US" altLang="ko-KR" sz="1600" dirty="0" smtClean="0"/>
              <a:t>10 BASE T </a:t>
            </a:r>
            <a:r>
              <a:rPr lang="ko-KR" altLang="en-US" sz="1600" dirty="0" smtClean="0"/>
              <a:t>허브를 말한다</a:t>
            </a:r>
            <a:r>
              <a:rPr lang="en-US" altLang="ko-KR" sz="1600" dirty="0" smtClean="0"/>
              <a:t>. 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Font typeface="Wingdings"/>
              <a:buNone/>
            </a:pPr>
            <a:r>
              <a:rPr lang="ko-KR" altLang="en-US" sz="1600" dirty="0" smtClean="0"/>
              <a:t>그러나 원래 허브는</a:t>
            </a: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컨센트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라우터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라는 것으로써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서버와 클라이언트를 연결하기 위한 부분을 지칭한다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 </a:t>
            </a:r>
            <a:r>
              <a:rPr lang="en-US" altLang="ko-KR" sz="1600" dirty="0" err="1" smtClean="0"/>
              <a:t>ARCnet</a:t>
            </a:r>
            <a:r>
              <a:rPr lang="ko-KR" altLang="en-US" sz="1600" dirty="0" smtClean="0"/>
              <a:t>이나 토큰 링 등에도 허브가 있다는 말이다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Font typeface="Wingdings"/>
              <a:buNone/>
            </a:pPr>
            <a:r>
              <a:rPr lang="en-US" altLang="ko-KR" sz="1600" dirty="0" err="1" smtClean="0"/>
              <a:t>ARCnet</a:t>
            </a:r>
            <a:r>
              <a:rPr lang="ko-KR" altLang="en-US" sz="1600" dirty="0" smtClean="0"/>
              <a:t>에서 액티브 허브와 </a:t>
            </a:r>
            <a:r>
              <a:rPr lang="ko-KR" altLang="en-US" sz="1600" dirty="0" err="1" smtClean="0"/>
              <a:t>패시브</a:t>
            </a:r>
            <a:r>
              <a:rPr lang="ko-KR" altLang="en-US" sz="1600" dirty="0" smtClean="0"/>
              <a:t> 허브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토큰 링의 </a:t>
            </a:r>
            <a:r>
              <a:rPr lang="en-US" altLang="ko-KR" sz="1600" dirty="0" smtClean="0"/>
              <a:t>MAU</a:t>
            </a:r>
            <a:r>
              <a:rPr lang="ko-KR" altLang="en-US" sz="1600" dirty="0" smtClean="0"/>
              <a:t>가 허브에 해당된다</a:t>
            </a:r>
            <a:r>
              <a:rPr lang="en-US" altLang="ko-KR" sz="1600" dirty="0" smtClean="0"/>
              <a:t>. 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Font typeface="Wingdings"/>
              <a:buNone/>
            </a:pPr>
            <a:r>
              <a:rPr lang="ko-KR" altLang="en-US" sz="1600" dirty="0" smtClean="0"/>
              <a:t>네트워크마다 해당 장비가 가진 성격이 서로 다를 수 있으므로 다른 네트워크를 운용하고 있는 사람과 대화를 나눌 때는 주의 해야 한다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Font typeface="Wingdings"/>
              <a:buNone/>
            </a:pPr>
            <a:r>
              <a:rPr lang="ko-KR" altLang="en-US" sz="1600" dirty="0" err="1" smtClean="0"/>
              <a:t>이더넷에서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10 BASE T</a:t>
            </a:r>
            <a:r>
              <a:rPr lang="ko-KR" altLang="en-US" sz="1600" dirty="0" smtClean="0"/>
              <a:t>를 채용할 때만 허브라는 장비가 존재하는 것은 아마도 허브를 중심으로 </a:t>
            </a:r>
            <a:r>
              <a:rPr lang="en-US" altLang="ko-KR" sz="1600" dirty="0" smtClean="0"/>
              <a:t>10 BASE T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별모양으로</a:t>
            </a:r>
            <a:r>
              <a:rPr lang="ko-KR" altLang="en-US" sz="1600" dirty="0" smtClean="0"/>
              <a:t> 케이블링이 이루어지기 때문에 붙은 이름일 것이다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Font typeface="Wingdings"/>
              <a:buNone/>
            </a:pPr>
            <a:r>
              <a:rPr lang="ko-KR" altLang="en-US" sz="1600" dirty="0" smtClean="0"/>
              <a:t>실제적인 역할만 본다면 허브는 </a:t>
            </a:r>
            <a:r>
              <a:rPr lang="ko-KR" altLang="en-US" sz="1600" dirty="0" err="1" smtClean="0"/>
              <a:t>리피터의</a:t>
            </a:r>
            <a:r>
              <a:rPr lang="ko-KR" altLang="en-US" sz="1600" dirty="0" smtClean="0"/>
              <a:t> 한 종류이다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Font typeface="Wingdings"/>
              <a:buNone/>
            </a:pPr>
            <a:r>
              <a:rPr lang="ko-KR" altLang="en-US" sz="1600" dirty="0" smtClean="0"/>
              <a:t>허브는 하나의 포트에 하나의 </a:t>
            </a:r>
            <a:r>
              <a:rPr lang="ko-KR" altLang="en-US" sz="1600" dirty="0" err="1" smtClean="0"/>
              <a:t>노드만</a:t>
            </a:r>
            <a:r>
              <a:rPr lang="ko-KR" altLang="en-US" sz="1600" dirty="0" smtClean="0"/>
              <a:t> 접속할 수 있는데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실제적인 구조는 포트 별로 독립된 </a:t>
            </a:r>
            <a:r>
              <a:rPr lang="ko-KR" altLang="en-US" sz="1600" dirty="0" err="1" smtClean="0"/>
              <a:t>리피터가</a:t>
            </a:r>
            <a:r>
              <a:rPr lang="ko-KR" altLang="en-US" sz="1600" dirty="0" smtClean="0"/>
              <a:t> 있는 구조여서 개 개의 </a:t>
            </a:r>
            <a:r>
              <a:rPr lang="ko-KR" altLang="en-US" sz="1600" dirty="0" err="1" smtClean="0"/>
              <a:t>노드에</a:t>
            </a:r>
            <a:r>
              <a:rPr lang="ko-KR" altLang="en-US" sz="1600" dirty="0" smtClean="0"/>
              <a:t> 장애가 발생해도 전체 네트워크에는 영향을         주지 않는다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639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2000" dirty="0" smtClean="0"/>
              <a:t>허브는 단순히 포트 접속 기능만 제공하는 더미 허브와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오토퍼티쇼닝</a:t>
            </a:r>
            <a:r>
              <a:rPr lang="ko-KR" altLang="en-US" sz="2000" dirty="0" smtClean="0"/>
              <a:t> 허브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인텔리전트 허브로 나눌 수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 err="1" smtClean="0"/>
              <a:t>오토퍼티쇼닝</a:t>
            </a:r>
            <a:r>
              <a:rPr lang="ko-KR" altLang="en-US" sz="1800" dirty="0" smtClean="0"/>
              <a:t> 허브 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접속된 </a:t>
            </a:r>
            <a:r>
              <a:rPr lang="ko-KR" altLang="en-US" sz="1800" dirty="0" err="1" smtClean="0"/>
              <a:t>노드에</a:t>
            </a:r>
            <a:r>
              <a:rPr lang="ko-KR" altLang="en-US" sz="1800" dirty="0" smtClean="0"/>
              <a:t> 대한 </a:t>
            </a:r>
            <a:r>
              <a:rPr lang="ko-KR" altLang="en-US" sz="1800" dirty="0" err="1" smtClean="0"/>
              <a:t>패킷</a:t>
            </a:r>
            <a:r>
              <a:rPr lang="ko-KR" altLang="en-US" sz="1800" dirty="0" smtClean="0"/>
              <a:t> 전송이 이상할 정도로 오래 지속되는 경우 자동으로 해당 포트를 네트워크에서 떼어 내는 기능이 장착된 제품을 말한다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 smtClean="0"/>
              <a:t>인텔리전트 허브 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SMTP </a:t>
            </a:r>
            <a:r>
              <a:rPr lang="ko-KR" altLang="en-US" sz="1800" dirty="0" smtClean="0"/>
              <a:t>등 관리 프로토콜이 내장돼 있어 원격지에서도 </a:t>
            </a:r>
            <a:r>
              <a:rPr lang="ko-KR" altLang="en-US" sz="1800" dirty="0" err="1" smtClean="0"/>
              <a:t>포트별</a:t>
            </a:r>
            <a:r>
              <a:rPr lang="ko-KR" altLang="en-US" sz="1800" dirty="0" smtClean="0"/>
              <a:t> 작동 상황을 감시할 수 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 err="1" smtClean="0"/>
              <a:t>스위칭</a:t>
            </a:r>
            <a:r>
              <a:rPr lang="ko-KR" altLang="en-US" sz="1800" dirty="0" smtClean="0"/>
              <a:t> 허브 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특별한 데이터 전송 기술을 통해 각 포트에 </a:t>
            </a:r>
            <a:r>
              <a:rPr lang="ko-KR" altLang="en-US" sz="1800" dirty="0" err="1" smtClean="0"/>
              <a:t>패킷을</a:t>
            </a:r>
            <a:r>
              <a:rPr lang="ko-KR" altLang="en-US" sz="1800" dirty="0" smtClean="0"/>
              <a:t> 고속으로 전송할 수 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 err="1" smtClean="0"/>
              <a:t>스태커블</a:t>
            </a:r>
            <a:r>
              <a:rPr lang="ko-KR" altLang="en-US" sz="1800" dirty="0" smtClean="0"/>
              <a:t> 허브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확장이 쉽도록 허브와 허브 간에 연결 포트가 따로 준비되어 있으므로 네트워크를 확장할 경우에는 </a:t>
            </a:r>
            <a:r>
              <a:rPr lang="ko-KR" altLang="en-US" sz="1800" dirty="0" err="1" smtClean="0"/>
              <a:t>스태커블</a:t>
            </a:r>
            <a:r>
              <a:rPr lang="ko-KR" altLang="en-US" sz="1800" dirty="0" smtClean="0"/>
              <a:t> 허브를 사용하는 것이 좋다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smtClean="0"/>
              <a:t>또한 네트워크 속도에 따라 </a:t>
            </a:r>
            <a:r>
              <a:rPr lang="en-US" altLang="ko-KR" sz="1800" dirty="0" smtClean="0"/>
              <a:t>10Mbps</a:t>
            </a:r>
            <a:r>
              <a:rPr lang="ko-KR" altLang="en-US" sz="1800" dirty="0" smtClean="0"/>
              <a:t>허브</a:t>
            </a:r>
            <a:r>
              <a:rPr lang="en-US" altLang="ko-KR" sz="1800" dirty="0" smtClean="0"/>
              <a:t>, 100Mbps</a:t>
            </a:r>
            <a:r>
              <a:rPr lang="ko-KR" altLang="en-US" sz="1800" dirty="0" smtClean="0"/>
              <a:t>허브 등으로 나눌 수 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허브의 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259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104</TotalTime>
  <Words>1827</Words>
  <Application>Microsoft Office PowerPoint</Application>
  <PresentationFormat>화면 슬라이드 쇼(4:3)</PresentationFormat>
  <Paragraphs>209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고구려 벽화</vt:lpstr>
      <vt:lpstr>정보통신망 실무 이더넷</vt:lpstr>
      <vt:lpstr>PC와 랜카드</vt:lpstr>
      <vt:lpstr>PC와 랜카드</vt:lpstr>
      <vt:lpstr>허브와 스위치</vt:lpstr>
      <vt:lpstr>허브와 스위치</vt:lpstr>
      <vt:lpstr>허브와 스위치</vt:lpstr>
      <vt:lpstr>허브와 스위치</vt:lpstr>
      <vt:lpstr>허브와 스위치</vt:lpstr>
      <vt:lpstr>허브의 종류</vt:lpstr>
      <vt:lpstr>허브와 스위치</vt:lpstr>
      <vt:lpstr>허브와 스위치</vt:lpstr>
      <vt:lpstr>허브와 스위치</vt:lpstr>
      <vt:lpstr>허브와 스위치</vt:lpstr>
      <vt:lpstr>스위치 기본 설정</vt:lpstr>
      <vt:lpstr>스위치 기본 설정</vt:lpstr>
      <vt:lpstr>스위치 기본 설정</vt:lpstr>
      <vt:lpstr>스위치 기본 설정</vt:lpstr>
      <vt:lpstr>스위치 기본 설정</vt:lpstr>
      <vt:lpstr>스위치 MAC 주소 관리</vt:lpstr>
      <vt:lpstr>스위치 MAC 주소 관리</vt:lpstr>
      <vt:lpstr>스위치 MAC 주소 관리</vt:lpstr>
      <vt:lpstr>스위치 MAC 주소 관리</vt:lpstr>
      <vt:lpstr>스위치 MAC 주소 관리</vt:lpstr>
      <vt:lpstr>스위치의 MAC 주소 관리</vt:lpstr>
      <vt:lpstr>스위치의 MAC 주소 관리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정보통신망 실무 이더넷</dc:title>
  <dc:creator>hansei</dc:creator>
  <cp:lastModifiedBy>hansei</cp:lastModifiedBy>
  <cp:revision>13</cp:revision>
  <dcterms:created xsi:type="dcterms:W3CDTF">2017-03-23T01:44:47Z</dcterms:created>
  <dcterms:modified xsi:type="dcterms:W3CDTF">2017-03-23T03:29:01Z</dcterms:modified>
</cp:coreProperties>
</file>