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3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307" r:id="rId48"/>
    <p:sldId id="308" r:id="rId49"/>
    <p:sldId id="306" r:id="rId50"/>
    <p:sldId id="309" r:id="rId51"/>
    <p:sldId id="310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3AEE-0218-4D7D-9506-585683755B27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B19-78BC-4A88-B99E-4488DD127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63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9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37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 flipH="1">
            <a:off x="5799138" y="0"/>
            <a:ext cx="1968500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212725" y="4635500"/>
            <a:ext cx="3384550" cy="2222500"/>
            <a:chOff x="482716" y="4851400"/>
            <a:chExt cx="3053986" cy="20066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/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/>
          <p:cNvSpPr/>
          <p:nvPr userDrawn="1"/>
        </p:nvSpPr>
        <p:spPr>
          <a:xfrm>
            <a:off x="6000750" y="0"/>
            <a:ext cx="1593850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1463675" y="5826125"/>
            <a:ext cx="788988" cy="788988"/>
          </a:xfrm>
          <a:custGeom>
            <a:avLst/>
            <a:gdLst>
              <a:gd name="T0" fmla="*/ 0 w 368"/>
              <a:gd name="T1" fmla="*/ 430571 h 368"/>
              <a:gd name="T2" fmla="*/ 357739 w 368"/>
              <a:gd name="T3" fmla="*/ 788310 h 368"/>
              <a:gd name="T4" fmla="*/ 717619 w 368"/>
              <a:gd name="T5" fmla="*/ 430571 h 368"/>
              <a:gd name="T6" fmla="*/ 357739 w 368"/>
              <a:gd name="T7" fmla="*/ 430571 h 368"/>
              <a:gd name="T8" fmla="*/ 357739 w 368"/>
              <a:gd name="T9" fmla="*/ 72833 h 368"/>
              <a:gd name="T10" fmla="*/ 0 w 368"/>
              <a:gd name="T11" fmla="*/ 430571 h 368"/>
              <a:gd name="T12" fmla="*/ 788310 w 368"/>
              <a:gd name="T13" fmla="*/ 359881 h 368"/>
              <a:gd name="T14" fmla="*/ 430571 w 368"/>
              <a:gd name="T15" fmla="*/ 0 h 368"/>
              <a:gd name="T16" fmla="*/ 430571 w 368"/>
              <a:gd name="T17" fmla="*/ 359881 h 368"/>
              <a:gd name="T18" fmla="*/ 788310 w 368"/>
              <a:gd name="T19" fmla="*/ 359881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/>
          <p:cNvSpPr>
            <a:spLocks/>
          </p:cNvSpPr>
          <p:nvPr userDrawn="1"/>
        </p:nvSpPr>
        <p:spPr bwMode="auto">
          <a:xfrm>
            <a:off x="6610350" y="104775"/>
            <a:ext cx="438150" cy="444500"/>
          </a:xfrm>
          <a:custGeom>
            <a:avLst/>
            <a:gdLst>
              <a:gd name="T0" fmla="*/ 0 w 242"/>
              <a:gd name="T1" fmla="*/ 267943 h 246"/>
              <a:gd name="T2" fmla="*/ 76038 w 242"/>
              <a:gd name="T3" fmla="*/ 267943 h 246"/>
              <a:gd name="T4" fmla="*/ 146645 w 242"/>
              <a:gd name="T5" fmla="*/ 0 h 246"/>
              <a:gd name="T6" fmla="*/ 226304 w 242"/>
              <a:gd name="T7" fmla="*/ 322255 h 246"/>
              <a:gd name="T8" fmla="*/ 313204 w 242"/>
              <a:gd name="T9" fmla="*/ 128540 h 246"/>
              <a:gd name="T10" fmla="*/ 367517 w 242"/>
              <a:gd name="T11" fmla="*/ 264322 h 246"/>
              <a:gd name="T12" fmla="*/ 438124 w 242"/>
              <a:gd name="T13" fmla="*/ 264322 h 246"/>
              <a:gd name="T14" fmla="*/ 438124 w 242"/>
              <a:gd name="T15" fmla="*/ 307772 h 246"/>
              <a:gd name="T16" fmla="*/ 340361 w 242"/>
              <a:gd name="T17" fmla="*/ 307772 h 246"/>
              <a:gd name="T18" fmla="*/ 309583 w 242"/>
              <a:gd name="T19" fmla="*/ 237165 h 246"/>
              <a:gd name="T20" fmla="*/ 217252 w 242"/>
              <a:gd name="T21" fmla="*/ 445364 h 246"/>
              <a:gd name="T22" fmla="*/ 146645 w 242"/>
              <a:gd name="T23" fmla="*/ 159317 h 246"/>
              <a:gd name="T24" fmla="*/ 110436 w 242"/>
              <a:gd name="T25" fmla="*/ 316824 h 246"/>
              <a:gd name="T26" fmla="*/ 0 w 242"/>
              <a:gd name="T27" fmla="*/ 316824 h 246"/>
              <a:gd name="T28" fmla="*/ 0 w 242"/>
              <a:gd name="T29" fmla="*/ 267943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9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/>
          <p:cNvGrpSpPr>
            <a:grpSpLocks/>
          </p:cNvGrpSpPr>
          <p:nvPr userDrawn="1"/>
        </p:nvGrpSpPr>
        <p:grpSpPr bwMode="auto">
          <a:xfrm>
            <a:off x="0" y="0"/>
            <a:ext cx="809625" cy="476250"/>
            <a:chOff x="1" y="1"/>
            <a:chExt cx="809624" cy="476249"/>
          </a:xfrm>
        </p:grpSpPr>
        <p:sp>
          <p:nvSpPr>
            <p:cNvPr id="4" name="자유형 3"/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165" y="216235"/>
            <a:ext cx="78867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764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4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5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2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9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8E64-EB47-4AB4-9BE7-06143A03CA0C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D92D-2FAB-4741-A368-27AA6EB62A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그룹 11272"/>
          <p:cNvGrpSpPr>
            <a:grpSpLocks/>
          </p:cNvGrpSpPr>
          <p:nvPr/>
        </p:nvGrpSpPr>
        <p:grpSpPr bwMode="auto">
          <a:xfrm>
            <a:off x="1680915" y="2409874"/>
            <a:ext cx="8196656" cy="1707969"/>
            <a:chOff x="1635930" y="2381295"/>
            <a:chExt cx="8196151" cy="1707285"/>
          </a:xfrm>
        </p:grpSpPr>
        <p:grpSp>
          <p:nvGrpSpPr>
            <p:cNvPr id="9220" name="그룹 11265"/>
            <p:cNvGrpSpPr>
              <a:grpSpLocks/>
            </p:cNvGrpSpPr>
            <p:nvPr/>
          </p:nvGrpSpPr>
          <p:grpSpPr bwMode="auto">
            <a:xfrm>
              <a:off x="1635930" y="2381295"/>
              <a:ext cx="8196151" cy="1707285"/>
              <a:chOff x="1635930" y="2381295"/>
              <a:chExt cx="8196151" cy="1707285"/>
            </a:xfrm>
          </p:grpSpPr>
          <p:sp>
            <p:nvSpPr>
              <p:cNvPr id="9225" name="TextBox 5"/>
              <p:cNvSpPr txBox="1">
                <a:spLocks noChangeArrowheads="1"/>
              </p:cNvSpPr>
              <p:nvPr/>
            </p:nvSpPr>
            <p:spPr bwMode="auto">
              <a:xfrm>
                <a:off x="1635930" y="2381295"/>
                <a:ext cx="5039999" cy="904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lnSpc>
                    <a:spcPct val="80000"/>
                  </a:lnSpc>
                </a:pPr>
                <a:r>
                  <a:rPr kumimoji="0" lang="en-US" altLang="ko-KR" sz="6600" b="1" dirty="0" err="1" smtClean="0">
                    <a:solidFill>
                      <a:srgbClr val="A4C627"/>
                    </a:solidFill>
                    <a:latin typeface="돋움" pitchFamily="50" charset="-127"/>
                    <a:ea typeface="돋움" pitchFamily="50" charset="-127"/>
                    <a:cs typeface="Arial" charset="0"/>
                  </a:rPr>
                  <a:t>NeT</a:t>
                </a:r>
                <a:r>
                  <a:rPr kumimoji="0" lang="en-US" altLang="ko-KR" sz="6600" b="1" dirty="0" smtClean="0">
                    <a:solidFill>
                      <a:srgbClr val="A4C627"/>
                    </a:solidFill>
                    <a:latin typeface="돋움" pitchFamily="50" charset="-127"/>
                    <a:ea typeface="돋움" pitchFamily="50" charset="-127"/>
                    <a:cs typeface="Arial" charset="0"/>
                  </a:rPr>
                  <a:t>\0rK</a:t>
                </a:r>
                <a:endParaRPr kumimoji="0" lang="en-US" altLang="ko-KR" sz="6000" b="1" dirty="0">
                  <a:solidFill>
                    <a:srgbClr val="A4C627"/>
                  </a:solidFill>
                  <a:latin typeface="돋움" pitchFamily="50" charset="-127"/>
                  <a:ea typeface="돋움" pitchFamily="50" charset="-127"/>
                  <a:cs typeface="Arial" charset="0"/>
                </a:endParaRPr>
              </a:p>
            </p:txBody>
          </p:sp>
          <p:sp>
            <p:nvSpPr>
              <p:cNvPr id="9226" name="TextBox 5"/>
              <p:cNvSpPr txBox="1">
                <a:spLocks noChangeArrowheads="1"/>
              </p:cNvSpPr>
              <p:nvPr/>
            </p:nvSpPr>
            <p:spPr bwMode="auto">
              <a:xfrm>
                <a:off x="3302776" y="3184079"/>
                <a:ext cx="6529305" cy="904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lnSpc>
                    <a:spcPct val="80000"/>
                  </a:lnSpc>
                </a:pPr>
                <a:r>
                  <a:rPr kumimoji="0" lang="ko-KR" altLang="en-US" sz="6600" b="1" dirty="0" smtClean="0">
                    <a:solidFill>
                      <a:srgbClr val="A4C627"/>
                    </a:solidFill>
                    <a:latin typeface="돋움" pitchFamily="50" charset="-127"/>
                    <a:ea typeface="돋움" pitchFamily="50" charset="-127"/>
                    <a:cs typeface="Arial" charset="0"/>
                  </a:rPr>
                  <a:t>네트워크</a:t>
                </a:r>
                <a:endParaRPr kumimoji="0" lang="en-US" altLang="ko-KR" sz="6600" b="1" dirty="0">
                  <a:solidFill>
                    <a:srgbClr val="A4C627"/>
                  </a:solidFill>
                  <a:latin typeface="돋움" pitchFamily="50" charset="-127"/>
                  <a:ea typeface="돋움" pitchFamily="50" charset="-127"/>
                  <a:cs typeface="Arial" charset="0"/>
                </a:endParaRPr>
              </a:p>
            </p:txBody>
          </p:sp>
        </p:grpSp>
        <p:grpSp>
          <p:nvGrpSpPr>
            <p:cNvPr id="9221" name="그룹 11270"/>
            <p:cNvGrpSpPr>
              <a:grpSpLocks/>
            </p:cNvGrpSpPr>
            <p:nvPr/>
          </p:nvGrpSpPr>
          <p:grpSpPr bwMode="auto">
            <a:xfrm>
              <a:off x="5334001" y="2382838"/>
              <a:ext cx="958735" cy="660715"/>
              <a:chOff x="5286376" y="2430463"/>
              <a:chExt cx="958735" cy="660715"/>
            </a:xfrm>
          </p:grpSpPr>
          <p:sp>
            <p:nvSpPr>
              <p:cNvPr id="9222" name="Freeform 15"/>
              <p:cNvSpPr>
                <a:spLocks/>
              </p:cNvSpPr>
              <p:nvPr/>
            </p:nvSpPr>
            <p:spPr bwMode="auto">
              <a:xfrm>
                <a:off x="5286376" y="2601677"/>
                <a:ext cx="810120" cy="489501"/>
              </a:xfrm>
              <a:custGeom>
                <a:avLst/>
                <a:gdLst>
                  <a:gd name="T0" fmla="*/ 0 w 1322"/>
                  <a:gd name="T1" fmla="*/ 444705 h 762"/>
                  <a:gd name="T2" fmla="*/ 330903 w 1322"/>
                  <a:gd name="T3" fmla="*/ 112635 h 762"/>
                  <a:gd name="T4" fmla="*/ 496063 w 1322"/>
                  <a:gd name="T5" fmla="*/ 276628 h 762"/>
                  <a:gd name="T6" fmla="*/ 771524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14300" cap="rnd">
                <a:solidFill>
                  <a:srgbClr val="A4C627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23" name="Freeform 27"/>
              <p:cNvSpPr>
                <a:spLocks/>
              </p:cNvSpPr>
              <p:nvPr/>
            </p:nvSpPr>
            <p:spPr bwMode="auto">
              <a:xfrm rot="2703797">
                <a:off x="5925281" y="2453063"/>
                <a:ext cx="342430" cy="297230"/>
              </a:xfrm>
              <a:custGeom>
                <a:avLst/>
                <a:gdLst>
                  <a:gd name="T0" fmla="*/ 56528 w 315"/>
                  <a:gd name="T1" fmla="*/ 297230 h 273"/>
                  <a:gd name="T2" fmla="*/ 19567 w 315"/>
                  <a:gd name="T3" fmla="*/ 232993 h 273"/>
                  <a:gd name="T4" fmla="*/ 133711 w 315"/>
                  <a:gd name="T5" fmla="*/ 34840 h 273"/>
                  <a:gd name="T6" fmla="*/ 208719 w 315"/>
                  <a:gd name="T7" fmla="*/ 34840 h 273"/>
                  <a:gd name="T8" fmla="*/ 322863 w 315"/>
                  <a:gd name="T9" fmla="*/ 232993 h 273"/>
                  <a:gd name="T10" fmla="*/ 285902 w 315"/>
                  <a:gd name="T11" fmla="*/ 297230 h 273"/>
                  <a:gd name="T12" fmla="*/ 56528 w 315"/>
                  <a:gd name="T13" fmla="*/ 29723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rgbClr val="A4C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 평가 기준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0974" y="1144756"/>
            <a:ext cx="834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효과적이고 효율적인 네트워크가 되기 위해서는 몇 가지 기준에 부합되어야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중에서도 가장 중요한 것은 성능과 신뢰도 및 보안이다</a:t>
            </a:r>
            <a:r>
              <a:rPr lang="en-US" altLang="ko-KR" dirty="0" smtClean="0"/>
              <a:t>.</a:t>
            </a:r>
          </a:p>
        </p:txBody>
      </p:sp>
      <p:pic>
        <p:nvPicPr>
          <p:cNvPr id="7174" name="Picture 6" descr="http://cdn.besuccess.com/wp-content/uploads/2013/02/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58" y="1821694"/>
            <a:ext cx="4608512" cy="34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3274" y="537321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네트워크는 여러 지점에서 접근하기 때문에 보안</a:t>
            </a:r>
            <a:r>
              <a:rPr lang="en-US" altLang="ko-KR" dirty="0" smtClean="0"/>
              <a:t>(security) </a:t>
            </a:r>
            <a:r>
              <a:rPr lang="ko-KR" altLang="en-US" dirty="0" smtClean="0"/>
              <a:t>시스템은 민감한 데이터를 불법적인 접속과 컴퓨터 바이러스의 감염으로부터 보호해야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6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pic>
        <p:nvPicPr>
          <p:cNvPr id="8194" name="Picture 2" descr="http://www.dbguide.net/publishing/img/knowledge/tech_img1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537" y="1124743"/>
            <a:ext cx="6264696" cy="301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4221088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방식은 네트워크상에 존재하는 컴퓨터들의 역할을 클라이언트와 서버로 구별하여 운영하는 방식이다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클라이언트는 서비스를 요구하는 컴퓨터로써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서비스를 제공하는 컴퓨터로써 운영되어 네트워크 자원을 공유한다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서버는 다른 컴퓨터와 공유하기 위한 데이터와 각종 응용 프로그램을 가지고 서비스를 제공하며 클라이언트는 필요한 서비스를 서버에게 요구하여 제공받는 방식으로 네트워크가 운영된다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6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pic>
        <p:nvPicPr>
          <p:cNvPr id="11266" name="Picture 2" descr="http://www.microsoft.com/Korea/MSDN/MSDNMAG/ISSUES/2001/netpeers/images/netpeers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08" y="1268760"/>
            <a:ext cx="426508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5536" y="4509120"/>
            <a:ext cx="8589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피어</a:t>
            </a:r>
            <a:r>
              <a:rPr lang="en-US" altLang="ko-KR" dirty="0" smtClean="0"/>
              <a:t>(peer)</a:t>
            </a:r>
            <a:r>
              <a:rPr lang="ko-KR" altLang="en-US" dirty="0" smtClean="0"/>
              <a:t>란 동료 또는 대등한 사람을 뜻하는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피어 투 피어</a:t>
            </a:r>
            <a:r>
              <a:rPr lang="en-US" altLang="ko-KR" dirty="0" smtClean="0"/>
              <a:t>(peer to peer)</a:t>
            </a:r>
          </a:p>
          <a:p>
            <a:r>
              <a:rPr lang="ko-KR" altLang="en-US" dirty="0" smtClean="0"/>
              <a:t>방식은 네트워크에 연결된 각각의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동등한 역할을 하는 관계로 운영된다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방식에서 각 컴퓨터는 서버의 역할을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클라이언트의 역할을</a:t>
            </a:r>
            <a:endParaRPr lang="en-US" altLang="ko-KR" dirty="0" smtClean="0"/>
          </a:p>
          <a:p>
            <a:r>
              <a:rPr lang="ko-KR" altLang="en-US" dirty="0" smtClean="0"/>
              <a:t>수행하기도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전용 서버가 존재하지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파일이나 프린터와 같은 자원을 공유하기 쉽다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OSI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7628" y="1388463"/>
            <a:ext cx="8589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OSI</a:t>
            </a:r>
            <a:r>
              <a:rPr lang="ko-KR" altLang="en-US" dirty="0" smtClean="0"/>
              <a:t>참조 모델의 사용 목적은 시스템 연결을 위한 표준을 개발 하기 위해서 공통적인 기법을 제시하고 현존하는 네트워크 구조들이 전체적의 모델 안에 존재하도록 하기 위한 것이다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8589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시스템 간의 상호접속을 위한 개념을 도입한다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OSI</a:t>
            </a:r>
            <a:r>
              <a:rPr lang="ko-KR" altLang="en-US" dirty="0" smtClean="0"/>
              <a:t>규격을 개발하는 데 있어 그 범위를 정한다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관련 규격의 적합성을 공통적인 기반으로 조정한다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3789040"/>
            <a:ext cx="8589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OSI 7</a:t>
            </a:r>
            <a:r>
              <a:rPr lang="ko-KR" altLang="en-US" dirty="0" smtClean="0"/>
              <a:t>계층은 서로 독립적으로 수행할 수 있는 각 계층의 기본 개념과 그 기능에 대한 기준을 설정해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OSI</a:t>
            </a:r>
            <a:r>
              <a:rPr lang="ko-KR" altLang="en-US" dirty="0" smtClean="0"/>
              <a:t>는 서로 열려진 개방 시스템간의 정보를 교환 할 수 있다는 의미로서</a:t>
            </a:r>
            <a:r>
              <a:rPr lang="en-US" altLang="ko-KR" dirty="0" smtClean="0"/>
              <a:t>, ‘OPEN’</a:t>
            </a:r>
            <a:r>
              <a:rPr lang="ko-KR" altLang="en-US" dirty="0" smtClean="0"/>
              <a:t>이란 어떤 시스템이라도 참조 모델과 관련 표준에 부합하는 형태로 설계되면 상호 연결 될 수 있도록 기준을 제공한다는 의미이다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7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OSI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sp>
        <p:nvSpPr>
          <p:cNvPr id="3" name="사다리꼴 2"/>
          <p:cNvSpPr/>
          <p:nvPr/>
        </p:nvSpPr>
        <p:spPr>
          <a:xfrm>
            <a:off x="1881979" y="5569268"/>
            <a:ext cx="6904863" cy="648072"/>
          </a:xfrm>
          <a:prstGeom prst="trapezoid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Physical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2025997" y="4921196"/>
            <a:ext cx="6544822" cy="648072"/>
          </a:xfrm>
          <a:prstGeom prst="trapezoid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데이터 링크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DataLink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다리꼴 4"/>
          <p:cNvSpPr/>
          <p:nvPr/>
        </p:nvSpPr>
        <p:spPr>
          <a:xfrm>
            <a:off x="2170011" y="4273124"/>
            <a:ext cx="6184783" cy="648072"/>
          </a:xfrm>
          <a:prstGeom prst="trapezoi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다리꼴 5"/>
          <p:cNvSpPr/>
          <p:nvPr/>
        </p:nvSpPr>
        <p:spPr>
          <a:xfrm>
            <a:off x="2386036" y="3625052"/>
            <a:ext cx="5824743" cy="648072"/>
          </a:xfrm>
          <a:prstGeom prst="trapezoid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transport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다리꼴 6"/>
          <p:cNvSpPr/>
          <p:nvPr/>
        </p:nvSpPr>
        <p:spPr>
          <a:xfrm>
            <a:off x="2602059" y="2976980"/>
            <a:ext cx="5400601" cy="648072"/>
          </a:xfrm>
          <a:prstGeom prst="trapezoid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다리꼴 7"/>
          <p:cNvSpPr/>
          <p:nvPr/>
        </p:nvSpPr>
        <p:spPr>
          <a:xfrm>
            <a:off x="2800460" y="2328908"/>
            <a:ext cx="5041936" cy="648072"/>
          </a:xfrm>
          <a:prstGeom prst="trapezoid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표현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9" name="사다리꼴 8"/>
          <p:cNvSpPr/>
          <p:nvPr/>
        </p:nvSpPr>
        <p:spPr>
          <a:xfrm>
            <a:off x="2962100" y="1700808"/>
            <a:ext cx="4711475" cy="648072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18452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주로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241672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암호화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복호화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연결 유지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72" y="371475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오류 탐색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56435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케이블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탐색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442913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OSI </a:t>
            </a:r>
            <a:r>
              <a:rPr lang="ko-KR" altLang="en-US" dirty="0" smtClean="0"/>
              <a:t>참조 모델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91763"/>
              </p:ext>
            </p:extLst>
          </p:nvPr>
        </p:nvGraphicFramePr>
        <p:xfrm>
          <a:off x="467544" y="1268760"/>
          <a:ext cx="8352927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656184"/>
                <a:gridCol w="5904655"/>
              </a:tblGrid>
              <a:tr h="39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계층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응용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(application)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응용 서비스를 제공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(transaction</a:t>
                      </a:r>
                      <a:r>
                        <a:rPr lang="en-US" altLang="ko-KR" baseline="0" dirty="0" smtClean="0"/>
                        <a:t> service, FTP, </a:t>
                      </a:r>
                      <a:r>
                        <a:rPr lang="ko-KR" altLang="en-US" baseline="0" dirty="0" smtClean="0"/>
                        <a:t>네트워크 관리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표현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(presentation)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정보 표현 형식을 규정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암호화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내용 압축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형식 변환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가상 터미널 프로토콜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(session)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동기층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데이터의 정확한 교환을 위한 대화 동기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프로세스간의 대화 연결을 확립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단절시키는 수단 제공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(transport)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종단 </a:t>
                      </a:r>
                      <a:r>
                        <a:rPr lang="ko-KR" altLang="en-US" dirty="0" err="1" smtClean="0"/>
                        <a:t>전송층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종단 간의 투명한 전송을 위한 전송기능을 제공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양단간의 에러제어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통신량</a:t>
                      </a:r>
                      <a:r>
                        <a:rPr lang="ko-KR" altLang="en-US" dirty="0" smtClean="0"/>
                        <a:t> 제어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다중화 기능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(network)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네트워크를 통하여 데이터 </a:t>
                      </a:r>
                      <a:r>
                        <a:rPr lang="ko-KR" altLang="en-US" dirty="0" err="1" smtClean="0"/>
                        <a:t>패킷을</a:t>
                      </a:r>
                      <a:r>
                        <a:rPr lang="ko-KR" altLang="en-US" dirty="0" smtClean="0"/>
                        <a:t> 전송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경로제어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통신량</a:t>
                      </a:r>
                      <a:r>
                        <a:rPr lang="ko-KR" altLang="en-US" dirty="0" smtClean="0"/>
                        <a:t> 제어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링크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(data link)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신뢰성 없는 채널을 신뢰성 있는 채널로 변환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에러 체크 기능이 포함된 데이터 블록의 전송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에러검출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재전송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8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(physical)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규격 </a:t>
                      </a:r>
                      <a:r>
                        <a:rPr lang="ko-KR" altLang="en-US" dirty="0" err="1" smtClean="0"/>
                        <a:t>규정층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투명한 비트전송을 위한 기계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전기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절차적 특성의 정의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OSI </a:t>
            </a:r>
            <a:r>
              <a:rPr lang="ko-KR" altLang="en-US" dirty="0" smtClean="0"/>
              <a:t>계층의 정의원칙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0849" y="1268760"/>
            <a:ext cx="8589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각 계층을 분리할 경우에 논리적으로는 각 계층의 관리가 용이하도록 계층 수가 많아야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너무 많은 계층으로 나누게 되면 계층 간의 통신 오버 헤드가 발생한다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smtClean="0"/>
              <a:t>OSI 7 </a:t>
            </a:r>
            <a:r>
              <a:rPr lang="ko-KR" altLang="en-US" dirty="0" smtClean="0"/>
              <a:t>계층 참조 모델이 만들어진 원칙은 다음과 같다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4798" y="2222609"/>
            <a:ext cx="8589202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공학적인 시스템 작업이 필요이상으로 많아지지 않도록 너무 많은 계층을 만들지 않는다</a:t>
            </a:r>
            <a:r>
              <a:rPr lang="en-US" altLang="ko-KR" dirty="0" smtClean="0"/>
              <a:t>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서비스는 명확하게 기술되고 각 계층 간의 경계 사이 중 상호 작용이 적은 곳에 경계를 설정한다</a:t>
            </a:r>
            <a:endParaRPr lang="en-US" altLang="ko-KR" dirty="0" smtClean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각 계층에서 수행되는 프로세서는 타 계층과는 기술적인 측면에서 명백히 다른 기능을 처리하도록 계층을 분리한다</a:t>
            </a:r>
            <a:r>
              <a:rPr lang="en-US" altLang="ko-KR" dirty="0" smtClean="0"/>
              <a:t>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비슷한 기능들은 하나의 계층으로 모은다</a:t>
            </a:r>
            <a:endParaRPr lang="en-US" altLang="ko-KR" dirty="0" smtClean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과거의 경험으로 보아 성공적이라고 생각되는 곳에 경계를 설정한다</a:t>
            </a:r>
            <a:r>
              <a:rPr lang="en-US" altLang="ko-KR" dirty="0" smtClean="0"/>
              <a:t>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데이터를 처리할 경우 다른 단계의 기술이 필요할 때는 계층을 분리 또는 통합한다</a:t>
            </a:r>
            <a:r>
              <a:rPr lang="en-US" altLang="ko-KR" dirty="0" smtClean="0"/>
              <a:t>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한 층 내에서 다른 층에게 영향을 주지 않고 기능이나 프로토콜을 변형 시킬 수 있도록 한다</a:t>
            </a:r>
            <a:r>
              <a:rPr lang="en-US" altLang="ko-KR" dirty="0" smtClean="0"/>
              <a:t>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 smtClean="0"/>
              <a:t>각 층의 경계에서는 그 바로 위 계층과 아래 계층 간의 인터페이스만 정의한다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37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이더넷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916832"/>
            <a:ext cx="85892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하나의 물리적 전송 매체가 여러 개의 논리적 채널로 나뉘어 있는 </a:t>
            </a:r>
            <a:r>
              <a:rPr lang="ko-KR" altLang="en-US" dirty="0" err="1" smtClean="0"/>
              <a:t>브로드밴드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과는 달리 베이스밴드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에서는 하나의 물리적인 전송 매체에 신호를 변조하지 않은 채 기저 대역 신호를 사용하여 정보를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전 세계적으로 가장 많이 보급된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베이스밴드 방식을 사용하는 대표적인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이라고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이더넷은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년에 미국의 </a:t>
            </a:r>
            <a:r>
              <a:rPr lang="ko-KR" altLang="en-US" dirty="0" err="1" smtClean="0"/>
              <a:t>디저털사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제록스사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인텔사가 공동으로 개발하였는데 그 주요 성분은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트랜시버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케이블 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제어기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트랜시버</a:t>
            </a:r>
            <a:r>
              <a:rPr lang="ko-KR" altLang="en-US" dirty="0" smtClean="0"/>
              <a:t> 등이다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이더넷</a:t>
            </a:r>
            <a:endParaRPr lang="ko-KR" altLang="en-US" dirty="0"/>
          </a:p>
        </p:txBody>
      </p:sp>
      <p:pic>
        <p:nvPicPr>
          <p:cNvPr id="1026" name="Picture 2" descr="http://study-ccna.com/wp-content/images/csma_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2289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6203" y="1041233"/>
            <a:ext cx="8589202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이더넷은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CSMA/CD(Carrier Sense Multiple Access with Collision Detection) </a:t>
            </a:r>
            <a:r>
              <a:rPr lang="ko-KR" altLang="en-US" dirty="0" smtClean="0"/>
              <a:t>버스 통신망으로 가장 널리 사용되는 근거리 통신망 방식이다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이더넷은</a:t>
            </a:r>
            <a:r>
              <a:rPr lang="ko-KR" altLang="en-US" dirty="0" smtClean="0"/>
              <a:t> 케이블로 상호 연결된 일련의 스테이션들로 구성되는데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스테이션들은 탭이 부착되어 있는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수신기 케이블로 </a:t>
            </a:r>
            <a:r>
              <a:rPr lang="ko-KR" altLang="en-US" dirty="0" err="1" smtClean="0"/>
              <a:t>이더넷에</a:t>
            </a:r>
            <a:r>
              <a:rPr lang="ko-KR" altLang="en-US" dirty="0" smtClean="0"/>
              <a:t> 연결된다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케이블에 전송되는 모든 데이터는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형태로 전송되며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송신자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수신자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서비스의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검사 항목 등의 정보를 포함한다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6203" y="3618328"/>
            <a:ext cx="52565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1976</a:t>
            </a:r>
            <a:r>
              <a:rPr lang="ko-KR" altLang="en-US" dirty="0" smtClean="0"/>
              <a:t>년 미국 </a:t>
            </a:r>
            <a:r>
              <a:rPr lang="ko-KR" altLang="en-US" dirty="0" err="1" smtClean="0"/>
              <a:t>제록스사가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케이블을 이용하여 </a:t>
            </a:r>
            <a:r>
              <a:rPr lang="en-US" altLang="ko-KR" dirty="0" smtClean="0"/>
              <a:t>3Mbps </a:t>
            </a:r>
            <a:r>
              <a:rPr lang="ko-KR" altLang="en-US" dirty="0" smtClean="0"/>
              <a:t>속도를 발표한 이래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1979</a:t>
            </a:r>
            <a:r>
              <a:rPr lang="ko-KR" altLang="en-US" dirty="0" smtClean="0"/>
              <a:t>년에는 </a:t>
            </a:r>
            <a:r>
              <a:rPr lang="en-US" altLang="ko-KR" dirty="0" smtClean="0"/>
              <a:t>10Mbps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이더넷의</a:t>
            </a:r>
            <a:r>
              <a:rPr lang="ko-KR" altLang="en-US" dirty="0" smtClean="0"/>
              <a:t> 전송 속도를 갖는 </a:t>
            </a:r>
            <a:r>
              <a:rPr lang="ko-KR" altLang="en-US" dirty="0" err="1" smtClean="0"/>
              <a:t>이더넷의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1982</a:t>
            </a:r>
            <a:r>
              <a:rPr lang="ko-KR" altLang="en-US" dirty="0" smtClean="0"/>
              <a:t>년에는 디지털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인텔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제록스사</a:t>
            </a:r>
            <a:r>
              <a:rPr lang="ko-KR" altLang="en-US" dirty="0" smtClean="0"/>
              <a:t> 등이 공동으로 개발한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판이 발표되어 </a:t>
            </a:r>
            <a:r>
              <a:rPr lang="en-US" altLang="ko-KR" dirty="0" smtClean="0"/>
              <a:t>IEEE 802.3</a:t>
            </a:r>
            <a:r>
              <a:rPr lang="ko-KR" altLang="en-US" dirty="0" smtClean="0"/>
              <a:t>으로 표준화 되었다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명명법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0849" y="1124744"/>
            <a:ext cx="858920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이더넷이라는</a:t>
            </a:r>
            <a:r>
              <a:rPr lang="ko-KR" altLang="en-US" dirty="0" smtClean="0"/>
              <a:t> 용어는 초기의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포함하여 </a:t>
            </a:r>
            <a:r>
              <a:rPr lang="ko-KR" altLang="en-US" dirty="0" err="1" smtClean="0"/>
              <a:t>패스트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기가피트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10</a:t>
            </a:r>
            <a:r>
              <a:rPr lang="ko-KR" altLang="en-US" dirty="0" err="1" smtClean="0"/>
              <a:t>기가비트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포함하는 용어의 모음이다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이더넷의</a:t>
            </a:r>
            <a:r>
              <a:rPr lang="ko-KR" altLang="en-US" dirty="0" smtClean="0"/>
              <a:t> 속도는 </a:t>
            </a:r>
            <a:r>
              <a:rPr lang="en-US" altLang="ko-KR" dirty="0" smtClean="0"/>
              <a:t>10,100,1000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10000Mbps</a:t>
            </a:r>
            <a:r>
              <a:rPr lang="ko-KR" altLang="en-US" dirty="0" smtClean="0"/>
              <a:t>가 될 수 잇다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유형의 공동 특징은 동일한 기본 프레임 형식을 사용하고 </a:t>
            </a:r>
            <a:r>
              <a:rPr lang="en-US" altLang="ko-KR" dirty="0" smtClean="0"/>
              <a:t>IEEE OSI </a:t>
            </a:r>
            <a:r>
              <a:rPr lang="ko-KR" altLang="en-US" dirty="0" smtClean="0"/>
              <a:t>모델의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계층에 해당한다는 점이다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이더넷에</a:t>
            </a:r>
            <a:r>
              <a:rPr lang="ko-KR" altLang="en-US" dirty="0" smtClean="0"/>
              <a:t> 새로운 객체와 기능을 추가할 필요가 있을 때는 </a:t>
            </a:r>
            <a:r>
              <a:rPr lang="en-US" altLang="ko-KR" dirty="0" smtClean="0"/>
              <a:t>IEEE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802.3 </a:t>
            </a:r>
            <a:r>
              <a:rPr lang="ko-KR" altLang="en-US" dirty="0" smtClean="0"/>
              <a:t>표준에 새로운 사항을 추가한다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추가 사항에는 식별자라 불리는 축약 문자가 할당된다</a:t>
            </a:r>
            <a:endParaRPr lang="en-US" altLang="ko-KR" dirty="0" smtClean="0"/>
          </a:p>
        </p:txBody>
      </p:sp>
      <p:pic>
        <p:nvPicPr>
          <p:cNvPr id="2050" name="Picture 2" descr="https://fthmb.tqn.com/-vXnLAw9GFpdzqrYZfUq5wdkDlM=/1280x847/filters:no_upscale():fill(FFCC00,1)/about/98033116-56a1ad693df78cf7726cfa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3035573" cy="200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23164" y="349923"/>
            <a:ext cx="7993251" cy="830997"/>
          </a:xfrm>
        </p:spPr>
        <p:txBody>
          <a:bodyPr/>
          <a:lstStyle/>
          <a:p>
            <a:r>
              <a:rPr lang="ko-KR" altLang="en-US" sz="4800" dirty="0" smtClean="0"/>
              <a:t>네트워크의 역사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362573" y="1879957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네트워크란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그물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뜻하는 </a:t>
            </a:r>
            <a:r>
              <a:rPr lang="en-US" altLang="ko-KR" dirty="0" smtClean="0"/>
              <a:t>net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뜻하는 </a:t>
            </a:r>
            <a:r>
              <a:rPr lang="en-US" altLang="ko-KR" dirty="0" smtClean="0"/>
              <a:t>work</a:t>
            </a:r>
            <a:r>
              <a:rPr lang="ko-KR" altLang="en-US" dirty="0" smtClean="0"/>
              <a:t>의 합성어이다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3832" y="2249289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이것을 통신에 접목시켜보면 각종 통신 장비들이 서로 연결되어 데이터를 교환하며 일하는 통신망이라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://cfile23.uf.tistory.com/image/183822494EC5D84A21A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3" y="3410336"/>
            <a:ext cx="3312368" cy="207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85994" y="5486481"/>
            <a:ext cx="2673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1830</a:t>
            </a:r>
            <a:r>
              <a:rPr lang="ko-KR" altLang="en-US" dirty="0" smtClean="0"/>
              <a:t>년</a:t>
            </a:r>
            <a:r>
              <a:rPr lang="en-US" altLang="ko-KR" dirty="0"/>
              <a:t> </a:t>
            </a:r>
            <a:r>
              <a:rPr lang="ko-KR" altLang="en-US" dirty="0" err="1" smtClean="0"/>
              <a:t>모르스의</a:t>
            </a:r>
            <a:r>
              <a:rPr lang="ko-KR" altLang="en-US" dirty="0" smtClean="0"/>
              <a:t> 전신</a:t>
            </a:r>
            <a:endParaRPr lang="ko-KR" altLang="en-US" dirty="0"/>
          </a:p>
        </p:txBody>
      </p:sp>
      <p:pic>
        <p:nvPicPr>
          <p:cNvPr id="1028" name="Picture 4" descr="http://www.rfdh.com/bas_rf/begin/images/if_f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24495"/>
            <a:ext cx="508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11960" y="5517232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1870</a:t>
            </a:r>
            <a:r>
              <a:rPr lang="ko-KR" altLang="en-US" dirty="0" smtClean="0"/>
              <a:t>년 헤르츠의 주파수 발견</a:t>
            </a:r>
            <a:endParaRPr lang="en-US" altLang="ko-KR" dirty="0" smtClean="0"/>
          </a:p>
          <a:p>
            <a:r>
              <a:rPr lang="ko-KR" altLang="en-US" dirty="0" smtClean="0"/>
              <a:t>고주파 송수신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3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명명법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668" y="1268760"/>
            <a:ext cx="85892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다음은 몇 가지 </a:t>
            </a:r>
            <a:r>
              <a:rPr lang="ko-KR" altLang="en-US" dirty="0"/>
              <a:t>새로운 사항이 추가 확장된 예이다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 BASE 2 (IEEE 802.3a)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 BASE 5 (IEEE 802.3)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 BASE T (IEEE 802.3i)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10 BASE TX (IEEE 802.3x)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축약 문자는 다음과 같은 의미를 가지고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</a:t>
            </a:r>
            <a:r>
              <a:rPr lang="ko-KR" altLang="en-US" dirty="0" smtClean="0"/>
              <a:t>숫자는 초당 전송되는 데이터를 </a:t>
            </a:r>
            <a:r>
              <a:rPr lang="ko-KR" altLang="en-US" dirty="0" err="1" smtClean="0"/>
              <a:t>메가비트</a:t>
            </a:r>
            <a:r>
              <a:rPr lang="ko-KR" altLang="en-US" dirty="0" smtClean="0"/>
              <a:t> 단위로 나타낸다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-BASE</a:t>
            </a:r>
            <a:r>
              <a:rPr lang="ko-KR" altLang="en-US" dirty="0" smtClean="0"/>
              <a:t>는 베이스 밴드 신호 방식이 사용된다는 것을 나타낸다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라는 숫자는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케이블의 세그먼트 거리를 나타낸다 </a:t>
            </a:r>
            <a:r>
              <a:rPr lang="en-US" altLang="ko-KR" dirty="0" smtClean="0"/>
              <a:t>185m</a:t>
            </a:r>
            <a:r>
              <a:rPr lang="ko-KR" altLang="en-US" dirty="0"/>
              <a:t> </a:t>
            </a:r>
            <a:r>
              <a:rPr lang="ko-KR" altLang="en-US" dirty="0" smtClean="0"/>
              <a:t>거리는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반올림하여 </a:t>
            </a:r>
            <a:r>
              <a:rPr lang="en-US" altLang="ko-KR" dirty="0" smtClean="0"/>
              <a:t>200m</a:t>
            </a:r>
            <a:r>
              <a:rPr lang="ko-KR" altLang="en-US" dirty="0" smtClean="0"/>
              <a:t>가 되므로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라는 숫자를 나타낼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  -</a:t>
            </a:r>
            <a:r>
              <a:rPr lang="ko-KR" altLang="en-US" dirty="0" smtClean="0"/>
              <a:t>하나 이상의 알파벳 단어는 사용되는 매체의 종류를 나타낸다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(F=</a:t>
            </a:r>
            <a:r>
              <a:rPr lang="ko-KR" altLang="en-US" dirty="0" smtClean="0"/>
              <a:t>광섬유</a:t>
            </a:r>
            <a:r>
              <a:rPr lang="en-US" altLang="ko-KR" dirty="0" smtClean="0"/>
              <a:t>,T=</a:t>
            </a:r>
            <a:r>
              <a:rPr lang="ko-KR" altLang="en-US" dirty="0" err="1" smtClean="0"/>
              <a:t>비차폐</a:t>
            </a:r>
            <a:r>
              <a:rPr lang="ko-KR" altLang="en-US" dirty="0" smtClean="0"/>
              <a:t> 꼬임 </a:t>
            </a:r>
            <a:r>
              <a:rPr lang="ko-KR" altLang="en-US" dirty="0" err="1" smtClean="0"/>
              <a:t>쌍선</a:t>
            </a:r>
            <a:r>
              <a:rPr lang="ko-KR" altLang="en-US" dirty="0" smtClean="0"/>
              <a:t> 케이블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0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IEEE 802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OSI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3074" name="Picture 2" descr="http://www.motioncontrol.co.kr/UPDATA/fileimg/news/1338427356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24324"/>
            <a:ext cx="4893791" cy="33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0849" y="1268760"/>
            <a:ext cx="85892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IEEE 802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모델과의 관계는 아래 그림에 나타나 있다</a:t>
            </a:r>
            <a:r>
              <a:rPr lang="en-US" altLang="ko-KR" dirty="0" smtClean="0"/>
              <a:t>. IEEE</a:t>
            </a:r>
            <a:r>
              <a:rPr lang="ko-KR" altLang="en-US" dirty="0" smtClean="0"/>
              <a:t>는 데이터 링크 층을 두 부분으로 나누었으며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각각 논리 링크 제어</a:t>
            </a:r>
            <a:r>
              <a:rPr lang="en-US" altLang="ko-KR" dirty="0" smtClean="0"/>
              <a:t>(LLC: Logical Link Control)</a:t>
            </a:r>
            <a:r>
              <a:rPr lang="ko-KR" altLang="en-US" dirty="0" smtClean="0"/>
              <a:t>와 </a:t>
            </a:r>
            <a:r>
              <a:rPr lang="ko-KR" altLang="en-US" dirty="0"/>
              <a:t>매</a:t>
            </a:r>
            <a:r>
              <a:rPr lang="ko-KR" altLang="en-US" dirty="0" smtClean="0"/>
              <a:t>체 접근 제어</a:t>
            </a:r>
            <a:r>
              <a:rPr lang="en-US" altLang="ko-KR" dirty="0" smtClean="0"/>
              <a:t>(MAC : Media </a:t>
            </a:r>
            <a:r>
              <a:rPr lang="en-US" altLang="ko-KR" dirty="0" err="1" smtClean="0"/>
              <a:t>Acess</a:t>
            </a:r>
            <a:r>
              <a:rPr lang="en-US" altLang="ko-KR" dirty="0" smtClean="0"/>
              <a:t> Control)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LLC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IEEE</a:t>
            </a:r>
            <a:r>
              <a:rPr lang="ko-KR" altLang="en-US" dirty="0" smtClean="0"/>
              <a:t>에서 정의한 모든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적용되는 동일한 것으로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구조와 무관하다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ko-KR" altLang="en-US" dirty="0" smtClean="0"/>
              <a:t>다수의 모듈은 포함하여 사용하는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제품에 특정한 정보를 </a:t>
            </a:r>
            <a:r>
              <a:rPr lang="ko-KR" altLang="en-US" dirty="0" err="1" smtClean="0"/>
              <a:t>포한한다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1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LLC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16608" y="1531392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MAC </a:t>
            </a:r>
            <a:r>
              <a:rPr lang="ko-KR" altLang="en-US" dirty="0" err="1" smtClean="0"/>
              <a:t>부계층은</a:t>
            </a:r>
            <a:r>
              <a:rPr lang="ko-KR" altLang="en-US" dirty="0" smtClean="0"/>
              <a:t> 물리 매체를 통하여 프레임을 전송하는 방법을 정의하고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장치와 네트워크 토폴로지 </a:t>
            </a:r>
            <a:r>
              <a:rPr lang="ko-KR" altLang="en-US" dirty="0" err="1" smtClean="0"/>
              <a:t>저으이</a:t>
            </a:r>
            <a:r>
              <a:rPr lang="ko-KR" altLang="en-US" dirty="0" smtClean="0"/>
              <a:t> 그리고 선로 규약과 관련된       물리적 주소 체계를 다룬다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849" y="908720"/>
            <a:ext cx="8589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매체 접근 제어</a:t>
            </a:r>
            <a:r>
              <a:rPr lang="en-US" altLang="ko-KR" sz="2800" dirty="0" smtClean="0"/>
              <a:t>(MAC)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0849" y="3167390"/>
            <a:ext cx="8589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논리 링크 제어</a:t>
            </a:r>
            <a:r>
              <a:rPr lang="en-US" altLang="ko-KR" sz="2800" dirty="0" smtClean="0"/>
              <a:t>(LLC)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5175" y="3726835"/>
            <a:ext cx="820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LLC </a:t>
            </a:r>
            <a:r>
              <a:rPr lang="ko-KR" altLang="en-US" dirty="0" err="1" smtClean="0"/>
              <a:t>부계층은</a:t>
            </a:r>
            <a:r>
              <a:rPr lang="ko-KR" altLang="en-US" dirty="0" smtClean="0"/>
              <a:t> 서로 다른 프로토콜 형태를 논리적으로 파악하는 것과 이들을 캡슐화 하는 작업을 담당한다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유형 코드 또는 서비스 액세스 포인트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의하여 논리적인 정보 확인 기능을 수행한다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IEEE 802</a:t>
            </a:r>
            <a:r>
              <a:rPr lang="ko-KR" altLang="en-US" dirty="0" smtClean="0"/>
              <a:t>는 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계층인 물리 계층과 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계층인 데이터 링크 계층을 표현하는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나타낸다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522314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가장 간단한 형태의 </a:t>
            </a:r>
            <a:r>
              <a:rPr lang="ko-KR" altLang="en-US" dirty="0" err="1" smtClean="0"/>
              <a:t>이더넷은</a:t>
            </a:r>
            <a:r>
              <a:rPr lang="ko-KR" altLang="en-US" dirty="0" smtClean="0"/>
              <a:t> 하나의 세그먼트로 구성되어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세그먼트로 구성될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허브를 통한 스타 형 </a:t>
            </a:r>
            <a:r>
              <a:rPr lang="ko-KR" altLang="en-US" dirty="0" err="1" smtClean="0"/>
              <a:t>이더넷으로</a:t>
            </a:r>
            <a:r>
              <a:rPr lang="ko-KR" altLang="en-US" dirty="0" smtClean="0"/>
              <a:t> 스테이션과 최대 거리는</a:t>
            </a:r>
            <a:r>
              <a:rPr lang="en-US" altLang="ko-KR" dirty="0"/>
              <a:t> </a:t>
            </a:r>
            <a:r>
              <a:rPr lang="en-US" altLang="ko-KR" dirty="0" smtClean="0"/>
              <a:t>UTP</a:t>
            </a:r>
            <a:r>
              <a:rPr lang="ko-KR" altLang="en-US" dirty="0" smtClean="0"/>
              <a:t>케이블의 거리이고 허브의 포트 수에 따라 스테이션 수가 결정된다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타원 3"/>
          <p:cNvSpPr/>
          <p:nvPr/>
        </p:nvSpPr>
        <p:spPr>
          <a:xfrm>
            <a:off x="2771800" y="3140968"/>
            <a:ext cx="2664296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허브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4869160"/>
            <a:ext cx="8640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com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4869160"/>
            <a:ext cx="8640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4869160"/>
            <a:ext cx="8640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52320" y="4869160"/>
            <a:ext cx="8640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com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4" idx="3"/>
            <a:endCxn id="5" idx="0"/>
          </p:cNvCxnSpPr>
          <p:nvPr/>
        </p:nvCxnSpPr>
        <p:spPr>
          <a:xfrm flipH="1">
            <a:off x="1691680" y="3694132"/>
            <a:ext cx="1470297" cy="117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4"/>
            <a:endCxn id="6" idx="0"/>
          </p:cNvCxnSpPr>
          <p:nvPr/>
        </p:nvCxnSpPr>
        <p:spPr>
          <a:xfrm flipH="1">
            <a:off x="3635896" y="3789040"/>
            <a:ext cx="46805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6"/>
            <a:endCxn id="8" idx="0"/>
          </p:cNvCxnSpPr>
          <p:nvPr/>
        </p:nvCxnSpPr>
        <p:spPr>
          <a:xfrm>
            <a:off x="5436096" y="3465004"/>
            <a:ext cx="2448272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7" idx="0"/>
          </p:cNvCxnSpPr>
          <p:nvPr/>
        </p:nvCxnSpPr>
        <p:spPr>
          <a:xfrm>
            <a:off x="5045919" y="3694132"/>
            <a:ext cx="894233" cy="117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522314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1969</a:t>
            </a:r>
            <a:r>
              <a:rPr lang="ko-KR" altLang="en-US" dirty="0" smtClean="0"/>
              <a:t>년에 하나의 프로젝트가 미 국방성의 주요부서인 </a:t>
            </a:r>
            <a:r>
              <a:rPr lang="en-US" altLang="ko-KR" dirty="0" smtClean="0"/>
              <a:t>ARPA(Advanced Research Project Agency)</a:t>
            </a:r>
            <a:r>
              <a:rPr lang="ko-KR" altLang="en-US" dirty="0" smtClean="0"/>
              <a:t>에 의해 지원되었다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ARPA</a:t>
            </a:r>
            <a:r>
              <a:rPr lang="ko-KR" altLang="en-US" dirty="0" smtClean="0"/>
              <a:t>는 초기 연구의 기본 개념을 네트워킹에 적용하여 점 대 점 전용선으로 연결된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네트워크인 </a:t>
            </a:r>
            <a:r>
              <a:rPr lang="en-US" altLang="ko-KR" dirty="0" smtClean="0"/>
              <a:t>ARPANET(</a:t>
            </a:r>
            <a:r>
              <a:rPr lang="en-US" altLang="ko-KR" dirty="0"/>
              <a:t>ARPA(Advanced Research Project </a:t>
            </a:r>
            <a:r>
              <a:rPr lang="en-US" altLang="ko-KR" dirty="0" smtClean="0"/>
              <a:t>Agency Network)</a:t>
            </a:r>
            <a:r>
              <a:rPr lang="ko-KR" altLang="en-US" dirty="0" smtClean="0"/>
              <a:t>를 구축하였다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ARPA</a:t>
            </a:r>
            <a:r>
              <a:rPr lang="ko-KR" altLang="en-US" dirty="0" smtClean="0"/>
              <a:t>에서 개발한 네트워크를 통해 컴퓨터가 통신하는 방법을 규정한 규약이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0920" y="1268760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TCP/IP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계층으로 이루어진 프로그램이다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상위 계층인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는 메시지나 파일들을 좀 더 작은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나누어 인터넷을 통해 전송하는 일과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수신된 </a:t>
            </a:r>
            <a:r>
              <a:rPr lang="ko-KR" altLang="en-US" dirty="0" err="1" smtClean="0"/>
              <a:t>패킷들을</a:t>
            </a:r>
            <a:r>
              <a:rPr lang="ko-KR" altLang="en-US" dirty="0" smtClean="0"/>
              <a:t> 원래의 메시지로 재조립하는 일을 담당한다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계층인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는 각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주소 부분을 처리함으로써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패킷들이</a:t>
            </a:r>
            <a:r>
              <a:rPr lang="ko-KR" altLang="en-US" dirty="0" smtClean="0"/>
              <a:t> 목적지에 </a:t>
            </a:r>
            <a:r>
              <a:rPr lang="ko-KR" altLang="en-US" dirty="0"/>
              <a:t>정</a:t>
            </a:r>
            <a:r>
              <a:rPr lang="ko-KR" altLang="en-US" dirty="0" smtClean="0"/>
              <a:t>확하게 도달할 수 있게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네트워크상의 각 </a:t>
            </a:r>
            <a:r>
              <a:rPr lang="ko-KR" altLang="en-US" dirty="0" err="1" smtClean="0"/>
              <a:t>게이트웨이는</a:t>
            </a:r>
            <a:r>
              <a:rPr lang="ko-KR" altLang="en-US" dirty="0" smtClean="0"/>
              <a:t> 메시지를 어느 곳으로 전달해야 할지를 알기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메시지의 주소를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메시지가 여러 개의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나뉜 경우 각 </a:t>
            </a:r>
            <a:r>
              <a:rPr lang="ko-KR" altLang="en-US" dirty="0" err="1" smtClean="0"/>
              <a:t>패킷들은</a:t>
            </a:r>
            <a:r>
              <a:rPr lang="ko-KR" altLang="en-US" dirty="0" smtClean="0"/>
              <a:t> 서로 다른 경로를 통해 전달될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그것들은 최종 목적지에서 </a:t>
            </a:r>
            <a:r>
              <a:rPr lang="ko-KR" altLang="en-US" dirty="0" err="1" smtClean="0"/>
              <a:t>재조립</a:t>
            </a:r>
            <a:r>
              <a:rPr lang="ko-KR" altLang="en-US" dirty="0" smtClean="0"/>
              <a:t> 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5294784" y="5577308"/>
            <a:ext cx="2664296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2336" y="5542160"/>
            <a:ext cx="864096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2"/>
            <a:endCxn id="5" idx="3"/>
          </p:cNvCxnSpPr>
          <p:nvPr/>
        </p:nvCxnSpPr>
        <p:spPr>
          <a:xfrm flipH="1">
            <a:off x="2126432" y="5901344"/>
            <a:ext cx="3168352" cy="36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5576" y="472824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서버 클라이언트 </a:t>
            </a:r>
            <a:r>
              <a:rPr lang="ko-KR" altLang="en-US" sz="2400" dirty="0" err="1" smtClean="0"/>
              <a:t>점대점</a:t>
            </a:r>
            <a:r>
              <a:rPr lang="ko-KR" altLang="en-US" sz="2400" dirty="0" smtClean="0"/>
              <a:t> 통신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32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를 이용하는 상위 계층의 응용 프로그램들은 모두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커넥션리스트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불리는데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각 클라이언트의 요구가 이전에 했던 어떠한 요구와도 무관한 새로운 요구로 간주된다는 것을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4140" y="2761685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커넥션리스트는 네트워크를 독점하지 않으므로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사람들이 그 경로를 끊임없이 공동으로 사용할 수 있게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많은 인터넷 사용자들이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를 이용하는 상위 계층 응용프로토콜에 대해서는 잘 알고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 descr="https://www.vpnanswers.com/wp-content/uploads/2015/05/htt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8239"/>
            <a:ext cx="2856136" cy="19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telnet-international.com/sites/default/files/TelNet%20logo%20JC%20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63" y="4869160"/>
            <a:ext cx="3092474" cy="10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multimedia.journalism.berkeley.edu/wp-content/uploads/2014/09/ftp_made_simple-m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82" y="4869160"/>
            <a:ext cx="2771018" cy="18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536" y="4106287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상위 계층 프로토콜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2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484784"/>
            <a:ext cx="820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PC </a:t>
            </a:r>
            <a:r>
              <a:rPr lang="ko-KR" altLang="en-US" dirty="0" smtClean="0"/>
              <a:t>사용자들은 보통 인터넷에 접속하기 위해 </a:t>
            </a:r>
            <a:r>
              <a:rPr lang="en-US" altLang="ko-KR" dirty="0" smtClean="0"/>
              <a:t>SLIP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PPP</a:t>
            </a:r>
            <a:r>
              <a:rPr lang="ko-KR" altLang="en-US" dirty="0" smtClean="0"/>
              <a:t>를 많이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다이얼 업 전화 접속을 통해 접속 서비스 사업자의 모뎀으로 보내질 수 있도록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패킷들을</a:t>
            </a:r>
            <a:r>
              <a:rPr lang="ko-KR" altLang="en-US" dirty="0" smtClean="0"/>
              <a:t> 캡슐화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TCP/IP</a:t>
            </a:r>
            <a:r>
              <a:rPr lang="ko-KR" altLang="en-US" dirty="0" smtClean="0"/>
              <a:t>와 관련이 있는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는 특별한 목적을 위해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대신에 사용되는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라우팅</a:t>
            </a:r>
            <a:r>
              <a:rPr lang="ko-KR" altLang="en-US" dirty="0" smtClean="0"/>
              <a:t> 정보를 교환하기 위해 네트워크 호스트 컴퓨터에 의해 사용되는 프로토콜에는 </a:t>
            </a:r>
            <a:r>
              <a:rPr lang="en-US" altLang="ko-KR" dirty="0" smtClean="0"/>
              <a:t>ICMP, IGP, EGP, BGP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UDP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와 달리 검증을 하지 않아 안정성이 낮으나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보다 속도가 빠르다는 장점이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433731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에 의해 제공되는 서비스의 범위는 광범위한 세그먼트 헤더를 요구한다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세그먼트 형식과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데이터 그램 형식을 비교하면 두 프로토콜 간의 차이점을 알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는 신뢰성이 높지만 확인 응답 대기 등으로 인해 속도가 느리다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UDP</a:t>
            </a:r>
            <a:r>
              <a:rPr lang="ko-KR" altLang="en-US" dirty="0" smtClean="0"/>
              <a:t>는 프레임 크기가 작기 때문에 </a:t>
            </a:r>
            <a:r>
              <a:rPr lang="en-US" altLang="ko-KR" dirty="0" smtClean="0"/>
              <a:t>TCP</a:t>
            </a:r>
            <a:r>
              <a:rPr lang="ko-KR" altLang="en-US" dirty="0" smtClean="0"/>
              <a:t>보다 빠르지만 신뢰성을 제공하지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 descr="https://skminhaj.files.wordpress.com/2016/02/92926-tcp_udp_hea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54095"/>
            <a:ext cx="6767711" cy="379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 UDP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8194" name="Picture 2" descr="http://cfile29.uf.tistory.com/image/214A0940565D29031F2B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21686"/>
            <a:ext cx="8280920" cy="390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3164" y="349923"/>
            <a:ext cx="7993251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400" b="1" kern="1200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z="4800" dirty="0" smtClean="0"/>
              <a:t>네트워크의 역사</a:t>
            </a:r>
            <a:endParaRPr lang="ko-KR" altLang="en-US" sz="4800" dirty="0"/>
          </a:p>
        </p:txBody>
      </p:sp>
      <p:pic>
        <p:nvPicPr>
          <p:cNvPr id="2050" name="Picture 2" descr="http://seattle.koreaportal.com/local/images/call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246568"/>
            <a:ext cx="2088232" cy="21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3308234"/>
            <a:ext cx="318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1876</a:t>
            </a:r>
            <a:r>
              <a:rPr lang="ko-KR" altLang="en-US" dirty="0" smtClean="0"/>
              <a:t>년 벨의 전화기</a:t>
            </a:r>
            <a:endParaRPr lang="en-US" altLang="ko-KR" dirty="0" smtClean="0"/>
          </a:p>
          <a:p>
            <a:r>
              <a:rPr lang="ko-KR" altLang="en-US" dirty="0" smtClean="0"/>
              <a:t>교환대 설치</a:t>
            </a:r>
            <a:r>
              <a:rPr lang="en-US" altLang="ko-KR" dirty="0" smtClean="0"/>
              <a:t>(8</a:t>
            </a:r>
            <a:r>
              <a:rPr lang="ko-KR" altLang="en-US" dirty="0" smtClean="0"/>
              <a:t>개선 </a:t>
            </a:r>
            <a:r>
              <a:rPr lang="en-US" altLang="ko-KR" dirty="0" smtClean="0"/>
              <a:t>21</a:t>
            </a:r>
            <a:r>
              <a:rPr lang="ko-KR" altLang="en-US" dirty="0" smtClean="0"/>
              <a:t>가입자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2" name="Picture 4" descr="http://cfile7.uf.tistory.com/image/237D4A4554CBF8D9378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89" y="1267611"/>
            <a:ext cx="4032448" cy="248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319789" y="3861048"/>
            <a:ext cx="457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1881</a:t>
            </a:r>
            <a:r>
              <a:rPr lang="ko-KR" altLang="en-US" dirty="0" smtClean="0"/>
              <a:t>년 시카고와 뉴욕 장거리 전화 개통</a:t>
            </a:r>
            <a:endParaRPr lang="ko-KR" altLang="en-US" dirty="0"/>
          </a:p>
        </p:txBody>
      </p:sp>
      <p:pic>
        <p:nvPicPr>
          <p:cNvPr id="2054" name="Picture 6" descr="https://pbs.twimg.com/profile_images/429753618682482688/6gXu6Xw3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"/>
          <a:stretch/>
        </p:blipFill>
        <p:spPr bwMode="auto">
          <a:xfrm>
            <a:off x="168275" y="4365104"/>
            <a:ext cx="2243485" cy="213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17390" y="5157192"/>
            <a:ext cx="318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1890</a:t>
            </a:r>
            <a:r>
              <a:rPr lang="ko-KR" altLang="en-US" dirty="0" smtClean="0"/>
              <a:t>년대</a:t>
            </a:r>
            <a:endParaRPr lang="en-US" altLang="ko-KR" dirty="0" smtClean="0"/>
          </a:p>
          <a:p>
            <a:r>
              <a:rPr lang="ko-KR" altLang="en-US" dirty="0" err="1" smtClean="0"/>
              <a:t>마르코니의</a:t>
            </a:r>
            <a:r>
              <a:rPr lang="ko-KR" altLang="en-US" dirty="0" smtClean="0"/>
              <a:t> 라디오</a:t>
            </a:r>
            <a:endParaRPr lang="ko-KR" altLang="en-US" dirty="0"/>
          </a:p>
        </p:txBody>
      </p:sp>
      <p:pic>
        <p:nvPicPr>
          <p:cNvPr id="2056" name="Picture 8" descr="http://www.canare.co.kr/img/6/18/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63687"/>
            <a:ext cx="3060157" cy="17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746346" y="5949280"/>
            <a:ext cx="3183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1920</a:t>
            </a:r>
            <a:r>
              <a:rPr lang="ko-KR" altLang="en-US" dirty="0" smtClean="0"/>
              <a:t>년 동축케이블의 발명</a:t>
            </a:r>
            <a:endParaRPr lang="en-US" altLang="ko-KR" dirty="0" smtClean="0"/>
          </a:p>
          <a:p>
            <a:r>
              <a:rPr lang="ko-KR" altLang="en-US" dirty="0" smtClean="0"/>
              <a:t>이 때부터 많은 용량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26876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주소는 공식적으로 </a:t>
            </a:r>
            <a:r>
              <a:rPr lang="en-US" altLang="ko-KR" dirty="0" smtClean="0"/>
              <a:t>A,B,C,D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클래스로 구분되고 네트워크 규모 및 사용자 환경에 따라 적절한 클래스의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선택하여 운영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</a:t>
            </a:r>
            <a:r>
              <a:rPr lang="en-US" altLang="ko-KR" dirty="0" smtClean="0"/>
              <a:t>NIC</a:t>
            </a:r>
            <a:r>
              <a:rPr lang="ko-KR" altLang="en-US" dirty="0" smtClean="0"/>
              <a:t>로 부터 할당 받을 수 있는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주소가 제한적이어서 </a:t>
            </a:r>
            <a:r>
              <a:rPr lang="ko-KR" altLang="en-US" dirty="0" err="1" smtClean="0"/>
              <a:t>서브네팅</a:t>
            </a:r>
            <a:r>
              <a:rPr lang="ko-KR" altLang="en-US" dirty="0" smtClean="0"/>
              <a:t> 이라는 방법을 사용해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효율적으로 관리할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9218" name="Picture 2" descr="http://www.tech-faq.com/wp-content/uploads/IP-Address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6991"/>
            <a:ext cx="6768752" cy="345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35583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응용 계층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988840"/>
            <a:ext cx="8789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FTP (21) : </a:t>
            </a:r>
            <a:r>
              <a:rPr lang="ko-KR" altLang="en-US" dirty="0" smtClean="0"/>
              <a:t>인터넷을 통하여 파일을 송수신하는 프로토콜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DNS (53) : </a:t>
            </a:r>
            <a:r>
              <a:rPr lang="ko-KR" altLang="en-US" dirty="0" smtClean="0"/>
              <a:t>도메인 이름의 위치를 알아내기 위한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바꾸어 주는 시스템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telnet (23) : </a:t>
            </a:r>
            <a:r>
              <a:rPr lang="ko-KR" altLang="en-US" dirty="0" smtClean="0"/>
              <a:t>특정 사용자가 네트워크를 통해 다른 컴퓨터를 이용할 수 있는 시스템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SMTP (25): </a:t>
            </a:r>
            <a:r>
              <a:rPr lang="ko-KR" altLang="en-US" dirty="0" smtClean="0"/>
              <a:t>전자 우편을 보내고 받는데 사용되는 프로토콜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메일을 보내는데 사용하며</a:t>
            </a:r>
            <a:r>
              <a:rPr lang="en-US" altLang="ko-KR" dirty="0" smtClean="0"/>
              <a:t>, POP3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IMAP </a:t>
            </a:r>
            <a:r>
              <a:rPr lang="ko-KR" altLang="en-US" dirty="0" smtClean="0"/>
              <a:t>등으로 수신되어있는 메일을 받아본다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TFTP (69):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이용하여 파일을 다운 받는 프로토콜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방식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SNMP (161): </a:t>
            </a:r>
            <a:r>
              <a:rPr lang="ko-KR" altLang="en-US" dirty="0" smtClean="0"/>
              <a:t>네트워크 장비들로 필요한 정보를 가져와서 장비 상태를 모니터링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RIP (520): </a:t>
            </a:r>
            <a:r>
              <a:rPr lang="ko-KR" altLang="en-US" dirty="0" smtClean="0"/>
              <a:t>동적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 중 가장 쉬운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프로토콜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18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35583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전송 계층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988840"/>
            <a:ext cx="8789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데이터를 쪼개어 세그먼트로 만들어 인터넷 계층으로 넘겨준다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TCP: IP</a:t>
            </a:r>
            <a:r>
              <a:rPr lang="ko-KR" altLang="en-US" dirty="0" smtClean="0"/>
              <a:t>네트워크에서 신뢰성 높은 데이터 전송을 실현하기 위해 연결 지향형 서비스와 재전송 기능을 지원해주는 프로토콜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UDP : TCP/IP</a:t>
            </a:r>
            <a:r>
              <a:rPr lang="ko-KR" altLang="en-US" dirty="0" smtClean="0"/>
              <a:t>의 기반이 되는 대표적인 프로토콜로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연결을 설정하는 시간을 줄여서 훨씬 적은 오버 헤드를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신뢰성을 보장하지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0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35583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인터넷 계층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988840"/>
            <a:ext cx="87893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IP </a:t>
            </a:r>
            <a:r>
              <a:rPr lang="ko-KR" altLang="en-US" dirty="0" smtClean="0"/>
              <a:t>헤더를 추가하여 네트워크 인터페이스 계층으로 넘겨준다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IP : OSI </a:t>
            </a:r>
            <a:r>
              <a:rPr lang="ko-KR" altLang="en-US" dirty="0" smtClean="0"/>
              <a:t>세 번째 계층인 인터넷 계층의 기능을 수행하는 프로토콜로 신뢰성을 보장하지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</a:t>
            </a:r>
            <a:r>
              <a:rPr lang="en-US" altLang="ko-KR" dirty="0" smtClean="0"/>
              <a:t>.</a:t>
            </a:r>
            <a:r>
              <a:rPr lang="ko-KR" altLang="en-US" dirty="0" smtClean="0"/>
              <a:t>수신 측으로 데이터를 보내는 기능만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ICMP : IP</a:t>
            </a:r>
            <a:r>
              <a:rPr lang="ko-KR" altLang="en-US" dirty="0" smtClean="0"/>
              <a:t>와 조합하여 발생하는 오류의 처리와 전송 경로의 변경을 위한 제어 메시지를 다루는 프로토콜이다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ARP :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정보로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주소를 가져오는 프로토콜이다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RARP :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주소를 이용하여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가져오는 프로토콜이다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0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35583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네트워크 접속 계층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988840"/>
            <a:ext cx="8789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패킷을</a:t>
            </a:r>
            <a:r>
              <a:rPr lang="ko-KR" altLang="en-US" dirty="0" smtClean="0"/>
              <a:t> 프레임으로 만들어 목적지까지 전달한다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FDDI : </a:t>
            </a:r>
            <a:r>
              <a:rPr lang="ko-KR" altLang="en-US" dirty="0" smtClean="0"/>
              <a:t>광섬유 케이블을 사용하여 간선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구성하거나 컴퓨터를 직접 연결하는 고속 통신망 구조로 단일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모드의 광섬유 케이블 모드를 지원한다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대표적인 버스 구조 방식의 근거리 통신망으로 </a:t>
            </a:r>
            <a:r>
              <a:rPr lang="en-US" altLang="ko-KR" dirty="0" smtClean="0"/>
              <a:t>CSMA/CD </a:t>
            </a:r>
            <a:r>
              <a:rPr lang="ko-KR" altLang="en-US" dirty="0" smtClean="0"/>
              <a:t>방식을 사용하여 데이터를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구성 시 가장 많이 사용되는 인터페이스이다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00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268760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LAN(Local Area Network)</a:t>
            </a:r>
            <a:r>
              <a:rPr lang="ko-KR" altLang="en-US" dirty="0" smtClean="0"/>
              <a:t>이라는 말은 각국에 따라서 정의에 약간 차이가 있다</a:t>
            </a:r>
            <a:endParaRPr lang="en-US" altLang="ko-KR" dirty="0" smtClean="0"/>
          </a:p>
          <a:p>
            <a:r>
              <a:rPr lang="en-US" altLang="ko-KR" dirty="0" smtClean="0"/>
              <a:t>IEEE</a:t>
            </a:r>
            <a:r>
              <a:rPr lang="ko-KR" altLang="en-US" dirty="0" smtClean="0"/>
              <a:t>의 컴퓨터 표준 위원회에서는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다수의 독립된 컴퓨터 기기들이 상호간에 통신이 가능하도록 하는 데이터 통신 시스템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정의하고 있으며 </a:t>
            </a:r>
            <a:r>
              <a:rPr lang="ko-KR" altLang="en-US" dirty="0" err="1" smtClean="0"/>
              <a:t>케네스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J. </a:t>
            </a:r>
            <a:r>
              <a:rPr lang="ko-KR" altLang="en-US" dirty="0" smtClean="0"/>
              <a:t>서버와 </a:t>
            </a:r>
            <a:r>
              <a:rPr lang="ko-KR" altLang="en-US" dirty="0" err="1" smtClean="0"/>
              <a:t>하비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A. </a:t>
            </a:r>
            <a:r>
              <a:rPr lang="ko-KR" altLang="en-US" dirty="0" err="1" smtClean="0"/>
              <a:t>프리먼은</a:t>
            </a:r>
            <a:r>
              <a:rPr lang="ko-KR" altLang="en-US" dirty="0" smtClean="0"/>
              <a:t> 다음과 같이 몇 가지로 구분하여 정의하고 있다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단일 기관의 소유일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수마일 범위 이내에 지역적으로 한정되어 있을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종류의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테크놀로지를 갖고 있을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원거리 네트워크</a:t>
            </a:r>
            <a:r>
              <a:rPr lang="en-US" altLang="ko-KR" dirty="0" smtClean="0"/>
              <a:t>(WAN)</a:t>
            </a:r>
            <a:r>
              <a:rPr lang="ko-KR" altLang="en-US" dirty="0" smtClean="0"/>
              <a:t>의 경우보다 높은 통신 속도를 가질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한편 </a:t>
            </a:r>
            <a:r>
              <a:rPr lang="en-US" altLang="ko-KR" dirty="0" smtClean="0"/>
              <a:t>William Stallings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LAN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작은 지역 내에서 다양한 통신 기기의 상호 연결을 가능하게 하는 통신 네트워크</a:t>
            </a:r>
            <a:r>
              <a:rPr lang="en-US" altLang="ko-KR" dirty="0" smtClean="0"/>
              <a:t>’’</a:t>
            </a:r>
            <a:r>
              <a:rPr lang="ko-KR" altLang="en-US" dirty="0" smtClean="0"/>
              <a:t>로 정의하고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통신 기기란 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 습도 등의 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텔레비전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송수신기 등을 포함한다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다른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정의를 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공장 등과 같이 제한된 지역에서 정보 처리 장치들을 연결하여 최적화 하고 신뢰성 있는 고속 통신 채널을 제공하는   네트워크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정의하는 사람도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4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346196"/>
            <a:ext cx="87893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LAN</a:t>
            </a:r>
            <a:r>
              <a:rPr lang="ko-KR" altLang="en-US" dirty="0" smtClean="0"/>
              <a:t>은 데이터 시스템의 증가와 사무 자동화의 발전에 따라 사무 효율의 향상 등을 목적으로 한정된 지역 내에 있는 많은 단말이 효율적으로 통신이 가능하도록 하기 위해 많은 분야에 도입 되고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2996952"/>
            <a:ext cx="31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LAN</a:t>
            </a:r>
            <a:r>
              <a:rPr lang="ko-KR" altLang="en-US" sz="2400" dirty="0" smtClean="0"/>
              <a:t>의 일반적인 특성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17600" y="3645024"/>
            <a:ext cx="8789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완전한 연결성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어떤 제조 회사의 기기든지 서로 연결이 가능해야 하며 대화식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장시간의 전송도 효율적으로 이루어질 수 있어야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재배치의 용이성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네트워크의 기기들이 위치가 변화하였을 때 네트워크 전체에 미치는 영향이 없거나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있더라도 </a:t>
            </a:r>
            <a:r>
              <a:rPr lang="ko-KR" altLang="en-US" dirty="0" smtClean="0"/>
              <a:t>최소가 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특성을 자기 인식이라고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77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</a:t>
            </a:r>
            <a:r>
              <a:rPr lang="ko-KR" altLang="en-US" dirty="0" smtClean="0"/>
              <a:t>의 특성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988840"/>
            <a:ext cx="87893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 신뢰성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네트워크가 </a:t>
            </a:r>
            <a:r>
              <a:rPr lang="ko-KR" altLang="en-US" dirty="0" smtClean="0"/>
              <a:t>고도의</a:t>
            </a:r>
            <a:r>
              <a:rPr lang="ko-KR" altLang="en-US" dirty="0" smtClean="0"/>
              <a:t> 가동률</a:t>
            </a:r>
            <a:r>
              <a:rPr lang="en-US" altLang="ko-KR" dirty="0" smtClean="0"/>
              <a:t>(availability)</a:t>
            </a:r>
            <a:r>
              <a:rPr lang="ko-KR" altLang="en-US" dirty="0" smtClean="0"/>
              <a:t>을 유지하고 고장에 견딜 수 있어야 하며</a:t>
            </a:r>
            <a:r>
              <a:rPr lang="en-US" altLang="ko-KR" dirty="0" smtClean="0"/>
              <a:t>(fault tolerant)</a:t>
            </a:r>
            <a:r>
              <a:rPr lang="ko-KR" altLang="en-US" dirty="0" smtClean="0"/>
              <a:t>네트워크의 운영이 용이해야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확장이 쉬울 것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네트워크의 </a:t>
            </a:r>
            <a:r>
              <a:rPr lang="ko-KR" altLang="en-US" dirty="0" smtClean="0"/>
              <a:t>확장 시 네트워크의 운영에 중단을 초래하지 않고 용이하게 확장이 가능하며 융통성이 커야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음성과 데이터 그리고 비디오 신호의 전송이 가능할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모든 신호를 </a:t>
            </a:r>
            <a:r>
              <a:rPr lang="ko-KR" altLang="en-US" dirty="0" err="1" smtClean="0"/>
              <a:t>디저털화</a:t>
            </a:r>
            <a:r>
              <a:rPr lang="ko-KR" altLang="en-US" dirty="0" smtClean="0"/>
              <a:t> 등의 기술에 의해 종합 처리가 가능하여야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124744"/>
            <a:ext cx="31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LAN</a:t>
            </a:r>
            <a:r>
              <a:rPr lang="ko-KR" altLang="en-US" sz="2400" dirty="0" smtClean="0"/>
              <a:t>의 일반적인 특성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60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988840"/>
            <a:ext cx="87893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단일 기관의 소유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같은 사무실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캠퍼스 등과 같이 단일 기관 소유 영역에 설치되기 때문에 공중 통신 회전을 이용할 때 감수해야 할 행정적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기술적 제약을 받지 않고 다양한 네트워크의 구성이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이는 표준화를 어렵게 하는 단점도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광대역</a:t>
            </a:r>
            <a:r>
              <a:rPr lang="ko-KR" altLang="en-US" dirty="0" smtClean="0"/>
              <a:t> 전송 매체의 사용으로 고속 통신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광대역</a:t>
            </a:r>
            <a:r>
              <a:rPr lang="ko-KR" altLang="en-US" dirty="0" smtClean="0"/>
              <a:t> 전송 매체는 대단히 큰 통신 용량을 제공하므로 고속 통신이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이로 인해 단일 매체를 이용하여 많은 이용자가 지연 없이 서로 정보를 주고받을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브로드밴드</a:t>
            </a:r>
            <a:r>
              <a:rPr lang="ko-KR" altLang="en-US" dirty="0" smtClean="0"/>
              <a:t> 전송에서와 같이 다중화 기술을 사용하여 음성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등의 전송을 가능하게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124744"/>
            <a:ext cx="31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LAN</a:t>
            </a:r>
            <a:r>
              <a:rPr lang="ko-KR" altLang="en-US" sz="2400" dirty="0" smtClean="0"/>
              <a:t>의 기술적인 특성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54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988840"/>
            <a:ext cx="87893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네트워크 내의 어떤 기기 간에도 전송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네트워크에 연결된 모든 기기들은 어떤 기기와도 정보를 교환할 수 </a:t>
            </a:r>
            <a:r>
              <a:rPr lang="ko-KR" altLang="en-US" dirty="0"/>
              <a:t>있</a:t>
            </a:r>
            <a:r>
              <a:rPr lang="ko-KR" altLang="en-US" dirty="0" smtClean="0"/>
              <a:t>으며 동등한 매체 이용 기회를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경우에 따라서는 여러 기기에 다른 우선순위를 부여할 수도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경로 선택이 불필요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WAN</a:t>
            </a:r>
            <a:r>
              <a:rPr lang="ko-KR" altLang="en-US" dirty="0" smtClean="0"/>
              <a:t>에서는 정보 전송을 위해 경로 선택 절차가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게이트웨이를</a:t>
            </a:r>
            <a:r>
              <a:rPr lang="ko-KR" altLang="en-US" dirty="0" smtClean="0"/>
              <a:t> 통해 다른 네트워크와 연결되지 않는 한 전송 매체 제어 기술 이외에 별도의 경로 선택 절차는 필요 없다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124744"/>
            <a:ext cx="31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LAN</a:t>
            </a:r>
            <a:r>
              <a:rPr lang="ko-KR" altLang="en-US" sz="2400" dirty="0" smtClean="0"/>
              <a:t>의 기술적인 특성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3164" y="349923"/>
            <a:ext cx="7993251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400" b="1" kern="1200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z="4800" dirty="0" smtClean="0"/>
              <a:t>네트워크의 역사</a:t>
            </a:r>
            <a:endParaRPr lang="ko-KR" altLang="en-US" sz="4800" dirty="0"/>
          </a:p>
        </p:txBody>
      </p:sp>
      <p:pic>
        <p:nvPicPr>
          <p:cNvPr id="3074" name="Picture 2" descr="http://pds15.egloos.com/pds/200911/09/05/e0033205_4af80890455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4" y="1340767"/>
            <a:ext cx="2215998" cy="182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87824" y="1988840"/>
            <a:ext cx="2537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1940</a:t>
            </a:r>
            <a:r>
              <a:rPr lang="ko-KR" altLang="en-US" dirty="0" smtClean="0"/>
              <a:t>년 벨 연구소</a:t>
            </a:r>
            <a:endParaRPr lang="en-US" altLang="ko-KR" dirty="0" smtClean="0"/>
          </a:p>
          <a:p>
            <a:r>
              <a:rPr lang="ko-KR" altLang="en-US" dirty="0" smtClean="0"/>
              <a:t>트랜지스터 발명</a:t>
            </a:r>
            <a:endParaRPr lang="en-US" altLang="ko-KR" dirty="0" smtClean="0"/>
          </a:p>
          <a:p>
            <a:r>
              <a:rPr lang="ko-KR" altLang="en-US" dirty="0" smtClean="0"/>
              <a:t>정규 텔레비전 상용화</a:t>
            </a:r>
            <a:endParaRPr lang="en-US" altLang="ko-KR" dirty="0" smtClean="0"/>
          </a:p>
        </p:txBody>
      </p:sp>
      <p:pic>
        <p:nvPicPr>
          <p:cNvPr id="3076" name="Picture 4" descr="http://10753-presscdn-0-8.pagely.netdna-cdn.com/wp-content/uploads/2017/02/TV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619376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file223.uf.daum.net/image/18545C214C0BE8CD04D4E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2" y="3284983"/>
            <a:ext cx="2631662" cy="22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83568" y="5445224"/>
            <a:ext cx="4221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1950</a:t>
            </a:r>
            <a:r>
              <a:rPr lang="ko-KR" altLang="en-US" dirty="0" smtClean="0"/>
              <a:t>년대 통신위성과 레이저의 개발</a:t>
            </a:r>
            <a:endParaRPr lang="en-US" altLang="ko-KR" dirty="0" smtClean="0"/>
          </a:p>
          <a:p>
            <a:r>
              <a:rPr lang="ko-KR" altLang="en-US" dirty="0" smtClean="0"/>
              <a:t>오늘날 무선통신과 광통신의 기반 마련</a:t>
            </a:r>
            <a:endParaRPr lang="en-US" altLang="ko-KR" dirty="0" smtClean="0"/>
          </a:p>
        </p:txBody>
      </p:sp>
      <p:pic>
        <p:nvPicPr>
          <p:cNvPr id="3082" name="Picture 10" descr="http://mblogthumb1.phinf.naver.net/20141117_204/siencia_1416230583914INiMm_JPEG/%C0%AF%B8%AE%BC%B6%C0%AF.jpg?type=w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28" y="3482001"/>
            <a:ext cx="2736304" cy="20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851191" y="5589240"/>
            <a:ext cx="4221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1960</a:t>
            </a:r>
            <a:r>
              <a:rPr lang="ko-KR" altLang="en-US" dirty="0" smtClean="0"/>
              <a:t>년대 광섬유 및 시 분할 장치 등</a:t>
            </a:r>
            <a:endParaRPr lang="en-US" altLang="ko-KR" dirty="0" smtClean="0"/>
          </a:p>
          <a:p>
            <a:r>
              <a:rPr lang="ko-KR" altLang="en-US" dirty="0" smtClean="0"/>
              <a:t>디지털 전자통신의 기반이 되었다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988840"/>
            <a:ext cx="87893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매우 낮은 </a:t>
            </a:r>
            <a:r>
              <a:rPr lang="ko-KR" altLang="en-US" dirty="0" err="1" smtClean="0"/>
              <a:t>에러율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동축</a:t>
            </a:r>
            <a:r>
              <a:rPr lang="ko-KR" altLang="en-US" dirty="0" smtClean="0"/>
              <a:t> 케이블이나 광섬유 케이블 등 자체의 전송 특성이 좋을 뿐만 아니라 전송 거리가 짧으므로 전송 </a:t>
            </a:r>
            <a:r>
              <a:rPr lang="ko-KR" altLang="en-US" dirty="0" err="1" smtClean="0"/>
              <a:t>에러율이</a:t>
            </a:r>
            <a:r>
              <a:rPr lang="ko-KR" altLang="en-US" dirty="0" smtClean="0"/>
              <a:t> 낮아 신뢰성 있는 정보 전송이 가능하다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확장성과 재배치성이 유리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LAN </a:t>
            </a:r>
            <a:r>
              <a:rPr lang="ko-KR" altLang="en-US" dirty="0" smtClean="0"/>
              <a:t>제품에 따라 다르나 대체로 네트워크의 확장이나 재배치가 쉽게 행해질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이상에서 살펴 본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특성은 모든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일반적으로 적용되는 기술적 특성으로 제품마다 특성은 전송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매체 전송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매체 제어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토폴로지 등에 따라 조금씩 그 특성이 다르다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124744"/>
            <a:ext cx="31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LAN</a:t>
            </a:r>
            <a:r>
              <a:rPr lang="ko-KR" altLang="en-US" sz="2400" dirty="0" smtClean="0"/>
              <a:t>의 기술적인 특성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44824"/>
            <a:ext cx="87893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적절한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장비 선택하기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각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은 다른 네트워크에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연결하기 위한 </a:t>
            </a:r>
            <a:r>
              <a:rPr lang="ko-KR" altLang="en-US" dirty="0" err="1" smtClean="0"/>
              <a:t>게이트웨이로써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배치는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중심에서 스위치들의 기술에 부합하는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인터페이스들에 의해 결정된다</a:t>
            </a:r>
            <a:r>
              <a:rPr lang="en-US" altLang="ko-KR" dirty="0" smtClean="0"/>
              <a:t>. LAN </a:t>
            </a:r>
            <a:r>
              <a:rPr lang="ko-KR" altLang="en-US" dirty="0" smtClean="0"/>
              <a:t>내부에는 종단 장치들을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연결하기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 이상의 허브 또는 스위치 들이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인터</a:t>
            </a:r>
            <a:r>
              <a:rPr lang="ko-KR" altLang="en-US" dirty="0" smtClean="0"/>
              <a:t> 네트워크 장비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라우터는</a:t>
            </a:r>
            <a:r>
              <a:rPr lang="ko-KR" altLang="en-US" dirty="0" smtClean="0"/>
              <a:t> 네트워크를 상호 연결하기 위해 사용되는 주된 장비다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라우터는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네트워크를 연결하고 네트워크들 사이에서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경로를 정한다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라우터들은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영역들과 충돌 영역들을 나눌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LAN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WAN </a:t>
            </a:r>
            <a:r>
              <a:rPr lang="ko-KR" altLang="en-US" dirty="0" smtClean="0"/>
              <a:t>인터페이스 둘 다 가진다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12474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/>
              <a:t>인터</a:t>
            </a:r>
            <a:r>
              <a:rPr lang="ko-KR" altLang="en-US" sz="2400" dirty="0" smtClean="0"/>
              <a:t> 네트워크 장비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9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1026" name="Picture 2" descr="https://docs.oracle.com/cd/E37933_01/html/E36459/figures/fig1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82" y="4005064"/>
            <a:ext cx="4489283" cy="22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1988840"/>
            <a:ext cx="8789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라우터의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인터페이스들은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미디어에 연결한다 이를 위해 보통은 </a:t>
            </a:r>
            <a:r>
              <a:rPr lang="en-US" altLang="ko-KR" dirty="0" smtClean="0"/>
              <a:t>UTP </a:t>
            </a:r>
            <a:r>
              <a:rPr lang="ko-KR" altLang="en-US" dirty="0" smtClean="0"/>
              <a:t>케이블을 사용하지만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광섬유를 사용하기 위한 모듈들이 추가될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라우터의</a:t>
            </a:r>
            <a:r>
              <a:rPr lang="ko-KR" altLang="en-US" dirty="0" smtClean="0"/>
              <a:t> 시리즈나 모델에 따라</a:t>
            </a:r>
            <a:r>
              <a:rPr lang="en-US" altLang="ko-KR" dirty="0" smtClean="0"/>
              <a:t>, LAN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WAN</a:t>
            </a:r>
            <a:r>
              <a:rPr lang="ko-KR" altLang="en-US" dirty="0" smtClean="0"/>
              <a:t>의 케이블링 연결을 위해 인터페이스 타입들이 있을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23528" y="1124744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/>
              <a:t>인터</a:t>
            </a:r>
            <a:r>
              <a:rPr lang="ko-KR" altLang="en-US" sz="2400" dirty="0" smtClean="0"/>
              <a:t> 네트워크 장비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96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44824"/>
            <a:ext cx="8789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LAN</a:t>
            </a:r>
            <a:r>
              <a:rPr lang="ko-KR" altLang="en-US" dirty="0" smtClean="0"/>
              <a:t>을 생성하기 위해서는 네트워크에 종단 장치들을 연결하기 위한 적절한 장비들을 선택하여야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일반적으로 사용되는 허브와 스위치이다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124744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인프라 네트워크 장치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798713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허브</a:t>
            </a:r>
            <a:endParaRPr lang="en-US" altLang="ko-KR" dirty="0" smtClean="0"/>
          </a:p>
          <a:p>
            <a:r>
              <a:rPr lang="ko-KR" altLang="en-US" dirty="0" smtClean="0"/>
              <a:t>허브는 신호를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그것을 </a:t>
            </a:r>
            <a:r>
              <a:rPr lang="ko-KR" altLang="en-US" dirty="0" err="1" smtClean="0"/>
              <a:t>재생성한</a:t>
            </a:r>
            <a:r>
              <a:rPr lang="ko-KR" altLang="en-US" dirty="0" smtClean="0"/>
              <a:t>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포트들을 통해 그 신호를 내보낸다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허브의 사용은 논리적인 버스를 생성한다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포트들은 공유된 대역폭 접근 방식을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충돌과 회복 때문에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에서 성능이 감소된다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허브는 스위치보다 가격이 더 저렴하다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일반적으로 비용이 제한될 때나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낮은 처리량을 요구하는 아주 작은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에서 중개 장비로 선택된다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http://content.us.dlink.com/wp-content/uploads/2014/03/DUB-H7-B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289" y="4941168"/>
            <a:ext cx="3208159" cy="18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netgear.com/images/Products/CBUFamilyPhotos/header-cbu-switches-smart-photo-larg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13176"/>
            <a:ext cx="2520280" cy="16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24744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인프라 네트워크 장치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844824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스위치</a:t>
            </a:r>
            <a:endParaRPr lang="en-US" altLang="ko-KR" dirty="0" smtClean="0"/>
          </a:p>
          <a:p>
            <a:r>
              <a:rPr lang="ko-KR" altLang="en-US" dirty="0" smtClean="0"/>
              <a:t>스위치는 프레임을 받아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프레임의 각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재생성한</a:t>
            </a:r>
            <a:r>
              <a:rPr lang="ko-KR" altLang="en-US" dirty="0" smtClean="0"/>
              <a:t> 다음 적절한 목적지 포트로 내보낸다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이장비는</a:t>
            </a:r>
            <a:r>
              <a:rPr lang="ko-KR" altLang="en-US" dirty="0" smtClean="0"/>
              <a:t> 하나의 네트워크를 다수의 충돌 영역들로 분할하는데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포트별로</a:t>
            </a:r>
            <a:r>
              <a:rPr lang="ko-KR" altLang="en-US" dirty="0" smtClean="0"/>
              <a:t> 점 대 점 논리적 토폴로지를 생성한다</a:t>
            </a:r>
            <a:r>
              <a:rPr lang="en-US" altLang="ko-KR" dirty="0" smtClean="0"/>
              <a:t>. LAN</a:t>
            </a:r>
            <a:r>
              <a:rPr lang="ko-KR" altLang="en-US" dirty="0" smtClean="0"/>
              <a:t>의 성능을 증가시키기 위해 독점적인 대역폭을 제공한다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일반적으로 스위치는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에 장비들을 연결하기 위해 선택된다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스위치가 허브보다 가격은 더 비싸지만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향상된 성능과 안전성은 그만한 값어치를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일반적인 기업의 </a:t>
            </a:r>
            <a:r>
              <a:rPr lang="en-US" altLang="ko-KR" dirty="0" smtClean="0"/>
              <a:t>LAN </a:t>
            </a:r>
            <a:r>
              <a:rPr lang="ko-KR" altLang="en-US" dirty="0" err="1" smtClean="0"/>
              <a:t>세팅에서</a:t>
            </a:r>
            <a:r>
              <a:rPr lang="ko-KR" altLang="en-US" dirty="0" smtClean="0"/>
              <a:t> 다수의 컴퓨터를 상호 연결 할 수 있게 하는 다양한 기능을 가진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스위치가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758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en-US" altLang="ko-KR" dirty="0" smtClean="0"/>
              <a:t>LAN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24744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장비 선택 요건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916832"/>
            <a:ext cx="828092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LAN</a:t>
            </a:r>
            <a:r>
              <a:rPr lang="ko-KR" altLang="en-US" dirty="0" smtClean="0"/>
              <a:t>은 사용자의 요구 사항들을 만족시키기 위해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계혹되고</a:t>
            </a:r>
            <a:r>
              <a:rPr lang="ko-KR" altLang="en-US" dirty="0" smtClean="0"/>
              <a:t> 설계되어야만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계획은 모든 욕들과 비용 요인들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배치 옵션들에 대해 충분히 고려되어야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특정한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을 위한 장비 선택 시 </a:t>
            </a:r>
            <a:r>
              <a:rPr lang="ko-KR" altLang="en-US" dirty="0" err="1" smtClean="0"/>
              <a:t>고려해야할</a:t>
            </a:r>
            <a:r>
              <a:rPr lang="ko-KR" altLang="en-US" dirty="0" smtClean="0"/>
              <a:t> 요건은 다음과 같다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비용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포트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인터페이스의 속도와 종류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확장성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관리의 용이성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추가적인 기능과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633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스위치를 선택할 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스위치의 비용은 성능과 기능에 의해 결정된다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용량은 가용한 포트들의 수와 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속도를 포함한다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비용에 미치는 다른 요인은 네트워크 관리 능력과 내재되어 있는 보안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 가능한 고도의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기술이다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중앙 스위치까지 연결된 케이블에 다수의 더 작은 스위치들을 배치하는 것의 가격과 더 긴 케이블 길이로 인한 지출을 비교하여야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중복성을</a:t>
            </a:r>
            <a:r>
              <a:rPr lang="ko-KR" altLang="en-US" dirty="0" smtClean="0"/>
              <a:t> 부여하기 위해 얼마나 많은 비용이 드는가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만약 하나의 중앙 스위치에 문제가 있으면 모든 물리적인 네트워크의 동작이 영향을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중복성은 여러 방법에 의해 제공될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중앙스위치와 보조스위치를 설치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스위치 다수의 상호 연결을 위해 추가적인 케이블링을 사용 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0527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/>
              <a:t>비용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3304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스위치를 선택할 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속도에 대한 요구는 </a:t>
            </a:r>
            <a:r>
              <a:rPr lang="en-US" altLang="ko-KR" dirty="0" smtClean="0"/>
              <a:t>LAN</a:t>
            </a:r>
            <a:r>
              <a:rPr lang="ko-KR" altLang="en-US" dirty="0"/>
              <a:t> </a:t>
            </a:r>
            <a:r>
              <a:rPr lang="ko-KR" altLang="en-US" dirty="0" smtClean="0"/>
              <a:t>환경에서 항상 존재한다</a:t>
            </a:r>
            <a:r>
              <a:rPr lang="en-US" altLang="ko-KR" dirty="0" smtClean="0"/>
              <a:t>. 10/100/1000Mbps NIC</a:t>
            </a:r>
            <a:r>
              <a:rPr lang="ko-KR" altLang="en-US" dirty="0" smtClean="0"/>
              <a:t>들이 내장된 더 새로운 컴퓨터들이 나와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증가된 속도들을 수용 할 수 있는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계층 장비들을 선택한다면 중심 장비들을 대체하지 않고도 네트워크를 진화 </a:t>
            </a:r>
            <a:r>
              <a:rPr lang="ko-KR" altLang="en-US" dirty="0" err="1" smtClean="0"/>
              <a:t>시킬수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스위치를 선택할 때 포트들의 수와 타입을 정하는 것은 중요한 결정이다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요구사항을 만족하기 위하여 모듈을 추가하여 확장할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현재의 요구에 충분한 포트들을 가진 스위치를 구입할 것인가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UTP</a:t>
            </a:r>
            <a:r>
              <a:rPr lang="ko-KR" altLang="en-US" dirty="0" smtClean="0"/>
              <a:t>속도들이 혼합된 스위치를 구입할 것인가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UTP</a:t>
            </a:r>
            <a:r>
              <a:rPr lang="ko-KR" altLang="en-US" dirty="0" smtClean="0"/>
              <a:t>와 광 포트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가진 스위치를 구입할 것인가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1052736"/>
            <a:ext cx="4217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포트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인터페이스 속도와 타입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7854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라우터를</a:t>
            </a:r>
            <a:r>
              <a:rPr lang="ko-KR" altLang="en-US" dirty="0" smtClean="0"/>
              <a:t> 선택할 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라우터를</a:t>
            </a:r>
            <a:r>
              <a:rPr lang="ko-KR" altLang="en-US" dirty="0" smtClean="0"/>
              <a:t> 선택할 때 우리는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특성에 목적에 맞추는 것이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스위치와 마찬가지로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타입과 속도가 잘 고려되어야만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라우터를</a:t>
            </a:r>
            <a:r>
              <a:rPr lang="ko-KR" altLang="en-US" dirty="0" smtClean="0"/>
              <a:t> 선택할 때 추가적으로 필요할 것인지 고려한다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확장성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라우터와</a:t>
            </a:r>
            <a:r>
              <a:rPr lang="ko-KR" altLang="en-US" dirty="0" smtClean="0"/>
              <a:t> 스위치 같은 네트워킹 장비들은 고정된 설정과 모듈 방식의 물리적인 설정을 갖고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고정된 설정은 명확한 수와 포트타입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모듈 방식의 장비들은 새로운 요구가 생겨남에 따라 새로운 모듈을 추가할 수 있는 유연성을 제공하는 확장 슬롯들을 갖고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46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라우터를</a:t>
            </a:r>
            <a:r>
              <a:rPr lang="ko-KR" altLang="en-US" dirty="0" smtClean="0"/>
              <a:t> 선택할 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052736"/>
            <a:ext cx="4217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포트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인터페이스 속도와 타입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84784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장비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예산은 중요한 고려사항이다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라우터에</a:t>
            </a:r>
            <a:r>
              <a:rPr lang="ko-KR" altLang="en-US" dirty="0" smtClean="0"/>
              <a:t> 필요한 인터페이스와 기능에 따라 가격이 높아질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광섬유와 같은 추가적인 모듈은 비용을 증가시킬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라우터에</a:t>
            </a:r>
            <a:r>
              <a:rPr lang="ko-KR" altLang="en-US" dirty="0" smtClean="0"/>
              <a:t> 연결되기 위해 사용되는 매체는 추가적인 모듈을 구입할 필요 없이 지원되어야지만 비용을 최소화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2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3164" y="349923"/>
            <a:ext cx="7993251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400" b="1" kern="1200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z="4800" dirty="0" smtClean="0"/>
              <a:t>네트워크의 이점</a:t>
            </a:r>
            <a:endParaRPr lang="ko-KR" altLang="en-US" sz="4800" dirty="0"/>
          </a:p>
        </p:txBody>
      </p:sp>
      <p:pic>
        <p:nvPicPr>
          <p:cNvPr id="4098" name="Picture 2" descr="http://www.a24s.com/data/jeongbotongsinhakseub/jbts/images/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1"/>
            <a:ext cx="4049915" cy="30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0974" y="4941168"/>
            <a:ext cx="8345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대부분 네트워크는 여러 컴퓨터에 작업을 나누어 처리하는 분산 처리에 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분산처리에서는 작업 전체를 담당하는 하나의 대형 시스템 대신 개별 컴퓨터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개인용 컴퓨터나 워크스테이션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작업을 나누어서 처리한다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3164" y="1180920"/>
            <a:ext cx="834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분산처리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338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err="1" smtClean="0"/>
              <a:t>라우터를</a:t>
            </a:r>
            <a:r>
              <a:rPr lang="ko-KR" altLang="en-US" dirty="0" smtClean="0"/>
              <a:t> 선택할 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052736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운영체제가 갖고 있는 기능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84784"/>
            <a:ext cx="828092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운영 체제의 버전에 따라 </a:t>
            </a:r>
            <a:r>
              <a:rPr lang="ko-KR" altLang="en-US" dirty="0" err="1" smtClean="0"/>
              <a:t>라우터는</a:t>
            </a:r>
            <a:r>
              <a:rPr lang="ko-KR" altLang="en-US" dirty="0" smtClean="0"/>
              <a:t> 다음과 같은 기능과 서비스를 지원할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보안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QoS</a:t>
            </a:r>
            <a:r>
              <a:rPr lang="en-US" altLang="ko-KR" dirty="0" smtClean="0"/>
              <a:t>(Quality of Service)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VoIP(Voice over IP)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NAT(Network Address Translation)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DHCP(</a:t>
            </a:r>
            <a:r>
              <a:rPr lang="en-US" altLang="ko-KR" dirty="0" err="1" smtClean="0"/>
              <a:t>Dynaic</a:t>
            </a:r>
            <a:r>
              <a:rPr lang="en-US" altLang="ko-KR" dirty="0" smtClean="0"/>
              <a:t> Host Configuration Protocol)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계층 프로토콜의 </a:t>
            </a:r>
            <a:r>
              <a:rPr lang="ko-KR" altLang="en-US" dirty="0" err="1" smtClean="0"/>
              <a:t>라우팅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시스코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각 시리즈들은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다수의 미디어 종류들에 대한 지원 다양한 시스템 기능과 서비스들을 제공한다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3556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장비 상호 연결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LAN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WAN</a:t>
            </a:r>
            <a:r>
              <a:rPr lang="ko-KR" altLang="en-US" sz="2000" dirty="0" smtClean="0"/>
              <a:t>연결하기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LAN </a:t>
            </a:r>
            <a:r>
              <a:rPr lang="ko-KR" altLang="en-US" dirty="0" smtClean="0"/>
              <a:t>케이블링의 설치를 계획할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고려해야 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물리적인 영역이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작업 영역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분배 설비로도 알려진 통신실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수직 케이블링으로도 알려진 </a:t>
            </a:r>
            <a:r>
              <a:rPr lang="ko-KR" altLang="en-US" dirty="0" err="1" smtClean="0"/>
              <a:t>백본</a:t>
            </a:r>
            <a:r>
              <a:rPr lang="ko-KR" altLang="en-US" dirty="0" smtClean="0"/>
              <a:t> 케이블링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수평 케이블링으로도 알려진 분배 케이블링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61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네트워크의 이점</a:t>
            </a:r>
            <a:endParaRPr lang="ko-KR" altLang="en-US" dirty="0"/>
          </a:p>
        </p:txBody>
      </p:sp>
      <p:pic>
        <p:nvPicPr>
          <p:cNvPr id="5122" name="Picture 2" descr="http://it.donga.com/files/2010/11/10/sha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032448" cy="35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0974" y="4941168"/>
            <a:ext cx="8345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네트워크에 직접 파일을 공유하는 빠르고 쉬운 방법을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디스크 또는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용 메모리 장치와 같은 이동 매체를 사용하지 않고 직접 네트워크를 통해 파일을 공유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이 기능을 이용하여 회사에서 인트라넷을 구축하여 사용하는 것이 보편적이다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01" y="1196752"/>
            <a:ext cx="834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파일공유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400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네트워크의 이점</a:t>
            </a:r>
            <a:endParaRPr lang="ko-KR" altLang="en-US" dirty="0"/>
          </a:p>
        </p:txBody>
      </p:sp>
      <p:pic>
        <p:nvPicPr>
          <p:cNvPr id="6146" name="Picture 2" descr="http://file.designdb.com/EDITOR/74/14802201301301512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799"/>
            <a:ext cx="7785381" cy="309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3594" y="817548"/>
            <a:ext cx="834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/>
              <a:t>자원 공유</a:t>
            </a:r>
            <a:endParaRPr lang="en-US" altLang="ko-KR" sz="28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0974" y="4941168"/>
            <a:ext cx="834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네트워크의 모든 컴퓨터는 프린터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팩스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모뎀 및 스캐너와 같은 자원을 공유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효율적인 자원공유를 통하여 자원의 중복과 낭비를 예방할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1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 평가 기준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0974" y="1144756"/>
            <a:ext cx="834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효과적이고 효율적인 네트워크가 되기 위해서는 몇 가지 기준에 부합되어야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중에서도 가장 중요한 것은 성능과 신뢰도 및 보안이다</a:t>
            </a:r>
            <a:r>
              <a:rPr lang="en-US" altLang="ko-KR" dirty="0" smtClean="0"/>
              <a:t>.</a:t>
            </a:r>
          </a:p>
        </p:txBody>
      </p:sp>
      <p:pic>
        <p:nvPicPr>
          <p:cNvPr id="7172" name="Picture 4" descr="https://www.macobserver.com/imgs/teaser_images/20120921_iphone5benchma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4" y="2276872"/>
            <a:ext cx="3194720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07904" y="2720070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성능</a:t>
            </a:r>
            <a:r>
              <a:rPr lang="en-US" altLang="ko-KR" dirty="0" smtClean="0"/>
              <a:t>(performance)</a:t>
            </a:r>
            <a:r>
              <a:rPr lang="ko-KR" altLang="en-US" dirty="0" smtClean="0"/>
              <a:t>은 전달 시간이나 응답 시간을 측정하는 등 여러 가지 방법으로 측정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전달 시간</a:t>
            </a:r>
            <a:r>
              <a:rPr lang="en-US" altLang="ko-KR" dirty="0" smtClean="0"/>
              <a:t>(transit time)</a:t>
            </a:r>
            <a:r>
              <a:rPr lang="ko-KR" altLang="en-US" dirty="0" smtClean="0"/>
              <a:t>은 메시지가 한 장치에서 다른 장치로 이동하는데 소요되는 시간이며</a:t>
            </a:r>
            <a:r>
              <a:rPr lang="en-US" altLang="ko-KR" dirty="0" smtClean="0"/>
              <a:t>,      </a:t>
            </a:r>
            <a:r>
              <a:rPr lang="ko-KR" altLang="en-US" dirty="0" smtClean="0"/>
              <a:t>응답 시간</a:t>
            </a:r>
            <a:r>
              <a:rPr lang="en-US" altLang="ko-KR" dirty="0" smtClean="0"/>
              <a:t>(response time)</a:t>
            </a:r>
            <a:r>
              <a:rPr lang="ko-KR" altLang="en-US" dirty="0" smtClean="0"/>
              <a:t>은 요구와 응답에 경과된     시간이다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</a:t>
            </a:r>
            <a:r>
              <a:rPr lang="ko-KR" altLang="en-US" dirty="0"/>
              <a:t>밖</a:t>
            </a:r>
            <a:r>
              <a:rPr lang="ko-KR" altLang="en-US" dirty="0" smtClean="0"/>
              <a:t>에 처리율</a:t>
            </a:r>
            <a:r>
              <a:rPr lang="en-US" altLang="ko-KR" dirty="0" smtClean="0"/>
              <a:t>(throughput)</a:t>
            </a:r>
            <a:r>
              <a:rPr lang="ko-KR" altLang="en-US" dirty="0" smtClean="0"/>
              <a:t>과 지연</a:t>
            </a:r>
            <a:r>
              <a:rPr lang="en-US" altLang="ko-KR" dirty="0" smtClean="0"/>
              <a:t>(delay)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8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165" y="190074"/>
            <a:ext cx="7886700" cy="615553"/>
          </a:xfrm>
        </p:spPr>
        <p:txBody>
          <a:bodyPr/>
          <a:lstStyle/>
          <a:p>
            <a:r>
              <a:rPr lang="ko-KR" altLang="en-US" dirty="0" smtClean="0"/>
              <a:t>네트워크 평가 기준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0974" y="1144756"/>
            <a:ext cx="834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효과적이고 효율적인 네트워크가 되기 위해서는 몇 가지 기준에 부합되어야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중에서도 가장 중요한 것은 성능과 신뢰도 및 보안이다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 descr="http://www.internetdict.com/wp-content/uploads/related_images/2016/01/20/what-is-reliability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83090"/>
            <a:ext cx="5674115" cy="30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43274" y="537321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네트워크의 정확성과 함께 네트워크의 신뢰성</a:t>
            </a:r>
            <a:r>
              <a:rPr lang="en-US" altLang="ko-KR" dirty="0" smtClean="0"/>
              <a:t>(reliability)</a:t>
            </a:r>
            <a:r>
              <a:rPr lang="ko-KR" altLang="en-US" dirty="0" smtClean="0"/>
              <a:t>은 고장 빈도수와 고장이 나서 링크를 복구하는데 소요되는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재난 상태 발생시의 네트워크의 경고성 등에 의해 측정된다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86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3611</Words>
  <Application>Microsoft Office PowerPoint</Application>
  <PresentationFormat>화면 슬라이드 쇼(4:3)</PresentationFormat>
  <Paragraphs>365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1_Office 테마</vt:lpstr>
      <vt:lpstr>PowerPoint 프레젠테이션</vt:lpstr>
      <vt:lpstr>네트워크의 역사</vt:lpstr>
      <vt:lpstr>PowerPoint 프레젠테이션</vt:lpstr>
      <vt:lpstr>PowerPoint 프레젠테이션</vt:lpstr>
      <vt:lpstr>PowerPoint 프레젠테이션</vt:lpstr>
      <vt:lpstr>네트워크의 이점</vt:lpstr>
      <vt:lpstr>네트워크의 이점</vt:lpstr>
      <vt:lpstr>네트워크 평가 기준</vt:lpstr>
      <vt:lpstr>네트워크 평가 기준</vt:lpstr>
      <vt:lpstr>네트워크 평가 기준</vt:lpstr>
      <vt:lpstr>네트워크 구성</vt:lpstr>
      <vt:lpstr>네트워크의 구성</vt:lpstr>
      <vt:lpstr>OSI참조 모델</vt:lpstr>
      <vt:lpstr>OSI참조 모델</vt:lpstr>
      <vt:lpstr>OSI 참조 모델</vt:lpstr>
      <vt:lpstr>OSI 계층의 정의원칙</vt:lpstr>
      <vt:lpstr>이더넷</vt:lpstr>
      <vt:lpstr>이더넷</vt:lpstr>
      <vt:lpstr>이더넷 명명법</vt:lpstr>
      <vt:lpstr>이더넷 명명법</vt:lpstr>
      <vt:lpstr>IEEE 802와 OSI모델</vt:lpstr>
      <vt:lpstr>MAC과 LLC</vt:lpstr>
      <vt:lpstr>이더넷 구성</vt:lpstr>
      <vt:lpstr>TCP/IP</vt:lpstr>
      <vt:lpstr>TCP/IP의 이해</vt:lpstr>
      <vt:lpstr>TCP/IP의 이해</vt:lpstr>
      <vt:lpstr>TCP/IP의 이해</vt:lpstr>
      <vt:lpstr>TCP/IP의 구조</vt:lpstr>
      <vt:lpstr>TCP UDP 비교</vt:lpstr>
      <vt:lpstr>IP주소</vt:lpstr>
      <vt:lpstr>TCP/IP 계층</vt:lpstr>
      <vt:lpstr>TCP/IP 계층</vt:lpstr>
      <vt:lpstr>TCP/IP 계층</vt:lpstr>
      <vt:lpstr>TCP/IP 계층</vt:lpstr>
      <vt:lpstr>LAN 설계</vt:lpstr>
      <vt:lpstr>LAN의 특성</vt:lpstr>
      <vt:lpstr>LAN의 특성</vt:lpstr>
      <vt:lpstr>LAN 특성</vt:lpstr>
      <vt:lpstr>LAN 특성</vt:lpstr>
      <vt:lpstr>LAN 특성</vt:lpstr>
      <vt:lpstr>LAN 설계</vt:lpstr>
      <vt:lpstr>LAN 설계</vt:lpstr>
      <vt:lpstr>LAN 설계</vt:lpstr>
      <vt:lpstr>LAN 설계</vt:lpstr>
      <vt:lpstr>LAN 설계</vt:lpstr>
      <vt:lpstr>스위치를 선택할 때</vt:lpstr>
      <vt:lpstr>스위치를 선택할 때</vt:lpstr>
      <vt:lpstr>라우터를 선택할 때</vt:lpstr>
      <vt:lpstr>라우터를 선택할 때</vt:lpstr>
      <vt:lpstr>라우터를 선택할 때</vt:lpstr>
      <vt:lpstr>장비 상호 연결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hansei</dc:creator>
  <cp:lastModifiedBy>hansei</cp:lastModifiedBy>
  <cp:revision>20</cp:revision>
  <dcterms:created xsi:type="dcterms:W3CDTF">2017-03-13T05:36:59Z</dcterms:created>
  <dcterms:modified xsi:type="dcterms:W3CDTF">2017-03-16T05:09:16Z</dcterms:modified>
</cp:coreProperties>
</file>