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1"/>
  </p:handout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9" r:id="rId20"/>
    <p:sldId id="285" r:id="rId21"/>
    <p:sldId id="280" r:id="rId22"/>
    <p:sldId id="281" r:id="rId23"/>
    <p:sldId id="282" r:id="rId24"/>
    <p:sldId id="283" r:id="rId25"/>
    <p:sldId id="284" r:id="rId26"/>
    <p:sldId id="286" r:id="rId27"/>
    <p:sldId id="275" r:id="rId28"/>
    <p:sldId id="277" r:id="rId29"/>
    <p:sldId id="278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B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6EB72-EA28-4BA6-B931-52763D403A9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A29DB-713B-48CE-8930-8661066C0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247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68"/>
            <a:ext cx="9144000" cy="685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26C2AA-0CDC-4ADC-A1A8-A13CAA682AA8}" type="slidenum">
              <a:rPr lang="es-ES" altLang="ko-KR"/>
              <a:pPr/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081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2F46E3-BA24-4D49-80E5-B85F365667B9}" type="slidenum">
              <a:rPr lang="es-ES" altLang="ko-KR"/>
              <a:pPr/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76275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AA831-5468-46CF-BC3F-E123F4B5029B}" type="slidenum">
              <a:rPr lang="es-ES" altLang="ko-KR"/>
              <a:pPr/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53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auto">
          <a:xfrm>
            <a:off x="0" y="1700808"/>
            <a:ext cx="9144000" cy="648072"/>
          </a:xfrm>
          <a:prstGeom prst="rect">
            <a:avLst/>
          </a:prstGeom>
          <a:solidFill>
            <a:srgbClr val="4AB3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8229600" cy="1143000"/>
          </a:xfrm>
        </p:spPr>
        <p:txBody>
          <a:bodyPr/>
          <a:lstStyle>
            <a:lvl1pPr algn="l">
              <a:defRPr>
                <a:latin typeface="HY강B" pitchFamily="18" charset="-127"/>
                <a:ea typeface="HY강B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886003"/>
          </a:xfrm>
        </p:spPr>
        <p:txBody>
          <a:bodyPr/>
          <a:lstStyle>
            <a:lvl1pPr>
              <a:defRPr sz="2400">
                <a:latin typeface="HY강M" pitchFamily="18" charset="-127"/>
                <a:ea typeface="HY강M" pitchFamily="18" charset="-127"/>
              </a:defRPr>
            </a:lvl1pPr>
            <a:lvl2pPr>
              <a:defRPr sz="2000">
                <a:latin typeface="HY강M" pitchFamily="18" charset="-127"/>
                <a:ea typeface="HY강M" pitchFamily="18" charset="-127"/>
              </a:defRPr>
            </a:lvl2pPr>
            <a:lvl3pPr>
              <a:defRPr sz="1800">
                <a:latin typeface="HY강M" pitchFamily="18" charset="-127"/>
                <a:ea typeface="HY강M" pitchFamily="18" charset="-127"/>
              </a:defRPr>
            </a:lvl3pPr>
            <a:lvl4pPr>
              <a:defRPr sz="1600">
                <a:latin typeface="HY강M" pitchFamily="18" charset="-127"/>
                <a:ea typeface="HY강M" pitchFamily="18" charset="-127"/>
              </a:defRPr>
            </a:lvl4pPr>
            <a:lvl5pPr>
              <a:defRPr sz="1600">
                <a:latin typeface="HY강M" pitchFamily="18" charset="-127"/>
                <a:ea typeface="HY강M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A30F67-CC24-49F0-A949-CABEA3546328}" type="slidenum">
              <a:rPr lang="es-ES" altLang="ko-KR"/>
              <a:pPr/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62683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78AB6-57CB-4188-8CAE-52DDD9C21609}" type="slidenum">
              <a:rPr lang="es-ES" altLang="ko-KR"/>
              <a:pPr/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77151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6BE6EF-167F-4787-A87E-19D67F958843}" type="slidenum">
              <a:rPr lang="es-ES" altLang="ko-KR"/>
              <a:pPr/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1969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C8DBA-B99A-4409-87AC-C4E3B22707FB}" type="slidenum">
              <a:rPr lang="es-ES" altLang="ko-KR"/>
              <a:pPr/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459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1BE455-AF01-48C1-BE44-312333A6B8F4}" type="slidenum">
              <a:rPr lang="es-ES" altLang="ko-KR"/>
              <a:pPr/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747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360C-775F-4345-9259-C2EFB4B16184}" type="slidenum">
              <a:rPr lang="es-ES" altLang="ko-KR"/>
              <a:pPr/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85470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5942A2-BC26-4837-BC19-CB30E13ECF2B}" type="slidenum">
              <a:rPr lang="es-ES" altLang="ko-KR"/>
              <a:pPr/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6935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8D4670-61D3-4F4C-AC16-CC6977D38F34}" type="slidenum">
              <a:rPr lang="es-ES" altLang="ko-KR"/>
              <a:pPr/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9906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 smtClean="0"/>
              <a:t>Haga clic para modificar el estilo de texto del patrón</a:t>
            </a:r>
          </a:p>
          <a:p>
            <a:pPr lvl="1"/>
            <a:r>
              <a:rPr lang="es-ES" altLang="ko-KR" smtClean="0"/>
              <a:t>Segundo nivel</a:t>
            </a:r>
          </a:p>
          <a:p>
            <a:pPr lvl="2"/>
            <a:r>
              <a:rPr lang="es-ES" altLang="ko-KR" smtClean="0"/>
              <a:t>Tercer nivel</a:t>
            </a:r>
          </a:p>
          <a:p>
            <a:pPr lvl="3"/>
            <a:r>
              <a:rPr lang="es-ES" altLang="ko-KR" smtClean="0"/>
              <a:t>Cuarto nivel</a:t>
            </a:r>
          </a:p>
          <a:p>
            <a:pPr lvl="4"/>
            <a:r>
              <a:rPr lang="es-ES" altLang="ko-KR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endParaRPr lang="es-E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endParaRPr lang="es-E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fld id="{AAB0FDA3-1ADA-4DAE-8E6F-1413CED1A7A1}" type="slidenum">
              <a:rPr lang="es-ES" altLang="ko-KR"/>
              <a:pPr/>
              <a:t>‹#›</a:t>
            </a:fld>
            <a:endParaRPr lang="es-E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924" y="6165850"/>
            <a:ext cx="9906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890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5550098"/>
            <a:ext cx="7772400" cy="1317526"/>
          </a:xfrm>
        </p:spPr>
        <p:txBody>
          <a:bodyPr/>
          <a:lstStyle/>
          <a:p>
            <a:pPr algn="l"/>
            <a:r>
              <a:rPr lang="ko-KR" altLang="en-US" sz="4000" dirty="0" smtClean="0">
                <a:latin typeface="HY강B" pitchFamily="18" charset="-127"/>
                <a:ea typeface="HY강B" pitchFamily="18" charset="-127"/>
              </a:rPr>
              <a:t>네트워크 인터페이스와</a:t>
            </a:r>
            <a:r>
              <a:rPr lang="en-US" altLang="ko-KR" sz="4000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4000" dirty="0" smtClean="0">
                <a:latin typeface="HY강B" pitchFamily="18" charset="-127"/>
                <a:ea typeface="HY강B" pitchFamily="18" charset="-127"/>
              </a:rPr>
            </a:br>
            <a:r>
              <a:rPr lang="ko-KR" altLang="en-US" sz="4000" dirty="0" err="1" smtClean="0">
                <a:latin typeface="HY강B" pitchFamily="18" charset="-127"/>
                <a:ea typeface="HY강B" pitchFamily="18" charset="-127"/>
              </a:rPr>
              <a:t>패킷트레이</a:t>
            </a:r>
            <a:r>
              <a:rPr lang="ko-KR" altLang="en-US" sz="4000" dirty="0" err="1">
                <a:latin typeface="HY강B" pitchFamily="18" charset="-127"/>
                <a:ea typeface="HY강B" pitchFamily="18" charset="-127"/>
              </a:rPr>
              <a:t>서</a:t>
            </a:r>
            <a:endParaRPr lang="ko-KR" altLang="en-US" sz="4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9704" y="6177880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latin typeface="HY강M" pitchFamily="18" charset="-127"/>
                <a:ea typeface="HY강M" pitchFamily="18" charset="-127"/>
              </a:rPr>
              <a:t>USN 3117</a:t>
            </a:r>
            <a:br>
              <a:rPr lang="en-US" altLang="ko-KR" sz="2000" dirty="0" smtClean="0">
                <a:latin typeface="HY강M" pitchFamily="18" charset="-127"/>
                <a:ea typeface="HY강M" pitchFamily="18" charset="-127"/>
              </a:rPr>
            </a:br>
            <a:r>
              <a:rPr lang="ko-KR" altLang="en-US" sz="2000" dirty="0" smtClean="0">
                <a:latin typeface="HY강M" pitchFamily="18" charset="-127"/>
                <a:ea typeface="HY강M" pitchFamily="18" charset="-127"/>
              </a:rPr>
              <a:t>이진근</a:t>
            </a:r>
            <a:endParaRPr lang="ko-KR" altLang="en-US" sz="2000" dirty="0"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41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b="1" dirty="0" smtClean="0"/>
              <a:t>RS422</a:t>
            </a:r>
            <a:endParaRPr lang="en-US" altLang="ko-KR" sz="3200" dirty="0" smtClean="0"/>
          </a:p>
          <a:p>
            <a:r>
              <a:rPr lang="en-US" altLang="ko-KR" dirty="0" smtClean="0"/>
              <a:t>RS422</a:t>
            </a:r>
            <a:r>
              <a:rPr lang="ko-KR" altLang="en-US" dirty="0"/>
              <a:t>는 애플사의 매킨토시 컴퓨터에서 사용되는 시리얼 연결입니다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RS232</a:t>
            </a:r>
            <a:r>
              <a:rPr lang="ko-KR" altLang="en-US" dirty="0"/>
              <a:t>가 </a:t>
            </a:r>
            <a:r>
              <a:rPr lang="en-US" altLang="ko-KR" dirty="0"/>
              <a:t>Single-Ended </a:t>
            </a:r>
            <a:r>
              <a:rPr lang="ko-KR" altLang="en-US" dirty="0"/>
              <a:t>방식을 </a:t>
            </a:r>
            <a:r>
              <a:rPr lang="ko-KR" altLang="en-US" dirty="0" smtClean="0"/>
              <a:t>사용하는 것과 </a:t>
            </a:r>
            <a:r>
              <a:rPr lang="ko-KR" altLang="en-US" dirty="0"/>
              <a:t>달리 </a:t>
            </a:r>
            <a:r>
              <a:rPr lang="en-US" altLang="ko-KR" dirty="0"/>
              <a:t>422, 485</a:t>
            </a:r>
            <a:r>
              <a:rPr lang="ko-KR" altLang="en-US" dirty="0"/>
              <a:t>는 </a:t>
            </a:r>
            <a:r>
              <a:rPr lang="en-US" altLang="ko-KR" dirty="0"/>
              <a:t>Differential </a:t>
            </a:r>
            <a:r>
              <a:rPr lang="ko-KR" altLang="en-US" dirty="0"/>
              <a:t>신호를 사용하고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</a:t>
            </a:r>
            <a:r>
              <a:rPr lang="ko-KR" altLang="en-US" dirty="0"/>
              <a:t>방식은 소음이 적고</a:t>
            </a:r>
            <a:r>
              <a:rPr lang="en-US" altLang="ko-KR" dirty="0"/>
              <a:t>, </a:t>
            </a:r>
            <a:r>
              <a:rPr lang="ko-KR" altLang="en-US" dirty="0"/>
              <a:t>좀더 장거리 통신에 적합합니다</a:t>
            </a:r>
            <a:r>
              <a:rPr lang="en-US" altLang="ko-KR" dirty="0"/>
              <a:t>. RS-422</a:t>
            </a:r>
            <a:r>
              <a:rPr lang="ko-KR" altLang="en-US" dirty="0"/>
              <a:t>는 </a:t>
            </a:r>
            <a:r>
              <a:rPr lang="en-US" altLang="ko-KR" dirty="0"/>
              <a:t>Point To Point </a:t>
            </a:r>
            <a:r>
              <a:rPr lang="ko-KR" altLang="en-US" dirty="0"/>
              <a:t>모드와 멀티 </a:t>
            </a:r>
            <a:r>
              <a:rPr lang="ko-KR" altLang="en-US" dirty="0" err="1"/>
              <a:t>드랍</a:t>
            </a:r>
            <a:r>
              <a:rPr lang="ko-KR" altLang="en-US" dirty="0"/>
              <a:t> 모드 </a:t>
            </a:r>
            <a:r>
              <a:rPr lang="ko-KR" altLang="en-US" dirty="0" smtClean="0"/>
              <a:t>둘 다 사용이 가능합니다</a:t>
            </a:r>
            <a:r>
              <a:rPr lang="en-US" altLang="ko-KR" dirty="0"/>
              <a:t>.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pic>
        <p:nvPicPr>
          <p:cNvPr id="13314" name="Picture 2" descr="https://support.apple.com/library/content/dam/edam/applecare/images/en_US/osx/osx-el-capitan-file-vault-her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6859" r="92692">
                        <a14:foregroundMark x1="23590" y1="79028" x2="23590" y2="79028"/>
                        <a14:foregroundMark x1="55000" y1="97083" x2="55000" y2="97083"/>
                        <a14:foregroundMark x1="52692" y1="97361" x2="52692" y2="97361"/>
                        <a14:foregroundMark x1="38718" y1="94583" x2="38718" y2="94583"/>
                        <a14:foregroundMark x1="39487" y1="88750" x2="39487" y2="88750"/>
                        <a14:foregroundMark x1="42564" y1="77361" x2="42564" y2="77361"/>
                        <a14:foregroundMark x1="28333" y1="78194" x2="28333" y2="78194"/>
                        <a14:foregroundMark x1="27179" y1="74583" x2="27179" y2="74583"/>
                        <a14:foregroundMark x1="18333" y1="74583" x2="18333" y2="74583"/>
                        <a14:foregroundMark x1="17436" y1="77917" x2="17436" y2="77917"/>
                        <a14:foregroundMark x1="39615" y1="74583" x2="39615" y2="74583"/>
                        <a14:foregroundMark x1="46667" y1="72639" x2="46667" y2="72639"/>
                        <a14:foregroundMark x1="80641" y1="96250" x2="80641" y2="96250"/>
                        <a14:foregroundMark x1="50256" y1="76806" x2="50256" y2="76806"/>
                        <a14:foregroundMark x1="25128" y1="76806" x2="25128" y2="76806"/>
                        <a14:foregroundMark x1="32308" y1="75694" x2="32308" y2="75694"/>
                        <a14:foregroundMark x1="92692" y1="96250" x2="92692" y2="96250"/>
                        <a14:foregroundMark x1="89872" y1="96806" x2="89872" y2="96806"/>
                        <a14:foregroundMark x1="88333" y1="97639" x2="88333" y2="97639"/>
                        <a14:foregroundMark x1="84487" y1="98194" x2="84487" y2="98194"/>
                        <a14:foregroundMark x1="75641" y1="98194" x2="75641" y2="98194"/>
                        <a14:foregroundMark x1="90897" y1="97917" x2="90897" y2="97917"/>
                        <a14:foregroundMark x1="91538" y1="97639" x2="91538" y2="97639"/>
                        <a14:foregroundMark x1="42821" y1="97361" x2="42821" y2="97361"/>
                        <a14:foregroundMark x1="40000" y1="90972" x2="40000" y2="90972"/>
                        <a14:foregroundMark x1="35128" y1="89028" x2="35128" y2="89028"/>
                        <a14:foregroundMark x1="34744" y1="92361" x2="34744" y2="92361"/>
                        <a14:foregroundMark x1="34103" y1="94861" x2="34103" y2="94861"/>
                        <a14:foregroundMark x1="32692" y1="96250" x2="32692" y2="96250"/>
                        <a14:foregroundMark x1="30769" y1="97639" x2="30769" y2="97639"/>
                        <a14:foregroundMark x1="30128" y1="97639" x2="30128" y2="97639"/>
                        <a14:foregroundMark x1="44359" y1="98194" x2="44359" y2="981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941168"/>
            <a:ext cx="3672408" cy="169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://cfile10.uf.tistory.com/image/2371CE40543B910C2A929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4753446" cy="272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23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772816"/>
            <a:ext cx="8229600" cy="48860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600" b="1" dirty="0" smtClean="0"/>
              <a:t>DTE(</a:t>
            </a:r>
            <a:r>
              <a:rPr lang="en-US" altLang="ko-KR" sz="3600" dirty="0"/>
              <a:t>Data terminal </a:t>
            </a:r>
            <a:r>
              <a:rPr lang="en-US" altLang="ko-KR" sz="3600" dirty="0" smtClean="0"/>
              <a:t>equipment)</a:t>
            </a:r>
            <a:endParaRPr lang="en-US" altLang="ko-KR" sz="3600" b="1" dirty="0" smtClean="0"/>
          </a:p>
          <a:p>
            <a:r>
              <a:rPr lang="ko-KR" altLang="en-US" sz="2000" dirty="0"/>
              <a:t>토폴로지에 </a:t>
            </a:r>
            <a:r>
              <a:rPr lang="en-US" altLang="ko-KR" sz="2000" dirty="0"/>
              <a:t>DTE</a:t>
            </a:r>
            <a:r>
              <a:rPr lang="ko-KR" altLang="en-US" sz="2000" dirty="0"/>
              <a:t>를 단순히 추가하는 경우에는 상호접속 케이블의 양 끝은 </a:t>
            </a:r>
            <a:r>
              <a:rPr lang="ko-KR" altLang="en-US" sz="2000" dirty="0" err="1"/>
              <a:t>두개의</a:t>
            </a:r>
            <a:r>
              <a:rPr lang="ko-KR" altLang="en-US" sz="2000" dirty="0"/>
              <a:t> 다른 종류의 기기들</a:t>
            </a:r>
            <a:r>
              <a:rPr lang="en-US" altLang="ko-KR" sz="2000" dirty="0"/>
              <a:t>(</a:t>
            </a:r>
            <a:r>
              <a:rPr lang="ko-KR" altLang="en-US" sz="2000" dirty="0"/>
              <a:t>예를 들어</a:t>
            </a:r>
            <a:r>
              <a:rPr lang="en-US" altLang="ko-KR" sz="2000" dirty="0"/>
              <a:t>, </a:t>
            </a:r>
            <a:r>
              <a:rPr lang="ko-KR" altLang="en-US" sz="2000" dirty="0"/>
              <a:t>허브</a:t>
            </a:r>
            <a:r>
              <a:rPr lang="en-US" altLang="ko-KR" sz="2000" dirty="0"/>
              <a:t>, DCE)</a:t>
            </a:r>
            <a:r>
              <a:rPr lang="ko-KR" altLang="en-US" sz="2000" dirty="0"/>
              <a:t>라고 고려된다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동일 </a:t>
            </a:r>
            <a:r>
              <a:rPr lang="ko-KR" altLang="en-US" sz="2000" dirty="0"/>
              <a:t>종류의 장비의 상호 접속할 경우에는 </a:t>
            </a:r>
            <a:r>
              <a:rPr lang="en-US" altLang="ko-KR" sz="2000" dirty="0"/>
              <a:t>Ethernet</a:t>
            </a:r>
            <a:r>
              <a:rPr lang="ko-KR" altLang="en-US" sz="2000" dirty="0"/>
              <a:t>을 위한 </a:t>
            </a:r>
            <a:r>
              <a:rPr lang="en-US" altLang="ko-KR" sz="2000" dirty="0"/>
              <a:t>Crossover </a:t>
            </a:r>
            <a:r>
              <a:rPr lang="ko-KR" altLang="en-US" sz="2000" dirty="0"/>
              <a:t>케이블</a:t>
            </a:r>
            <a:r>
              <a:rPr lang="en-US" altLang="ko-KR" sz="2000" dirty="0"/>
              <a:t>, RS-232</a:t>
            </a:r>
            <a:r>
              <a:rPr lang="ko-KR" altLang="en-US" sz="2000" dirty="0"/>
              <a:t>를 위한 </a:t>
            </a:r>
            <a:r>
              <a:rPr lang="en-US" altLang="ko-KR" sz="2000" dirty="0"/>
              <a:t>null </a:t>
            </a:r>
            <a:r>
              <a:rPr lang="ko-KR" altLang="en-US" sz="2000" dirty="0"/>
              <a:t>모뎀이 필요하다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DTE</a:t>
            </a:r>
            <a:r>
              <a:rPr lang="ko-KR" altLang="en-US" sz="2000" dirty="0"/>
              <a:t>는 데이터 송수신 장치 </a:t>
            </a:r>
            <a:r>
              <a:rPr lang="en-US" altLang="ko-KR" sz="2000" dirty="0"/>
              <a:t>(Data Source and Sink)</a:t>
            </a:r>
            <a:r>
              <a:rPr lang="ko-KR" altLang="en-US" sz="2000" dirty="0"/>
              <a:t>로 작동하고 데이터 통신 제어 기능이 링크 프로토콜에 따라 수행되는 것을 제공하는 데이터 단말</a:t>
            </a:r>
            <a:r>
              <a:rPr lang="en-US" altLang="ko-KR" sz="2000" dirty="0"/>
              <a:t>(Data Station)</a:t>
            </a:r>
            <a:r>
              <a:rPr lang="ko-KR" altLang="en-US" sz="2000" dirty="0"/>
              <a:t>의 기능 단위이다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데이터 터미널 장비는 사용자들이 통신하기 위해 접속이 필요한 모든 요구 기능들을 수행하는 단일 장비이거나 많은 장비의 상호접속 </a:t>
            </a:r>
            <a:r>
              <a:rPr lang="ko-KR" altLang="en-US" sz="2000" dirty="0" err="1"/>
              <a:t>부체계이다</a:t>
            </a:r>
            <a:r>
              <a:rPr lang="en-US" altLang="ko-KR" sz="2000" dirty="0"/>
              <a:t>. </a:t>
            </a:r>
            <a:r>
              <a:rPr lang="ko-KR" altLang="en-US" sz="2000" dirty="0"/>
              <a:t>사용자는 </a:t>
            </a:r>
            <a:r>
              <a:rPr lang="en-US" altLang="ko-KR" sz="2000" dirty="0"/>
              <a:t>(</a:t>
            </a:r>
            <a:r>
              <a:rPr lang="ko-KR" altLang="en-US" sz="2000" dirty="0"/>
              <a:t>예를 들어 인간</a:t>
            </a:r>
            <a:r>
              <a:rPr lang="en-US" altLang="ko-KR" sz="2000" dirty="0"/>
              <a:t>-</a:t>
            </a:r>
            <a:r>
              <a:rPr lang="ko-KR" altLang="en-US" sz="2000" dirty="0"/>
              <a:t>기계 인터페이스</a:t>
            </a:r>
            <a:r>
              <a:rPr lang="en-US" altLang="ko-KR" sz="2000" dirty="0"/>
              <a:t>)</a:t>
            </a:r>
            <a:r>
              <a:rPr lang="ko-KR" altLang="en-US" sz="2000" dirty="0"/>
              <a:t>를 통해 </a:t>
            </a:r>
            <a:r>
              <a:rPr lang="en-US" altLang="ko-KR" sz="2000" dirty="0"/>
              <a:t>DTE</a:t>
            </a:r>
            <a:r>
              <a:rPr lang="ko-KR" altLang="en-US" sz="2000" dirty="0"/>
              <a:t>와 상호 작용한다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14338" name="Picture 2" descr="http://1.bp.blogspot.com/-H98y90XXai4/UD9gvIUJC-I/AAAAAAAAAD0/BzYHHR_usoM/s1600/data-if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17584"/>
            <a:ext cx="3432423" cy="323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80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844824"/>
            <a:ext cx="8229600" cy="48860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b="1" dirty="0" smtClean="0"/>
              <a:t>DCE (Data Communication Equipment)</a:t>
            </a:r>
          </a:p>
          <a:p>
            <a:r>
              <a:rPr lang="ko-KR" altLang="en-US" sz="2000" dirty="0" smtClean="0"/>
              <a:t>데이터 </a:t>
            </a:r>
            <a:r>
              <a:rPr lang="ko-KR" altLang="en-US" sz="2000" dirty="0"/>
              <a:t>단말에서</a:t>
            </a:r>
            <a:r>
              <a:rPr lang="en-US" altLang="ko-KR" sz="2000" dirty="0"/>
              <a:t>, DCE</a:t>
            </a:r>
            <a:r>
              <a:rPr lang="ko-KR" altLang="en-US" sz="2000" dirty="0"/>
              <a:t>는 신호 변환</a:t>
            </a:r>
            <a:r>
              <a:rPr lang="en-US" altLang="ko-KR" sz="2000" dirty="0"/>
              <a:t>, </a:t>
            </a:r>
            <a:r>
              <a:rPr lang="ko-KR" altLang="en-US" sz="2000" dirty="0"/>
              <a:t>코딩</a:t>
            </a:r>
            <a:r>
              <a:rPr lang="en-US" altLang="ko-KR" sz="2000" dirty="0"/>
              <a:t>, </a:t>
            </a:r>
            <a:r>
              <a:rPr lang="ko-KR" altLang="en-US" sz="2000" dirty="0"/>
              <a:t>그리고 </a:t>
            </a:r>
            <a:r>
              <a:rPr lang="en-US" altLang="ko-KR" sz="2000" dirty="0"/>
              <a:t>Line Clocking </a:t>
            </a:r>
            <a:r>
              <a:rPr lang="ko-KR" altLang="en-US" sz="2000" dirty="0"/>
              <a:t>같은 기능을 수행하고</a:t>
            </a:r>
            <a:r>
              <a:rPr lang="en-US" altLang="ko-KR" sz="2000" dirty="0"/>
              <a:t>, DTE</a:t>
            </a:r>
            <a:r>
              <a:rPr lang="ko-KR" altLang="en-US" sz="2000" dirty="0"/>
              <a:t>의 파트이거나</a:t>
            </a:r>
            <a:r>
              <a:rPr lang="en-US" altLang="ko-KR" sz="2000" dirty="0"/>
              <a:t>, </a:t>
            </a:r>
            <a:r>
              <a:rPr lang="ko-KR" altLang="en-US" sz="2000" dirty="0"/>
              <a:t>중간 장비이다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인터페이싱</a:t>
            </a:r>
            <a:r>
              <a:rPr lang="ko-KR" altLang="en-US" sz="2000" dirty="0"/>
              <a:t> 장비는 </a:t>
            </a:r>
            <a:r>
              <a:rPr lang="en-US" altLang="ko-KR" sz="2000" dirty="0"/>
              <a:t>DTE</a:t>
            </a:r>
            <a:r>
              <a:rPr lang="ko-KR" altLang="en-US" sz="2000" dirty="0"/>
              <a:t>와 전송 회선 또는 채널을 상호 연결하는 것이 요구된다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 용어는 </a:t>
            </a:r>
            <a:r>
              <a:rPr lang="en-US" altLang="ko-KR" sz="2000" dirty="0"/>
              <a:t>RS-232</a:t>
            </a:r>
            <a:r>
              <a:rPr lang="ko-KR" altLang="en-US" sz="2000" dirty="0"/>
              <a:t>와 함께 사용되는 것이 일반적인 것에도 불구하고</a:t>
            </a:r>
            <a:r>
              <a:rPr lang="en-US" altLang="ko-KR" sz="2000" dirty="0"/>
              <a:t>, </a:t>
            </a:r>
            <a:r>
              <a:rPr lang="ko-KR" altLang="en-US" sz="2000" dirty="0"/>
              <a:t>여러 데이터 통신 표준은 </a:t>
            </a:r>
            <a:r>
              <a:rPr lang="en-US" altLang="ko-KR" sz="2000" dirty="0"/>
              <a:t>DCE</a:t>
            </a:r>
            <a:r>
              <a:rPr lang="ko-KR" altLang="en-US" sz="2000" dirty="0"/>
              <a:t>와 </a:t>
            </a:r>
            <a:r>
              <a:rPr lang="en-US" altLang="ko-KR" sz="2000" dirty="0"/>
              <a:t>DTE</a:t>
            </a:r>
            <a:r>
              <a:rPr lang="ko-KR" altLang="en-US" sz="2000" dirty="0"/>
              <a:t>간 인터페이스의 다른 종류들을 정의한다</a:t>
            </a:r>
            <a:r>
              <a:rPr lang="en-US" altLang="ko-KR" sz="2000" dirty="0"/>
              <a:t>. DCE</a:t>
            </a:r>
            <a:r>
              <a:rPr lang="ko-KR" altLang="en-US" sz="2000" dirty="0"/>
              <a:t>는 이들 표준에서 </a:t>
            </a:r>
            <a:r>
              <a:rPr lang="en-US" altLang="ko-KR" sz="2000" dirty="0"/>
              <a:t>DTE</a:t>
            </a:r>
            <a:r>
              <a:rPr lang="ko-KR" altLang="en-US" sz="2000" dirty="0"/>
              <a:t>장비와 통신하는 장비이다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/>
              <a:t>양쪽이 모두 </a:t>
            </a:r>
            <a:r>
              <a:rPr lang="en-US" altLang="ko-KR" sz="2000" dirty="0"/>
              <a:t>DTE</a:t>
            </a:r>
            <a:r>
              <a:rPr lang="ko-KR" altLang="en-US" sz="2000" dirty="0"/>
              <a:t>또는 </a:t>
            </a:r>
            <a:r>
              <a:rPr lang="en-US" altLang="ko-KR" sz="2000" dirty="0"/>
              <a:t>DCE</a:t>
            </a:r>
            <a:r>
              <a:rPr lang="ko-KR" altLang="en-US" sz="2000" dirty="0"/>
              <a:t>인 두 장비를 모뎀 또는 유사 미디어 전송장비 없이 </a:t>
            </a:r>
            <a:r>
              <a:rPr lang="ko-KR" altLang="en-US" sz="2000" dirty="0" err="1"/>
              <a:t>연결할때</a:t>
            </a:r>
            <a:r>
              <a:rPr lang="en-US" altLang="ko-KR" sz="2000" dirty="0"/>
              <a:t>, </a:t>
            </a:r>
            <a:r>
              <a:rPr lang="ko-KR" altLang="en-US" sz="2000" dirty="0"/>
              <a:t>일반적으로 </a:t>
            </a:r>
            <a:r>
              <a:rPr lang="en-US" altLang="ko-KR" sz="2000" dirty="0"/>
              <a:t>Ethernet</a:t>
            </a:r>
            <a:r>
              <a:rPr lang="ko-KR" altLang="en-US" sz="2000" dirty="0"/>
              <a:t>을 위해 </a:t>
            </a:r>
            <a:r>
              <a:rPr lang="en-US" altLang="ko-KR" sz="2000" dirty="0"/>
              <a:t>Crossover Cable</a:t>
            </a:r>
            <a:r>
              <a:rPr lang="ko-KR" altLang="en-US" sz="2000" dirty="0"/>
              <a:t>을</a:t>
            </a:r>
            <a:r>
              <a:rPr lang="en-US" altLang="ko-KR" sz="2000" dirty="0"/>
              <a:t>, RS-232</a:t>
            </a:r>
            <a:r>
              <a:rPr lang="ko-KR" altLang="en-US" sz="2000" dirty="0"/>
              <a:t>를 위해 </a:t>
            </a:r>
            <a:r>
              <a:rPr lang="en-US" altLang="ko-KR" sz="2000" dirty="0"/>
              <a:t>Null Modem </a:t>
            </a:r>
            <a:r>
              <a:rPr lang="ko-KR" altLang="en-US" sz="2000" dirty="0"/>
              <a:t>같은 종류가 사용되어야 한다</a:t>
            </a:r>
            <a:r>
              <a:rPr lang="en-US" altLang="ko-KR" sz="2000" dirty="0"/>
              <a:t>.</a:t>
            </a:r>
          </a:p>
        </p:txBody>
      </p:sp>
      <p:pic>
        <p:nvPicPr>
          <p:cNvPr id="15362" name="Picture 2" descr="http://img.tfd.com/cde/DTEDC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365136"/>
            <a:ext cx="3641824" cy="149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52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loopback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772816"/>
            <a:ext cx="8229600" cy="4886003"/>
          </a:xfrm>
        </p:spPr>
        <p:txBody>
          <a:bodyPr/>
          <a:lstStyle/>
          <a:p>
            <a:r>
              <a:rPr lang="ko-KR" altLang="en-US" dirty="0"/>
              <a:t>전기신호의 </a:t>
            </a:r>
            <a:r>
              <a:rPr lang="ko-KR" altLang="en-US" dirty="0" err="1"/>
              <a:t>라우팅</a:t>
            </a:r>
            <a:r>
              <a:rPr lang="en-US" altLang="ko-KR" dirty="0"/>
              <a:t>, </a:t>
            </a:r>
            <a:r>
              <a:rPr lang="ko-KR" altLang="en-US" dirty="0"/>
              <a:t>디지털 데이터 </a:t>
            </a:r>
            <a:r>
              <a:rPr lang="ko-KR" altLang="en-US" dirty="0" err="1"/>
              <a:t>스트림</a:t>
            </a:r>
            <a:r>
              <a:rPr lang="en-US" altLang="ko-KR" dirty="0"/>
              <a:t>(digital data streams), </a:t>
            </a:r>
            <a:r>
              <a:rPr lang="ko-KR" altLang="en-US" dirty="0"/>
              <a:t>또는 품목의 흐름이 의도적인 가공이나 수정 없이 원래의 장치나 장비로 돌아가는 것을 말한다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주로 </a:t>
            </a:r>
            <a:r>
              <a:rPr lang="ko-KR" altLang="en-US" dirty="0"/>
              <a:t>전송이나 수송 기반 시설을 테스트하는 수단으로 사용된다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은 기기에서 작동하는 네트워크 응용 프로그램 클라이언트와 서버는 이 인터페이스를 통해 통신할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컴퓨터 프로그램이 </a:t>
            </a:r>
            <a:r>
              <a:rPr lang="ko-KR" altLang="en-US" dirty="0" err="1" smtClean="0"/>
              <a:t>루프백</a:t>
            </a:r>
            <a:r>
              <a:rPr lang="ko-KR" altLang="en-US" dirty="0" smtClean="0"/>
              <a:t>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주소로 보낼 수 있는 어떠한 </a:t>
            </a:r>
            <a:r>
              <a:rPr lang="ko-KR" altLang="en-US" dirty="0" err="1" smtClean="0"/>
              <a:t>트래픽도</a:t>
            </a:r>
            <a:r>
              <a:rPr lang="ko-KR" altLang="en-US" dirty="0" smtClean="0"/>
              <a:t> 다른 장치로부터 수신한 것처럼 간단하고 빠르게 네트워크 소프트웨어 </a:t>
            </a:r>
            <a:r>
              <a:rPr lang="ko-KR" altLang="en-US" dirty="0" err="1" smtClean="0"/>
              <a:t>스택으로</a:t>
            </a:r>
            <a:r>
              <a:rPr lang="ko-KR" altLang="en-US" dirty="0" smtClean="0"/>
              <a:t> 다시 보내진다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68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loopback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57064" y="1844824"/>
            <a:ext cx="8652394" cy="4854480"/>
            <a:chOff x="251520" y="1915416"/>
            <a:chExt cx="8652394" cy="4854480"/>
          </a:xfrm>
        </p:grpSpPr>
        <p:pic>
          <p:nvPicPr>
            <p:cNvPr id="16386" name="Picture 2" descr="http://mitigationlog.com/wp-content/uploads/2012/03/loopback-int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915416"/>
              <a:ext cx="8652394" cy="485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 bwMode="auto">
            <a:xfrm flipV="1">
              <a:off x="1763688" y="2420888"/>
              <a:ext cx="6480720" cy="39604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67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Loopback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</a:t>
            </a:r>
            <a:r>
              <a:rPr lang="ko-KR" altLang="en-US" dirty="0" err="1"/>
              <a:t>종단점</a:t>
            </a:r>
            <a:r>
              <a:rPr lang="en-US" altLang="ko-KR" dirty="0"/>
              <a:t>(endpoint)</a:t>
            </a:r>
            <a:r>
              <a:rPr lang="ko-KR" altLang="en-US" dirty="0"/>
              <a:t>만 가지는 커뮤니케이션 채널</a:t>
            </a:r>
            <a:r>
              <a:rPr lang="en-US" altLang="ko-KR" dirty="0"/>
              <a:t>. </a:t>
            </a:r>
            <a:r>
              <a:rPr lang="ko-KR" altLang="en-US" dirty="0"/>
              <a:t>이러한 채널에서 전송된 메시지는 어떤 것이라도 같은 채널로부터만 즉시 수신됨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Serving switching center</a:t>
            </a:r>
            <a:r>
              <a:rPr lang="ko-KR" altLang="en-US" dirty="0"/>
              <a:t>로부터 온 액세스 라인의 전송 테스트 수행 시 </a:t>
            </a:r>
            <a:r>
              <a:rPr lang="en-US" altLang="ko-KR" dirty="0"/>
              <a:t>served terminal</a:t>
            </a:r>
            <a:r>
              <a:rPr lang="ko-KR" altLang="en-US" dirty="0"/>
              <a:t>에서 인력을 필요로 하지 않음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라인이 사용되는 스테이션</a:t>
            </a:r>
            <a:r>
              <a:rPr lang="en-US" altLang="ko-KR" dirty="0"/>
              <a:t>(</a:t>
            </a:r>
            <a:r>
              <a:rPr lang="ko-KR" altLang="en-US" dirty="0"/>
              <a:t>반드시 인접할 필요는 없음</a:t>
            </a:r>
            <a:r>
              <a:rPr lang="en-US" altLang="ko-KR" dirty="0"/>
              <a:t>)</a:t>
            </a:r>
            <a:r>
              <a:rPr lang="ko-KR" altLang="en-US" dirty="0"/>
              <a:t>의 연결 테스트</a:t>
            </a:r>
            <a:r>
              <a:rPr lang="en-US" altLang="ko-KR" dirty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5922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패킷트레이서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05013"/>
            <a:ext cx="71628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642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패킷트레이</a:t>
            </a:r>
            <a:r>
              <a:rPr lang="ko-KR" altLang="en-US" dirty="0" err="1"/>
              <a:t>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3789040"/>
            <a:ext cx="8229600" cy="3068960"/>
          </a:xfrm>
        </p:spPr>
        <p:txBody>
          <a:bodyPr/>
          <a:lstStyle/>
          <a:p>
            <a:r>
              <a:rPr lang="en-US" altLang="ko-KR" sz="2800" dirty="0" smtClean="0"/>
              <a:t>Router,</a:t>
            </a:r>
          </a:p>
          <a:p>
            <a:r>
              <a:rPr lang="en-US" altLang="ko-KR" sz="2800" dirty="0" smtClean="0"/>
              <a:t>Switch</a:t>
            </a:r>
          </a:p>
          <a:p>
            <a:r>
              <a:rPr lang="en-US" altLang="ko-KR" sz="2800" dirty="0" smtClean="0"/>
              <a:t>Hub,</a:t>
            </a:r>
          </a:p>
          <a:p>
            <a:r>
              <a:rPr lang="en-US" altLang="ko-KR" sz="2800" dirty="0" smtClean="0"/>
              <a:t>Wireless Device</a:t>
            </a:r>
          </a:p>
          <a:p>
            <a:r>
              <a:rPr lang="en-US" altLang="ko-KR" sz="2800" dirty="0" smtClean="0"/>
              <a:t>Connections(</a:t>
            </a:r>
            <a:r>
              <a:rPr lang="ko-KR" altLang="en-US" sz="2800" dirty="0" smtClean="0"/>
              <a:t>케이블</a:t>
            </a:r>
            <a:r>
              <a:rPr lang="en-US" altLang="ko-KR" sz="2800" dirty="0" smtClean="0"/>
              <a:t>)</a:t>
            </a:r>
          </a:p>
          <a:p>
            <a:r>
              <a:rPr lang="en-US" altLang="ko-KR" sz="2800" dirty="0" smtClean="0"/>
              <a:t>End-device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3"/>
            <a:ext cx="2952328" cy="168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3" b="18868"/>
          <a:stretch/>
        </p:blipFill>
        <p:spPr bwMode="auto">
          <a:xfrm>
            <a:off x="6948884" y="2138097"/>
            <a:ext cx="1052785" cy="108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592" y="2172714"/>
            <a:ext cx="970400" cy="988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530" y="2172713"/>
            <a:ext cx="892574" cy="99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172713"/>
            <a:ext cx="946638" cy="98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64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패킷트레이서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680520"/>
          </a:xfrm>
        </p:spPr>
        <p:txBody>
          <a:bodyPr anchor="ctr"/>
          <a:lstStyle/>
          <a:p>
            <a:r>
              <a:rPr lang="en-US" altLang="ko-KR" sz="3600" dirty="0" smtClean="0"/>
              <a:t>R1 Serial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192.168.2.1</a:t>
            </a:r>
            <a:r>
              <a:rPr lang="en-US" altLang="ko-KR" sz="3600" dirty="0" smtClean="0"/>
              <a:t> </a:t>
            </a:r>
            <a:r>
              <a:rPr lang="en-US" altLang="ko-KR" sz="3600" dirty="0"/>
              <a:t>/ 24 </a:t>
            </a:r>
            <a:endParaRPr lang="en-US" altLang="ko-KR" sz="3600" dirty="0" smtClean="0"/>
          </a:p>
          <a:p>
            <a:pPr lvl="1"/>
            <a:r>
              <a:rPr lang="en-US" altLang="ko-KR" sz="3200" dirty="0" smtClean="0"/>
              <a:t> fast </a:t>
            </a:r>
            <a:r>
              <a:rPr lang="en-US" altLang="ko-KR" sz="3200" dirty="0" err="1" smtClean="0"/>
              <a:t>ethernet</a:t>
            </a:r>
            <a:r>
              <a:rPr lang="en-US" altLang="ko-KR" sz="3200" dirty="0" smtClean="0"/>
              <a:t> 192.168.1.1/24</a:t>
            </a:r>
          </a:p>
          <a:p>
            <a:pPr lvl="1"/>
            <a:r>
              <a:rPr lang="en-US" altLang="ko-KR" sz="3200" dirty="0"/>
              <a:t>pc </a:t>
            </a:r>
            <a:r>
              <a:rPr lang="en-US" altLang="ko-KR" sz="3200" dirty="0" smtClean="0"/>
              <a:t>192.168.1.2/24</a:t>
            </a:r>
            <a:endParaRPr lang="en-US" altLang="ko-KR" sz="3200" dirty="0" smtClean="0"/>
          </a:p>
          <a:p>
            <a:r>
              <a:rPr lang="en-US" altLang="ko-KR" sz="3600" dirty="0" smtClean="0"/>
              <a:t>R2 </a:t>
            </a:r>
            <a:r>
              <a:rPr lang="en-US" altLang="ko-KR" sz="3600" dirty="0"/>
              <a:t>Serial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192.168.2.2 </a:t>
            </a:r>
            <a:r>
              <a:rPr lang="en-US" altLang="ko-KR" sz="3600" dirty="0"/>
              <a:t>/24 </a:t>
            </a:r>
            <a:endParaRPr lang="en-US" altLang="ko-KR" sz="3600" dirty="0" smtClean="0"/>
          </a:p>
          <a:p>
            <a:pPr lvl="1"/>
            <a:r>
              <a:rPr lang="en-US" altLang="ko-KR" sz="3200" dirty="0" smtClean="0"/>
              <a:t> Loopback 192.168.3.1/24</a:t>
            </a:r>
            <a:endParaRPr lang="en-US" altLang="ko-KR" sz="3200" dirty="0"/>
          </a:p>
          <a:p>
            <a:pPr marL="57150" indent="0">
              <a:buNone/>
            </a:pPr>
            <a:r>
              <a:rPr lang="en-US" altLang="ko-KR" sz="3600" dirty="0" smtClean="0"/>
              <a:t>HDLC</a:t>
            </a:r>
          </a:p>
          <a:p>
            <a:pPr marL="57150" indent="0">
              <a:buNone/>
            </a:pPr>
            <a:r>
              <a:rPr lang="en-US" altLang="ko-KR" sz="3600" dirty="0" smtClean="0"/>
              <a:t>64Kbps</a:t>
            </a:r>
            <a:endParaRPr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val="358083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패킷트레이</a:t>
            </a:r>
            <a:r>
              <a:rPr lang="ko-KR" altLang="en-US" dirty="0" err="1"/>
              <a:t>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1"/>
          <a:stretch/>
        </p:blipFill>
        <p:spPr bwMode="auto">
          <a:xfrm>
            <a:off x="391022" y="2060848"/>
            <a:ext cx="6469392" cy="430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395536" y="5157192"/>
            <a:ext cx="1306853" cy="24092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995935" y="2708920"/>
            <a:ext cx="1008113" cy="24092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04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3"/>
          <a:stretch/>
        </p:blipFill>
        <p:spPr bwMode="auto">
          <a:xfrm>
            <a:off x="6372200" y="3951487"/>
            <a:ext cx="2611016" cy="270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 bwMode="auto">
          <a:xfrm>
            <a:off x="0" y="0"/>
            <a:ext cx="9144000" cy="1844824"/>
          </a:xfrm>
          <a:prstGeom prst="rect">
            <a:avLst/>
          </a:prstGeom>
          <a:solidFill>
            <a:srgbClr val="4AB3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455836"/>
            <a:ext cx="6408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 smtClean="0">
                <a:latin typeface="HY강B" pitchFamily="18" charset="-127"/>
                <a:ea typeface="HY강B" pitchFamily="18" charset="-127"/>
              </a:rPr>
              <a:t>Content</a:t>
            </a:r>
            <a:endParaRPr lang="ko-KR" altLang="en-US" sz="9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1792" y="2204864"/>
            <a:ext cx="48245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400" b="1" dirty="0" smtClean="0">
                <a:solidFill>
                  <a:srgbClr val="002060"/>
                </a:solidFill>
                <a:latin typeface="HY강M" pitchFamily="18" charset="-127"/>
                <a:ea typeface="HY강M" pitchFamily="18" charset="-127"/>
              </a:rPr>
              <a:t> Ethernet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4400" b="1" dirty="0" smtClean="0">
                <a:solidFill>
                  <a:srgbClr val="002060"/>
                </a:solidFill>
                <a:latin typeface="HY강M" pitchFamily="18" charset="-127"/>
                <a:ea typeface="HY강M" pitchFamily="18" charset="-127"/>
              </a:rPr>
              <a:t>serial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400" b="1" dirty="0" smtClean="0">
                <a:solidFill>
                  <a:srgbClr val="002060"/>
                </a:solidFill>
                <a:latin typeface="HY강M" pitchFamily="18" charset="-127"/>
                <a:ea typeface="HY강M" pitchFamily="18" charset="-127"/>
              </a:rPr>
              <a:t> Loopback</a:t>
            </a:r>
            <a:endParaRPr lang="en-US" altLang="ko-KR" sz="4400" b="1" dirty="0">
              <a:solidFill>
                <a:srgbClr val="002060"/>
              </a:solidFill>
              <a:latin typeface="HY강M" pitchFamily="18" charset="-127"/>
              <a:ea typeface="HY강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400" b="1" dirty="0" err="1" smtClean="0">
                <a:solidFill>
                  <a:srgbClr val="002060"/>
                </a:solidFill>
                <a:latin typeface="HY강M" pitchFamily="18" charset="-127"/>
                <a:ea typeface="HY강M" pitchFamily="18" charset="-127"/>
              </a:rPr>
              <a:t>패킷트레이서</a:t>
            </a:r>
            <a:endParaRPr lang="ko-KR" altLang="en-US" sz="4400" b="1" dirty="0">
              <a:solidFill>
                <a:srgbClr val="002060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8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842" y="2204864"/>
            <a:ext cx="44767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패킷트레이서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6588516" cy="2338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62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R1(Ethernet)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54" y="1838003"/>
            <a:ext cx="488823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09699"/>
            <a:ext cx="556533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"/>
          <a:stretch/>
        </p:blipFill>
        <p:spPr bwMode="auto">
          <a:xfrm>
            <a:off x="469454" y="4225182"/>
            <a:ext cx="3782913" cy="367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54" y="3345803"/>
            <a:ext cx="4913023" cy="62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0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R1(Serial)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54006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644471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02" y="3717031"/>
            <a:ext cx="6480729" cy="720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01" y="4797152"/>
            <a:ext cx="4147661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/>
          <a:stretch/>
        </p:blipFill>
        <p:spPr bwMode="auto">
          <a:xfrm>
            <a:off x="435943" y="5672484"/>
            <a:ext cx="4995727" cy="492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763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R2(Serial)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54" y="1838003"/>
            <a:ext cx="488823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492896"/>
            <a:ext cx="5956747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05" y="3140968"/>
            <a:ext cx="6288698" cy="696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92" y="3837911"/>
            <a:ext cx="5910560" cy="60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7" y="4441656"/>
            <a:ext cx="4815145" cy="583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05" y="5024740"/>
            <a:ext cx="3811822" cy="454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7" y="5479361"/>
            <a:ext cx="363917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47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R2(loopback)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33326"/>
            <a:ext cx="2532002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18" y="2753405"/>
            <a:ext cx="4341878" cy="578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18" y="3401280"/>
            <a:ext cx="7157179" cy="50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35832"/>
            <a:ext cx="3944291" cy="301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581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77072"/>
            <a:ext cx="6811441" cy="164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6840760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22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라우팅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57" y="2276872"/>
            <a:ext cx="7755267" cy="626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73016"/>
            <a:ext cx="7690454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36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패킷트레이</a:t>
            </a:r>
            <a:r>
              <a:rPr lang="ko-KR" altLang="en-US" dirty="0" err="1"/>
              <a:t>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" t="2779" r="1236"/>
          <a:stretch/>
        </p:blipFill>
        <p:spPr bwMode="auto">
          <a:xfrm>
            <a:off x="668313" y="2159521"/>
            <a:ext cx="7856858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875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패킷트레이서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" t="8828" r="2566" b="5678"/>
          <a:stretch/>
        </p:blipFill>
        <p:spPr bwMode="auto">
          <a:xfrm>
            <a:off x="847750" y="1844824"/>
            <a:ext cx="7200800" cy="4653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45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패킷트레이서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0" t="10694" r="7406" b="12428"/>
          <a:stretch/>
        </p:blipFill>
        <p:spPr bwMode="auto">
          <a:xfrm>
            <a:off x="755576" y="1846337"/>
            <a:ext cx="7488832" cy="4349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955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ethernet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768922"/>
            <a:ext cx="8229600" cy="4886003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ko-KR" altLang="en-US" sz="2800" dirty="0" smtClean="0"/>
              <a:t>네트워크 카드</a:t>
            </a:r>
            <a:r>
              <a:rPr lang="en-US" altLang="ko-KR" sz="2800" dirty="0" smtClean="0"/>
              <a:t>(network card)</a:t>
            </a:r>
            <a:r>
              <a:rPr lang="ko-KR" altLang="en-US" sz="2800" dirty="0" smtClean="0"/>
              <a:t>는 컴퓨터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네트워크 안에서 컴퓨터끼리 통신하는 데 쓰이는 하드웨어 장치 중 하나이다</a:t>
            </a:r>
            <a:r>
              <a:rPr lang="en-US" altLang="ko-KR" sz="2800" dirty="0" smtClean="0"/>
              <a:t>. </a:t>
            </a:r>
          </a:p>
          <a:p>
            <a:pPr>
              <a:spcAft>
                <a:spcPts val="1800"/>
              </a:spcAft>
            </a:pPr>
            <a:r>
              <a:rPr lang="ko-KR" altLang="en-US" sz="2800" dirty="0" smtClean="0"/>
              <a:t>네트워크 어댑터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네트워크 인터페이스 카드</a:t>
            </a:r>
            <a:r>
              <a:rPr lang="en-US" altLang="ko-KR" sz="2800" dirty="0" smtClean="0"/>
              <a:t>(NIC), </a:t>
            </a:r>
            <a:r>
              <a:rPr lang="ko-KR" altLang="en-US" sz="2800" dirty="0" err="1" smtClean="0"/>
              <a:t>이더넷</a:t>
            </a:r>
            <a:r>
              <a:rPr lang="ko-KR" altLang="en-US" sz="2800" dirty="0" smtClean="0"/>
              <a:t> 카드라고도 한다</a:t>
            </a:r>
            <a:r>
              <a:rPr lang="en-US" altLang="ko-KR" sz="2800" dirty="0" smtClean="0"/>
              <a:t>.</a:t>
            </a:r>
          </a:p>
          <a:p>
            <a:pPr>
              <a:spcAft>
                <a:spcPts val="1800"/>
              </a:spcAft>
            </a:pPr>
            <a:r>
              <a:rPr lang="ko-KR" altLang="en-US" sz="2800" dirty="0" smtClean="0"/>
              <a:t>사용자들이 케이블을 연결하거나 무선으로 연결하여 네트워크에 접속할 수 있다</a:t>
            </a:r>
            <a:r>
              <a:rPr lang="en-US" altLang="ko-KR" sz="2800" dirty="0" smtClean="0"/>
              <a:t>.</a:t>
            </a:r>
          </a:p>
          <a:p>
            <a:pPr>
              <a:spcAft>
                <a:spcPts val="1800"/>
              </a:spcAft>
            </a:pP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28033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3419872" y="4005064"/>
            <a:ext cx="4392488" cy="27221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ethernet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772816"/>
            <a:ext cx="9011344" cy="4886003"/>
          </a:xfrm>
        </p:spPr>
        <p:txBody>
          <a:bodyPr/>
          <a:lstStyle/>
          <a:p>
            <a:r>
              <a:rPr lang="ko-KR" altLang="en-US" dirty="0" smtClean="0"/>
              <a:t>물리 계층과 데이터 링크 계층의 장치를 가지는데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맥 주소를 사용하여 낮은 수준의 주소 할당 시스템을 제공하고 네트워크 매개체로 물리적인 접근을 가능하게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IEEE </a:t>
            </a:r>
            <a:r>
              <a:rPr lang="ko-KR" altLang="en-US" dirty="0" smtClean="0"/>
              <a:t>표준에 근거한 것인데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고유의 맥 주소를 네트워크 인터페이스 </a:t>
            </a:r>
            <a:r>
              <a:rPr lang="ko-KR" altLang="en-US" dirty="0"/>
              <a:t>컨</a:t>
            </a:r>
            <a:r>
              <a:rPr lang="ko-KR" altLang="en-US" dirty="0" smtClean="0"/>
              <a:t>트롤러의 제조업체에게 할당하는 책임을 진다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7170" name="Picture 2" descr="http://cdn.makeuseof.com/wp-content/uploads/2016/03/Example-MAC-Address.png?187d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13796"/>
            <a:ext cx="4032448" cy="272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cfs15.tistory.com/image/19/tistory/2009/02/16/11/06/4998ca3b31ce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13796"/>
            <a:ext cx="3385764" cy="272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80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ethernet</a:t>
            </a:r>
            <a:endParaRPr lang="ko-KR" altLang="en-US" dirty="0"/>
          </a:p>
        </p:txBody>
      </p:sp>
      <p:pic>
        <p:nvPicPr>
          <p:cNvPr id="4" name="Picture 2" descr="https://www.netgear.com/images/Products/CBUFamilyPhotos/header-cbu-switches-smart-photo-large-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8" b="8942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81128"/>
            <a:ext cx="3061568" cy="203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assignmenthelp.net/assignment_help/images/lan-card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34839"/>
            <a:ext cx="2950524" cy="162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driverwhiz.com/wp-content/uploads/2011/11/LAN-Card-drivers-update-windows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38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16832"/>
            <a:ext cx="3514221" cy="232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blog.drivethelife.com/wp-content/uploads/2015/10/network-adapter.pn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571" y="4277964"/>
            <a:ext cx="2963126" cy="198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previews.123rf.com/images/coramax/coramax1208/coramax120801449/14815279-3d-people-men-person-with-word-OK--Stock-Photo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033" b="90000" l="0" r="100000">
                        <a14:foregroundMark x1="37231" y1="13033" x2="37231" y2="13033"/>
                        <a14:foregroundMark x1="37231" y1="23607" x2="37231" y2="23607"/>
                        <a14:foregroundMark x1="40538" y1="30164" x2="40538" y2="30164"/>
                        <a14:foregroundMark x1="45538" y1="29508" x2="45538" y2="29508"/>
                        <a14:foregroundMark x1="45923" y1="36393" x2="45923" y2="36967"/>
                        <a14:foregroundMark x1="33231" y1="36230" x2="33231" y2="36230"/>
                        <a14:foregroundMark x1="33538" y1="52377" x2="33538" y2="52377"/>
                        <a14:foregroundMark x1="35615" y1="47049" x2="35615" y2="47049"/>
                        <a14:foregroundMark x1="32077" y1="45246" x2="32077" y2="45246"/>
                        <a14:foregroundMark x1="50923" y1="24262" x2="50923" y2="24262"/>
                        <a14:foregroundMark x1="39615" y1="11475" x2="39615" y2="11475"/>
                        <a14:foregroundMark x1="41308" y1="10492" x2="41308" y2="10492"/>
                        <a14:foregroundMark x1="42077" y1="16967" x2="42077" y2="169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971"/>
          <a:stretch/>
        </p:blipFill>
        <p:spPr bwMode="auto">
          <a:xfrm rot="20737196">
            <a:off x="1620156" y="2191423"/>
            <a:ext cx="5565549" cy="360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5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시리얼 통신은 전기 통신 분야에서 일반적인 직렬 통신을 </a:t>
            </a:r>
            <a:r>
              <a:rPr lang="ko-KR" altLang="en-US" dirty="0" smtClean="0"/>
              <a:t>말합니다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직렬 </a:t>
            </a:r>
            <a:r>
              <a:rPr lang="ko-KR" altLang="en-US" dirty="0"/>
              <a:t>통신 방식은 한번에 한 비트씩을 전송하는 데이터 통신의 방법중의 하나로 모스 부호 전보</a:t>
            </a:r>
            <a:r>
              <a:rPr lang="en-US" altLang="ko-KR" dirty="0"/>
              <a:t>, RS-232, RS-422, RS-485, </a:t>
            </a:r>
            <a:r>
              <a:rPr lang="en-US" altLang="ko-KR" dirty="0" smtClean="0"/>
              <a:t>I²C</a:t>
            </a:r>
            <a:r>
              <a:rPr lang="en-US" altLang="ko-KR" dirty="0"/>
              <a:t>, ARINC 818, </a:t>
            </a:r>
            <a:r>
              <a:rPr lang="ko-KR" altLang="en-US" dirty="0"/>
              <a:t>범용 직렬 버스 </a:t>
            </a:r>
            <a:r>
              <a:rPr lang="en-US" altLang="ko-KR" dirty="0"/>
              <a:t>(USB), IEEE 1394, </a:t>
            </a:r>
            <a:r>
              <a:rPr lang="en-US" altLang="ko-KR" dirty="0" err="1"/>
              <a:t>ModBus</a:t>
            </a:r>
            <a:r>
              <a:rPr lang="ko-KR" altLang="en-US" dirty="0"/>
              <a:t>등이 있습니다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10242" name="Picture 2" descr="http://store.mikipro.co.nz/media/catalog/product/cache/1/image/800x600/cb6c4913be62b4ed1658802ed4f53486/w/i/wic-2a_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143" b="27760"/>
          <a:stretch/>
        </p:blipFill>
        <p:spPr bwMode="auto">
          <a:xfrm>
            <a:off x="5148064" y="4872781"/>
            <a:ext cx="365956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upload.wikimedia.org/wikipedia/commons/thumb/f/f3/Ssiblockdiagram.jpg/400px-Ssiblockdiagra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25144"/>
            <a:ext cx="3810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1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직렬 통신 </a:t>
            </a:r>
            <a:r>
              <a:rPr lang="ko-KR" altLang="en-US" dirty="0" err="1" smtClean="0"/>
              <a:t>방식중에</a:t>
            </a:r>
            <a:r>
              <a:rPr lang="ko-KR" altLang="en-US" dirty="0" smtClean="0"/>
              <a:t> 가장 많이 사용되는 통신 방식이 </a:t>
            </a:r>
            <a:r>
              <a:rPr lang="en-US" altLang="ko-KR" dirty="0" smtClean="0"/>
              <a:t>RS-232 </a:t>
            </a:r>
            <a:r>
              <a:rPr lang="ko-KR" altLang="en-US" dirty="0" smtClean="0"/>
              <a:t>통신과 </a:t>
            </a:r>
            <a:r>
              <a:rPr lang="en-US" altLang="ko-KR" dirty="0" smtClean="0"/>
              <a:t>RS-485 </a:t>
            </a:r>
            <a:r>
              <a:rPr lang="ko-KR" altLang="en-US" dirty="0" smtClean="0"/>
              <a:t>통신입니다</a:t>
            </a:r>
            <a:r>
              <a:rPr lang="en-US" altLang="ko-KR" dirty="0" smtClean="0"/>
              <a:t>. </a:t>
            </a:r>
          </a:p>
          <a:p>
            <a:r>
              <a:rPr lang="ko-KR" altLang="en-US" dirty="0" smtClean="0"/>
              <a:t>이 통신 방식을 포함한 </a:t>
            </a:r>
            <a:r>
              <a:rPr lang="en-US" altLang="ko-KR" dirty="0" smtClean="0"/>
              <a:t>RS </a:t>
            </a:r>
            <a:r>
              <a:rPr lang="ko-KR" altLang="en-US" dirty="0" smtClean="0"/>
              <a:t>통신 방식에 대한 정리를 간략히 해보면 아래의 표와 같습니다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4" name="Picture 2" descr="http://cfile24.uf.tistory.com/image/236CF13B543B935725F72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6"/>
          <a:stretch/>
        </p:blipFill>
        <p:spPr bwMode="auto">
          <a:xfrm>
            <a:off x="1115615" y="3356992"/>
            <a:ext cx="6791325" cy="32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75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060848"/>
            <a:ext cx="9252520" cy="488600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altLang="ko-KR" sz="3600" b="1" dirty="0" smtClean="0"/>
              <a:t>RS232</a:t>
            </a:r>
          </a:p>
          <a:p>
            <a:pPr>
              <a:spcAft>
                <a:spcPts val="600"/>
              </a:spcAft>
            </a:pPr>
            <a:r>
              <a:rPr lang="en-US" altLang="ko-KR" dirty="0" smtClean="0"/>
              <a:t>RS232</a:t>
            </a:r>
            <a:r>
              <a:rPr lang="ko-KR" altLang="en-US" dirty="0"/>
              <a:t>는 </a:t>
            </a:r>
            <a:r>
              <a:rPr lang="en-US" altLang="ko-KR" dirty="0"/>
              <a:t>IBM </a:t>
            </a:r>
            <a:r>
              <a:rPr lang="ko-KR" altLang="en-US" dirty="0"/>
              <a:t>호환 </a:t>
            </a:r>
            <a:r>
              <a:rPr lang="en-US" altLang="ko-KR" dirty="0"/>
              <a:t>PC</a:t>
            </a:r>
            <a:r>
              <a:rPr lang="ko-KR" altLang="en-US" dirty="0"/>
              <a:t>에서 쓰이는 시리얼 통신입니다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spcAft>
                <a:spcPts val="600"/>
              </a:spcAft>
            </a:pPr>
            <a:r>
              <a:rPr lang="ko-KR" altLang="en-US" dirty="0" smtClean="0"/>
              <a:t>엔지니어들은 </a:t>
            </a:r>
            <a:r>
              <a:rPr lang="ko-KR" altLang="en-US" dirty="0"/>
              <a:t>컴퓨터를 센서 또는 모뎀에 연결하거나 계측기와의 </a:t>
            </a:r>
            <a:r>
              <a:rPr lang="ko-KR" altLang="en-US" dirty="0" err="1"/>
              <a:t>통신등</a:t>
            </a:r>
            <a:r>
              <a:rPr lang="ko-KR" altLang="en-US" dirty="0"/>
              <a:t> 여러 용도로 </a:t>
            </a:r>
            <a:r>
              <a:rPr lang="en-US" altLang="ko-KR" dirty="0"/>
              <a:t>RS232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spcAft>
                <a:spcPts val="600"/>
              </a:spcAft>
            </a:pPr>
            <a:r>
              <a:rPr lang="en-US" altLang="ko-KR" dirty="0" smtClean="0"/>
              <a:t>RS232 </a:t>
            </a:r>
            <a:r>
              <a:rPr lang="ko-KR" altLang="en-US" dirty="0"/>
              <a:t>하드웨어는 최장 </a:t>
            </a:r>
            <a:r>
              <a:rPr lang="en-US" altLang="ko-KR" dirty="0"/>
              <a:t>15 m (50 </a:t>
            </a:r>
            <a:r>
              <a:rPr lang="en-US" altLang="ko-KR" dirty="0" err="1"/>
              <a:t>ft</a:t>
            </a:r>
            <a:r>
              <a:rPr lang="en-US" altLang="ko-KR" dirty="0"/>
              <a:t>)</a:t>
            </a:r>
            <a:r>
              <a:rPr lang="ko-KR" altLang="en-US" dirty="0"/>
              <a:t>까지 통신 가능하며</a:t>
            </a:r>
            <a:r>
              <a:rPr lang="en-US" altLang="ko-KR" dirty="0"/>
              <a:t>, PC </a:t>
            </a:r>
            <a:r>
              <a:rPr lang="ko-KR" altLang="en-US" dirty="0"/>
              <a:t>시리얼 포트와 디바이스간 </a:t>
            </a:r>
            <a:r>
              <a:rPr lang="en-US" altLang="ko-KR" dirty="0"/>
              <a:t>Point to Point </a:t>
            </a:r>
            <a:r>
              <a:rPr lang="ko-KR" altLang="en-US" dirty="0"/>
              <a:t>연결로만 사용합니다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spcAft>
                <a:spcPts val="600"/>
              </a:spcAft>
            </a:pPr>
            <a:r>
              <a:rPr lang="en-US" altLang="ko-KR" sz="2000" dirty="0"/>
              <a:t>RS232</a:t>
            </a:r>
            <a:r>
              <a:rPr lang="ko-KR" altLang="en-US" sz="2000" dirty="0"/>
              <a:t>의 기본적인 </a:t>
            </a:r>
            <a:r>
              <a:rPr lang="ko-KR" altLang="en-US" sz="2000" dirty="0" err="1"/>
              <a:t>핀맵</a:t>
            </a:r>
            <a:r>
              <a:rPr lang="en-US" altLang="ko-KR" sz="2000" dirty="0"/>
              <a:t>(DB-9)</a:t>
            </a:r>
            <a:r>
              <a:rPr lang="ko-KR" altLang="en-US" sz="2000" dirty="0"/>
              <a:t>은 아래와 같습니다</a:t>
            </a:r>
            <a:r>
              <a:rPr lang="en-US" altLang="ko-KR" sz="2000" dirty="0"/>
              <a:t>. </a:t>
            </a:r>
            <a:r>
              <a:rPr lang="ko-KR" altLang="en-US" sz="2000" dirty="0"/>
              <a:t>대부분의 통신에서는 </a:t>
            </a:r>
            <a:r>
              <a:rPr lang="en-US" altLang="ko-KR" sz="2000" dirty="0"/>
              <a:t>RX, TX, GRD</a:t>
            </a:r>
            <a:r>
              <a:rPr lang="ko-KR" altLang="en-US" sz="2000" dirty="0"/>
              <a:t>를 이용하여 일반적으로 통신을 하게 됩니다</a:t>
            </a:r>
            <a:r>
              <a:rPr lang="en-US" altLang="ko-KR" sz="2000" dirty="0"/>
              <a:t>. 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022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RS-232</a:t>
            </a:r>
            <a:r>
              <a:rPr lang="ko-KR" altLang="en-US" dirty="0"/>
              <a:t>는 </a:t>
            </a:r>
            <a:r>
              <a:rPr lang="ko-KR" altLang="en-US" dirty="0" smtClean="0"/>
              <a:t>아래의 그림에서 </a:t>
            </a:r>
            <a:r>
              <a:rPr lang="ko-KR" altLang="en-US" dirty="0"/>
              <a:t>확인할 수 있듯이 입</a:t>
            </a:r>
            <a:r>
              <a:rPr lang="en-US" altLang="ko-KR" dirty="0"/>
              <a:t>/</a:t>
            </a:r>
            <a:r>
              <a:rPr lang="ko-KR" altLang="en-US" dirty="0"/>
              <a:t>출력 전압이 결정되어 있습니다</a:t>
            </a:r>
            <a:r>
              <a:rPr lang="en-US" altLang="ko-KR" dirty="0"/>
              <a:t>. </a:t>
            </a:r>
          </a:p>
          <a:p>
            <a:r>
              <a:rPr lang="en-US" altLang="ko-KR" sz="2000" dirty="0"/>
              <a:t>RS-232 </a:t>
            </a:r>
            <a:r>
              <a:rPr lang="ko-KR" altLang="en-US" sz="2000" dirty="0"/>
              <a:t>통신에서 전압은 </a:t>
            </a:r>
            <a:r>
              <a:rPr lang="ko-KR" altLang="en-US" sz="2000" dirty="0" err="1"/>
              <a:t>두개의</a:t>
            </a:r>
            <a:r>
              <a:rPr lang="ko-KR" altLang="en-US" sz="2000" dirty="0"/>
              <a:t> 상태</a:t>
            </a:r>
            <a:r>
              <a:rPr lang="en-US" altLang="ko-KR" sz="2000" dirty="0"/>
              <a:t>(High, Mark)</a:t>
            </a:r>
            <a:r>
              <a:rPr lang="ko-KR" altLang="en-US" sz="2000" dirty="0"/>
              <a:t>를 가지는데 </a:t>
            </a:r>
            <a:r>
              <a:rPr lang="en-US" altLang="ko-KR" sz="2000" dirty="0"/>
              <a:t>+</a:t>
            </a:r>
            <a:r>
              <a:rPr lang="ko-KR" altLang="en-US" sz="2000" dirty="0"/>
              <a:t>값과 </a:t>
            </a:r>
            <a:r>
              <a:rPr lang="en-US" altLang="ko-KR" sz="2000" dirty="0"/>
              <a:t>-</a:t>
            </a:r>
            <a:r>
              <a:rPr lang="ko-KR" altLang="en-US" sz="2000" dirty="0"/>
              <a:t>값으로 이 부분이 구분이 되지 않기 때문에 사용자 입장에서 약간의 혼란을 가질 수 있습니다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11266" name="Picture 2" descr="http://cfile25.uf.tistory.com/image/25165050543B8415290CF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59840"/>
            <a:ext cx="3707904" cy="309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43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524</Words>
  <Application>Microsoft Office PowerPoint</Application>
  <PresentationFormat>화면 슬라이드 쇼(4:3)</PresentationFormat>
  <Paragraphs>83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Diseño predeterminado</vt:lpstr>
      <vt:lpstr>네트워크 인터페이스와 패킷트레이서</vt:lpstr>
      <vt:lpstr>PowerPoint 프레젠테이션</vt:lpstr>
      <vt:lpstr>ethernet</vt:lpstr>
      <vt:lpstr>ethernet</vt:lpstr>
      <vt:lpstr>ethernet</vt:lpstr>
      <vt:lpstr>serial</vt:lpstr>
      <vt:lpstr>serial</vt:lpstr>
      <vt:lpstr>serial</vt:lpstr>
      <vt:lpstr>serial</vt:lpstr>
      <vt:lpstr>serial</vt:lpstr>
      <vt:lpstr>serial</vt:lpstr>
      <vt:lpstr>serial</vt:lpstr>
      <vt:lpstr>loopback</vt:lpstr>
      <vt:lpstr>loopback</vt:lpstr>
      <vt:lpstr>Loopback 예시</vt:lpstr>
      <vt:lpstr>패킷트레이서</vt:lpstr>
      <vt:lpstr>패킷트레이서</vt:lpstr>
      <vt:lpstr>패킷트레이서</vt:lpstr>
      <vt:lpstr>패킷트레이서</vt:lpstr>
      <vt:lpstr>패킷트레이서</vt:lpstr>
      <vt:lpstr>R1(Ethernet)</vt:lpstr>
      <vt:lpstr>R1(Serial)</vt:lpstr>
      <vt:lpstr>R2(Serial)</vt:lpstr>
      <vt:lpstr>R2(loopback)</vt:lpstr>
      <vt:lpstr>설정 확인</vt:lpstr>
      <vt:lpstr>라우팅</vt:lpstr>
      <vt:lpstr>패킷트레이서</vt:lpstr>
      <vt:lpstr>패킷트레이서</vt:lpstr>
      <vt:lpstr>패킷트레이서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hansei</dc:creator>
  <cp:lastModifiedBy>hansei</cp:lastModifiedBy>
  <cp:revision>23</cp:revision>
  <dcterms:created xsi:type="dcterms:W3CDTF">2017-03-30T02:40:33Z</dcterms:created>
  <dcterms:modified xsi:type="dcterms:W3CDTF">2017-04-06T05:04:09Z</dcterms:modified>
</cp:coreProperties>
</file>