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08" r:id="rId5"/>
    <p:sldMasterId id="2147483720" r:id="rId6"/>
    <p:sldMasterId id="2147483744" r:id="rId7"/>
    <p:sldMasterId id="2147483756" r:id="rId8"/>
    <p:sldMasterId id="2147483819" r:id="rId9"/>
  </p:sldMasterIdLst>
  <p:notesMasterIdLst>
    <p:notesMasterId r:id="rId59"/>
  </p:notesMasterIdLst>
  <p:handoutMasterIdLst>
    <p:handoutMasterId r:id="rId60"/>
  </p:handoutMasterIdLst>
  <p:sldIdLst>
    <p:sldId id="265" r:id="rId10"/>
    <p:sldId id="266" r:id="rId11"/>
    <p:sldId id="271" r:id="rId12"/>
    <p:sldId id="270" r:id="rId13"/>
    <p:sldId id="297" r:id="rId14"/>
    <p:sldId id="338" r:id="rId15"/>
    <p:sldId id="339" r:id="rId16"/>
    <p:sldId id="340" r:id="rId17"/>
    <p:sldId id="341" r:id="rId18"/>
    <p:sldId id="342" r:id="rId19"/>
    <p:sldId id="366" r:id="rId20"/>
    <p:sldId id="367" r:id="rId21"/>
    <p:sldId id="369" r:id="rId22"/>
    <p:sldId id="364" r:id="rId23"/>
    <p:sldId id="374" r:id="rId24"/>
    <p:sldId id="375" r:id="rId25"/>
    <p:sldId id="376" r:id="rId26"/>
    <p:sldId id="371" r:id="rId27"/>
    <p:sldId id="351" r:id="rId28"/>
    <p:sldId id="357" r:id="rId29"/>
    <p:sldId id="352" r:id="rId30"/>
    <p:sldId id="353" r:id="rId31"/>
    <p:sldId id="354" r:id="rId32"/>
    <p:sldId id="355" r:id="rId33"/>
    <p:sldId id="356" r:id="rId34"/>
    <p:sldId id="327" r:id="rId35"/>
    <p:sldId id="328" r:id="rId36"/>
    <p:sldId id="329" r:id="rId37"/>
    <p:sldId id="330" r:id="rId38"/>
    <p:sldId id="331" r:id="rId39"/>
    <p:sldId id="332" r:id="rId40"/>
    <p:sldId id="336" r:id="rId41"/>
    <p:sldId id="333" r:id="rId42"/>
    <p:sldId id="334" r:id="rId43"/>
    <p:sldId id="335" r:id="rId44"/>
    <p:sldId id="322" r:id="rId45"/>
    <p:sldId id="360" r:id="rId46"/>
    <p:sldId id="358" r:id="rId47"/>
    <p:sldId id="326" r:id="rId48"/>
    <p:sldId id="282" r:id="rId49"/>
    <p:sldId id="362" r:id="rId50"/>
    <p:sldId id="283" r:id="rId51"/>
    <p:sldId id="361" r:id="rId52"/>
    <p:sldId id="323" r:id="rId53"/>
    <p:sldId id="273" r:id="rId54"/>
    <p:sldId id="276" r:id="rId55"/>
    <p:sldId id="277" r:id="rId56"/>
    <p:sldId id="278" r:id="rId57"/>
    <p:sldId id="28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5D8E"/>
    <a:srgbClr val="288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56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10/05/2018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46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94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97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8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77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 rtl="0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259178" y="987428"/>
            <a:ext cx="4258818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 rtl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70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5044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78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1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94923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619088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38599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4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91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61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746503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97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76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11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57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968376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886009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7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21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35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353092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3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32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4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40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52587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6979733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20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7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59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027443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66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83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84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403363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522391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20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95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61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245931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F128A7A1-E52A-4367-BE3E-105C0C9F492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52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00022-95FC-4EF7-AB9A-75228A47813A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56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2822A-2EB1-4A52-B6C8-FC10186557F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22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A3120DF6-1B4A-4B6C-B500-7840816C7764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03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28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8453132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37630158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6E6314-AE43-4375-B896-FE69FC25EB2C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424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EED9F-4196-422B-906D-089B355EADC9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2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50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7551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79075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64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57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780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91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10/05/2018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1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hr-HR" dirty="0"/>
              <a:t>What is blockchain?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2386" y="4389119"/>
            <a:ext cx="5918454" cy="1423205"/>
          </a:xfrm>
        </p:spPr>
        <p:txBody>
          <a:bodyPr rtlCol="0">
            <a:normAutofit/>
          </a:bodyPr>
          <a:lstStyle/>
          <a:p>
            <a:pPr rtl="0"/>
            <a:r>
              <a:rPr lang="hr-HR" dirty="0"/>
              <a:t>A brief prelude to cryptocurrencies</a:t>
            </a:r>
          </a:p>
          <a:p>
            <a:pPr rtl="0"/>
            <a:endParaRPr lang="hr-HR" dirty="0"/>
          </a:p>
          <a:p>
            <a:pPr rtl="0"/>
            <a:r>
              <a:rPr lang="hr-HR" sz="2800" dirty="0"/>
              <a:t>Domagoj Vrgoč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4948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7298"/>
            <a:ext cx="7772400" cy="4251960"/>
          </a:xfrm>
        </p:spPr>
        <p:txBody>
          <a:bodyPr>
            <a:normAutofit/>
          </a:bodyPr>
          <a:lstStyle/>
          <a:p>
            <a:r>
              <a:rPr lang="hr-HR" dirty="0"/>
              <a:t>One technical ingredient: </a:t>
            </a:r>
            <a:r>
              <a:rPr lang="hr-HR" i="1" dirty="0"/>
              <a:t>cryptographic hash functions</a:t>
            </a:r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r>
              <a:rPr lang="hr-HR" sz="1800" dirty="0"/>
              <a:t>Output gives </a:t>
            </a:r>
            <a:r>
              <a:rPr lang="hr-HR" sz="1800" u="sng" dirty="0"/>
              <a:t>no information</a:t>
            </a:r>
            <a:r>
              <a:rPr lang="hr-HR" sz="1800" dirty="0"/>
              <a:t> about the input</a:t>
            </a:r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3" y="2932059"/>
            <a:ext cx="1987133" cy="11984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2E8D42-77F6-4354-B91B-85C295EC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58" y="2377553"/>
            <a:ext cx="1014836" cy="4683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D2803A-7062-4BC2-A1F9-7B822F69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51" y="2449579"/>
            <a:ext cx="978368" cy="37271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DC65BFE-49AC-4B78-B459-D7EACDD2C360}"/>
              </a:ext>
            </a:extLst>
          </p:cNvPr>
          <p:cNvSpPr txBox="1"/>
          <p:nvPr/>
        </p:nvSpPr>
        <p:spPr>
          <a:xfrm>
            <a:off x="1119791" y="3797759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Arbitrary size</a:t>
            </a:r>
            <a:endParaRPr lang="en-GB" sz="135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11861-22D3-4822-9D6C-D456281F48D0}"/>
              </a:ext>
            </a:extLst>
          </p:cNvPr>
          <p:cNvSpPr txBox="1"/>
          <p:nvPr/>
        </p:nvSpPr>
        <p:spPr>
          <a:xfrm>
            <a:off x="6716239" y="3767801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Fixed size</a:t>
            </a:r>
            <a:endParaRPr lang="en-GB" sz="135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0DD89-6EB5-4F49-9ECB-4177823B8271}"/>
              </a:ext>
            </a:extLst>
          </p:cNvPr>
          <p:cNvSpPr/>
          <p:nvPr/>
        </p:nvSpPr>
        <p:spPr>
          <a:xfrm>
            <a:off x="2354345" y="2511878"/>
            <a:ext cx="1788851" cy="568437"/>
          </a:xfrm>
          <a:custGeom>
            <a:avLst/>
            <a:gdLst>
              <a:gd name="connsiteX0" fmla="*/ 0 w 2714920"/>
              <a:gd name="connsiteY0" fmla="*/ 113121 h 603315"/>
              <a:gd name="connsiteX1" fmla="*/ 311085 w 2714920"/>
              <a:gd name="connsiteY1" fmla="*/ 37707 h 603315"/>
              <a:gd name="connsiteX2" fmla="*/ 904974 w 2714920"/>
              <a:gd name="connsiteY2" fmla="*/ 9426 h 603315"/>
              <a:gd name="connsiteX3" fmla="*/ 1611984 w 2714920"/>
              <a:gd name="connsiteY3" fmla="*/ 0 h 603315"/>
              <a:gd name="connsiteX4" fmla="*/ 1989056 w 2714920"/>
              <a:gd name="connsiteY4" fmla="*/ 9426 h 603315"/>
              <a:gd name="connsiteX5" fmla="*/ 2337848 w 2714920"/>
              <a:gd name="connsiteY5" fmla="*/ 56560 h 603315"/>
              <a:gd name="connsiteX6" fmla="*/ 2516957 w 2714920"/>
              <a:gd name="connsiteY6" fmla="*/ 160255 h 603315"/>
              <a:gd name="connsiteX7" fmla="*/ 2658359 w 2714920"/>
              <a:gd name="connsiteY7" fmla="*/ 320511 h 603315"/>
              <a:gd name="connsiteX8" fmla="*/ 2714920 w 2714920"/>
              <a:gd name="connsiteY8" fmla="*/ 603315 h 6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920" h="603315">
                <a:moveTo>
                  <a:pt x="0" y="113121"/>
                </a:moveTo>
                <a:cubicBezTo>
                  <a:pt x="80128" y="84055"/>
                  <a:pt x="160256" y="54989"/>
                  <a:pt x="311085" y="37707"/>
                </a:cubicBezTo>
                <a:cubicBezTo>
                  <a:pt x="461914" y="20424"/>
                  <a:pt x="688158" y="15710"/>
                  <a:pt x="904974" y="9426"/>
                </a:cubicBezTo>
                <a:cubicBezTo>
                  <a:pt x="1121790" y="3142"/>
                  <a:pt x="1431304" y="0"/>
                  <a:pt x="1611984" y="0"/>
                </a:cubicBezTo>
                <a:cubicBezTo>
                  <a:pt x="1792664" y="0"/>
                  <a:pt x="1868079" y="-1"/>
                  <a:pt x="1989056" y="9426"/>
                </a:cubicBezTo>
                <a:cubicBezTo>
                  <a:pt x="2110033" y="18853"/>
                  <a:pt x="2249865" y="31422"/>
                  <a:pt x="2337848" y="56560"/>
                </a:cubicBezTo>
                <a:cubicBezTo>
                  <a:pt x="2425831" y="81698"/>
                  <a:pt x="2463539" y="116263"/>
                  <a:pt x="2516957" y="160255"/>
                </a:cubicBezTo>
                <a:cubicBezTo>
                  <a:pt x="2570376" y="204247"/>
                  <a:pt x="2625365" y="246668"/>
                  <a:pt x="2658359" y="320511"/>
                </a:cubicBezTo>
                <a:cubicBezTo>
                  <a:pt x="2691353" y="394354"/>
                  <a:pt x="2703136" y="498834"/>
                  <a:pt x="2714920" y="603315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003F6D-0D4D-4478-885F-84F628CB8ACF}"/>
              </a:ext>
            </a:extLst>
          </p:cNvPr>
          <p:cNvSpPr/>
          <p:nvPr/>
        </p:nvSpPr>
        <p:spPr>
          <a:xfrm>
            <a:off x="5472261" y="2907688"/>
            <a:ext cx="1665838" cy="890071"/>
          </a:xfrm>
          <a:custGeom>
            <a:avLst/>
            <a:gdLst>
              <a:gd name="connsiteX0" fmla="*/ 0 w 1665838"/>
              <a:gd name="connsiteY0" fmla="*/ 715223 h 742433"/>
              <a:gd name="connsiteX1" fmla="*/ 506994 w 1665838"/>
              <a:gd name="connsiteY1" fmla="*/ 724277 h 742433"/>
              <a:gd name="connsiteX2" fmla="*/ 1195057 w 1665838"/>
              <a:gd name="connsiteY2" fmla="*/ 506994 h 742433"/>
              <a:gd name="connsiteX3" fmla="*/ 1665838 w 1665838"/>
              <a:gd name="connsiteY3" fmla="*/ 0 h 7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838" h="742433">
                <a:moveTo>
                  <a:pt x="0" y="715223"/>
                </a:moveTo>
                <a:cubicBezTo>
                  <a:pt x="153909" y="737102"/>
                  <a:pt x="307818" y="758982"/>
                  <a:pt x="506994" y="724277"/>
                </a:cubicBezTo>
                <a:cubicBezTo>
                  <a:pt x="706170" y="689572"/>
                  <a:pt x="1001916" y="627707"/>
                  <a:pt x="1195057" y="506994"/>
                </a:cubicBezTo>
                <a:cubicBezTo>
                  <a:pt x="1388198" y="386281"/>
                  <a:pt x="1527018" y="193140"/>
                  <a:pt x="1665838" y="0"/>
                </a:cubicBez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4C134D-4BDC-44B5-8F2C-498E5AF30D5C}"/>
              </a:ext>
            </a:extLst>
          </p:cNvPr>
          <p:cNvSpPr txBox="1"/>
          <p:nvPr/>
        </p:nvSpPr>
        <p:spPr>
          <a:xfrm>
            <a:off x="4572000" y="2853700"/>
            <a:ext cx="1307969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>
                <a:latin typeface="Eras Bold ITC" panose="020B0604020202020204" pitchFamily="34" charset="0"/>
              </a:rPr>
              <a:t>SHA - 256</a:t>
            </a:r>
            <a:endParaRPr lang="en-GB" sz="1350" dirty="0">
              <a:latin typeface="Eras Bold ITC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835FCE-4372-4D2F-ABFB-C404BF20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77" y="2606115"/>
            <a:ext cx="1069612" cy="1645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D1FCA06-147F-4DB4-B251-5D8D6E403F7E}"/>
              </a:ext>
            </a:extLst>
          </p:cNvPr>
          <p:cNvCxnSpPr>
            <a:cxnSpLocks/>
          </p:cNvCxnSpPr>
          <p:nvPr/>
        </p:nvCxnSpPr>
        <p:spPr>
          <a:xfrm>
            <a:off x="1951310" y="3612617"/>
            <a:ext cx="172979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835FCE-4372-4D2F-ABFB-C404BF20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77" y="2606115"/>
            <a:ext cx="1069612" cy="1645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49EF622-9A90-4F2B-BA92-CE1709D13118}"/>
              </a:ext>
            </a:extLst>
          </p:cNvPr>
          <p:cNvSpPr/>
          <p:nvPr/>
        </p:nvSpPr>
        <p:spPr>
          <a:xfrm>
            <a:off x="6856483" y="3289452"/>
            <a:ext cx="2154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43115</a:t>
            </a:r>
            <a:r>
              <a:rPr lang="hr-HR" sz="1200" dirty="0"/>
              <a:t>F</a:t>
            </a:r>
            <a:r>
              <a:rPr lang="en-GB" sz="1200" dirty="0"/>
              <a:t>48</a:t>
            </a:r>
            <a:r>
              <a:rPr lang="hr-HR" sz="1200" dirty="0"/>
              <a:t>F</a:t>
            </a:r>
            <a:r>
              <a:rPr lang="en-GB" sz="1200" dirty="0"/>
              <a:t>39</a:t>
            </a:r>
            <a:r>
              <a:rPr lang="hr-HR" sz="1200" dirty="0"/>
              <a:t>C</a:t>
            </a:r>
            <a:r>
              <a:rPr lang="en-GB" sz="1200" dirty="0"/>
              <a:t>0120</a:t>
            </a:r>
            <a:r>
              <a:rPr lang="hr-HR" sz="1200" dirty="0"/>
              <a:t>C</a:t>
            </a:r>
            <a:r>
              <a:rPr lang="en-GB" sz="1200" dirty="0"/>
              <a:t>5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r>
              <a:rPr lang="hr-HR" sz="1200" dirty="0"/>
              <a:t>D</a:t>
            </a:r>
          </a:p>
          <a:p>
            <a:r>
              <a:rPr lang="en-GB" sz="1200" dirty="0"/>
              <a:t>3435</a:t>
            </a:r>
            <a:r>
              <a:rPr lang="hr-HR" sz="1200" dirty="0"/>
              <a:t>DFD</a:t>
            </a:r>
            <a:r>
              <a:rPr lang="en-GB" sz="1200" dirty="0"/>
              <a:t>5</a:t>
            </a:r>
            <a:r>
              <a:rPr lang="hr-HR" sz="1200" dirty="0"/>
              <a:t>CD</a:t>
            </a:r>
            <a:r>
              <a:rPr lang="en-GB" sz="1200" dirty="0"/>
              <a:t>933734963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endParaRPr lang="hr-HR" sz="1200" dirty="0"/>
          </a:p>
          <a:p>
            <a:r>
              <a:rPr lang="en-GB" sz="1200" dirty="0"/>
              <a:t>75364</a:t>
            </a:r>
            <a:r>
              <a:rPr lang="hr-HR" sz="1200" dirty="0"/>
              <a:t>A</a:t>
            </a:r>
            <a:r>
              <a:rPr lang="en-GB" sz="1200" dirty="0"/>
              <a:t>9</a:t>
            </a:r>
            <a:r>
              <a:rPr lang="hr-HR" sz="1200" dirty="0"/>
              <a:t>C</a:t>
            </a:r>
            <a:r>
              <a:rPr lang="en-GB" sz="1200" dirty="0"/>
              <a:t>232</a:t>
            </a:r>
            <a:r>
              <a:rPr lang="hr-HR" sz="1200" dirty="0"/>
              <a:t>B</a:t>
            </a:r>
            <a:r>
              <a:rPr lang="en-GB" sz="1200" dirty="0"/>
              <a:t>71</a:t>
            </a:r>
            <a:r>
              <a:rPr lang="hr-HR" sz="1200" dirty="0"/>
              <a:t>DB</a:t>
            </a:r>
            <a:r>
              <a:rPr lang="en-GB" sz="1200" dirty="0"/>
              <a:t>601</a:t>
            </a:r>
            <a:r>
              <a:rPr lang="hr-HR" sz="1200" dirty="0"/>
              <a:t>EE</a:t>
            </a:r>
            <a:r>
              <a:rPr lang="en-GB" sz="1200" dirty="0"/>
              <a:t>4</a:t>
            </a:r>
            <a:endParaRPr lang="en-GB" sz="1200" dirty="0">
              <a:latin typeface="Helvetica-Light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D1FCA06-147F-4DB4-B251-5D8D6E403F7E}"/>
              </a:ext>
            </a:extLst>
          </p:cNvPr>
          <p:cNvCxnSpPr>
            <a:cxnSpLocks/>
          </p:cNvCxnSpPr>
          <p:nvPr/>
        </p:nvCxnSpPr>
        <p:spPr>
          <a:xfrm>
            <a:off x="1951310" y="3612617"/>
            <a:ext cx="172979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B7A890C-3A40-4A25-9DC9-8E2AEA8EABDA}"/>
              </a:ext>
            </a:extLst>
          </p:cNvPr>
          <p:cNvCxnSpPr>
            <a:cxnSpLocks/>
          </p:cNvCxnSpPr>
          <p:nvPr/>
        </p:nvCxnSpPr>
        <p:spPr>
          <a:xfrm>
            <a:off x="5685324" y="3627734"/>
            <a:ext cx="12105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9EF622-9A90-4F2B-BA92-CE1709D13118}"/>
              </a:ext>
            </a:extLst>
          </p:cNvPr>
          <p:cNvSpPr/>
          <p:nvPr/>
        </p:nvSpPr>
        <p:spPr>
          <a:xfrm>
            <a:off x="6856483" y="3289452"/>
            <a:ext cx="2154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43115</a:t>
            </a:r>
            <a:r>
              <a:rPr lang="hr-HR" sz="1200" dirty="0"/>
              <a:t>F</a:t>
            </a:r>
            <a:r>
              <a:rPr lang="en-GB" sz="1200" dirty="0"/>
              <a:t>48</a:t>
            </a:r>
            <a:r>
              <a:rPr lang="hr-HR" sz="1200" dirty="0"/>
              <a:t>F</a:t>
            </a:r>
            <a:r>
              <a:rPr lang="en-GB" sz="1200" dirty="0"/>
              <a:t>39</a:t>
            </a:r>
            <a:r>
              <a:rPr lang="hr-HR" sz="1200" dirty="0"/>
              <a:t>C</a:t>
            </a:r>
            <a:r>
              <a:rPr lang="en-GB" sz="1200" dirty="0"/>
              <a:t>0120</a:t>
            </a:r>
            <a:r>
              <a:rPr lang="hr-HR" sz="1200" dirty="0"/>
              <a:t>C</a:t>
            </a:r>
            <a:r>
              <a:rPr lang="en-GB" sz="1200" dirty="0"/>
              <a:t>5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r>
              <a:rPr lang="hr-HR" sz="1200" dirty="0"/>
              <a:t>D</a:t>
            </a:r>
          </a:p>
          <a:p>
            <a:r>
              <a:rPr lang="en-GB" sz="1200" dirty="0"/>
              <a:t>3435</a:t>
            </a:r>
            <a:r>
              <a:rPr lang="hr-HR" sz="1200" dirty="0"/>
              <a:t>DFD</a:t>
            </a:r>
            <a:r>
              <a:rPr lang="en-GB" sz="1200" dirty="0"/>
              <a:t>5</a:t>
            </a:r>
            <a:r>
              <a:rPr lang="hr-HR" sz="1200" dirty="0"/>
              <a:t>CD</a:t>
            </a:r>
            <a:r>
              <a:rPr lang="en-GB" sz="1200" dirty="0"/>
              <a:t>933734963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endParaRPr lang="hr-HR" sz="1200" dirty="0"/>
          </a:p>
          <a:p>
            <a:r>
              <a:rPr lang="en-GB" sz="1200" dirty="0"/>
              <a:t>75364</a:t>
            </a:r>
            <a:r>
              <a:rPr lang="hr-HR" sz="1200" dirty="0"/>
              <a:t>A</a:t>
            </a:r>
            <a:r>
              <a:rPr lang="en-GB" sz="1200" dirty="0"/>
              <a:t>9</a:t>
            </a:r>
            <a:r>
              <a:rPr lang="hr-HR" sz="1200" dirty="0"/>
              <a:t>C</a:t>
            </a:r>
            <a:r>
              <a:rPr lang="en-GB" sz="1200" dirty="0"/>
              <a:t>232</a:t>
            </a:r>
            <a:r>
              <a:rPr lang="hr-HR" sz="1200" dirty="0"/>
              <a:t>B</a:t>
            </a:r>
            <a:r>
              <a:rPr lang="en-GB" sz="1200" dirty="0"/>
              <a:t>71</a:t>
            </a:r>
            <a:r>
              <a:rPr lang="hr-HR" sz="1200" dirty="0"/>
              <a:t>DB</a:t>
            </a:r>
            <a:r>
              <a:rPr lang="en-GB" sz="1200" dirty="0"/>
              <a:t>601</a:t>
            </a:r>
            <a:r>
              <a:rPr lang="hr-HR" sz="1200" dirty="0"/>
              <a:t>EE</a:t>
            </a:r>
            <a:r>
              <a:rPr lang="en-GB" sz="1200" dirty="0"/>
              <a:t>4</a:t>
            </a:r>
            <a:endParaRPr lang="en-GB" sz="1200" dirty="0">
              <a:latin typeface="Helvetica-Light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B7A890C-3A40-4A25-9DC9-8E2AEA8EABDA}"/>
              </a:ext>
            </a:extLst>
          </p:cNvPr>
          <p:cNvCxnSpPr>
            <a:cxnSpLocks/>
          </p:cNvCxnSpPr>
          <p:nvPr/>
        </p:nvCxnSpPr>
        <p:spPr>
          <a:xfrm>
            <a:off x="5685324" y="3627734"/>
            <a:ext cx="12105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pic>
        <p:nvPicPr>
          <p:cNvPr id="17" name="Marcador de contenido 4">
            <a:extLst>
              <a:ext uri="{FF2B5EF4-FFF2-40B4-BE49-F238E27FC236}">
                <a16:creationId xmlns:a16="http://schemas.microsoft.com/office/drawing/2014/main" id="{A7AB84AD-316C-4411-8880-F3050EB7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97" y="4612122"/>
            <a:ext cx="998777" cy="90143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49EF622-9A90-4F2B-BA92-CE1709D13118}"/>
              </a:ext>
            </a:extLst>
          </p:cNvPr>
          <p:cNvSpPr/>
          <p:nvPr/>
        </p:nvSpPr>
        <p:spPr>
          <a:xfrm>
            <a:off x="6856483" y="3289452"/>
            <a:ext cx="2154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43115</a:t>
            </a:r>
            <a:r>
              <a:rPr lang="hr-HR" sz="1200" dirty="0"/>
              <a:t>F</a:t>
            </a:r>
            <a:r>
              <a:rPr lang="en-GB" sz="1200" dirty="0"/>
              <a:t>48</a:t>
            </a:r>
            <a:r>
              <a:rPr lang="hr-HR" sz="1200" dirty="0"/>
              <a:t>F</a:t>
            </a:r>
            <a:r>
              <a:rPr lang="en-GB" sz="1200" dirty="0"/>
              <a:t>39</a:t>
            </a:r>
            <a:r>
              <a:rPr lang="hr-HR" sz="1200" dirty="0"/>
              <a:t>C</a:t>
            </a:r>
            <a:r>
              <a:rPr lang="en-GB" sz="1200" dirty="0"/>
              <a:t>0120</a:t>
            </a:r>
            <a:r>
              <a:rPr lang="hr-HR" sz="1200" dirty="0"/>
              <a:t>C</a:t>
            </a:r>
            <a:r>
              <a:rPr lang="en-GB" sz="1200" dirty="0"/>
              <a:t>5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r>
              <a:rPr lang="hr-HR" sz="1200" dirty="0"/>
              <a:t>D</a:t>
            </a:r>
          </a:p>
          <a:p>
            <a:r>
              <a:rPr lang="en-GB" sz="1200" dirty="0"/>
              <a:t>3435</a:t>
            </a:r>
            <a:r>
              <a:rPr lang="hr-HR" sz="1200" dirty="0"/>
              <a:t>DFD</a:t>
            </a:r>
            <a:r>
              <a:rPr lang="en-GB" sz="1200" dirty="0"/>
              <a:t>5</a:t>
            </a:r>
            <a:r>
              <a:rPr lang="hr-HR" sz="1200" dirty="0"/>
              <a:t>CD</a:t>
            </a:r>
            <a:r>
              <a:rPr lang="en-GB" sz="1200" dirty="0"/>
              <a:t>933734963</a:t>
            </a:r>
            <a:r>
              <a:rPr lang="hr-HR" sz="1200" dirty="0"/>
              <a:t>D</a:t>
            </a:r>
            <a:r>
              <a:rPr lang="en-GB" sz="1200" dirty="0"/>
              <a:t>4</a:t>
            </a:r>
            <a:endParaRPr lang="hr-HR" sz="1200" dirty="0"/>
          </a:p>
          <a:p>
            <a:r>
              <a:rPr lang="en-GB" sz="1200" dirty="0"/>
              <a:t>75364</a:t>
            </a:r>
            <a:r>
              <a:rPr lang="hr-HR" sz="1200" dirty="0"/>
              <a:t>A</a:t>
            </a:r>
            <a:r>
              <a:rPr lang="en-GB" sz="1200" dirty="0"/>
              <a:t>9</a:t>
            </a:r>
            <a:r>
              <a:rPr lang="hr-HR" sz="1200" dirty="0"/>
              <a:t>C</a:t>
            </a:r>
            <a:r>
              <a:rPr lang="en-GB" sz="1200" dirty="0"/>
              <a:t>232</a:t>
            </a:r>
            <a:r>
              <a:rPr lang="hr-HR" sz="1200" dirty="0"/>
              <a:t>B</a:t>
            </a:r>
            <a:r>
              <a:rPr lang="en-GB" sz="1200" dirty="0"/>
              <a:t>71</a:t>
            </a:r>
            <a:r>
              <a:rPr lang="hr-HR" sz="1200" dirty="0"/>
              <a:t>DB</a:t>
            </a:r>
            <a:r>
              <a:rPr lang="en-GB" sz="1200" dirty="0"/>
              <a:t>601</a:t>
            </a:r>
            <a:r>
              <a:rPr lang="hr-HR" sz="1200" dirty="0"/>
              <a:t>EE</a:t>
            </a:r>
            <a:r>
              <a:rPr lang="en-GB" sz="1200" dirty="0"/>
              <a:t>4</a:t>
            </a:r>
            <a:endParaRPr lang="en-GB" sz="1200" dirty="0">
              <a:latin typeface="Helvetica-Light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B7A890C-3A40-4A25-9DC9-8E2AEA8EABDA}"/>
              </a:ext>
            </a:extLst>
          </p:cNvPr>
          <p:cNvCxnSpPr>
            <a:cxnSpLocks/>
          </p:cNvCxnSpPr>
          <p:nvPr/>
        </p:nvCxnSpPr>
        <p:spPr>
          <a:xfrm>
            <a:off x="5685324" y="3627734"/>
            <a:ext cx="12105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80BCA06-5FD0-4EAD-A0EE-8E1EA2F83D57}"/>
              </a:ext>
            </a:extLst>
          </p:cNvPr>
          <p:cNvCxnSpPr>
            <a:cxnSpLocks/>
          </p:cNvCxnSpPr>
          <p:nvPr/>
        </p:nvCxnSpPr>
        <p:spPr>
          <a:xfrm flipV="1">
            <a:off x="3145184" y="4020166"/>
            <a:ext cx="733331" cy="82693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7FA0AF-7A1F-4507-93D3-0DA9D2C51D95}"/>
              </a:ext>
            </a:extLst>
          </p:cNvPr>
          <p:cNvSpPr txBox="1"/>
          <p:nvPr/>
        </p:nvSpPr>
        <p:spPr>
          <a:xfrm>
            <a:off x="762043" y="2075717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3158A6A-86B1-4167-AB0A-F1C55CE1D36F}"/>
              </a:ext>
            </a:extLst>
          </p:cNvPr>
          <p:cNvCxnSpPr>
            <a:cxnSpLocks/>
          </p:cNvCxnSpPr>
          <p:nvPr/>
        </p:nvCxnSpPr>
        <p:spPr>
          <a:xfrm>
            <a:off x="2180571" y="2308059"/>
            <a:ext cx="1441377" cy="68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7FA0AF-7A1F-4507-93D3-0DA9D2C51D95}"/>
              </a:ext>
            </a:extLst>
          </p:cNvPr>
          <p:cNvSpPr txBox="1"/>
          <p:nvPr/>
        </p:nvSpPr>
        <p:spPr>
          <a:xfrm>
            <a:off x="762043" y="2075717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A03814-EBDD-422C-8424-31C5D892098A}"/>
              </a:ext>
            </a:extLst>
          </p:cNvPr>
          <p:cNvSpPr txBox="1"/>
          <p:nvPr/>
        </p:nvSpPr>
        <p:spPr>
          <a:xfrm>
            <a:off x="6664052" y="2052634"/>
            <a:ext cx="21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B4056DF6691F8DC72E56302DDAD345D65FEAD3EAD9299609A826E2344EB63AA4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3158A6A-86B1-4167-AB0A-F1C55CE1D36F}"/>
              </a:ext>
            </a:extLst>
          </p:cNvPr>
          <p:cNvCxnSpPr>
            <a:cxnSpLocks/>
          </p:cNvCxnSpPr>
          <p:nvPr/>
        </p:nvCxnSpPr>
        <p:spPr>
          <a:xfrm>
            <a:off x="2180571" y="2308059"/>
            <a:ext cx="1441377" cy="68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96C7A50-6814-4342-BD37-6DA4BF94A89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2054" y="2375800"/>
            <a:ext cx="1141998" cy="618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7FA0AF-7A1F-4507-93D3-0DA9D2C51D95}"/>
              </a:ext>
            </a:extLst>
          </p:cNvPr>
          <p:cNvSpPr txBox="1"/>
          <p:nvPr/>
        </p:nvSpPr>
        <p:spPr>
          <a:xfrm>
            <a:off x="762043" y="2075717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7186D8-28A4-4F21-AE96-09FF9C13CC32}"/>
              </a:ext>
            </a:extLst>
          </p:cNvPr>
          <p:cNvSpPr txBox="1"/>
          <p:nvPr/>
        </p:nvSpPr>
        <p:spPr>
          <a:xfrm>
            <a:off x="1046376" y="4179882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A03814-EBDD-422C-8424-31C5D892098A}"/>
              </a:ext>
            </a:extLst>
          </p:cNvPr>
          <p:cNvSpPr txBox="1"/>
          <p:nvPr/>
        </p:nvSpPr>
        <p:spPr>
          <a:xfrm>
            <a:off x="6664052" y="2052634"/>
            <a:ext cx="21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B4056DF6691F8DC72E56302DDAD345D65FEAD3EAD9299609A826E2344EB63AA4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3158A6A-86B1-4167-AB0A-F1C55CE1D36F}"/>
              </a:ext>
            </a:extLst>
          </p:cNvPr>
          <p:cNvCxnSpPr>
            <a:cxnSpLocks/>
          </p:cNvCxnSpPr>
          <p:nvPr/>
        </p:nvCxnSpPr>
        <p:spPr>
          <a:xfrm>
            <a:off x="2180571" y="2308059"/>
            <a:ext cx="1441377" cy="68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96C7A50-6814-4342-BD37-6DA4BF94A89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2054" y="2375800"/>
            <a:ext cx="1141998" cy="618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2CA2A03-C031-4332-A8BA-209844826BC7}"/>
              </a:ext>
            </a:extLst>
          </p:cNvPr>
          <p:cNvCxnSpPr>
            <a:cxnSpLocks/>
          </p:cNvCxnSpPr>
          <p:nvPr/>
        </p:nvCxnSpPr>
        <p:spPr>
          <a:xfrm flipV="1">
            <a:off x="2536905" y="3731247"/>
            <a:ext cx="1284080" cy="650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99"/>
            <a:ext cx="7772400" cy="1609344"/>
          </a:xfrm>
        </p:spPr>
        <p:txBody>
          <a:bodyPr/>
          <a:lstStyle/>
          <a:p>
            <a:r>
              <a:rPr lang="hr-HR" dirty="0"/>
              <a:t>How DO hash functions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43" y="1385180"/>
            <a:ext cx="7772400" cy="4966607"/>
          </a:xfrm>
        </p:spPr>
        <p:txBody>
          <a:bodyPr>
            <a:normAutofit/>
          </a:bodyPr>
          <a:lstStyle/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48" y="278484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7FA0AF-7A1F-4507-93D3-0DA9D2C51D95}"/>
              </a:ext>
            </a:extLst>
          </p:cNvPr>
          <p:cNvSpPr txBox="1"/>
          <p:nvPr/>
        </p:nvSpPr>
        <p:spPr>
          <a:xfrm>
            <a:off x="762043" y="2075717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7186D8-28A4-4F21-AE96-09FF9C13CC32}"/>
              </a:ext>
            </a:extLst>
          </p:cNvPr>
          <p:cNvSpPr txBox="1"/>
          <p:nvPr/>
        </p:nvSpPr>
        <p:spPr>
          <a:xfrm>
            <a:off x="1046376" y="4179882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bitcoin</a:t>
            </a:r>
            <a:endParaRPr lang="en-GB" sz="13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A03814-EBDD-422C-8424-31C5D892098A}"/>
              </a:ext>
            </a:extLst>
          </p:cNvPr>
          <p:cNvSpPr txBox="1"/>
          <p:nvPr/>
        </p:nvSpPr>
        <p:spPr>
          <a:xfrm>
            <a:off x="6664052" y="2052634"/>
            <a:ext cx="21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B4056DF6691F8DC72E56302DDAD345D65FEAD3EAD9299609A826E2344EB63AA4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07900B-85C8-4247-848C-DDB2D089ABA6}"/>
              </a:ext>
            </a:extLst>
          </p:cNvPr>
          <p:cNvSpPr txBox="1"/>
          <p:nvPr/>
        </p:nvSpPr>
        <p:spPr>
          <a:xfrm>
            <a:off x="6664052" y="4058541"/>
            <a:ext cx="21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6B88C087247AA2F07EE1C</a:t>
            </a:r>
            <a:endParaRPr lang="hr-HR" sz="1200" dirty="0"/>
          </a:p>
          <a:p>
            <a:r>
              <a:rPr lang="en-GB" sz="1200" dirty="0"/>
              <a:t>5956B8E1A9F4C7F892A70</a:t>
            </a:r>
            <a:endParaRPr lang="hr-HR" sz="1200" dirty="0"/>
          </a:p>
          <a:p>
            <a:r>
              <a:rPr lang="en-GB" sz="1200" dirty="0"/>
              <a:t>E324F1BB3D161E05CA107B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3158A6A-86B1-4167-AB0A-F1C55CE1D36F}"/>
              </a:ext>
            </a:extLst>
          </p:cNvPr>
          <p:cNvCxnSpPr>
            <a:cxnSpLocks/>
          </p:cNvCxnSpPr>
          <p:nvPr/>
        </p:nvCxnSpPr>
        <p:spPr>
          <a:xfrm>
            <a:off x="2180571" y="2308059"/>
            <a:ext cx="1441377" cy="68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96C7A50-6814-4342-BD37-6DA4BF94A89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2054" y="2375800"/>
            <a:ext cx="1141998" cy="618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2CA2A03-C031-4332-A8BA-209844826BC7}"/>
              </a:ext>
            </a:extLst>
          </p:cNvPr>
          <p:cNvCxnSpPr>
            <a:cxnSpLocks/>
          </p:cNvCxnSpPr>
          <p:nvPr/>
        </p:nvCxnSpPr>
        <p:spPr>
          <a:xfrm flipV="1">
            <a:off x="2536905" y="3731247"/>
            <a:ext cx="1284080" cy="650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F5886A6-B93F-4E4D-A819-124E506326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647203" y="3702867"/>
            <a:ext cx="1016849" cy="6788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38807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32C432-6416-404A-B1E8-BCB7B4D0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dirty="0"/>
              <a:t>To verify that the data did not change, only the hash is needed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9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00100" y="572447"/>
            <a:ext cx="7543800" cy="748455"/>
          </a:xfrm>
        </p:spPr>
        <p:txBody>
          <a:bodyPr rtlCol="0">
            <a:normAutofit/>
          </a:bodyPr>
          <a:lstStyle/>
          <a:p>
            <a:r>
              <a:rPr lang="hr-HR" sz="4000" dirty="0"/>
              <a:t>What do kids talk about these days?</a:t>
            </a:r>
            <a:endParaRPr lang="es-ES" sz="4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33844" y="1638677"/>
            <a:ext cx="8114229" cy="4541461"/>
          </a:xfrm>
        </p:spPr>
        <p:txBody>
          <a:bodyPr rtlCol="0"/>
          <a:lstStyle/>
          <a:p>
            <a:pPr lvl="0" rtl="0"/>
            <a:r>
              <a:rPr lang="hr-HR" dirty="0"/>
              <a:t>Bitcoin/blockchain is all the rage on the net:</a:t>
            </a:r>
          </a:p>
          <a:p>
            <a:pPr lvl="1"/>
            <a:r>
              <a:rPr lang="hr-HR" dirty="0"/>
              <a:t>Already mainstream (your parents are asking should they buy bitcoin)</a:t>
            </a:r>
          </a:p>
          <a:p>
            <a:pPr lvl="1"/>
            <a:r>
              <a:rPr lang="hr-HR" dirty="0"/>
              <a:t>Blockchain proposed for everything these days</a:t>
            </a:r>
          </a:p>
          <a:p>
            <a:pPr lvl="1"/>
            <a:r>
              <a:rPr lang="hr-HR" dirty="0"/>
              <a:t>For insta gains of market value sell yourself as a "blockchain company"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Main reason: money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4E389E-235B-46FA-A79F-1A63B0AB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346559"/>
            <a:ext cx="5000625" cy="1152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0BDEA-ABD1-47E5-A5DB-1D8CC6CAE381}"/>
              </a:ext>
            </a:extLst>
          </p:cNvPr>
          <p:cNvSpPr txBox="1"/>
          <p:nvPr/>
        </p:nvSpPr>
        <p:spPr>
          <a:xfrm>
            <a:off x="7410261" y="4329857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3805B37-52C1-4E1B-8115-E5D46134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9" y="2877505"/>
            <a:ext cx="1496102" cy="1257679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data'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3805B37-52C1-4E1B-8115-E5D46134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9" y="2877505"/>
            <a:ext cx="1496102" cy="1257679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data'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0BDEA-ABD1-47E5-A5DB-1D8CC6CAE381}"/>
              </a:ext>
            </a:extLst>
          </p:cNvPr>
          <p:cNvSpPr txBox="1"/>
          <p:nvPr/>
        </p:nvSpPr>
        <p:spPr>
          <a:xfrm>
            <a:off x="7410261" y="4329857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3805B37-52C1-4E1B-8115-E5D46134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9" y="2877505"/>
            <a:ext cx="1496102" cy="1257679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data'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5AFC40-FC22-4580-8455-AFA3C687CE25}"/>
              </a:ext>
            </a:extLst>
          </p:cNvPr>
          <p:cNvSpPr txBox="1"/>
          <p:nvPr/>
        </p:nvSpPr>
        <p:spPr>
          <a:xfrm>
            <a:off x="4572000" y="4329857"/>
            <a:ext cx="1142246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H(data')</a:t>
            </a:r>
            <a:endParaRPr lang="en-GB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0BDEA-ABD1-47E5-A5DB-1D8CC6CAE381}"/>
              </a:ext>
            </a:extLst>
          </p:cNvPr>
          <p:cNvSpPr txBox="1"/>
          <p:nvPr/>
        </p:nvSpPr>
        <p:spPr>
          <a:xfrm>
            <a:off x="7410261" y="4329857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537439-A2A1-47E7-9054-D82B5877ECE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2777902" y="4004284"/>
            <a:ext cx="1794098" cy="52562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3805B37-52C1-4E1B-8115-E5D46134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9" y="2877505"/>
            <a:ext cx="1496102" cy="1257679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data'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5AFC40-FC22-4580-8455-AFA3C687CE25}"/>
              </a:ext>
            </a:extLst>
          </p:cNvPr>
          <p:cNvSpPr txBox="1"/>
          <p:nvPr/>
        </p:nvSpPr>
        <p:spPr>
          <a:xfrm>
            <a:off x="4572000" y="4329857"/>
            <a:ext cx="1142246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H(data')</a:t>
            </a:r>
            <a:endParaRPr lang="en-GB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0BDEA-ABD1-47E5-A5DB-1D8CC6CAE381}"/>
              </a:ext>
            </a:extLst>
          </p:cNvPr>
          <p:cNvSpPr txBox="1"/>
          <p:nvPr/>
        </p:nvSpPr>
        <p:spPr>
          <a:xfrm>
            <a:off x="7410261" y="4329857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537439-A2A1-47E7-9054-D82B5877ECE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2777902" y="4004284"/>
            <a:ext cx="1794098" cy="52562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DDFF7D-EAE9-4053-AE98-7F6458275EB6}"/>
              </a:ext>
            </a:extLst>
          </p:cNvPr>
          <p:cNvSpPr txBox="1"/>
          <p:nvPr/>
        </p:nvSpPr>
        <p:spPr>
          <a:xfrm>
            <a:off x="6111088" y="4269398"/>
            <a:ext cx="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 Black" panose="020B0A04020102020204" pitchFamily="34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1729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60E3-A4E0-4B26-8E86-1E366F4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What's the Point?</a:t>
            </a:r>
            <a:endParaRPr lang="en-GB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3805B37-52C1-4E1B-8115-E5D46134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09" y="2877505"/>
            <a:ext cx="1496102" cy="1257679"/>
          </a:xfr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96D47D-2061-4D20-81B1-2ED00FE3A285}"/>
              </a:ext>
            </a:extLst>
          </p:cNvPr>
          <p:cNvSpPr/>
          <p:nvPr/>
        </p:nvSpPr>
        <p:spPr>
          <a:xfrm>
            <a:off x="2252801" y="3008403"/>
            <a:ext cx="1050202" cy="995881"/>
          </a:xfrm>
          <a:prstGeom prst="round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44F58-9A55-4E46-9E3E-5FD4A1ED48DE}"/>
              </a:ext>
            </a:extLst>
          </p:cNvPr>
          <p:cNvSpPr txBox="1"/>
          <p:nvPr/>
        </p:nvSpPr>
        <p:spPr>
          <a:xfrm>
            <a:off x="2341069" y="3320073"/>
            <a:ext cx="878189" cy="37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solidFill>
                  <a:schemeClr val="bg1"/>
                </a:solidFill>
              </a:rPr>
              <a:t>data'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5AFC40-FC22-4580-8455-AFA3C687CE25}"/>
              </a:ext>
            </a:extLst>
          </p:cNvPr>
          <p:cNvSpPr txBox="1"/>
          <p:nvPr/>
        </p:nvSpPr>
        <p:spPr>
          <a:xfrm>
            <a:off x="4572000" y="4329857"/>
            <a:ext cx="1142246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H(data')</a:t>
            </a:r>
            <a:endParaRPr lang="en-GB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B4E1C0-4997-45D6-A075-9D7F94C94590}"/>
              </a:ext>
            </a:extLst>
          </p:cNvPr>
          <p:cNvSpPr txBox="1"/>
          <p:nvPr/>
        </p:nvSpPr>
        <p:spPr>
          <a:xfrm>
            <a:off x="4478446" y="2350905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60BDEA-ABD1-47E5-A5DB-1D8CC6CAE381}"/>
              </a:ext>
            </a:extLst>
          </p:cNvPr>
          <p:cNvSpPr txBox="1"/>
          <p:nvPr/>
        </p:nvSpPr>
        <p:spPr>
          <a:xfrm>
            <a:off x="7410261" y="4329857"/>
            <a:ext cx="1068309" cy="400110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dirty="0"/>
              <a:t>H(data)</a:t>
            </a:r>
            <a:endParaRPr lang="en-GB" sz="20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173E88C-F633-4550-8CBA-BDDF193672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7902" y="2550960"/>
            <a:ext cx="1700544" cy="451939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537439-A2A1-47E7-9054-D82B5877ECE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2777902" y="4004284"/>
            <a:ext cx="1794098" cy="525628"/>
          </a:xfrm>
          <a:prstGeom prst="bentConnector2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DDFF7D-EAE9-4053-AE98-7F6458275EB6}"/>
              </a:ext>
            </a:extLst>
          </p:cNvPr>
          <p:cNvSpPr txBox="1"/>
          <p:nvPr/>
        </p:nvSpPr>
        <p:spPr>
          <a:xfrm>
            <a:off x="6111088" y="4269398"/>
            <a:ext cx="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 Black" panose="020B0A04020102020204" pitchFamily="34" charset="0"/>
              </a:rPr>
              <a:t>≠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E87AB06-48AF-4F0F-ABFD-7E1D39D4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87" y="3370188"/>
            <a:ext cx="959669" cy="9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8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9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7C3E47-954D-45D5-8328-EE4C7E83F641}"/>
              </a:ext>
            </a:extLst>
          </p:cNvPr>
          <p:cNvSpPr txBox="1"/>
          <p:nvPr/>
        </p:nvSpPr>
        <p:spPr>
          <a:xfrm>
            <a:off x="3956078" y="4992210"/>
            <a:ext cx="14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H(Block3)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05C51-2EF0-4F9B-9771-0E6C0D71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Where does this come from?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66E600-8608-4BC5-9D19-B7DF5161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966" y="1456357"/>
            <a:ext cx="6106068" cy="487237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4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7C3E47-954D-45D5-8328-EE4C7E83F641}"/>
              </a:ext>
            </a:extLst>
          </p:cNvPr>
          <p:cNvSpPr txBox="1"/>
          <p:nvPr/>
        </p:nvSpPr>
        <p:spPr>
          <a:xfrm>
            <a:off x="3956078" y="4992210"/>
            <a:ext cx="14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H(Block3)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2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79AD01-F20E-4B52-BE59-9CA7928CE413}"/>
              </a:ext>
            </a:extLst>
          </p:cNvPr>
          <p:cNvSpPr/>
          <p:nvPr/>
        </p:nvSpPr>
        <p:spPr>
          <a:xfrm>
            <a:off x="6732379" y="2483514"/>
            <a:ext cx="1054731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69785C-6911-4419-981D-E4536B6C8CB4}"/>
              </a:ext>
            </a:extLst>
          </p:cNvPr>
          <p:cNvSpPr txBox="1"/>
          <p:nvPr/>
        </p:nvSpPr>
        <p:spPr>
          <a:xfrm>
            <a:off x="6665607" y="2484664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H(Block2)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7C3E47-954D-45D5-8328-EE4C7E83F641}"/>
              </a:ext>
            </a:extLst>
          </p:cNvPr>
          <p:cNvSpPr txBox="1"/>
          <p:nvPr/>
        </p:nvSpPr>
        <p:spPr>
          <a:xfrm>
            <a:off x="3956078" y="4992210"/>
            <a:ext cx="14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H(Block3)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45C53949-3B34-405A-8BCB-D17ED0501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4385" y="1040279"/>
            <a:ext cx="205336" cy="2649837"/>
          </a:xfrm>
          <a:prstGeom prst="bentConnector3">
            <a:avLst>
              <a:gd name="adj1" fmla="val 502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4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FF4DCDC-AE48-407A-9290-DAFD2F808766}"/>
              </a:ext>
            </a:extLst>
          </p:cNvPr>
          <p:cNvSpPr/>
          <p:nvPr/>
        </p:nvSpPr>
        <p:spPr>
          <a:xfrm>
            <a:off x="6732378" y="2870417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79AD01-F20E-4B52-BE59-9CA7928CE413}"/>
              </a:ext>
            </a:extLst>
          </p:cNvPr>
          <p:cNvSpPr/>
          <p:nvPr/>
        </p:nvSpPr>
        <p:spPr>
          <a:xfrm>
            <a:off x="6732379" y="2483514"/>
            <a:ext cx="1054731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69785C-6911-4419-981D-E4536B6C8CB4}"/>
              </a:ext>
            </a:extLst>
          </p:cNvPr>
          <p:cNvSpPr txBox="1"/>
          <p:nvPr/>
        </p:nvSpPr>
        <p:spPr>
          <a:xfrm>
            <a:off x="6665607" y="2484664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H(Block2)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45C53949-3B34-405A-8BCB-D17ED0501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4385" y="1040279"/>
            <a:ext cx="205336" cy="2649837"/>
          </a:xfrm>
          <a:prstGeom prst="bentConnector3">
            <a:avLst>
              <a:gd name="adj1" fmla="val 502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6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9B27919-0D50-441B-A575-DA23526E41FC}"/>
              </a:ext>
            </a:extLst>
          </p:cNvPr>
          <p:cNvSpPr/>
          <p:nvPr/>
        </p:nvSpPr>
        <p:spPr>
          <a:xfrm>
            <a:off x="6539716" y="2272704"/>
            <a:ext cx="1394234" cy="204608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FF4DCDC-AE48-407A-9290-DAFD2F808766}"/>
              </a:ext>
            </a:extLst>
          </p:cNvPr>
          <p:cNvSpPr/>
          <p:nvPr/>
        </p:nvSpPr>
        <p:spPr>
          <a:xfrm>
            <a:off x="6732378" y="2870417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79AD01-F20E-4B52-BE59-9CA7928CE413}"/>
              </a:ext>
            </a:extLst>
          </p:cNvPr>
          <p:cNvSpPr/>
          <p:nvPr/>
        </p:nvSpPr>
        <p:spPr>
          <a:xfrm>
            <a:off x="6732379" y="2483514"/>
            <a:ext cx="1054731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69785C-6911-4419-981D-E4536B6C8CB4}"/>
              </a:ext>
            </a:extLst>
          </p:cNvPr>
          <p:cNvSpPr txBox="1"/>
          <p:nvPr/>
        </p:nvSpPr>
        <p:spPr>
          <a:xfrm>
            <a:off x="6665607" y="2484664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H(Block2)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45C53949-3B34-405A-8BCB-D17ED0501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4385" y="1040279"/>
            <a:ext cx="205336" cy="2649837"/>
          </a:xfrm>
          <a:prstGeom prst="bentConnector3">
            <a:avLst>
              <a:gd name="adj1" fmla="val 502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5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9B27919-0D50-441B-A575-DA23526E41FC}"/>
              </a:ext>
            </a:extLst>
          </p:cNvPr>
          <p:cNvSpPr/>
          <p:nvPr/>
        </p:nvSpPr>
        <p:spPr>
          <a:xfrm>
            <a:off x="6539716" y="2272704"/>
            <a:ext cx="1394234" cy="204608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FF4DCDC-AE48-407A-9290-DAFD2F808766}"/>
              </a:ext>
            </a:extLst>
          </p:cNvPr>
          <p:cNvSpPr/>
          <p:nvPr/>
        </p:nvSpPr>
        <p:spPr>
          <a:xfrm>
            <a:off x="6732378" y="2870417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79AD01-F20E-4B52-BE59-9CA7928CE413}"/>
              </a:ext>
            </a:extLst>
          </p:cNvPr>
          <p:cNvSpPr/>
          <p:nvPr/>
        </p:nvSpPr>
        <p:spPr>
          <a:xfrm>
            <a:off x="6732379" y="2483514"/>
            <a:ext cx="1054731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69785C-6911-4419-981D-E4536B6C8CB4}"/>
              </a:ext>
            </a:extLst>
          </p:cNvPr>
          <p:cNvSpPr txBox="1"/>
          <p:nvPr/>
        </p:nvSpPr>
        <p:spPr>
          <a:xfrm>
            <a:off x="6665607" y="2484664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H(Block2)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BE4D5E9-0D3C-4AE4-ADC2-89D1EA912322}"/>
              </a:ext>
            </a:extLst>
          </p:cNvPr>
          <p:cNvSpPr/>
          <p:nvPr/>
        </p:nvSpPr>
        <p:spPr>
          <a:xfrm>
            <a:off x="3851542" y="4992210"/>
            <a:ext cx="1381228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7C3E47-954D-45D5-8328-EE4C7E83F641}"/>
              </a:ext>
            </a:extLst>
          </p:cNvPr>
          <p:cNvSpPr txBox="1"/>
          <p:nvPr/>
        </p:nvSpPr>
        <p:spPr>
          <a:xfrm>
            <a:off x="3956078" y="4992210"/>
            <a:ext cx="14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H(Block3)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91817CD-DC90-472A-AA12-62A76BDECEFB}"/>
              </a:ext>
            </a:extLst>
          </p:cNvPr>
          <p:cNvCxnSpPr>
            <a:cxnSpLocks/>
            <a:stCxn id="49" idx="3"/>
            <a:endCxn id="28" idx="2"/>
          </p:cNvCxnSpPr>
          <p:nvPr/>
        </p:nvCxnSpPr>
        <p:spPr>
          <a:xfrm flipV="1">
            <a:off x="5232770" y="4318786"/>
            <a:ext cx="2004063" cy="8610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45C53949-3B34-405A-8BCB-D17ED0501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4385" y="1040279"/>
            <a:ext cx="205336" cy="2649837"/>
          </a:xfrm>
          <a:prstGeom prst="bentConnector3">
            <a:avLst>
              <a:gd name="adj1" fmla="val 502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429AFF1-C735-4224-82FF-5A9074FFB4CA}"/>
              </a:ext>
            </a:extLst>
          </p:cNvPr>
          <p:cNvSpPr txBox="1"/>
          <p:nvPr/>
        </p:nvSpPr>
        <p:spPr>
          <a:xfrm>
            <a:off x="1516730" y="5572162"/>
            <a:ext cx="72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If we store H(Block3), no data before it can be modified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7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DC71-2C2B-49B7-B54F-2CE24004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4CD2E-D113-430A-B698-CF9C2E08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51960"/>
          </a:xfrm>
        </p:spPr>
        <p:txBody>
          <a:bodyPr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003C-907C-4EC1-994E-6168F8701D50}"/>
              </a:ext>
            </a:extLst>
          </p:cNvPr>
          <p:cNvSpPr txBox="1"/>
          <p:nvPr/>
        </p:nvSpPr>
        <p:spPr>
          <a:xfrm>
            <a:off x="1629624" y="3170774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C20777-F947-473B-90F4-613A48012294}"/>
              </a:ext>
            </a:extLst>
          </p:cNvPr>
          <p:cNvSpPr txBox="1"/>
          <p:nvPr/>
        </p:nvSpPr>
        <p:spPr>
          <a:xfrm>
            <a:off x="4123852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E6DB23-D5F3-4F0D-9CF6-84D163A2A00C}"/>
              </a:ext>
            </a:extLst>
          </p:cNvPr>
          <p:cNvSpPr txBox="1"/>
          <p:nvPr/>
        </p:nvSpPr>
        <p:spPr>
          <a:xfrm>
            <a:off x="6581865" y="3589296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F210DE-AA4A-4790-BD29-FD119723AFA1}"/>
              </a:ext>
            </a:extLst>
          </p:cNvPr>
          <p:cNvSpPr/>
          <p:nvPr/>
        </p:nvSpPr>
        <p:spPr>
          <a:xfrm>
            <a:off x="3794247" y="2272704"/>
            <a:ext cx="1461007" cy="2046083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9B27919-0D50-441B-A575-DA23526E41FC}"/>
              </a:ext>
            </a:extLst>
          </p:cNvPr>
          <p:cNvSpPr/>
          <p:nvPr/>
        </p:nvSpPr>
        <p:spPr>
          <a:xfrm>
            <a:off x="6539716" y="2272704"/>
            <a:ext cx="1394234" cy="204608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CD4D6D0-2079-4E65-8550-C7022844E115}"/>
              </a:ext>
            </a:extLst>
          </p:cNvPr>
          <p:cNvSpPr/>
          <p:nvPr/>
        </p:nvSpPr>
        <p:spPr>
          <a:xfrm>
            <a:off x="3971222" y="2851601"/>
            <a:ext cx="1141869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7D929D-4B0E-40ED-95A2-2BE9C50A7F80}"/>
              </a:ext>
            </a:extLst>
          </p:cNvPr>
          <p:cNvSpPr txBox="1"/>
          <p:nvPr/>
        </p:nvSpPr>
        <p:spPr>
          <a:xfrm>
            <a:off x="4108156" y="3113357"/>
            <a:ext cx="8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2A320B-C74F-40A3-87D4-8AD9C59B2C08}"/>
              </a:ext>
            </a:extLst>
          </p:cNvPr>
          <p:cNvSpPr/>
          <p:nvPr/>
        </p:nvSpPr>
        <p:spPr>
          <a:xfrm>
            <a:off x="3971222" y="2469861"/>
            <a:ext cx="1141869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FF4DCDC-AE48-407A-9290-DAFD2F808766}"/>
              </a:ext>
            </a:extLst>
          </p:cNvPr>
          <p:cNvSpPr/>
          <p:nvPr/>
        </p:nvSpPr>
        <p:spPr>
          <a:xfrm>
            <a:off x="6732378" y="2870417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79AD01-F20E-4B52-BE59-9CA7928CE413}"/>
              </a:ext>
            </a:extLst>
          </p:cNvPr>
          <p:cNvSpPr/>
          <p:nvPr/>
        </p:nvSpPr>
        <p:spPr>
          <a:xfrm>
            <a:off x="6732379" y="2483514"/>
            <a:ext cx="1054731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65317A2-8ADF-4A18-B3E7-FF69E8002F60}"/>
              </a:ext>
            </a:extLst>
          </p:cNvPr>
          <p:cNvSpPr txBox="1"/>
          <p:nvPr/>
        </p:nvSpPr>
        <p:spPr>
          <a:xfrm>
            <a:off x="6811596" y="3108078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C566719-92AB-4B97-A26A-73208C38EB37}"/>
              </a:ext>
            </a:extLst>
          </p:cNvPr>
          <p:cNvSpPr/>
          <p:nvPr/>
        </p:nvSpPr>
        <p:spPr>
          <a:xfrm>
            <a:off x="1210050" y="2262529"/>
            <a:ext cx="1394234" cy="1643532"/>
          </a:xfrm>
          <a:prstGeom prst="roundRect">
            <a:avLst/>
          </a:prstGeom>
          <a:solidFill>
            <a:srgbClr val="8D5D8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1AEA87F-8FA9-48AE-B80F-FA74FFE93D5A}"/>
              </a:ext>
            </a:extLst>
          </p:cNvPr>
          <p:cNvSpPr/>
          <p:nvPr/>
        </p:nvSpPr>
        <p:spPr>
          <a:xfrm>
            <a:off x="1398477" y="2444675"/>
            <a:ext cx="1054731" cy="1035491"/>
          </a:xfrm>
          <a:prstGeom prst="rect">
            <a:avLst/>
          </a:prstGeom>
          <a:solidFill>
            <a:srgbClr val="28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14027AE-159C-4A4F-8F5F-707C56530A53}"/>
              </a:ext>
            </a:extLst>
          </p:cNvPr>
          <p:cNvSpPr txBox="1"/>
          <p:nvPr/>
        </p:nvSpPr>
        <p:spPr>
          <a:xfrm>
            <a:off x="1495233" y="2776518"/>
            <a:ext cx="8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data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2AFAF-8E10-47AF-9FE4-3DBEA22C723D}"/>
              </a:ext>
            </a:extLst>
          </p:cNvPr>
          <p:cNvSpPr txBox="1"/>
          <p:nvPr/>
        </p:nvSpPr>
        <p:spPr>
          <a:xfrm>
            <a:off x="1449115" y="3994515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A0ED9FB-BEAE-418E-BF44-39D7E7CC5CEE}"/>
              </a:ext>
            </a:extLst>
          </p:cNvPr>
          <p:cNvSpPr txBox="1"/>
          <p:nvPr/>
        </p:nvSpPr>
        <p:spPr>
          <a:xfrm>
            <a:off x="4030906" y="3858929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6798EC-B689-4EF7-B1FF-BB5BB4D711EF}"/>
              </a:ext>
            </a:extLst>
          </p:cNvPr>
          <p:cNvSpPr txBox="1"/>
          <p:nvPr/>
        </p:nvSpPr>
        <p:spPr>
          <a:xfrm>
            <a:off x="6773825" y="3858603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B3499F-1C3D-4FB5-88C5-1AD2583B8BCA}"/>
              </a:ext>
            </a:extLst>
          </p:cNvPr>
          <p:cNvSpPr txBox="1"/>
          <p:nvPr/>
        </p:nvSpPr>
        <p:spPr>
          <a:xfrm>
            <a:off x="3956078" y="2469149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H(Block1)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69785C-6911-4419-981D-E4536B6C8CB4}"/>
              </a:ext>
            </a:extLst>
          </p:cNvPr>
          <p:cNvSpPr txBox="1"/>
          <p:nvPr/>
        </p:nvSpPr>
        <p:spPr>
          <a:xfrm>
            <a:off x="6665607" y="2484664"/>
            <a:ext cx="1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H(Block2)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BE4D5E9-0D3C-4AE4-ADC2-89D1EA912322}"/>
              </a:ext>
            </a:extLst>
          </p:cNvPr>
          <p:cNvSpPr/>
          <p:nvPr/>
        </p:nvSpPr>
        <p:spPr>
          <a:xfrm>
            <a:off x="3851542" y="4992210"/>
            <a:ext cx="1381228" cy="375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7C3E47-954D-45D5-8328-EE4C7E83F641}"/>
              </a:ext>
            </a:extLst>
          </p:cNvPr>
          <p:cNvSpPr txBox="1"/>
          <p:nvPr/>
        </p:nvSpPr>
        <p:spPr>
          <a:xfrm>
            <a:off x="3956078" y="4992210"/>
            <a:ext cx="14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H(Block3)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AF19123-3E72-480F-870F-63D8AE9F3A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11" y="1029974"/>
            <a:ext cx="205336" cy="2649837"/>
          </a:xfrm>
          <a:prstGeom prst="bentConnector3">
            <a:avLst>
              <a:gd name="adj1" fmla="val 497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91817CD-DC90-472A-AA12-62A76BDECEFB}"/>
              </a:ext>
            </a:extLst>
          </p:cNvPr>
          <p:cNvCxnSpPr>
            <a:cxnSpLocks/>
            <a:stCxn id="49" idx="3"/>
            <a:endCxn id="28" idx="2"/>
          </p:cNvCxnSpPr>
          <p:nvPr/>
        </p:nvCxnSpPr>
        <p:spPr>
          <a:xfrm flipV="1">
            <a:off x="5232770" y="4318786"/>
            <a:ext cx="2004063" cy="8610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45C53949-3B34-405A-8BCB-D17ED0501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4385" y="1040279"/>
            <a:ext cx="205336" cy="2649837"/>
          </a:xfrm>
          <a:prstGeom prst="bentConnector3">
            <a:avLst>
              <a:gd name="adj1" fmla="val 502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1DBFAC2-7D19-45DB-AF9C-E95B3651C200}"/>
              </a:ext>
            </a:extLst>
          </p:cNvPr>
          <p:cNvSpPr/>
          <p:nvPr/>
        </p:nvSpPr>
        <p:spPr>
          <a:xfrm>
            <a:off x="679012" y="1235776"/>
            <a:ext cx="7772400" cy="499751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429AFF1-C735-4224-82FF-5A9074FFB4CA}"/>
              </a:ext>
            </a:extLst>
          </p:cNvPr>
          <p:cNvSpPr txBox="1"/>
          <p:nvPr/>
        </p:nvSpPr>
        <p:spPr>
          <a:xfrm>
            <a:off x="1516730" y="5572162"/>
            <a:ext cx="72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If we store H(Block3), no data before it can be modified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B8368-8F99-4810-BE03-3BFA5F7E21C3}"/>
              </a:ext>
            </a:extLst>
          </p:cNvPr>
          <p:cNvSpPr txBox="1"/>
          <p:nvPr/>
        </p:nvSpPr>
        <p:spPr>
          <a:xfrm>
            <a:off x="1420273" y="3478478"/>
            <a:ext cx="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Block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5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CAA-DD10-43ED-AF9A-0D5BD131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Blockchain use case: open data</a:t>
            </a:r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A85EFD-7548-48F0-998A-DED88053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0" y="2018923"/>
            <a:ext cx="2012432" cy="20124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6B3589-FC67-47BD-986C-164041F0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01" y="2236205"/>
            <a:ext cx="1920844" cy="1440633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B314C5A-20B8-4309-8EF8-15FC0FF0CFD5}"/>
              </a:ext>
            </a:extLst>
          </p:cNvPr>
          <p:cNvSpPr/>
          <p:nvPr/>
        </p:nvSpPr>
        <p:spPr>
          <a:xfrm>
            <a:off x="3241141" y="2634558"/>
            <a:ext cx="2335794" cy="6337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D6AF7A-A777-46B6-9559-952ACDF4AC73}"/>
              </a:ext>
            </a:extLst>
          </p:cNvPr>
          <p:cNvSpPr txBox="1"/>
          <p:nvPr/>
        </p:nvSpPr>
        <p:spPr>
          <a:xfrm>
            <a:off x="3137026" y="2254311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"Data to the people"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5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CAA-DD10-43ED-AF9A-0D5BD131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Blockchain use case: open data</a:t>
            </a:r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A85EFD-7548-48F0-998A-DED88053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0" y="2018923"/>
            <a:ext cx="2012432" cy="20124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6B3589-FC67-47BD-986C-164041F0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01" y="2236205"/>
            <a:ext cx="1920844" cy="1440633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B314C5A-20B8-4309-8EF8-15FC0FF0CFD5}"/>
              </a:ext>
            </a:extLst>
          </p:cNvPr>
          <p:cNvSpPr/>
          <p:nvPr/>
        </p:nvSpPr>
        <p:spPr>
          <a:xfrm>
            <a:off x="3241141" y="2634558"/>
            <a:ext cx="2335794" cy="6337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D6AF7A-A777-46B6-9559-952ACDF4AC73}"/>
              </a:ext>
            </a:extLst>
          </p:cNvPr>
          <p:cNvSpPr txBox="1"/>
          <p:nvPr/>
        </p:nvSpPr>
        <p:spPr>
          <a:xfrm>
            <a:off x="3137026" y="2254311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"Data to the people"</a:t>
            </a:r>
            <a:endParaRPr lang="en-GB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1C193B9-405C-4879-9F22-67A1C9CB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44" y="4987326"/>
            <a:ext cx="1451809" cy="1451809"/>
          </a:xfrm>
          <a:prstGeom prst="rect">
            <a:avLst/>
          </a:prstGeom>
        </p:spPr>
      </p:pic>
      <p:sp>
        <p:nvSpPr>
          <p:cNvPr id="18" name="Bocadillo: ovalado 17">
            <a:extLst>
              <a:ext uri="{FF2B5EF4-FFF2-40B4-BE49-F238E27FC236}">
                <a16:creationId xmlns:a16="http://schemas.microsoft.com/office/drawing/2014/main" id="{D474B994-8ACA-464A-B53C-47F8DEA11992}"/>
              </a:ext>
            </a:extLst>
          </p:cNvPr>
          <p:cNvSpPr/>
          <p:nvPr/>
        </p:nvSpPr>
        <p:spPr>
          <a:xfrm>
            <a:off x="4769548" y="4002924"/>
            <a:ext cx="1920844" cy="1122630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Are you cheating?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4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CAA-DD10-43ED-AF9A-0D5BD131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Blockchain use case: open data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0BBCB-6892-419E-BF77-27378C5D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914992" cy="4562856"/>
          </a:xfrm>
        </p:spPr>
        <p:txBody>
          <a:bodyPr/>
          <a:lstStyle/>
          <a:p>
            <a:r>
              <a:rPr lang="hr-HR" dirty="0"/>
              <a:t>Government data can be transparent and </a:t>
            </a:r>
            <a:r>
              <a:rPr lang="hr-HR" b="1" dirty="0"/>
              <a:t>immutable</a:t>
            </a:r>
          </a:p>
          <a:p>
            <a:pPr lvl="1"/>
            <a:r>
              <a:rPr lang="hr-HR" dirty="0"/>
              <a:t>Just publish it in a blockchain</a:t>
            </a:r>
          </a:p>
          <a:p>
            <a:pPr lvl="1"/>
            <a:r>
              <a:rPr lang="hr-HR" dirty="0"/>
              <a:t>Anyone with a hash can check that the data did not change</a:t>
            </a:r>
          </a:p>
          <a:p>
            <a:pPr lvl="1"/>
            <a:r>
              <a:rPr lang="hr-HR" dirty="0"/>
              <a:t>Also works for completely secret data (hash of the hash)</a:t>
            </a:r>
          </a:p>
          <a:p>
            <a:pPr lvl="1"/>
            <a:endParaRPr lang="hr-HR" dirty="0"/>
          </a:p>
          <a:p>
            <a:r>
              <a:rPr lang="hr-HR" dirty="0"/>
              <a:t>Good way to go about it:</a:t>
            </a:r>
          </a:p>
          <a:p>
            <a:pPr lvl="1"/>
            <a:r>
              <a:rPr lang="hr-HR" dirty="0"/>
              <a:t>A consortium of non profit agencies monitoring government data</a:t>
            </a:r>
          </a:p>
          <a:p>
            <a:pPr lvl="1"/>
            <a:r>
              <a:rPr lang="hr-HR" dirty="0"/>
              <a:t>Government publishes the data in a blockchain manner</a:t>
            </a:r>
          </a:p>
          <a:p>
            <a:pPr lvl="1"/>
            <a:r>
              <a:rPr lang="hr-HR" dirty="0"/>
              <a:t>Periodically (weekly/monthly) the final header is saved</a:t>
            </a:r>
          </a:p>
          <a:p>
            <a:pPr marL="274320" lvl="1" indent="0">
              <a:buNone/>
            </a:pPr>
            <a:endParaRPr lang="hr-HR" dirty="0"/>
          </a:p>
          <a:p>
            <a:r>
              <a:rPr lang="hr-HR" dirty="0"/>
              <a:t>Ongoing work at the Institute for Foundational Research on Data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444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367E-6B18-4D86-B497-B6C1DFFC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Work done AT UC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8355D-7B2F-4946-BB56-6CA63176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9517"/>
            <a:ext cx="7772400" cy="4050792"/>
          </a:xfrm>
        </p:spPr>
        <p:txBody>
          <a:bodyPr/>
          <a:lstStyle/>
          <a:p>
            <a:r>
              <a:rPr lang="hr-HR" dirty="0"/>
              <a:t>DataLab DCC/Institute for Foundational Research on Data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633916-B24C-495E-84DA-677EE2D8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5" y="2078634"/>
            <a:ext cx="1802892" cy="2700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42C11F-FA50-404E-B2FE-B995CAE2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37" y="3507455"/>
            <a:ext cx="1802892" cy="2704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E60625-8D1C-421A-9574-84EC405A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646" y="1942763"/>
            <a:ext cx="3009138" cy="20060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E6A832-07CE-44A6-9AD6-CFE0B7832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4" y="3289764"/>
            <a:ext cx="1678901" cy="25282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0A8003-091F-4DF3-A5E6-1BD6A9B61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568" y="2342998"/>
            <a:ext cx="142894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AAE4-D5DE-469E-9963-EA11952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What makes bitcoin work?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E020B-4FD3-41D9-AC05-0D5E36CC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sz="3300" b="1" dirty="0"/>
              <a:t>Blockchain</a:t>
            </a:r>
          </a:p>
          <a:p>
            <a:pPr marL="0" indent="0" algn="ctr">
              <a:buNone/>
            </a:pPr>
            <a:endParaRPr lang="hr-HR" sz="3300" b="1" dirty="0"/>
          </a:p>
          <a:p>
            <a:pPr marL="0" indent="0">
              <a:buNone/>
            </a:pPr>
            <a:endParaRPr lang="hr-HR" sz="3300" dirty="0"/>
          </a:p>
          <a:p>
            <a:pPr marL="0" indent="0" algn="ctr">
              <a:buNone/>
            </a:pPr>
            <a:r>
              <a:rPr lang="hr-HR" sz="3300" b="1" dirty="0"/>
              <a:t>Decentralized concensus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745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0A79A-A073-4976-9CDA-534CB38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>
            <a:normAutofit/>
          </a:bodyPr>
          <a:lstStyle/>
          <a:p>
            <a:r>
              <a:rPr lang="hr-HR" dirty="0"/>
              <a:t>What are we doing at DataLab?	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002CD-247F-490F-B5EF-A771FEAF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3"/>
            <a:ext cx="7772400" cy="4293515"/>
          </a:xfrm>
        </p:spPr>
        <p:txBody>
          <a:bodyPr>
            <a:normAutofit/>
          </a:bodyPr>
          <a:lstStyle/>
          <a:p>
            <a:endParaRPr lang="hr-HR" dirty="0"/>
          </a:p>
          <a:p>
            <a:r>
              <a:rPr lang="hr-HR" dirty="0"/>
              <a:t>When should I cheat in Bitcoin mining?</a:t>
            </a:r>
          </a:p>
          <a:p>
            <a:endParaRPr lang="hr-HR" dirty="0"/>
          </a:p>
          <a:p>
            <a:r>
              <a:rPr lang="hr-HR" dirty="0"/>
              <a:t>Should the protocol be changed?</a:t>
            </a:r>
          </a:p>
          <a:p>
            <a:endParaRPr lang="hr-HR" dirty="0"/>
          </a:p>
          <a:p>
            <a:r>
              <a:rPr lang="hr-HR" dirty="0"/>
              <a:t>Is the Bitcoin's network as Satoshi intended?</a:t>
            </a:r>
          </a:p>
          <a:p>
            <a:endParaRPr lang="hr-HR" dirty="0"/>
          </a:p>
          <a:p>
            <a:r>
              <a:rPr lang="hr-HR" dirty="0"/>
              <a:t>Blockchain based tools for public/government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1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0A79A-A073-4976-9CDA-534CB38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>
            <a:normAutofit/>
          </a:bodyPr>
          <a:lstStyle/>
          <a:p>
            <a:r>
              <a:rPr lang="hr-HR" dirty="0"/>
              <a:t>Where to learn more?</a:t>
            </a:r>
            <a:endParaRPr lang="en-GB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2EE3086-68F3-48E7-BADC-D02690FC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78" y="1609344"/>
            <a:ext cx="2874345" cy="41097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DA515E-827C-4053-A551-5C57F527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01" y="2724010"/>
            <a:ext cx="4462067" cy="14099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49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C80E5-C4E6-452F-B933-159887A3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r-HR" sz="4950" dirty="0"/>
          </a:p>
          <a:p>
            <a:pPr marL="0" indent="0" algn="ctr">
              <a:buNone/>
            </a:pPr>
            <a:r>
              <a:rPr lang="hr-HR" sz="4950" dirty="0"/>
              <a:t>Thank you!</a:t>
            </a:r>
            <a:endParaRPr lang="en-GB" sz="4950" dirty="0"/>
          </a:p>
        </p:txBody>
      </p:sp>
    </p:spTree>
    <p:extLst>
      <p:ext uri="{BB962C8B-B14F-4D97-AF65-F5344CB8AC3E}">
        <p14:creationId xmlns:p14="http://schemas.microsoft.com/office/powerpoint/2010/main" val="37963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ED9FA-C7BF-41F5-AC88-E61D22C7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24328"/>
            <a:ext cx="7772400" cy="1609344"/>
          </a:xfrm>
        </p:spPr>
        <p:txBody>
          <a:bodyPr/>
          <a:lstStyle/>
          <a:p>
            <a:pPr algn="ctr"/>
            <a:r>
              <a:rPr lang="hr-HR" dirty="0"/>
              <a:t>Back to cryptocurrencies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082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7419B-4EFC-4558-AF11-57AC9CAB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Simple cryptocurrencies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44081-6735-491D-B374-885A0CA0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/>
          <a:lstStyle/>
          <a:p>
            <a:r>
              <a:rPr lang="hr-HR" dirty="0"/>
              <a:t>Blockchain can be used to record financial transactions</a:t>
            </a:r>
          </a:p>
          <a:p>
            <a:pPr lvl="1"/>
            <a:r>
              <a:rPr lang="hr-HR" dirty="0"/>
              <a:t>We can check where the money comes from</a:t>
            </a:r>
          </a:p>
          <a:p>
            <a:pPr lvl="1"/>
            <a:r>
              <a:rPr lang="hr-HR" dirty="0"/>
              <a:t>We can check it was not spent twice</a:t>
            </a:r>
          </a:p>
          <a:p>
            <a:pPr lvl="1"/>
            <a:r>
              <a:rPr lang="hr-HR" dirty="0"/>
              <a:t>No forgery is possible</a:t>
            </a:r>
          </a:p>
          <a:p>
            <a:pPr lvl="1"/>
            <a:endParaRPr lang="hr-HR" dirty="0"/>
          </a:p>
          <a:p>
            <a:r>
              <a:rPr lang="hr-HR" dirty="0"/>
              <a:t>But someone has to check this and publish the blocks:</a:t>
            </a:r>
          </a:p>
          <a:p>
            <a:pPr lvl="1"/>
            <a:r>
              <a:rPr lang="hr-HR" dirty="0"/>
              <a:t>Government/bank does this, but does not publish your data</a:t>
            </a:r>
          </a:p>
          <a:p>
            <a:pPr lvl="1"/>
            <a:endParaRPr lang="hr-HR" dirty="0"/>
          </a:p>
          <a:p>
            <a:r>
              <a:rPr lang="hr-HR" dirty="0"/>
              <a:t>This scheme is known as Scrooge-coin:</a:t>
            </a:r>
          </a:p>
          <a:p>
            <a:pPr lvl="1"/>
            <a:r>
              <a:rPr lang="hr-HR" dirty="0"/>
              <a:t>Actually used in practice (Ripple ~ 34 Billion USD)</a:t>
            </a:r>
          </a:p>
          <a:p>
            <a:pPr lvl="1"/>
            <a:r>
              <a:rPr lang="hr-HR" dirty="0"/>
              <a:t>Precursor to this (without the blockchain): paypal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9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BA9D-D2B8-46C8-90E6-C952F1A7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Decentralization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36B82-7607-405D-BD19-DC1165E2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/>
          <a:lstStyle/>
          <a:p>
            <a:r>
              <a:rPr lang="hr-HR" dirty="0"/>
              <a:t>Issues with having a central party maintaining the blockchain:</a:t>
            </a:r>
          </a:p>
          <a:p>
            <a:pPr lvl="1"/>
            <a:r>
              <a:rPr lang="hr-HR" dirty="0"/>
              <a:t>Allows manipulating access, value, validity</a:t>
            </a:r>
          </a:p>
          <a:p>
            <a:pPr lvl="1"/>
            <a:r>
              <a:rPr lang="hr-HR" dirty="0"/>
              <a:t>Can blacklist people (free market does not allow this)</a:t>
            </a:r>
          </a:p>
          <a:p>
            <a:pPr lvl="1"/>
            <a:r>
              <a:rPr lang="hr-HR" dirty="0"/>
              <a:t>Single point of failure</a:t>
            </a:r>
          </a:p>
          <a:p>
            <a:pPr lvl="1"/>
            <a:endParaRPr lang="hr-HR" dirty="0"/>
          </a:p>
          <a:p>
            <a:r>
              <a:rPr lang="hr-HR" dirty="0"/>
              <a:t>Do we really need this?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34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6F01E-1202-468F-A10A-BC5E0365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Bitcoin's decentralization model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C581D-3496-4FC1-AAEB-7C5E4318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>
            <a:normAutofit/>
          </a:bodyPr>
          <a:lstStyle/>
          <a:p>
            <a:r>
              <a:rPr lang="hr-HR" dirty="0"/>
              <a:t>Main ideas:</a:t>
            </a:r>
          </a:p>
          <a:p>
            <a:pPr lvl="1"/>
            <a:r>
              <a:rPr lang="hr-HR" dirty="0"/>
              <a:t>A peer-to-peer network maintains the blockchain</a:t>
            </a:r>
          </a:p>
          <a:p>
            <a:pPr lvl="1"/>
            <a:r>
              <a:rPr lang="hr-HR" dirty="0"/>
              <a:t>One node puts the next block in the chain</a:t>
            </a:r>
          </a:p>
          <a:p>
            <a:endParaRPr lang="hr-HR" dirty="0"/>
          </a:p>
          <a:p>
            <a:r>
              <a:rPr lang="hr-HR" dirty="0"/>
              <a:t>Who puts the block:</a:t>
            </a:r>
          </a:p>
          <a:p>
            <a:pPr lvl="1"/>
            <a:r>
              <a:rPr lang="hr-HR" dirty="0"/>
              <a:t>Nodes compete to solve a computational puzzle (mining)</a:t>
            </a:r>
          </a:p>
          <a:p>
            <a:pPr lvl="1"/>
            <a:r>
              <a:rPr lang="hr-HR" dirty="0"/>
              <a:t>The winner gets newly created bitcoins (how bitcoins are created)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1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FA38B-F8AC-4283-BC0F-9A8C51B4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Bitcoin's decentralization model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6182F-99F6-4607-A38F-5CD2BD98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/>
          <a:lstStyle/>
          <a:p>
            <a:r>
              <a:rPr lang="hr-HR" dirty="0"/>
              <a:t>Why does this work?</a:t>
            </a:r>
          </a:p>
          <a:p>
            <a:pPr lvl="1"/>
            <a:r>
              <a:rPr lang="hr-HR" dirty="0"/>
              <a:t>There is money involved</a:t>
            </a:r>
          </a:p>
          <a:p>
            <a:pPr lvl="1"/>
            <a:r>
              <a:rPr lang="hr-HR" dirty="0"/>
              <a:t>Solving the puzzle requires a lot of electricity (costs money)</a:t>
            </a:r>
          </a:p>
          <a:p>
            <a:pPr lvl="1"/>
            <a:r>
              <a:rPr lang="hr-HR" dirty="0"/>
              <a:t>If the miner includes "wrong" transactions in the block:</a:t>
            </a:r>
          </a:p>
          <a:p>
            <a:pPr lvl="2"/>
            <a:r>
              <a:rPr lang="hr-HR" dirty="0"/>
              <a:t>She loses her money (block reward)</a:t>
            </a:r>
          </a:p>
          <a:p>
            <a:pPr lvl="2"/>
            <a:r>
              <a:rPr lang="hr-HR" dirty="0"/>
              <a:t>Because the rest of the network will catch on this and reject the block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06A2-7F72-476E-984B-F5FC3CD1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Bitcoin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D1CBA-85DB-4631-BB0D-056FD252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>
            <a:normAutofit/>
          </a:bodyPr>
          <a:lstStyle/>
          <a:p>
            <a:r>
              <a:rPr lang="hr-HR" dirty="0"/>
              <a:t>Pros:</a:t>
            </a:r>
          </a:p>
          <a:p>
            <a:pPr lvl="1"/>
            <a:r>
              <a:rPr lang="hr-HR" dirty="0"/>
              <a:t>Decentralized</a:t>
            </a:r>
          </a:p>
          <a:p>
            <a:pPr lvl="1"/>
            <a:r>
              <a:rPr lang="hr-HR" dirty="0"/>
              <a:t>Secure (no forgery possible)</a:t>
            </a:r>
          </a:p>
          <a:p>
            <a:pPr lvl="1"/>
            <a:r>
              <a:rPr lang="hr-HR" dirty="0"/>
              <a:t>Fast</a:t>
            </a:r>
          </a:p>
          <a:p>
            <a:pPr lvl="1"/>
            <a:endParaRPr lang="hr-HR" dirty="0"/>
          </a:p>
          <a:p>
            <a:r>
              <a:rPr lang="hr-HR" dirty="0"/>
              <a:t>Cons:</a:t>
            </a:r>
          </a:p>
          <a:p>
            <a:pPr lvl="1"/>
            <a:r>
              <a:rPr lang="hr-HR" dirty="0"/>
              <a:t>Slow: VISA has an order of magnitude more throughput</a:t>
            </a:r>
          </a:p>
          <a:p>
            <a:pPr lvl="1"/>
            <a:r>
              <a:rPr lang="hr-HR" dirty="0"/>
              <a:t>An ecological catastrophe? (mining wastes electricity)</a:t>
            </a:r>
          </a:p>
          <a:p>
            <a:pPr lvl="1"/>
            <a:r>
              <a:rPr lang="hr-HR" dirty="0"/>
              <a:t>Irreversible transaction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75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5FE0-46FE-4337-8340-E5FB5B5B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Cryptocurrencies with other uses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3A303-A172-4914-B04F-D8BDE909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050792"/>
          </a:xfrm>
        </p:spPr>
        <p:txBody>
          <a:bodyPr>
            <a:normAutofit/>
          </a:bodyPr>
          <a:lstStyle/>
          <a:p>
            <a:r>
              <a:rPr lang="hr-HR" dirty="0"/>
              <a:t>Ripple: a service for sending money (cheaper than SWIFT)</a:t>
            </a:r>
          </a:p>
          <a:p>
            <a:endParaRPr lang="hr-HR" dirty="0"/>
          </a:p>
          <a:p>
            <a:r>
              <a:rPr lang="hr-HR" dirty="0"/>
              <a:t>Monero: complete anonymity (financial democracy tool)</a:t>
            </a:r>
          </a:p>
          <a:p>
            <a:endParaRPr lang="hr-HR" dirty="0"/>
          </a:p>
          <a:p>
            <a:r>
              <a:rPr lang="hr-HR" dirty="0"/>
              <a:t>Ethereum/EOS: </a:t>
            </a:r>
          </a:p>
          <a:p>
            <a:pPr lvl="1"/>
            <a:r>
              <a:rPr lang="hr-HR" dirty="0"/>
              <a:t>Computation is done by the network</a:t>
            </a:r>
          </a:p>
          <a:p>
            <a:pPr lvl="1"/>
            <a:r>
              <a:rPr lang="hr-HR" dirty="0"/>
              <a:t>This is the future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07B88-C84B-432E-B74E-D27AC8D0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686FC-D1A4-4F3B-8EFB-3CE27F5F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3542"/>
            <a:ext cx="7772400" cy="4406774"/>
          </a:xfrm>
        </p:spPr>
        <p:txBody>
          <a:bodyPr/>
          <a:lstStyle/>
          <a:p>
            <a:r>
              <a:rPr lang="hr-HR" dirty="0"/>
              <a:t>Publishing data in a transparent way:</a:t>
            </a:r>
          </a:p>
          <a:p>
            <a:pPr lvl="1"/>
            <a:r>
              <a:rPr lang="hr-HR" dirty="0"/>
              <a:t>Append only ledger</a:t>
            </a:r>
          </a:p>
          <a:p>
            <a:pPr lvl="1"/>
            <a:r>
              <a:rPr lang="hr-HR" dirty="0"/>
              <a:t>No modifications of published data are possible</a:t>
            </a:r>
          </a:p>
          <a:p>
            <a:pPr lvl="1"/>
            <a:r>
              <a:rPr lang="hr-HR" dirty="0"/>
              <a:t>To assure this I only need to store a few bits of information</a:t>
            </a:r>
          </a:p>
          <a:p>
            <a:pPr lvl="1"/>
            <a:r>
              <a:rPr lang="hr-HR" dirty="0"/>
              <a:t>Even for terabytes of data</a:t>
            </a:r>
          </a:p>
          <a:p>
            <a:pPr lvl="1"/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Not the same as Bitcoin; can be centralized</a:t>
            </a:r>
          </a:p>
          <a:p>
            <a:pPr lvl="1"/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4948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7298"/>
            <a:ext cx="7772400" cy="4251960"/>
          </a:xfrm>
        </p:spPr>
        <p:txBody>
          <a:bodyPr>
            <a:normAutofit/>
          </a:bodyPr>
          <a:lstStyle/>
          <a:p>
            <a:r>
              <a:rPr lang="hr-HR" dirty="0"/>
              <a:t>One technical ingredient: </a:t>
            </a:r>
            <a:r>
              <a:rPr lang="hr-HR" i="1" dirty="0"/>
              <a:t>cryptographic hash functions</a:t>
            </a:r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3" y="2932059"/>
            <a:ext cx="1987133" cy="1198465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8009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4948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7298"/>
            <a:ext cx="7772400" cy="4251960"/>
          </a:xfrm>
        </p:spPr>
        <p:txBody>
          <a:bodyPr>
            <a:normAutofit/>
          </a:bodyPr>
          <a:lstStyle/>
          <a:p>
            <a:r>
              <a:rPr lang="hr-HR" dirty="0"/>
              <a:t>One technical ingredient: </a:t>
            </a:r>
            <a:r>
              <a:rPr lang="hr-HR" i="1" dirty="0"/>
              <a:t>cryptographic hash functions</a:t>
            </a:r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3" y="2932059"/>
            <a:ext cx="1987133" cy="11984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2E8D42-77F6-4354-B91B-85C295EC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58" y="2377553"/>
            <a:ext cx="1014836" cy="46838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DC65BFE-49AC-4B78-B459-D7EACDD2C360}"/>
              </a:ext>
            </a:extLst>
          </p:cNvPr>
          <p:cNvSpPr txBox="1"/>
          <p:nvPr/>
        </p:nvSpPr>
        <p:spPr>
          <a:xfrm>
            <a:off x="1119791" y="3797759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Arbitrary size</a:t>
            </a:r>
            <a:endParaRPr lang="en-GB" sz="135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0DD89-6EB5-4F49-9ECB-4177823B8271}"/>
              </a:ext>
            </a:extLst>
          </p:cNvPr>
          <p:cNvSpPr/>
          <p:nvPr/>
        </p:nvSpPr>
        <p:spPr>
          <a:xfrm>
            <a:off x="2354345" y="2511878"/>
            <a:ext cx="1788851" cy="568437"/>
          </a:xfrm>
          <a:custGeom>
            <a:avLst/>
            <a:gdLst>
              <a:gd name="connsiteX0" fmla="*/ 0 w 2714920"/>
              <a:gd name="connsiteY0" fmla="*/ 113121 h 603315"/>
              <a:gd name="connsiteX1" fmla="*/ 311085 w 2714920"/>
              <a:gd name="connsiteY1" fmla="*/ 37707 h 603315"/>
              <a:gd name="connsiteX2" fmla="*/ 904974 w 2714920"/>
              <a:gd name="connsiteY2" fmla="*/ 9426 h 603315"/>
              <a:gd name="connsiteX3" fmla="*/ 1611984 w 2714920"/>
              <a:gd name="connsiteY3" fmla="*/ 0 h 603315"/>
              <a:gd name="connsiteX4" fmla="*/ 1989056 w 2714920"/>
              <a:gd name="connsiteY4" fmla="*/ 9426 h 603315"/>
              <a:gd name="connsiteX5" fmla="*/ 2337848 w 2714920"/>
              <a:gd name="connsiteY5" fmla="*/ 56560 h 603315"/>
              <a:gd name="connsiteX6" fmla="*/ 2516957 w 2714920"/>
              <a:gd name="connsiteY6" fmla="*/ 160255 h 603315"/>
              <a:gd name="connsiteX7" fmla="*/ 2658359 w 2714920"/>
              <a:gd name="connsiteY7" fmla="*/ 320511 h 603315"/>
              <a:gd name="connsiteX8" fmla="*/ 2714920 w 2714920"/>
              <a:gd name="connsiteY8" fmla="*/ 603315 h 6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920" h="603315">
                <a:moveTo>
                  <a:pt x="0" y="113121"/>
                </a:moveTo>
                <a:cubicBezTo>
                  <a:pt x="80128" y="84055"/>
                  <a:pt x="160256" y="54989"/>
                  <a:pt x="311085" y="37707"/>
                </a:cubicBezTo>
                <a:cubicBezTo>
                  <a:pt x="461914" y="20424"/>
                  <a:pt x="688158" y="15710"/>
                  <a:pt x="904974" y="9426"/>
                </a:cubicBezTo>
                <a:cubicBezTo>
                  <a:pt x="1121790" y="3142"/>
                  <a:pt x="1431304" y="0"/>
                  <a:pt x="1611984" y="0"/>
                </a:cubicBezTo>
                <a:cubicBezTo>
                  <a:pt x="1792664" y="0"/>
                  <a:pt x="1868079" y="-1"/>
                  <a:pt x="1989056" y="9426"/>
                </a:cubicBezTo>
                <a:cubicBezTo>
                  <a:pt x="2110033" y="18853"/>
                  <a:pt x="2249865" y="31422"/>
                  <a:pt x="2337848" y="56560"/>
                </a:cubicBezTo>
                <a:cubicBezTo>
                  <a:pt x="2425831" y="81698"/>
                  <a:pt x="2463539" y="116263"/>
                  <a:pt x="2516957" y="160255"/>
                </a:cubicBezTo>
                <a:cubicBezTo>
                  <a:pt x="2570376" y="204247"/>
                  <a:pt x="2625365" y="246668"/>
                  <a:pt x="2658359" y="320511"/>
                </a:cubicBezTo>
                <a:cubicBezTo>
                  <a:pt x="2691353" y="394354"/>
                  <a:pt x="2703136" y="498834"/>
                  <a:pt x="2714920" y="603315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4228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4948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7298"/>
            <a:ext cx="7772400" cy="4251960"/>
          </a:xfrm>
        </p:spPr>
        <p:txBody>
          <a:bodyPr>
            <a:normAutofit/>
          </a:bodyPr>
          <a:lstStyle/>
          <a:p>
            <a:r>
              <a:rPr lang="hr-HR" dirty="0"/>
              <a:t>One technical ingredient: </a:t>
            </a:r>
            <a:r>
              <a:rPr lang="hr-HR" i="1" dirty="0"/>
              <a:t>cryptographic hash functions</a:t>
            </a:r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3" y="2932059"/>
            <a:ext cx="1987133" cy="11984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2E8D42-77F6-4354-B91B-85C295EC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58" y="2377553"/>
            <a:ext cx="1014836" cy="4683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D2803A-7062-4BC2-A1F9-7B822F69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51" y="2449579"/>
            <a:ext cx="978368" cy="37271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DC65BFE-49AC-4B78-B459-D7EACDD2C360}"/>
              </a:ext>
            </a:extLst>
          </p:cNvPr>
          <p:cNvSpPr txBox="1"/>
          <p:nvPr/>
        </p:nvSpPr>
        <p:spPr>
          <a:xfrm>
            <a:off x="1119791" y="3797759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Arbitrary size</a:t>
            </a:r>
            <a:endParaRPr lang="en-GB" sz="135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11861-22D3-4822-9D6C-D456281F48D0}"/>
              </a:ext>
            </a:extLst>
          </p:cNvPr>
          <p:cNvSpPr txBox="1"/>
          <p:nvPr/>
        </p:nvSpPr>
        <p:spPr>
          <a:xfrm>
            <a:off x="6716239" y="3767801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Fixed size</a:t>
            </a:r>
            <a:endParaRPr lang="en-GB" sz="135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0DD89-6EB5-4F49-9ECB-4177823B8271}"/>
              </a:ext>
            </a:extLst>
          </p:cNvPr>
          <p:cNvSpPr/>
          <p:nvPr/>
        </p:nvSpPr>
        <p:spPr>
          <a:xfrm>
            <a:off x="2354345" y="2511878"/>
            <a:ext cx="1788851" cy="568437"/>
          </a:xfrm>
          <a:custGeom>
            <a:avLst/>
            <a:gdLst>
              <a:gd name="connsiteX0" fmla="*/ 0 w 2714920"/>
              <a:gd name="connsiteY0" fmla="*/ 113121 h 603315"/>
              <a:gd name="connsiteX1" fmla="*/ 311085 w 2714920"/>
              <a:gd name="connsiteY1" fmla="*/ 37707 h 603315"/>
              <a:gd name="connsiteX2" fmla="*/ 904974 w 2714920"/>
              <a:gd name="connsiteY2" fmla="*/ 9426 h 603315"/>
              <a:gd name="connsiteX3" fmla="*/ 1611984 w 2714920"/>
              <a:gd name="connsiteY3" fmla="*/ 0 h 603315"/>
              <a:gd name="connsiteX4" fmla="*/ 1989056 w 2714920"/>
              <a:gd name="connsiteY4" fmla="*/ 9426 h 603315"/>
              <a:gd name="connsiteX5" fmla="*/ 2337848 w 2714920"/>
              <a:gd name="connsiteY5" fmla="*/ 56560 h 603315"/>
              <a:gd name="connsiteX6" fmla="*/ 2516957 w 2714920"/>
              <a:gd name="connsiteY6" fmla="*/ 160255 h 603315"/>
              <a:gd name="connsiteX7" fmla="*/ 2658359 w 2714920"/>
              <a:gd name="connsiteY7" fmla="*/ 320511 h 603315"/>
              <a:gd name="connsiteX8" fmla="*/ 2714920 w 2714920"/>
              <a:gd name="connsiteY8" fmla="*/ 603315 h 6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920" h="603315">
                <a:moveTo>
                  <a:pt x="0" y="113121"/>
                </a:moveTo>
                <a:cubicBezTo>
                  <a:pt x="80128" y="84055"/>
                  <a:pt x="160256" y="54989"/>
                  <a:pt x="311085" y="37707"/>
                </a:cubicBezTo>
                <a:cubicBezTo>
                  <a:pt x="461914" y="20424"/>
                  <a:pt x="688158" y="15710"/>
                  <a:pt x="904974" y="9426"/>
                </a:cubicBezTo>
                <a:cubicBezTo>
                  <a:pt x="1121790" y="3142"/>
                  <a:pt x="1431304" y="0"/>
                  <a:pt x="1611984" y="0"/>
                </a:cubicBezTo>
                <a:cubicBezTo>
                  <a:pt x="1792664" y="0"/>
                  <a:pt x="1868079" y="-1"/>
                  <a:pt x="1989056" y="9426"/>
                </a:cubicBezTo>
                <a:cubicBezTo>
                  <a:pt x="2110033" y="18853"/>
                  <a:pt x="2249865" y="31422"/>
                  <a:pt x="2337848" y="56560"/>
                </a:cubicBezTo>
                <a:cubicBezTo>
                  <a:pt x="2425831" y="81698"/>
                  <a:pt x="2463539" y="116263"/>
                  <a:pt x="2516957" y="160255"/>
                </a:cubicBezTo>
                <a:cubicBezTo>
                  <a:pt x="2570376" y="204247"/>
                  <a:pt x="2625365" y="246668"/>
                  <a:pt x="2658359" y="320511"/>
                </a:cubicBezTo>
                <a:cubicBezTo>
                  <a:pt x="2691353" y="394354"/>
                  <a:pt x="2703136" y="498834"/>
                  <a:pt x="2714920" y="603315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003F6D-0D4D-4478-885F-84F628CB8ACF}"/>
              </a:ext>
            </a:extLst>
          </p:cNvPr>
          <p:cNvSpPr/>
          <p:nvPr/>
        </p:nvSpPr>
        <p:spPr>
          <a:xfrm>
            <a:off x="5472261" y="2907688"/>
            <a:ext cx="1665838" cy="890071"/>
          </a:xfrm>
          <a:custGeom>
            <a:avLst/>
            <a:gdLst>
              <a:gd name="connsiteX0" fmla="*/ 0 w 1665838"/>
              <a:gd name="connsiteY0" fmla="*/ 715223 h 742433"/>
              <a:gd name="connsiteX1" fmla="*/ 506994 w 1665838"/>
              <a:gd name="connsiteY1" fmla="*/ 724277 h 742433"/>
              <a:gd name="connsiteX2" fmla="*/ 1195057 w 1665838"/>
              <a:gd name="connsiteY2" fmla="*/ 506994 h 742433"/>
              <a:gd name="connsiteX3" fmla="*/ 1665838 w 1665838"/>
              <a:gd name="connsiteY3" fmla="*/ 0 h 7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838" h="742433">
                <a:moveTo>
                  <a:pt x="0" y="715223"/>
                </a:moveTo>
                <a:cubicBezTo>
                  <a:pt x="153909" y="737102"/>
                  <a:pt x="307818" y="758982"/>
                  <a:pt x="506994" y="724277"/>
                </a:cubicBezTo>
                <a:cubicBezTo>
                  <a:pt x="706170" y="689572"/>
                  <a:pt x="1001916" y="627707"/>
                  <a:pt x="1195057" y="506994"/>
                </a:cubicBezTo>
                <a:cubicBezTo>
                  <a:pt x="1388198" y="386281"/>
                  <a:pt x="1527018" y="193140"/>
                  <a:pt x="1665838" y="0"/>
                </a:cubicBez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710B-3160-49CA-BE2C-A6D9AD7B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4948"/>
            <a:ext cx="7772400" cy="1609344"/>
          </a:xfrm>
        </p:spPr>
        <p:txBody>
          <a:bodyPr/>
          <a:lstStyle/>
          <a:p>
            <a:r>
              <a:rPr lang="hr-HR" dirty="0"/>
              <a:t>Blockchain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3D2B-BF51-43C8-8349-77454D79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7298"/>
            <a:ext cx="7772400" cy="4251960"/>
          </a:xfrm>
        </p:spPr>
        <p:txBody>
          <a:bodyPr>
            <a:normAutofit/>
          </a:bodyPr>
          <a:lstStyle/>
          <a:p>
            <a:r>
              <a:rPr lang="hr-HR" dirty="0"/>
              <a:t>One technical ingredient: </a:t>
            </a:r>
            <a:r>
              <a:rPr lang="hr-HR" i="1" dirty="0"/>
              <a:t>cryptographic hash functions</a:t>
            </a:r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endParaRPr lang="hr-HR" sz="1800" dirty="0"/>
          </a:p>
          <a:p>
            <a:pPr marL="0" indent="0" algn="ctr">
              <a:buNone/>
            </a:pPr>
            <a:r>
              <a:rPr lang="hr-HR" sz="1800" dirty="0"/>
              <a:t>Output gives </a:t>
            </a:r>
            <a:r>
              <a:rPr lang="hr-HR" sz="1800" u="sng" dirty="0"/>
              <a:t>no information</a:t>
            </a:r>
            <a:r>
              <a:rPr lang="hr-HR" sz="1800" dirty="0"/>
              <a:t> about the input</a:t>
            </a:r>
          </a:p>
          <a:p>
            <a:pPr marL="0" indent="0" algn="ctr">
              <a:buNone/>
            </a:pPr>
            <a:endParaRPr lang="hr-HR" sz="1800" dirty="0"/>
          </a:p>
          <a:p>
            <a:pPr marL="0" indent="0">
              <a:buNone/>
            </a:pPr>
            <a:endParaRPr lang="hr-HR" i="1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C4C784-080E-4108-BA84-27AB81F9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3" y="2932059"/>
            <a:ext cx="1987133" cy="11984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2E8D42-77F6-4354-B91B-85C295EC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58" y="2377553"/>
            <a:ext cx="1014836" cy="4683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D2803A-7062-4BC2-A1F9-7B822F69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51" y="2449579"/>
            <a:ext cx="978368" cy="37271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DC65BFE-49AC-4B78-B459-D7EACDD2C360}"/>
              </a:ext>
            </a:extLst>
          </p:cNvPr>
          <p:cNvSpPr txBox="1"/>
          <p:nvPr/>
        </p:nvSpPr>
        <p:spPr>
          <a:xfrm>
            <a:off x="1119791" y="3797759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Arbitrary size</a:t>
            </a:r>
            <a:endParaRPr lang="en-GB" sz="135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11861-22D3-4822-9D6C-D456281F48D0}"/>
              </a:ext>
            </a:extLst>
          </p:cNvPr>
          <p:cNvSpPr txBox="1"/>
          <p:nvPr/>
        </p:nvSpPr>
        <p:spPr>
          <a:xfrm>
            <a:off x="6716239" y="3767801"/>
            <a:ext cx="130796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hr-HR" sz="1350" dirty="0"/>
              <a:t>Fixed size</a:t>
            </a:r>
            <a:endParaRPr lang="en-GB" sz="135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CC802EA-3C99-4D2F-83B5-E5DB231B5AB7}"/>
              </a:ext>
            </a:extLst>
          </p:cNvPr>
          <p:cNvSpPr/>
          <p:nvPr/>
        </p:nvSpPr>
        <p:spPr>
          <a:xfrm>
            <a:off x="2354345" y="2921721"/>
            <a:ext cx="798922" cy="205033"/>
          </a:xfrm>
          <a:custGeom>
            <a:avLst/>
            <a:gdLst>
              <a:gd name="connsiteX0" fmla="*/ 0 w 1065229"/>
              <a:gd name="connsiteY0" fmla="*/ 273377 h 273377"/>
              <a:gd name="connsiteX1" fmla="*/ 226243 w 1065229"/>
              <a:gd name="connsiteY1" fmla="*/ 103695 h 273377"/>
              <a:gd name="connsiteX2" fmla="*/ 1065229 w 1065229"/>
              <a:gd name="connsiteY2" fmla="*/ 0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273377">
                <a:moveTo>
                  <a:pt x="0" y="273377"/>
                </a:moveTo>
                <a:cubicBezTo>
                  <a:pt x="24352" y="211317"/>
                  <a:pt x="48705" y="149258"/>
                  <a:pt x="226243" y="103695"/>
                </a:cubicBezTo>
                <a:cubicBezTo>
                  <a:pt x="403781" y="58132"/>
                  <a:pt x="734505" y="29066"/>
                  <a:pt x="1065229" y="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0DD89-6EB5-4F49-9ECB-4177823B8271}"/>
              </a:ext>
            </a:extLst>
          </p:cNvPr>
          <p:cNvSpPr/>
          <p:nvPr/>
        </p:nvSpPr>
        <p:spPr>
          <a:xfrm>
            <a:off x="2354345" y="2511878"/>
            <a:ext cx="1788851" cy="568437"/>
          </a:xfrm>
          <a:custGeom>
            <a:avLst/>
            <a:gdLst>
              <a:gd name="connsiteX0" fmla="*/ 0 w 2714920"/>
              <a:gd name="connsiteY0" fmla="*/ 113121 h 603315"/>
              <a:gd name="connsiteX1" fmla="*/ 311085 w 2714920"/>
              <a:gd name="connsiteY1" fmla="*/ 37707 h 603315"/>
              <a:gd name="connsiteX2" fmla="*/ 904974 w 2714920"/>
              <a:gd name="connsiteY2" fmla="*/ 9426 h 603315"/>
              <a:gd name="connsiteX3" fmla="*/ 1611984 w 2714920"/>
              <a:gd name="connsiteY3" fmla="*/ 0 h 603315"/>
              <a:gd name="connsiteX4" fmla="*/ 1989056 w 2714920"/>
              <a:gd name="connsiteY4" fmla="*/ 9426 h 603315"/>
              <a:gd name="connsiteX5" fmla="*/ 2337848 w 2714920"/>
              <a:gd name="connsiteY5" fmla="*/ 56560 h 603315"/>
              <a:gd name="connsiteX6" fmla="*/ 2516957 w 2714920"/>
              <a:gd name="connsiteY6" fmla="*/ 160255 h 603315"/>
              <a:gd name="connsiteX7" fmla="*/ 2658359 w 2714920"/>
              <a:gd name="connsiteY7" fmla="*/ 320511 h 603315"/>
              <a:gd name="connsiteX8" fmla="*/ 2714920 w 2714920"/>
              <a:gd name="connsiteY8" fmla="*/ 603315 h 6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920" h="603315">
                <a:moveTo>
                  <a:pt x="0" y="113121"/>
                </a:moveTo>
                <a:cubicBezTo>
                  <a:pt x="80128" y="84055"/>
                  <a:pt x="160256" y="54989"/>
                  <a:pt x="311085" y="37707"/>
                </a:cubicBezTo>
                <a:cubicBezTo>
                  <a:pt x="461914" y="20424"/>
                  <a:pt x="688158" y="15710"/>
                  <a:pt x="904974" y="9426"/>
                </a:cubicBezTo>
                <a:cubicBezTo>
                  <a:pt x="1121790" y="3142"/>
                  <a:pt x="1431304" y="0"/>
                  <a:pt x="1611984" y="0"/>
                </a:cubicBezTo>
                <a:cubicBezTo>
                  <a:pt x="1792664" y="0"/>
                  <a:pt x="1868079" y="-1"/>
                  <a:pt x="1989056" y="9426"/>
                </a:cubicBezTo>
                <a:cubicBezTo>
                  <a:pt x="2110033" y="18853"/>
                  <a:pt x="2249865" y="31422"/>
                  <a:pt x="2337848" y="56560"/>
                </a:cubicBezTo>
                <a:cubicBezTo>
                  <a:pt x="2425831" y="81698"/>
                  <a:pt x="2463539" y="116263"/>
                  <a:pt x="2516957" y="160255"/>
                </a:cubicBezTo>
                <a:cubicBezTo>
                  <a:pt x="2570376" y="204247"/>
                  <a:pt x="2625365" y="246668"/>
                  <a:pt x="2658359" y="320511"/>
                </a:cubicBezTo>
                <a:cubicBezTo>
                  <a:pt x="2691353" y="394354"/>
                  <a:pt x="2703136" y="498834"/>
                  <a:pt x="2714920" y="603315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003F6D-0D4D-4478-885F-84F628CB8ACF}"/>
              </a:ext>
            </a:extLst>
          </p:cNvPr>
          <p:cNvSpPr/>
          <p:nvPr/>
        </p:nvSpPr>
        <p:spPr>
          <a:xfrm>
            <a:off x="5472261" y="2907688"/>
            <a:ext cx="1665838" cy="890071"/>
          </a:xfrm>
          <a:custGeom>
            <a:avLst/>
            <a:gdLst>
              <a:gd name="connsiteX0" fmla="*/ 0 w 1665838"/>
              <a:gd name="connsiteY0" fmla="*/ 715223 h 742433"/>
              <a:gd name="connsiteX1" fmla="*/ 506994 w 1665838"/>
              <a:gd name="connsiteY1" fmla="*/ 724277 h 742433"/>
              <a:gd name="connsiteX2" fmla="*/ 1195057 w 1665838"/>
              <a:gd name="connsiteY2" fmla="*/ 506994 h 742433"/>
              <a:gd name="connsiteX3" fmla="*/ 1665838 w 1665838"/>
              <a:gd name="connsiteY3" fmla="*/ 0 h 7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838" h="742433">
                <a:moveTo>
                  <a:pt x="0" y="715223"/>
                </a:moveTo>
                <a:cubicBezTo>
                  <a:pt x="153909" y="737102"/>
                  <a:pt x="307818" y="758982"/>
                  <a:pt x="506994" y="724277"/>
                </a:cubicBezTo>
                <a:cubicBezTo>
                  <a:pt x="706170" y="689572"/>
                  <a:pt x="1001916" y="627707"/>
                  <a:pt x="1195057" y="506994"/>
                </a:cubicBezTo>
                <a:cubicBezTo>
                  <a:pt x="1388198" y="386281"/>
                  <a:pt x="1527018" y="193140"/>
                  <a:pt x="1665838" y="0"/>
                </a:cubicBez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577</TotalTime>
  <Words>1245</Words>
  <Application>Microsoft Office PowerPoint</Application>
  <PresentationFormat>Presentación en pantalla (4:3)</PresentationFormat>
  <Paragraphs>495</Paragraphs>
  <Slides>49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49</vt:i4>
      </vt:variant>
    </vt:vector>
  </HeadingPairs>
  <TitlesOfParts>
    <vt:vector size="64" baseType="lpstr">
      <vt:lpstr>Arial Black</vt:lpstr>
      <vt:lpstr>Calibri</vt:lpstr>
      <vt:lpstr>Calibri Light</vt:lpstr>
      <vt:lpstr>Eras Bold ITC</vt:lpstr>
      <vt:lpstr>Helvetica-Light</vt:lpstr>
      <vt:lpstr>Rockwell</vt:lpstr>
      <vt:lpstr>Rockwell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Letras en madera</vt:lpstr>
      <vt:lpstr>What is blockchain?</vt:lpstr>
      <vt:lpstr>What do kids talk about these days?</vt:lpstr>
      <vt:lpstr>Where does this come from?</vt:lpstr>
      <vt:lpstr>What makes bitcoin work?</vt:lpstr>
      <vt:lpstr>Blockchain</vt:lpstr>
      <vt:lpstr>Blockchain</vt:lpstr>
      <vt:lpstr>Blockchain</vt:lpstr>
      <vt:lpstr>Blockchain</vt:lpstr>
      <vt:lpstr>Blockchain</vt:lpstr>
      <vt:lpstr>Blockchain</vt:lpstr>
      <vt:lpstr>How DO hash functions work?</vt:lpstr>
      <vt:lpstr>How DO hash functions work?</vt:lpstr>
      <vt:lpstr>How DO hash functions work?</vt:lpstr>
      <vt:lpstr>How DO hash functions work?</vt:lpstr>
      <vt:lpstr>How DO hash functions work?</vt:lpstr>
      <vt:lpstr>How DO hash functions work?</vt:lpstr>
      <vt:lpstr>How DO hash functions work?</vt:lpstr>
      <vt:lpstr>How DO hash functions work?</vt:lpstr>
      <vt:lpstr>What's the Point?</vt:lpstr>
      <vt:lpstr>What's the Point?</vt:lpstr>
      <vt:lpstr>What's the Point?</vt:lpstr>
      <vt:lpstr>What's the Point?</vt:lpstr>
      <vt:lpstr>What's the Point?</vt:lpstr>
      <vt:lpstr>What's the Point?</vt:lpstr>
      <vt:lpstr>What's the Point?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 use case: open data</vt:lpstr>
      <vt:lpstr>Blockchain use case: open data</vt:lpstr>
      <vt:lpstr>Blockchain use case: open data</vt:lpstr>
      <vt:lpstr>Work done AT UC</vt:lpstr>
      <vt:lpstr>What are we doing at DataLab? </vt:lpstr>
      <vt:lpstr>Where to learn more?</vt:lpstr>
      <vt:lpstr>Presentación de PowerPoint</vt:lpstr>
      <vt:lpstr>Back to cryptocurrencies</vt:lpstr>
      <vt:lpstr>Simple cryptocurrencies</vt:lpstr>
      <vt:lpstr>Decentralization</vt:lpstr>
      <vt:lpstr>Bitcoin's decentralization model</vt:lpstr>
      <vt:lpstr>Bitcoin's decentralization model</vt:lpstr>
      <vt:lpstr>Bitcoin</vt:lpstr>
      <vt:lpstr>Cryptocurrencies with other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blockchain?</dc:title>
  <dc:creator>Domagoj Vrgoč</dc:creator>
  <cp:lastModifiedBy>Domagoj Vrgoč</cp:lastModifiedBy>
  <cp:revision>81</cp:revision>
  <dcterms:created xsi:type="dcterms:W3CDTF">2018-05-02T19:44:18Z</dcterms:created>
  <dcterms:modified xsi:type="dcterms:W3CDTF">2018-05-10T14:47:33Z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