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DA1F5A-707C-4A4D-8BD9-AE326BB477CC}">
  <a:tblStyle styleId="{D2DA1F5A-707C-4A4D-8BD9-AE326BB477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30d785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30d785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d1a85f7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d1a85f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1d1a85f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1d1a85f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3328375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3328375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465e6ef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8465e6ef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33283753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33283753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33283753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833283753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33283753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33283753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4064d6a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4064d6a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84064d6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84064d6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3328375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3328375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33283753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33283753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33283753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33283753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33283753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833283753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8461040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8461040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84064d6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84064d6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84064d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84064d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84064d6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84064d6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8461040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8461040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84064d6a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84064d6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84064d6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84064d6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906e6d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906e6d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84064d6a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84064d6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84064d6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84064d6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84064d6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84064d6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846104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846104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8461040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8461040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461040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8461040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461040a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8461040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8461040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8461040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8461040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8461040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8461040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8461040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906e6d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906e6d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84064d6a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84064d6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8461040a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8461040a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8461040a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8461040a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906e6d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906e6d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906e6d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906e6d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465e6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465e6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d1a85f7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d1a85f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d1a85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1d1a85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Bases d</a:t>
            </a:r>
            <a:r>
              <a:rPr b="1" lang="es">
                <a:solidFill>
                  <a:srgbClr val="FF8A2F"/>
                </a:solidFill>
              </a:rPr>
              <a:t>e Datos</a:t>
            </a:r>
            <a:endParaRPr b="1">
              <a:solidFill>
                <a:srgbClr val="FF8A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025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Ayudantía 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A2F"/>
                </a:solidFill>
              </a:rPr>
              <a:t>Actividad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¿Cómo sería el diagrama si un auto puede tener más de 1 dueño?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-&gt; La relación COMPRAN pasa a ser una tabla que relaciona autos con personas.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-&gt; Su primary key es la tupla (rut, id_auto).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-&gt; Entidad AUTOS ya no necesita atributo id_comprador para relacionarse con PERSONAS.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A2F"/>
                </a:solidFill>
              </a:rPr>
              <a:t>Lo que </a:t>
            </a:r>
            <a:r>
              <a:rPr b="1" lang="es">
                <a:solidFill>
                  <a:srgbClr val="FF0000"/>
                </a:solidFill>
              </a:rPr>
              <a:t>NO</a:t>
            </a:r>
            <a:r>
              <a:rPr b="1" lang="es">
                <a:solidFill>
                  <a:srgbClr val="FF8A2F"/>
                </a:solidFill>
              </a:rPr>
              <a:t> se espera en la parte 1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88" y="1113825"/>
            <a:ext cx="434201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A2F"/>
                </a:solidFill>
              </a:rPr>
              <a:t>Lo que </a:t>
            </a:r>
            <a:r>
              <a:rPr b="1" lang="es">
                <a:solidFill>
                  <a:srgbClr val="FF0000"/>
                </a:solidFill>
              </a:rPr>
              <a:t>NO</a:t>
            </a:r>
            <a:r>
              <a:rPr b="1" lang="es">
                <a:solidFill>
                  <a:srgbClr val="FF8A2F"/>
                </a:solidFill>
              </a:rPr>
              <a:t> se espera en la parte 1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550" y="1170125"/>
            <a:ext cx="509463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1700" y="1684500"/>
            <a:ext cx="85206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8A2F"/>
                </a:solidFill>
              </a:rPr>
              <a:t>SQL: </a:t>
            </a:r>
            <a:endParaRPr b="1" sz="3600">
              <a:solidFill>
                <a:srgbClr val="FF8A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8A2F"/>
                </a:solidFill>
              </a:rPr>
              <a:t>Structured Query Language</a:t>
            </a:r>
            <a:endParaRPr b="1" sz="3600">
              <a:solidFill>
                <a:srgbClr val="FF8A2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Bases de datos que usaremos</a:t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1603500" y="2818800"/>
            <a:ext cx="1702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Personas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0400" y="2818800"/>
            <a:ext cx="1702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Autos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3963575" y="2542050"/>
            <a:ext cx="1093800" cy="11100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4044025" y="2895600"/>
            <a:ext cx="98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Compran</a:t>
            </a:r>
            <a:endParaRPr/>
          </a:p>
        </p:txBody>
      </p:sp>
      <p:cxnSp>
        <p:nvCxnSpPr>
          <p:cNvPr id="223" name="Google Shape;223;p26"/>
          <p:cNvCxnSpPr>
            <a:stCxn id="219" idx="3"/>
            <a:endCxn id="221" idx="1"/>
          </p:cNvCxnSpPr>
          <p:nvPr/>
        </p:nvCxnSpPr>
        <p:spPr>
          <a:xfrm flipH="1" rot="10800000">
            <a:off x="3305700" y="3097050"/>
            <a:ext cx="657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6"/>
          <p:cNvCxnSpPr>
            <a:stCxn id="221" idx="3"/>
            <a:endCxn id="220" idx="1"/>
          </p:cNvCxnSpPr>
          <p:nvPr/>
        </p:nvCxnSpPr>
        <p:spPr>
          <a:xfrm>
            <a:off x="5057375" y="3097050"/>
            <a:ext cx="503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6"/>
          <p:cNvSpPr/>
          <p:nvPr/>
        </p:nvSpPr>
        <p:spPr>
          <a:xfrm>
            <a:off x="232450" y="3668250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RUT</a:t>
            </a:r>
            <a:endParaRPr u="sng"/>
          </a:p>
        </p:txBody>
      </p:sp>
      <p:sp>
        <p:nvSpPr>
          <p:cNvPr id="226" name="Google Shape;226;p26"/>
          <p:cNvSpPr/>
          <p:nvPr/>
        </p:nvSpPr>
        <p:spPr>
          <a:xfrm>
            <a:off x="197350" y="2089650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197350" y="2878950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7656300" y="1765263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ID</a:t>
            </a:r>
            <a:endParaRPr u="sng"/>
          </a:p>
        </p:txBody>
      </p:sp>
      <p:sp>
        <p:nvSpPr>
          <p:cNvPr id="229" name="Google Shape;229;p26"/>
          <p:cNvSpPr/>
          <p:nvPr/>
        </p:nvSpPr>
        <p:spPr>
          <a:xfrm>
            <a:off x="5605475" y="1765275"/>
            <a:ext cx="1620000" cy="52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id_comprador</a:t>
            </a:r>
            <a:endParaRPr sz="1200"/>
          </a:p>
        </p:txBody>
      </p:sp>
      <p:sp>
        <p:nvSpPr>
          <p:cNvPr id="230" name="Google Shape;230;p26"/>
          <p:cNvSpPr/>
          <p:nvPr/>
        </p:nvSpPr>
        <p:spPr>
          <a:xfrm>
            <a:off x="7656300" y="2351225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7656300" y="3001638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Marca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7656300" y="3652075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</a:t>
            </a:r>
            <a:endParaRPr/>
          </a:p>
        </p:txBody>
      </p:sp>
      <p:cxnSp>
        <p:nvCxnSpPr>
          <p:cNvPr id="233" name="Google Shape;233;p26"/>
          <p:cNvCxnSpPr>
            <a:stCxn id="226" idx="6"/>
            <a:endCxn id="219" idx="1"/>
          </p:cNvCxnSpPr>
          <p:nvPr/>
        </p:nvCxnSpPr>
        <p:spPr>
          <a:xfrm>
            <a:off x="1443550" y="2315850"/>
            <a:ext cx="159900" cy="7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stCxn id="227" idx="6"/>
            <a:endCxn id="219" idx="1"/>
          </p:cNvCxnSpPr>
          <p:nvPr/>
        </p:nvCxnSpPr>
        <p:spPr>
          <a:xfrm>
            <a:off x="1443550" y="3105150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6"/>
          <p:cNvCxnSpPr>
            <a:stCxn id="225" idx="6"/>
            <a:endCxn id="219" idx="1"/>
          </p:cNvCxnSpPr>
          <p:nvPr/>
        </p:nvCxnSpPr>
        <p:spPr>
          <a:xfrm flipH="1" rot="10800000">
            <a:off x="1408450" y="3105150"/>
            <a:ext cx="195000" cy="7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6"/>
          <p:cNvCxnSpPr>
            <a:stCxn id="229" idx="4"/>
            <a:endCxn id="220" idx="0"/>
          </p:cNvCxnSpPr>
          <p:nvPr/>
        </p:nvCxnSpPr>
        <p:spPr>
          <a:xfrm flipH="1">
            <a:off x="6411575" y="2294475"/>
            <a:ext cx="390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6"/>
          <p:cNvCxnSpPr>
            <a:stCxn id="228" idx="2"/>
            <a:endCxn id="220" idx="3"/>
          </p:cNvCxnSpPr>
          <p:nvPr/>
        </p:nvCxnSpPr>
        <p:spPr>
          <a:xfrm flipH="1">
            <a:off x="7262700" y="1991463"/>
            <a:ext cx="393600" cy="11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>
            <a:stCxn id="230" idx="2"/>
            <a:endCxn id="220" idx="3"/>
          </p:cNvCxnSpPr>
          <p:nvPr/>
        </p:nvCxnSpPr>
        <p:spPr>
          <a:xfrm flipH="1">
            <a:off x="7262700" y="2577425"/>
            <a:ext cx="3936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>
            <a:stCxn id="231" idx="2"/>
            <a:endCxn id="220" idx="3"/>
          </p:cNvCxnSpPr>
          <p:nvPr/>
        </p:nvCxnSpPr>
        <p:spPr>
          <a:xfrm rot="10800000">
            <a:off x="7262700" y="3105138"/>
            <a:ext cx="3936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6"/>
          <p:cNvCxnSpPr>
            <a:stCxn id="220" idx="3"/>
            <a:endCxn id="232" idx="2"/>
          </p:cNvCxnSpPr>
          <p:nvPr/>
        </p:nvCxnSpPr>
        <p:spPr>
          <a:xfrm>
            <a:off x="7262600" y="3105150"/>
            <a:ext cx="3936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311700" y="143450"/>
            <a:ext cx="29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Base de datos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1916125" y="863550"/>
            <a:ext cx="9765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Autos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7" name="Google Shape;247;p27"/>
          <p:cNvGraphicFramePr/>
          <p:nvPr/>
        </p:nvGraphicFramePr>
        <p:xfrm>
          <a:off x="177263" y="15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396625"/>
                <a:gridCol w="677850"/>
                <a:gridCol w="1128525"/>
                <a:gridCol w="964350"/>
                <a:gridCol w="1376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color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precio($)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dueño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7.654.184-1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15.904.874-5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18.743.921-5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negro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17.928.4932-k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18.278.191-3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6604350" y="863550"/>
            <a:ext cx="14058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Personas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27"/>
          <p:cNvGraphicFramePr/>
          <p:nvPr/>
        </p:nvGraphicFramePr>
        <p:xfrm>
          <a:off x="4933175" y="15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1427050"/>
                <a:gridCol w="900950"/>
                <a:gridCol w="748975"/>
                <a:gridCol w="946850"/>
              </a:tblGrid>
              <a:tr h="34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edad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teléfono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7.654.184-1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876326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15.904.874-5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Diego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873492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17.928.4932-k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Marcela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248273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18.278.191-3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Silvia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473492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18.743.921-5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Pablo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725897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143450"/>
            <a:ext cx="29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Base de datos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1916125" y="863550"/>
            <a:ext cx="906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Autos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6604350" y="863550"/>
            <a:ext cx="14058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Personas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7" name="Google Shape;257;p28"/>
          <p:cNvGraphicFramePr/>
          <p:nvPr/>
        </p:nvGraphicFramePr>
        <p:xfrm>
          <a:off x="4933175" y="15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1427050"/>
                <a:gridCol w="900950"/>
                <a:gridCol w="748975"/>
                <a:gridCol w="946850"/>
              </a:tblGrid>
              <a:tr h="34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rut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edad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teléfono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7.654.184-1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876326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15.904.874-5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Diego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873492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17.928.492-k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Marcela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248273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18.278.191-3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Silvia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473492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18.743.921-5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Pablo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725897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8" name="Google Shape;258;p28"/>
          <p:cNvGraphicFramePr/>
          <p:nvPr/>
        </p:nvGraphicFramePr>
        <p:xfrm>
          <a:off x="177263" y="15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396625"/>
                <a:gridCol w="677850"/>
                <a:gridCol w="1128525"/>
                <a:gridCol w="964350"/>
                <a:gridCol w="1376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color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precio($)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dueño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7.654.184-1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15.904.874-5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18.743.921-5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negro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17.928.4932-k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18.278.191-3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311700" y="143450"/>
            <a:ext cx="29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Base de datos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1916125" y="863550"/>
            <a:ext cx="103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Autos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6604350" y="863550"/>
            <a:ext cx="14058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Personas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6" name="Google Shape;266;p29"/>
          <p:cNvGraphicFramePr/>
          <p:nvPr/>
        </p:nvGraphicFramePr>
        <p:xfrm>
          <a:off x="4933175" y="15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1427050"/>
                <a:gridCol w="900950"/>
                <a:gridCol w="748975"/>
                <a:gridCol w="946850"/>
              </a:tblGrid>
              <a:tr h="34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edad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teléfono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7.654.184-1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876326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15.904.874-5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Diego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873492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17.928.4932-k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Marcela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248273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18.278.191-3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Silvia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473492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18.743.921-5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Pablo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725897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29"/>
          <p:cNvSpPr/>
          <p:nvPr/>
        </p:nvSpPr>
        <p:spPr>
          <a:xfrm>
            <a:off x="4451375" y="4005025"/>
            <a:ext cx="1037400" cy="7359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8A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p29"/>
          <p:cNvGraphicFramePr/>
          <p:nvPr/>
        </p:nvGraphicFramePr>
        <p:xfrm>
          <a:off x="177263" y="15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396625"/>
                <a:gridCol w="677850"/>
                <a:gridCol w="1128525"/>
                <a:gridCol w="964350"/>
                <a:gridCol w="1376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color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precio($)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dueño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3C47D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7.654.184-1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15.904.874-5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18.743.921-5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negro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17.928.4932-k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18.278.191-3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Ahora trabajemos con sqlite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429150" y="1379450"/>
            <a:ext cx="84033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 sz="1800"/>
              <a:t>Descarga del siding la base de datos disponible.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 sz="1800"/>
              <a:t>En consola, posicionate en la carpeta donde tienes el archivo example.db.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 sz="1800"/>
              <a:t>Ejecuta sqlite3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 sz="1800"/>
              <a:t>Ahora abre la base de datos haciendo: </a:t>
            </a:r>
            <a:r>
              <a:rPr b="1" lang="es" sz="1800"/>
              <a:t>.open example.db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Comandos útiles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427675" y="1519425"/>
            <a:ext cx="79122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.open:</a:t>
            </a:r>
            <a:r>
              <a:rPr lang="es" sz="1800"/>
              <a:t> Abre la base de datos en el directorio correspondiente.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.tables</a:t>
            </a:r>
            <a:r>
              <a:rPr lang="es" sz="1800"/>
              <a:t>: Muestra las tablas que contiene la base de datos.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.schema</a:t>
            </a:r>
            <a:r>
              <a:rPr lang="es" sz="1800"/>
              <a:t>: Muestra el esquema de la base de datos, vale decir, tablas con sus atributos, indicando el tipo de cada uno de ellos.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.quit: </a:t>
            </a:r>
            <a:r>
              <a:rPr lang="es" sz="1800"/>
              <a:t>Cierra el programa.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8A2F"/>
                </a:solidFill>
              </a:rPr>
              <a:t>Tarea Chica 2</a:t>
            </a:r>
            <a:endParaRPr b="1" sz="3600">
              <a:solidFill>
                <a:srgbClr val="FF8A2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Diagrama E/R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s" sz="2400">
                <a:solidFill>
                  <a:srgbClr val="000000"/>
                </a:solidFill>
              </a:rPr>
              <a:t>Consultas  SQL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SQL básico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1869800" y="1942200"/>
            <a:ext cx="46686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/>
              <a:t>       atributos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/>
              <a:t>	     relaciones (tablas)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   </a:t>
            </a:r>
            <a:r>
              <a:rPr lang="es" sz="2400"/>
              <a:t>     condiciones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Para ver las tablas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2326300" y="1881300"/>
            <a:ext cx="36570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>
                <a:solidFill>
                  <a:schemeClr val="dk1"/>
                </a:solidFill>
              </a:rPr>
              <a:t>       *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>
                <a:solidFill>
                  <a:schemeClr val="dk1"/>
                </a:solidFill>
              </a:rPr>
              <a:t>	    Personas    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Consultas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2229800" y="2320250"/>
            <a:ext cx="44895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>
                <a:solidFill>
                  <a:schemeClr val="dk1"/>
                </a:solidFill>
              </a:rPr>
              <a:t>       *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>
                <a:solidFill>
                  <a:schemeClr val="dk1"/>
                </a:solidFill>
              </a:rPr>
              <a:t>	    Personas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</a:t>
            </a:r>
            <a:r>
              <a:rPr lang="es" sz="2400">
                <a:solidFill>
                  <a:srgbClr val="0000FF"/>
                </a:solidFill>
              </a:rPr>
              <a:t> </a:t>
            </a:r>
            <a:r>
              <a:rPr lang="es" sz="2400">
                <a:solidFill>
                  <a:schemeClr val="dk1"/>
                </a:solidFill>
              </a:rPr>
              <a:t>      nombre = “Juan”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311700" y="1152475"/>
            <a:ext cx="85206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Muestre todos los atributos, de todas las personas que se llamen Juan.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Consultas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311700" y="1152475"/>
            <a:ext cx="85206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Muestre el nombre y teléfono, de todas las personas que tengan menos de 30 años.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Consultas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2248475" y="2322000"/>
            <a:ext cx="44895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>
                <a:solidFill>
                  <a:schemeClr val="dk1"/>
                </a:solidFill>
              </a:rPr>
              <a:t>       nombre, teléfono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>
                <a:solidFill>
                  <a:schemeClr val="dk1"/>
                </a:solidFill>
              </a:rPr>
              <a:t>	    Personas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 </a:t>
            </a:r>
            <a:r>
              <a:rPr lang="es" sz="2400">
                <a:solidFill>
                  <a:schemeClr val="dk1"/>
                </a:solidFill>
              </a:rPr>
              <a:t>      edad &lt; 30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311700" y="1152475"/>
            <a:ext cx="85206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Muestre el nombre y teléfono, de todas las personas que tengan menos de 30 años.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Ordenar con</a:t>
            </a:r>
            <a:r>
              <a:rPr lang="es"/>
              <a:t> </a:t>
            </a:r>
            <a:r>
              <a:rPr lang="es">
                <a:solidFill>
                  <a:srgbClr val="0000FF"/>
                </a:solidFill>
              </a:rPr>
              <a:t>ORDER BY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1869800" y="1942200"/>
            <a:ext cx="46686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/>
              <a:t>      	nombre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/>
              <a:t>	     Personas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ORDER BY	</a:t>
            </a:r>
            <a:r>
              <a:rPr lang="es" sz="2400"/>
              <a:t>edad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311700" y="3736625"/>
            <a:ext cx="85206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Por default el orden es ascendente.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441575" y="1110000"/>
            <a:ext cx="85206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Muestre de manera ascendente, el nombre de la persona ordenadas según su edad.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Joins en SQL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311700" y="115247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¿Qué pasa si queremos obtener el nombre de los dueños de los autos?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27" name="Google Shape;327;p38"/>
          <p:cNvGraphicFramePr/>
          <p:nvPr/>
        </p:nvGraphicFramePr>
        <p:xfrm>
          <a:off x="311688" y="225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396625"/>
                <a:gridCol w="677850"/>
                <a:gridCol w="1128525"/>
                <a:gridCol w="964350"/>
                <a:gridCol w="1376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color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precio($)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dueño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7.654.184-1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15.904.874-5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18.743.921-5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negro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17.928.4932-k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18.278.191-3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28" name="Google Shape;328;p38"/>
          <p:cNvGraphicFramePr/>
          <p:nvPr/>
        </p:nvGraphicFramePr>
        <p:xfrm>
          <a:off x="5011950" y="225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1427050"/>
                <a:gridCol w="900950"/>
                <a:gridCol w="748975"/>
                <a:gridCol w="946850"/>
              </a:tblGrid>
              <a:tr h="34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edad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teléfono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7.654.184-1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876326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15.904.874-5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Diego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873492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17.928.4932-k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Marcela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248273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18.278.191-3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Silvia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473492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18.743.921-5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Pablo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725897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Joins en SQL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311700" y="115247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¿Qué pasa si queremos obtener el nombre de los dueños de los autos?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1869800" y="1942200"/>
            <a:ext cx="46686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/>
              <a:t>      	 nombre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/>
              <a:t>	      Personas, Autos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	 </a:t>
            </a:r>
            <a:r>
              <a:rPr lang="es" sz="2400"/>
              <a:t>     dueño = rut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Joins en SQL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311700" y="115247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¿Qué pasa si queremos obtener el nombre de los dueños de los autos que sean de color rojo?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1869800" y="1942200"/>
            <a:ext cx="46686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/>
              <a:t>      	 nombre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/>
              <a:t>	      Personas, Autos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	 </a:t>
            </a:r>
            <a:r>
              <a:rPr lang="es" sz="2400"/>
              <a:t>     dueño = rut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AND              </a:t>
            </a:r>
            <a:r>
              <a:rPr lang="es" sz="2400"/>
              <a:t>color = “rojo”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Agregados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48" name="Google Shape;3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SUM: </a:t>
            </a:r>
            <a:r>
              <a:rPr lang="es" sz="2400">
                <a:solidFill>
                  <a:srgbClr val="000000"/>
                </a:solidFill>
              </a:rPr>
              <a:t>Suma los elementos de una columna.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MIN:   </a:t>
            </a:r>
            <a:r>
              <a:rPr lang="es" sz="2400">
                <a:solidFill>
                  <a:srgbClr val="000000"/>
                </a:solidFill>
              </a:rPr>
              <a:t>Mínimo de una columna.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MAX:  </a:t>
            </a:r>
            <a:r>
              <a:rPr lang="es" sz="2400">
                <a:solidFill>
                  <a:srgbClr val="000000"/>
                </a:solidFill>
              </a:rPr>
              <a:t>Máximo de una columna.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0000FF"/>
                </a:solidFill>
              </a:rPr>
              <a:t>AVG:   </a:t>
            </a:r>
            <a:r>
              <a:rPr lang="es" sz="2400">
                <a:solidFill>
                  <a:srgbClr val="000000"/>
                </a:solidFill>
              </a:rPr>
              <a:t>Promedio de una columna.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684500"/>
            <a:ext cx="85206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8A2F"/>
                </a:solidFill>
              </a:rPr>
              <a:t>Diagrama de Entidad - Relación</a:t>
            </a:r>
            <a:endParaRPr b="1" sz="3600">
              <a:solidFill>
                <a:srgbClr val="FF8A2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Agregados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311700" y="115247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Encuentre el valor promedio de los precios de los autos de la marca Ford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1869800" y="1942200"/>
            <a:ext cx="46686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/>
              <a:t>      	 </a:t>
            </a:r>
            <a:r>
              <a:rPr lang="es" sz="2400">
                <a:solidFill>
                  <a:srgbClr val="0000FF"/>
                </a:solidFill>
              </a:rPr>
              <a:t>AVG</a:t>
            </a:r>
            <a:r>
              <a:rPr lang="es" sz="2400"/>
              <a:t>(precio)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/>
              <a:t>	      Autos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	 </a:t>
            </a:r>
            <a:r>
              <a:rPr lang="es" sz="2400"/>
              <a:t>     marca = “Ford”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311700" y="4297800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Los agregados se aplican a un solo atributo.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Count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311700" y="115247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Cuenta el número de filas de una tabla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1892300" y="1897175"/>
            <a:ext cx="46686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/>
              <a:t>      	 </a:t>
            </a:r>
            <a:r>
              <a:rPr lang="es" sz="2400">
                <a:solidFill>
                  <a:srgbClr val="0000FF"/>
                </a:solidFill>
              </a:rPr>
              <a:t>COUNT</a:t>
            </a:r>
            <a:r>
              <a:rPr lang="es" sz="2400"/>
              <a:t>(marca)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/>
              <a:t>	      Autos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	 </a:t>
            </a:r>
            <a:r>
              <a:rPr lang="es" sz="2400"/>
              <a:t>     precio &gt; 10.000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Group by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¿Qué ocurre si queremos calcular el precio promedio de cada marca, donde el precio es mayor a $10.000 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1869800" y="1942200"/>
            <a:ext cx="59412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/>
              <a:t>      	 </a:t>
            </a:r>
            <a:r>
              <a:rPr lang="es" sz="2400">
                <a:solidFill>
                  <a:srgbClr val="0000FF"/>
                </a:solidFill>
              </a:rPr>
              <a:t>AVG</a:t>
            </a:r>
            <a:r>
              <a:rPr lang="es" sz="2400"/>
              <a:t>(precio)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/>
              <a:t>	      Autos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</a:t>
            </a:r>
            <a:r>
              <a:rPr lang="es" sz="2400"/>
              <a:t> 		 precio &gt; 10000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GROUP BY   </a:t>
            </a:r>
            <a:r>
              <a:rPr lang="es" sz="2400"/>
              <a:t>marca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Group by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311700" y="115247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Primero se obtiene una tabla según lo que pusimos en el </a:t>
            </a:r>
            <a:r>
              <a:rPr lang="es">
                <a:solidFill>
                  <a:srgbClr val="0000FF"/>
                </a:solidFill>
              </a:rPr>
              <a:t>WHERE</a:t>
            </a:r>
            <a:r>
              <a:rPr lang="es">
                <a:solidFill>
                  <a:srgbClr val="000000"/>
                </a:solidFill>
              </a:rPr>
              <a:t> y </a:t>
            </a:r>
            <a:r>
              <a:rPr lang="es">
                <a:solidFill>
                  <a:srgbClr val="0000FF"/>
                </a:solidFill>
              </a:rPr>
              <a:t>FROM.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377" name="Google Shape;377;p45"/>
          <p:cNvGraphicFramePr/>
          <p:nvPr/>
        </p:nvGraphicFramePr>
        <p:xfrm>
          <a:off x="2371938" y="18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396625"/>
                <a:gridCol w="677850"/>
                <a:gridCol w="1128525"/>
                <a:gridCol w="964350"/>
                <a:gridCol w="1376900"/>
              </a:tblGrid>
              <a:tr h="40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color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precio($)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dueño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7.654.184-1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15.904.874-5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18.743.921-5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negro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17.928.4932-k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18.278.191-3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16.593.219-2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15.783.291-6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Group by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115247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Primero se obtiene una tabla según lo que pusimos en el </a:t>
            </a:r>
            <a:r>
              <a:rPr lang="es">
                <a:solidFill>
                  <a:srgbClr val="0000FF"/>
                </a:solidFill>
              </a:rPr>
              <a:t>WHERE</a:t>
            </a:r>
            <a:r>
              <a:rPr lang="es">
                <a:solidFill>
                  <a:srgbClr val="000000"/>
                </a:solidFill>
              </a:rPr>
              <a:t> y </a:t>
            </a:r>
            <a:r>
              <a:rPr lang="es">
                <a:solidFill>
                  <a:srgbClr val="0000FF"/>
                </a:solidFill>
              </a:rPr>
              <a:t>FROM.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384" name="Google Shape;384;p46"/>
          <p:cNvGraphicFramePr/>
          <p:nvPr/>
        </p:nvGraphicFramePr>
        <p:xfrm>
          <a:off x="2371938" y="18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396625"/>
                <a:gridCol w="677850"/>
                <a:gridCol w="1128525"/>
                <a:gridCol w="964350"/>
                <a:gridCol w="1376900"/>
              </a:tblGrid>
              <a:tr h="40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color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precio($)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dueño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15.904.874-5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18.743.921-5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18.278.191-3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16.593.219-2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15.783.291-6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Group by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311700" y="115247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Se agrupa según </a:t>
            </a:r>
            <a:r>
              <a:rPr lang="es">
                <a:solidFill>
                  <a:srgbClr val="0000FF"/>
                </a:solidFill>
              </a:rPr>
              <a:t>GROUP BY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391" name="Google Shape;391;p47"/>
          <p:cNvGraphicFramePr/>
          <p:nvPr/>
        </p:nvGraphicFramePr>
        <p:xfrm>
          <a:off x="2371938" y="18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396625"/>
                <a:gridCol w="677850"/>
                <a:gridCol w="1128525"/>
                <a:gridCol w="964350"/>
                <a:gridCol w="1376900"/>
              </a:tblGrid>
              <a:tr h="40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color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precio($)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dueño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/>
                        <a:t>Mercedes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15.904.874-5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/>
                        <a:t>Mercedes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18.743.921-5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/>
                        <a:t>Ford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18.278.191-3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/>
                        <a:t>Ford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15.783.291-6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/>
                        <a:t>KIA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16.593.219-2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Group by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311700" y="115247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Se aplica función de agregado a cada grupo y se muestra según el select.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398" name="Google Shape;398;p48"/>
          <p:cNvGraphicFramePr/>
          <p:nvPr/>
        </p:nvGraphicFramePr>
        <p:xfrm>
          <a:off x="2371938" y="18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396625"/>
                <a:gridCol w="677850"/>
                <a:gridCol w="1128525"/>
                <a:gridCol w="964350"/>
                <a:gridCol w="1376900"/>
              </a:tblGrid>
              <a:tr h="40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color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precio($)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dueño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/>
                        <a:t>Mercedes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15.904.874-5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rojo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18.743.921-5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/>
                        <a:t>Ford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18.278.191-3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15.783.291-6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/>
                        <a:t>KIA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16.593.219-2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Group by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404" name="Google Shape;404;p49"/>
          <p:cNvSpPr txBox="1"/>
          <p:nvPr>
            <p:ph idx="1" type="body"/>
          </p:nvPr>
        </p:nvSpPr>
        <p:spPr>
          <a:xfrm>
            <a:off x="311700" y="115247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Se aplica función de agregado a cada grupo y se muestra según el select.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405" name="Google Shape;405;p49"/>
          <p:cNvGraphicFramePr/>
          <p:nvPr/>
        </p:nvGraphicFramePr>
        <p:xfrm>
          <a:off x="2371938" y="18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1102450"/>
                <a:gridCol w="1338100"/>
              </a:tblGrid>
              <a:tr h="40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AVG(precio)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HAVING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311700" y="115247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Podemos aplicar condiciones a la tabla resultante al hacer </a:t>
            </a:r>
            <a:r>
              <a:rPr lang="es">
                <a:solidFill>
                  <a:srgbClr val="0000FF"/>
                </a:solidFill>
              </a:rPr>
              <a:t>GROUP BY.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12" name="Google Shape;412;p50"/>
          <p:cNvSpPr txBox="1"/>
          <p:nvPr/>
        </p:nvSpPr>
        <p:spPr>
          <a:xfrm>
            <a:off x="1869800" y="1942200"/>
            <a:ext cx="59412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/>
              <a:t>      	 </a:t>
            </a:r>
            <a:r>
              <a:rPr lang="es" sz="2400">
                <a:solidFill>
                  <a:srgbClr val="0000FF"/>
                </a:solidFill>
              </a:rPr>
              <a:t>AVG</a:t>
            </a:r>
            <a:r>
              <a:rPr lang="es" sz="2400"/>
              <a:t>(precio) </a:t>
            </a:r>
            <a:r>
              <a:rPr lang="es" sz="2400">
                <a:solidFill>
                  <a:srgbClr val="0000FF"/>
                </a:solidFill>
              </a:rPr>
              <a:t>AS </a:t>
            </a:r>
            <a:r>
              <a:rPr lang="es" sz="2400"/>
              <a:t>total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/>
              <a:t>	      Autos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</a:t>
            </a:r>
            <a:r>
              <a:rPr lang="es" sz="2400"/>
              <a:t> 		 precio &gt; 10000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GROUP BY   </a:t>
            </a:r>
            <a:r>
              <a:rPr lang="es" sz="2400"/>
              <a:t>marca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HAVING</a:t>
            </a:r>
            <a:r>
              <a:rPr lang="es" sz="2400"/>
              <a:t>         total &gt; 15000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HAVING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311700" y="115247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Podemos aplicar condiciones a la tabla resultante al hacer </a:t>
            </a:r>
            <a:r>
              <a:rPr lang="es">
                <a:solidFill>
                  <a:srgbClr val="0000FF"/>
                </a:solidFill>
              </a:rPr>
              <a:t>GROUP BY.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419" name="Google Shape;419;p51"/>
          <p:cNvGraphicFramePr/>
          <p:nvPr/>
        </p:nvGraphicFramePr>
        <p:xfrm>
          <a:off x="3024713" y="26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{D2DA1F5A-707C-4A4D-8BD9-AE326BB477CC}</a:tableStyleId>
              </a:tblPr>
              <a:tblGrid>
                <a:gridCol w="1102450"/>
                <a:gridCol w="1338100"/>
              </a:tblGrid>
              <a:tr h="40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marca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Mercedes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Ford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Elementos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Entidades</a:t>
            </a:r>
            <a:r>
              <a:rPr lang="es">
                <a:solidFill>
                  <a:srgbClr val="000000"/>
                </a:solidFill>
              </a:rPr>
              <a:t>: objeto o concepto con existencia independiente y única.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Atributos: características que identifican a una entidad.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Primary Key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Foreign Key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Relación: dependencia o asociación entre entidades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>
                <a:solidFill>
                  <a:srgbClr val="000000"/>
                </a:solidFill>
              </a:rPr>
              <a:t>Cardinalidad: indica la cantidad de entidades que pueden ir relacionadas con una entidad dada. (1:1, 1:N, N:M)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Atributos Duplicados</a:t>
            </a:r>
            <a:endParaRPr b="1">
              <a:solidFill>
                <a:srgbClr val="FF8A2F"/>
              </a:solidFill>
            </a:endParaRPr>
          </a:p>
        </p:txBody>
      </p:sp>
      <p:pic>
        <p:nvPicPr>
          <p:cNvPr id="425" name="Google Shape;4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2" y="1573950"/>
            <a:ext cx="3488623" cy="25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950" y="1573950"/>
            <a:ext cx="2809450" cy="29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Atributos Duplicados</a:t>
            </a:r>
            <a:endParaRPr b="1">
              <a:solidFill>
                <a:srgbClr val="FF8A2F"/>
              </a:solidFill>
            </a:endParaRPr>
          </a:p>
        </p:txBody>
      </p:sp>
      <p:pic>
        <p:nvPicPr>
          <p:cNvPr id="432" name="Google Shape;4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2" y="1573950"/>
            <a:ext cx="3488623" cy="25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950" y="1573950"/>
            <a:ext cx="2809450" cy="2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3"/>
          <p:cNvSpPr txBox="1"/>
          <p:nvPr/>
        </p:nvSpPr>
        <p:spPr>
          <a:xfrm>
            <a:off x="495200" y="2543626"/>
            <a:ext cx="3286500" cy="38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3"/>
          <p:cNvSpPr txBox="1"/>
          <p:nvPr/>
        </p:nvSpPr>
        <p:spPr>
          <a:xfrm>
            <a:off x="4547000" y="2437175"/>
            <a:ext cx="2611200" cy="49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8A2F"/>
                </a:solidFill>
              </a:rPr>
              <a:t>Atributos Duplicados</a:t>
            </a:r>
            <a:endParaRPr b="1">
              <a:solidFill>
                <a:srgbClr val="FF8A2F"/>
              </a:solidFill>
            </a:endParaRPr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311700" y="115247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Para evitar este problema: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2" name="Google Shape;442;p54"/>
          <p:cNvSpPr txBox="1"/>
          <p:nvPr/>
        </p:nvSpPr>
        <p:spPr>
          <a:xfrm>
            <a:off x="1665750" y="1942075"/>
            <a:ext cx="63591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SELECT</a:t>
            </a:r>
            <a:r>
              <a:rPr lang="es" sz="2400">
                <a:solidFill>
                  <a:schemeClr val="dk1"/>
                </a:solidFill>
              </a:rPr>
              <a:t>      	 Personas.nombre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FROM </a:t>
            </a:r>
            <a:r>
              <a:rPr lang="es" sz="2400">
                <a:solidFill>
                  <a:schemeClr val="dk1"/>
                </a:solidFill>
              </a:rPr>
              <a:t>	      Personas, Autos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</a:rPr>
              <a:t>WHERE	 </a:t>
            </a:r>
            <a:r>
              <a:rPr lang="es" sz="2400">
                <a:solidFill>
                  <a:schemeClr val="dk1"/>
                </a:solidFill>
              </a:rPr>
              <a:t>     Autos.dueño = Personas.rut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1419650" y="2706975"/>
            <a:ext cx="1481700" cy="8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3935600" y="2471475"/>
            <a:ext cx="1409100" cy="13107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251500" y="2942475"/>
            <a:ext cx="109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6436100" y="2706975"/>
            <a:ext cx="1481700" cy="8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</a:t>
            </a:r>
            <a:endParaRPr/>
          </a:p>
        </p:txBody>
      </p:sp>
      <p:cxnSp>
        <p:nvCxnSpPr>
          <p:cNvPr id="81" name="Google Shape;81;p17"/>
          <p:cNvCxnSpPr>
            <a:stCxn id="77" idx="3"/>
            <a:endCxn id="78" idx="1"/>
          </p:cNvCxnSpPr>
          <p:nvPr/>
        </p:nvCxnSpPr>
        <p:spPr>
          <a:xfrm>
            <a:off x="2901350" y="3126825"/>
            <a:ext cx="103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>
            <a:stCxn id="78" idx="3"/>
            <a:endCxn id="80" idx="1"/>
          </p:cNvCxnSpPr>
          <p:nvPr/>
        </p:nvCxnSpPr>
        <p:spPr>
          <a:xfrm>
            <a:off x="5344700" y="3126825"/>
            <a:ext cx="109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/>
          <p:nvPr/>
        </p:nvSpPr>
        <p:spPr>
          <a:xfrm>
            <a:off x="1574450" y="1796825"/>
            <a:ext cx="1172100" cy="395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748900" y="1796950"/>
            <a:ext cx="8232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</a:t>
            </a:r>
            <a:endParaRPr/>
          </a:p>
        </p:txBody>
      </p:sp>
      <p:cxnSp>
        <p:nvCxnSpPr>
          <p:cNvPr id="85" name="Google Shape;85;p17"/>
          <p:cNvCxnSpPr>
            <a:stCxn id="83" idx="4"/>
            <a:endCxn id="77" idx="0"/>
          </p:cNvCxnSpPr>
          <p:nvPr/>
        </p:nvCxnSpPr>
        <p:spPr>
          <a:xfrm>
            <a:off x="2160500" y="2191925"/>
            <a:ext cx="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/>
        </p:nvSpPr>
        <p:spPr>
          <a:xfrm>
            <a:off x="315200" y="0"/>
            <a:ext cx="87657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8A2F"/>
                </a:solidFill>
              </a:rPr>
              <a:t>Formato Diagrama E/R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970175" y="2798975"/>
            <a:ext cx="6126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001525" y="2798975"/>
            <a:ext cx="5136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A2F"/>
                </a:solidFill>
              </a:rPr>
              <a:t>Actividad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empresa </a:t>
            </a:r>
            <a:r>
              <a:rPr i="1" lang="es">
                <a:solidFill>
                  <a:srgbClr val="000000"/>
                </a:solidFill>
              </a:rPr>
              <a:t>DCCar</a:t>
            </a:r>
            <a:r>
              <a:rPr lang="es">
                <a:solidFill>
                  <a:srgbClr val="000000"/>
                </a:solidFill>
              </a:rPr>
              <a:t> de venta de autos que dado a su gran éxito necesita implementar una base de datos de </a:t>
            </a:r>
            <a:r>
              <a:rPr lang="es" u="sng">
                <a:solidFill>
                  <a:srgbClr val="000000"/>
                </a:solidFill>
              </a:rPr>
              <a:t>compra de autos</a:t>
            </a:r>
            <a:r>
              <a:rPr lang="es">
                <a:solidFill>
                  <a:srgbClr val="000000"/>
                </a:solidFill>
              </a:rPr>
              <a:t>. Debe guardar información sobre el auto (identificador, color, precio, marca), sobre los compradores (RUT, nombre, teléfono) y sucursales (dirección, teléfono).</a:t>
            </a:r>
            <a:br>
              <a:rPr lang="es">
                <a:solidFill>
                  <a:srgbClr val="000000"/>
                </a:solidFill>
              </a:rPr>
            </a:b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Haga un diagrama de E/R que represente la base de datos de la empresa </a:t>
            </a:r>
            <a:r>
              <a:rPr i="1" lang="es">
                <a:solidFill>
                  <a:srgbClr val="000000"/>
                </a:solidFill>
              </a:rPr>
              <a:t>DCCar</a:t>
            </a:r>
            <a:r>
              <a:rPr lang="es">
                <a:solidFill>
                  <a:srgbClr val="000000"/>
                </a:solidFill>
              </a:rPr>
              <a:t>. Considere cómo se relacionan todas las entidades.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No olvide agregar la cardinalidad a las relaciones.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Supuesto:</a:t>
            </a:r>
            <a:r>
              <a:rPr lang="es">
                <a:solidFill>
                  <a:srgbClr val="000000"/>
                </a:solidFill>
              </a:rPr>
              <a:t> Los autos solo pueden tener un dueño.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A2F"/>
                </a:solidFill>
              </a:rPr>
              <a:t>Actividad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603500" y="2285400"/>
            <a:ext cx="1702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Personas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560400" y="2285400"/>
            <a:ext cx="1702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Autos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963575" y="2008650"/>
            <a:ext cx="1093800" cy="11100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044025" y="2362200"/>
            <a:ext cx="98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Compran</a:t>
            </a:r>
            <a:endParaRPr/>
          </a:p>
        </p:txBody>
      </p:sp>
      <p:cxnSp>
        <p:nvCxnSpPr>
          <p:cNvPr id="104" name="Google Shape;104;p19"/>
          <p:cNvCxnSpPr>
            <a:stCxn id="100" idx="3"/>
            <a:endCxn id="102" idx="1"/>
          </p:cNvCxnSpPr>
          <p:nvPr/>
        </p:nvCxnSpPr>
        <p:spPr>
          <a:xfrm flipH="1" rot="10800000">
            <a:off x="3305700" y="2563650"/>
            <a:ext cx="657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>
            <a:stCxn id="102" idx="3"/>
            <a:endCxn id="101" idx="1"/>
          </p:cNvCxnSpPr>
          <p:nvPr/>
        </p:nvCxnSpPr>
        <p:spPr>
          <a:xfrm>
            <a:off x="5057375" y="2563650"/>
            <a:ext cx="503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9"/>
          <p:cNvSpPr/>
          <p:nvPr/>
        </p:nvSpPr>
        <p:spPr>
          <a:xfrm>
            <a:off x="232450" y="3219000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RUT</a:t>
            </a:r>
            <a:endParaRPr u="sng"/>
          </a:p>
        </p:txBody>
      </p:sp>
      <p:sp>
        <p:nvSpPr>
          <p:cNvPr id="107" name="Google Shape;107;p19"/>
          <p:cNvSpPr/>
          <p:nvPr/>
        </p:nvSpPr>
        <p:spPr>
          <a:xfrm>
            <a:off x="197350" y="1556250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97350" y="2345550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656300" y="1231863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ID</a:t>
            </a:r>
            <a:endParaRPr u="sng"/>
          </a:p>
        </p:txBody>
      </p:sp>
      <p:sp>
        <p:nvSpPr>
          <p:cNvPr id="110" name="Google Shape;110;p19"/>
          <p:cNvSpPr/>
          <p:nvPr/>
        </p:nvSpPr>
        <p:spPr>
          <a:xfrm>
            <a:off x="5605475" y="1231875"/>
            <a:ext cx="1620000" cy="52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id_comprador</a:t>
            </a:r>
            <a:endParaRPr sz="1200"/>
          </a:p>
        </p:txBody>
      </p:sp>
      <p:sp>
        <p:nvSpPr>
          <p:cNvPr id="111" name="Google Shape;111;p19"/>
          <p:cNvSpPr/>
          <p:nvPr/>
        </p:nvSpPr>
        <p:spPr>
          <a:xfrm>
            <a:off x="7656300" y="1817825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656300" y="2468238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Marca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656300" y="3118675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420925" y="4029900"/>
            <a:ext cx="1702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Sucursales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868575" y="3761250"/>
            <a:ext cx="1093800" cy="11100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5949025" y="4114800"/>
            <a:ext cx="98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Están en</a:t>
            </a:r>
            <a:endParaRPr/>
          </a:p>
        </p:txBody>
      </p:sp>
      <p:cxnSp>
        <p:nvCxnSpPr>
          <p:cNvPr id="117" name="Google Shape;117;p19"/>
          <p:cNvCxnSpPr>
            <a:stCxn id="101" idx="2"/>
            <a:endCxn id="115" idx="0"/>
          </p:cNvCxnSpPr>
          <p:nvPr/>
        </p:nvCxnSpPr>
        <p:spPr>
          <a:xfrm>
            <a:off x="6411500" y="2858100"/>
            <a:ext cx="39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>
            <a:stCxn id="115" idx="1"/>
            <a:endCxn id="114" idx="3"/>
          </p:cNvCxnSpPr>
          <p:nvPr/>
        </p:nvCxnSpPr>
        <p:spPr>
          <a:xfrm rot="10800000">
            <a:off x="5123075" y="4316250"/>
            <a:ext cx="7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9"/>
          <p:cNvSpPr/>
          <p:nvPr/>
        </p:nvSpPr>
        <p:spPr>
          <a:xfrm>
            <a:off x="1673100" y="3445200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636050" y="4602600"/>
            <a:ext cx="13203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Dirección</a:t>
            </a:r>
            <a:endParaRPr/>
          </a:p>
        </p:txBody>
      </p:sp>
      <p:cxnSp>
        <p:nvCxnSpPr>
          <p:cNvPr id="121" name="Google Shape;121;p19"/>
          <p:cNvCxnSpPr>
            <a:stCxn id="119" idx="6"/>
            <a:endCxn id="114" idx="1"/>
          </p:cNvCxnSpPr>
          <p:nvPr/>
        </p:nvCxnSpPr>
        <p:spPr>
          <a:xfrm>
            <a:off x="2919300" y="3671400"/>
            <a:ext cx="501600" cy="6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>
            <a:stCxn id="120" idx="6"/>
            <a:endCxn id="114" idx="1"/>
          </p:cNvCxnSpPr>
          <p:nvPr/>
        </p:nvCxnSpPr>
        <p:spPr>
          <a:xfrm flipH="1" rot="10800000">
            <a:off x="2956350" y="4316400"/>
            <a:ext cx="4647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9"/>
          <p:cNvCxnSpPr>
            <a:stCxn id="107" idx="6"/>
            <a:endCxn id="100" idx="1"/>
          </p:cNvCxnSpPr>
          <p:nvPr/>
        </p:nvCxnSpPr>
        <p:spPr>
          <a:xfrm>
            <a:off x="1443550" y="1782450"/>
            <a:ext cx="159900" cy="7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>
            <a:stCxn id="108" idx="6"/>
            <a:endCxn id="100" idx="1"/>
          </p:cNvCxnSpPr>
          <p:nvPr/>
        </p:nvCxnSpPr>
        <p:spPr>
          <a:xfrm>
            <a:off x="1443550" y="2571750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>
            <a:stCxn id="106" idx="6"/>
            <a:endCxn id="100" idx="1"/>
          </p:cNvCxnSpPr>
          <p:nvPr/>
        </p:nvCxnSpPr>
        <p:spPr>
          <a:xfrm flipH="1" rot="10800000">
            <a:off x="1408450" y="2571900"/>
            <a:ext cx="195000" cy="8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>
            <a:stCxn id="110" idx="4"/>
            <a:endCxn id="101" idx="0"/>
          </p:cNvCxnSpPr>
          <p:nvPr/>
        </p:nvCxnSpPr>
        <p:spPr>
          <a:xfrm flipH="1">
            <a:off x="6411575" y="1761075"/>
            <a:ext cx="390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>
            <a:stCxn id="109" idx="2"/>
            <a:endCxn id="101" idx="3"/>
          </p:cNvCxnSpPr>
          <p:nvPr/>
        </p:nvCxnSpPr>
        <p:spPr>
          <a:xfrm flipH="1">
            <a:off x="7262700" y="1458063"/>
            <a:ext cx="393600" cy="11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>
            <a:stCxn id="111" idx="2"/>
            <a:endCxn id="101" idx="3"/>
          </p:cNvCxnSpPr>
          <p:nvPr/>
        </p:nvCxnSpPr>
        <p:spPr>
          <a:xfrm flipH="1">
            <a:off x="7262700" y="2044025"/>
            <a:ext cx="3936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>
            <a:stCxn id="112" idx="2"/>
            <a:endCxn id="101" idx="3"/>
          </p:cNvCxnSpPr>
          <p:nvPr/>
        </p:nvCxnSpPr>
        <p:spPr>
          <a:xfrm rot="10800000">
            <a:off x="7262700" y="2571738"/>
            <a:ext cx="3936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>
            <a:stCxn id="101" idx="3"/>
            <a:endCxn id="113" idx="2"/>
          </p:cNvCxnSpPr>
          <p:nvPr/>
        </p:nvCxnSpPr>
        <p:spPr>
          <a:xfrm>
            <a:off x="7262600" y="2571750"/>
            <a:ext cx="3936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9"/>
          <p:cNvSpPr/>
          <p:nvPr/>
        </p:nvSpPr>
        <p:spPr>
          <a:xfrm>
            <a:off x="7469400" y="3704625"/>
            <a:ext cx="1620000" cy="52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id_sucursal</a:t>
            </a:r>
            <a:endParaRPr sz="1200"/>
          </a:p>
        </p:txBody>
      </p:sp>
      <p:sp>
        <p:nvSpPr>
          <p:cNvPr id="132" name="Google Shape;132;p19"/>
          <p:cNvSpPr/>
          <p:nvPr/>
        </p:nvSpPr>
        <p:spPr>
          <a:xfrm>
            <a:off x="1708200" y="4060038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ID</a:t>
            </a:r>
            <a:endParaRPr u="sng"/>
          </a:p>
        </p:txBody>
      </p:sp>
      <p:cxnSp>
        <p:nvCxnSpPr>
          <p:cNvPr id="133" name="Google Shape;133;p19"/>
          <p:cNvCxnSpPr>
            <a:stCxn id="132" idx="6"/>
            <a:endCxn id="114" idx="1"/>
          </p:cNvCxnSpPr>
          <p:nvPr/>
        </p:nvCxnSpPr>
        <p:spPr>
          <a:xfrm>
            <a:off x="2884200" y="4286238"/>
            <a:ext cx="5367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 txBox="1"/>
          <p:nvPr/>
        </p:nvSpPr>
        <p:spPr>
          <a:xfrm>
            <a:off x="3403275" y="2258163"/>
            <a:ext cx="1974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5283638" y="2221463"/>
            <a:ext cx="1974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</a:t>
            </a:r>
            <a:endParaRPr/>
          </a:p>
        </p:txBody>
      </p:sp>
      <p:cxnSp>
        <p:nvCxnSpPr>
          <p:cNvPr id="136" name="Google Shape;136;p19"/>
          <p:cNvCxnSpPr>
            <a:stCxn id="101" idx="3"/>
            <a:endCxn id="131" idx="2"/>
          </p:cNvCxnSpPr>
          <p:nvPr/>
        </p:nvCxnSpPr>
        <p:spPr>
          <a:xfrm>
            <a:off x="7262600" y="2571750"/>
            <a:ext cx="206700" cy="13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5166850" y="3983688"/>
            <a:ext cx="1974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6158550" y="2879988"/>
            <a:ext cx="1974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A2F"/>
                </a:solidFill>
              </a:rPr>
              <a:t>Actividad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¿Cómo sería el diagrama si un auto puede tener más de 1 dueño?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A2F"/>
                </a:solidFill>
              </a:rPr>
              <a:t>Actividad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1603500" y="2285400"/>
            <a:ext cx="1702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Personas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560400" y="2285400"/>
            <a:ext cx="1702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Autos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963575" y="2008650"/>
            <a:ext cx="1093800" cy="11100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4044025" y="2362200"/>
            <a:ext cx="98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Compran</a:t>
            </a:r>
            <a:endParaRPr/>
          </a:p>
        </p:txBody>
      </p:sp>
      <p:cxnSp>
        <p:nvCxnSpPr>
          <p:cNvPr id="154" name="Google Shape;154;p21"/>
          <p:cNvCxnSpPr>
            <a:stCxn id="150" idx="3"/>
            <a:endCxn id="152" idx="1"/>
          </p:cNvCxnSpPr>
          <p:nvPr/>
        </p:nvCxnSpPr>
        <p:spPr>
          <a:xfrm flipH="1" rot="10800000">
            <a:off x="3305700" y="2563650"/>
            <a:ext cx="657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>
            <a:stCxn id="152" idx="3"/>
            <a:endCxn id="151" idx="1"/>
          </p:cNvCxnSpPr>
          <p:nvPr/>
        </p:nvCxnSpPr>
        <p:spPr>
          <a:xfrm>
            <a:off x="5057375" y="2563650"/>
            <a:ext cx="503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/>
          <p:nvPr/>
        </p:nvSpPr>
        <p:spPr>
          <a:xfrm>
            <a:off x="232450" y="3219000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RUT</a:t>
            </a:r>
            <a:endParaRPr u="sng"/>
          </a:p>
        </p:txBody>
      </p:sp>
      <p:sp>
        <p:nvSpPr>
          <p:cNvPr id="157" name="Google Shape;157;p21"/>
          <p:cNvSpPr/>
          <p:nvPr/>
        </p:nvSpPr>
        <p:spPr>
          <a:xfrm>
            <a:off x="197350" y="1556250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197350" y="2345550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656300" y="1231863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ID</a:t>
            </a:r>
            <a:endParaRPr u="sng"/>
          </a:p>
        </p:txBody>
      </p:sp>
      <p:sp>
        <p:nvSpPr>
          <p:cNvPr id="160" name="Google Shape;160;p21"/>
          <p:cNvSpPr/>
          <p:nvPr/>
        </p:nvSpPr>
        <p:spPr>
          <a:xfrm>
            <a:off x="7656300" y="1817825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7656300" y="2468238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Marca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7656300" y="3118675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3420925" y="4029900"/>
            <a:ext cx="1702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Sucursales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868575" y="3761250"/>
            <a:ext cx="1093800" cy="11100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949025" y="4114800"/>
            <a:ext cx="98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Están en</a:t>
            </a:r>
            <a:endParaRPr/>
          </a:p>
        </p:txBody>
      </p:sp>
      <p:cxnSp>
        <p:nvCxnSpPr>
          <p:cNvPr id="166" name="Google Shape;166;p21"/>
          <p:cNvCxnSpPr>
            <a:stCxn id="151" idx="2"/>
            <a:endCxn id="164" idx="0"/>
          </p:cNvCxnSpPr>
          <p:nvPr/>
        </p:nvCxnSpPr>
        <p:spPr>
          <a:xfrm>
            <a:off x="6411500" y="2858100"/>
            <a:ext cx="39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>
            <a:stCxn id="164" idx="1"/>
            <a:endCxn id="163" idx="3"/>
          </p:cNvCxnSpPr>
          <p:nvPr/>
        </p:nvCxnSpPr>
        <p:spPr>
          <a:xfrm rot="10800000">
            <a:off x="5123075" y="4316250"/>
            <a:ext cx="7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1673100" y="3445200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1636050" y="4602600"/>
            <a:ext cx="13203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Dirección</a:t>
            </a:r>
            <a:endParaRPr/>
          </a:p>
        </p:txBody>
      </p:sp>
      <p:cxnSp>
        <p:nvCxnSpPr>
          <p:cNvPr id="170" name="Google Shape;170;p21"/>
          <p:cNvCxnSpPr>
            <a:stCxn id="168" idx="6"/>
            <a:endCxn id="163" idx="1"/>
          </p:cNvCxnSpPr>
          <p:nvPr/>
        </p:nvCxnSpPr>
        <p:spPr>
          <a:xfrm>
            <a:off x="2919300" y="3671400"/>
            <a:ext cx="501600" cy="6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9" idx="6"/>
            <a:endCxn id="163" idx="1"/>
          </p:cNvCxnSpPr>
          <p:nvPr/>
        </p:nvCxnSpPr>
        <p:spPr>
          <a:xfrm flipH="1" rot="10800000">
            <a:off x="2956350" y="4316400"/>
            <a:ext cx="4647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>
            <a:stCxn id="157" idx="6"/>
            <a:endCxn id="150" idx="1"/>
          </p:cNvCxnSpPr>
          <p:nvPr/>
        </p:nvCxnSpPr>
        <p:spPr>
          <a:xfrm>
            <a:off x="1443550" y="1782450"/>
            <a:ext cx="159900" cy="7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>
            <a:stCxn id="158" idx="6"/>
            <a:endCxn id="150" idx="1"/>
          </p:cNvCxnSpPr>
          <p:nvPr/>
        </p:nvCxnSpPr>
        <p:spPr>
          <a:xfrm>
            <a:off x="1443550" y="2571750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stCxn id="156" idx="6"/>
            <a:endCxn id="150" idx="1"/>
          </p:cNvCxnSpPr>
          <p:nvPr/>
        </p:nvCxnSpPr>
        <p:spPr>
          <a:xfrm flipH="1" rot="10800000">
            <a:off x="1408450" y="2571900"/>
            <a:ext cx="195000" cy="8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>
            <a:stCxn id="159" idx="2"/>
            <a:endCxn id="151" idx="3"/>
          </p:cNvCxnSpPr>
          <p:nvPr/>
        </p:nvCxnSpPr>
        <p:spPr>
          <a:xfrm flipH="1">
            <a:off x="7262700" y="1458063"/>
            <a:ext cx="393600" cy="11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60" idx="2"/>
            <a:endCxn id="151" idx="3"/>
          </p:cNvCxnSpPr>
          <p:nvPr/>
        </p:nvCxnSpPr>
        <p:spPr>
          <a:xfrm flipH="1">
            <a:off x="7262700" y="2044025"/>
            <a:ext cx="3936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>
            <a:stCxn id="161" idx="2"/>
            <a:endCxn id="151" idx="3"/>
          </p:cNvCxnSpPr>
          <p:nvPr/>
        </p:nvCxnSpPr>
        <p:spPr>
          <a:xfrm rot="10800000">
            <a:off x="7262700" y="2571738"/>
            <a:ext cx="3936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>
            <a:stCxn id="151" idx="3"/>
            <a:endCxn id="162" idx="2"/>
          </p:cNvCxnSpPr>
          <p:nvPr/>
        </p:nvCxnSpPr>
        <p:spPr>
          <a:xfrm>
            <a:off x="7262600" y="2571750"/>
            <a:ext cx="3936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/>
          <p:nvPr/>
        </p:nvSpPr>
        <p:spPr>
          <a:xfrm>
            <a:off x="7469400" y="3704625"/>
            <a:ext cx="1620000" cy="52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id_sucursal</a:t>
            </a:r>
            <a:endParaRPr sz="1200"/>
          </a:p>
        </p:txBody>
      </p:sp>
      <p:sp>
        <p:nvSpPr>
          <p:cNvPr id="180" name="Google Shape;180;p21"/>
          <p:cNvSpPr/>
          <p:nvPr/>
        </p:nvSpPr>
        <p:spPr>
          <a:xfrm>
            <a:off x="1708200" y="4060038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ID</a:t>
            </a:r>
            <a:endParaRPr u="sng"/>
          </a:p>
        </p:txBody>
      </p:sp>
      <p:cxnSp>
        <p:nvCxnSpPr>
          <p:cNvPr id="181" name="Google Shape;181;p21"/>
          <p:cNvCxnSpPr>
            <a:stCxn id="180" idx="6"/>
            <a:endCxn id="163" idx="1"/>
          </p:cNvCxnSpPr>
          <p:nvPr/>
        </p:nvCxnSpPr>
        <p:spPr>
          <a:xfrm>
            <a:off x="2884200" y="4286238"/>
            <a:ext cx="5367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1"/>
          <p:cNvSpPr txBox="1"/>
          <p:nvPr/>
        </p:nvSpPr>
        <p:spPr>
          <a:xfrm>
            <a:off x="3403275" y="2258163"/>
            <a:ext cx="1974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5283638" y="2221463"/>
            <a:ext cx="1974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</a:t>
            </a:r>
            <a:endParaRPr/>
          </a:p>
        </p:txBody>
      </p:sp>
      <p:cxnSp>
        <p:nvCxnSpPr>
          <p:cNvPr id="184" name="Google Shape;184;p21"/>
          <p:cNvCxnSpPr>
            <a:stCxn id="151" idx="3"/>
            <a:endCxn id="179" idx="2"/>
          </p:cNvCxnSpPr>
          <p:nvPr/>
        </p:nvCxnSpPr>
        <p:spPr>
          <a:xfrm>
            <a:off x="7262600" y="2571750"/>
            <a:ext cx="206700" cy="13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1"/>
          <p:cNvSpPr txBox="1"/>
          <p:nvPr/>
        </p:nvSpPr>
        <p:spPr>
          <a:xfrm>
            <a:off x="5166850" y="3983688"/>
            <a:ext cx="1974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6158550" y="2879988"/>
            <a:ext cx="1974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011550" y="885175"/>
            <a:ext cx="12462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Rut</a:t>
            </a:r>
            <a:endParaRPr u="sng"/>
          </a:p>
        </p:txBody>
      </p:sp>
      <p:sp>
        <p:nvSpPr>
          <p:cNvPr id="188" name="Google Shape;188;p21"/>
          <p:cNvSpPr/>
          <p:nvPr/>
        </p:nvSpPr>
        <p:spPr>
          <a:xfrm>
            <a:off x="4429475" y="885163"/>
            <a:ext cx="1176000" cy="4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id</a:t>
            </a:r>
            <a:r>
              <a:rPr lang="es" u="sng"/>
              <a:t>_auto</a:t>
            </a:r>
            <a:endParaRPr u="sng"/>
          </a:p>
        </p:txBody>
      </p:sp>
      <p:cxnSp>
        <p:nvCxnSpPr>
          <p:cNvPr id="189" name="Google Shape;189;p21"/>
          <p:cNvCxnSpPr>
            <a:stCxn id="152" idx="0"/>
            <a:endCxn id="188" idx="4"/>
          </p:cNvCxnSpPr>
          <p:nvPr/>
        </p:nvCxnSpPr>
        <p:spPr>
          <a:xfrm flipH="1" rot="10800000">
            <a:off x="4510475" y="1337550"/>
            <a:ext cx="5070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1"/>
          <p:cNvCxnSpPr>
            <a:stCxn id="187" idx="4"/>
            <a:endCxn id="152" idx="0"/>
          </p:cNvCxnSpPr>
          <p:nvPr/>
        </p:nvCxnSpPr>
        <p:spPr>
          <a:xfrm>
            <a:off x="3634650" y="1337575"/>
            <a:ext cx="8757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