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56"/>
    <a:srgbClr val="5648B7"/>
    <a:srgbClr val="F20574"/>
    <a:srgbClr val="05F283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781B7-A9E6-206D-C250-3AEC417D4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BA340-9246-2A71-CE04-5F3A8DBC2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7583-4F9D-5457-6FC0-581C1CEC7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C7681-6709-90F9-182B-3D81B015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C66F-64A8-B8DC-9F79-046B9EE0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4E44D-A448-937E-3A46-B1AC742D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BC933-805A-E680-8F91-5AE86442C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C801D-C288-F24D-9DA8-826B5AC4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04089-BE47-965F-0F50-B64219F5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CAB42-44EF-BE53-4354-D4212CC1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0ADB0-448A-4526-50EC-F79B4A883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ACA42-D1C9-A3CA-130D-A2E27031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2476-5ECA-BE0F-2B72-78E46E94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7FA2F-7A47-2F71-CB0B-6D3BAE4E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7339-97AF-CA33-F5EE-B118B35C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F373-CDC0-FDE0-71A7-60550796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54F3E-BACC-010C-F858-78E039CF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FEEB-7166-905B-7338-5B3A727F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FB54-D084-F49C-D86E-30C4FC44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D45F-250F-B4D8-E78B-14A0F037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5C60-3496-E1A3-6E6A-E7327176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1CAB2-260B-5BE6-167B-20770451E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BCB4-91D3-411A-8AF6-FEA08500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76D2-B55C-86B6-045D-3C7F8D61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1B6A-B15E-5375-B26B-1A7FEE5C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A89B-DCDB-F9EA-1D0A-CF339443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065F-5A03-BC7C-4829-216FFE4FD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16B7B-D401-1D14-B960-01628A4DC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DBB0-679F-230C-9310-36169060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3B66B-DF98-330A-1836-D5710FCD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277CD-88F1-B5CF-E1B4-D9D040B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4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6BD2-2C69-87FA-43B3-B1E1982D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5B7D-E0BC-D8FC-2EDA-34D14A1F9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A4F4A-076C-6B6B-8DD4-0A2D7EAB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315A4-B0A5-AE4C-4061-1D3E31D2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4462D-32C5-90FB-6E54-33DEBBAEB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4070A-D3CD-A23C-26D0-3797F1C9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7163B-F048-C79D-D13C-2E73D7FA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79DD11-1DF3-CD7C-0E4D-0C8CCFBF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5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015F-A67A-8C00-F922-602360F2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09C2D-76C5-0D6A-FF78-791655E3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876E4-ECE5-3F13-9355-A1FB0286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E3321-4D17-FD4D-5CF8-FE3B1D02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4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7FEF2-F902-CCE9-355B-B119E9AB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C4A37-4852-EFAD-A19E-10D7E1DE2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22EBE-52F2-B746-F0F3-131788A8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9BD44-334E-0888-D2F4-D323CED1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965B-F1D9-2EDC-126D-49904DF45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61B69-7551-9D66-5A1C-7FE02ED10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81462-045C-E27E-FA8C-0A6F5E56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362EF-F6F7-5C7A-D2D7-BDDF00B2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4DBC7-81AD-BF66-4D91-2A6A7231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6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1487-A281-6384-C722-17725D0C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991C3-E7A3-9634-308D-4CDD5C202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7F47-7E11-3418-85F4-E6719041C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B55A-6424-61A7-8D23-03F11267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0487A-DEAB-86D1-3F4D-B6847D41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16194-767D-B5BC-A4B5-283F75F2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7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4B000-AD6C-50B2-32BA-021149B3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1791E-3739-1A3A-39F6-20306A719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11C7-C8A1-721E-C505-5F516AE21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60564-3D2D-4C42-B8A0-54490E18087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7B3B1-9988-C701-89F7-7C2B15E03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0854-C9B1-76EF-4008-0C0AC8DE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76268-811D-4ADF-8746-2B195E65A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2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FCD45F2-FA5B-EAFF-363C-B3C6371B1BB9}"/>
              </a:ext>
            </a:extLst>
          </p:cNvPr>
          <p:cNvGrpSpPr/>
          <p:nvPr/>
        </p:nvGrpSpPr>
        <p:grpSpPr>
          <a:xfrm>
            <a:off x="1014998" y="1361119"/>
            <a:ext cx="5725167" cy="4906318"/>
            <a:chOff x="1014998" y="1361119"/>
            <a:chExt cx="5725167" cy="490631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47F2D1-E966-2873-70A0-06AF320D4455}"/>
                </a:ext>
              </a:extLst>
            </p:cNvPr>
            <p:cNvCxnSpPr>
              <a:cxnSpLocks/>
            </p:cNvCxnSpPr>
            <p:nvPr/>
          </p:nvCxnSpPr>
          <p:spPr>
            <a:xfrm>
              <a:off x="1762813" y="5467548"/>
              <a:ext cx="4977352" cy="0"/>
            </a:xfrm>
            <a:prstGeom prst="straightConnector1">
              <a:avLst/>
            </a:prstGeom>
            <a:ln>
              <a:solidFill>
                <a:srgbClr val="002B5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C01C93-F4D2-3DA4-32D5-25976B2B7671}"/>
                </a:ext>
              </a:extLst>
            </p:cNvPr>
            <p:cNvCxnSpPr/>
            <p:nvPr/>
          </p:nvCxnSpPr>
          <p:spPr>
            <a:xfrm flipV="1">
              <a:off x="1762814" y="1734533"/>
              <a:ext cx="0" cy="3733015"/>
            </a:xfrm>
            <a:prstGeom prst="straightConnector1">
              <a:avLst/>
            </a:prstGeom>
            <a:ln>
              <a:solidFill>
                <a:srgbClr val="002B5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AFCDD7-EC41-5FE4-C68C-BF5E4DBD8344}"/>
                </a:ext>
              </a:extLst>
            </p:cNvPr>
            <p:cNvSpPr/>
            <p:nvPr/>
          </p:nvSpPr>
          <p:spPr>
            <a:xfrm>
              <a:off x="1970201" y="2205871"/>
              <a:ext cx="2158735" cy="1383378"/>
            </a:xfrm>
            <a:prstGeom prst="rect">
              <a:avLst/>
            </a:prstGeom>
            <a:solidFill>
              <a:srgbClr val="05F2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Low Risk, </a:t>
              </a:r>
            </a:p>
            <a:p>
              <a:pPr algn="ctr"/>
              <a:r>
                <a:rPr lang="en-US" b="1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Good idea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A55418-25E4-52C7-3416-9B79D3FC2F8D}"/>
                </a:ext>
              </a:extLst>
            </p:cNvPr>
            <p:cNvSpPr/>
            <p:nvPr/>
          </p:nvSpPr>
          <p:spPr>
            <a:xfrm>
              <a:off x="4336322" y="2205871"/>
              <a:ext cx="2158735" cy="1383378"/>
            </a:xfrm>
            <a:prstGeom prst="rect">
              <a:avLst/>
            </a:prstGeom>
            <a:solidFill>
              <a:srgbClr val="002B5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" panose="00000800000000000000" pitchFamily="2" charset="0"/>
                  <a:cs typeface="Poppins" panose="00000800000000000000" pitchFamily="2" charset="0"/>
                </a:rPr>
                <a:t>Risky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7D90CA-C205-9B1F-52C9-3D35C40087FD}"/>
                </a:ext>
              </a:extLst>
            </p:cNvPr>
            <p:cNvSpPr/>
            <p:nvPr/>
          </p:nvSpPr>
          <p:spPr>
            <a:xfrm>
              <a:off x="1970202" y="3838280"/>
              <a:ext cx="2158735" cy="1383378"/>
            </a:xfrm>
            <a:prstGeom prst="rect">
              <a:avLst/>
            </a:prstGeom>
            <a:solidFill>
              <a:srgbClr val="002B5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" panose="00000800000000000000" pitchFamily="2" charset="0"/>
                  <a:cs typeface="Poppins" panose="00000800000000000000" pitchFamily="2" charset="0"/>
                </a:rPr>
                <a:t>Risky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488E45-F5DF-E94E-4FB5-361DFE06F8D9}"/>
                </a:ext>
              </a:extLst>
            </p:cNvPr>
            <p:cNvSpPr/>
            <p:nvPr/>
          </p:nvSpPr>
          <p:spPr>
            <a:xfrm>
              <a:off x="4336322" y="3838280"/>
              <a:ext cx="2158735" cy="1383378"/>
            </a:xfrm>
            <a:prstGeom prst="rect">
              <a:avLst/>
            </a:prstGeom>
            <a:solidFill>
              <a:srgbClr val="5648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High risk,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don’t Proceed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C40F3B-D95B-A7A3-FCAD-00A303FE43DE}"/>
                </a:ext>
              </a:extLst>
            </p:cNvPr>
            <p:cNvSpPr txBox="1"/>
            <p:nvPr/>
          </p:nvSpPr>
          <p:spPr>
            <a:xfrm rot="16200000">
              <a:off x="1124620" y="2712893"/>
              <a:ext cx="82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Good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18FE3F-572A-437E-A65F-A31476D40CA0}"/>
                </a:ext>
              </a:extLst>
            </p:cNvPr>
            <p:cNvSpPr txBox="1"/>
            <p:nvPr/>
          </p:nvSpPr>
          <p:spPr>
            <a:xfrm rot="16200000">
              <a:off x="1124619" y="4345303"/>
              <a:ext cx="82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Bad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04F9FF-8366-6484-EF82-2F2CD30336F9}"/>
                </a:ext>
              </a:extLst>
            </p:cNvPr>
            <p:cNvSpPr txBox="1"/>
            <p:nvPr/>
          </p:nvSpPr>
          <p:spPr>
            <a:xfrm>
              <a:off x="5001617" y="5528773"/>
              <a:ext cx="82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Good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9E690-F92B-AE0D-3A84-55BBBD054F67}"/>
                </a:ext>
              </a:extLst>
            </p:cNvPr>
            <p:cNvSpPr txBox="1"/>
            <p:nvPr/>
          </p:nvSpPr>
          <p:spPr>
            <a:xfrm>
              <a:off x="2635496" y="5528773"/>
              <a:ext cx="82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Bad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B0B97D-B03F-32ED-79D7-93BF4B1CC45A}"/>
                </a:ext>
              </a:extLst>
            </p:cNvPr>
            <p:cNvSpPr txBox="1"/>
            <p:nvPr/>
          </p:nvSpPr>
          <p:spPr>
            <a:xfrm>
              <a:off x="1941921" y="5898105"/>
              <a:ext cx="472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How good does the AI need to be?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D5001C-5977-9E62-6F3C-7DB0ED58480D}"/>
                </a:ext>
              </a:extLst>
            </p:cNvPr>
            <p:cNvSpPr txBox="1"/>
            <p:nvPr/>
          </p:nvSpPr>
          <p:spPr>
            <a:xfrm rot="16200000">
              <a:off x="-1068829" y="3444946"/>
              <a:ext cx="453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How good is the AI?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91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FCD45F2-FA5B-EAFF-363C-B3C6371B1BB9}"/>
              </a:ext>
            </a:extLst>
          </p:cNvPr>
          <p:cNvGrpSpPr/>
          <p:nvPr/>
        </p:nvGrpSpPr>
        <p:grpSpPr>
          <a:xfrm>
            <a:off x="1846271" y="1236429"/>
            <a:ext cx="5725167" cy="4906318"/>
            <a:chOff x="1014998" y="1361119"/>
            <a:chExt cx="5725167" cy="490631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E47F2D1-E966-2873-70A0-06AF320D4455}"/>
                </a:ext>
              </a:extLst>
            </p:cNvPr>
            <p:cNvCxnSpPr>
              <a:cxnSpLocks/>
            </p:cNvCxnSpPr>
            <p:nvPr/>
          </p:nvCxnSpPr>
          <p:spPr>
            <a:xfrm>
              <a:off x="1762813" y="5467548"/>
              <a:ext cx="4977352" cy="0"/>
            </a:xfrm>
            <a:prstGeom prst="straightConnector1">
              <a:avLst/>
            </a:prstGeom>
            <a:ln>
              <a:solidFill>
                <a:srgbClr val="002B5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C01C93-F4D2-3DA4-32D5-25976B2B7671}"/>
                </a:ext>
              </a:extLst>
            </p:cNvPr>
            <p:cNvCxnSpPr/>
            <p:nvPr/>
          </p:nvCxnSpPr>
          <p:spPr>
            <a:xfrm flipV="1">
              <a:off x="1762814" y="1734533"/>
              <a:ext cx="0" cy="3733015"/>
            </a:xfrm>
            <a:prstGeom prst="straightConnector1">
              <a:avLst/>
            </a:prstGeom>
            <a:ln>
              <a:solidFill>
                <a:srgbClr val="002B5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AFCDD7-EC41-5FE4-C68C-BF5E4DBD8344}"/>
                </a:ext>
              </a:extLst>
            </p:cNvPr>
            <p:cNvSpPr/>
            <p:nvPr/>
          </p:nvSpPr>
          <p:spPr>
            <a:xfrm>
              <a:off x="1970201" y="2205871"/>
              <a:ext cx="2158735" cy="1383378"/>
            </a:xfrm>
            <a:prstGeom prst="rect">
              <a:avLst/>
            </a:prstGeom>
            <a:solidFill>
              <a:srgbClr val="05F2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Sweet Spot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A55418-25E4-52C7-3416-9B79D3FC2F8D}"/>
                </a:ext>
              </a:extLst>
            </p:cNvPr>
            <p:cNvSpPr/>
            <p:nvPr/>
          </p:nvSpPr>
          <p:spPr>
            <a:xfrm>
              <a:off x="4336322" y="2205871"/>
              <a:ext cx="2158735" cy="1383378"/>
            </a:xfrm>
            <a:prstGeom prst="rect">
              <a:avLst/>
            </a:prstGeom>
            <a:solidFill>
              <a:srgbClr val="002B5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" panose="00000800000000000000" pitchFamily="2" charset="0"/>
                  <a:cs typeface="Poppins" panose="00000800000000000000" pitchFamily="2" charset="0"/>
                </a:rPr>
                <a:t>Risky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7D90CA-C205-9B1F-52C9-3D35C40087FD}"/>
                </a:ext>
              </a:extLst>
            </p:cNvPr>
            <p:cNvSpPr/>
            <p:nvPr/>
          </p:nvSpPr>
          <p:spPr>
            <a:xfrm>
              <a:off x="1970202" y="3838280"/>
              <a:ext cx="2158735" cy="1383378"/>
            </a:xfrm>
            <a:prstGeom prst="rect">
              <a:avLst/>
            </a:prstGeom>
            <a:solidFill>
              <a:srgbClr val="002B5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Poppins" panose="00000800000000000000" pitchFamily="2" charset="0"/>
                  <a:cs typeface="Poppins" panose="00000800000000000000" pitchFamily="2" charset="0"/>
                </a:rPr>
                <a:t>Risky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488E45-F5DF-E94E-4FB5-361DFE06F8D9}"/>
                </a:ext>
              </a:extLst>
            </p:cNvPr>
            <p:cNvSpPr/>
            <p:nvPr/>
          </p:nvSpPr>
          <p:spPr>
            <a:xfrm>
              <a:off x="4336322" y="3838280"/>
              <a:ext cx="2158735" cy="1383378"/>
            </a:xfrm>
            <a:prstGeom prst="rect">
              <a:avLst/>
            </a:prstGeom>
            <a:solidFill>
              <a:srgbClr val="5648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Bad Case for AI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C40F3B-D95B-A7A3-FCAD-00A303FE43DE}"/>
                </a:ext>
              </a:extLst>
            </p:cNvPr>
            <p:cNvSpPr txBox="1"/>
            <p:nvPr/>
          </p:nvSpPr>
          <p:spPr>
            <a:xfrm rot="16200000">
              <a:off x="1124620" y="2712893"/>
              <a:ext cx="82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High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718FE3F-572A-437E-A65F-A31476D40CA0}"/>
                </a:ext>
              </a:extLst>
            </p:cNvPr>
            <p:cNvSpPr txBox="1"/>
            <p:nvPr/>
          </p:nvSpPr>
          <p:spPr>
            <a:xfrm rot="16200000">
              <a:off x="1124619" y="4345303"/>
              <a:ext cx="82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Low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04F9FF-8366-6484-EF82-2F2CD30336F9}"/>
                </a:ext>
              </a:extLst>
            </p:cNvPr>
            <p:cNvSpPr txBox="1"/>
            <p:nvPr/>
          </p:nvSpPr>
          <p:spPr>
            <a:xfrm>
              <a:off x="5001617" y="5528773"/>
              <a:ext cx="82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Good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9E690-F92B-AE0D-3A84-55BBBD054F67}"/>
                </a:ext>
              </a:extLst>
            </p:cNvPr>
            <p:cNvSpPr txBox="1"/>
            <p:nvPr/>
          </p:nvSpPr>
          <p:spPr>
            <a:xfrm>
              <a:off x="2635496" y="5528773"/>
              <a:ext cx="8281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Bad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B0B97D-B03F-32ED-79D7-93BF4B1CC45A}"/>
                </a:ext>
              </a:extLst>
            </p:cNvPr>
            <p:cNvSpPr txBox="1"/>
            <p:nvPr/>
          </p:nvSpPr>
          <p:spPr>
            <a:xfrm>
              <a:off x="1941921" y="5898105"/>
              <a:ext cx="4722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How good is the current solution?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D5001C-5977-9E62-6F3C-7DB0ED58480D}"/>
                </a:ext>
              </a:extLst>
            </p:cNvPr>
            <p:cNvSpPr txBox="1"/>
            <p:nvPr/>
          </p:nvSpPr>
          <p:spPr>
            <a:xfrm rot="16200000">
              <a:off x="-1068829" y="3444946"/>
              <a:ext cx="4536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2B56"/>
                  </a:solidFill>
                  <a:latin typeface="Poppins" panose="00000800000000000000" pitchFamily="2" charset="0"/>
                  <a:cs typeface="Poppins" panose="00000800000000000000" pitchFamily="2" charset="0"/>
                </a:rPr>
                <a:t>How important is the problem?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057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Coetzee</dc:creator>
  <cp:lastModifiedBy>Stefan Coetzee</cp:lastModifiedBy>
  <cp:revision>2</cp:revision>
  <dcterms:created xsi:type="dcterms:W3CDTF">2024-05-24T13:22:30Z</dcterms:created>
  <dcterms:modified xsi:type="dcterms:W3CDTF">2024-06-04T07:58:12Z</dcterms:modified>
</cp:coreProperties>
</file>