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67" r:id="rId5"/>
    <p:sldId id="266" r:id="rId6"/>
    <p:sldId id="274" r:id="rId7"/>
    <p:sldId id="270" r:id="rId8"/>
    <p:sldId id="260" r:id="rId9"/>
    <p:sldId id="261" r:id="rId10"/>
    <p:sldId id="263" r:id="rId11"/>
    <p:sldId id="262" r:id="rId12"/>
    <p:sldId id="265" r:id="rId13"/>
    <p:sldId id="264" r:id="rId14"/>
    <p:sldId id="269" r:id="rId15"/>
    <p:sldId id="272"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9" autoAdjust="0"/>
    <p:restoredTop sz="76471" autoAdjust="0"/>
  </p:normalViewPr>
  <p:slideViewPr>
    <p:cSldViewPr snapToGrid="0">
      <p:cViewPr varScale="1">
        <p:scale>
          <a:sx n="50" d="100"/>
          <a:sy n="50" d="100"/>
        </p:scale>
        <p:origin x="129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DA1712-FB3A-4E6C-9B59-061B3AED4110}" type="datetimeFigureOut">
              <a:rPr lang="en-US" smtClean="0"/>
              <a:t>5/3/2013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3D08C-FCAB-45C4-A79B-DABD68A72C19}" type="slidenum">
              <a:rPr lang="en-US" smtClean="0"/>
              <a:t>‹#›</a:t>
            </a:fld>
            <a:endParaRPr lang="en-US"/>
          </a:p>
        </p:txBody>
      </p:sp>
    </p:spTree>
    <p:extLst>
      <p:ext uri="{BB962C8B-B14F-4D97-AF65-F5344CB8AC3E}">
        <p14:creationId xmlns:p14="http://schemas.microsoft.com/office/powerpoint/2010/main" val="1043426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you’ve worked on web project any</a:t>
            </a:r>
            <a:r>
              <a:rPr lang="en-US" baseline="0" dirty="0" smtClean="0"/>
              <a:t> time in the last 13 years you have heard plenty about splitting the implementation into layers. It’s true for the server side where you have presentation, business and database tiers. It’s true for the front end where you have mark up, styling, and JavaScript. </a:t>
            </a:r>
          </a:p>
        </p:txBody>
      </p:sp>
      <p:sp>
        <p:nvSpPr>
          <p:cNvPr id="4" name="Slide Number Placeholder 3"/>
          <p:cNvSpPr>
            <a:spLocks noGrp="1"/>
          </p:cNvSpPr>
          <p:nvPr>
            <p:ph type="sldNum" sz="quarter" idx="10"/>
          </p:nvPr>
        </p:nvSpPr>
        <p:spPr/>
        <p:txBody>
          <a:bodyPr/>
          <a:lstStyle/>
          <a:p>
            <a:fld id="{6C23D08C-FCAB-45C4-A79B-DABD68A72C19}" type="slidenum">
              <a:rPr lang="en-US" smtClean="0"/>
              <a:t>2</a:t>
            </a:fld>
            <a:endParaRPr lang="en-US"/>
          </a:p>
        </p:txBody>
      </p:sp>
    </p:spTree>
    <p:extLst>
      <p:ext uri="{BB962C8B-B14F-4D97-AF65-F5344CB8AC3E}">
        <p14:creationId xmlns:p14="http://schemas.microsoft.com/office/powerpoint/2010/main" val="1676549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simple strategies</a:t>
            </a:r>
            <a:r>
              <a:rPr lang="en-US" baseline="0" dirty="0" smtClean="0"/>
              <a:t>, start to see delegates as a generic one method interface. Once you do this, there are no interfaces to define and new strategies are very light weight to define.</a:t>
            </a:r>
            <a:endParaRPr lang="en-US" dirty="0"/>
          </a:p>
        </p:txBody>
      </p:sp>
      <p:sp>
        <p:nvSpPr>
          <p:cNvPr id="4" name="Slide Number Placeholder 3"/>
          <p:cNvSpPr>
            <a:spLocks noGrp="1"/>
          </p:cNvSpPr>
          <p:nvPr>
            <p:ph type="sldNum" sz="quarter" idx="10"/>
          </p:nvPr>
        </p:nvSpPr>
        <p:spPr/>
        <p:txBody>
          <a:bodyPr/>
          <a:lstStyle/>
          <a:p>
            <a:fld id="{6C23D08C-FCAB-45C4-A79B-DABD68A72C19}" type="slidenum">
              <a:rPr lang="en-US" smtClean="0"/>
              <a:t>12</a:t>
            </a:fld>
            <a:endParaRPr lang="en-US"/>
          </a:p>
        </p:txBody>
      </p:sp>
    </p:spTree>
    <p:extLst>
      <p:ext uri="{BB962C8B-B14F-4D97-AF65-F5344CB8AC3E}">
        <p14:creationId xmlns:p14="http://schemas.microsoft.com/office/powerpoint/2010/main" val="199841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like</a:t>
            </a:r>
            <a:r>
              <a:rPr lang="en-US" baseline="0" dirty="0" smtClean="0"/>
              <a:t> to call this light weight way to employ the strategy pattern a shim, because it lets you squeeze in some fake behavior without much overhead. All of the code is still here in one place and not spread all around in many little classes.</a:t>
            </a:r>
          </a:p>
          <a:p>
            <a:endParaRPr lang="en-US" dirty="0"/>
          </a:p>
        </p:txBody>
      </p:sp>
      <p:sp>
        <p:nvSpPr>
          <p:cNvPr id="4" name="Slide Number Placeholder 3"/>
          <p:cNvSpPr>
            <a:spLocks noGrp="1"/>
          </p:cNvSpPr>
          <p:nvPr>
            <p:ph type="sldNum" sz="quarter" idx="10"/>
          </p:nvPr>
        </p:nvSpPr>
        <p:spPr/>
        <p:txBody>
          <a:bodyPr/>
          <a:lstStyle/>
          <a:p>
            <a:fld id="{6C23D08C-FCAB-45C4-A79B-DABD68A72C19}" type="slidenum">
              <a:rPr lang="en-US" smtClean="0"/>
              <a:t>13</a:t>
            </a:fld>
            <a:endParaRPr lang="en-US"/>
          </a:p>
        </p:txBody>
      </p:sp>
    </p:spTree>
    <p:extLst>
      <p:ext uri="{BB962C8B-B14F-4D97-AF65-F5344CB8AC3E}">
        <p14:creationId xmlns:p14="http://schemas.microsoft.com/office/powerpoint/2010/main" val="1690068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Unit testing is all about testing in isolation.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 </a:t>
            </a:r>
            <a:r>
              <a:rPr lang="en-US" dirty="0" smtClean="0"/>
              <a:t>integration testing you pull in multiple</a:t>
            </a:r>
            <a:r>
              <a:rPr lang="en-US" baseline="0" dirty="0" smtClean="0"/>
              <a:t> pieces and you are looking to test them working together</a:t>
            </a:r>
            <a:r>
              <a:rPr lang="en-US" baseline="0" dirty="0" smtClean="0"/>
              <a:t>. It’s still not Acceptance testing, where you test the whole stack. That is why IIS and the Repository is greyed out in this slide.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may be testing the interaction of filters, handlers, controllers and the business logic</a:t>
            </a:r>
            <a:r>
              <a:rPr lang="en-US" baseline="0" dirty="0" smtClean="0"/>
              <a:t>.</a:t>
            </a:r>
          </a:p>
        </p:txBody>
      </p:sp>
      <p:sp>
        <p:nvSpPr>
          <p:cNvPr id="4" name="Slide Number Placeholder 3"/>
          <p:cNvSpPr>
            <a:spLocks noGrp="1"/>
          </p:cNvSpPr>
          <p:nvPr>
            <p:ph type="sldNum" sz="quarter" idx="10"/>
          </p:nvPr>
        </p:nvSpPr>
        <p:spPr/>
        <p:txBody>
          <a:bodyPr/>
          <a:lstStyle/>
          <a:p>
            <a:fld id="{6C23D08C-FCAB-45C4-A79B-DABD68A72C19}" type="slidenum">
              <a:rPr lang="en-US" smtClean="0"/>
              <a:t>14</a:t>
            </a:fld>
            <a:endParaRPr lang="en-US"/>
          </a:p>
        </p:txBody>
      </p:sp>
    </p:spTree>
    <p:extLst>
      <p:ext uri="{BB962C8B-B14F-4D97-AF65-F5344CB8AC3E}">
        <p14:creationId xmlns:p14="http://schemas.microsoft.com/office/powerpoint/2010/main" val="4215725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to making integration</a:t>
            </a:r>
            <a:r>
              <a:rPr lang="en-US" baseline="0" dirty="0" smtClean="0"/>
              <a:t> testing work is really simple. </a:t>
            </a:r>
            <a:r>
              <a:rPr lang="en-US" baseline="0" dirty="0" smtClean="0"/>
              <a:t>And yet it took me more time to figure this out than how to come up with a fake request.</a:t>
            </a:r>
          </a:p>
          <a:p>
            <a:r>
              <a:rPr lang="en-US" baseline="0" dirty="0" smtClean="0"/>
              <a:t>All </a:t>
            </a:r>
            <a:r>
              <a:rPr lang="en-US" baseline="0" dirty="0" smtClean="0"/>
              <a:t>you need is an instance of </a:t>
            </a:r>
            <a:r>
              <a:rPr lang="en-US" baseline="0" dirty="0" err="1" smtClean="0"/>
              <a:t>HttpServer</a:t>
            </a:r>
            <a:r>
              <a:rPr lang="en-US" baseline="0" dirty="0" smtClean="0"/>
              <a:t>. You construct the </a:t>
            </a:r>
            <a:r>
              <a:rPr lang="en-US" baseline="0" dirty="0" err="1" smtClean="0"/>
              <a:t>HttpServer</a:t>
            </a:r>
            <a:r>
              <a:rPr lang="en-US" baseline="0" dirty="0" smtClean="0"/>
              <a:t> object with an </a:t>
            </a:r>
            <a:r>
              <a:rPr lang="en-US" baseline="0" dirty="0" err="1" smtClean="0"/>
              <a:t>HttpConfiguration</a:t>
            </a:r>
            <a:r>
              <a:rPr lang="en-US" baseline="0" dirty="0" smtClean="0"/>
              <a:t> that has been used with your </a:t>
            </a:r>
            <a:r>
              <a:rPr lang="en-US" baseline="0" dirty="0" err="1" smtClean="0"/>
              <a:t>App_Start</a:t>
            </a:r>
            <a:r>
              <a:rPr lang="en-US" baseline="0" dirty="0" smtClean="0"/>
              <a:t> registration and has at least one </a:t>
            </a:r>
            <a:r>
              <a:rPr lang="en-US" baseline="0" dirty="0" err="1" smtClean="0"/>
              <a:t>HttpMessageHandler</a:t>
            </a:r>
            <a:r>
              <a:rPr lang="en-US" baseline="0" dirty="0" smtClean="0"/>
              <a:t> which passes all requests on.</a:t>
            </a:r>
            <a:endParaRPr lang="en-US" dirty="0"/>
          </a:p>
        </p:txBody>
      </p:sp>
      <p:sp>
        <p:nvSpPr>
          <p:cNvPr id="4" name="Slide Number Placeholder 3"/>
          <p:cNvSpPr>
            <a:spLocks noGrp="1"/>
          </p:cNvSpPr>
          <p:nvPr>
            <p:ph type="sldNum" sz="quarter" idx="10"/>
          </p:nvPr>
        </p:nvSpPr>
        <p:spPr/>
        <p:txBody>
          <a:bodyPr/>
          <a:lstStyle/>
          <a:p>
            <a:fld id="{6C23D08C-FCAB-45C4-A79B-DABD68A72C19}" type="slidenum">
              <a:rPr lang="en-US" smtClean="0"/>
              <a:t>15</a:t>
            </a:fld>
            <a:endParaRPr lang="en-US"/>
          </a:p>
        </p:txBody>
      </p:sp>
    </p:spTree>
    <p:extLst>
      <p:ext uri="{BB962C8B-B14F-4D97-AF65-F5344CB8AC3E}">
        <p14:creationId xmlns:p14="http://schemas.microsoft.com/office/powerpoint/2010/main" val="3814108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6C23D08C-FCAB-45C4-A79B-DABD68A72C19}" type="slidenum">
              <a:rPr lang="en-US" smtClean="0"/>
              <a:t>17</a:t>
            </a:fld>
            <a:endParaRPr lang="en-US"/>
          </a:p>
        </p:txBody>
      </p:sp>
    </p:spTree>
    <p:extLst>
      <p:ext uri="{BB962C8B-B14F-4D97-AF65-F5344CB8AC3E}">
        <p14:creationId xmlns:p14="http://schemas.microsoft.com/office/powerpoint/2010/main" val="170666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idea of separation is just as useful and important for your web service.</a:t>
            </a:r>
            <a:endParaRPr lang="en-US" dirty="0" smtClean="0"/>
          </a:p>
          <a:p>
            <a:r>
              <a:rPr lang="en-US" dirty="0" smtClean="0"/>
              <a:t>The</a:t>
            </a:r>
            <a:r>
              <a:rPr lang="en-US" baseline="0" dirty="0" smtClean="0"/>
              <a:t> controller is the UX of your web service. It is where all things HTTP happen. </a:t>
            </a:r>
          </a:p>
          <a:p>
            <a:r>
              <a:rPr lang="en-US" baseline="0" dirty="0" smtClean="0"/>
              <a:t>Your business layer is where decisions are made. It doesn’t know about where and how data is stored.</a:t>
            </a:r>
          </a:p>
          <a:p>
            <a:r>
              <a:rPr lang="en-US" baseline="0" dirty="0" smtClean="0"/>
              <a:t>And the repository is your mechanism for persisting data.</a:t>
            </a:r>
          </a:p>
          <a:p>
            <a:endParaRPr lang="en-US" baseline="0" dirty="0" smtClean="0"/>
          </a:p>
          <a:p>
            <a:r>
              <a:rPr lang="en-US" baseline="0" dirty="0" smtClean="0"/>
              <a:t>This separation of concerns allows enables automated testing.</a:t>
            </a:r>
            <a:endParaRPr lang="en-US" dirty="0"/>
          </a:p>
        </p:txBody>
      </p:sp>
      <p:sp>
        <p:nvSpPr>
          <p:cNvPr id="4" name="Slide Number Placeholder 3"/>
          <p:cNvSpPr>
            <a:spLocks noGrp="1"/>
          </p:cNvSpPr>
          <p:nvPr>
            <p:ph type="sldNum" sz="quarter" idx="10"/>
          </p:nvPr>
        </p:nvSpPr>
        <p:spPr/>
        <p:txBody>
          <a:bodyPr/>
          <a:lstStyle/>
          <a:p>
            <a:fld id="{6C23D08C-FCAB-45C4-A79B-DABD68A72C19}" type="slidenum">
              <a:rPr lang="en-US" smtClean="0"/>
              <a:t>3</a:t>
            </a:fld>
            <a:endParaRPr lang="en-US"/>
          </a:p>
        </p:txBody>
      </p:sp>
    </p:spTree>
    <p:extLst>
      <p:ext uri="{BB962C8B-B14F-4D97-AF65-F5344CB8AC3E}">
        <p14:creationId xmlns:p14="http://schemas.microsoft.com/office/powerpoint/2010/main" val="2920602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you are testing the controller,</a:t>
            </a:r>
            <a:r>
              <a:rPr lang="en-US" baseline="0" dirty="0" smtClean="0"/>
              <a:t> you don’t want to focus on the business rules. You want to focus on the HTTP level of your web </a:t>
            </a:r>
            <a:r>
              <a:rPr lang="en-US" baseline="0" dirty="0" err="1" smtClean="0"/>
              <a:t>api</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kinds of things you will be attempting to validate are input validation, status codes, hypermedia values in the content, and error messages.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Time to look to a project…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StatusCode.Ok</a:t>
            </a:r>
            <a:r>
              <a:rPr lang="en-US" baseline="0" dirty="0" smtClean="0"/>
              <a:t>, </a:t>
            </a:r>
            <a:r>
              <a:rPr lang="en-US" baseline="0" dirty="0" err="1" smtClean="0"/>
              <a:t>BadRequest</a:t>
            </a:r>
            <a:r>
              <a:rPr lang="en-US" baseline="0" dirty="0" smtClean="0"/>
              <a:t>, Redirect, </a:t>
            </a:r>
            <a:r>
              <a:rPr lang="en-US" baseline="0" dirty="0" err="1" smtClean="0"/>
              <a:t>NotFound</a:t>
            </a:r>
            <a:endParaRPr lang="en-US" dirty="0"/>
          </a:p>
        </p:txBody>
      </p:sp>
      <p:sp>
        <p:nvSpPr>
          <p:cNvPr id="4" name="Slide Number Placeholder 3"/>
          <p:cNvSpPr>
            <a:spLocks noGrp="1"/>
          </p:cNvSpPr>
          <p:nvPr>
            <p:ph type="sldNum" sz="quarter" idx="10"/>
          </p:nvPr>
        </p:nvSpPr>
        <p:spPr/>
        <p:txBody>
          <a:bodyPr/>
          <a:lstStyle/>
          <a:p>
            <a:fld id="{6C23D08C-FCAB-45C4-A79B-DABD68A72C19}" type="slidenum">
              <a:rPr lang="en-US" smtClean="0"/>
              <a:t>4</a:t>
            </a:fld>
            <a:endParaRPr lang="en-US"/>
          </a:p>
        </p:txBody>
      </p:sp>
    </p:spTree>
    <p:extLst>
      <p:ext uri="{BB962C8B-B14F-4D97-AF65-F5344CB8AC3E}">
        <p14:creationId xmlns:p14="http://schemas.microsoft.com/office/powerpoint/2010/main" val="320283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is a sample list of the kinds of objects you will want to cover with unit tests</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but the last two could somehow make use of the </a:t>
            </a:r>
            <a:r>
              <a:rPr lang="en-US" baseline="0" dirty="0" err="1" smtClean="0"/>
              <a:t>HttpRequestMessage</a:t>
            </a:r>
            <a:r>
              <a:rPr lang="en-US" baseline="0" dirty="0" smtClean="0"/>
              <a:t>. The same technique I demonstrated for controllers will serve you well in those cases.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are interested in testing your repository, find me later and I’ll be happy to share some ideas. But you won’t test this in a unit test.</a:t>
            </a:r>
          </a:p>
        </p:txBody>
      </p:sp>
      <p:sp>
        <p:nvSpPr>
          <p:cNvPr id="4" name="Slide Number Placeholder 3"/>
          <p:cNvSpPr>
            <a:spLocks noGrp="1"/>
          </p:cNvSpPr>
          <p:nvPr>
            <p:ph type="sldNum" sz="quarter" idx="10"/>
          </p:nvPr>
        </p:nvSpPr>
        <p:spPr/>
        <p:txBody>
          <a:bodyPr/>
          <a:lstStyle/>
          <a:p>
            <a:fld id="{6C23D08C-FCAB-45C4-A79B-DABD68A72C19}" type="slidenum">
              <a:rPr lang="en-US" smtClean="0"/>
              <a:t>6</a:t>
            </a:fld>
            <a:endParaRPr lang="en-US"/>
          </a:p>
        </p:txBody>
      </p:sp>
    </p:spTree>
    <p:extLst>
      <p:ext uri="{BB962C8B-B14F-4D97-AF65-F5344CB8AC3E}">
        <p14:creationId xmlns:p14="http://schemas.microsoft.com/office/powerpoint/2010/main" val="2006169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you get to this level of unit testing, there is nothing special. It’s just straight up unit testing. But we’ve found one technique that has helped us, so I want to take a small side trip.</a:t>
            </a:r>
          </a:p>
        </p:txBody>
      </p:sp>
      <p:sp>
        <p:nvSpPr>
          <p:cNvPr id="4" name="Slide Number Placeholder 3"/>
          <p:cNvSpPr>
            <a:spLocks noGrp="1"/>
          </p:cNvSpPr>
          <p:nvPr>
            <p:ph type="sldNum" sz="quarter" idx="10"/>
          </p:nvPr>
        </p:nvSpPr>
        <p:spPr/>
        <p:txBody>
          <a:bodyPr/>
          <a:lstStyle/>
          <a:p>
            <a:fld id="{6C23D08C-FCAB-45C4-A79B-DABD68A72C19}" type="slidenum">
              <a:rPr lang="en-US" smtClean="0"/>
              <a:t>7</a:t>
            </a:fld>
            <a:endParaRPr lang="en-US"/>
          </a:p>
        </p:txBody>
      </p:sp>
    </p:spTree>
    <p:extLst>
      <p:ext uri="{BB962C8B-B14F-4D97-AF65-F5344CB8AC3E}">
        <p14:creationId xmlns:p14="http://schemas.microsoft.com/office/powerpoint/2010/main" val="130496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 say the</a:t>
            </a:r>
            <a:r>
              <a:rPr lang="en-US" baseline="0" dirty="0" smtClean="0"/>
              <a:t> word Jell-O what are some words that come to your mind? </a:t>
            </a:r>
            <a:r>
              <a:rPr lang="en-US" i="1" baseline="0" dirty="0" smtClean="0"/>
              <a:t>[slippery, shiny, sloppy, yummy, …]</a:t>
            </a:r>
            <a:endParaRPr lang="en-US" i="0" baseline="0" dirty="0" smtClean="0"/>
          </a:p>
          <a:p>
            <a:r>
              <a:rPr lang="en-US" i="0" baseline="0" dirty="0" smtClean="0"/>
              <a:t>For me it’s smooth or shiny. </a:t>
            </a:r>
          </a:p>
          <a:p>
            <a:r>
              <a:rPr lang="en-US" i="0" baseline="0" dirty="0" smtClean="0"/>
              <a:t>Often we want our interfaces to be clean an smooth. </a:t>
            </a:r>
          </a:p>
        </p:txBody>
      </p:sp>
      <p:sp>
        <p:nvSpPr>
          <p:cNvPr id="4" name="Slide Number Placeholder 3"/>
          <p:cNvSpPr>
            <a:spLocks noGrp="1"/>
          </p:cNvSpPr>
          <p:nvPr>
            <p:ph type="sldNum" sz="quarter" idx="10"/>
          </p:nvPr>
        </p:nvSpPr>
        <p:spPr/>
        <p:txBody>
          <a:bodyPr/>
          <a:lstStyle/>
          <a:p>
            <a:fld id="{6C23D08C-FCAB-45C4-A79B-DABD68A72C19}" type="slidenum">
              <a:rPr lang="en-US" smtClean="0"/>
              <a:t>8</a:t>
            </a:fld>
            <a:endParaRPr lang="en-US"/>
          </a:p>
        </p:txBody>
      </p:sp>
    </p:spTree>
    <p:extLst>
      <p:ext uri="{BB962C8B-B14F-4D97-AF65-F5344CB8AC3E}">
        <p14:creationId xmlns:p14="http://schemas.microsoft.com/office/powerpoint/2010/main" val="443415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 order to do unit testing we often</a:t>
            </a:r>
            <a:r>
              <a:rPr lang="en-US" baseline="0" dirty="0" smtClean="0"/>
              <a:t> have to insert some hooks.</a:t>
            </a:r>
          </a:p>
          <a:p>
            <a:r>
              <a:rPr lang="en-US" baseline="0" dirty="0" smtClean="0"/>
              <a:t>The primary tool is Dependency Injection. Sometimes people assume that means using </a:t>
            </a:r>
            <a:r>
              <a:rPr lang="en-US" baseline="0" dirty="0" err="1" smtClean="0"/>
              <a:t>IoC</a:t>
            </a:r>
            <a:r>
              <a:rPr lang="en-US" baseline="0" dirty="0" smtClean="0"/>
              <a:t>, or Inversion of Control, but that is optional. You can get much work done without going to </a:t>
            </a:r>
            <a:r>
              <a:rPr lang="en-US" baseline="0" dirty="0" err="1" smtClean="0"/>
              <a:t>IoC</a:t>
            </a:r>
            <a:r>
              <a:rPr lang="en-US" baseline="0" dirty="0" smtClean="0"/>
              <a:t>.</a:t>
            </a:r>
          </a:p>
          <a:p>
            <a:endParaRPr lang="en-US" dirty="0" smtClean="0"/>
          </a:p>
          <a:p>
            <a:r>
              <a:rPr lang="en-US" dirty="0" smtClean="0"/>
              <a:t>Injecting values is easy, but when you need to start injecting some behavior or supply </a:t>
            </a:r>
            <a:r>
              <a:rPr lang="en-US" baseline="0" dirty="0" smtClean="0"/>
              <a:t>fake objects it can get a little harder to achieve.</a:t>
            </a:r>
            <a:endParaRPr lang="en-US" dirty="0"/>
          </a:p>
        </p:txBody>
      </p:sp>
      <p:sp>
        <p:nvSpPr>
          <p:cNvPr id="4" name="Slide Number Placeholder 3"/>
          <p:cNvSpPr>
            <a:spLocks noGrp="1"/>
          </p:cNvSpPr>
          <p:nvPr>
            <p:ph type="sldNum" sz="quarter" idx="10"/>
          </p:nvPr>
        </p:nvSpPr>
        <p:spPr/>
        <p:txBody>
          <a:bodyPr/>
          <a:lstStyle/>
          <a:p>
            <a:fld id="{6C23D08C-FCAB-45C4-A79B-DABD68A72C19}" type="slidenum">
              <a:rPr lang="en-US" smtClean="0"/>
              <a:t>9</a:t>
            </a:fld>
            <a:endParaRPr lang="en-US"/>
          </a:p>
        </p:txBody>
      </p:sp>
    </p:spTree>
    <p:extLst>
      <p:ext uri="{BB962C8B-B14F-4D97-AF65-F5344CB8AC3E}">
        <p14:creationId xmlns:p14="http://schemas.microsoft.com/office/powerpoint/2010/main" val="677633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say</a:t>
            </a:r>
            <a:r>
              <a:rPr lang="en-US" baseline="0" dirty="0" smtClean="0"/>
              <a:t> you have this Copyright class. </a:t>
            </a:r>
          </a:p>
          <a:p>
            <a:r>
              <a:rPr lang="en-US" baseline="0" dirty="0" smtClean="0"/>
              <a:t>In your production, you do want the result to contain the current year. However, you don’t want to change your tests every year to reflect a new year. Dependency Injection is the easy answer but, </a:t>
            </a:r>
            <a:r>
              <a:rPr lang="en-US" baseline="0" dirty="0" err="1" smtClean="0"/>
              <a:t>DateTime</a:t>
            </a:r>
            <a:r>
              <a:rPr lang="en-US" baseline="0" dirty="0" smtClean="0"/>
              <a:t> is a sealed class that doesn’t implement an interface. How do you inject a current year? </a:t>
            </a:r>
            <a:endParaRPr lang="en-US" dirty="0"/>
          </a:p>
        </p:txBody>
      </p:sp>
      <p:sp>
        <p:nvSpPr>
          <p:cNvPr id="4" name="Slide Number Placeholder 3"/>
          <p:cNvSpPr>
            <a:spLocks noGrp="1"/>
          </p:cNvSpPr>
          <p:nvPr>
            <p:ph type="sldNum" sz="quarter" idx="10"/>
          </p:nvPr>
        </p:nvSpPr>
        <p:spPr/>
        <p:txBody>
          <a:bodyPr/>
          <a:lstStyle/>
          <a:p>
            <a:fld id="{6C23D08C-FCAB-45C4-A79B-DABD68A72C19}" type="slidenum">
              <a:rPr lang="en-US" smtClean="0"/>
              <a:t>10</a:t>
            </a:fld>
            <a:endParaRPr lang="en-US"/>
          </a:p>
        </p:txBody>
      </p:sp>
    </p:spTree>
    <p:extLst>
      <p:ext uri="{BB962C8B-B14F-4D97-AF65-F5344CB8AC3E}">
        <p14:creationId xmlns:p14="http://schemas.microsoft.com/office/powerpoint/2010/main" val="3187157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case only the year is significant, so you could create your own interface to wrap the task of getting the current year.</a:t>
            </a:r>
          </a:p>
          <a:p>
            <a:r>
              <a:rPr lang="en-US" baseline="0" dirty="0" smtClean="0"/>
              <a:t>However, once you start down this road there is going to be an explosion of interfaces and implementing classes. It gets messy fast and not only that, but many times you don’t really need the strategy pattern for the production code.</a:t>
            </a:r>
            <a:endParaRPr lang="en-US" dirty="0"/>
          </a:p>
        </p:txBody>
      </p:sp>
      <p:sp>
        <p:nvSpPr>
          <p:cNvPr id="4" name="Slide Number Placeholder 3"/>
          <p:cNvSpPr>
            <a:spLocks noGrp="1"/>
          </p:cNvSpPr>
          <p:nvPr>
            <p:ph type="sldNum" sz="quarter" idx="10"/>
          </p:nvPr>
        </p:nvSpPr>
        <p:spPr/>
        <p:txBody>
          <a:bodyPr/>
          <a:lstStyle/>
          <a:p>
            <a:fld id="{6C23D08C-FCAB-45C4-A79B-DABD68A72C19}" type="slidenum">
              <a:rPr lang="en-US" smtClean="0"/>
              <a:t>11</a:t>
            </a:fld>
            <a:endParaRPr lang="en-US"/>
          </a:p>
        </p:txBody>
      </p:sp>
    </p:spTree>
    <p:extLst>
      <p:ext uri="{BB962C8B-B14F-4D97-AF65-F5344CB8AC3E}">
        <p14:creationId xmlns:p14="http://schemas.microsoft.com/office/powerpoint/2010/main" val="2664019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5/3/2013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5/3/2013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5/3/2013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5/3/2013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5/3/2013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5/3/2013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5/3/2013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5/3/2013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5/3/2013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5/3/2013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5/3/2013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5/3/2013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tenholeharp@gmail.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github.com/ExploreMqt/Peiro" TargetMode="External"/><Relationship Id="rId4" Type="http://schemas.openxmlformats.org/officeDocument/2006/relationships/hyperlink" Target="https://github.com/ExploreMq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a:t>
            </a:r>
            <a:r>
              <a:rPr lang="en-US" dirty="0" err="1" smtClean="0"/>
              <a:t>WebApi</a:t>
            </a:r>
            <a:endParaRPr lang="en-US" dirty="0"/>
          </a:p>
        </p:txBody>
      </p:sp>
      <p:sp>
        <p:nvSpPr>
          <p:cNvPr id="3" name="Subtitle 2"/>
          <p:cNvSpPr>
            <a:spLocks noGrp="1"/>
          </p:cNvSpPr>
          <p:nvPr>
            <p:ph type="subTitle" idx="1"/>
          </p:nvPr>
        </p:nvSpPr>
        <p:spPr/>
        <p:txBody>
          <a:bodyPr/>
          <a:lstStyle/>
          <a:p>
            <a:r>
              <a:rPr lang="en-US" dirty="0" smtClean="0"/>
              <a:t>Automate goodness into your recipe</a:t>
            </a:r>
            <a:endParaRPr lang="en-US" dirty="0"/>
          </a:p>
        </p:txBody>
      </p:sp>
    </p:spTree>
    <p:extLst>
      <p:ext uri="{BB962C8B-B14F-4D97-AF65-F5344CB8AC3E}">
        <p14:creationId xmlns:p14="http://schemas.microsoft.com/office/powerpoint/2010/main" val="274839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Behavior</a:t>
            </a:r>
            <a:endParaRPr lang="en-US" dirty="0"/>
          </a:p>
        </p:txBody>
      </p:sp>
      <p:sp>
        <p:nvSpPr>
          <p:cNvPr id="3" name="Content Placeholder 2"/>
          <p:cNvSpPr>
            <a:spLocks noGrp="1"/>
          </p:cNvSpPr>
          <p:nvPr>
            <p:ph idx="1"/>
          </p:nvPr>
        </p:nvSpPr>
        <p:spPr/>
        <p:txBody>
          <a:bodyPr>
            <a:noAutofit/>
          </a:bodyPr>
          <a:lstStyle/>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public class </a:t>
            </a:r>
            <a:r>
              <a:rPr lang="en-US" sz="2400" dirty="0" smtClean="0">
                <a:latin typeface="Consolas" panose="020B0609020204030204" pitchFamily="49" charset="0"/>
                <a:cs typeface="Consolas" panose="020B0609020204030204" pitchFamily="49" charset="0"/>
              </a:rPr>
              <a:t>Copyright</a:t>
            </a:r>
            <a:endParaRPr lang="en-US" sz="2400" dirty="0">
              <a:latin typeface="Consolas" panose="020B0609020204030204" pitchFamily="49" charset="0"/>
              <a:cs typeface="Consolas" panose="020B0609020204030204" pitchFamily="49" charset="0"/>
            </a:endParaRPr>
          </a:p>
          <a:p>
            <a:pPr marL="182880">
              <a:lnSpc>
                <a:spcPct val="100000"/>
              </a:lnSpc>
              <a:spcBef>
                <a:spcPts val="0"/>
              </a:spcBef>
              <a:spcAft>
                <a:spcPts val="0"/>
              </a:spcAft>
            </a:pPr>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public string Holder {get; set;}</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public </a:t>
            </a:r>
            <a:r>
              <a:rPr lang="en-US" sz="2400" dirty="0" smtClean="0">
                <a:latin typeface="Consolas" panose="020B0609020204030204" pitchFamily="49" charset="0"/>
                <a:cs typeface="Consolas" panose="020B0609020204030204" pitchFamily="49" charset="0"/>
              </a:rPr>
              <a:t>Copyright(string </a:t>
            </a:r>
            <a:r>
              <a:rPr lang="en-US" sz="2400" dirty="0">
                <a:latin typeface="Consolas" panose="020B0609020204030204" pitchFamily="49" charset="0"/>
                <a:cs typeface="Consolas" panose="020B0609020204030204" pitchFamily="49" charset="0"/>
              </a:rPr>
              <a:t>holder)</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Holder = holder;</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public </a:t>
            </a:r>
            <a:r>
              <a:rPr lang="en-US" sz="2400" dirty="0" smtClean="0">
                <a:latin typeface="Consolas" panose="020B0609020204030204" pitchFamily="49" charset="0"/>
                <a:cs typeface="Consolas" panose="020B0609020204030204" pitchFamily="49" charset="0"/>
              </a:rPr>
              <a:t>static implicit string(Copyright c)</a:t>
            </a:r>
            <a:endParaRPr lang="en-US" sz="2400" dirty="0">
              <a:latin typeface="Consolas" panose="020B0609020204030204" pitchFamily="49" charset="0"/>
              <a:cs typeface="Consolas" panose="020B0609020204030204" pitchFamily="49" charset="0"/>
            </a:endParaRP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return </a:t>
            </a:r>
            <a:r>
              <a:rPr lang="en-US" sz="2400" dirty="0" err="1">
                <a:latin typeface="Consolas" panose="020B0609020204030204" pitchFamily="49" charset="0"/>
                <a:cs typeface="Consolas" panose="020B0609020204030204" pitchFamily="49" charset="0"/>
              </a:rPr>
              <a:t>string.Format</a:t>
            </a:r>
            <a:r>
              <a:rPr lang="en-US" sz="2400" dirty="0">
                <a:latin typeface="Consolas" panose="020B0609020204030204" pitchFamily="49" charset="0"/>
                <a:cs typeface="Consolas" panose="020B0609020204030204" pitchFamily="49" charset="0"/>
              </a:rPr>
              <a:t>("Copyright © {0} {1}. </a:t>
            </a:r>
            <a:r>
              <a:rPr lang="en-US" sz="2400" dirty="0" smtClean="0">
                <a:latin typeface="Consolas" panose="020B0609020204030204" pitchFamily="49" charset="0"/>
                <a:cs typeface="Consolas" panose="020B0609020204030204" pitchFamily="49" charset="0"/>
              </a:rPr>
              <a:t>",</a:t>
            </a:r>
          </a:p>
          <a:p>
            <a:pPr marL="182880">
              <a:lnSpc>
                <a:spcPct val="100000"/>
              </a:lnSpc>
              <a:spcBef>
                <a:spcPts val="0"/>
              </a:spcBef>
              <a:spcAft>
                <a:spcPts val="0"/>
              </a:spcAft>
            </a:pPr>
            <a:r>
              <a:rPr lang="en-US" sz="2400" dirty="0" smtClean="0">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c.Holder</a:t>
            </a:r>
            <a:r>
              <a:rPr lang="en-US" sz="2400" dirty="0" smtClean="0">
                <a:latin typeface="Consolas" panose="020B0609020204030204" pitchFamily="49" charset="0"/>
                <a:cs typeface="Consolas" panose="020B0609020204030204" pitchFamily="49" charset="0"/>
              </a:rPr>
              <a:t>, </a:t>
            </a:r>
            <a:r>
              <a:rPr lang="en-US" sz="2400" dirty="0" err="1" smtClean="0">
                <a:solidFill>
                  <a:srgbClr val="FF0000"/>
                </a:solidFill>
                <a:latin typeface="Consolas" panose="020B0609020204030204" pitchFamily="49" charset="0"/>
                <a:cs typeface="Consolas" panose="020B0609020204030204" pitchFamily="49" charset="0"/>
              </a:rPr>
              <a:t>DateTime.Now.Year</a:t>
            </a:r>
            <a:r>
              <a:rPr lang="en-US" sz="2400" dirty="0">
                <a:latin typeface="Consolas" panose="020B0609020204030204" pitchFamily="49" charset="0"/>
                <a:cs typeface="Consolas" panose="020B0609020204030204" pitchFamily="49" charset="0"/>
              </a:rPr>
              <a:t>);</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a:t>
            </a:r>
          </a:p>
          <a:p>
            <a:pPr marL="182880">
              <a:lnSpc>
                <a:spcPct val="100000"/>
              </a:lnSpc>
              <a:spcBef>
                <a:spcPts val="0"/>
              </a:spcBef>
              <a:spcAft>
                <a:spcPts val="0"/>
              </a:spcAft>
            </a:pP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60702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Pattern</a:t>
            </a:r>
            <a:endParaRPr lang="en-US" dirty="0"/>
          </a:p>
        </p:txBody>
      </p:sp>
      <p:sp>
        <p:nvSpPr>
          <p:cNvPr id="3" name="Content Placeholder 2"/>
          <p:cNvSpPr>
            <a:spLocks noGrp="1"/>
          </p:cNvSpPr>
          <p:nvPr>
            <p:ph idx="1"/>
          </p:nvPr>
        </p:nvSpPr>
        <p:spPr/>
        <p:txBody>
          <a:bodyPr>
            <a:normAutofit/>
          </a:bodyPr>
          <a:lstStyle/>
          <a:p>
            <a:pPr>
              <a:spcBef>
                <a:spcPts val="0"/>
              </a:spcBef>
              <a:spcAft>
                <a:spcPts val="0"/>
              </a:spcAft>
            </a:pPr>
            <a:r>
              <a:rPr lang="en-US" sz="3600" dirty="0">
                <a:solidFill>
                  <a:schemeClr val="accent2"/>
                </a:solidFill>
                <a:latin typeface="Consolas" panose="020B0609020204030204" pitchFamily="49" charset="0"/>
                <a:cs typeface="Consolas" panose="020B0609020204030204" pitchFamily="49" charset="0"/>
              </a:rPr>
              <a:t>public interface </a:t>
            </a:r>
            <a:r>
              <a:rPr lang="en-US" sz="3600" dirty="0" err="1" smtClean="0">
                <a:solidFill>
                  <a:schemeClr val="accent2"/>
                </a:solidFill>
                <a:latin typeface="Consolas" panose="020B0609020204030204" pitchFamily="49" charset="0"/>
                <a:cs typeface="Consolas" panose="020B0609020204030204" pitchFamily="49" charset="0"/>
              </a:rPr>
              <a:t>ICurrentYear</a:t>
            </a:r>
            <a:endParaRPr lang="en-US" sz="3600" dirty="0">
              <a:solidFill>
                <a:schemeClr val="accent2"/>
              </a:solidFill>
              <a:latin typeface="Consolas" panose="020B0609020204030204" pitchFamily="49" charset="0"/>
              <a:cs typeface="Consolas" panose="020B0609020204030204" pitchFamily="49" charset="0"/>
            </a:endParaRPr>
          </a:p>
          <a:p>
            <a:pPr>
              <a:spcBef>
                <a:spcPts val="0"/>
              </a:spcBef>
              <a:spcAft>
                <a:spcPts val="0"/>
              </a:spcAft>
            </a:pPr>
            <a:r>
              <a:rPr lang="en-US" sz="3600" dirty="0">
                <a:solidFill>
                  <a:schemeClr val="accent2"/>
                </a:solidFill>
                <a:latin typeface="Consolas" panose="020B0609020204030204" pitchFamily="49" charset="0"/>
                <a:cs typeface="Consolas" panose="020B0609020204030204" pitchFamily="49" charset="0"/>
              </a:rPr>
              <a:t>{</a:t>
            </a:r>
          </a:p>
          <a:p>
            <a:pPr>
              <a:spcBef>
                <a:spcPts val="0"/>
              </a:spcBef>
              <a:spcAft>
                <a:spcPts val="0"/>
              </a:spcAft>
            </a:pPr>
            <a:r>
              <a:rPr lang="en-US" sz="3600" dirty="0">
                <a:solidFill>
                  <a:schemeClr val="accent2"/>
                </a:solidFill>
                <a:latin typeface="Consolas" panose="020B0609020204030204" pitchFamily="49" charset="0"/>
                <a:cs typeface="Consolas" panose="020B0609020204030204" pitchFamily="49" charset="0"/>
              </a:rPr>
              <a:t>	</a:t>
            </a:r>
            <a:r>
              <a:rPr lang="en-US" sz="3600" dirty="0" err="1" smtClean="0">
                <a:solidFill>
                  <a:schemeClr val="accent2"/>
                </a:solidFill>
                <a:latin typeface="Consolas" panose="020B0609020204030204" pitchFamily="49" charset="0"/>
                <a:cs typeface="Consolas" panose="020B0609020204030204" pitchFamily="49" charset="0"/>
              </a:rPr>
              <a:t>int</a:t>
            </a:r>
            <a:r>
              <a:rPr lang="en-US" sz="3600" dirty="0" smtClean="0">
                <a:solidFill>
                  <a:schemeClr val="accent2"/>
                </a:solidFill>
                <a:latin typeface="Consolas" panose="020B0609020204030204" pitchFamily="49" charset="0"/>
                <a:cs typeface="Consolas" panose="020B0609020204030204" pitchFamily="49" charset="0"/>
              </a:rPr>
              <a:t> </a:t>
            </a:r>
            <a:r>
              <a:rPr lang="en-US" sz="3600" dirty="0" err="1" smtClean="0">
                <a:solidFill>
                  <a:schemeClr val="accent2"/>
                </a:solidFill>
                <a:latin typeface="Consolas" panose="020B0609020204030204" pitchFamily="49" charset="0"/>
                <a:cs typeface="Consolas" panose="020B0609020204030204" pitchFamily="49" charset="0"/>
              </a:rPr>
              <a:t>GetYear</a:t>
            </a:r>
            <a:r>
              <a:rPr lang="en-US" sz="3600" dirty="0" smtClean="0">
                <a:solidFill>
                  <a:schemeClr val="accent2"/>
                </a:solidFill>
                <a:latin typeface="Consolas" panose="020B0609020204030204" pitchFamily="49" charset="0"/>
                <a:cs typeface="Consolas" panose="020B0609020204030204" pitchFamily="49" charset="0"/>
              </a:rPr>
              <a:t>();</a:t>
            </a:r>
            <a:endParaRPr lang="en-US" sz="3600" dirty="0">
              <a:solidFill>
                <a:schemeClr val="accent2"/>
              </a:solidFill>
              <a:latin typeface="Consolas" panose="020B0609020204030204" pitchFamily="49" charset="0"/>
              <a:cs typeface="Consolas" panose="020B0609020204030204" pitchFamily="49" charset="0"/>
            </a:endParaRPr>
          </a:p>
          <a:p>
            <a:pPr>
              <a:spcBef>
                <a:spcPts val="0"/>
              </a:spcBef>
              <a:spcAft>
                <a:spcPts val="0"/>
              </a:spcAft>
            </a:pPr>
            <a:r>
              <a:rPr lang="en-US" sz="3600" dirty="0" smtClean="0">
                <a:solidFill>
                  <a:schemeClr val="accent2"/>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784290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Delegates are Interfaces</a:t>
            </a:r>
            <a:endParaRPr lang="en-US" dirty="0"/>
          </a:p>
        </p:txBody>
      </p:sp>
      <p:sp>
        <p:nvSpPr>
          <p:cNvPr id="3" name="Content Placeholder 2"/>
          <p:cNvSpPr>
            <a:spLocks noGrp="1"/>
          </p:cNvSpPr>
          <p:nvPr>
            <p:ph idx="1"/>
          </p:nvPr>
        </p:nvSpPr>
        <p:spPr/>
        <p:txBody>
          <a:bodyPr>
            <a:normAutofit/>
          </a:bodyPr>
          <a:lstStyle/>
          <a:p>
            <a:pPr>
              <a:spcBef>
                <a:spcPts val="0"/>
              </a:spcBef>
              <a:spcAft>
                <a:spcPts val="0"/>
              </a:spcAft>
            </a:pPr>
            <a:r>
              <a:rPr lang="en-US" sz="3600" dirty="0">
                <a:solidFill>
                  <a:schemeClr val="accent5"/>
                </a:solidFill>
                <a:latin typeface="Consolas" panose="020B0609020204030204" pitchFamily="49" charset="0"/>
                <a:cs typeface="Consolas" panose="020B0609020204030204" pitchFamily="49" charset="0"/>
              </a:rPr>
              <a:t>public interface </a:t>
            </a:r>
            <a:r>
              <a:rPr lang="en-US" sz="3600" dirty="0" err="1" smtClean="0">
                <a:solidFill>
                  <a:schemeClr val="accent5"/>
                </a:solidFill>
                <a:latin typeface="Consolas" panose="020B0609020204030204" pitchFamily="49" charset="0"/>
                <a:cs typeface="Consolas" panose="020B0609020204030204" pitchFamily="49" charset="0"/>
              </a:rPr>
              <a:t>ICurrentYear</a:t>
            </a:r>
            <a:endParaRPr lang="en-US" sz="3600" dirty="0">
              <a:solidFill>
                <a:schemeClr val="accent5"/>
              </a:solidFill>
              <a:latin typeface="Consolas" panose="020B0609020204030204" pitchFamily="49" charset="0"/>
              <a:cs typeface="Consolas" panose="020B0609020204030204" pitchFamily="49" charset="0"/>
            </a:endParaRPr>
          </a:p>
          <a:p>
            <a:pPr>
              <a:spcBef>
                <a:spcPts val="0"/>
              </a:spcBef>
              <a:spcAft>
                <a:spcPts val="0"/>
              </a:spcAft>
            </a:pPr>
            <a:r>
              <a:rPr lang="en-US" sz="3600" dirty="0">
                <a:solidFill>
                  <a:schemeClr val="accent5"/>
                </a:solidFill>
                <a:latin typeface="Consolas" panose="020B0609020204030204" pitchFamily="49" charset="0"/>
                <a:cs typeface="Consolas" panose="020B0609020204030204" pitchFamily="49" charset="0"/>
              </a:rPr>
              <a:t>{</a:t>
            </a:r>
          </a:p>
          <a:p>
            <a:pPr>
              <a:spcBef>
                <a:spcPts val="0"/>
              </a:spcBef>
              <a:spcAft>
                <a:spcPts val="0"/>
              </a:spcAft>
            </a:pPr>
            <a:r>
              <a:rPr lang="en-US" sz="3600" dirty="0">
                <a:solidFill>
                  <a:schemeClr val="accent5"/>
                </a:solidFill>
                <a:latin typeface="Consolas" panose="020B0609020204030204" pitchFamily="49" charset="0"/>
                <a:cs typeface="Consolas" panose="020B0609020204030204" pitchFamily="49" charset="0"/>
              </a:rPr>
              <a:t>	</a:t>
            </a:r>
            <a:r>
              <a:rPr lang="en-US" sz="3600" dirty="0" err="1" smtClean="0">
                <a:solidFill>
                  <a:schemeClr val="accent5"/>
                </a:solidFill>
                <a:latin typeface="Consolas" panose="020B0609020204030204" pitchFamily="49" charset="0"/>
                <a:cs typeface="Consolas" panose="020B0609020204030204" pitchFamily="49" charset="0"/>
              </a:rPr>
              <a:t>int</a:t>
            </a:r>
            <a:r>
              <a:rPr lang="en-US" sz="3600" dirty="0" smtClean="0">
                <a:solidFill>
                  <a:schemeClr val="accent5"/>
                </a:solidFill>
                <a:latin typeface="Consolas" panose="020B0609020204030204" pitchFamily="49" charset="0"/>
                <a:cs typeface="Consolas" panose="020B0609020204030204" pitchFamily="49" charset="0"/>
              </a:rPr>
              <a:t> </a:t>
            </a:r>
            <a:r>
              <a:rPr lang="en-US" sz="3600" dirty="0" err="1" smtClean="0">
                <a:solidFill>
                  <a:schemeClr val="accent5"/>
                </a:solidFill>
                <a:latin typeface="Consolas" panose="020B0609020204030204" pitchFamily="49" charset="0"/>
                <a:cs typeface="Consolas" panose="020B0609020204030204" pitchFamily="49" charset="0"/>
              </a:rPr>
              <a:t>GetYear</a:t>
            </a:r>
            <a:r>
              <a:rPr lang="en-US" sz="3600" dirty="0" smtClean="0">
                <a:solidFill>
                  <a:schemeClr val="accent5"/>
                </a:solidFill>
                <a:latin typeface="Consolas" panose="020B0609020204030204" pitchFamily="49" charset="0"/>
                <a:cs typeface="Consolas" panose="020B0609020204030204" pitchFamily="49" charset="0"/>
              </a:rPr>
              <a:t>();</a:t>
            </a:r>
            <a:endParaRPr lang="en-US" sz="3600" dirty="0">
              <a:solidFill>
                <a:schemeClr val="accent5"/>
              </a:solidFill>
              <a:latin typeface="Consolas" panose="020B0609020204030204" pitchFamily="49" charset="0"/>
              <a:cs typeface="Consolas" panose="020B0609020204030204" pitchFamily="49" charset="0"/>
            </a:endParaRPr>
          </a:p>
          <a:p>
            <a:pPr>
              <a:spcBef>
                <a:spcPts val="0"/>
              </a:spcBef>
              <a:spcAft>
                <a:spcPts val="0"/>
              </a:spcAft>
            </a:pPr>
            <a:r>
              <a:rPr lang="en-US" sz="3600" dirty="0" smtClean="0">
                <a:solidFill>
                  <a:schemeClr val="accent5"/>
                </a:solidFill>
                <a:latin typeface="Consolas" panose="020B0609020204030204" pitchFamily="49" charset="0"/>
                <a:cs typeface="Consolas" panose="020B0609020204030204" pitchFamily="49" charset="0"/>
              </a:rPr>
              <a:t>}</a:t>
            </a:r>
          </a:p>
          <a:p>
            <a:pPr>
              <a:spcBef>
                <a:spcPts val="0"/>
              </a:spcBef>
              <a:spcAft>
                <a:spcPts val="0"/>
              </a:spcAft>
            </a:pPr>
            <a:endParaRPr lang="en-US" sz="3600" dirty="0">
              <a:solidFill>
                <a:schemeClr val="accent2"/>
              </a:solidFill>
              <a:latin typeface="Consolas" panose="020B0609020204030204" pitchFamily="49" charset="0"/>
              <a:cs typeface="Consolas" panose="020B0609020204030204" pitchFamily="49" charset="0"/>
            </a:endParaRPr>
          </a:p>
          <a:p>
            <a:pPr>
              <a:spcBef>
                <a:spcPts val="0"/>
              </a:spcBef>
              <a:spcAft>
                <a:spcPts val="0"/>
              </a:spcAft>
            </a:pPr>
            <a:r>
              <a:rPr lang="en-US" sz="3600" dirty="0">
                <a:solidFill>
                  <a:schemeClr val="accent4"/>
                </a:solidFill>
                <a:latin typeface="Consolas" panose="020B0609020204030204" pitchFamily="49" charset="0"/>
                <a:cs typeface="Consolas" panose="020B0609020204030204" pitchFamily="49" charset="0"/>
              </a:rPr>
              <a:t>public </a:t>
            </a:r>
            <a:r>
              <a:rPr lang="en-US" sz="3600" dirty="0" err="1" smtClean="0">
                <a:solidFill>
                  <a:schemeClr val="accent4"/>
                </a:solidFill>
                <a:latin typeface="Consolas" panose="020B0609020204030204" pitchFamily="49" charset="0"/>
                <a:cs typeface="Consolas" panose="020B0609020204030204" pitchFamily="49" charset="0"/>
              </a:rPr>
              <a:t>Func</a:t>
            </a:r>
            <a:r>
              <a:rPr lang="en-US" sz="3600" dirty="0" smtClean="0">
                <a:solidFill>
                  <a:schemeClr val="accent4"/>
                </a:solidFill>
                <a:latin typeface="Consolas" panose="020B0609020204030204" pitchFamily="49" charset="0"/>
                <a:cs typeface="Consolas" panose="020B0609020204030204" pitchFamily="49" charset="0"/>
              </a:rPr>
              <a:t>&lt;</a:t>
            </a:r>
            <a:r>
              <a:rPr lang="en-US" sz="3600" dirty="0" err="1" smtClean="0">
                <a:solidFill>
                  <a:schemeClr val="accent4"/>
                </a:solidFill>
                <a:latin typeface="Consolas" panose="020B0609020204030204" pitchFamily="49" charset="0"/>
                <a:cs typeface="Consolas" panose="020B0609020204030204" pitchFamily="49" charset="0"/>
              </a:rPr>
              <a:t>int</a:t>
            </a:r>
            <a:r>
              <a:rPr lang="en-US" sz="3600" dirty="0">
                <a:solidFill>
                  <a:schemeClr val="accent4"/>
                </a:solidFill>
                <a:latin typeface="Consolas" panose="020B0609020204030204" pitchFamily="49" charset="0"/>
                <a:cs typeface="Consolas" panose="020B0609020204030204" pitchFamily="49" charset="0"/>
              </a:rPr>
              <a:t>&gt; </a:t>
            </a:r>
            <a:r>
              <a:rPr lang="en-US" sz="3600" dirty="0" err="1" smtClean="0">
                <a:solidFill>
                  <a:schemeClr val="accent4"/>
                </a:solidFill>
                <a:latin typeface="Consolas" panose="020B0609020204030204" pitchFamily="49" charset="0"/>
                <a:cs typeface="Consolas" panose="020B0609020204030204" pitchFamily="49" charset="0"/>
              </a:rPr>
              <a:t>CurrentYear</a:t>
            </a:r>
            <a:r>
              <a:rPr lang="en-US" sz="3600" dirty="0" smtClean="0">
                <a:solidFill>
                  <a:schemeClr val="accent4"/>
                </a:solidFill>
                <a:latin typeface="Consolas" panose="020B0609020204030204" pitchFamily="49" charset="0"/>
                <a:cs typeface="Consolas" panose="020B0609020204030204" pitchFamily="49" charset="0"/>
              </a:rPr>
              <a:t> = </a:t>
            </a:r>
          </a:p>
          <a:p>
            <a:pPr>
              <a:spcBef>
                <a:spcPts val="0"/>
              </a:spcBef>
              <a:spcAft>
                <a:spcPts val="0"/>
              </a:spcAft>
            </a:pPr>
            <a:r>
              <a:rPr lang="en-US" sz="3600" dirty="0" smtClean="0">
                <a:solidFill>
                  <a:schemeClr val="accent4"/>
                </a:solidFill>
                <a:latin typeface="Consolas" panose="020B0609020204030204" pitchFamily="49" charset="0"/>
                <a:cs typeface="Consolas" panose="020B0609020204030204" pitchFamily="49" charset="0"/>
              </a:rPr>
              <a:t>               () =&gt; </a:t>
            </a:r>
            <a:r>
              <a:rPr lang="en-US" sz="3600" dirty="0" err="1" smtClean="0">
                <a:solidFill>
                  <a:schemeClr val="accent4"/>
                </a:solidFill>
                <a:latin typeface="Consolas" panose="020B0609020204030204" pitchFamily="49" charset="0"/>
                <a:cs typeface="Consolas" panose="020B0609020204030204" pitchFamily="49" charset="0"/>
              </a:rPr>
              <a:t>DateTime.Now.Year</a:t>
            </a:r>
            <a:r>
              <a:rPr lang="en-US" sz="3600" dirty="0" smtClean="0">
                <a:solidFill>
                  <a:schemeClr val="accent4"/>
                </a:solidFill>
                <a:latin typeface="Consolas" panose="020B0609020204030204" pitchFamily="49" charset="0"/>
                <a:cs typeface="Consolas" panose="020B0609020204030204" pitchFamily="49" charset="0"/>
              </a:rPr>
              <a:t>;</a:t>
            </a:r>
            <a:endParaRPr lang="en-US" sz="3600" dirty="0">
              <a:solidFill>
                <a:schemeClr val="accent4"/>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9794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Shim</a:t>
            </a:r>
            <a:endParaRPr lang="en-US" dirty="0"/>
          </a:p>
        </p:txBody>
      </p:sp>
      <p:sp>
        <p:nvSpPr>
          <p:cNvPr id="3" name="Content Placeholder 2"/>
          <p:cNvSpPr>
            <a:spLocks noGrp="1"/>
          </p:cNvSpPr>
          <p:nvPr>
            <p:ph idx="1"/>
          </p:nvPr>
        </p:nvSpPr>
        <p:spPr>
          <a:xfrm>
            <a:off x="711200" y="1845734"/>
            <a:ext cx="10784114" cy="4023360"/>
          </a:xfrm>
        </p:spPr>
        <p:txBody>
          <a:bodyPr>
            <a:noAutofit/>
          </a:bodyPr>
          <a:lstStyle/>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public class </a:t>
            </a:r>
            <a:r>
              <a:rPr lang="en-US" sz="2400" dirty="0" smtClean="0">
                <a:latin typeface="Consolas" panose="020B0609020204030204" pitchFamily="49" charset="0"/>
                <a:cs typeface="Consolas" panose="020B0609020204030204" pitchFamily="49" charset="0"/>
              </a:rPr>
              <a:t>Copyright</a:t>
            </a:r>
            <a:endParaRPr lang="en-US" sz="2400" dirty="0">
              <a:latin typeface="Consolas" panose="020B0609020204030204" pitchFamily="49" charset="0"/>
              <a:cs typeface="Consolas" panose="020B0609020204030204" pitchFamily="49" charset="0"/>
            </a:endParaRP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public string Holder {get; set</a:t>
            </a:r>
            <a:r>
              <a:rPr lang="en-US" sz="2400" dirty="0" smtClean="0">
                <a:latin typeface="Consolas" panose="020B0609020204030204" pitchFamily="49" charset="0"/>
                <a:cs typeface="Consolas" panose="020B0609020204030204" pitchFamily="49" charset="0"/>
              </a:rPr>
              <a:t>;}</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a:t>
            </a:r>
            <a:r>
              <a:rPr lang="en-US" sz="2400" dirty="0" smtClean="0">
                <a:solidFill>
                  <a:srgbClr val="FF0000"/>
                </a:solidFill>
                <a:latin typeface="Consolas" panose="020B0609020204030204" pitchFamily="49" charset="0"/>
                <a:cs typeface="Consolas" panose="020B0609020204030204" pitchFamily="49" charset="0"/>
              </a:rPr>
              <a:t>public </a:t>
            </a:r>
            <a:r>
              <a:rPr lang="en-US" sz="2400" dirty="0" err="1" smtClean="0">
                <a:solidFill>
                  <a:srgbClr val="FF0000"/>
                </a:solidFill>
                <a:latin typeface="Consolas" panose="020B0609020204030204" pitchFamily="49" charset="0"/>
                <a:cs typeface="Consolas" panose="020B0609020204030204" pitchFamily="49" charset="0"/>
              </a:rPr>
              <a:t>Func</a:t>
            </a:r>
            <a:r>
              <a:rPr lang="en-US" sz="2400" dirty="0" smtClean="0">
                <a:solidFill>
                  <a:srgbClr val="FF0000"/>
                </a:solidFill>
                <a:latin typeface="Consolas" panose="020B0609020204030204" pitchFamily="49" charset="0"/>
                <a:cs typeface="Consolas" panose="020B0609020204030204" pitchFamily="49" charset="0"/>
              </a:rPr>
              <a:t>&lt;</a:t>
            </a:r>
            <a:r>
              <a:rPr lang="en-US" sz="2400" dirty="0" err="1" smtClean="0">
                <a:solidFill>
                  <a:srgbClr val="FF0000"/>
                </a:solidFill>
                <a:latin typeface="Consolas" panose="020B0609020204030204" pitchFamily="49" charset="0"/>
                <a:cs typeface="Consolas" panose="020B0609020204030204" pitchFamily="49" charset="0"/>
              </a:rPr>
              <a:t>int</a:t>
            </a:r>
            <a:r>
              <a:rPr lang="en-US" sz="2400" dirty="0" smtClean="0">
                <a:solidFill>
                  <a:srgbClr val="FF0000"/>
                </a:solidFill>
                <a:latin typeface="Consolas" panose="020B0609020204030204" pitchFamily="49" charset="0"/>
                <a:cs typeface="Consolas" panose="020B0609020204030204" pitchFamily="49" charset="0"/>
              </a:rPr>
              <a:t>&gt; </a:t>
            </a:r>
            <a:r>
              <a:rPr lang="en-US" sz="2400" dirty="0" err="1" smtClean="0">
                <a:solidFill>
                  <a:srgbClr val="FF0000"/>
                </a:solidFill>
                <a:latin typeface="Consolas" panose="020B0609020204030204" pitchFamily="49" charset="0"/>
                <a:cs typeface="Consolas" panose="020B0609020204030204" pitchFamily="49" charset="0"/>
              </a:rPr>
              <a:t>CurrentYear</a:t>
            </a:r>
            <a:r>
              <a:rPr lang="en-US" sz="2400" dirty="0">
                <a:solidFill>
                  <a:srgbClr val="FF0000"/>
                </a:solidFill>
                <a:latin typeface="Consolas" panose="020B0609020204030204" pitchFamily="49" charset="0"/>
                <a:cs typeface="Consolas" panose="020B0609020204030204" pitchFamily="49" charset="0"/>
              </a:rPr>
              <a:t> </a:t>
            </a:r>
            <a:r>
              <a:rPr lang="en-US" sz="2400" dirty="0" smtClean="0">
                <a:solidFill>
                  <a:srgbClr val="FF0000"/>
                </a:solidFill>
                <a:latin typeface="Consolas" panose="020B0609020204030204" pitchFamily="49" charset="0"/>
                <a:cs typeface="Consolas" panose="020B0609020204030204" pitchFamily="49" charset="0"/>
              </a:rPr>
              <a:t>= () =&gt; </a:t>
            </a:r>
            <a:r>
              <a:rPr lang="en-US" sz="2400" dirty="0" err="1" smtClean="0">
                <a:solidFill>
                  <a:srgbClr val="FF0000"/>
                </a:solidFill>
                <a:latin typeface="Consolas" panose="020B0609020204030204" pitchFamily="49" charset="0"/>
                <a:cs typeface="Consolas" panose="020B0609020204030204" pitchFamily="49" charset="0"/>
              </a:rPr>
              <a:t>DateTime.Now.Year</a:t>
            </a:r>
            <a:r>
              <a:rPr lang="en-US" sz="2400" dirty="0" smtClean="0">
                <a:solidFill>
                  <a:srgbClr val="FF0000"/>
                </a:solidFill>
                <a:latin typeface="Consolas" panose="020B0609020204030204" pitchFamily="49" charset="0"/>
                <a:cs typeface="Consolas" panose="020B0609020204030204" pitchFamily="49" charset="0"/>
              </a:rPr>
              <a:t>;</a:t>
            </a:r>
            <a:endParaRPr lang="en-US" sz="2400" dirty="0">
              <a:solidFill>
                <a:srgbClr val="FF0000"/>
              </a:solidFill>
              <a:latin typeface="Consolas" panose="020B0609020204030204" pitchFamily="49" charset="0"/>
              <a:cs typeface="Consolas" panose="020B0609020204030204" pitchFamily="49" charset="0"/>
            </a:endParaRP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public </a:t>
            </a:r>
            <a:r>
              <a:rPr lang="en-US" sz="2400" dirty="0" smtClean="0">
                <a:latin typeface="Consolas" panose="020B0609020204030204" pitchFamily="49" charset="0"/>
                <a:cs typeface="Consolas" panose="020B0609020204030204" pitchFamily="49" charset="0"/>
              </a:rPr>
              <a:t>Copyright (</a:t>
            </a:r>
            <a:r>
              <a:rPr lang="en-US" sz="2400" dirty="0">
                <a:latin typeface="Consolas" panose="020B0609020204030204" pitchFamily="49" charset="0"/>
                <a:cs typeface="Consolas" panose="020B0609020204030204" pitchFamily="49" charset="0"/>
              </a:rPr>
              <a:t>string holder)</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Holder = holder;</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public </a:t>
            </a:r>
            <a:r>
              <a:rPr lang="en-US" sz="2400" dirty="0" smtClean="0">
                <a:latin typeface="Consolas" panose="020B0609020204030204" pitchFamily="49" charset="0"/>
                <a:cs typeface="Consolas" panose="020B0609020204030204" pitchFamily="49" charset="0"/>
              </a:rPr>
              <a:t>static implicit string(Copyright c)</a:t>
            </a:r>
            <a:endParaRPr lang="en-US" sz="2400" dirty="0">
              <a:latin typeface="Consolas" panose="020B0609020204030204" pitchFamily="49" charset="0"/>
              <a:cs typeface="Consolas" panose="020B0609020204030204" pitchFamily="49" charset="0"/>
            </a:endParaRP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return </a:t>
            </a:r>
            <a:r>
              <a:rPr lang="en-US" sz="2400" dirty="0" err="1">
                <a:latin typeface="Consolas" panose="020B0609020204030204" pitchFamily="49" charset="0"/>
                <a:cs typeface="Consolas" panose="020B0609020204030204" pitchFamily="49" charset="0"/>
              </a:rPr>
              <a:t>string.Format</a:t>
            </a:r>
            <a:r>
              <a:rPr lang="en-US" sz="2400" dirty="0">
                <a:latin typeface="Consolas" panose="020B0609020204030204" pitchFamily="49" charset="0"/>
                <a:cs typeface="Consolas" panose="020B0609020204030204" pitchFamily="49" charset="0"/>
              </a:rPr>
              <a:t>("Copyright © {0} {1}. ", </a:t>
            </a:r>
            <a:endParaRPr lang="en-US" sz="2400" dirty="0" smtClean="0">
              <a:latin typeface="Consolas" panose="020B0609020204030204" pitchFamily="49" charset="0"/>
              <a:cs typeface="Consolas" panose="020B0609020204030204" pitchFamily="49" charset="0"/>
            </a:endParaRP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c.Holder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a:t>
            </a:r>
            <a:r>
              <a:rPr lang="en-US" sz="2400" dirty="0" err="1" smtClean="0">
                <a:solidFill>
                  <a:srgbClr val="FF0000"/>
                </a:solidFill>
                <a:latin typeface="Consolas" panose="020B0609020204030204" pitchFamily="49" charset="0"/>
                <a:cs typeface="Consolas" panose="020B0609020204030204" pitchFamily="49" charset="0"/>
              </a:rPr>
              <a:t>CurrentYear</a:t>
            </a:r>
            <a:r>
              <a:rPr lang="en-US" sz="2400" dirty="0" smtClean="0">
                <a:solidFill>
                  <a:srgbClr val="FF0000"/>
                </a:solidFill>
                <a:latin typeface="Consolas" panose="020B0609020204030204" pitchFamily="49" charset="0"/>
                <a:cs typeface="Consolas" panose="020B0609020204030204" pitchFamily="49" charset="0"/>
              </a:rPr>
              <a:t>()</a:t>
            </a:r>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3287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389348" y="4178132"/>
            <a:ext cx="2264398" cy="82963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IIS</a:t>
            </a:r>
            <a:endParaRPr lang="en-US" dirty="0">
              <a:solidFill>
                <a:schemeClr val="bg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0343" y="7048"/>
            <a:ext cx="4141657" cy="6209380"/>
          </a:xfrm>
        </p:spPr>
      </p:pic>
      <p:sp>
        <p:nvSpPr>
          <p:cNvPr id="2" name="Title 1"/>
          <p:cNvSpPr>
            <a:spLocks noGrp="1"/>
          </p:cNvSpPr>
          <p:nvPr>
            <p:ph type="title"/>
          </p:nvPr>
        </p:nvSpPr>
        <p:spPr/>
        <p:txBody>
          <a:bodyPr/>
          <a:lstStyle/>
          <a:p>
            <a:r>
              <a:rPr lang="en-US" dirty="0" err="1" smtClean="0"/>
              <a:t>IntegrationTesting</a:t>
            </a:r>
            <a:endParaRPr lang="en-US" dirty="0"/>
          </a:p>
        </p:txBody>
      </p:sp>
      <p:sp>
        <p:nvSpPr>
          <p:cNvPr id="3" name="Rectangle 2"/>
          <p:cNvSpPr/>
          <p:nvPr/>
        </p:nvSpPr>
        <p:spPr>
          <a:xfrm>
            <a:off x="5785945" y="2507417"/>
            <a:ext cx="2264398" cy="82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Controller</a:t>
            </a:r>
            <a:endParaRPr lang="en-US" dirty="0"/>
          </a:p>
        </p:txBody>
      </p:sp>
      <p:sp>
        <p:nvSpPr>
          <p:cNvPr id="5" name="Rectangle 4"/>
          <p:cNvSpPr/>
          <p:nvPr/>
        </p:nvSpPr>
        <p:spPr>
          <a:xfrm>
            <a:off x="5785945" y="3329445"/>
            <a:ext cx="2264398" cy="8296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solidFill>
              </a:rPr>
              <a:t>Business</a:t>
            </a:r>
            <a:endParaRPr lang="en-US" dirty="0">
              <a:solidFill>
                <a:schemeClr val="accent1"/>
              </a:solidFill>
            </a:endParaRPr>
          </a:p>
        </p:txBody>
      </p:sp>
      <p:sp>
        <p:nvSpPr>
          <p:cNvPr id="6" name="Rectangle 5"/>
          <p:cNvSpPr/>
          <p:nvPr/>
        </p:nvSpPr>
        <p:spPr>
          <a:xfrm>
            <a:off x="5785945" y="4159082"/>
            <a:ext cx="2264398" cy="82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Repository</a:t>
            </a:r>
            <a:endParaRPr lang="en-US" dirty="0"/>
          </a:p>
        </p:txBody>
      </p:sp>
      <p:sp>
        <p:nvSpPr>
          <p:cNvPr id="8" name="Rectangle 7"/>
          <p:cNvSpPr/>
          <p:nvPr/>
        </p:nvSpPr>
        <p:spPr>
          <a:xfrm>
            <a:off x="2095500" y="4178132"/>
            <a:ext cx="5977600" cy="96536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441612" y="2499809"/>
            <a:ext cx="2264398" cy="82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Filter</a:t>
            </a:r>
            <a:endParaRPr lang="en-US" dirty="0"/>
          </a:p>
        </p:txBody>
      </p:sp>
      <p:sp>
        <p:nvSpPr>
          <p:cNvPr id="12" name="Rectangle 11"/>
          <p:cNvSpPr/>
          <p:nvPr/>
        </p:nvSpPr>
        <p:spPr>
          <a:xfrm>
            <a:off x="1097280" y="2499809"/>
            <a:ext cx="2264398" cy="82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Handler</a:t>
            </a:r>
            <a:endParaRPr lang="en-US" dirty="0"/>
          </a:p>
        </p:txBody>
      </p:sp>
    </p:spTree>
    <p:extLst>
      <p:ext uri="{BB962C8B-B14F-4D97-AF65-F5344CB8AC3E}">
        <p14:creationId xmlns:p14="http://schemas.microsoft.com/office/powerpoint/2010/main" val="2028513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InMemoryServer</a:t>
            </a:r>
            <a:endParaRPr lang="en-US" dirty="0"/>
          </a:p>
        </p:txBody>
      </p:sp>
      <p:sp>
        <p:nvSpPr>
          <p:cNvPr id="3" name="Content Placeholder 2"/>
          <p:cNvSpPr>
            <a:spLocks noGrp="1"/>
          </p:cNvSpPr>
          <p:nvPr>
            <p:ph idx="1"/>
          </p:nvPr>
        </p:nvSpPr>
        <p:spPr/>
        <p:txBody>
          <a:bodyPr/>
          <a:lstStyle/>
          <a:p>
            <a:endParaRPr lang="en-US" dirty="0"/>
          </a:p>
        </p:txBody>
      </p:sp>
      <p:grpSp>
        <p:nvGrpSpPr>
          <p:cNvPr id="6" name="Group 5"/>
          <p:cNvGrpSpPr/>
          <p:nvPr/>
        </p:nvGrpSpPr>
        <p:grpSpPr>
          <a:xfrm>
            <a:off x="3313412" y="2227028"/>
            <a:ext cx="5626136" cy="3260772"/>
            <a:chOff x="2090508" y="2270233"/>
            <a:chExt cx="5626136" cy="3260772"/>
          </a:xfrm>
        </p:grpSpPr>
        <p:sp>
          <p:nvSpPr>
            <p:cNvPr id="4" name="Rectangle 3"/>
            <p:cNvSpPr/>
            <p:nvPr/>
          </p:nvSpPr>
          <p:spPr>
            <a:xfrm>
              <a:off x="2090508" y="2270233"/>
              <a:ext cx="5626136" cy="3260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r>
                <a:rPr lang="en-US" sz="3600" dirty="0" err="1" smtClean="0"/>
                <a:t>HttpServer</a:t>
              </a:r>
              <a:endParaRPr lang="en-US" sz="3600" dirty="0"/>
            </a:p>
          </p:txBody>
        </p:sp>
        <p:sp>
          <p:nvSpPr>
            <p:cNvPr id="5" name="Rounded Rectangle 4"/>
            <p:cNvSpPr/>
            <p:nvPr/>
          </p:nvSpPr>
          <p:spPr>
            <a:xfrm>
              <a:off x="3096732" y="3244646"/>
              <a:ext cx="3613687" cy="131194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sp>
        <p:nvSpPr>
          <p:cNvPr id="7" name="TextBox 6"/>
          <p:cNvSpPr txBox="1"/>
          <p:nvPr/>
        </p:nvSpPr>
        <p:spPr>
          <a:xfrm>
            <a:off x="4376786" y="3201441"/>
            <a:ext cx="3564822" cy="646331"/>
          </a:xfrm>
          <a:prstGeom prst="rect">
            <a:avLst/>
          </a:prstGeom>
          <a:noFill/>
        </p:spPr>
        <p:txBody>
          <a:bodyPr wrap="none" rtlCol="0">
            <a:spAutoFit/>
          </a:bodyPr>
          <a:lstStyle/>
          <a:p>
            <a:r>
              <a:rPr lang="en-US" sz="3600" dirty="0" err="1" smtClean="0"/>
              <a:t>HttpConfiguration</a:t>
            </a:r>
            <a:endParaRPr lang="en-US" sz="3600" dirty="0"/>
          </a:p>
        </p:txBody>
      </p:sp>
      <p:sp>
        <p:nvSpPr>
          <p:cNvPr id="8" name="TextBox 7"/>
          <p:cNvSpPr txBox="1"/>
          <p:nvPr/>
        </p:nvSpPr>
        <p:spPr>
          <a:xfrm>
            <a:off x="4848421" y="3972605"/>
            <a:ext cx="2510046" cy="461665"/>
          </a:xfrm>
          <a:prstGeom prst="rect">
            <a:avLst/>
          </a:prstGeom>
          <a:noFill/>
        </p:spPr>
        <p:txBody>
          <a:bodyPr wrap="none" rtlCol="0">
            <a:spAutoFit/>
          </a:bodyPr>
          <a:lstStyle/>
          <a:p>
            <a:r>
              <a:rPr lang="en-US" sz="2400" dirty="0" err="1" smtClean="0"/>
              <a:t>DelegatingHandler</a:t>
            </a:r>
            <a:endParaRPr lang="en-US" sz="2400" dirty="0"/>
          </a:p>
        </p:txBody>
      </p:sp>
    </p:spTree>
    <p:extLst>
      <p:ext uri="{BB962C8B-B14F-4D97-AF65-F5344CB8AC3E}">
        <p14:creationId xmlns:p14="http://schemas.microsoft.com/office/powerpoint/2010/main" val="1628553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83137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&amp; Links</a:t>
            </a:r>
            <a:endParaRPr lang="en-US" dirty="0"/>
          </a:p>
        </p:txBody>
      </p:sp>
      <p:sp>
        <p:nvSpPr>
          <p:cNvPr id="3" name="Content Placeholder 2"/>
          <p:cNvSpPr>
            <a:spLocks noGrp="1"/>
          </p:cNvSpPr>
          <p:nvPr>
            <p:ph idx="1"/>
          </p:nvPr>
        </p:nvSpPr>
        <p:spPr/>
        <p:txBody>
          <a:bodyPr/>
          <a:lstStyle/>
          <a:p>
            <a:r>
              <a:rPr lang="en-US" dirty="0" smtClean="0"/>
              <a:t>Twitter: @</a:t>
            </a:r>
            <a:r>
              <a:rPr lang="en-US" dirty="0" err="1" smtClean="0"/>
              <a:t>ExploreMqt</a:t>
            </a:r>
            <a:endParaRPr lang="en-US" dirty="0" smtClean="0"/>
          </a:p>
          <a:p>
            <a:r>
              <a:rPr lang="en-US" dirty="0" smtClean="0"/>
              <a:t>Email: </a:t>
            </a:r>
            <a:r>
              <a:rPr lang="en-US" dirty="0" smtClean="0">
                <a:hlinkClick r:id="rId3"/>
              </a:rPr>
              <a:t>tenholeharp@gmail.com</a:t>
            </a:r>
            <a:endParaRPr lang="en-US" dirty="0" smtClean="0"/>
          </a:p>
          <a:p>
            <a:r>
              <a:rPr lang="en-US" dirty="0" err="1" smtClean="0"/>
              <a:t>Github</a:t>
            </a:r>
            <a:r>
              <a:rPr lang="en-US" dirty="0"/>
              <a:t>: </a:t>
            </a:r>
            <a:r>
              <a:rPr lang="en-US" dirty="0">
                <a:hlinkClick r:id="rId4"/>
              </a:rPr>
              <a:t>https://</a:t>
            </a:r>
            <a:r>
              <a:rPr lang="en-US" dirty="0" smtClean="0">
                <a:hlinkClick r:id="rId4"/>
              </a:rPr>
              <a:t>github.com/ExploreMqt</a:t>
            </a:r>
            <a:r>
              <a:rPr lang="en-US" dirty="0" smtClean="0"/>
              <a:t> </a:t>
            </a:r>
          </a:p>
          <a:p>
            <a:r>
              <a:rPr lang="en-US" dirty="0" err="1" smtClean="0"/>
              <a:t>Peiro</a:t>
            </a:r>
            <a:r>
              <a:rPr lang="en-US" dirty="0"/>
              <a:t>: </a:t>
            </a:r>
            <a:r>
              <a:rPr lang="en-US" dirty="0">
                <a:hlinkClick r:id="rId5"/>
              </a:rPr>
              <a:t>https://</a:t>
            </a:r>
            <a:r>
              <a:rPr lang="en-US" dirty="0" smtClean="0">
                <a:hlinkClick r:id="rId5"/>
              </a:rPr>
              <a:t>github.com/ExploreMqt/Peiro</a:t>
            </a:r>
            <a:r>
              <a:rPr lang="en-US" dirty="0" smtClean="0"/>
              <a:t> </a:t>
            </a:r>
            <a:endParaRPr lang="en-US" dirty="0"/>
          </a:p>
        </p:txBody>
      </p:sp>
    </p:spTree>
    <p:extLst>
      <p:ext uri="{BB962C8B-B14F-4D97-AF65-F5344CB8AC3E}">
        <p14:creationId xmlns:p14="http://schemas.microsoft.com/office/powerpoint/2010/main" val="223848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0343" y="0"/>
            <a:ext cx="4141657" cy="6209380"/>
          </a:xfrm>
        </p:spPr>
      </p:pic>
      <p:sp>
        <p:nvSpPr>
          <p:cNvPr id="2" name="Title 1"/>
          <p:cNvSpPr>
            <a:spLocks noGrp="1"/>
          </p:cNvSpPr>
          <p:nvPr>
            <p:ph type="title"/>
          </p:nvPr>
        </p:nvSpPr>
        <p:spPr/>
        <p:txBody>
          <a:bodyPr/>
          <a:lstStyle/>
          <a:p>
            <a:r>
              <a:rPr lang="en-US" dirty="0" smtClean="0"/>
              <a:t>Goodness in layers</a:t>
            </a:r>
            <a:endParaRPr lang="en-US" dirty="0"/>
          </a:p>
        </p:txBody>
      </p:sp>
    </p:spTree>
    <p:extLst>
      <p:ext uri="{BB962C8B-B14F-4D97-AF65-F5344CB8AC3E}">
        <p14:creationId xmlns:p14="http://schemas.microsoft.com/office/powerpoint/2010/main" val="2079277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0343" y="7048"/>
            <a:ext cx="4141657" cy="6209380"/>
          </a:xfrm>
        </p:spPr>
      </p:pic>
      <p:sp>
        <p:nvSpPr>
          <p:cNvPr id="2" name="Title 1"/>
          <p:cNvSpPr>
            <a:spLocks noGrp="1"/>
          </p:cNvSpPr>
          <p:nvPr>
            <p:ph type="title"/>
          </p:nvPr>
        </p:nvSpPr>
        <p:spPr/>
        <p:txBody>
          <a:bodyPr/>
          <a:lstStyle/>
          <a:p>
            <a:r>
              <a:rPr lang="en-US" dirty="0" smtClean="0"/>
              <a:t>Goodness in layers</a:t>
            </a:r>
            <a:endParaRPr lang="en-US" dirty="0"/>
          </a:p>
        </p:txBody>
      </p:sp>
      <p:sp>
        <p:nvSpPr>
          <p:cNvPr id="3" name="Rectangle 2"/>
          <p:cNvSpPr/>
          <p:nvPr/>
        </p:nvSpPr>
        <p:spPr>
          <a:xfrm>
            <a:off x="2964200" y="2565476"/>
            <a:ext cx="2709512" cy="82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Controller</a:t>
            </a:r>
            <a:endParaRPr lang="en-US" dirty="0"/>
          </a:p>
        </p:txBody>
      </p:sp>
      <p:sp>
        <p:nvSpPr>
          <p:cNvPr id="5" name="Rectangle 4"/>
          <p:cNvSpPr/>
          <p:nvPr/>
        </p:nvSpPr>
        <p:spPr>
          <a:xfrm>
            <a:off x="2964200" y="3387504"/>
            <a:ext cx="2709512" cy="8296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solidFill>
              </a:rPr>
              <a:t>Business</a:t>
            </a:r>
            <a:endParaRPr lang="en-US" dirty="0">
              <a:solidFill>
                <a:schemeClr val="accent1"/>
              </a:solidFill>
            </a:endParaRPr>
          </a:p>
        </p:txBody>
      </p:sp>
      <p:sp>
        <p:nvSpPr>
          <p:cNvPr id="6" name="Rectangle 5"/>
          <p:cNvSpPr/>
          <p:nvPr/>
        </p:nvSpPr>
        <p:spPr>
          <a:xfrm>
            <a:off x="2964200" y="4217140"/>
            <a:ext cx="2709512" cy="82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Repository</a:t>
            </a:r>
            <a:endParaRPr lang="en-US" dirty="0"/>
          </a:p>
        </p:txBody>
      </p:sp>
    </p:spTree>
    <p:extLst>
      <p:ext uri="{BB962C8B-B14F-4D97-AF65-F5344CB8AC3E}">
        <p14:creationId xmlns:p14="http://schemas.microsoft.com/office/powerpoint/2010/main" val="414016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0343" y="7048"/>
            <a:ext cx="4141657" cy="6209380"/>
          </a:xfrm>
        </p:spPr>
      </p:pic>
      <p:sp>
        <p:nvSpPr>
          <p:cNvPr id="2" name="Title 1"/>
          <p:cNvSpPr>
            <a:spLocks noGrp="1"/>
          </p:cNvSpPr>
          <p:nvPr>
            <p:ph type="title"/>
          </p:nvPr>
        </p:nvSpPr>
        <p:spPr/>
        <p:txBody>
          <a:bodyPr/>
          <a:lstStyle/>
          <a:p>
            <a:r>
              <a:rPr lang="en-US" dirty="0" smtClean="0"/>
              <a:t>Unit Testing</a:t>
            </a:r>
            <a:endParaRPr lang="en-US" dirty="0"/>
          </a:p>
        </p:txBody>
      </p:sp>
      <p:sp>
        <p:nvSpPr>
          <p:cNvPr id="3" name="Rectangle 2"/>
          <p:cNvSpPr/>
          <p:nvPr/>
        </p:nvSpPr>
        <p:spPr>
          <a:xfrm>
            <a:off x="4981686" y="2507418"/>
            <a:ext cx="2709512" cy="82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Controller</a:t>
            </a:r>
            <a:endParaRPr lang="en-US" dirty="0"/>
          </a:p>
        </p:txBody>
      </p:sp>
      <p:sp>
        <p:nvSpPr>
          <p:cNvPr id="5" name="Rectangle 4"/>
          <p:cNvSpPr/>
          <p:nvPr/>
        </p:nvSpPr>
        <p:spPr>
          <a:xfrm>
            <a:off x="4981686" y="3329446"/>
            <a:ext cx="2709512" cy="8296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solidFill>
              </a:rPr>
              <a:t>Business</a:t>
            </a:r>
            <a:endParaRPr lang="en-US" dirty="0">
              <a:solidFill>
                <a:schemeClr val="accent1"/>
              </a:solidFill>
            </a:endParaRPr>
          </a:p>
        </p:txBody>
      </p:sp>
      <p:sp>
        <p:nvSpPr>
          <p:cNvPr id="6" name="Rectangle 5"/>
          <p:cNvSpPr/>
          <p:nvPr/>
        </p:nvSpPr>
        <p:spPr>
          <a:xfrm>
            <a:off x="4981686" y="4159082"/>
            <a:ext cx="2709512" cy="82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Repository</a:t>
            </a:r>
            <a:endParaRPr lang="en-US" dirty="0"/>
          </a:p>
        </p:txBody>
      </p:sp>
      <p:sp>
        <p:nvSpPr>
          <p:cNvPr id="7" name="TextBox 6"/>
          <p:cNvSpPr txBox="1"/>
          <p:nvPr/>
        </p:nvSpPr>
        <p:spPr>
          <a:xfrm>
            <a:off x="1097280" y="2016915"/>
            <a:ext cx="2961773" cy="3539430"/>
          </a:xfrm>
          <a:prstGeom prst="rect">
            <a:avLst/>
          </a:prstGeom>
          <a:noFill/>
        </p:spPr>
        <p:txBody>
          <a:bodyPr wrap="none" rtlCol="0">
            <a:spAutoFit/>
          </a:bodyPr>
          <a:lstStyle/>
          <a:p>
            <a:r>
              <a:rPr lang="en-US" sz="2800" dirty="0" smtClean="0">
                <a:solidFill>
                  <a:schemeClr val="accent2"/>
                </a:solidFill>
              </a:rPr>
              <a:t>Testing</a:t>
            </a:r>
          </a:p>
          <a:p>
            <a:pPr marL="457200" indent="-457200">
              <a:buFont typeface="Arial" panose="020B0604020202020204" pitchFamily="34" charset="0"/>
              <a:buChar char="•"/>
            </a:pPr>
            <a:r>
              <a:rPr lang="en-US" sz="2800" dirty="0" smtClean="0">
                <a:solidFill>
                  <a:schemeClr val="accent1"/>
                </a:solidFill>
              </a:rPr>
              <a:t>Input Validation</a:t>
            </a:r>
          </a:p>
          <a:p>
            <a:pPr marL="457200" indent="-457200">
              <a:buFont typeface="Arial" panose="020B0604020202020204" pitchFamily="34" charset="0"/>
              <a:buChar char="•"/>
            </a:pPr>
            <a:r>
              <a:rPr lang="en-US" sz="2800" dirty="0">
                <a:solidFill>
                  <a:schemeClr val="accent1"/>
                </a:solidFill>
              </a:rPr>
              <a:t>Status Codes</a:t>
            </a:r>
          </a:p>
          <a:p>
            <a:pPr marL="457200" indent="-457200">
              <a:buFont typeface="Arial" panose="020B0604020202020204" pitchFamily="34" charset="0"/>
              <a:buChar char="•"/>
            </a:pPr>
            <a:r>
              <a:rPr lang="en-US" sz="2800" dirty="0" smtClean="0">
                <a:solidFill>
                  <a:schemeClr val="accent1"/>
                </a:solidFill>
              </a:rPr>
              <a:t>Hypermedia</a:t>
            </a:r>
          </a:p>
          <a:p>
            <a:pPr marL="457200" indent="-457200">
              <a:buFont typeface="Arial" panose="020B0604020202020204" pitchFamily="34" charset="0"/>
              <a:buChar char="•"/>
            </a:pPr>
            <a:r>
              <a:rPr lang="en-US" sz="2800" dirty="0" smtClean="0">
                <a:solidFill>
                  <a:schemeClr val="accent1"/>
                </a:solidFill>
              </a:rPr>
              <a:t>Error messages </a:t>
            </a:r>
          </a:p>
          <a:p>
            <a:pPr marL="457200" indent="-457200">
              <a:buFont typeface="Arial" panose="020B0604020202020204" pitchFamily="34" charset="0"/>
              <a:buChar char="•"/>
            </a:pPr>
            <a:endParaRPr lang="en-US" sz="2800" dirty="0" smtClean="0">
              <a:solidFill>
                <a:schemeClr val="accent1"/>
              </a:solidFill>
            </a:endParaRPr>
          </a:p>
          <a:p>
            <a:r>
              <a:rPr lang="en-US" sz="2800" dirty="0" smtClean="0">
                <a:solidFill>
                  <a:schemeClr val="accent2"/>
                </a:solidFill>
              </a:rPr>
              <a:t>Injecting</a:t>
            </a:r>
            <a:endParaRPr lang="en-US" sz="2800" dirty="0">
              <a:solidFill>
                <a:schemeClr val="accent2"/>
              </a:solidFill>
            </a:endParaRPr>
          </a:p>
          <a:p>
            <a:pPr marL="457200" indent="-457200">
              <a:buFont typeface="Arial" panose="020B0604020202020204" pitchFamily="34" charset="0"/>
              <a:buChar char="•"/>
            </a:pPr>
            <a:r>
              <a:rPr lang="en-US" sz="2800" dirty="0" smtClean="0">
                <a:solidFill>
                  <a:schemeClr val="accent1"/>
                </a:solidFill>
              </a:rPr>
              <a:t>Business </a:t>
            </a:r>
          </a:p>
        </p:txBody>
      </p:sp>
      <p:sp>
        <p:nvSpPr>
          <p:cNvPr id="8" name="Rectangle 7"/>
          <p:cNvSpPr/>
          <p:nvPr/>
        </p:nvSpPr>
        <p:spPr>
          <a:xfrm>
            <a:off x="4981686" y="3329445"/>
            <a:ext cx="2709512" cy="165927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218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28353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0343" y="7048"/>
            <a:ext cx="4141657" cy="6209380"/>
          </a:xfrm>
        </p:spPr>
      </p:pic>
      <p:sp>
        <p:nvSpPr>
          <p:cNvPr id="2" name="Title 1"/>
          <p:cNvSpPr>
            <a:spLocks noGrp="1"/>
          </p:cNvSpPr>
          <p:nvPr>
            <p:ph type="title"/>
          </p:nvPr>
        </p:nvSpPr>
        <p:spPr/>
        <p:txBody>
          <a:bodyPr/>
          <a:lstStyle/>
          <a:p>
            <a:r>
              <a:rPr lang="en-US" dirty="0" smtClean="0"/>
              <a:t>Unit Testing</a:t>
            </a:r>
            <a:endParaRPr lang="en-US" dirty="0"/>
          </a:p>
        </p:txBody>
      </p:sp>
      <p:sp>
        <p:nvSpPr>
          <p:cNvPr id="3" name="Rectangle 2"/>
          <p:cNvSpPr/>
          <p:nvPr/>
        </p:nvSpPr>
        <p:spPr>
          <a:xfrm>
            <a:off x="5265474" y="2507418"/>
            <a:ext cx="2709512" cy="82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Controller</a:t>
            </a:r>
            <a:endParaRPr lang="en-US" dirty="0"/>
          </a:p>
        </p:txBody>
      </p:sp>
      <p:sp>
        <p:nvSpPr>
          <p:cNvPr id="5" name="Rectangle 4"/>
          <p:cNvSpPr/>
          <p:nvPr/>
        </p:nvSpPr>
        <p:spPr>
          <a:xfrm>
            <a:off x="5265474" y="3329446"/>
            <a:ext cx="2709512" cy="8296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solidFill>
              </a:rPr>
              <a:t>Business</a:t>
            </a:r>
            <a:endParaRPr lang="en-US" dirty="0">
              <a:solidFill>
                <a:schemeClr val="accent1"/>
              </a:solidFill>
            </a:endParaRPr>
          </a:p>
        </p:txBody>
      </p:sp>
      <p:sp>
        <p:nvSpPr>
          <p:cNvPr id="6" name="Rectangle 5"/>
          <p:cNvSpPr/>
          <p:nvPr/>
        </p:nvSpPr>
        <p:spPr>
          <a:xfrm>
            <a:off x="5265474" y="4159082"/>
            <a:ext cx="2709512" cy="82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Repository</a:t>
            </a:r>
            <a:endParaRPr lang="en-US" dirty="0"/>
          </a:p>
        </p:txBody>
      </p:sp>
      <p:sp>
        <p:nvSpPr>
          <p:cNvPr id="7" name="TextBox 6"/>
          <p:cNvSpPr txBox="1"/>
          <p:nvPr/>
        </p:nvSpPr>
        <p:spPr>
          <a:xfrm>
            <a:off x="1097280" y="2016915"/>
            <a:ext cx="2972289" cy="4401205"/>
          </a:xfrm>
          <a:prstGeom prst="rect">
            <a:avLst/>
          </a:prstGeom>
          <a:noFill/>
        </p:spPr>
        <p:txBody>
          <a:bodyPr wrap="none" rtlCol="0">
            <a:spAutoFit/>
          </a:bodyPr>
          <a:lstStyle/>
          <a:p>
            <a:r>
              <a:rPr lang="en-US" sz="2800" dirty="0" smtClean="0">
                <a:solidFill>
                  <a:schemeClr val="accent2"/>
                </a:solidFill>
              </a:rPr>
              <a:t>Objects to Test</a:t>
            </a:r>
          </a:p>
          <a:p>
            <a:pPr marL="457200" indent="-457200">
              <a:buFont typeface="Arial" panose="020B0604020202020204" pitchFamily="34" charset="0"/>
              <a:buChar char="•"/>
            </a:pPr>
            <a:r>
              <a:rPr lang="en-US" sz="2800" dirty="0" smtClean="0">
                <a:solidFill>
                  <a:schemeClr val="accent1"/>
                </a:solidFill>
              </a:rPr>
              <a:t>Controller</a:t>
            </a:r>
          </a:p>
          <a:p>
            <a:pPr marL="457200" indent="-457200">
              <a:buFont typeface="Arial" panose="020B0604020202020204" pitchFamily="34" charset="0"/>
              <a:buChar char="•"/>
            </a:pPr>
            <a:r>
              <a:rPr lang="en-US" sz="2800" dirty="0" smtClean="0">
                <a:solidFill>
                  <a:schemeClr val="accent1"/>
                </a:solidFill>
              </a:rPr>
              <a:t>Filters</a:t>
            </a:r>
            <a:endParaRPr lang="en-US" sz="2800" dirty="0" smtClean="0">
              <a:solidFill>
                <a:schemeClr val="accent1"/>
              </a:solidFill>
            </a:endParaRPr>
          </a:p>
          <a:p>
            <a:pPr marL="457200" indent="-457200">
              <a:buFont typeface="Arial" panose="020B0604020202020204" pitchFamily="34" charset="0"/>
              <a:buChar char="•"/>
            </a:pPr>
            <a:r>
              <a:rPr lang="en-US" sz="2800" dirty="0" smtClean="0">
                <a:solidFill>
                  <a:schemeClr val="accent1"/>
                </a:solidFill>
              </a:rPr>
              <a:t>Handlers</a:t>
            </a:r>
          </a:p>
          <a:p>
            <a:pPr marL="457200" indent="-457200">
              <a:buFont typeface="Arial" panose="020B0604020202020204" pitchFamily="34" charset="0"/>
              <a:buChar char="•"/>
            </a:pPr>
            <a:r>
              <a:rPr lang="en-US" sz="2800" dirty="0" smtClean="0">
                <a:solidFill>
                  <a:schemeClr val="accent1"/>
                </a:solidFill>
              </a:rPr>
              <a:t>Helpers</a:t>
            </a:r>
          </a:p>
          <a:p>
            <a:pPr marL="457200" indent="-457200">
              <a:buFont typeface="Arial" panose="020B0604020202020204" pitchFamily="34" charset="0"/>
              <a:buChar char="•"/>
            </a:pPr>
            <a:r>
              <a:rPr lang="en-US" sz="2800" dirty="0">
                <a:solidFill>
                  <a:schemeClr val="accent1"/>
                </a:solidFill>
              </a:rPr>
              <a:t>Domain Objects</a:t>
            </a:r>
          </a:p>
          <a:p>
            <a:pPr marL="457200" indent="-457200">
              <a:buFont typeface="Arial" panose="020B0604020202020204" pitchFamily="34" charset="0"/>
              <a:buChar char="•"/>
            </a:pPr>
            <a:r>
              <a:rPr lang="en-US" sz="2800" dirty="0" smtClean="0">
                <a:solidFill>
                  <a:schemeClr val="accent1"/>
                </a:solidFill>
              </a:rPr>
              <a:t>Business</a:t>
            </a:r>
            <a:endParaRPr lang="en-US" sz="2800" dirty="0">
              <a:solidFill>
                <a:schemeClr val="accent1"/>
              </a:solidFill>
            </a:endParaRPr>
          </a:p>
          <a:p>
            <a:endParaRPr lang="en-US" sz="2800" dirty="0" smtClean="0">
              <a:solidFill>
                <a:schemeClr val="accent1"/>
              </a:solidFill>
            </a:endParaRPr>
          </a:p>
          <a:p>
            <a:r>
              <a:rPr lang="en-US" sz="2800" dirty="0" smtClean="0">
                <a:solidFill>
                  <a:schemeClr val="accent2"/>
                </a:solidFill>
              </a:rPr>
              <a:t>Not </a:t>
            </a:r>
            <a:r>
              <a:rPr lang="en-US" sz="2800" dirty="0" smtClean="0">
                <a:solidFill>
                  <a:schemeClr val="accent2"/>
                </a:solidFill>
              </a:rPr>
              <a:t>Testing</a:t>
            </a:r>
          </a:p>
          <a:p>
            <a:pPr marL="457200" indent="-457200">
              <a:buFont typeface="Arial" panose="020B0604020202020204" pitchFamily="34" charset="0"/>
              <a:buChar char="•"/>
            </a:pPr>
            <a:r>
              <a:rPr lang="en-US" sz="2800" dirty="0" smtClean="0">
                <a:solidFill>
                  <a:schemeClr val="accent1"/>
                </a:solidFill>
              </a:rPr>
              <a:t>Repository</a:t>
            </a:r>
            <a:endParaRPr lang="en-US" sz="2800" dirty="0" smtClean="0">
              <a:solidFill>
                <a:schemeClr val="accent1"/>
              </a:solidFill>
            </a:endParaRPr>
          </a:p>
        </p:txBody>
      </p:sp>
      <p:sp>
        <p:nvSpPr>
          <p:cNvPr id="8" name="Rectangle 7"/>
          <p:cNvSpPr/>
          <p:nvPr/>
        </p:nvSpPr>
        <p:spPr>
          <a:xfrm>
            <a:off x="5265474" y="4159082"/>
            <a:ext cx="2709512" cy="82963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265474" y="2504242"/>
            <a:ext cx="2709512" cy="82963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54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0343" y="7048"/>
            <a:ext cx="4141657" cy="6209380"/>
          </a:xfrm>
        </p:spPr>
      </p:pic>
      <p:sp>
        <p:nvSpPr>
          <p:cNvPr id="2" name="Title 1"/>
          <p:cNvSpPr>
            <a:spLocks noGrp="1"/>
          </p:cNvSpPr>
          <p:nvPr>
            <p:ph type="title"/>
          </p:nvPr>
        </p:nvSpPr>
        <p:spPr/>
        <p:txBody>
          <a:bodyPr/>
          <a:lstStyle/>
          <a:p>
            <a:r>
              <a:rPr lang="en-US" dirty="0" smtClean="0"/>
              <a:t>Unit Testing</a:t>
            </a:r>
            <a:endParaRPr lang="en-US" dirty="0"/>
          </a:p>
        </p:txBody>
      </p:sp>
      <p:sp>
        <p:nvSpPr>
          <p:cNvPr id="3" name="Rectangle 2"/>
          <p:cNvSpPr/>
          <p:nvPr/>
        </p:nvSpPr>
        <p:spPr>
          <a:xfrm>
            <a:off x="5265474" y="2507418"/>
            <a:ext cx="2709512" cy="82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Controller</a:t>
            </a:r>
            <a:endParaRPr lang="en-US" dirty="0"/>
          </a:p>
        </p:txBody>
      </p:sp>
      <p:sp>
        <p:nvSpPr>
          <p:cNvPr id="5" name="Rectangle 4"/>
          <p:cNvSpPr/>
          <p:nvPr/>
        </p:nvSpPr>
        <p:spPr>
          <a:xfrm>
            <a:off x="5265474" y="3329446"/>
            <a:ext cx="2709512" cy="8296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solidFill>
              </a:rPr>
              <a:t>Business</a:t>
            </a:r>
            <a:endParaRPr lang="en-US" dirty="0">
              <a:solidFill>
                <a:schemeClr val="accent1"/>
              </a:solidFill>
            </a:endParaRPr>
          </a:p>
        </p:txBody>
      </p:sp>
      <p:sp>
        <p:nvSpPr>
          <p:cNvPr id="6" name="Rectangle 5"/>
          <p:cNvSpPr/>
          <p:nvPr/>
        </p:nvSpPr>
        <p:spPr>
          <a:xfrm>
            <a:off x="5265474" y="4159082"/>
            <a:ext cx="2709512" cy="82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Repository</a:t>
            </a:r>
            <a:endParaRPr lang="en-US" dirty="0"/>
          </a:p>
        </p:txBody>
      </p:sp>
      <p:sp>
        <p:nvSpPr>
          <p:cNvPr id="7" name="TextBox 6"/>
          <p:cNvSpPr txBox="1"/>
          <p:nvPr/>
        </p:nvSpPr>
        <p:spPr>
          <a:xfrm>
            <a:off x="1097280" y="2016915"/>
            <a:ext cx="3552576" cy="3970318"/>
          </a:xfrm>
          <a:prstGeom prst="rect">
            <a:avLst/>
          </a:prstGeom>
          <a:noFill/>
        </p:spPr>
        <p:txBody>
          <a:bodyPr wrap="none" rtlCol="0">
            <a:spAutoFit/>
          </a:bodyPr>
          <a:lstStyle/>
          <a:p>
            <a:r>
              <a:rPr lang="en-US" sz="2800" dirty="0" smtClean="0">
                <a:solidFill>
                  <a:schemeClr val="accent2"/>
                </a:solidFill>
              </a:rPr>
              <a:t>Testing</a:t>
            </a:r>
          </a:p>
          <a:p>
            <a:pPr marL="457200" indent="-457200">
              <a:buFont typeface="Arial" panose="020B0604020202020204" pitchFamily="34" charset="0"/>
              <a:buChar char="•"/>
            </a:pPr>
            <a:r>
              <a:rPr lang="en-US" sz="2800" dirty="0" smtClean="0">
                <a:solidFill>
                  <a:schemeClr val="accent1"/>
                </a:solidFill>
              </a:rPr>
              <a:t>Behavior</a:t>
            </a:r>
          </a:p>
          <a:p>
            <a:endParaRPr lang="en-US" sz="2800" dirty="0" smtClean="0">
              <a:solidFill>
                <a:schemeClr val="accent1"/>
              </a:solidFill>
            </a:endParaRPr>
          </a:p>
          <a:p>
            <a:endParaRPr lang="en-US" sz="2800" dirty="0">
              <a:solidFill>
                <a:schemeClr val="accent1"/>
              </a:solidFill>
            </a:endParaRPr>
          </a:p>
          <a:p>
            <a:endParaRPr lang="en-US" sz="2800" dirty="0">
              <a:solidFill>
                <a:schemeClr val="accent1"/>
              </a:solidFill>
            </a:endParaRPr>
          </a:p>
          <a:p>
            <a:r>
              <a:rPr lang="en-US" sz="2800" dirty="0" smtClean="0">
                <a:solidFill>
                  <a:schemeClr val="accent2"/>
                </a:solidFill>
              </a:rPr>
              <a:t>Injecting</a:t>
            </a:r>
          </a:p>
          <a:p>
            <a:pPr marL="457200" indent="-457200">
              <a:buFont typeface="Arial" panose="020B0604020202020204" pitchFamily="34" charset="0"/>
              <a:buChar char="•"/>
            </a:pPr>
            <a:r>
              <a:rPr lang="en-US" sz="2800" dirty="0" smtClean="0">
                <a:solidFill>
                  <a:schemeClr val="accent1"/>
                </a:solidFill>
              </a:rPr>
              <a:t>Repository</a:t>
            </a:r>
          </a:p>
          <a:p>
            <a:pPr marL="457200" indent="-457200">
              <a:buFont typeface="Arial" panose="020B0604020202020204" pitchFamily="34" charset="0"/>
              <a:buChar char="•"/>
            </a:pPr>
            <a:r>
              <a:rPr lang="en-US" sz="2800" dirty="0" smtClean="0">
                <a:solidFill>
                  <a:schemeClr val="accent1"/>
                </a:solidFill>
              </a:rPr>
              <a:t>Shim Sealed objects</a:t>
            </a:r>
          </a:p>
          <a:p>
            <a:pPr marL="457200" indent="-457200">
              <a:buFont typeface="Arial" panose="020B0604020202020204" pitchFamily="34" charset="0"/>
              <a:buChar char="•"/>
            </a:pPr>
            <a:endParaRPr lang="en-US" sz="2800" dirty="0">
              <a:solidFill>
                <a:schemeClr val="accent1"/>
              </a:solidFill>
            </a:endParaRPr>
          </a:p>
        </p:txBody>
      </p:sp>
      <p:sp>
        <p:nvSpPr>
          <p:cNvPr id="8" name="Rectangle 7"/>
          <p:cNvSpPr/>
          <p:nvPr/>
        </p:nvSpPr>
        <p:spPr>
          <a:xfrm>
            <a:off x="5265474" y="4159082"/>
            <a:ext cx="2709512" cy="82963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265474" y="2504242"/>
            <a:ext cx="2709512" cy="82963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9157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0" y="0"/>
            <a:ext cx="9525000" cy="6305550"/>
          </a:xfrm>
        </p:spPr>
      </p:pic>
    </p:spTree>
    <p:extLst>
      <p:ext uri="{BB962C8B-B14F-4D97-AF65-F5344CB8AC3E}">
        <p14:creationId xmlns:p14="http://schemas.microsoft.com/office/powerpoint/2010/main" val="3658838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326155"/>
          </a:xfrm>
          <a:prstGeom prst="rect">
            <a:avLst/>
          </a:prstGeom>
        </p:spPr>
      </p:pic>
    </p:spTree>
    <p:extLst>
      <p:ext uri="{BB962C8B-B14F-4D97-AF65-F5344CB8AC3E}">
        <p14:creationId xmlns:p14="http://schemas.microsoft.com/office/powerpoint/2010/main" val="294331695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2709</TotalTime>
  <Words>939</Words>
  <Application>Microsoft Office PowerPoint</Application>
  <PresentationFormat>Widescreen</PresentationFormat>
  <Paragraphs>151</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Consolas</vt:lpstr>
      <vt:lpstr>Retrospect</vt:lpstr>
      <vt:lpstr>Testing WebApi</vt:lpstr>
      <vt:lpstr>Goodness in layers</vt:lpstr>
      <vt:lpstr>Goodness in layers</vt:lpstr>
      <vt:lpstr>Unit Testing</vt:lpstr>
      <vt:lpstr>Code</vt:lpstr>
      <vt:lpstr>Unit Testing</vt:lpstr>
      <vt:lpstr>Unit Testing</vt:lpstr>
      <vt:lpstr>PowerPoint Presentation</vt:lpstr>
      <vt:lpstr>PowerPoint Presentation</vt:lpstr>
      <vt:lpstr>Fixed Behavior</vt:lpstr>
      <vt:lpstr>Strategy Pattern</vt:lpstr>
      <vt:lpstr>Delegates are Interfaces</vt:lpstr>
      <vt:lpstr>The Shim</vt:lpstr>
      <vt:lpstr>IntegrationTesting</vt:lpstr>
      <vt:lpstr>InMemoryServer</vt:lpstr>
      <vt:lpstr>Code</vt:lpstr>
      <vt:lpstr>Contact &amp; Links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WebApi</dc:title>
  <dc:creator>Jim Argeropoulos</dc:creator>
  <cp:lastModifiedBy>Jim Argeropoulos</cp:lastModifiedBy>
  <cp:revision>58</cp:revision>
  <dcterms:created xsi:type="dcterms:W3CDTF">2013-04-26T01:33:08Z</dcterms:created>
  <dcterms:modified xsi:type="dcterms:W3CDTF">2013-05-04T04:48:45Z</dcterms:modified>
</cp:coreProperties>
</file>