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256" r:id="rId2"/>
    <p:sldId id="317" r:id="rId3"/>
    <p:sldId id="276" r:id="rId4"/>
    <p:sldId id="258" r:id="rId5"/>
    <p:sldId id="259" r:id="rId6"/>
    <p:sldId id="260" r:id="rId7"/>
    <p:sldId id="261" r:id="rId8"/>
    <p:sldId id="279" r:id="rId9"/>
    <p:sldId id="280" r:id="rId10"/>
    <p:sldId id="264" r:id="rId11"/>
    <p:sldId id="265" r:id="rId12"/>
    <p:sldId id="283" r:id="rId13"/>
    <p:sldId id="266" r:id="rId14"/>
    <p:sldId id="275" r:id="rId15"/>
    <p:sldId id="277" r:id="rId16"/>
    <p:sldId id="278" r:id="rId17"/>
    <p:sldId id="281" r:id="rId18"/>
    <p:sldId id="282" r:id="rId19"/>
    <p:sldId id="262" r:id="rId20"/>
    <p:sldId id="263" r:id="rId21"/>
    <p:sldId id="269" r:id="rId22"/>
    <p:sldId id="270" r:id="rId23"/>
    <p:sldId id="271" r:id="rId24"/>
    <p:sldId id="272" r:id="rId25"/>
    <p:sldId id="273" r:id="rId26"/>
    <p:sldId id="274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8" r:id="rId61"/>
    <p:sldId id="319" r:id="rId62"/>
    <p:sldId id="320" r:id="rId63"/>
    <p:sldId id="321" r:id="rId64"/>
    <p:sldId id="322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9" r:id="rId74"/>
    <p:sldId id="337" r:id="rId75"/>
    <p:sldId id="340" r:id="rId76"/>
    <p:sldId id="338" r:id="rId77"/>
    <p:sldId id="348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7B510-A001-4303-ADA3-51276BD43546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780D2C9-0266-4CEB-8817-EC69431D165C}">
      <dgm:prSet phldrT="[文本]" custT="1"/>
      <dgm:spPr/>
      <dgm:t>
        <a:bodyPr/>
        <a:lstStyle/>
        <a:p>
          <a:r>
            <a:rPr lang="zh-CN" altLang="en-US" sz="1400" smtClean="0"/>
            <a:t>欧拉定理</a:t>
          </a:r>
          <a:endParaRPr lang="zh-CN" altLang="en-US" sz="1400"/>
        </a:p>
      </dgm:t>
    </dgm:pt>
    <dgm:pt modelId="{5168F10C-CD00-4094-B11B-BC1A7452CFCD}" type="parTrans" cxnId="{1239D022-C7D6-46CA-B7E6-AA3E2B1540B6}">
      <dgm:prSet/>
      <dgm:spPr/>
      <dgm:t>
        <a:bodyPr/>
        <a:lstStyle/>
        <a:p>
          <a:endParaRPr lang="zh-CN" altLang="en-US"/>
        </a:p>
      </dgm:t>
    </dgm:pt>
    <dgm:pt modelId="{CF359C43-6612-4B09-916E-225797350A8A}" type="sibTrans" cxnId="{1239D022-C7D6-46CA-B7E6-AA3E2B1540B6}">
      <dgm:prSet/>
      <dgm:spPr/>
      <dgm:t>
        <a:bodyPr/>
        <a:lstStyle/>
        <a:p>
          <a:endParaRPr lang="zh-CN" altLang="en-US"/>
        </a:p>
      </dgm:t>
    </dgm:pt>
    <dgm:pt modelId="{16D040EF-B04D-4CFA-A328-8A2EE5DA318C}">
      <dgm:prSet phldrT="[文本]" custT="1"/>
      <dgm:spPr/>
      <dgm:t>
        <a:bodyPr/>
        <a:lstStyle/>
        <a:p>
          <a:r>
            <a:rPr lang="zh-CN" altLang="en-US" sz="1400" smtClean="0"/>
            <a:t>原根与指标</a:t>
          </a:r>
          <a:endParaRPr lang="zh-CN" altLang="en-US" sz="1400"/>
        </a:p>
      </dgm:t>
    </dgm:pt>
    <dgm:pt modelId="{3C05EEFD-7D2B-41F1-8E51-5A13D0C9C5B7}" type="parTrans" cxnId="{6078A848-5EBB-40B5-B0B8-123B5D881321}">
      <dgm:prSet/>
      <dgm:spPr/>
      <dgm:t>
        <a:bodyPr/>
        <a:lstStyle/>
        <a:p>
          <a:endParaRPr lang="zh-CN" altLang="en-US"/>
        </a:p>
      </dgm:t>
    </dgm:pt>
    <dgm:pt modelId="{34D8A2D6-E05C-46E3-8BC9-3B9DD7D2B5BA}" type="sibTrans" cxnId="{6078A848-5EBB-40B5-B0B8-123B5D881321}">
      <dgm:prSet/>
      <dgm:spPr/>
      <dgm:t>
        <a:bodyPr/>
        <a:lstStyle/>
        <a:p>
          <a:endParaRPr lang="zh-CN" altLang="en-US"/>
        </a:p>
      </dgm:t>
    </dgm:pt>
    <dgm:pt modelId="{B2620F53-6C23-4D7D-9C8A-BF96F7BF803F}">
      <dgm:prSet phldrT="[文本]" custT="1"/>
      <dgm:spPr/>
      <dgm:t>
        <a:bodyPr/>
        <a:lstStyle/>
        <a:p>
          <a:r>
            <a:rPr lang="zh-CN" altLang="en-US" sz="1400" smtClean="0"/>
            <a:t>欧拉函数</a:t>
          </a:r>
          <a:endParaRPr lang="zh-CN" altLang="en-US" sz="1400"/>
        </a:p>
      </dgm:t>
    </dgm:pt>
    <dgm:pt modelId="{4E42C966-E86F-48A7-B609-8A02B98CB584}" type="parTrans" cxnId="{7E0F4EAC-BFC7-4C2C-B4EF-48BE9DF43869}">
      <dgm:prSet/>
      <dgm:spPr/>
      <dgm:t>
        <a:bodyPr/>
        <a:lstStyle/>
        <a:p>
          <a:endParaRPr lang="zh-CN" altLang="en-US"/>
        </a:p>
      </dgm:t>
    </dgm:pt>
    <dgm:pt modelId="{3AE05A48-C0DA-4A34-A31E-F4E3989C63F6}" type="sibTrans" cxnId="{7E0F4EAC-BFC7-4C2C-B4EF-48BE9DF43869}">
      <dgm:prSet/>
      <dgm:spPr/>
      <dgm:t>
        <a:bodyPr/>
        <a:lstStyle/>
        <a:p>
          <a:endParaRPr lang="zh-CN" altLang="en-US"/>
        </a:p>
      </dgm:t>
    </dgm:pt>
    <dgm:pt modelId="{5D4649A0-D854-4962-8E4B-9A8775FEE81E}">
      <dgm:prSet phldrT="[文本]" custT="1"/>
      <dgm:spPr/>
      <dgm:t>
        <a:bodyPr/>
        <a:lstStyle/>
        <a:p>
          <a:r>
            <a:rPr lang="zh-CN" altLang="en-US" sz="1400" smtClean="0"/>
            <a:t>阶</a:t>
          </a:r>
          <a:endParaRPr lang="zh-CN" altLang="en-US" sz="1400"/>
        </a:p>
      </dgm:t>
    </dgm:pt>
    <dgm:pt modelId="{96FB5B28-853F-4180-8AB7-D711B9935452}" type="parTrans" cxnId="{D129FAC2-106B-46AF-8DD4-29ACD2C79FA2}">
      <dgm:prSet/>
      <dgm:spPr/>
      <dgm:t>
        <a:bodyPr/>
        <a:lstStyle/>
        <a:p>
          <a:endParaRPr lang="zh-CN" altLang="en-US"/>
        </a:p>
      </dgm:t>
    </dgm:pt>
    <dgm:pt modelId="{F3AE71B6-1004-4A89-86CA-3966251DCF77}" type="sibTrans" cxnId="{D129FAC2-106B-46AF-8DD4-29ACD2C79FA2}">
      <dgm:prSet/>
      <dgm:spPr/>
      <dgm:t>
        <a:bodyPr/>
        <a:lstStyle/>
        <a:p>
          <a:endParaRPr lang="zh-CN" altLang="en-US"/>
        </a:p>
      </dgm:t>
    </dgm:pt>
    <dgm:pt modelId="{92CFD8B5-BD17-49A5-96ED-FDD2C5303202}">
      <dgm:prSet phldrT="[文本]" custT="1"/>
      <dgm:spPr/>
      <dgm:t>
        <a:bodyPr/>
        <a:lstStyle/>
        <a:p>
          <a:r>
            <a:rPr lang="zh-CN" altLang="en-US" sz="1400" smtClean="0"/>
            <a:t>简化剩余系</a:t>
          </a:r>
          <a:endParaRPr lang="zh-CN" altLang="en-US" sz="1400"/>
        </a:p>
      </dgm:t>
    </dgm:pt>
    <dgm:pt modelId="{D1F8F68A-C3D5-40E2-962A-AD3603DE897C}" type="parTrans" cxnId="{034BBC92-B5B0-4F21-950F-413FF5A0D696}">
      <dgm:prSet/>
      <dgm:spPr/>
      <dgm:t>
        <a:bodyPr/>
        <a:lstStyle/>
        <a:p>
          <a:endParaRPr lang="zh-CN" altLang="en-US"/>
        </a:p>
      </dgm:t>
    </dgm:pt>
    <dgm:pt modelId="{74280905-CFB6-49E7-AF10-FE2F62D0E721}" type="sibTrans" cxnId="{034BBC92-B5B0-4F21-950F-413FF5A0D696}">
      <dgm:prSet/>
      <dgm:spPr/>
      <dgm:t>
        <a:bodyPr/>
        <a:lstStyle/>
        <a:p>
          <a:endParaRPr lang="zh-CN" altLang="en-US"/>
        </a:p>
      </dgm:t>
    </dgm:pt>
    <dgm:pt modelId="{6E263DC2-2A62-43B3-860C-F2C46C201590}">
      <dgm:prSet phldrT="[文本]" custT="1"/>
      <dgm:spPr/>
      <dgm:t>
        <a:bodyPr/>
        <a:lstStyle/>
        <a:p>
          <a:r>
            <a:rPr lang="en-US" altLang="zh-CN" sz="1400" smtClean="0"/>
            <a:t>n </a:t>
          </a:r>
          <a:r>
            <a:rPr lang="zh-CN" altLang="en-US" sz="1400" smtClean="0"/>
            <a:t>次剩余</a:t>
          </a:r>
          <a:endParaRPr lang="zh-CN" altLang="en-US" sz="1400"/>
        </a:p>
      </dgm:t>
    </dgm:pt>
    <dgm:pt modelId="{87567C3C-8D7D-45DC-979E-C015057E00C1}" type="parTrans" cxnId="{0791EE18-34C6-4CCF-92D6-2C7EDBF1A2A3}">
      <dgm:prSet/>
      <dgm:spPr/>
      <dgm:t>
        <a:bodyPr/>
        <a:lstStyle/>
        <a:p>
          <a:endParaRPr lang="zh-CN" altLang="en-US"/>
        </a:p>
      </dgm:t>
    </dgm:pt>
    <dgm:pt modelId="{C4E7B497-4F56-4568-80BB-E0E362504A6B}" type="sibTrans" cxnId="{0791EE18-34C6-4CCF-92D6-2C7EDBF1A2A3}">
      <dgm:prSet/>
      <dgm:spPr/>
      <dgm:t>
        <a:bodyPr/>
        <a:lstStyle/>
        <a:p>
          <a:endParaRPr lang="zh-CN" altLang="en-US"/>
        </a:p>
      </dgm:t>
    </dgm:pt>
    <dgm:pt modelId="{9A2CD7E9-0F32-40C5-A5BA-E5F6AE39C325}" type="pres">
      <dgm:prSet presAssocID="{4437B510-A001-4303-ADA3-51276BD4354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F114BE8-1A91-469B-A2F1-E72A687CAB45}" type="pres">
      <dgm:prSet presAssocID="{92CFD8B5-BD17-49A5-96ED-FDD2C5303202}" presName="composite" presStyleCnt="0"/>
      <dgm:spPr/>
    </dgm:pt>
    <dgm:pt modelId="{A3F57119-2967-4F31-8C76-B166DA09C8A4}" type="pres">
      <dgm:prSet presAssocID="{92CFD8B5-BD17-49A5-96ED-FDD2C5303202}" presName="LShape" presStyleLbl="alignNode1" presStyleIdx="0" presStyleCnt="11"/>
      <dgm:spPr/>
    </dgm:pt>
    <dgm:pt modelId="{0ED844B7-B6A1-40CC-8BBF-E20FDFF682F7}" type="pres">
      <dgm:prSet presAssocID="{92CFD8B5-BD17-49A5-96ED-FDD2C5303202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0C1D69-E24E-489F-BBD3-DF9535343984}" type="pres">
      <dgm:prSet presAssocID="{92CFD8B5-BD17-49A5-96ED-FDD2C5303202}" presName="Triangle" presStyleLbl="alignNode1" presStyleIdx="1" presStyleCnt="11"/>
      <dgm:spPr/>
    </dgm:pt>
    <dgm:pt modelId="{27A6FCC4-7362-4F1A-BAC5-CA303420EBA3}" type="pres">
      <dgm:prSet presAssocID="{74280905-CFB6-49E7-AF10-FE2F62D0E721}" presName="sibTrans" presStyleCnt="0"/>
      <dgm:spPr/>
    </dgm:pt>
    <dgm:pt modelId="{5795ED8C-B2A5-49CF-B826-056C7CE896AA}" type="pres">
      <dgm:prSet presAssocID="{74280905-CFB6-49E7-AF10-FE2F62D0E721}" presName="space" presStyleCnt="0"/>
      <dgm:spPr/>
    </dgm:pt>
    <dgm:pt modelId="{2E020689-57FD-4247-AAFA-DAD3D60DA680}" type="pres">
      <dgm:prSet presAssocID="{B2620F53-6C23-4D7D-9C8A-BF96F7BF803F}" presName="composite" presStyleCnt="0"/>
      <dgm:spPr/>
    </dgm:pt>
    <dgm:pt modelId="{04E53088-EE8F-402B-A5F7-4EF6DDAC7D7C}" type="pres">
      <dgm:prSet presAssocID="{B2620F53-6C23-4D7D-9C8A-BF96F7BF803F}" presName="LShape" presStyleLbl="alignNode1" presStyleIdx="2" presStyleCnt="11"/>
      <dgm:spPr/>
    </dgm:pt>
    <dgm:pt modelId="{23F5168B-038E-4A0A-B4E7-54DA1C14D085}" type="pres">
      <dgm:prSet presAssocID="{B2620F53-6C23-4D7D-9C8A-BF96F7BF803F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9FD29-9F14-4070-8DB9-68CB2A97E56A}" type="pres">
      <dgm:prSet presAssocID="{B2620F53-6C23-4D7D-9C8A-BF96F7BF803F}" presName="Triangle" presStyleLbl="alignNode1" presStyleIdx="3" presStyleCnt="11"/>
      <dgm:spPr/>
    </dgm:pt>
    <dgm:pt modelId="{6F0F7EB2-D8FE-431C-96AB-B08DA06A534A}" type="pres">
      <dgm:prSet presAssocID="{3AE05A48-C0DA-4A34-A31E-F4E3989C63F6}" presName="sibTrans" presStyleCnt="0"/>
      <dgm:spPr/>
    </dgm:pt>
    <dgm:pt modelId="{43CB75B0-B174-448F-BFB5-7CCF63BBF5D8}" type="pres">
      <dgm:prSet presAssocID="{3AE05A48-C0DA-4A34-A31E-F4E3989C63F6}" presName="space" presStyleCnt="0"/>
      <dgm:spPr/>
    </dgm:pt>
    <dgm:pt modelId="{FF71988D-8EC0-4E37-966D-226885065B6C}" type="pres">
      <dgm:prSet presAssocID="{1780D2C9-0266-4CEB-8817-EC69431D165C}" presName="composite" presStyleCnt="0"/>
      <dgm:spPr/>
    </dgm:pt>
    <dgm:pt modelId="{50AD09B2-B7B5-456C-BD34-CB66DF019655}" type="pres">
      <dgm:prSet presAssocID="{1780D2C9-0266-4CEB-8817-EC69431D165C}" presName="LShape" presStyleLbl="alignNode1" presStyleIdx="4" presStyleCnt="11"/>
      <dgm:spPr/>
    </dgm:pt>
    <dgm:pt modelId="{31205C1A-93C8-42AA-8708-1AAD4B45710F}" type="pres">
      <dgm:prSet presAssocID="{1780D2C9-0266-4CEB-8817-EC69431D165C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5170D-1A22-475C-9CA9-898985B87C7B}" type="pres">
      <dgm:prSet presAssocID="{1780D2C9-0266-4CEB-8817-EC69431D165C}" presName="Triangle" presStyleLbl="alignNode1" presStyleIdx="5" presStyleCnt="11"/>
      <dgm:spPr/>
    </dgm:pt>
    <dgm:pt modelId="{F745EFAE-A216-41AD-9205-F9AECEF9115D}" type="pres">
      <dgm:prSet presAssocID="{CF359C43-6612-4B09-916E-225797350A8A}" presName="sibTrans" presStyleCnt="0"/>
      <dgm:spPr/>
    </dgm:pt>
    <dgm:pt modelId="{60BE655C-D29C-448B-BBFE-7845C804D71A}" type="pres">
      <dgm:prSet presAssocID="{CF359C43-6612-4B09-916E-225797350A8A}" presName="space" presStyleCnt="0"/>
      <dgm:spPr/>
    </dgm:pt>
    <dgm:pt modelId="{DB49D6BC-0838-4EF0-8D27-2B4A17D3B8C6}" type="pres">
      <dgm:prSet presAssocID="{5D4649A0-D854-4962-8E4B-9A8775FEE81E}" presName="composite" presStyleCnt="0"/>
      <dgm:spPr/>
    </dgm:pt>
    <dgm:pt modelId="{52CA87E1-300D-4292-B160-CD806A221B42}" type="pres">
      <dgm:prSet presAssocID="{5D4649A0-D854-4962-8E4B-9A8775FEE81E}" presName="LShape" presStyleLbl="alignNode1" presStyleIdx="6" presStyleCnt="11"/>
      <dgm:spPr/>
    </dgm:pt>
    <dgm:pt modelId="{DA7DCE2D-8366-46CC-981A-F33598BA48DE}" type="pres">
      <dgm:prSet presAssocID="{5D4649A0-D854-4962-8E4B-9A8775FEE81E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318B7-5D52-4B6C-83B7-5D50A71E611B}" type="pres">
      <dgm:prSet presAssocID="{5D4649A0-D854-4962-8E4B-9A8775FEE81E}" presName="Triangle" presStyleLbl="alignNode1" presStyleIdx="7" presStyleCnt="11"/>
      <dgm:spPr/>
    </dgm:pt>
    <dgm:pt modelId="{2B4BF9F5-EF14-4F69-9AC7-B76A26D7784E}" type="pres">
      <dgm:prSet presAssocID="{F3AE71B6-1004-4A89-86CA-3966251DCF77}" presName="sibTrans" presStyleCnt="0"/>
      <dgm:spPr/>
    </dgm:pt>
    <dgm:pt modelId="{4D01480B-03B4-46A1-B40F-65EF46B95A1B}" type="pres">
      <dgm:prSet presAssocID="{F3AE71B6-1004-4A89-86CA-3966251DCF77}" presName="space" presStyleCnt="0"/>
      <dgm:spPr/>
    </dgm:pt>
    <dgm:pt modelId="{D364C040-EEF3-4A15-95EF-0C9881DCC8CB}" type="pres">
      <dgm:prSet presAssocID="{16D040EF-B04D-4CFA-A328-8A2EE5DA318C}" presName="composite" presStyleCnt="0"/>
      <dgm:spPr/>
    </dgm:pt>
    <dgm:pt modelId="{D6C75109-3433-4C6E-B69C-C3515756DA61}" type="pres">
      <dgm:prSet presAssocID="{16D040EF-B04D-4CFA-A328-8A2EE5DA318C}" presName="LShape" presStyleLbl="alignNode1" presStyleIdx="8" presStyleCnt="11"/>
      <dgm:spPr/>
    </dgm:pt>
    <dgm:pt modelId="{5E740166-0FBD-4B81-82FC-D9A1EF4DB331}" type="pres">
      <dgm:prSet presAssocID="{16D040EF-B04D-4CFA-A328-8A2EE5DA318C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A14C6-7962-4862-B45E-C1B9D231AD86}" type="pres">
      <dgm:prSet presAssocID="{16D040EF-B04D-4CFA-A328-8A2EE5DA318C}" presName="Triangle" presStyleLbl="alignNode1" presStyleIdx="9" presStyleCnt="11"/>
      <dgm:spPr/>
    </dgm:pt>
    <dgm:pt modelId="{EF8810CA-F858-4820-969F-9AD13DF1A92F}" type="pres">
      <dgm:prSet presAssocID="{34D8A2D6-E05C-46E3-8BC9-3B9DD7D2B5BA}" presName="sibTrans" presStyleCnt="0"/>
      <dgm:spPr/>
    </dgm:pt>
    <dgm:pt modelId="{EC50E05C-5B01-4560-A5E2-2B0FDC4A7679}" type="pres">
      <dgm:prSet presAssocID="{34D8A2D6-E05C-46E3-8BC9-3B9DD7D2B5BA}" presName="space" presStyleCnt="0"/>
      <dgm:spPr/>
    </dgm:pt>
    <dgm:pt modelId="{E58E8572-4E16-4CEE-8F37-85E1E75B333E}" type="pres">
      <dgm:prSet presAssocID="{6E263DC2-2A62-43B3-860C-F2C46C201590}" presName="composite" presStyleCnt="0"/>
      <dgm:spPr/>
    </dgm:pt>
    <dgm:pt modelId="{FDAC069E-12F2-4BAC-8D54-014130095CA9}" type="pres">
      <dgm:prSet presAssocID="{6E263DC2-2A62-43B3-860C-F2C46C201590}" presName="LShape" presStyleLbl="alignNode1" presStyleIdx="10" presStyleCnt="11"/>
      <dgm:spPr/>
    </dgm:pt>
    <dgm:pt modelId="{002E252C-9CC5-444D-8F8D-FB04566B198B}" type="pres">
      <dgm:prSet presAssocID="{6E263DC2-2A62-43B3-860C-F2C46C201590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BBC92-B5B0-4F21-950F-413FF5A0D696}" srcId="{4437B510-A001-4303-ADA3-51276BD43546}" destId="{92CFD8B5-BD17-49A5-96ED-FDD2C5303202}" srcOrd="0" destOrd="0" parTransId="{D1F8F68A-C3D5-40E2-962A-AD3603DE897C}" sibTransId="{74280905-CFB6-49E7-AF10-FE2F62D0E721}"/>
    <dgm:cxn modelId="{1239D022-C7D6-46CA-B7E6-AA3E2B1540B6}" srcId="{4437B510-A001-4303-ADA3-51276BD43546}" destId="{1780D2C9-0266-4CEB-8817-EC69431D165C}" srcOrd="2" destOrd="0" parTransId="{5168F10C-CD00-4094-B11B-BC1A7452CFCD}" sibTransId="{CF359C43-6612-4B09-916E-225797350A8A}"/>
    <dgm:cxn modelId="{6078A848-5EBB-40B5-B0B8-123B5D881321}" srcId="{4437B510-A001-4303-ADA3-51276BD43546}" destId="{16D040EF-B04D-4CFA-A328-8A2EE5DA318C}" srcOrd="4" destOrd="0" parTransId="{3C05EEFD-7D2B-41F1-8E51-5A13D0C9C5B7}" sibTransId="{34D8A2D6-E05C-46E3-8BC9-3B9DD7D2B5BA}"/>
    <dgm:cxn modelId="{7E0F4EAC-BFC7-4C2C-B4EF-48BE9DF43869}" srcId="{4437B510-A001-4303-ADA3-51276BD43546}" destId="{B2620F53-6C23-4D7D-9C8A-BF96F7BF803F}" srcOrd="1" destOrd="0" parTransId="{4E42C966-E86F-48A7-B609-8A02B98CB584}" sibTransId="{3AE05A48-C0DA-4A34-A31E-F4E3989C63F6}"/>
    <dgm:cxn modelId="{B1A3389F-9B61-4159-9FED-FC6732DB8AC0}" type="presOf" srcId="{B2620F53-6C23-4D7D-9C8A-BF96F7BF803F}" destId="{23F5168B-038E-4A0A-B4E7-54DA1C14D085}" srcOrd="0" destOrd="0" presId="urn:microsoft.com/office/officeart/2009/3/layout/StepUpProcess"/>
    <dgm:cxn modelId="{686F30C7-4EE1-4438-9D09-A8FE52A9115F}" type="presOf" srcId="{5D4649A0-D854-4962-8E4B-9A8775FEE81E}" destId="{DA7DCE2D-8366-46CC-981A-F33598BA48DE}" srcOrd="0" destOrd="0" presId="urn:microsoft.com/office/officeart/2009/3/layout/StepUpProcess"/>
    <dgm:cxn modelId="{41992E93-A49F-4749-95A3-5961347030FF}" type="presOf" srcId="{6E263DC2-2A62-43B3-860C-F2C46C201590}" destId="{002E252C-9CC5-444D-8F8D-FB04566B198B}" srcOrd="0" destOrd="0" presId="urn:microsoft.com/office/officeart/2009/3/layout/StepUpProcess"/>
    <dgm:cxn modelId="{AAFE2864-B8DD-42E5-A99F-D7BA374A4E78}" type="presOf" srcId="{92CFD8B5-BD17-49A5-96ED-FDD2C5303202}" destId="{0ED844B7-B6A1-40CC-8BBF-E20FDFF682F7}" srcOrd="0" destOrd="0" presId="urn:microsoft.com/office/officeart/2009/3/layout/StepUpProcess"/>
    <dgm:cxn modelId="{0162E96E-A6BC-4B56-AB21-AC9E174A7C0D}" type="presOf" srcId="{1780D2C9-0266-4CEB-8817-EC69431D165C}" destId="{31205C1A-93C8-42AA-8708-1AAD4B45710F}" srcOrd="0" destOrd="0" presId="urn:microsoft.com/office/officeart/2009/3/layout/StepUpProcess"/>
    <dgm:cxn modelId="{0791EE18-34C6-4CCF-92D6-2C7EDBF1A2A3}" srcId="{4437B510-A001-4303-ADA3-51276BD43546}" destId="{6E263DC2-2A62-43B3-860C-F2C46C201590}" srcOrd="5" destOrd="0" parTransId="{87567C3C-8D7D-45DC-979E-C015057E00C1}" sibTransId="{C4E7B497-4F56-4568-80BB-E0E362504A6B}"/>
    <dgm:cxn modelId="{86D05158-4DC8-4363-AE22-073033359A11}" type="presOf" srcId="{4437B510-A001-4303-ADA3-51276BD43546}" destId="{9A2CD7E9-0F32-40C5-A5BA-E5F6AE39C325}" srcOrd="0" destOrd="0" presId="urn:microsoft.com/office/officeart/2009/3/layout/StepUpProcess"/>
    <dgm:cxn modelId="{D129FAC2-106B-46AF-8DD4-29ACD2C79FA2}" srcId="{4437B510-A001-4303-ADA3-51276BD43546}" destId="{5D4649A0-D854-4962-8E4B-9A8775FEE81E}" srcOrd="3" destOrd="0" parTransId="{96FB5B28-853F-4180-8AB7-D711B9935452}" sibTransId="{F3AE71B6-1004-4A89-86CA-3966251DCF77}"/>
    <dgm:cxn modelId="{B7D08B5B-CC45-490B-B4FC-596CECB1C9A9}" type="presOf" srcId="{16D040EF-B04D-4CFA-A328-8A2EE5DA318C}" destId="{5E740166-0FBD-4B81-82FC-D9A1EF4DB331}" srcOrd="0" destOrd="0" presId="urn:microsoft.com/office/officeart/2009/3/layout/StepUpProcess"/>
    <dgm:cxn modelId="{20829E36-A16B-4ADE-B110-9D2F466DDACF}" type="presParOf" srcId="{9A2CD7E9-0F32-40C5-A5BA-E5F6AE39C325}" destId="{BF114BE8-1A91-469B-A2F1-E72A687CAB45}" srcOrd="0" destOrd="0" presId="urn:microsoft.com/office/officeart/2009/3/layout/StepUpProcess"/>
    <dgm:cxn modelId="{774F9055-6B1B-4CCB-B2D9-04D5D4EAF1CB}" type="presParOf" srcId="{BF114BE8-1A91-469B-A2F1-E72A687CAB45}" destId="{A3F57119-2967-4F31-8C76-B166DA09C8A4}" srcOrd="0" destOrd="0" presId="urn:microsoft.com/office/officeart/2009/3/layout/StepUpProcess"/>
    <dgm:cxn modelId="{DCAFA119-A3E7-47C8-8FAC-B3969A6F4D4D}" type="presParOf" srcId="{BF114BE8-1A91-469B-A2F1-E72A687CAB45}" destId="{0ED844B7-B6A1-40CC-8BBF-E20FDFF682F7}" srcOrd="1" destOrd="0" presId="urn:microsoft.com/office/officeart/2009/3/layout/StepUpProcess"/>
    <dgm:cxn modelId="{4A83DA90-B220-4A08-AB7B-37FA21E66B1C}" type="presParOf" srcId="{BF114BE8-1A91-469B-A2F1-E72A687CAB45}" destId="{8B0C1D69-E24E-489F-BBD3-DF9535343984}" srcOrd="2" destOrd="0" presId="urn:microsoft.com/office/officeart/2009/3/layout/StepUpProcess"/>
    <dgm:cxn modelId="{DA174E39-248A-40EC-9CA7-81475AAF0F49}" type="presParOf" srcId="{9A2CD7E9-0F32-40C5-A5BA-E5F6AE39C325}" destId="{27A6FCC4-7362-4F1A-BAC5-CA303420EBA3}" srcOrd="1" destOrd="0" presId="urn:microsoft.com/office/officeart/2009/3/layout/StepUpProcess"/>
    <dgm:cxn modelId="{56F3D9A1-B4CC-4565-A0E5-5815F32C173E}" type="presParOf" srcId="{27A6FCC4-7362-4F1A-BAC5-CA303420EBA3}" destId="{5795ED8C-B2A5-49CF-B826-056C7CE896AA}" srcOrd="0" destOrd="0" presId="urn:microsoft.com/office/officeart/2009/3/layout/StepUpProcess"/>
    <dgm:cxn modelId="{CA83D8AC-AD87-4BFC-875C-7C1CC954F9B8}" type="presParOf" srcId="{9A2CD7E9-0F32-40C5-A5BA-E5F6AE39C325}" destId="{2E020689-57FD-4247-AAFA-DAD3D60DA680}" srcOrd="2" destOrd="0" presId="urn:microsoft.com/office/officeart/2009/3/layout/StepUpProcess"/>
    <dgm:cxn modelId="{716676B6-D744-4A60-A380-A3862BF1D7EE}" type="presParOf" srcId="{2E020689-57FD-4247-AAFA-DAD3D60DA680}" destId="{04E53088-EE8F-402B-A5F7-4EF6DDAC7D7C}" srcOrd="0" destOrd="0" presId="urn:microsoft.com/office/officeart/2009/3/layout/StepUpProcess"/>
    <dgm:cxn modelId="{3E88E15B-FE7E-4C79-B691-21001611304C}" type="presParOf" srcId="{2E020689-57FD-4247-AAFA-DAD3D60DA680}" destId="{23F5168B-038E-4A0A-B4E7-54DA1C14D085}" srcOrd="1" destOrd="0" presId="urn:microsoft.com/office/officeart/2009/3/layout/StepUpProcess"/>
    <dgm:cxn modelId="{B5E71B90-A552-436F-8B2F-321216EAD157}" type="presParOf" srcId="{2E020689-57FD-4247-AAFA-DAD3D60DA680}" destId="{EC69FD29-9F14-4070-8DB9-68CB2A97E56A}" srcOrd="2" destOrd="0" presId="urn:microsoft.com/office/officeart/2009/3/layout/StepUpProcess"/>
    <dgm:cxn modelId="{2FA4A6E8-2C90-41FA-AF4E-1B87599606A6}" type="presParOf" srcId="{9A2CD7E9-0F32-40C5-A5BA-E5F6AE39C325}" destId="{6F0F7EB2-D8FE-431C-96AB-B08DA06A534A}" srcOrd="3" destOrd="0" presId="urn:microsoft.com/office/officeart/2009/3/layout/StepUpProcess"/>
    <dgm:cxn modelId="{A47B99C9-37FB-4D69-BE2D-9214FDF03FDA}" type="presParOf" srcId="{6F0F7EB2-D8FE-431C-96AB-B08DA06A534A}" destId="{43CB75B0-B174-448F-BFB5-7CCF63BBF5D8}" srcOrd="0" destOrd="0" presId="urn:microsoft.com/office/officeart/2009/3/layout/StepUpProcess"/>
    <dgm:cxn modelId="{FCFBEABD-161A-4D6C-841F-93C19AAA36E3}" type="presParOf" srcId="{9A2CD7E9-0F32-40C5-A5BA-E5F6AE39C325}" destId="{FF71988D-8EC0-4E37-966D-226885065B6C}" srcOrd="4" destOrd="0" presId="urn:microsoft.com/office/officeart/2009/3/layout/StepUpProcess"/>
    <dgm:cxn modelId="{F42D0B78-BFF8-457B-9464-EC393ABAC919}" type="presParOf" srcId="{FF71988D-8EC0-4E37-966D-226885065B6C}" destId="{50AD09B2-B7B5-456C-BD34-CB66DF019655}" srcOrd="0" destOrd="0" presId="urn:microsoft.com/office/officeart/2009/3/layout/StepUpProcess"/>
    <dgm:cxn modelId="{EA3DFA8E-64CE-463C-A417-E50963434C17}" type="presParOf" srcId="{FF71988D-8EC0-4E37-966D-226885065B6C}" destId="{31205C1A-93C8-42AA-8708-1AAD4B45710F}" srcOrd="1" destOrd="0" presId="urn:microsoft.com/office/officeart/2009/3/layout/StepUpProcess"/>
    <dgm:cxn modelId="{5EB4D5EB-0597-4357-A615-F277A413C756}" type="presParOf" srcId="{FF71988D-8EC0-4E37-966D-226885065B6C}" destId="{24A5170D-1A22-475C-9CA9-898985B87C7B}" srcOrd="2" destOrd="0" presId="urn:microsoft.com/office/officeart/2009/3/layout/StepUpProcess"/>
    <dgm:cxn modelId="{E8ABE3F6-6566-4C29-831A-A506A89AC750}" type="presParOf" srcId="{9A2CD7E9-0F32-40C5-A5BA-E5F6AE39C325}" destId="{F745EFAE-A216-41AD-9205-F9AECEF9115D}" srcOrd="5" destOrd="0" presId="urn:microsoft.com/office/officeart/2009/3/layout/StepUpProcess"/>
    <dgm:cxn modelId="{0E13C013-D56E-4F41-A553-C339FFABACF6}" type="presParOf" srcId="{F745EFAE-A216-41AD-9205-F9AECEF9115D}" destId="{60BE655C-D29C-448B-BBFE-7845C804D71A}" srcOrd="0" destOrd="0" presId="urn:microsoft.com/office/officeart/2009/3/layout/StepUpProcess"/>
    <dgm:cxn modelId="{704FC684-2CD1-42EE-B248-C7F4BF247AD8}" type="presParOf" srcId="{9A2CD7E9-0F32-40C5-A5BA-E5F6AE39C325}" destId="{DB49D6BC-0838-4EF0-8D27-2B4A17D3B8C6}" srcOrd="6" destOrd="0" presId="urn:microsoft.com/office/officeart/2009/3/layout/StepUpProcess"/>
    <dgm:cxn modelId="{5B701112-0FCE-466C-975E-5B98758E336B}" type="presParOf" srcId="{DB49D6BC-0838-4EF0-8D27-2B4A17D3B8C6}" destId="{52CA87E1-300D-4292-B160-CD806A221B42}" srcOrd="0" destOrd="0" presId="urn:microsoft.com/office/officeart/2009/3/layout/StepUpProcess"/>
    <dgm:cxn modelId="{7947F3CF-D6CF-40ED-895E-807A96CB46A6}" type="presParOf" srcId="{DB49D6BC-0838-4EF0-8D27-2B4A17D3B8C6}" destId="{DA7DCE2D-8366-46CC-981A-F33598BA48DE}" srcOrd="1" destOrd="0" presId="urn:microsoft.com/office/officeart/2009/3/layout/StepUpProcess"/>
    <dgm:cxn modelId="{26B50663-1727-4577-903A-6B43813DF93C}" type="presParOf" srcId="{DB49D6BC-0838-4EF0-8D27-2B4A17D3B8C6}" destId="{270318B7-5D52-4B6C-83B7-5D50A71E611B}" srcOrd="2" destOrd="0" presId="urn:microsoft.com/office/officeart/2009/3/layout/StepUpProcess"/>
    <dgm:cxn modelId="{A898C557-A442-4FBB-8E12-A5E9F43AFFDF}" type="presParOf" srcId="{9A2CD7E9-0F32-40C5-A5BA-E5F6AE39C325}" destId="{2B4BF9F5-EF14-4F69-9AC7-B76A26D7784E}" srcOrd="7" destOrd="0" presId="urn:microsoft.com/office/officeart/2009/3/layout/StepUpProcess"/>
    <dgm:cxn modelId="{2E8B9201-97FE-4EA4-B099-C1E2346F931F}" type="presParOf" srcId="{2B4BF9F5-EF14-4F69-9AC7-B76A26D7784E}" destId="{4D01480B-03B4-46A1-B40F-65EF46B95A1B}" srcOrd="0" destOrd="0" presId="urn:microsoft.com/office/officeart/2009/3/layout/StepUpProcess"/>
    <dgm:cxn modelId="{50A24768-BD40-4F3B-97F4-376FC2528794}" type="presParOf" srcId="{9A2CD7E9-0F32-40C5-A5BA-E5F6AE39C325}" destId="{D364C040-EEF3-4A15-95EF-0C9881DCC8CB}" srcOrd="8" destOrd="0" presId="urn:microsoft.com/office/officeart/2009/3/layout/StepUpProcess"/>
    <dgm:cxn modelId="{8129C8BC-6F62-46F9-83CD-5073AFF8E7FF}" type="presParOf" srcId="{D364C040-EEF3-4A15-95EF-0C9881DCC8CB}" destId="{D6C75109-3433-4C6E-B69C-C3515756DA61}" srcOrd="0" destOrd="0" presId="urn:microsoft.com/office/officeart/2009/3/layout/StepUpProcess"/>
    <dgm:cxn modelId="{35F17837-1DE5-4383-87E5-FC01E2CB47D0}" type="presParOf" srcId="{D364C040-EEF3-4A15-95EF-0C9881DCC8CB}" destId="{5E740166-0FBD-4B81-82FC-D9A1EF4DB331}" srcOrd="1" destOrd="0" presId="urn:microsoft.com/office/officeart/2009/3/layout/StepUpProcess"/>
    <dgm:cxn modelId="{8E109788-9287-470F-9F31-361987431B9B}" type="presParOf" srcId="{D364C040-EEF3-4A15-95EF-0C9881DCC8CB}" destId="{11EA14C6-7962-4862-B45E-C1B9D231AD86}" srcOrd="2" destOrd="0" presId="urn:microsoft.com/office/officeart/2009/3/layout/StepUpProcess"/>
    <dgm:cxn modelId="{A61FD8F3-6DF7-44F9-A656-FBF78917E2DA}" type="presParOf" srcId="{9A2CD7E9-0F32-40C5-A5BA-E5F6AE39C325}" destId="{EF8810CA-F858-4820-969F-9AD13DF1A92F}" srcOrd="9" destOrd="0" presId="urn:microsoft.com/office/officeart/2009/3/layout/StepUpProcess"/>
    <dgm:cxn modelId="{425FA949-EC3D-462E-955C-CD403D7D6FD6}" type="presParOf" srcId="{EF8810CA-F858-4820-969F-9AD13DF1A92F}" destId="{EC50E05C-5B01-4560-A5E2-2B0FDC4A7679}" srcOrd="0" destOrd="0" presId="urn:microsoft.com/office/officeart/2009/3/layout/StepUpProcess"/>
    <dgm:cxn modelId="{31FBA948-541A-4090-9B1C-A4248C711D4A}" type="presParOf" srcId="{9A2CD7E9-0F32-40C5-A5BA-E5F6AE39C325}" destId="{E58E8572-4E16-4CEE-8F37-85E1E75B333E}" srcOrd="10" destOrd="0" presId="urn:microsoft.com/office/officeart/2009/3/layout/StepUpProcess"/>
    <dgm:cxn modelId="{4B15122D-52DB-4279-86D8-89F65526E16A}" type="presParOf" srcId="{E58E8572-4E16-4CEE-8F37-85E1E75B333E}" destId="{FDAC069E-12F2-4BAC-8D54-014130095CA9}" srcOrd="0" destOrd="0" presId="urn:microsoft.com/office/officeart/2009/3/layout/StepUpProcess"/>
    <dgm:cxn modelId="{397F7C19-D8AF-48D1-B0C9-1875787540ED}" type="presParOf" srcId="{E58E8572-4E16-4CEE-8F37-85E1E75B333E}" destId="{002E252C-9CC5-444D-8F8D-FB04566B198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57119-2967-4F31-8C76-B166DA09C8A4}">
      <dsp:nvSpPr>
        <dsp:cNvPr id="0" name=""/>
        <dsp:cNvSpPr/>
      </dsp:nvSpPr>
      <dsp:spPr>
        <a:xfrm rot="5400000">
          <a:off x="241488" y="2332244"/>
          <a:ext cx="714750" cy="118932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844B7-B6A1-40CC-8BBF-E20FDFF682F7}">
      <dsp:nvSpPr>
        <dsp:cNvPr id="0" name=""/>
        <dsp:cNvSpPr/>
      </dsp:nvSpPr>
      <dsp:spPr>
        <a:xfrm>
          <a:off x="122179" y="2687597"/>
          <a:ext cx="1073732" cy="94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简化剩余系</a:t>
          </a:r>
          <a:endParaRPr lang="zh-CN" altLang="en-US" sz="1400" kern="1200"/>
        </a:p>
      </dsp:txBody>
      <dsp:txXfrm>
        <a:off x="122179" y="2687597"/>
        <a:ext cx="1073732" cy="941189"/>
      </dsp:txXfrm>
    </dsp:sp>
    <dsp:sp modelId="{8B0C1D69-E24E-489F-BBD3-DF9535343984}">
      <dsp:nvSpPr>
        <dsp:cNvPr id="0" name=""/>
        <dsp:cNvSpPr/>
      </dsp:nvSpPr>
      <dsp:spPr>
        <a:xfrm>
          <a:off x="993320" y="2244684"/>
          <a:ext cx="202590" cy="202590"/>
        </a:xfrm>
        <a:prstGeom prst="triangle">
          <a:avLst>
            <a:gd name="adj" fmla="val 100000"/>
          </a:avLst>
        </a:prstGeom>
        <a:solidFill>
          <a:schemeClr val="accent3">
            <a:hueOff val="900192"/>
            <a:satOff val="81"/>
            <a:lumOff val="-863"/>
            <a:alphaOff val="0"/>
          </a:schemeClr>
        </a:solidFill>
        <a:ln w="19050" cap="flat" cmpd="sng" algn="ctr">
          <a:solidFill>
            <a:schemeClr val="accent3">
              <a:hueOff val="900192"/>
              <a:satOff val="81"/>
              <a:lumOff val="-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53088-EE8F-402B-A5F7-4EF6DDAC7D7C}">
      <dsp:nvSpPr>
        <dsp:cNvPr id="0" name=""/>
        <dsp:cNvSpPr/>
      </dsp:nvSpPr>
      <dsp:spPr>
        <a:xfrm rot="5400000">
          <a:off x="1555946" y="2006980"/>
          <a:ext cx="714750" cy="118932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1800384"/>
            <a:satOff val="163"/>
            <a:lumOff val="-1726"/>
            <a:alphaOff val="0"/>
          </a:schemeClr>
        </a:solidFill>
        <a:ln w="19050" cap="flat" cmpd="sng" algn="ctr">
          <a:solidFill>
            <a:schemeClr val="accent3">
              <a:hueOff val="1800384"/>
              <a:satOff val="163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5168B-038E-4A0A-B4E7-54DA1C14D085}">
      <dsp:nvSpPr>
        <dsp:cNvPr id="0" name=""/>
        <dsp:cNvSpPr/>
      </dsp:nvSpPr>
      <dsp:spPr>
        <a:xfrm>
          <a:off x="1436637" y="2362333"/>
          <a:ext cx="1073732" cy="94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欧拉函数</a:t>
          </a:r>
          <a:endParaRPr lang="zh-CN" altLang="en-US" sz="1400" kern="1200"/>
        </a:p>
      </dsp:txBody>
      <dsp:txXfrm>
        <a:off x="1436637" y="2362333"/>
        <a:ext cx="1073732" cy="941189"/>
      </dsp:txXfrm>
    </dsp:sp>
    <dsp:sp modelId="{EC69FD29-9F14-4070-8DB9-68CB2A97E56A}">
      <dsp:nvSpPr>
        <dsp:cNvPr id="0" name=""/>
        <dsp:cNvSpPr/>
      </dsp:nvSpPr>
      <dsp:spPr>
        <a:xfrm>
          <a:off x="2307778" y="1919420"/>
          <a:ext cx="202590" cy="202590"/>
        </a:xfrm>
        <a:prstGeom prst="triangle">
          <a:avLst>
            <a:gd name="adj" fmla="val 100000"/>
          </a:avLst>
        </a:prstGeom>
        <a:solidFill>
          <a:schemeClr val="accent3">
            <a:hueOff val="2700577"/>
            <a:satOff val="244"/>
            <a:lumOff val="-2589"/>
            <a:alphaOff val="0"/>
          </a:schemeClr>
        </a:solidFill>
        <a:ln w="19050" cap="flat" cmpd="sng" algn="ctr">
          <a:solidFill>
            <a:schemeClr val="accent3">
              <a:hueOff val="2700577"/>
              <a:satOff val="244"/>
              <a:lumOff val="-2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D09B2-B7B5-456C-BD34-CB66DF019655}">
      <dsp:nvSpPr>
        <dsp:cNvPr id="0" name=""/>
        <dsp:cNvSpPr/>
      </dsp:nvSpPr>
      <dsp:spPr>
        <a:xfrm rot="5400000">
          <a:off x="2870404" y="1681716"/>
          <a:ext cx="714750" cy="118932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3600769"/>
            <a:satOff val="325"/>
            <a:lumOff val="-3452"/>
            <a:alphaOff val="0"/>
          </a:schemeClr>
        </a:solidFill>
        <a:ln w="19050" cap="flat" cmpd="sng" algn="ctr">
          <a:solidFill>
            <a:schemeClr val="accent3">
              <a:hueOff val="3600769"/>
              <a:satOff val="325"/>
              <a:lumOff val="-34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05C1A-93C8-42AA-8708-1AAD4B45710F}">
      <dsp:nvSpPr>
        <dsp:cNvPr id="0" name=""/>
        <dsp:cNvSpPr/>
      </dsp:nvSpPr>
      <dsp:spPr>
        <a:xfrm>
          <a:off x="2751094" y="2037069"/>
          <a:ext cx="1073732" cy="94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欧拉定理</a:t>
          </a:r>
          <a:endParaRPr lang="zh-CN" altLang="en-US" sz="1400" kern="1200"/>
        </a:p>
      </dsp:txBody>
      <dsp:txXfrm>
        <a:off x="2751094" y="2037069"/>
        <a:ext cx="1073732" cy="941189"/>
      </dsp:txXfrm>
    </dsp:sp>
    <dsp:sp modelId="{24A5170D-1A22-475C-9CA9-898985B87C7B}">
      <dsp:nvSpPr>
        <dsp:cNvPr id="0" name=""/>
        <dsp:cNvSpPr/>
      </dsp:nvSpPr>
      <dsp:spPr>
        <a:xfrm>
          <a:off x="3622235" y="1594156"/>
          <a:ext cx="202590" cy="202590"/>
        </a:xfrm>
        <a:prstGeom prst="triangle">
          <a:avLst>
            <a:gd name="adj" fmla="val 100000"/>
          </a:avLst>
        </a:prstGeom>
        <a:solidFill>
          <a:schemeClr val="accent3">
            <a:hueOff val="4500961"/>
            <a:satOff val="407"/>
            <a:lumOff val="-4315"/>
            <a:alphaOff val="0"/>
          </a:schemeClr>
        </a:solidFill>
        <a:ln w="19050" cap="flat" cmpd="sng" algn="ctr">
          <a:solidFill>
            <a:schemeClr val="accent3">
              <a:hueOff val="4500961"/>
              <a:satOff val="407"/>
              <a:lumOff val="-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A87E1-300D-4292-B160-CD806A221B42}">
      <dsp:nvSpPr>
        <dsp:cNvPr id="0" name=""/>
        <dsp:cNvSpPr/>
      </dsp:nvSpPr>
      <dsp:spPr>
        <a:xfrm rot="5400000">
          <a:off x="4184862" y="1356452"/>
          <a:ext cx="714750" cy="118932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5401153"/>
            <a:satOff val="488"/>
            <a:lumOff val="-5179"/>
            <a:alphaOff val="0"/>
          </a:schemeClr>
        </a:solidFill>
        <a:ln w="19050" cap="flat" cmpd="sng" algn="ctr">
          <a:solidFill>
            <a:schemeClr val="accent3">
              <a:hueOff val="5401153"/>
              <a:satOff val="488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DCE2D-8366-46CC-981A-F33598BA48DE}">
      <dsp:nvSpPr>
        <dsp:cNvPr id="0" name=""/>
        <dsp:cNvSpPr/>
      </dsp:nvSpPr>
      <dsp:spPr>
        <a:xfrm>
          <a:off x="4065552" y="1711805"/>
          <a:ext cx="1073732" cy="94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阶</a:t>
          </a:r>
          <a:endParaRPr lang="zh-CN" altLang="en-US" sz="1400" kern="1200"/>
        </a:p>
      </dsp:txBody>
      <dsp:txXfrm>
        <a:off x="4065552" y="1711805"/>
        <a:ext cx="1073732" cy="941189"/>
      </dsp:txXfrm>
    </dsp:sp>
    <dsp:sp modelId="{270318B7-5D52-4B6C-83B7-5D50A71E611B}">
      <dsp:nvSpPr>
        <dsp:cNvPr id="0" name=""/>
        <dsp:cNvSpPr/>
      </dsp:nvSpPr>
      <dsp:spPr>
        <a:xfrm>
          <a:off x="4936693" y="1268892"/>
          <a:ext cx="202590" cy="202590"/>
        </a:xfrm>
        <a:prstGeom prst="triangle">
          <a:avLst>
            <a:gd name="adj" fmla="val 100000"/>
          </a:avLst>
        </a:prstGeom>
        <a:solidFill>
          <a:schemeClr val="accent3">
            <a:hueOff val="6301345"/>
            <a:satOff val="569"/>
            <a:lumOff val="-6042"/>
            <a:alphaOff val="0"/>
          </a:schemeClr>
        </a:solidFill>
        <a:ln w="19050" cap="flat" cmpd="sng" algn="ctr">
          <a:solidFill>
            <a:schemeClr val="accent3">
              <a:hueOff val="6301345"/>
              <a:satOff val="569"/>
              <a:lumOff val="-6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75109-3433-4C6E-B69C-C3515756DA61}">
      <dsp:nvSpPr>
        <dsp:cNvPr id="0" name=""/>
        <dsp:cNvSpPr/>
      </dsp:nvSpPr>
      <dsp:spPr>
        <a:xfrm rot="5400000">
          <a:off x="5499319" y="1031188"/>
          <a:ext cx="714750" cy="118932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7201538"/>
            <a:satOff val="650"/>
            <a:lumOff val="-6905"/>
            <a:alphaOff val="0"/>
          </a:schemeClr>
        </a:solidFill>
        <a:ln w="19050" cap="flat" cmpd="sng" algn="ctr">
          <a:solidFill>
            <a:schemeClr val="accent3">
              <a:hueOff val="7201538"/>
              <a:satOff val="650"/>
              <a:lumOff val="-6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40166-0FBD-4B81-82FC-D9A1EF4DB331}">
      <dsp:nvSpPr>
        <dsp:cNvPr id="0" name=""/>
        <dsp:cNvSpPr/>
      </dsp:nvSpPr>
      <dsp:spPr>
        <a:xfrm>
          <a:off x="5380010" y="1386541"/>
          <a:ext cx="1073732" cy="94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原根与指标</a:t>
          </a:r>
          <a:endParaRPr lang="zh-CN" altLang="en-US" sz="1400" kern="1200"/>
        </a:p>
      </dsp:txBody>
      <dsp:txXfrm>
        <a:off x="5380010" y="1386541"/>
        <a:ext cx="1073732" cy="941189"/>
      </dsp:txXfrm>
    </dsp:sp>
    <dsp:sp modelId="{11EA14C6-7962-4862-B45E-C1B9D231AD86}">
      <dsp:nvSpPr>
        <dsp:cNvPr id="0" name=""/>
        <dsp:cNvSpPr/>
      </dsp:nvSpPr>
      <dsp:spPr>
        <a:xfrm>
          <a:off x="6251151" y="943629"/>
          <a:ext cx="202590" cy="202590"/>
        </a:xfrm>
        <a:prstGeom prst="triangle">
          <a:avLst>
            <a:gd name="adj" fmla="val 100000"/>
          </a:avLst>
        </a:prstGeom>
        <a:solidFill>
          <a:schemeClr val="accent3">
            <a:hueOff val="8101729"/>
            <a:satOff val="732"/>
            <a:lumOff val="-7768"/>
            <a:alphaOff val="0"/>
          </a:schemeClr>
        </a:solidFill>
        <a:ln w="19050" cap="flat" cmpd="sng" algn="ctr">
          <a:solidFill>
            <a:schemeClr val="accent3">
              <a:hueOff val="8101729"/>
              <a:satOff val="732"/>
              <a:lumOff val="-7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C069E-12F2-4BAC-8D54-014130095CA9}">
      <dsp:nvSpPr>
        <dsp:cNvPr id="0" name=""/>
        <dsp:cNvSpPr/>
      </dsp:nvSpPr>
      <dsp:spPr>
        <a:xfrm rot="5400000">
          <a:off x="6813777" y="705924"/>
          <a:ext cx="714750" cy="118932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9001922"/>
            <a:satOff val="813"/>
            <a:lumOff val="-8631"/>
            <a:alphaOff val="0"/>
          </a:schemeClr>
        </a:solidFill>
        <a:ln w="19050" cap="flat" cmpd="sng" algn="ctr">
          <a:solidFill>
            <a:schemeClr val="accent3">
              <a:hueOff val="9001922"/>
              <a:satOff val="813"/>
              <a:lumOff val="-86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E252C-9CC5-444D-8F8D-FB04566B198B}">
      <dsp:nvSpPr>
        <dsp:cNvPr id="0" name=""/>
        <dsp:cNvSpPr/>
      </dsp:nvSpPr>
      <dsp:spPr>
        <a:xfrm>
          <a:off x="6694468" y="1061277"/>
          <a:ext cx="1073732" cy="94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n </a:t>
          </a:r>
          <a:r>
            <a:rPr lang="zh-CN" altLang="en-US" sz="1400" kern="1200" smtClean="0"/>
            <a:t>次剩余</a:t>
          </a:r>
          <a:endParaRPr lang="zh-CN" altLang="en-US" sz="1400" kern="1200"/>
        </a:p>
      </dsp:txBody>
      <dsp:txXfrm>
        <a:off x="6694468" y="1061277"/>
        <a:ext cx="1073732" cy="94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9A92B-C7CA-490D-AD82-CF95C7FC52F0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ADB2F-3B39-4E9C-880F-EB89F4DC5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2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若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p </a:t>
            </a:r>
            <a:r>
              <a:rPr lang="zh-CN" altLang="en-US" baseline="0" smtClean="0"/>
              <a:t>不为素数，则 </a:t>
            </a:r>
            <a:r>
              <a:rPr lang="en-US" altLang="zh-CN" baseline="0" smtClean="0"/>
              <a:t>p </a:t>
            </a:r>
            <a:r>
              <a:rPr lang="zh-CN" altLang="en-US" baseline="0" smtClean="0"/>
              <a:t>的完系中可能有零因子，使得 </a:t>
            </a:r>
            <a:r>
              <a:rPr lang="en-US" altLang="zh-CN" baseline="0" smtClean="0"/>
              <a:t>x </a:t>
            </a:r>
            <a:r>
              <a:rPr lang="zh-CN" altLang="en-US" baseline="0" smtClean="0"/>
              <a:t>≠ </a:t>
            </a:r>
            <a:r>
              <a:rPr lang="en-US" altLang="zh-CN" baseline="0" smtClean="0"/>
              <a:t>a </a:t>
            </a:r>
            <a:r>
              <a:rPr lang="zh-CN" altLang="en-US" baseline="0" smtClean="0"/>
              <a:t>时 </a:t>
            </a:r>
            <a:r>
              <a:rPr lang="en-US" altLang="zh-CN" baseline="0" smtClean="0"/>
              <a:t>(x – a)P’(x) </a:t>
            </a:r>
            <a:r>
              <a:rPr lang="zh-CN" altLang="en-US" baseline="0" smtClean="0"/>
              <a:t>≡ </a:t>
            </a:r>
            <a:r>
              <a:rPr lang="en-US" altLang="zh-CN" baseline="0" smtClean="0"/>
              <a:t>0 (mod p)</a:t>
            </a:r>
            <a:r>
              <a:rPr lang="zh-CN" altLang="en-US" baseline="0" smtClean="0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ADB2F-3B39-4E9C-880F-EB89F4DC5F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5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关于阶和原根的证明中，证明其幂次不同余于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1 </a:t>
            </a:r>
            <a:r>
              <a:rPr lang="zh-CN" altLang="en-US" baseline="0" smtClean="0"/>
              <a:t>是常用技术，所以这里要使 </a:t>
            </a:r>
            <a:r>
              <a:rPr lang="en-US" altLang="zh-CN" baseline="0" smtClean="0"/>
              <a:t>y_0 </a:t>
            </a:r>
            <a:r>
              <a:rPr lang="zh-CN" altLang="en-US" baseline="0" smtClean="0"/>
              <a:t>不是 </a:t>
            </a:r>
            <a:r>
              <a:rPr lang="en-US" altLang="zh-CN" baseline="0" smtClean="0"/>
              <a:t>p </a:t>
            </a:r>
            <a:r>
              <a:rPr lang="zh-CN" altLang="en-US" baseline="0" smtClean="0"/>
              <a:t>的倍数以方便证明。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ADB2F-3B39-4E9C-880F-EB89F4DC5F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9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(x</a:t>
            </a:r>
            <a:r>
              <a:rPr lang="en-US" altLang="zh-CN" baseline="0" smtClean="0"/>
              <a:t> + yp^k)^p = x^p + px^(p – 1)yp ^ k + … </a:t>
            </a:r>
            <a:r>
              <a:rPr lang="zh-CN" altLang="en-US" baseline="0" smtClean="0"/>
              <a:t>≡ </a:t>
            </a:r>
            <a:r>
              <a:rPr lang="en-US" altLang="zh-CN" baseline="0" smtClean="0"/>
              <a:t>x^p (mod p^(k + 1))</a:t>
            </a:r>
            <a:r>
              <a:rPr lang="zh-CN" altLang="en-US" baseline="0" smtClean="0"/>
              <a:t>。所以上面的递推成立。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ADB2F-3B39-4E9C-880F-EB89F4DC5F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g’^φ(2p^a) </a:t>
            </a:r>
            <a:r>
              <a:rPr lang="zh-CN" altLang="en-US" smtClean="0"/>
              <a:t>≡ </a:t>
            </a:r>
            <a:r>
              <a:rPr lang="en-US" altLang="zh-CN" smtClean="0"/>
              <a:t>1 </a:t>
            </a:r>
            <a:r>
              <a:rPr lang="zh-CN" altLang="en-US" smtClean="0"/>
              <a:t>或 </a:t>
            </a:r>
            <a:r>
              <a:rPr lang="en-US" altLang="zh-CN" smtClean="0"/>
              <a:t>1 + p^a (mod 2p^a)</a:t>
            </a:r>
            <a:r>
              <a:rPr lang="zh-CN" altLang="en-US" smtClean="0"/>
              <a:t>，而后者为偶数，故只能为 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ADB2F-3B39-4E9C-880F-EB89F4DC5F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4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其实这里的 </a:t>
            </a:r>
            <a:r>
              <a:rPr lang="en-US" altLang="zh-CN" smtClean="0"/>
              <a:t>42 </a:t>
            </a:r>
            <a:r>
              <a:rPr lang="zh-CN" altLang="en-US" smtClean="0"/>
              <a:t>最小可以为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31</a:t>
            </a:r>
            <a:r>
              <a:rPr lang="zh-CN" altLang="en-US" baseline="0" smtClean="0"/>
              <a:t>。由于 </a:t>
            </a:r>
            <a:r>
              <a:rPr lang="en-US" altLang="zh-CN" baseline="0" smtClean="0"/>
              <a:t>42 </a:t>
            </a:r>
            <a:r>
              <a:rPr lang="zh-CN" altLang="en-US" baseline="0" smtClean="0"/>
              <a:t>是“宇宙、生命与万物的终极答案”，所以选用 </a:t>
            </a:r>
            <a:r>
              <a:rPr lang="en-US" altLang="zh-CN" baseline="0" smtClean="0"/>
              <a:t>42</a:t>
            </a:r>
            <a:r>
              <a:rPr lang="zh-CN" altLang="en-US" baseline="0" smtClean="0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ADB2F-3B39-4E9C-880F-EB89F4DC5F7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2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ADA361-A8EE-422C-A164-7B569D69C91A}" type="datetimeFigureOut">
              <a:rPr lang="zh-CN" altLang="en-US" smtClean="0"/>
              <a:t>2013/2/1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2EEB989-E344-4BB8-84C8-7457F56AA8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OI</a:t>
            </a:r>
            <a:r>
              <a:rPr lang="zh-CN" altLang="en-US" smtClean="0"/>
              <a:t>中有用的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数学知识与算法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由欧拉定理知道，若 </a:t>
            </a:r>
            <a:r>
              <a:rPr lang="en-US" altLang="zh-CN" smtClean="0"/>
              <a:t>(a, b) = 1</a:t>
            </a:r>
            <a:r>
              <a:rPr lang="zh-CN" altLang="en-US" smtClean="0"/>
              <a:t>，则 </a:t>
            </a:r>
            <a:r>
              <a:rPr lang="en-US" altLang="zh-CN" smtClean="0"/>
              <a:t>a</a:t>
            </a:r>
            <a:r>
              <a:rPr lang="en-US" altLang="zh-CN" baseline="30000" smtClean="0"/>
              <a:t>φ(b)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b)</a:t>
            </a:r>
            <a:r>
              <a:rPr lang="zh-CN" altLang="en-US" smtClean="0"/>
              <a:t>。所以存在一个最小的正整数 </a:t>
            </a:r>
            <a:r>
              <a:rPr lang="en-US" altLang="zh-CN" smtClean="0"/>
              <a:t>x </a:t>
            </a:r>
            <a:r>
              <a:rPr lang="zh-CN" altLang="en-US" smtClean="0"/>
              <a:t>满足 </a:t>
            </a:r>
            <a:r>
              <a:rPr lang="en-US" altLang="zh-CN" smtClean="0"/>
              <a:t>a</a:t>
            </a:r>
            <a:r>
              <a:rPr lang="en-US" altLang="zh-CN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b)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这个最小的 </a:t>
            </a:r>
            <a:r>
              <a:rPr lang="en-US" altLang="zh-CN" smtClean="0"/>
              <a:t>x </a:t>
            </a:r>
            <a:r>
              <a:rPr lang="zh-CN" altLang="en-US" smtClean="0"/>
              <a:t>称为 </a:t>
            </a:r>
            <a:r>
              <a:rPr lang="en-US" altLang="zh-CN" smtClean="0"/>
              <a:t>a </a:t>
            </a:r>
            <a:r>
              <a:rPr lang="zh-CN" altLang="en-US" smtClean="0"/>
              <a:t>关于 </a:t>
            </a:r>
            <a:r>
              <a:rPr lang="en-US" altLang="zh-CN" smtClean="0"/>
              <a:t>b </a:t>
            </a:r>
            <a:r>
              <a:rPr lang="zh-CN" altLang="en-US" smtClean="0"/>
              <a:t>的阶，记为 </a:t>
            </a:r>
            <a:r>
              <a:rPr lang="el-GR" altLang="zh-CN" smtClean="0"/>
              <a:t>δ</a:t>
            </a:r>
            <a:r>
              <a:rPr lang="en-US" altLang="zh-CN" baseline="-25000" smtClean="0"/>
              <a:t>b</a:t>
            </a:r>
            <a:r>
              <a:rPr lang="en-US" altLang="zh-CN" smtClean="0"/>
              <a:t>(a)</a:t>
            </a:r>
            <a:r>
              <a:rPr lang="zh-CN" altLang="en-US" smtClean="0"/>
              <a:t>。在不引起歧义的情况下也可以记为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阶的性质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(a, b) = 1</a:t>
            </a:r>
            <a:r>
              <a:rPr lang="zh-CN" altLang="en-US" smtClean="0"/>
              <a:t>，且 </a:t>
            </a:r>
            <a:r>
              <a:rPr lang="en-US" altLang="zh-CN" smtClean="0"/>
              <a:t>a</a:t>
            </a:r>
            <a:r>
              <a:rPr lang="en-US" altLang="zh-CN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b)</a:t>
            </a:r>
            <a:r>
              <a:rPr lang="zh-CN" altLang="en-US" smtClean="0"/>
              <a:t>，则 </a:t>
            </a:r>
            <a:r>
              <a:rPr lang="el-GR" altLang="zh-CN" smtClean="0"/>
              <a:t>δ</a:t>
            </a:r>
            <a:r>
              <a:rPr lang="en-US" altLang="zh-CN" baseline="-25000" smtClean="0"/>
              <a:t>b</a:t>
            </a:r>
            <a:r>
              <a:rPr lang="en-US" altLang="zh-CN" smtClean="0"/>
              <a:t>(a) | x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证明：记 </a:t>
            </a:r>
            <a:r>
              <a:rPr lang="el-GR" altLang="zh-CN" smtClean="0"/>
              <a:t>δ</a:t>
            </a:r>
            <a:r>
              <a:rPr lang="en-US" altLang="zh-CN" smtClean="0"/>
              <a:t> = </a:t>
            </a:r>
            <a:r>
              <a:rPr lang="el-GR" altLang="zh-CN"/>
              <a:t>δ</a:t>
            </a:r>
            <a:r>
              <a:rPr lang="en-US" altLang="zh-CN" baseline="-25000"/>
              <a:t>b</a:t>
            </a:r>
            <a:r>
              <a:rPr lang="en-US" altLang="zh-CN"/>
              <a:t>(a</a:t>
            </a:r>
            <a:r>
              <a:rPr lang="en-US" altLang="zh-CN" smtClean="0"/>
              <a:t>)</a:t>
            </a:r>
            <a:r>
              <a:rPr lang="zh-CN" altLang="en-US" smtClean="0"/>
              <a:t>。若题设不成立，则设 </a:t>
            </a:r>
            <a:r>
              <a:rPr lang="en-US" altLang="zh-CN" smtClean="0"/>
              <a:t>x = k</a:t>
            </a:r>
            <a:r>
              <a:rPr lang="el-GR" altLang="zh-CN" smtClean="0"/>
              <a:t>δ</a:t>
            </a:r>
            <a:r>
              <a:rPr lang="en-US" altLang="zh-CN" smtClean="0"/>
              <a:t> + r</a:t>
            </a:r>
            <a:r>
              <a:rPr lang="zh-CN" altLang="en-US" smtClean="0"/>
              <a:t>，其中 </a:t>
            </a:r>
            <a:r>
              <a:rPr lang="en-US" altLang="zh-CN" smtClean="0"/>
              <a:t>0 &lt; r &lt; </a:t>
            </a:r>
            <a:r>
              <a:rPr lang="el-GR" altLang="zh-CN" smtClean="0"/>
              <a:t>δ</a:t>
            </a:r>
            <a:r>
              <a:rPr lang="zh-CN" altLang="en-US" smtClean="0"/>
              <a:t>。由于</a:t>
            </a:r>
            <a:r>
              <a:rPr lang="en-US" altLang="zh-CN"/>
              <a:t> </a:t>
            </a:r>
            <a:r>
              <a:rPr lang="en-US" altLang="zh-CN" smtClean="0"/>
              <a:t>a</a:t>
            </a:r>
            <a:r>
              <a:rPr lang="el-GR" altLang="zh-CN" baseline="30000" smtClean="0"/>
              <a:t>δ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b)</a:t>
            </a:r>
            <a:r>
              <a:rPr lang="zh-CN" altLang="en-US" smtClean="0"/>
              <a:t>，则 </a:t>
            </a:r>
            <a:r>
              <a:rPr lang="en-US" altLang="zh-CN" smtClean="0"/>
              <a:t>a</a:t>
            </a:r>
            <a:r>
              <a:rPr lang="en-US" altLang="zh-CN" baseline="30000" smtClean="0"/>
              <a:t>k</a:t>
            </a:r>
            <a:r>
              <a:rPr lang="el-GR" altLang="zh-CN" baseline="30000" smtClean="0"/>
              <a:t>δ</a:t>
            </a:r>
            <a:r>
              <a:rPr lang="en-US" altLang="zh-CN" smtClean="0"/>
              <a:t> </a:t>
            </a:r>
            <a:r>
              <a:rPr lang="zh-CN" altLang="en-US"/>
              <a:t>≡ </a:t>
            </a:r>
            <a:r>
              <a:rPr lang="en-US" altLang="zh-CN" smtClean="0"/>
              <a:t>1 </a:t>
            </a:r>
            <a:r>
              <a:rPr lang="zh-CN" altLang="en-US" smtClean="0"/>
              <a:t>≡ </a:t>
            </a:r>
            <a:r>
              <a:rPr lang="en-US" altLang="zh-CN" smtClean="0"/>
              <a:t>a</a:t>
            </a:r>
            <a:r>
              <a:rPr lang="en-US" altLang="zh-CN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a</a:t>
            </a:r>
            <a:r>
              <a:rPr lang="en-US" altLang="zh-CN" baseline="30000" smtClean="0"/>
              <a:t>k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 + r </a:t>
            </a:r>
            <a:r>
              <a:rPr lang="zh-CN" altLang="en-US" smtClean="0"/>
              <a:t>≡ </a:t>
            </a:r>
            <a:r>
              <a:rPr lang="en-US" altLang="zh-CN" smtClean="0"/>
              <a:t>a</a:t>
            </a:r>
            <a:r>
              <a:rPr lang="en-US" altLang="zh-CN" baseline="30000" smtClean="0"/>
              <a:t>k</a:t>
            </a:r>
            <a:r>
              <a:rPr lang="el-GR" altLang="zh-CN" baseline="30000" smtClean="0"/>
              <a:t>δ</a:t>
            </a:r>
            <a:r>
              <a:rPr lang="en-US" altLang="zh-CN" smtClean="0"/>
              <a:t>a</a:t>
            </a:r>
            <a:r>
              <a:rPr lang="en-US" altLang="zh-CN" baseline="30000" smtClean="0"/>
              <a:t>r</a:t>
            </a:r>
            <a:r>
              <a:rPr lang="en-US" altLang="zh-CN" smtClean="0"/>
              <a:t> (mod b)</a:t>
            </a:r>
            <a:r>
              <a:rPr lang="zh-CN" altLang="en-US" smtClean="0"/>
              <a:t>。而 </a:t>
            </a:r>
            <a:r>
              <a:rPr lang="en-US" altLang="zh-CN" smtClean="0"/>
              <a:t>(</a:t>
            </a:r>
            <a:r>
              <a:rPr lang="en-US" altLang="zh-CN"/>
              <a:t>a</a:t>
            </a:r>
            <a:r>
              <a:rPr lang="en-US" altLang="zh-CN" baseline="30000"/>
              <a:t>k</a:t>
            </a:r>
            <a:r>
              <a:rPr lang="el-GR" altLang="zh-CN" baseline="30000" smtClean="0"/>
              <a:t>δ</a:t>
            </a:r>
            <a:r>
              <a:rPr lang="en-US" altLang="zh-CN" smtClean="0"/>
              <a:t>, b) = 1</a:t>
            </a:r>
            <a:r>
              <a:rPr lang="zh-CN" altLang="en-US" smtClean="0"/>
              <a:t>，所以 </a:t>
            </a:r>
            <a:r>
              <a:rPr lang="en-US" altLang="zh-CN" smtClean="0"/>
              <a:t>a</a:t>
            </a:r>
            <a:r>
              <a:rPr lang="en-US" altLang="zh-CN" baseline="30000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b)</a:t>
            </a:r>
            <a:r>
              <a:rPr lang="zh-CN" altLang="en-US" smtClean="0"/>
              <a:t>，这与 </a:t>
            </a:r>
            <a:r>
              <a:rPr lang="el-GR" altLang="zh-CN" smtClean="0"/>
              <a:t>δ</a:t>
            </a:r>
            <a:r>
              <a:rPr lang="en-US" altLang="zh-CN" smtClean="0"/>
              <a:t> </a:t>
            </a:r>
            <a:r>
              <a:rPr lang="zh-CN" altLang="en-US" smtClean="0"/>
              <a:t>的最小性矛盾。</a:t>
            </a:r>
            <a:r>
              <a:rPr lang="en-US" altLang="zh-CN" smtClean="0"/>
              <a:t>QED</a:t>
            </a:r>
            <a:r>
              <a:rPr lang="zh-CN" altLang="en-US" smtClean="0"/>
              <a:t>。 </a:t>
            </a:r>
            <a:endParaRPr lang="en-US" altLang="zh-CN" smtClean="0"/>
          </a:p>
          <a:p>
            <a:r>
              <a:rPr lang="zh-CN" altLang="en-US" smtClean="0"/>
              <a:t>显然上述命题的逆命题也成立。所以若 </a:t>
            </a:r>
            <a:r>
              <a:rPr lang="en-US" altLang="zh-CN" smtClean="0"/>
              <a:t>(a, b) = 1</a:t>
            </a:r>
            <a:r>
              <a:rPr lang="zh-CN" altLang="en-US" smtClean="0"/>
              <a:t>，则</a:t>
            </a:r>
            <a:r>
              <a:rPr lang="en-US" altLang="zh-CN" smtClean="0"/>
              <a:t> </a:t>
            </a:r>
            <a:r>
              <a:rPr lang="en-US" altLang="zh-CN"/>
              <a:t>a</a:t>
            </a:r>
            <a:r>
              <a:rPr lang="en-US" altLang="zh-CN" baseline="30000"/>
              <a:t>x</a:t>
            </a:r>
            <a:r>
              <a:rPr lang="en-US" altLang="zh-CN"/>
              <a:t> </a:t>
            </a:r>
            <a:r>
              <a:rPr lang="zh-CN" altLang="en-US"/>
              <a:t>≡ </a:t>
            </a:r>
            <a:r>
              <a:rPr lang="en-US" altLang="zh-CN"/>
              <a:t>1 (mod b)</a:t>
            </a:r>
            <a:r>
              <a:rPr lang="zh-CN" altLang="en-US" smtClean="0"/>
              <a:t> </a:t>
            </a:r>
            <a:r>
              <a:rPr lang="en-US" altLang="zh-CN" smtClean="0">
                <a:sym typeface="Wingdings" pitchFamily="2" charset="2"/>
              </a:rPr>
              <a:t> </a:t>
            </a:r>
            <a:r>
              <a:rPr lang="el-GR" altLang="zh-CN"/>
              <a:t>δ</a:t>
            </a:r>
            <a:r>
              <a:rPr lang="en-US" altLang="zh-CN" baseline="-25000"/>
              <a:t>b</a:t>
            </a:r>
            <a:r>
              <a:rPr lang="en-US" altLang="zh-CN"/>
              <a:t>(a) | 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阶的性质 </a:t>
            </a:r>
            <a:r>
              <a:rPr lang="en-US" altLang="zh-CN" smtClean="0"/>
              <a:t>1 </a:t>
            </a:r>
            <a:r>
              <a:rPr lang="zh-CN" altLang="en-US" smtClean="0"/>
              <a:t>的直接推论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(x, p) = 1</a:t>
            </a:r>
            <a:r>
              <a:rPr lang="zh-CN" altLang="en-US" smtClean="0"/>
              <a:t>，则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x</a:t>
            </a:r>
            <a:r>
              <a:rPr lang="en-US" altLang="zh-CN" baseline="30000" smtClean="0"/>
              <a:t>b</a:t>
            </a:r>
            <a:r>
              <a:rPr lang="en-US" altLang="zh-CN" smtClean="0"/>
              <a:t> (mod p) </a:t>
            </a:r>
            <a:r>
              <a:rPr lang="en-US" altLang="zh-CN" smtClean="0">
                <a:sym typeface="Wingdings" pitchFamily="2" charset="2"/>
              </a:rPr>
              <a:t> a </a:t>
            </a:r>
            <a:r>
              <a:rPr lang="zh-CN" altLang="en-US" smtClean="0">
                <a:sym typeface="Wingdings" pitchFamily="2" charset="2"/>
              </a:rPr>
              <a:t>≡ </a:t>
            </a:r>
            <a:r>
              <a:rPr lang="en-US" altLang="zh-CN" smtClean="0">
                <a:sym typeface="Wingdings" pitchFamily="2" charset="2"/>
              </a:rPr>
              <a:t>b (mod </a:t>
            </a:r>
            <a:r>
              <a:rPr lang="el-GR" altLang="zh-CN" smtClean="0"/>
              <a:t>δ</a:t>
            </a:r>
            <a:r>
              <a:rPr lang="en-US" altLang="zh-CN" baseline="-25000" smtClean="0"/>
              <a:t>p</a:t>
            </a:r>
            <a:r>
              <a:rPr lang="en-US" altLang="zh-CN" smtClean="0"/>
              <a:t>(x))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证明：利用同余的性质可得 </a:t>
            </a:r>
            <a:r>
              <a:rPr lang="en-US" altLang="zh-CN" smtClean="0"/>
              <a:t>x</a:t>
            </a:r>
            <a:r>
              <a:rPr lang="en-US" altLang="zh-CN" baseline="30000" smtClean="0"/>
              <a:t>a – b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p)</a:t>
            </a:r>
            <a:r>
              <a:rPr lang="zh-CN" altLang="en-US" smtClean="0"/>
              <a:t>，所以 </a:t>
            </a:r>
            <a:r>
              <a:rPr lang="en-US" altLang="zh-CN" smtClean="0"/>
              <a:t>a – b = 0 </a:t>
            </a:r>
            <a:r>
              <a:rPr lang="zh-CN" altLang="en-US" smtClean="0"/>
              <a:t>或者 </a:t>
            </a:r>
            <a:r>
              <a:rPr lang="el-GR" altLang="zh-CN" smtClean="0"/>
              <a:t>δ</a:t>
            </a:r>
            <a:r>
              <a:rPr lang="en-US" altLang="zh-CN" baseline="-25000"/>
              <a:t>p</a:t>
            </a:r>
            <a:r>
              <a:rPr lang="en-US" altLang="zh-CN"/>
              <a:t>(x</a:t>
            </a:r>
            <a:r>
              <a:rPr lang="en-US" altLang="zh-CN" smtClean="0"/>
              <a:t>) | (a – b)</a:t>
            </a:r>
            <a:r>
              <a:rPr lang="zh-CN" altLang="en-US" smtClean="0"/>
              <a:t>。无论哪个都有 </a:t>
            </a:r>
            <a:r>
              <a:rPr lang="en-US" altLang="zh-CN">
                <a:sym typeface="Wingdings" pitchFamily="2" charset="2"/>
              </a:rPr>
              <a:t>a </a:t>
            </a:r>
            <a:r>
              <a:rPr lang="zh-CN" altLang="en-US">
                <a:sym typeface="Wingdings" pitchFamily="2" charset="2"/>
              </a:rPr>
              <a:t>≡ </a:t>
            </a:r>
            <a:r>
              <a:rPr lang="en-US" altLang="zh-CN">
                <a:sym typeface="Wingdings" pitchFamily="2" charset="2"/>
              </a:rPr>
              <a:t>b (mod </a:t>
            </a:r>
            <a:r>
              <a:rPr lang="el-GR" altLang="zh-CN"/>
              <a:t>δ</a:t>
            </a:r>
            <a:r>
              <a:rPr lang="en-US" altLang="zh-CN" baseline="-25000"/>
              <a:t>p</a:t>
            </a:r>
            <a:r>
              <a:rPr lang="en-US" altLang="zh-CN"/>
              <a:t>(x</a:t>
            </a:r>
            <a:r>
              <a:rPr lang="en-US" altLang="zh-CN" smtClean="0"/>
              <a:t>))</a:t>
            </a:r>
            <a:r>
              <a:rPr lang="zh-CN" altLang="en-US" smtClean="0"/>
              <a:t>。</a:t>
            </a:r>
            <a:r>
              <a:rPr lang="en-US" altLang="zh-CN" smtClean="0"/>
              <a:t>QED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348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阶的求法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由于 </a:t>
            </a:r>
            <a:r>
              <a:rPr lang="en-US" altLang="zh-CN"/>
              <a:t>a</a:t>
            </a:r>
            <a:r>
              <a:rPr lang="en-US" altLang="zh-CN" baseline="30000"/>
              <a:t>φ(b)</a:t>
            </a:r>
            <a:r>
              <a:rPr lang="en-US" altLang="zh-CN"/>
              <a:t> </a:t>
            </a:r>
            <a:r>
              <a:rPr lang="zh-CN" altLang="en-US"/>
              <a:t>≡ </a:t>
            </a:r>
            <a:r>
              <a:rPr lang="en-US" altLang="zh-CN"/>
              <a:t>1 (mod b</a:t>
            </a:r>
            <a:r>
              <a:rPr lang="en-US" altLang="zh-CN" smtClean="0"/>
              <a:t>)</a:t>
            </a:r>
            <a:r>
              <a:rPr lang="zh-CN" altLang="en-US" smtClean="0"/>
              <a:t>，所以 </a:t>
            </a:r>
            <a:r>
              <a:rPr lang="el-GR" altLang="zh-CN"/>
              <a:t>δ</a:t>
            </a:r>
            <a:r>
              <a:rPr lang="en-US" altLang="zh-CN" baseline="-25000"/>
              <a:t>b</a:t>
            </a:r>
            <a:r>
              <a:rPr lang="en-US" altLang="zh-CN"/>
              <a:t>(a</a:t>
            </a:r>
            <a:r>
              <a:rPr lang="en-US" altLang="zh-CN" smtClean="0"/>
              <a:t>) | φ(b)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将 </a:t>
            </a:r>
            <a:r>
              <a:rPr lang="en-US" altLang="zh-CN"/>
              <a:t>φ(b</a:t>
            </a:r>
            <a:r>
              <a:rPr lang="en-US" altLang="zh-CN" smtClean="0"/>
              <a:t>) </a:t>
            </a:r>
            <a:r>
              <a:rPr lang="zh-CN" altLang="en-US" smtClean="0"/>
              <a:t>分解质因数为 </a:t>
            </a:r>
            <a:r>
              <a:rPr lang="en-US" altLang="zh-CN" smtClean="0"/>
              <a:t>p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a1</a:t>
            </a:r>
            <a:r>
              <a:rPr lang="en-US" altLang="zh-CN" smtClean="0"/>
              <a:t>p</a:t>
            </a:r>
            <a:r>
              <a:rPr lang="en-US" altLang="zh-CN" baseline="-25000" smtClean="0"/>
              <a:t>2</a:t>
            </a:r>
            <a:r>
              <a:rPr lang="en-US" altLang="zh-CN" baseline="30000" smtClean="0"/>
              <a:t>a2</a:t>
            </a:r>
            <a:r>
              <a:rPr lang="en-US" altLang="zh-CN" smtClean="0"/>
              <a:t>…p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an</a:t>
            </a:r>
            <a:r>
              <a:rPr lang="zh-CN" altLang="en-US" smtClean="0"/>
              <a:t>。</a:t>
            </a:r>
            <a:endParaRPr lang="en-US" altLang="zh-CN"/>
          </a:p>
          <a:p>
            <a:r>
              <a:rPr lang="zh-CN" altLang="en-US" smtClean="0"/>
              <a:t>先 </a:t>
            </a:r>
            <a:r>
              <a:rPr lang="el-GR" altLang="zh-CN" smtClean="0"/>
              <a:t>δ</a:t>
            </a:r>
            <a:r>
              <a:rPr lang="zh-CN" altLang="en-US" smtClean="0"/>
              <a:t>←</a:t>
            </a:r>
            <a:r>
              <a:rPr lang="en-US" altLang="zh-CN" smtClean="0"/>
              <a:t>φ(b)</a:t>
            </a:r>
            <a:r>
              <a:rPr lang="zh-CN" altLang="en-US" smtClean="0"/>
              <a:t>。枚举素数 </a:t>
            </a:r>
            <a:r>
              <a:rPr lang="en-US" altLang="zh-CN" smtClean="0"/>
              <a:t>p</a:t>
            </a:r>
            <a:r>
              <a:rPr lang="en-US" altLang="zh-CN" baseline="-25000" smtClean="0"/>
              <a:t>i</a:t>
            </a:r>
            <a:r>
              <a:rPr lang="zh-CN" altLang="en-US" smtClean="0"/>
              <a:t>，若 </a:t>
            </a:r>
            <a:r>
              <a:rPr lang="en-US" altLang="zh-CN" smtClean="0"/>
              <a:t>a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 / pi </a:t>
            </a:r>
            <a:r>
              <a:rPr lang="zh-CN" altLang="en-US" smtClean="0"/>
              <a:t>≡ </a:t>
            </a:r>
            <a:r>
              <a:rPr lang="en-US" altLang="zh-CN" smtClean="0"/>
              <a:t>1 (mod b)</a:t>
            </a:r>
            <a:r>
              <a:rPr lang="zh-CN" altLang="en-US" smtClean="0"/>
              <a:t>，则 </a:t>
            </a:r>
            <a:r>
              <a:rPr lang="el-GR" altLang="zh-CN" smtClean="0"/>
              <a:t>δ</a:t>
            </a:r>
            <a:r>
              <a:rPr lang="zh-CN" altLang="en-US" smtClean="0"/>
              <a:t>←</a:t>
            </a:r>
            <a:r>
              <a:rPr lang="el-GR" altLang="zh-CN" smtClean="0"/>
              <a:t>δ</a:t>
            </a:r>
            <a:r>
              <a:rPr lang="en-US" altLang="zh-CN" smtClean="0"/>
              <a:t> / p</a:t>
            </a:r>
            <a:r>
              <a:rPr lang="en-US" altLang="zh-CN" baseline="-25000" smtClean="0"/>
              <a:t>i</a:t>
            </a:r>
            <a:r>
              <a:rPr lang="zh-CN" altLang="en-US" smtClean="0"/>
              <a:t>，否则继续枚举下一素数。</a:t>
            </a:r>
            <a:endParaRPr lang="en-US" altLang="zh-CN" smtClean="0"/>
          </a:p>
          <a:p>
            <a:r>
              <a:rPr lang="zh-CN" altLang="en-US" smtClean="0"/>
              <a:t>结束之后 </a:t>
            </a:r>
            <a:r>
              <a:rPr lang="el-GR" altLang="zh-CN" smtClean="0"/>
              <a:t>δ</a:t>
            </a:r>
            <a:r>
              <a:rPr lang="en-US" altLang="zh-CN" smtClean="0"/>
              <a:t> </a:t>
            </a:r>
            <a:r>
              <a:rPr lang="zh-CN" altLang="en-US" smtClean="0"/>
              <a:t>即为所求的阶。</a:t>
            </a:r>
            <a:endParaRPr lang="en-US" altLang="zh-CN" smtClean="0"/>
          </a:p>
          <a:p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注意：之后的阶记号均在模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p 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下定义，且 </a:t>
            </a:r>
            <a:r>
              <a:rPr lang="el-GR" altLang="zh-CN" b="1" smtClean="0">
                <a:solidFill>
                  <a:schemeClr val="tx2">
                    <a:lumMod val="75000"/>
                  </a:schemeClr>
                </a:solidFill>
              </a:rPr>
              <a:t>δ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(a) 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隐含着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(a, p) = 1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。 </a:t>
            </a:r>
            <a:endParaRPr lang="en-US" altLang="zh-CN" b="1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阶的性质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 </a:t>
            </a:r>
            <a:r>
              <a:rPr lang="zh-CN" altLang="en-US" smtClean="0"/>
              <a:t>是非负整数，则 </a:t>
            </a:r>
            <a:r>
              <a:rPr lang="el-GR" altLang="zh-CN" smtClean="0"/>
              <a:t>δ</a:t>
            </a:r>
            <a:r>
              <a:rPr lang="en-US" altLang="zh-CN" smtClean="0"/>
              <a:t>(a</a:t>
            </a:r>
            <a:r>
              <a:rPr lang="en-US" altLang="zh-CN" baseline="30000" smtClean="0"/>
              <a:t>k</a:t>
            </a:r>
            <a:r>
              <a:rPr lang="en-US" altLang="zh-CN" smtClean="0"/>
              <a:t>) = </a:t>
            </a:r>
            <a:r>
              <a:rPr lang="el-GR" altLang="zh-CN" smtClean="0"/>
              <a:t>δ</a:t>
            </a:r>
            <a:r>
              <a:rPr lang="en-US" altLang="zh-CN" smtClean="0"/>
              <a:t>(a) / (</a:t>
            </a:r>
            <a:r>
              <a:rPr lang="el-GR" altLang="zh-CN" smtClean="0"/>
              <a:t>δ</a:t>
            </a:r>
            <a:r>
              <a:rPr lang="en-US" altLang="zh-CN" smtClean="0"/>
              <a:t>(a), k)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证明：记 </a:t>
            </a:r>
            <a:r>
              <a:rPr lang="el-GR" altLang="zh-CN"/>
              <a:t>δ </a:t>
            </a:r>
            <a:r>
              <a:rPr lang="en-US" altLang="zh-CN" smtClean="0"/>
              <a:t>=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zh-CN" altLang="en-US"/>
              <a:t>，</a:t>
            </a:r>
            <a:r>
              <a:rPr lang="el-GR" altLang="zh-CN" smtClean="0"/>
              <a:t>δ</a:t>
            </a:r>
            <a:r>
              <a:rPr lang="en-US" altLang="zh-CN" smtClean="0"/>
              <a:t>’ = </a:t>
            </a:r>
            <a:r>
              <a:rPr lang="el-GR" altLang="zh-CN" smtClean="0"/>
              <a:t>δ</a:t>
            </a:r>
            <a:r>
              <a:rPr lang="en-US" altLang="zh-CN" smtClean="0"/>
              <a:t>(a</a:t>
            </a:r>
            <a:r>
              <a:rPr lang="en-US" altLang="zh-CN" baseline="30000" smtClean="0"/>
              <a:t>k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l-GR" altLang="zh-CN" smtClean="0"/>
              <a:t>δ</a:t>
            </a:r>
            <a:r>
              <a:rPr lang="en-US" altLang="zh-CN" smtClean="0"/>
              <a:t>’’ = </a:t>
            </a:r>
            <a:r>
              <a:rPr lang="el-GR" altLang="zh-CN" smtClean="0"/>
              <a:t>δ</a:t>
            </a:r>
            <a:r>
              <a:rPr lang="en-US" altLang="zh-CN" smtClean="0"/>
              <a:t> / (</a:t>
            </a:r>
            <a:r>
              <a:rPr lang="el-GR" altLang="zh-CN" smtClean="0"/>
              <a:t>δ</a:t>
            </a:r>
            <a:r>
              <a:rPr lang="en-US" altLang="zh-CN" smtClean="0"/>
              <a:t>, k)</a:t>
            </a:r>
            <a:r>
              <a:rPr lang="zh-CN" altLang="en-US" smtClean="0"/>
              <a:t>。则</a:t>
            </a:r>
            <a:r>
              <a:rPr lang="en-US" altLang="zh-CN" smtClean="0"/>
              <a:t>(a</a:t>
            </a:r>
            <a:r>
              <a:rPr lang="en-US" altLang="zh-CN" baseline="30000" smtClean="0"/>
              <a:t>k</a:t>
            </a:r>
            <a:r>
              <a:rPr lang="en-US" altLang="zh-CN" smtClean="0"/>
              <a:t>)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’’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p)</a:t>
            </a:r>
            <a:r>
              <a:rPr lang="zh-CN" altLang="en-US" smtClean="0"/>
              <a:t>，由性质 </a:t>
            </a:r>
            <a:r>
              <a:rPr lang="en-US" altLang="zh-CN" smtClean="0"/>
              <a:t>1 </a:t>
            </a:r>
            <a:r>
              <a:rPr lang="zh-CN" altLang="en-US" smtClean="0"/>
              <a:t>有 </a:t>
            </a:r>
            <a:r>
              <a:rPr lang="el-GR" altLang="zh-CN" smtClean="0"/>
              <a:t>δ</a:t>
            </a:r>
            <a:r>
              <a:rPr lang="en-US" altLang="zh-CN" smtClean="0"/>
              <a:t>’ | </a:t>
            </a:r>
            <a:r>
              <a:rPr lang="el-GR" altLang="zh-CN" smtClean="0"/>
              <a:t>δ</a:t>
            </a:r>
            <a:r>
              <a:rPr lang="en-US" altLang="zh-CN" smtClean="0"/>
              <a:t>’’</a:t>
            </a:r>
            <a:r>
              <a:rPr lang="zh-CN" altLang="en-US" smtClean="0"/>
              <a:t>。另一方面 </a:t>
            </a:r>
            <a:r>
              <a:rPr lang="en-US" altLang="zh-CN" smtClean="0"/>
              <a:t>a</a:t>
            </a:r>
            <a:r>
              <a:rPr lang="en-US" altLang="zh-CN" baseline="30000" smtClean="0"/>
              <a:t>k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’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p)</a:t>
            </a:r>
            <a:r>
              <a:rPr lang="zh-CN" altLang="en-US" smtClean="0"/>
              <a:t>，故 </a:t>
            </a:r>
            <a:r>
              <a:rPr lang="el-GR" altLang="zh-CN" smtClean="0"/>
              <a:t>δ</a:t>
            </a:r>
            <a:r>
              <a:rPr lang="en-US" altLang="zh-CN" smtClean="0"/>
              <a:t> | k</a:t>
            </a:r>
            <a:r>
              <a:rPr lang="el-GR" altLang="zh-CN" smtClean="0"/>
              <a:t>δ</a:t>
            </a:r>
            <a:r>
              <a:rPr lang="en-US" altLang="zh-CN" smtClean="0"/>
              <a:t>’</a:t>
            </a:r>
            <a:r>
              <a:rPr lang="zh-CN" altLang="en-US" smtClean="0"/>
              <a:t>，即 </a:t>
            </a:r>
            <a:r>
              <a:rPr lang="el-GR" altLang="zh-CN" smtClean="0"/>
              <a:t>δ</a:t>
            </a:r>
            <a:r>
              <a:rPr lang="en-US" altLang="zh-CN" smtClean="0"/>
              <a:t>/(</a:t>
            </a:r>
            <a:r>
              <a:rPr lang="el-GR" altLang="zh-CN"/>
              <a:t>δ</a:t>
            </a:r>
            <a:r>
              <a:rPr lang="en-US" altLang="zh-CN" smtClean="0"/>
              <a:t>, k) | k</a:t>
            </a:r>
            <a:r>
              <a:rPr lang="el-GR" altLang="zh-CN" smtClean="0"/>
              <a:t>δ</a:t>
            </a:r>
            <a:r>
              <a:rPr lang="en-US" altLang="zh-CN" smtClean="0"/>
              <a:t>’/(</a:t>
            </a:r>
            <a:r>
              <a:rPr lang="el-GR" altLang="zh-CN" smtClean="0"/>
              <a:t>δ</a:t>
            </a:r>
            <a:r>
              <a:rPr lang="en-US" altLang="zh-CN" smtClean="0"/>
              <a:t>, k)</a:t>
            </a:r>
            <a:r>
              <a:rPr lang="zh-CN" altLang="en-US" smtClean="0"/>
              <a:t>。由于 </a:t>
            </a:r>
            <a:r>
              <a:rPr lang="en-US" altLang="zh-CN" smtClean="0"/>
              <a:t>(</a:t>
            </a:r>
            <a:r>
              <a:rPr lang="el-GR" altLang="zh-CN" smtClean="0"/>
              <a:t>δ</a:t>
            </a:r>
            <a:r>
              <a:rPr lang="en-US" altLang="zh-CN" smtClean="0"/>
              <a:t>/(</a:t>
            </a:r>
            <a:r>
              <a:rPr lang="el-GR" altLang="zh-CN" smtClean="0"/>
              <a:t>δ</a:t>
            </a:r>
            <a:r>
              <a:rPr lang="en-US" altLang="zh-CN" smtClean="0"/>
              <a:t>, k), k/(</a:t>
            </a:r>
            <a:r>
              <a:rPr lang="el-GR" altLang="zh-CN" smtClean="0"/>
              <a:t>δ</a:t>
            </a:r>
            <a:r>
              <a:rPr lang="en-US" altLang="zh-CN" smtClean="0"/>
              <a:t>, k)) = 1</a:t>
            </a:r>
            <a:r>
              <a:rPr lang="zh-CN" altLang="en-US" smtClean="0"/>
              <a:t>，所以 </a:t>
            </a:r>
            <a:r>
              <a:rPr lang="el-GR" altLang="zh-CN" smtClean="0"/>
              <a:t>δ</a:t>
            </a:r>
            <a:r>
              <a:rPr lang="en-US" altLang="zh-CN" smtClean="0"/>
              <a:t>/(</a:t>
            </a:r>
            <a:r>
              <a:rPr lang="el-GR" altLang="zh-CN" smtClean="0"/>
              <a:t>δ</a:t>
            </a:r>
            <a:r>
              <a:rPr lang="en-US" altLang="zh-CN" smtClean="0"/>
              <a:t>, k) | </a:t>
            </a:r>
            <a:r>
              <a:rPr lang="el-GR" altLang="zh-CN" smtClean="0"/>
              <a:t>δ</a:t>
            </a:r>
            <a:r>
              <a:rPr lang="en-US" altLang="zh-CN" smtClean="0"/>
              <a:t>’</a:t>
            </a:r>
            <a:r>
              <a:rPr lang="zh-CN" altLang="en-US" smtClean="0"/>
              <a:t>，即 </a:t>
            </a:r>
            <a:r>
              <a:rPr lang="el-GR" altLang="zh-CN" smtClean="0"/>
              <a:t>δ</a:t>
            </a:r>
            <a:r>
              <a:rPr lang="en-US" altLang="zh-CN" smtClean="0"/>
              <a:t>’’ | </a:t>
            </a:r>
            <a:r>
              <a:rPr lang="el-GR" altLang="zh-CN" smtClean="0"/>
              <a:t>δ</a:t>
            </a:r>
            <a:r>
              <a:rPr lang="en-US" altLang="zh-CN" smtClean="0"/>
              <a:t>’</a:t>
            </a:r>
            <a:r>
              <a:rPr lang="zh-CN" altLang="en-US" smtClean="0"/>
              <a:t>。所以 </a:t>
            </a:r>
            <a:r>
              <a:rPr lang="el-GR" altLang="zh-CN" smtClean="0"/>
              <a:t>δ</a:t>
            </a:r>
            <a:r>
              <a:rPr lang="en-US" altLang="zh-CN" smtClean="0"/>
              <a:t>’ = </a:t>
            </a:r>
            <a:r>
              <a:rPr lang="el-GR" altLang="zh-CN" smtClean="0"/>
              <a:t>δ</a:t>
            </a:r>
            <a:r>
              <a:rPr lang="en-US" altLang="zh-CN" smtClean="0"/>
              <a:t>’’</a:t>
            </a:r>
            <a:r>
              <a:rPr lang="zh-CN" altLang="en-US"/>
              <a:t>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推论：若 </a:t>
            </a:r>
            <a:r>
              <a:rPr lang="el-GR" altLang="zh-CN" smtClean="0"/>
              <a:t>δ</a:t>
            </a:r>
            <a:r>
              <a:rPr lang="en-US" altLang="zh-CN" smtClean="0"/>
              <a:t>(a) = uv</a:t>
            </a:r>
            <a:r>
              <a:rPr lang="zh-CN" altLang="en-US" smtClean="0"/>
              <a:t>，则 </a:t>
            </a:r>
            <a:r>
              <a:rPr lang="el-GR" altLang="zh-CN" smtClean="0"/>
              <a:t>δ</a:t>
            </a:r>
            <a:r>
              <a:rPr lang="en-US" altLang="zh-CN" smtClean="0"/>
              <a:t>(a</a:t>
            </a:r>
            <a:r>
              <a:rPr lang="en-US" altLang="zh-CN" baseline="30000" smtClean="0"/>
              <a:t>u</a:t>
            </a:r>
            <a:r>
              <a:rPr lang="en-US" altLang="zh-CN" smtClean="0"/>
              <a:t>) = v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阶的性质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(</a:t>
            </a:r>
            <a:r>
              <a:rPr lang="el-GR" altLang="zh-CN" smtClean="0"/>
              <a:t>δ</a:t>
            </a:r>
            <a:r>
              <a:rPr lang="en-US" altLang="zh-CN" smtClean="0"/>
              <a:t>(a), </a:t>
            </a:r>
            <a:r>
              <a:rPr lang="el-GR" altLang="zh-CN" smtClean="0"/>
              <a:t>δ</a:t>
            </a:r>
            <a:r>
              <a:rPr lang="en-US" altLang="zh-CN" smtClean="0"/>
              <a:t>(b)) = 1 </a:t>
            </a:r>
            <a:r>
              <a:rPr lang="en-US" altLang="zh-CN" smtClean="0">
                <a:sym typeface="Wingdings" pitchFamily="2" charset="2"/>
              </a:rPr>
              <a:t> </a:t>
            </a:r>
            <a:r>
              <a:rPr lang="el-GR" altLang="zh-CN" smtClean="0"/>
              <a:t>δ</a:t>
            </a:r>
            <a:r>
              <a:rPr lang="en-US" altLang="zh-CN" smtClean="0"/>
              <a:t>(ab) =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el-GR" altLang="zh-CN" smtClean="0"/>
              <a:t>δ</a:t>
            </a:r>
            <a:r>
              <a:rPr lang="en-US" altLang="zh-CN" smtClean="0"/>
              <a:t>(b)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证明：先证从左到右。由于 </a:t>
            </a:r>
            <a:r>
              <a:rPr lang="en-US" altLang="zh-CN" smtClean="0"/>
              <a:t>(ab)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(a)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(b)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p)</a:t>
            </a:r>
            <a:r>
              <a:rPr lang="zh-CN" altLang="en-US" smtClean="0"/>
              <a:t>，由性质 </a:t>
            </a:r>
            <a:r>
              <a:rPr lang="en-US" altLang="zh-CN" smtClean="0"/>
              <a:t>1 </a:t>
            </a:r>
            <a:r>
              <a:rPr lang="zh-CN" altLang="en-US" smtClean="0"/>
              <a:t>有 </a:t>
            </a:r>
            <a:r>
              <a:rPr lang="el-GR" altLang="zh-CN" smtClean="0"/>
              <a:t>δ</a:t>
            </a:r>
            <a:r>
              <a:rPr lang="en-US" altLang="zh-CN" smtClean="0"/>
              <a:t>(ab) |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el-GR" altLang="zh-CN" smtClean="0"/>
              <a:t>δ</a:t>
            </a:r>
            <a:r>
              <a:rPr lang="en-US" altLang="zh-CN" smtClean="0"/>
              <a:t>(b)</a:t>
            </a:r>
            <a:r>
              <a:rPr lang="zh-CN" altLang="en-US" smtClean="0"/>
              <a:t>。而 </a:t>
            </a:r>
            <a:r>
              <a:rPr lang="en-US" altLang="zh-CN" smtClean="0"/>
              <a:t>(ab)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(ab)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(a)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(ab)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(a) </a:t>
            </a:r>
            <a:r>
              <a:rPr lang="zh-CN" altLang="en-US" smtClean="0"/>
              <a:t>≡ </a:t>
            </a:r>
            <a:r>
              <a:rPr lang="en-US" altLang="zh-CN" smtClean="0"/>
              <a:t>1 (mod p)</a:t>
            </a:r>
            <a:r>
              <a:rPr lang="zh-CN" altLang="en-US" smtClean="0"/>
              <a:t>，故 </a:t>
            </a:r>
            <a:r>
              <a:rPr lang="el-GR" altLang="zh-CN" smtClean="0"/>
              <a:t>δ</a:t>
            </a:r>
            <a:r>
              <a:rPr lang="en-US" altLang="zh-CN" smtClean="0"/>
              <a:t>(b) | </a:t>
            </a:r>
            <a:r>
              <a:rPr lang="el-GR" altLang="zh-CN" smtClean="0"/>
              <a:t>δ</a:t>
            </a:r>
            <a:r>
              <a:rPr lang="en-US" altLang="zh-CN" smtClean="0"/>
              <a:t>(ab)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zh-CN" altLang="en-US" smtClean="0"/>
              <a:t>。由于 </a:t>
            </a:r>
            <a:r>
              <a:rPr lang="en-US" altLang="zh-CN" smtClean="0"/>
              <a:t>(</a:t>
            </a:r>
            <a:r>
              <a:rPr lang="el-GR" altLang="zh-CN" smtClean="0"/>
              <a:t>δ</a:t>
            </a:r>
            <a:r>
              <a:rPr lang="en-US" altLang="zh-CN" smtClean="0"/>
              <a:t>(a), </a:t>
            </a:r>
            <a:r>
              <a:rPr lang="el-GR" altLang="zh-CN" smtClean="0"/>
              <a:t>δ</a:t>
            </a:r>
            <a:r>
              <a:rPr lang="en-US" altLang="zh-CN" smtClean="0"/>
              <a:t>(b)) = 1</a:t>
            </a:r>
            <a:r>
              <a:rPr lang="zh-CN" altLang="en-US" smtClean="0"/>
              <a:t>，所以 </a:t>
            </a:r>
            <a:r>
              <a:rPr lang="el-GR" altLang="zh-CN" smtClean="0"/>
              <a:t>δ</a:t>
            </a:r>
            <a:r>
              <a:rPr lang="en-US" altLang="zh-CN" smtClean="0"/>
              <a:t>(b) | </a:t>
            </a:r>
            <a:r>
              <a:rPr lang="el-GR" altLang="zh-CN" smtClean="0"/>
              <a:t>δ</a:t>
            </a:r>
            <a:r>
              <a:rPr lang="en-US" altLang="zh-CN" smtClean="0"/>
              <a:t>(ab)</a:t>
            </a:r>
            <a:r>
              <a:rPr lang="zh-CN" altLang="en-US" smtClean="0"/>
              <a:t>。同理 </a:t>
            </a:r>
            <a:r>
              <a:rPr lang="el-GR" altLang="zh-CN" smtClean="0"/>
              <a:t>δ</a:t>
            </a:r>
            <a:r>
              <a:rPr lang="en-US" altLang="zh-CN" smtClean="0"/>
              <a:t>(a) | </a:t>
            </a:r>
            <a:r>
              <a:rPr lang="el-GR" altLang="zh-CN" smtClean="0"/>
              <a:t>δ</a:t>
            </a:r>
            <a:r>
              <a:rPr lang="en-US" altLang="zh-CN" smtClean="0"/>
              <a:t>(ab)</a:t>
            </a:r>
            <a:r>
              <a:rPr lang="zh-CN" altLang="en-US" smtClean="0"/>
              <a:t>，故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el-GR" altLang="zh-CN" smtClean="0"/>
              <a:t>δ</a:t>
            </a:r>
            <a:r>
              <a:rPr lang="en-US" altLang="zh-CN" smtClean="0"/>
              <a:t>(b) | </a:t>
            </a:r>
            <a:r>
              <a:rPr lang="el-GR" altLang="zh-CN" smtClean="0"/>
              <a:t>δ</a:t>
            </a:r>
            <a:r>
              <a:rPr lang="en-US" altLang="zh-CN" smtClean="0"/>
              <a:t>(ab)</a:t>
            </a:r>
            <a:r>
              <a:rPr lang="zh-CN" altLang="en-US" smtClean="0"/>
              <a:t>，即得 </a:t>
            </a:r>
            <a:r>
              <a:rPr lang="el-GR" altLang="zh-CN" smtClean="0"/>
              <a:t>δ</a:t>
            </a:r>
            <a:r>
              <a:rPr lang="en-US" altLang="zh-CN" smtClean="0"/>
              <a:t>(ab) =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el-GR" altLang="zh-CN" smtClean="0"/>
              <a:t>δ</a:t>
            </a:r>
            <a:r>
              <a:rPr lang="en-US" altLang="zh-CN" smtClean="0"/>
              <a:t>(b)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254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阶的性质 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再证从右到左。设 </a:t>
            </a:r>
            <a:r>
              <a:rPr lang="en-US" altLang="zh-CN" smtClean="0"/>
              <a:t>λ = LCM(</a:t>
            </a:r>
            <a:r>
              <a:rPr lang="el-GR" altLang="zh-CN" smtClean="0"/>
              <a:t>δ</a:t>
            </a:r>
            <a:r>
              <a:rPr lang="en-US" altLang="zh-CN" smtClean="0"/>
              <a:t>(a), </a:t>
            </a:r>
            <a:r>
              <a:rPr lang="el-GR" altLang="zh-CN" smtClean="0"/>
              <a:t>δ</a:t>
            </a:r>
            <a:r>
              <a:rPr lang="en-US" altLang="zh-CN" smtClean="0"/>
              <a:t>(b))</a:t>
            </a:r>
            <a:r>
              <a:rPr lang="zh-CN" altLang="en-US" smtClean="0"/>
              <a:t>，显然 </a:t>
            </a:r>
            <a:r>
              <a:rPr lang="en-US" altLang="zh-CN"/>
              <a:t>λ</a:t>
            </a:r>
            <a:r>
              <a:rPr lang="en-US" altLang="zh-CN" smtClean="0"/>
              <a:t> |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el-GR" altLang="zh-CN" smtClean="0"/>
              <a:t>δ</a:t>
            </a:r>
            <a:r>
              <a:rPr lang="en-US" altLang="zh-CN" smtClean="0"/>
              <a:t>(b)</a:t>
            </a:r>
            <a:r>
              <a:rPr lang="zh-CN" altLang="en-US" smtClean="0"/>
              <a:t>。而 </a:t>
            </a:r>
            <a:r>
              <a:rPr lang="en-US" altLang="zh-CN" smtClean="0"/>
              <a:t>(ab)</a:t>
            </a:r>
            <a:r>
              <a:rPr lang="en-US" altLang="zh-CN" baseline="30000" smtClean="0"/>
              <a:t>λ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p)</a:t>
            </a:r>
            <a:r>
              <a:rPr lang="zh-CN" altLang="en-US" smtClean="0"/>
              <a:t>，所以  </a:t>
            </a:r>
            <a:r>
              <a:rPr lang="el-GR" altLang="zh-CN" smtClean="0"/>
              <a:t>δ</a:t>
            </a:r>
            <a:r>
              <a:rPr lang="en-US" altLang="zh-CN" smtClean="0"/>
              <a:t>(ab) | λ</a:t>
            </a:r>
            <a:r>
              <a:rPr lang="zh-CN" altLang="en-US" smtClean="0"/>
              <a:t>，即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el-GR" altLang="zh-CN" smtClean="0"/>
              <a:t>δ</a:t>
            </a:r>
            <a:r>
              <a:rPr lang="en-US" altLang="zh-CN" smtClean="0"/>
              <a:t>(b) | λ</a:t>
            </a:r>
            <a:r>
              <a:rPr lang="zh-CN" altLang="en-US"/>
              <a:t>。</a:t>
            </a:r>
            <a:r>
              <a:rPr lang="zh-CN" altLang="en-US" smtClean="0"/>
              <a:t>故 </a:t>
            </a:r>
            <a:r>
              <a:rPr lang="en-US" altLang="zh-CN" smtClean="0"/>
              <a:t>λ = </a:t>
            </a:r>
            <a:r>
              <a:rPr lang="el-GR" altLang="zh-CN" smtClean="0"/>
              <a:t>δ</a:t>
            </a:r>
            <a:r>
              <a:rPr lang="en-US" altLang="zh-CN" smtClean="0"/>
              <a:t>(a)</a:t>
            </a:r>
            <a:r>
              <a:rPr lang="el-GR" altLang="zh-CN" smtClean="0"/>
              <a:t>δ</a:t>
            </a:r>
            <a:r>
              <a:rPr lang="en-US" altLang="zh-CN" smtClean="0"/>
              <a:t>(b)</a:t>
            </a:r>
            <a:r>
              <a:rPr lang="zh-CN" altLang="en-US" smtClean="0"/>
              <a:t>，即 </a:t>
            </a:r>
            <a:r>
              <a:rPr lang="en-US" altLang="zh-CN" smtClean="0"/>
              <a:t>(</a:t>
            </a:r>
            <a:r>
              <a:rPr lang="el-GR" altLang="zh-CN" smtClean="0"/>
              <a:t>δ</a:t>
            </a:r>
            <a:r>
              <a:rPr lang="en-US" altLang="zh-CN" smtClean="0"/>
              <a:t>(a), </a:t>
            </a:r>
            <a:r>
              <a:rPr lang="el-GR" altLang="zh-CN" smtClean="0"/>
              <a:t>δ</a:t>
            </a:r>
            <a:r>
              <a:rPr lang="en-US" altLang="zh-CN" smtClean="0"/>
              <a:t>(b)) = 1</a:t>
            </a:r>
            <a:r>
              <a:rPr lang="zh-CN" altLang="en-US" smtClean="0"/>
              <a:t>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7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求证：对任意的整数 </a:t>
            </a:r>
            <a:r>
              <a:rPr lang="en-US" altLang="zh-CN" smtClean="0"/>
              <a:t>a</a:t>
            </a:r>
            <a:r>
              <a:rPr lang="en-US" altLang="zh-CN"/>
              <a:t>,</a:t>
            </a:r>
            <a:r>
              <a:rPr lang="en-US" altLang="zh-CN" smtClean="0"/>
              <a:t> b</a:t>
            </a:r>
            <a:r>
              <a:rPr lang="zh-CN" altLang="en-US" smtClean="0"/>
              <a:t>，一定存在整数 </a:t>
            </a:r>
            <a:r>
              <a:rPr lang="en-US" altLang="zh-CN" smtClean="0"/>
              <a:t>c </a:t>
            </a:r>
            <a:r>
              <a:rPr lang="zh-CN" altLang="en-US" smtClean="0"/>
              <a:t>满足 </a:t>
            </a:r>
            <a:r>
              <a:rPr lang="el-GR" altLang="zh-CN" smtClean="0"/>
              <a:t>δ</a:t>
            </a:r>
            <a:r>
              <a:rPr lang="en-US" altLang="zh-CN" smtClean="0"/>
              <a:t>(c) = LCM(</a:t>
            </a:r>
            <a:r>
              <a:rPr lang="el-GR" altLang="zh-CN" smtClean="0"/>
              <a:t>δ</a:t>
            </a:r>
            <a:r>
              <a:rPr lang="en-US" altLang="zh-CN" smtClean="0"/>
              <a:t>(a), </a:t>
            </a:r>
            <a:r>
              <a:rPr lang="el-GR" altLang="zh-CN" smtClean="0"/>
              <a:t>δ</a:t>
            </a:r>
            <a:r>
              <a:rPr lang="en-US" altLang="zh-CN" smtClean="0"/>
              <a:t>(b))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提示：对于任意的正整数 </a:t>
            </a:r>
            <a:r>
              <a:rPr lang="en-US" altLang="zh-CN" smtClean="0"/>
              <a:t>x, y</a:t>
            </a:r>
            <a:r>
              <a:rPr lang="zh-CN" altLang="en-US" smtClean="0"/>
              <a:t>，存在 </a:t>
            </a:r>
            <a:r>
              <a:rPr lang="en-US" altLang="zh-CN" smtClean="0"/>
              <a:t>λ</a:t>
            </a:r>
            <a:r>
              <a:rPr lang="en-US" altLang="zh-CN" baseline="-25000" smtClean="0"/>
              <a:t>1 </a:t>
            </a:r>
            <a:r>
              <a:rPr lang="en-US" altLang="zh-CN" smtClean="0"/>
              <a:t>, λ</a:t>
            </a:r>
            <a:r>
              <a:rPr lang="en-US" altLang="zh-CN" baseline="-25000" smtClean="0"/>
              <a:t>2 </a:t>
            </a:r>
            <a:r>
              <a:rPr lang="en-US" altLang="zh-CN" smtClean="0"/>
              <a:t>, μ</a:t>
            </a:r>
            <a:r>
              <a:rPr lang="en-US" altLang="zh-CN" baseline="-25000" smtClean="0"/>
              <a:t>1 </a:t>
            </a:r>
            <a:r>
              <a:rPr lang="en-US" altLang="zh-CN" smtClean="0"/>
              <a:t>, μ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四个正整数，满足 </a:t>
            </a:r>
            <a:r>
              <a:rPr lang="en-US" altLang="zh-CN" smtClean="0"/>
              <a:t>x = λ</a:t>
            </a:r>
            <a:r>
              <a:rPr lang="en-US" altLang="zh-CN" baseline="-25000" smtClean="0"/>
              <a:t>1</a:t>
            </a:r>
            <a:r>
              <a:rPr lang="en-US" altLang="zh-CN" smtClean="0"/>
              <a:t>λ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y = μ</a:t>
            </a:r>
            <a:r>
              <a:rPr lang="en-US" altLang="zh-CN" baseline="-25000" smtClean="0"/>
              <a:t>1</a:t>
            </a:r>
            <a:r>
              <a:rPr lang="en-US" altLang="zh-CN" smtClean="0"/>
              <a:t>μ</a:t>
            </a:r>
            <a:r>
              <a:rPr lang="en-US" altLang="zh-CN" baseline="-25000" smtClean="0"/>
              <a:t>2</a:t>
            </a:r>
            <a:r>
              <a:rPr lang="zh-CN" altLang="en-US" smtClean="0"/>
              <a:t>且 </a:t>
            </a:r>
            <a:r>
              <a:rPr lang="en-US" altLang="zh-CN" smtClean="0"/>
              <a:t>(λ</a:t>
            </a:r>
            <a:r>
              <a:rPr lang="en-US" altLang="zh-CN" baseline="-25000" smtClean="0"/>
              <a:t>2 </a:t>
            </a:r>
            <a:r>
              <a:rPr lang="en-US" altLang="zh-CN" smtClean="0"/>
              <a:t>, μ</a:t>
            </a:r>
            <a:r>
              <a:rPr lang="en-US" altLang="zh-CN" baseline="-25000" smtClean="0"/>
              <a:t>2</a:t>
            </a:r>
            <a:r>
              <a:rPr lang="en-US" altLang="zh-CN" smtClean="0"/>
              <a:t>) = 1</a:t>
            </a:r>
            <a:r>
              <a:rPr lang="zh-CN" altLang="en-US" smtClean="0"/>
              <a:t>，</a:t>
            </a:r>
            <a:r>
              <a:rPr lang="en-US" altLang="zh-CN" smtClean="0"/>
              <a:t>LCM(x, y) = λ</a:t>
            </a:r>
            <a:r>
              <a:rPr lang="en-US" altLang="zh-CN" baseline="-25000" smtClean="0"/>
              <a:t>2</a:t>
            </a:r>
            <a:r>
              <a:rPr lang="en-US" altLang="zh-CN" smtClean="0"/>
              <a:t>μ</a:t>
            </a:r>
            <a:r>
              <a:rPr lang="en-US" altLang="zh-CN" baseline="-25000" smtClean="0"/>
              <a:t>2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记 </a:t>
            </a:r>
            <a:r>
              <a:rPr lang="el-GR" altLang="zh-CN" smtClean="0"/>
              <a:t>δ</a:t>
            </a:r>
            <a:r>
              <a:rPr lang="en-US" altLang="zh-CN" smtClean="0"/>
              <a:t>(a) = λ</a:t>
            </a:r>
            <a:r>
              <a:rPr lang="en-US" altLang="zh-CN" baseline="-25000" smtClean="0"/>
              <a:t>1</a:t>
            </a:r>
            <a:r>
              <a:rPr lang="en-US" altLang="zh-CN" smtClean="0"/>
              <a:t>λ</a:t>
            </a:r>
            <a:r>
              <a:rPr lang="en-US" altLang="zh-CN" baseline="-25000"/>
              <a:t>2</a:t>
            </a:r>
            <a:r>
              <a:rPr lang="zh-CN" altLang="en-US" smtClean="0"/>
              <a:t>，</a:t>
            </a:r>
            <a:r>
              <a:rPr lang="el-GR" altLang="zh-CN" smtClean="0"/>
              <a:t>δ</a:t>
            </a:r>
            <a:r>
              <a:rPr lang="en-US" altLang="zh-CN" smtClean="0"/>
              <a:t>(b) = μ</a:t>
            </a:r>
            <a:r>
              <a:rPr lang="en-US" altLang="zh-CN" baseline="-25000"/>
              <a:t>1</a:t>
            </a:r>
            <a:r>
              <a:rPr lang="en-US" altLang="zh-CN" smtClean="0"/>
              <a:t>μ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(λ</a:t>
            </a:r>
            <a:r>
              <a:rPr lang="en-US" altLang="zh-CN" baseline="-25000" smtClean="0"/>
              <a:t>2</a:t>
            </a:r>
            <a:r>
              <a:rPr lang="en-US" altLang="zh-CN" smtClean="0"/>
              <a:t>, μ</a:t>
            </a:r>
            <a:r>
              <a:rPr lang="en-US" altLang="zh-CN" baseline="-25000" smtClean="0"/>
              <a:t>2</a:t>
            </a:r>
            <a:r>
              <a:rPr lang="en-US" altLang="zh-CN" smtClean="0"/>
              <a:t>) = 1 </a:t>
            </a:r>
            <a:r>
              <a:rPr lang="zh-CN" altLang="en-US" smtClean="0"/>
              <a:t>且 </a:t>
            </a:r>
            <a:r>
              <a:rPr lang="en-US" altLang="zh-CN" smtClean="0"/>
              <a:t>LCM(</a:t>
            </a:r>
            <a:r>
              <a:rPr lang="el-GR" altLang="zh-CN" smtClean="0"/>
              <a:t>δ</a:t>
            </a:r>
            <a:r>
              <a:rPr lang="en-US" altLang="zh-CN" smtClean="0"/>
              <a:t>(a), </a:t>
            </a:r>
            <a:r>
              <a:rPr lang="el-GR" altLang="zh-CN" smtClean="0"/>
              <a:t>δ</a:t>
            </a:r>
            <a:r>
              <a:rPr lang="en-US" altLang="zh-CN" smtClean="0"/>
              <a:t>(b)) = λ</a:t>
            </a:r>
            <a:r>
              <a:rPr lang="en-US" altLang="zh-CN" baseline="-25000" smtClean="0"/>
              <a:t>2</a:t>
            </a:r>
            <a:r>
              <a:rPr lang="en-US" altLang="zh-CN" smtClean="0"/>
              <a:t>μ</a:t>
            </a:r>
            <a:r>
              <a:rPr lang="en-US" altLang="zh-CN" baseline="-25000" smtClean="0"/>
              <a:t>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则由性质 </a:t>
            </a:r>
            <a:r>
              <a:rPr lang="en-US" altLang="zh-CN" smtClean="0"/>
              <a:t>2 </a:t>
            </a:r>
            <a:r>
              <a:rPr lang="zh-CN" altLang="en-US" smtClean="0"/>
              <a:t>有 </a:t>
            </a:r>
            <a:r>
              <a:rPr lang="el-GR" altLang="zh-CN" smtClean="0"/>
              <a:t>δ</a:t>
            </a:r>
            <a:r>
              <a:rPr lang="en-US" altLang="zh-CN" smtClean="0"/>
              <a:t>(a</a:t>
            </a:r>
            <a:r>
              <a:rPr lang="en-US" altLang="zh-CN" baseline="30000" smtClean="0"/>
              <a:t>λ1</a:t>
            </a:r>
            <a:r>
              <a:rPr lang="en-US" altLang="zh-CN" smtClean="0"/>
              <a:t>) = λ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l-GR" altLang="zh-CN" smtClean="0"/>
              <a:t>δ</a:t>
            </a:r>
            <a:r>
              <a:rPr lang="en-US" altLang="zh-CN" smtClean="0"/>
              <a:t>(b</a:t>
            </a:r>
            <a:r>
              <a:rPr lang="en-US" altLang="zh-CN" baseline="30000" smtClean="0"/>
              <a:t>μ1</a:t>
            </a:r>
            <a:r>
              <a:rPr lang="en-US" altLang="zh-CN" smtClean="0"/>
              <a:t>) = μ</a:t>
            </a:r>
            <a:r>
              <a:rPr lang="en-US" altLang="zh-CN" baseline="-25000" smtClean="0"/>
              <a:t>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由性质 </a:t>
            </a:r>
            <a:r>
              <a:rPr lang="en-US" altLang="zh-CN" smtClean="0"/>
              <a:t>3 </a:t>
            </a:r>
            <a:r>
              <a:rPr lang="zh-CN" altLang="en-US" smtClean="0"/>
              <a:t>有 </a:t>
            </a:r>
            <a:r>
              <a:rPr lang="el-GR" altLang="zh-CN" smtClean="0"/>
              <a:t>δ</a:t>
            </a:r>
            <a:r>
              <a:rPr lang="en-US" altLang="zh-CN" smtClean="0"/>
              <a:t>(a</a:t>
            </a:r>
            <a:r>
              <a:rPr lang="en-US" altLang="zh-CN" baseline="30000" smtClean="0"/>
              <a:t>λ1</a:t>
            </a:r>
            <a:r>
              <a:rPr lang="en-US" altLang="zh-CN" smtClean="0"/>
              <a:t>b</a:t>
            </a:r>
            <a:r>
              <a:rPr lang="en-US" altLang="zh-CN" baseline="30000" smtClean="0"/>
              <a:t>μ1</a:t>
            </a:r>
            <a:r>
              <a:rPr lang="en-US" altLang="zh-CN" smtClean="0"/>
              <a:t>) = λ</a:t>
            </a:r>
            <a:r>
              <a:rPr lang="en-US" altLang="zh-CN" baseline="-25000" smtClean="0"/>
              <a:t>2</a:t>
            </a:r>
            <a:r>
              <a:rPr lang="en-US" altLang="zh-CN" smtClean="0"/>
              <a:t>μ</a:t>
            </a:r>
            <a:r>
              <a:rPr lang="en-US" altLang="zh-CN" baseline="-25000" smtClean="0"/>
              <a:t>2</a:t>
            </a:r>
            <a:r>
              <a:rPr lang="en-US" altLang="zh-CN" smtClean="0"/>
              <a:t> = </a:t>
            </a:r>
            <a:r>
              <a:rPr lang="en-US" altLang="zh-CN"/>
              <a:t>LCM(</a:t>
            </a:r>
            <a:r>
              <a:rPr lang="el-GR" altLang="zh-CN"/>
              <a:t>δ</a:t>
            </a:r>
            <a:r>
              <a:rPr lang="en-US" altLang="zh-CN"/>
              <a:t>(a), </a:t>
            </a:r>
            <a:r>
              <a:rPr lang="el-GR" altLang="zh-CN"/>
              <a:t>δ</a:t>
            </a:r>
            <a:r>
              <a:rPr lang="en-US" altLang="zh-CN"/>
              <a:t>(b</a:t>
            </a:r>
            <a:r>
              <a:rPr lang="en-US" altLang="zh-CN" smtClean="0"/>
              <a:t>))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取 </a:t>
            </a:r>
            <a:r>
              <a:rPr lang="en-US" altLang="zh-CN" smtClean="0"/>
              <a:t>c = a</a:t>
            </a:r>
            <a:r>
              <a:rPr lang="en-US" altLang="zh-CN" baseline="30000" smtClean="0"/>
              <a:t>λ1</a:t>
            </a:r>
            <a:r>
              <a:rPr lang="en-US" altLang="zh-CN" smtClean="0"/>
              <a:t>b</a:t>
            </a:r>
            <a:r>
              <a:rPr lang="en-US" altLang="zh-CN" baseline="30000" smtClean="0"/>
              <a:t>μ1 </a:t>
            </a:r>
            <a:r>
              <a:rPr lang="zh-CN" altLang="en-US" smtClean="0"/>
              <a:t>即得。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例子：</a:t>
            </a:r>
            <a:r>
              <a:rPr lang="en-US" altLang="zh-CN"/>
              <a:t>The Luckiest Number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给出一个整数 </a:t>
            </a:r>
            <a:r>
              <a:rPr lang="en-US" altLang="zh-CN" smtClean="0"/>
              <a:t>L (L </a:t>
            </a:r>
            <a:r>
              <a:rPr lang="zh-CN" altLang="en-US" smtClean="0"/>
              <a:t>≤ </a:t>
            </a:r>
            <a:r>
              <a:rPr lang="en-US" altLang="zh-CN" smtClean="0"/>
              <a:t>2×10</a:t>
            </a:r>
            <a:r>
              <a:rPr lang="en-US" altLang="zh-CN" baseline="30000" smtClean="0"/>
              <a:t>9</a:t>
            </a:r>
            <a:r>
              <a:rPr lang="en-US" altLang="zh-CN" smtClean="0"/>
              <a:t>)</a:t>
            </a:r>
            <a:r>
              <a:rPr lang="zh-CN" altLang="en-US" smtClean="0"/>
              <a:t>，询问至少多少个 </a:t>
            </a:r>
            <a:r>
              <a:rPr lang="en-US" altLang="zh-CN" smtClean="0"/>
              <a:t>8 </a:t>
            </a:r>
            <a:r>
              <a:rPr lang="zh-CN" altLang="en-US" smtClean="0"/>
              <a:t>连在一起组成的整数是 </a:t>
            </a:r>
            <a:r>
              <a:rPr lang="en-US" altLang="zh-CN" smtClean="0"/>
              <a:t>L </a:t>
            </a:r>
            <a:r>
              <a:rPr lang="zh-CN" altLang="en-US" smtClean="0"/>
              <a:t>的倍数。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阶、原根与指标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4" y="2924944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7200" i="1" baseline="300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72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200" i="1" smtClean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en-US" altLang="zh-CN" sz="7200" i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72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200" smtClean="0">
                <a:latin typeface="Times New Roman" pitchFamily="18" charset="0"/>
                <a:cs typeface="Times New Roman" pitchFamily="18" charset="0"/>
              </a:rPr>
              <a:t>(mod </a:t>
            </a:r>
            <a:r>
              <a:rPr lang="en-US" altLang="zh-CN" sz="7200" i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72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7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 </a:t>
            </a:r>
            <a:r>
              <a:rPr lang="zh-CN" altLang="en-US" smtClean="0"/>
              <a:t>个 </a:t>
            </a:r>
            <a:r>
              <a:rPr lang="en-US" altLang="zh-CN" smtClean="0"/>
              <a:t>8 </a:t>
            </a:r>
            <a:r>
              <a:rPr lang="zh-CN" altLang="en-US" smtClean="0"/>
              <a:t>组成的自然数是 </a:t>
            </a:r>
            <a:r>
              <a:rPr lang="en-US" altLang="zh-CN" smtClean="0"/>
              <a:t>8(10</a:t>
            </a:r>
            <a:r>
              <a:rPr lang="en-US" altLang="zh-CN" baseline="30000" smtClean="0"/>
              <a:t>N</a:t>
            </a:r>
            <a:r>
              <a:rPr lang="en-US" altLang="zh-CN" smtClean="0"/>
              <a:t> – 1) / 9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设 </a:t>
            </a:r>
            <a:r>
              <a:rPr lang="en-US" altLang="zh-CN"/>
              <a:t>(10</a:t>
            </a:r>
            <a:r>
              <a:rPr lang="en-US" altLang="zh-CN" baseline="30000"/>
              <a:t>N</a:t>
            </a:r>
            <a:r>
              <a:rPr lang="en-US" altLang="zh-CN"/>
              <a:t> – 1) / 9 </a:t>
            </a:r>
            <a:r>
              <a:rPr lang="zh-CN" altLang="en-US"/>
              <a:t>* </a:t>
            </a:r>
            <a:r>
              <a:rPr lang="en-US" altLang="zh-CN" smtClean="0"/>
              <a:t>8 = kL</a:t>
            </a:r>
            <a:r>
              <a:rPr lang="zh-CN" altLang="en-US" smtClean="0"/>
              <a:t>，则 </a:t>
            </a:r>
            <a:r>
              <a:rPr lang="en-US" altLang="zh-CN" smtClean="0"/>
              <a:t>8(10</a:t>
            </a:r>
            <a:r>
              <a:rPr lang="en-US" altLang="zh-CN" baseline="30000" smtClean="0"/>
              <a:t>N</a:t>
            </a:r>
            <a:r>
              <a:rPr lang="en-US" altLang="zh-CN" smtClean="0"/>
              <a:t> </a:t>
            </a:r>
            <a:r>
              <a:rPr lang="en-US" altLang="zh-CN"/>
              <a:t>– 1</a:t>
            </a:r>
            <a:r>
              <a:rPr lang="en-US" altLang="zh-CN" smtClean="0"/>
              <a:t>) </a:t>
            </a:r>
            <a:r>
              <a:rPr lang="en-US" altLang="zh-CN"/>
              <a:t>= </a:t>
            </a:r>
            <a:r>
              <a:rPr lang="en-US" altLang="zh-CN" smtClean="0"/>
              <a:t>9kL</a:t>
            </a:r>
            <a:r>
              <a:rPr lang="zh-CN" altLang="en-US" smtClean="0"/>
              <a:t>。设 </a:t>
            </a:r>
            <a:r>
              <a:rPr lang="en-US" altLang="zh-CN" smtClean="0"/>
              <a:t>t = (L, 8)</a:t>
            </a:r>
            <a:r>
              <a:rPr lang="zh-CN" altLang="en-US" smtClean="0"/>
              <a:t>，两边除掉 </a:t>
            </a:r>
            <a:r>
              <a:rPr lang="en-US" altLang="zh-CN" smtClean="0"/>
              <a:t>t </a:t>
            </a:r>
            <a:r>
              <a:rPr lang="zh-CN" altLang="en-US" smtClean="0"/>
              <a:t>得到 </a:t>
            </a:r>
            <a:r>
              <a:rPr lang="en-US" altLang="zh-CN" smtClean="0"/>
              <a:t>8(10</a:t>
            </a:r>
            <a:r>
              <a:rPr lang="en-US" altLang="zh-CN" baseline="30000" smtClean="0"/>
              <a:t>N</a:t>
            </a:r>
            <a:r>
              <a:rPr lang="en-US" altLang="zh-CN" smtClean="0"/>
              <a:t> </a:t>
            </a:r>
            <a:r>
              <a:rPr lang="en-US" altLang="zh-CN"/>
              <a:t>– 1</a:t>
            </a:r>
            <a:r>
              <a:rPr lang="en-US" altLang="zh-CN" smtClean="0"/>
              <a:t>) / t </a:t>
            </a:r>
            <a:r>
              <a:rPr lang="en-US" altLang="zh-CN"/>
              <a:t>= </a:t>
            </a:r>
            <a:r>
              <a:rPr lang="en-US" altLang="zh-CN" smtClean="0"/>
              <a:t>9kL / t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由于 </a:t>
            </a:r>
            <a:r>
              <a:rPr lang="en-US" altLang="zh-CN" smtClean="0"/>
              <a:t>(8 / t, 9L / t) = 1</a:t>
            </a:r>
            <a:r>
              <a:rPr lang="zh-CN" altLang="en-US" smtClean="0"/>
              <a:t>，故 </a:t>
            </a:r>
            <a:r>
              <a:rPr lang="en-US" altLang="zh-CN" smtClean="0"/>
              <a:t>(9L / t) | (10</a:t>
            </a:r>
            <a:r>
              <a:rPr lang="en-US" altLang="zh-CN" baseline="30000" smtClean="0"/>
              <a:t>N</a:t>
            </a:r>
            <a:r>
              <a:rPr lang="en-US" altLang="zh-CN" smtClean="0"/>
              <a:t> – 1)</a:t>
            </a:r>
            <a:r>
              <a:rPr lang="zh-CN" altLang="en-US" smtClean="0"/>
              <a:t>，即 </a:t>
            </a:r>
            <a:r>
              <a:rPr lang="en-US" altLang="zh-CN" smtClean="0"/>
              <a:t>10</a:t>
            </a:r>
            <a:r>
              <a:rPr lang="en-US" altLang="zh-CN" baseline="30000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(9L / t))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smtClean="0"/>
              <a:t>(10, L / t) = 1 </a:t>
            </a:r>
            <a:r>
              <a:rPr lang="zh-CN" altLang="en-US" smtClean="0"/>
              <a:t>则原题无解，否则答案为 </a:t>
            </a:r>
            <a:r>
              <a:rPr lang="en-US" altLang="zh-CN" smtClean="0"/>
              <a:t>10 </a:t>
            </a:r>
            <a:r>
              <a:rPr lang="zh-CN" altLang="en-US" smtClean="0"/>
              <a:t>关于 </a:t>
            </a:r>
            <a:r>
              <a:rPr lang="en-US" altLang="zh-CN" smtClean="0"/>
              <a:t>9L / t </a:t>
            </a:r>
            <a:r>
              <a:rPr lang="zh-CN" altLang="en-US" smtClean="0"/>
              <a:t>的阶。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进阶：</a:t>
            </a:r>
            <a:r>
              <a:rPr lang="en-US" altLang="zh-CN" smtClean="0"/>
              <a:t>LCMSUM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Q (Q </a:t>
            </a:r>
            <a:r>
              <a:rPr lang="zh-CN" altLang="en-US" smtClean="0"/>
              <a:t>≤ </a:t>
            </a:r>
            <a:r>
              <a:rPr lang="en-US" altLang="zh-CN" smtClean="0"/>
              <a:t>300000) </a:t>
            </a:r>
            <a:r>
              <a:rPr lang="zh-CN" altLang="en-US" smtClean="0"/>
              <a:t>组询问，每次给出一个正整数 </a:t>
            </a:r>
            <a:r>
              <a:rPr lang="en-US" altLang="zh-CN" smtClean="0"/>
              <a:t>N (N </a:t>
            </a:r>
            <a:r>
              <a:rPr lang="zh-CN" altLang="en-US" smtClean="0"/>
              <a:t>≤ </a:t>
            </a:r>
            <a:r>
              <a:rPr lang="en-US" altLang="zh-CN" smtClean="0"/>
              <a:t>10</a:t>
            </a:r>
            <a:r>
              <a:rPr lang="en-US" altLang="zh-CN" baseline="30000" smtClean="0"/>
              <a:t>6</a:t>
            </a:r>
            <a:r>
              <a:rPr lang="en-US" altLang="zh-CN" smtClean="0"/>
              <a:t>)</a:t>
            </a:r>
            <a:r>
              <a:rPr lang="zh-CN" altLang="en-US" smtClean="0"/>
              <a:t>，求 ∑</a:t>
            </a:r>
            <a:r>
              <a:rPr lang="en-US" altLang="zh-CN" smtClean="0"/>
              <a:t>(LCM(k, N): k</a:t>
            </a:r>
            <a:r>
              <a:rPr lang="zh-CN" altLang="en-US" smtClean="0"/>
              <a:t>∈</a:t>
            </a:r>
            <a:r>
              <a:rPr lang="en-US" altLang="zh-CN" smtClean="0"/>
              <a:t>1..N)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O(N + Qsqrt(N)) </a:t>
            </a:r>
            <a:r>
              <a:rPr lang="zh-CN" altLang="en-US" smtClean="0"/>
              <a:t>的算法？</a:t>
            </a:r>
            <a:endParaRPr lang="en-US" altLang="zh-CN" smtClean="0"/>
          </a:p>
          <a:p>
            <a:r>
              <a:rPr lang="en-US" altLang="zh-CN" smtClean="0"/>
              <a:t>O(N + Q) </a:t>
            </a:r>
            <a:r>
              <a:rPr lang="zh-CN" altLang="en-US" smtClean="0"/>
              <a:t>的算法？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对于</a:t>
            </a:r>
            <a:r>
              <a:rPr lang="zh-CN" altLang="en-US"/>
              <a:t>不大于</a:t>
            </a:r>
            <a:r>
              <a:rPr lang="zh-CN" altLang="en-US" smtClean="0"/>
              <a:t> </a:t>
            </a:r>
            <a:r>
              <a:rPr lang="en-US" altLang="zh-CN" smtClean="0"/>
              <a:t>N </a:t>
            </a:r>
            <a:r>
              <a:rPr lang="zh-CN" altLang="en-US" smtClean="0"/>
              <a:t>的正整数 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LCM(a, N) = aN / (a, N)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而</a:t>
            </a:r>
            <a:r>
              <a:rPr lang="en-US" altLang="zh-CN" smtClean="0"/>
              <a:t>(a / (a, N), N / (a, N)) = 1</a:t>
            </a:r>
            <a:r>
              <a:rPr lang="zh-CN" altLang="en-US" smtClean="0"/>
              <a:t>。设 </a:t>
            </a:r>
            <a:r>
              <a:rPr lang="en-US" altLang="zh-CN" smtClean="0"/>
              <a:t>t = N / (a, N)</a:t>
            </a:r>
            <a:r>
              <a:rPr lang="zh-CN" altLang="en-US" smtClean="0"/>
              <a:t>，</a:t>
            </a:r>
            <a:r>
              <a:rPr lang="en-US" altLang="zh-CN" smtClean="0"/>
              <a:t>a’ = a / (a, N)</a:t>
            </a:r>
            <a:r>
              <a:rPr lang="zh-CN" altLang="en-US" smtClean="0"/>
              <a:t>，则 </a:t>
            </a:r>
            <a:r>
              <a:rPr lang="en-US" altLang="zh-CN" smtClean="0"/>
              <a:t>(a’, t) = 1</a:t>
            </a:r>
            <a:r>
              <a:rPr lang="zh-CN" altLang="en-US" smtClean="0"/>
              <a:t>，</a:t>
            </a:r>
            <a:r>
              <a:rPr lang="en-US" altLang="zh-CN" smtClean="0"/>
              <a:t>LCM(a, N) = Na’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故对于每个 </a:t>
            </a:r>
            <a:r>
              <a:rPr lang="en-US" altLang="zh-CN" smtClean="0"/>
              <a:t>t | N</a:t>
            </a:r>
            <a:r>
              <a:rPr lang="zh-CN" altLang="en-US" smtClean="0"/>
              <a:t>，满足这个 </a:t>
            </a:r>
            <a:r>
              <a:rPr lang="en-US" altLang="zh-CN" smtClean="0"/>
              <a:t>t </a:t>
            </a:r>
            <a:r>
              <a:rPr lang="zh-CN" altLang="en-US" smtClean="0"/>
              <a:t>的一类 </a:t>
            </a:r>
            <a:r>
              <a:rPr lang="en-US" altLang="zh-CN" smtClean="0"/>
              <a:t>a </a:t>
            </a:r>
            <a:r>
              <a:rPr lang="zh-CN" altLang="en-US" smtClean="0"/>
              <a:t>对答案的贡献为 </a:t>
            </a:r>
            <a:r>
              <a:rPr lang="en-US" altLang="zh-CN" smtClean="0"/>
              <a:t>N</a:t>
            </a:r>
            <a:r>
              <a:rPr lang="zh-CN" altLang="en-US" smtClean="0"/>
              <a:t>∑</a:t>
            </a:r>
            <a:r>
              <a:rPr lang="en-US" altLang="zh-CN" smtClean="0"/>
              <a:t>(a’) = N</a:t>
            </a:r>
            <a:r>
              <a:rPr lang="zh-CN" altLang="en-US" smtClean="0"/>
              <a:t>∑</a:t>
            </a:r>
            <a:r>
              <a:rPr lang="en-US" altLang="zh-CN" smtClean="0"/>
              <a:t>(k: (k, t) = 1)</a:t>
            </a:r>
            <a:r>
              <a:rPr lang="zh-CN" altLang="en-US"/>
              <a:t> </a:t>
            </a:r>
            <a:r>
              <a:rPr lang="en-US" altLang="zh-CN" smtClean="0"/>
              <a:t>= Ntφ(t) / 2 (t </a:t>
            </a:r>
            <a:r>
              <a:rPr lang="zh-CN" altLang="en-US" smtClean="0"/>
              <a:t>≥ </a:t>
            </a:r>
            <a:r>
              <a:rPr lang="en-US" altLang="zh-CN" smtClean="0"/>
              <a:t>2)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注意 </a:t>
            </a:r>
            <a:r>
              <a:rPr lang="en-US" altLang="zh-CN" smtClean="0"/>
              <a:t>t = 1 </a:t>
            </a:r>
            <a:r>
              <a:rPr lang="zh-CN" altLang="en-US" smtClean="0"/>
              <a:t>时要特判。</a:t>
            </a:r>
            <a:endParaRPr lang="en-US" altLang="zh-CN" smtClean="0"/>
          </a:p>
          <a:p>
            <a:r>
              <a:rPr lang="zh-CN" altLang="en-US" smtClean="0"/>
              <a:t>预处理欧拉函数的值 </a:t>
            </a:r>
            <a:r>
              <a:rPr lang="en-US" altLang="zh-CN" smtClean="0"/>
              <a:t>O(N)</a:t>
            </a:r>
            <a:r>
              <a:rPr lang="zh-CN" altLang="en-US" smtClean="0"/>
              <a:t>，一次询问 </a:t>
            </a:r>
            <a:r>
              <a:rPr lang="en-US" altLang="zh-CN" smtClean="0"/>
              <a:t>O(sqrt(N))</a:t>
            </a:r>
            <a:r>
              <a:rPr lang="zh-CN" altLang="en-US" smtClean="0"/>
              <a:t>，总时间复杂度 </a:t>
            </a:r>
            <a:r>
              <a:rPr lang="en-US" altLang="zh-CN" smtClean="0"/>
              <a:t>O(N + Qsqrt(N))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 </a:t>
            </a:r>
            <a:r>
              <a:rPr lang="en-US" altLang="zh-CN" smtClean="0"/>
              <a:t>G(n) = </a:t>
            </a:r>
            <a:r>
              <a:rPr lang="zh-CN" altLang="en-US" smtClean="0"/>
              <a:t>∑</a:t>
            </a:r>
            <a:r>
              <a:rPr lang="en-US" altLang="zh-CN" smtClean="0"/>
              <a:t>(kφ(k): k | n)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则答案为 </a:t>
            </a:r>
            <a:r>
              <a:rPr lang="en-US" altLang="zh-CN" smtClean="0"/>
              <a:t>N((G(N) + 1) / 2)</a:t>
            </a:r>
            <a:r>
              <a:rPr lang="zh-CN" altLang="en-US" smtClean="0"/>
              <a:t>。这个式子中包含对 </a:t>
            </a:r>
            <a:r>
              <a:rPr lang="en-US" altLang="zh-CN" smtClean="0"/>
              <a:t>1 </a:t>
            </a:r>
            <a:r>
              <a:rPr lang="zh-CN" altLang="en-US" smtClean="0"/>
              <a:t>的特判。</a:t>
            </a:r>
            <a:endParaRPr lang="en-US" altLang="zh-CN" smtClean="0"/>
          </a:p>
          <a:p>
            <a:r>
              <a:rPr lang="zh-CN" altLang="en-US" smtClean="0"/>
              <a:t>下面的问题是预处理 </a:t>
            </a:r>
            <a:r>
              <a:rPr lang="en-US" altLang="zh-CN" smtClean="0"/>
              <a:t>G </a:t>
            </a:r>
            <a:r>
              <a:rPr lang="zh-CN" altLang="en-US" smtClean="0"/>
              <a:t>函数的值。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 </a:t>
            </a:r>
            <a:r>
              <a:rPr lang="zh-CN" altLang="en-US" smtClean="0"/>
              <a:t>函数是积性函数，从而可以利用线性筛法，在线性时间内进行预处理。</a:t>
            </a:r>
            <a:endParaRPr lang="en-US" altLang="zh-CN" smtClean="0"/>
          </a:p>
          <a:p>
            <a:r>
              <a:rPr lang="zh-CN" altLang="en-US" smtClean="0"/>
              <a:t>证明：首先 </a:t>
            </a:r>
            <a:r>
              <a:rPr lang="en-US" altLang="zh-CN" smtClean="0"/>
              <a:t>k </a:t>
            </a:r>
            <a:r>
              <a:rPr lang="zh-CN" altLang="en-US" smtClean="0"/>
              <a:t>和 </a:t>
            </a:r>
            <a:r>
              <a:rPr lang="en-US" altLang="zh-CN" smtClean="0"/>
              <a:t>φ(k) </a:t>
            </a:r>
            <a:r>
              <a:rPr lang="zh-CN" altLang="en-US" smtClean="0"/>
              <a:t>都是积性的，所以 </a:t>
            </a:r>
            <a:r>
              <a:rPr lang="en-US" altLang="zh-CN" smtClean="0"/>
              <a:t>kφ(k) </a:t>
            </a:r>
            <a:r>
              <a:rPr lang="zh-CN" altLang="en-US" smtClean="0"/>
              <a:t>也是积性的。对于 </a:t>
            </a:r>
            <a:r>
              <a:rPr lang="en-US" altLang="zh-CN" smtClean="0"/>
              <a:t>(a, b) = 1</a:t>
            </a:r>
            <a:r>
              <a:rPr lang="zh-CN" altLang="en-US" smtClean="0"/>
              <a:t>，</a:t>
            </a:r>
            <a:r>
              <a:rPr lang="en-US" altLang="zh-CN" smtClean="0"/>
              <a:t>G(a)G(b) = </a:t>
            </a:r>
            <a:r>
              <a:rPr lang="zh-CN" altLang="en-US" smtClean="0"/>
              <a:t>∑</a:t>
            </a:r>
            <a:r>
              <a:rPr lang="en-US" altLang="zh-CN" smtClean="0"/>
              <a:t>(xφ(x): x | a)</a:t>
            </a:r>
            <a:r>
              <a:rPr lang="zh-CN" altLang="en-US" smtClean="0"/>
              <a:t>∑</a:t>
            </a:r>
            <a:r>
              <a:rPr lang="en-US" altLang="zh-CN" smtClean="0"/>
              <a:t>(yφ(y): y | b) = </a:t>
            </a:r>
            <a:r>
              <a:rPr lang="zh-CN" altLang="en-US" smtClean="0"/>
              <a:t>∑</a:t>
            </a:r>
            <a:r>
              <a:rPr lang="en-US" altLang="zh-CN" smtClean="0"/>
              <a:t>(xφ(x)yφ(y):  x | a ∧ y | b)</a:t>
            </a:r>
            <a:r>
              <a:rPr lang="zh-CN" altLang="en-US" smtClean="0"/>
              <a:t>。由于 </a:t>
            </a:r>
            <a:r>
              <a:rPr lang="en-US" altLang="zh-CN" smtClean="0"/>
              <a:t>(a, b) = 1</a:t>
            </a:r>
            <a:r>
              <a:rPr lang="zh-CN" altLang="en-US" smtClean="0"/>
              <a:t>，故 </a:t>
            </a:r>
            <a:r>
              <a:rPr lang="en-US" altLang="zh-CN" smtClean="0"/>
              <a:t>(x, y) = 1</a:t>
            </a:r>
            <a:r>
              <a:rPr lang="zh-CN" altLang="en-US" smtClean="0"/>
              <a:t>，且 </a:t>
            </a:r>
            <a:r>
              <a:rPr lang="en-US" altLang="zh-CN"/>
              <a:t>x | a ∧ y | </a:t>
            </a:r>
            <a:r>
              <a:rPr lang="en-US" altLang="zh-CN" smtClean="0"/>
              <a:t>b </a:t>
            </a:r>
            <a:r>
              <a:rPr lang="en-US" altLang="zh-CN" smtClean="0">
                <a:sym typeface="Wingdings" pitchFamily="2" charset="2"/>
              </a:rPr>
              <a:t> </a:t>
            </a:r>
            <a:r>
              <a:rPr lang="en-US" altLang="zh-CN" smtClean="0"/>
              <a:t>xy | ab</a:t>
            </a:r>
            <a:r>
              <a:rPr lang="zh-CN" altLang="en-US" smtClean="0"/>
              <a:t>。所以原式 </a:t>
            </a:r>
            <a:r>
              <a:rPr lang="en-US" altLang="zh-CN" smtClean="0"/>
              <a:t>= </a:t>
            </a:r>
            <a:r>
              <a:rPr lang="zh-CN" altLang="en-US" smtClean="0"/>
              <a:t>∑</a:t>
            </a:r>
            <a:r>
              <a:rPr lang="en-US" altLang="zh-CN" smtClean="0"/>
              <a:t>(xyφ(xy): xy | ab) = G(ab)</a:t>
            </a:r>
            <a:r>
              <a:rPr lang="zh-CN" altLang="en-US" smtClean="0"/>
              <a:t>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对于素数 </a:t>
            </a:r>
            <a:r>
              <a:rPr lang="en-US" altLang="zh-CN" smtClean="0"/>
              <a:t>p</a:t>
            </a:r>
            <a:r>
              <a:rPr lang="zh-CN" altLang="en-US" smtClean="0"/>
              <a:t>，</a:t>
            </a:r>
            <a:r>
              <a:rPr lang="en-US" altLang="zh-CN" smtClean="0"/>
              <a:t>G(p</a:t>
            </a:r>
            <a:r>
              <a:rPr lang="en-US" altLang="zh-CN" baseline="30000" smtClean="0"/>
              <a:t>a</a:t>
            </a:r>
            <a:r>
              <a:rPr lang="en-US" altLang="zh-CN" smtClean="0"/>
              <a:t>) = </a:t>
            </a:r>
            <a:r>
              <a:rPr lang="zh-CN" altLang="en-US" smtClean="0"/>
              <a:t>∑</a:t>
            </a:r>
            <a:r>
              <a:rPr lang="en-US" altLang="zh-CN" smtClean="0"/>
              <a:t>(kφ(k): k | p</a:t>
            </a:r>
            <a:r>
              <a:rPr lang="en-US" altLang="zh-CN" baseline="30000" smtClean="0"/>
              <a:t>a</a:t>
            </a:r>
            <a:r>
              <a:rPr lang="en-US" altLang="zh-CN" smtClean="0"/>
              <a:t>) = </a:t>
            </a:r>
            <a:r>
              <a:rPr lang="zh-CN" altLang="en-US" smtClean="0"/>
              <a:t>∑</a:t>
            </a:r>
            <a:r>
              <a:rPr lang="en-US" altLang="zh-CN" smtClean="0"/>
              <a:t>(p</a:t>
            </a:r>
            <a:r>
              <a:rPr lang="en-US" altLang="zh-CN" baseline="30000" smtClean="0"/>
              <a:t>i</a:t>
            </a:r>
            <a:r>
              <a:rPr lang="en-US" altLang="zh-CN" smtClean="0"/>
              <a:t>φ(p</a:t>
            </a:r>
            <a:r>
              <a:rPr lang="en-US" altLang="zh-CN" baseline="30000" smtClean="0"/>
              <a:t>i</a:t>
            </a:r>
            <a:r>
              <a:rPr lang="en-US" altLang="zh-CN" smtClean="0"/>
              <a:t>): i</a:t>
            </a:r>
            <a:r>
              <a:rPr lang="zh-CN" altLang="en-US" smtClean="0"/>
              <a:t>∈</a:t>
            </a:r>
            <a:r>
              <a:rPr lang="en-US" altLang="zh-CN" smtClean="0"/>
              <a:t>0..a) = (p – 1)</a:t>
            </a:r>
            <a:r>
              <a:rPr lang="zh-CN" altLang="en-US" smtClean="0"/>
              <a:t>∑</a:t>
            </a:r>
            <a:r>
              <a:rPr lang="en-US" altLang="zh-CN" smtClean="0"/>
              <a:t>(p</a:t>
            </a:r>
            <a:r>
              <a:rPr lang="en-US" altLang="zh-CN" baseline="30000" smtClean="0"/>
              <a:t>2i – 1</a:t>
            </a:r>
            <a:r>
              <a:rPr lang="en-US" altLang="zh-CN" smtClean="0"/>
              <a:t>: i</a:t>
            </a:r>
            <a:r>
              <a:rPr lang="zh-CN" altLang="en-US" smtClean="0"/>
              <a:t>∈</a:t>
            </a:r>
            <a:r>
              <a:rPr lang="en-US" altLang="zh-CN" smtClean="0"/>
              <a:t>1..a) + 1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所以 </a:t>
            </a:r>
            <a:r>
              <a:rPr lang="en-US" altLang="zh-CN" smtClean="0"/>
              <a:t>G </a:t>
            </a:r>
            <a:r>
              <a:rPr lang="zh-CN" altLang="en-US" smtClean="0"/>
              <a:t>函数的所有值可以在 </a:t>
            </a:r>
            <a:r>
              <a:rPr lang="en-US" altLang="zh-CN" smtClean="0"/>
              <a:t>O(N) </a:t>
            </a:r>
            <a:r>
              <a:rPr lang="zh-CN" altLang="en-US" smtClean="0"/>
              <a:t>内预处理出来，问题也就迎刃而解。</a:t>
            </a:r>
            <a:endParaRPr lang="en-US" altLang="zh-CN" smtClean="0"/>
          </a:p>
          <a:p>
            <a:r>
              <a:rPr lang="zh-CN" altLang="en-US"/>
              <a:t>时间复杂</a:t>
            </a:r>
            <a:r>
              <a:rPr lang="zh-CN" altLang="en-US" smtClean="0"/>
              <a:t>度 </a:t>
            </a:r>
            <a:r>
              <a:rPr lang="en-US" altLang="zh-CN" smtClean="0"/>
              <a:t>O(N + Q)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l-GR" altLang="zh-CN" smtClean="0"/>
              <a:t>δ</a:t>
            </a:r>
            <a:r>
              <a:rPr lang="en-US" altLang="zh-CN" baseline="-25000" smtClean="0"/>
              <a:t>p</a:t>
            </a:r>
            <a:r>
              <a:rPr lang="en-US" altLang="zh-CN" smtClean="0"/>
              <a:t>(g) = φ(p)</a:t>
            </a:r>
            <a:r>
              <a:rPr lang="zh-CN" altLang="en-US" smtClean="0"/>
              <a:t>，则称 </a:t>
            </a:r>
            <a:r>
              <a:rPr lang="en-US" altLang="zh-CN" smtClean="0"/>
              <a:t>g </a:t>
            </a:r>
            <a:r>
              <a:rPr lang="zh-CN" altLang="en-US" smtClean="0"/>
              <a:t>是 </a:t>
            </a:r>
            <a:r>
              <a:rPr lang="en-US" altLang="zh-CN" smtClean="0"/>
              <a:t>p </a:t>
            </a:r>
            <a:r>
              <a:rPr lang="zh-CN" altLang="en-US" smtClean="0"/>
              <a:t>的原根。</a:t>
            </a:r>
            <a:endParaRPr lang="en-US" altLang="zh-CN" smtClean="0"/>
          </a:p>
          <a:p>
            <a:r>
              <a:rPr lang="zh-CN" altLang="en-US" smtClean="0"/>
              <a:t>我们知道若 </a:t>
            </a:r>
            <a:r>
              <a:rPr lang="en-US" altLang="zh-CN" smtClean="0"/>
              <a:t>(g, p) = 1 </a:t>
            </a:r>
            <a:r>
              <a:rPr lang="zh-CN" altLang="en-US" smtClean="0"/>
              <a:t>则 </a:t>
            </a:r>
            <a:r>
              <a:rPr lang="el-GR" altLang="zh-CN" smtClean="0"/>
              <a:t>δ</a:t>
            </a:r>
            <a:r>
              <a:rPr lang="en-US" altLang="zh-CN" baseline="-25000" smtClean="0"/>
              <a:t>p</a:t>
            </a:r>
            <a:r>
              <a:rPr lang="en-US" altLang="zh-CN" smtClean="0"/>
              <a:t>(g) | φ(p)</a:t>
            </a:r>
            <a:r>
              <a:rPr lang="zh-CN" altLang="en-US" smtClean="0"/>
              <a:t>。所以 </a:t>
            </a:r>
            <a:r>
              <a:rPr lang="en-US" altLang="zh-CN" smtClean="0"/>
              <a:t>g </a:t>
            </a:r>
            <a:r>
              <a:rPr lang="zh-CN" altLang="en-US" smtClean="0"/>
              <a:t>是所有与 </a:t>
            </a:r>
            <a:r>
              <a:rPr lang="en-US" altLang="zh-CN" smtClean="0"/>
              <a:t>p </a:t>
            </a:r>
            <a:r>
              <a:rPr lang="zh-CN" altLang="en-US" smtClean="0"/>
              <a:t>互素的数中，具有最大阶的数。</a:t>
            </a:r>
            <a:endParaRPr lang="en-US" altLang="zh-CN" smtClean="0"/>
          </a:p>
          <a:p>
            <a:r>
              <a:rPr lang="zh-CN" altLang="en-US" smtClean="0"/>
              <a:t>由阶的性质 </a:t>
            </a:r>
            <a:r>
              <a:rPr lang="en-US" altLang="zh-CN" smtClean="0"/>
              <a:t>1 </a:t>
            </a:r>
            <a:r>
              <a:rPr lang="zh-CN" altLang="en-US" smtClean="0"/>
              <a:t>的推论，我们有 </a:t>
            </a:r>
            <a:r>
              <a:rPr lang="en-US" altLang="zh-CN" smtClean="0"/>
              <a:t>g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g</a:t>
            </a:r>
            <a:r>
              <a:rPr lang="en-US" altLang="zh-CN" baseline="30000" smtClean="0"/>
              <a:t>b</a:t>
            </a:r>
            <a:r>
              <a:rPr lang="en-US" altLang="zh-CN" smtClean="0"/>
              <a:t> (mod p) </a:t>
            </a:r>
            <a:r>
              <a:rPr lang="en-US" altLang="zh-CN" smtClean="0">
                <a:sym typeface="Wingdings" pitchFamily="2" charset="2"/>
              </a:rPr>
              <a:t> a </a:t>
            </a:r>
            <a:r>
              <a:rPr lang="zh-CN" altLang="en-US" smtClean="0">
                <a:sym typeface="Wingdings" pitchFamily="2" charset="2"/>
              </a:rPr>
              <a:t>≡ </a:t>
            </a:r>
            <a:r>
              <a:rPr lang="en-US" altLang="zh-CN" smtClean="0">
                <a:sym typeface="Wingdings" pitchFamily="2" charset="2"/>
              </a:rPr>
              <a:t>b (mod φ(p))</a:t>
            </a:r>
            <a:r>
              <a:rPr lang="zh-CN" altLang="en-US" smtClean="0">
                <a:sym typeface="Wingdings" pitchFamily="2" charset="2"/>
              </a:rPr>
              <a:t>。这也就是说，当 </a:t>
            </a:r>
            <a:r>
              <a:rPr lang="en-US" altLang="zh-CN" smtClean="0">
                <a:sym typeface="Wingdings" pitchFamily="2" charset="2"/>
              </a:rPr>
              <a:t>a </a:t>
            </a:r>
            <a:r>
              <a:rPr lang="zh-CN" altLang="en-US" smtClean="0">
                <a:sym typeface="Wingdings" pitchFamily="2" charset="2"/>
              </a:rPr>
              <a:t>取遍 </a:t>
            </a:r>
            <a:r>
              <a:rPr lang="en-US" altLang="zh-CN">
                <a:sym typeface="Wingdings" pitchFamily="2" charset="2"/>
              </a:rPr>
              <a:t>0</a:t>
            </a:r>
            <a:r>
              <a:rPr lang="en-US" altLang="zh-CN" smtClean="0">
                <a:sym typeface="Wingdings" pitchFamily="2" charset="2"/>
              </a:rPr>
              <a:t> </a:t>
            </a:r>
            <a:r>
              <a:rPr lang="zh-CN" altLang="en-US" smtClean="0">
                <a:sym typeface="Wingdings" pitchFamily="2" charset="2"/>
              </a:rPr>
              <a:t>到 </a:t>
            </a:r>
            <a:r>
              <a:rPr lang="en-US" altLang="zh-CN" smtClean="0">
                <a:sym typeface="Wingdings" pitchFamily="2" charset="2"/>
              </a:rPr>
              <a:t>φ(p) – 1 </a:t>
            </a:r>
            <a:r>
              <a:rPr lang="zh-CN" altLang="en-US" smtClean="0">
                <a:sym typeface="Wingdings" pitchFamily="2" charset="2"/>
              </a:rPr>
              <a:t>时，</a:t>
            </a:r>
            <a:r>
              <a:rPr lang="en-US" altLang="zh-CN" smtClean="0">
                <a:sym typeface="Wingdings" pitchFamily="2" charset="2"/>
              </a:rPr>
              <a:t>g</a:t>
            </a:r>
            <a:r>
              <a:rPr lang="en-US" altLang="zh-CN" baseline="30000" smtClean="0">
                <a:sym typeface="Wingdings" pitchFamily="2" charset="2"/>
              </a:rPr>
              <a:t>a</a:t>
            </a:r>
            <a:r>
              <a:rPr lang="en-US" altLang="zh-CN" smtClean="0">
                <a:sym typeface="Wingdings" pitchFamily="2" charset="2"/>
              </a:rPr>
              <a:t> </a:t>
            </a:r>
            <a:r>
              <a:rPr lang="zh-CN" altLang="en-US" smtClean="0">
                <a:sym typeface="Wingdings" pitchFamily="2" charset="2"/>
              </a:rPr>
              <a:t>取遍 </a:t>
            </a:r>
            <a:r>
              <a:rPr lang="en-US" altLang="zh-CN" smtClean="0">
                <a:sym typeface="Wingdings" pitchFamily="2" charset="2"/>
              </a:rPr>
              <a:t>p </a:t>
            </a:r>
            <a:r>
              <a:rPr lang="zh-CN" altLang="en-US" smtClean="0">
                <a:sym typeface="Wingdings" pitchFamily="2" charset="2"/>
              </a:rPr>
              <a:t>的简化剩余系 ，即 </a:t>
            </a:r>
            <a:r>
              <a:rPr lang="en-US" altLang="zh-CN" smtClean="0">
                <a:sym typeface="Wingdings" pitchFamily="2" charset="2"/>
              </a:rPr>
              <a:t>p </a:t>
            </a:r>
            <a:r>
              <a:rPr lang="zh-CN" altLang="en-US" smtClean="0">
                <a:sym typeface="Wingdings" pitchFamily="2" charset="2"/>
              </a:rPr>
              <a:t>以内与 </a:t>
            </a:r>
            <a:r>
              <a:rPr lang="en-US" altLang="zh-CN" smtClean="0">
                <a:sym typeface="Wingdings" pitchFamily="2" charset="2"/>
              </a:rPr>
              <a:t>p </a:t>
            </a:r>
            <a:r>
              <a:rPr lang="zh-CN" altLang="en-US" smtClean="0">
                <a:sym typeface="Wingdings" pitchFamily="2" charset="2"/>
              </a:rPr>
              <a:t>互素的所有数都会在 </a:t>
            </a:r>
            <a:r>
              <a:rPr lang="en-US" altLang="zh-CN" smtClean="0">
                <a:sym typeface="Wingdings" pitchFamily="2" charset="2"/>
              </a:rPr>
              <a:t>g</a:t>
            </a:r>
            <a:r>
              <a:rPr lang="en-US" altLang="zh-CN" baseline="30000" smtClean="0">
                <a:sym typeface="Wingdings" pitchFamily="2" charset="2"/>
              </a:rPr>
              <a:t>a</a:t>
            </a:r>
            <a:r>
              <a:rPr lang="en-US" altLang="zh-CN" smtClean="0">
                <a:sym typeface="Wingdings" pitchFamily="2" charset="2"/>
              </a:rPr>
              <a:t> mod p </a:t>
            </a:r>
            <a:r>
              <a:rPr lang="zh-CN" altLang="en-US" smtClean="0">
                <a:sym typeface="Wingdings" pitchFamily="2" charset="2"/>
              </a:rPr>
              <a:t>中出现。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这直接引出指标的概念。稍后会进行讲解。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原根存在的充要条件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 </a:t>
            </a:r>
            <a:r>
              <a:rPr lang="zh-CN" altLang="en-US" smtClean="0"/>
              <a:t>有原根的充要条件是，</a:t>
            </a:r>
            <a:r>
              <a:rPr lang="en-US" altLang="zh-CN" smtClean="0"/>
              <a:t>m </a:t>
            </a:r>
            <a:r>
              <a:rPr lang="zh-CN" altLang="en-US" smtClean="0"/>
              <a:t>为 </a:t>
            </a:r>
            <a:r>
              <a:rPr lang="en-US" altLang="zh-CN" smtClean="0"/>
              <a:t>2, 4, p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及 </a:t>
            </a:r>
            <a:r>
              <a:rPr lang="en-US" altLang="zh-CN" smtClean="0"/>
              <a:t>2p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这几种形式之一，其中 </a:t>
            </a:r>
            <a:r>
              <a:rPr lang="en-US" altLang="zh-CN" smtClean="0"/>
              <a:t>p </a:t>
            </a:r>
            <a:r>
              <a:rPr lang="zh-CN" altLang="en-US" smtClean="0"/>
              <a:t>为奇素数，</a:t>
            </a:r>
            <a:r>
              <a:rPr lang="en-US" altLang="zh-CN" smtClean="0"/>
              <a:t>a </a:t>
            </a:r>
            <a:r>
              <a:rPr lang="zh-CN" altLang="en-US" smtClean="0"/>
              <a:t>为正整数。</a:t>
            </a:r>
            <a:endParaRPr lang="en-US" altLang="zh-CN" smtClean="0"/>
          </a:p>
          <a:p>
            <a:r>
              <a:rPr lang="zh-CN" altLang="en-US" smtClean="0"/>
              <a:t>为了证明这个结论，先介绍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拉格朗日定理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注意，这之后的证明难度会显著增大，请注重理解以达到训练思维的目的。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拉格朗日定理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数论中有两个拉格朗日定理，其中一个为著名的拉格朗日四平方定理，但是我们要使用的是另外一个定理。</a:t>
            </a:r>
            <a:endParaRPr lang="en-US" altLang="zh-CN" smtClean="0"/>
          </a:p>
          <a:p>
            <a:r>
              <a:rPr lang="zh-CN" altLang="en-US" smtClean="0"/>
              <a:t>多项式 </a:t>
            </a:r>
            <a:r>
              <a:rPr lang="en-US" altLang="zh-CN" smtClean="0"/>
              <a:t>P(x) </a:t>
            </a:r>
            <a:r>
              <a:rPr lang="zh-CN" altLang="en-US" smtClean="0"/>
              <a:t>为 </a:t>
            </a:r>
            <a:r>
              <a:rPr lang="en-US" altLang="zh-CN" smtClean="0"/>
              <a:t>n </a:t>
            </a:r>
            <a:r>
              <a:rPr lang="zh-CN" altLang="en-US" smtClean="0"/>
              <a:t>次</a:t>
            </a:r>
            <a:r>
              <a:rPr lang="zh-CN" altLang="en-US"/>
              <a:t>整系数</a:t>
            </a:r>
            <a:r>
              <a:rPr lang="zh-CN" altLang="en-US" smtClean="0"/>
              <a:t>多项式，</a:t>
            </a:r>
            <a:r>
              <a:rPr lang="en-US" altLang="zh-CN" smtClean="0"/>
              <a:t>p </a:t>
            </a:r>
            <a:r>
              <a:rPr lang="zh-CN" altLang="en-US" smtClean="0"/>
              <a:t>为素数，则 </a:t>
            </a:r>
            <a:r>
              <a:rPr lang="en-US" altLang="zh-CN" smtClean="0"/>
              <a:t>P(x) </a:t>
            </a:r>
            <a:r>
              <a:rPr lang="zh-CN" altLang="en-US" smtClean="0"/>
              <a:t>≡ </a:t>
            </a:r>
            <a:r>
              <a:rPr lang="en-US" altLang="zh-CN" smtClean="0"/>
              <a:t>0 (mod p) </a:t>
            </a:r>
            <a:r>
              <a:rPr lang="zh-CN" altLang="en-US" smtClean="0"/>
              <a:t>至多在 </a:t>
            </a:r>
            <a:r>
              <a:rPr lang="en-US" altLang="zh-CN" smtClean="0"/>
              <a:t>[0, p – 1] </a:t>
            </a:r>
            <a:r>
              <a:rPr lang="zh-CN" altLang="en-US" smtClean="0"/>
              <a:t>中有 </a:t>
            </a:r>
            <a:r>
              <a:rPr lang="en-US" altLang="zh-CN" smtClean="0"/>
              <a:t>n </a:t>
            </a:r>
            <a:r>
              <a:rPr lang="zh-CN" altLang="en-US" smtClean="0"/>
              <a:t>个整数解。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8815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拉格朗日定理的证明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利用数学归纳法，</a:t>
            </a:r>
            <a:r>
              <a:rPr lang="en-US" altLang="zh-CN"/>
              <a:t>n = 1 </a:t>
            </a:r>
            <a:r>
              <a:rPr lang="zh-CN" altLang="en-US"/>
              <a:t>时结论显然成立，否则记 </a:t>
            </a:r>
            <a:r>
              <a:rPr lang="en-US" altLang="zh-CN"/>
              <a:t>a </a:t>
            </a:r>
            <a:r>
              <a:rPr lang="zh-CN" altLang="en-US"/>
              <a:t>为 </a:t>
            </a:r>
            <a:r>
              <a:rPr lang="en-US" altLang="zh-CN"/>
              <a:t>P(x) </a:t>
            </a:r>
            <a:r>
              <a:rPr lang="zh-CN" altLang="en-US"/>
              <a:t>≡ </a:t>
            </a:r>
            <a:r>
              <a:rPr lang="en-US" altLang="zh-CN"/>
              <a:t>0 (mod p) </a:t>
            </a:r>
            <a:r>
              <a:rPr lang="zh-CN" altLang="en-US"/>
              <a:t>的一个解，我们有 </a:t>
            </a:r>
            <a:r>
              <a:rPr lang="en-US" altLang="zh-CN"/>
              <a:t>P(x) = (x – a)P’(x) + c</a:t>
            </a:r>
            <a:r>
              <a:rPr lang="zh-CN" altLang="en-US"/>
              <a:t>，其中 </a:t>
            </a:r>
            <a:r>
              <a:rPr lang="en-US" altLang="zh-CN"/>
              <a:t>P’(x) </a:t>
            </a:r>
            <a:r>
              <a:rPr lang="zh-CN" altLang="en-US"/>
              <a:t>为 </a:t>
            </a:r>
            <a:r>
              <a:rPr lang="en-US" altLang="zh-CN"/>
              <a:t>n – 1 </a:t>
            </a:r>
            <a:r>
              <a:rPr lang="zh-CN" altLang="en-US" smtClean="0"/>
              <a:t>次多项式，</a:t>
            </a:r>
            <a:r>
              <a:rPr lang="en-US" altLang="zh-CN" smtClean="0"/>
              <a:t>c </a:t>
            </a:r>
            <a:r>
              <a:rPr lang="zh-CN" altLang="en-US" smtClean="0"/>
              <a:t>为常数。</a:t>
            </a:r>
            <a:endParaRPr lang="en-US" altLang="zh-CN" smtClean="0"/>
          </a:p>
          <a:p>
            <a:r>
              <a:rPr lang="zh-CN" altLang="en-US" smtClean="0"/>
              <a:t>显然 </a:t>
            </a:r>
            <a:r>
              <a:rPr lang="en-US" altLang="zh-CN" smtClean="0"/>
              <a:t>c </a:t>
            </a:r>
            <a:r>
              <a:rPr lang="zh-CN" altLang="en-US" smtClean="0"/>
              <a:t>≡ </a:t>
            </a:r>
            <a:r>
              <a:rPr lang="en-US" altLang="zh-CN" smtClean="0"/>
              <a:t>0 (mod p)</a:t>
            </a:r>
            <a:r>
              <a:rPr lang="zh-CN" altLang="en-US" smtClean="0"/>
              <a:t>，而 </a:t>
            </a:r>
            <a:r>
              <a:rPr lang="en-US" altLang="zh-CN" smtClean="0"/>
              <a:t>P’(x) </a:t>
            </a:r>
            <a:r>
              <a:rPr lang="zh-CN" altLang="en-US" smtClean="0"/>
              <a:t>≡ </a:t>
            </a:r>
            <a:r>
              <a:rPr lang="en-US" altLang="zh-CN" smtClean="0"/>
              <a:t>0 (mod p) </a:t>
            </a:r>
            <a:r>
              <a:rPr lang="zh-CN" altLang="en-US" smtClean="0"/>
              <a:t>至多有 </a:t>
            </a:r>
            <a:r>
              <a:rPr lang="en-US" altLang="zh-CN" smtClean="0"/>
              <a:t>n – 1 </a:t>
            </a:r>
            <a:r>
              <a:rPr lang="zh-CN" altLang="en-US" smtClean="0"/>
              <a:t>个解，所以 </a:t>
            </a:r>
            <a:r>
              <a:rPr lang="en-US" altLang="zh-CN" smtClean="0"/>
              <a:t>P(x) </a:t>
            </a:r>
            <a:r>
              <a:rPr lang="zh-CN" altLang="en-US" smtClean="0"/>
              <a:t>≡ </a:t>
            </a:r>
            <a:r>
              <a:rPr lang="en-US" altLang="zh-CN" smtClean="0"/>
              <a:t>0 (mod p) </a:t>
            </a:r>
            <a:r>
              <a:rPr lang="zh-CN" altLang="en-US" smtClean="0"/>
              <a:t>至多有 </a:t>
            </a:r>
            <a:r>
              <a:rPr lang="en-US" altLang="zh-CN" smtClean="0"/>
              <a:t>n </a:t>
            </a:r>
            <a:r>
              <a:rPr lang="zh-CN" altLang="en-US" smtClean="0"/>
              <a:t>个解。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8839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难度大</a:t>
            </a:r>
            <a:endParaRPr lang="en-US" altLang="zh-CN" dirty="0" smtClean="0"/>
          </a:p>
          <a:p>
            <a:r>
              <a:rPr lang="zh-CN" altLang="en-US" smtClean="0"/>
              <a:t>记号繁</a:t>
            </a:r>
            <a:endParaRPr lang="en-US" altLang="zh-CN" dirty="0" smtClean="0"/>
          </a:p>
          <a:p>
            <a:r>
              <a:rPr lang="zh-CN" altLang="en-US"/>
              <a:t>竞赛</a:t>
            </a:r>
            <a:r>
              <a:rPr lang="zh-CN" altLang="en-US" smtClean="0"/>
              <a:t>中的应用较广</a:t>
            </a:r>
            <a:endParaRPr lang="en-US" altLang="zh-CN" dirty="0" smtClean="0"/>
          </a:p>
          <a:p>
            <a:r>
              <a:rPr lang="zh-CN" altLang="en-US" smtClean="0"/>
              <a:t>实际工作中应用面小</a:t>
            </a:r>
            <a:endParaRPr lang="en-US" altLang="zh-CN" dirty="0" smtClean="0"/>
          </a:p>
          <a:p>
            <a:r>
              <a:rPr lang="zh-CN" altLang="en-US" smtClean="0"/>
              <a:t>近年的趋势是，越来越少地要求证明，越来越多地要求利用数论知识优化算法。</a:t>
            </a:r>
            <a:endParaRPr lang="en-US" altLang="zh-CN" dirty="0" smtClean="0"/>
          </a:p>
          <a:p>
            <a:r>
              <a:rPr lang="zh-CN" altLang="en-US"/>
              <a:t>训练</a:t>
            </a:r>
            <a:r>
              <a:rPr lang="zh-CN" altLang="en-US" smtClean="0"/>
              <a:t>思维效果好。出于这方面考虑，稍后所有的结论都有证明并会讲解</a:t>
            </a:r>
            <a:r>
              <a:rPr lang="en-US" altLang="zh-CN" dirty="0" smtClean="0"/>
              <a:t>——</a:t>
            </a:r>
            <a:r>
              <a:rPr lang="zh-CN" altLang="en-US" smtClean="0"/>
              <a:t>即使证明的难度非常大。</a:t>
            </a:r>
            <a:endParaRPr lang="en-US" altLang="zh-CN" dirty="0" smtClean="0"/>
          </a:p>
          <a:p>
            <a:r>
              <a:rPr lang="zh-CN" altLang="en-US" smtClean="0"/>
              <a:t>准备纸和笔！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 smtClean="0">
                <a:solidFill>
                  <a:srgbClr val="EA157A">
                    <a:lumMod val="60000"/>
                    <a:lumOff val="40000"/>
                  </a:srgbClr>
                </a:solidFill>
              </a:rPr>
              <a:t>] </a:t>
            </a:r>
            <a:r>
              <a:rPr lang="en-US" altLang="zh-CN" smtClean="0"/>
              <a:t>2</a:t>
            </a:r>
            <a:r>
              <a:rPr lang="en-US" altLang="zh-CN" baseline="30000" smtClean="0"/>
              <a:t>a</a:t>
            </a:r>
            <a:r>
              <a:rPr lang="en-US" altLang="zh-CN" smtClean="0"/>
              <a:t>(a</a:t>
            </a:r>
            <a:r>
              <a:rPr lang="zh-CN" altLang="en-US" smtClean="0"/>
              <a:t>≥</a:t>
            </a:r>
            <a:r>
              <a:rPr lang="en-US" altLang="zh-CN" smtClean="0"/>
              <a:t>3)</a:t>
            </a:r>
            <a:r>
              <a:rPr lang="zh-CN" altLang="en-US" smtClean="0"/>
              <a:t>没有原根的证明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83560"/>
            <a:ext cx="7978080" cy="4572000"/>
          </a:xfrm>
        </p:spPr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2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有原根 </a:t>
            </a:r>
            <a:r>
              <a:rPr lang="en-US" altLang="zh-CN" smtClean="0"/>
              <a:t>g</a:t>
            </a:r>
            <a:r>
              <a:rPr lang="zh-CN" altLang="en-US" smtClean="0"/>
              <a:t>，则 </a:t>
            </a:r>
            <a:r>
              <a:rPr lang="en-US" altLang="zh-CN" smtClean="0"/>
              <a:t>(2</a:t>
            </a:r>
            <a:r>
              <a:rPr lang="en-US" altLang="zh-CN" baseline="30000" smtClean="0"/>
              <a:t>a</a:t>
            </a:r>
            <a:r>
              <a:rPr lang="en-US" altLang="zh-CN" smtClean="0"/>
              <a:t>, g) = 1</a:t>
            </a:r>
            <a:r>
              <a:rPr lang="zh-CN" altLang="en-US" smtClean="0"/>
              <a:t>，即 </a:t>
            </a:r>
            <a:r>
              <a:rPr lang="en-US" altLang="zh-CN" smtClean="0"/>
              <a:t>g </a:t>
            </a:r>
            <a:r>
              <a:rPr lang="zh-CN" altLang="en-US" smtClean="0"/>
              <a:t>为奇数。</a:t>
            </a:r>
            <a:endParaRPr lang="en-US" altLang="zh-CN" smtClean="0"/>
          </a:p>
          <a:p>
            <a:r>
              <a:rPr lang="zh-CN" altLang="en-US" smtClean="0"/>
              <a:t>设 </a:t>
            </a:r>
            <a:r>
              <a:rPr lang="en-US" altLang="zh-CN" smtClean="0"/>
              <a:t>g = 2k + 1</a:t>
            </a:r>
            <a:r>
              <a:rPr lang="zh-CN" altLang="en-US" smtClean="0"/>
              <a:t>，则 </a:t>
            </a:r>
            <a:r>
              <a:rPr lang="en-US" altLang="zh-CN" smtClean="0"/>
              <a:t>g</a:t>
            </a:r>
            <a:r>
              <a:rPr lang="en-US" altLang="zh-CN" baseline="30000" smtClean="0"/>
              <a:t>2</a:t>
            </a:r>
            <a:r>
              <a:rPr lang="en-US" altLang="zh-CN" smtClean="0"/>
              <a:t> = 4k(k + 1) + 1 </a:t>
            </a:r>
            <a:r>
              <a:rPr lang="zh-CN" altLang="en-US" smtClean="0"/>
              <a:t>≡ </a:t>
            </a:r>
            <a:r>
              <a:rPr lang="en-US" altLang="zh-CN"/>
              <a:t>1</a:t>
            </a:r>
            <a:r>
              <a:rPr lang="en-US" altLang="zh-CN" smtClean="0"/>
              <a:t> (mod 8)</a:t>
            </a:r>
            <a:r>
              <a:rPr lang="zh-CN" altLang="en-US" smtClean="0"/>
              <a:t>。记 </a:t>
            </a:r>
            <a:r>
              <a:rPr lang="en-US" altLang="zh-CN" smtClean="0"/>
              <a:t>g</a:t>
            </a:r>
            <a:r>
              <a:rPr lang="en-US" altLang="zh-CN" baseline="30000" smtClean="0"/>
              <a:t>2</a:t>
            </a:r>
            <a:r>
              <a:rPr lang="en-US" altLang="zh-CN" smtClean="0"/>
              <a:t> = 2</a:t>
            </a:r>
            <a:r>
              <a:rPr lang="en-US" altLang="zh-CN" baseline="30000" smtClean="0"/>
              <a:t>3</a:t>
            </a:r>
            <a:r>
              <a:rPr lang="en-US" altLang="zh-CN" smtClean="0"/>
              <a:t>k</a:t>
            </a:r>
            <a:r>
              <a:rPr lang="en-US" altLang="zh-CN" baseline="-25000" smtClean="0"/>
              <a:t>3</a:t>
            </a:r>
            <a:r>
              <a:rPr lang="en-US" altLang="zh-CN" smtClean="0"/>
              <a:t> + 1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而 </a:t>
            </a:r>
            <a:r>
              <a:rPr lang="en-US" altLang="zh-CN" smtClean="0"/>
              <a:t>(2</a:t>
            </a:r>
            <a:r>
              <a:rPr lang="en-US" altLang="zh-CN" baseline="30000" smtClean="0"/>
              <a:t>t</a:t>
            </a:r>
            <a:r>
              <a:rPr lang="en-US" altLang="zh-CN" smtClean="0"/>
              <a:t>k</a:t>
            </a:r>
            <a:r>
              <a:rPr lang="en-US" altLang="zh-CN" baseline="-25000" smtClean="0"/>
              <a:t>t</a:t>
            </a:r>
            <a:r>
              <a:rPr lang="en-US" altLang="zh-CN" smtClean="0"/>
              <a:t> + 1)</a:t>
            </a:r>
            <a:r>
              <a:rPr lang="en-US" altLang="zh-CN" baseline="30000" smtClean="0"/>
              <a:t>2</a:t>
            </a:r>
            <a:r>
              <a:rPr lang="en-US" altLang="zh-CN" smtClean="0"/>
              <a:t> = 2</a:t>
            </a:r>
            <a:r>
              <a:rPr lang="en-US" altLang="zh-CN" baseline="30000" smtClean="0"/>
              <a:t>2t</a:t>
            </a:r>
            <a:r>
              <a:rPr lang="en-US" altLang="zh-CN" smtClean="0"/>
              <a:t>k</a:t>
            </a:r>
            <a:r>
              <a:rPr lang="en-US" altLang="zh-CN" baseline="-25000" smtClean="0"/>
              <a:t>t</a:t>
            </a:r>
            <a:r>
              <a:rPr lang="en-US" altLang="zh-CN" baseline="30000" smtClean="0"/>
              <a:t>2</a:t>
            </a:r>
            <a:r>
              <a:rPr lang="en-US" altLang="zh-CN" smtClean="0"/>
              <a:t> + 2</a:t>
            </a:r>
            <a:r>
              <a:rPr lang="en-US" altLang="zh-CN" baseline="30000" smtClean="0"/>
              <a:t>t + 1</a:t>
            </a:r>
            <a:r>
              <a:rPr lang="en-US" altLang="zh-CN" smtClean="0"/>
              <a:t>k</a:t>
            </a:r>
            <a:r>
              <a:rPr lang="en-US" altLang="zh-CN" baseline="-25000" smtClean="0"/>
              <a:t>t</a:t>
            </a:r>
            <a:r>
              <a:rPr lang="en-US" altLang="zh-CN" smtClean="0"/>
              <a:t> + 1 </a:t>
            </a:r>
            <a:r>
              <a:rPr lang="zh-CN" altLang="en-US" smtClean="0"/>
              <a:t>≡ </a:t>
            </a:r>
            <a:r>
              <a:rPr lang="en-US" altLang="zh-CN"/>
              <a:t>1</a:t>
            </a:r>
            <a:r>
              <a:rPr lang="en-US" altLang="zh-CN" smtClean="0"/>
              <a:t> (mod 2</a:t>
            </a:r>
            <a:r>
              <a:rPr lang="en-US" altLang="zh-CN" baseline="30000" smtClean="0"/>
              <a:t>t + 1</a:t>
            </a:r>
            <a:r>
              <a:rPr lang="en-US" altLang="zh-CN" smtClean="0"/>
              <a:t>)</a:t>
            </a:r>
            <a:r>
              <a:rPr lang="zh-CN" altLang="en-US" smtClean="0"/>
              <a:t>，归纳可知 </a:t>
            </a:r>
            <a:r>
              <a:rPr lang="en-US" altLang="zh-CN" smtClean="0"/>
              <a:t>g</a:t>
            </a:r>
            <a:r>
              <a:rPr lang="en-US" altLang="zh-CN" baseline="30000" smtClean="0"/>
              <a:t>2^(a – 2)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2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然而 </a:t>
            </a:r>
            <a:r>
              <a:rPr lang="en-US" altLang="zh-CN" smtClean="0"/>
              <a:t>φ(2</a:t>
            </a:r>
            <a:r>
              <a:rPr lang="en-US" altLang="zh-CN" baseline="30000" smtClean="0"/>
              <a:t>a</a:t>
            </a:r>
            <a:r>
              <a:rPr lang="en-US" altLang="zh-CN" smtClean="0"/>
              <a:t>) = 2</a:t>
            </a:r>
            <a:r>
              <a:rPr lang="en-US" altLang="zh-CN" baseline="30000" smtClean="0"/>
              <a:t>a – 1</a:t>
            </a:r>
            <a:r>
              <a:rPr lang="zh-CN" altLang="en-US" smtClean="0"/>
              <a:t>，</a:t>
            </a:r>
            <a:r>
              <a:rPr lang="zh-CN" altLang="en-US"/>
              <a:t>这</a:t>
            </a:r>
            <a:r>
              <a:rPr lang="zh-CN" altLang="en-US" smtClean="0"/>
              <a:t>与 </a:t>
            </a:r>
            <a:r>
              <a:rPr lang="en-US" altLang="zh-CN" smtClean="0"/>
              <a:t>g </a:t>
            </a:r>
            <a:r>
              <a:rPr lang="zh-CN" altLang="en-US" smtClean="0"/>
              <a:t>是 </a:t>
            </a:r>
            <a:r>
              <a:rPr lang="en-US" altLang="zh-CN" smtClean="0"/>
              <a:t>2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的原根矛盾。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353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 smtClean="0">
                <a:solidFill>
                  <a:srgbClr val="EA157A">
                    <a:lumMod val="60000"/>
                    <a:lumOff val="40000"/>
                  </a:srgbClr>
                </a:solidFill>
              </a:rPr>
              <a:t>]</a:t>
            </a:r>
            <a:r>
              <a:rPr lang="zh-CN" altLang="en-US" smtClean="0"/>
              <a:t>其余形式的数没有原根的证明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对于正整数 </a:t>
            </a:r>
            <a:r>
              <a:rPr lang="en-US" altLang="zh-CN" smtClean="0"/>
              <a:t>m</a:t>
            </a:r>
            <a:r>
              <a:rPr lang="zh-CN" altLang="en-US" smtClean="0"/>
              <a:t>，记其标准分解为 </a:t>
            </a:r>
            <a:r>
              <a:rPr lang="en-US" altLang="zh-CN"/>
              <a:t>m</a:t>
            </a:r>
            <a:r>
              <a:rPr lang="en-US" altLang="zh-CN" smtClean="0"/>
              <a:t> = 2</a:t>
            </a:r>
            <a:r>
              <a:rPr lang="en-US" altLang="zh-CN" baseline="30000" smtClean="0"/>
              <a:t>a </a:t>
            </a:r>
            <a:r>
              <a:rPr lang="en-US" altLang="zh-CN" smtClean="0"/>
              <a:t>p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a1 </a:t>
            </a:r>
            <a:r>
              <a:rPr lang="en-US" altLang="zh-CN" smtClean="0"/>
              <a:t>p</a:t>
            </a:r>
            <a:r>
              <a:rPr lang="en-US" altLang="zh-CN" baseline="-25000" smtClean="0"/>
              <a:t>2</a:t>
            </a:r>
            <a:r>
              <a:rPr lang="en-US" altLang="zh-CN" baseline="30000" smtClean="0"/>
              <a:t>a2</a:t>
            </a:r>
            <a:r>
              <a:rPr lang="en-US" altLang="zh-CN" smtClean="0"/>
              <a:t>…p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an</a:t>
            </a:r>
            <a:r>
              <a:rPr lang="zh-CN" altLang="en-US" smtClean="0"/>
              <a:t>。我们只需证明以下两种情况下 </a:t>
            </a:r>
            <a:r>
              <a:rPr lang="en-US" altLang="zh-CN" smtClean="0"/>
              <a:t>m </a:t>
            </a:r>
            <a:r>
              <a:rPr lang="zh-CN" altLang="en-US" smtClean="0"/>
              <a:t>没有原根：</a:t>
            </a:r>
            <a:endParaRPr lang="en-US" altLang="zh-CN" smtClean="0"/>
          </a:p>
          <a:p>
            <a:r>
              <a:rPr lang="en-US" altLang="zh-CN" smtClean="0"/>
              <a:t>a </a:t>
            </a:r>
            <a:r>
              <a:rPr lang="zh-CN" altLang="en-US" smtClean="0"/>
              <a:t>≥ </a:t>
            </a:r>
            <a:r>
              <a:rPr lang="en-US" altLang="zh-CN" smtClean="0"/>
              <a:t>2 ∧ n </a:t>
            </a:r>
            <a:r>
              <a:rPr lang="zh-CN" altLang="en-US" smtClean="0"/>
              <a:t>≥ 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n </a:t>
            </a:r>
            <a:r>
              <a:rPr lang="zh-CN" altLang="en-US" smtClean="0"/>
              <a:t>≥ </a:t>
            </a:r>
            <a:r>
              <a:rPr lang="en-US" altLang="zh-CN" smtClean="0"/>
              <a:t>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记 </a:t>
            </a:r>
            <a:r>
              <a:rPr lang="en-US" altLang="zh-CN" smtClean="0"/>
              <a:t>λ(m) = LCM(φ(2</a:t>
            </a:r>
            <a:r>
              <a:rPr lang="en-US" altLang="zh-CN" baseline="30000" smtClean="0"/>
              <a:t>a</a:t>
            </a:r>
            <a:r>
              <a:rPr lang="en-US" altLang="zh-CN" smtClean="0"/>
              <a:t>), φ(p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a1</a:t>
            </a:r>
            <a:r>
              <a:rPr lang="en-US" altLang="zh-CN" smtClean="0"/>
              <a:t>), φ(p</a:t>
            </a:r>
            <a:r>
              <a:rPr lang="en-US" altLang="zh-CN" baseline="-25000" smtClean="0"/>
              <a:t>2</a:t>
            </a:r>
            <a:r>
              <a:rPr lang="en-US" altLang="zh-CN" baseline="30000" smtClean="0"/>
              <a:t>a2</a:t>
            </a:r>
            <a:r>
              <a:rPr lang="en-US" altLang="zh-CN" smtClean="0"/>
              <a:t>), …, φ(p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an</a:t>
            </a:r>
            <a:r>
              <a:rPr lang="en-US" altLang="zh-CN" smtClean="0"/>
              <a:t>))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在以上两种情况下，显然有 </a:t>
            </a:r>
            <a:r>
              <a:rPr lang="en-US" altLang="zh-CN" smtClean="0"/>
              <a:t>λ(m) &lt; φ(m)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44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]</a:t>
            </a:r>
            <a:r>
              <a:rPr lang="zh-CN" altLang="en-US" smtClean="0"/>
              <a:t>其余</a:t>
            </a:r>
            <a:r>
              <a:rPr lang="zh-CN" altLang="en-US"/>
              <a:t>形式的数没有原根的证明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(x, m) = 1</a:t>
            </a:r>
            <a:r>
              <a:rPr lang="zh-CN" altLang="en-US" smtClean="0"/>
              <a:t>，根据中国剩余定理有 </a:t>
            </a:r>
            <a:r>
              <a:rPr lang="en-US" altLang="zh-CN" smtClean="0"/>
              <a:t>x</a:t>
            </a:r>
            <a:r>
              <a:rPr lang="en-US" altLang="zh-CN" baseline="30000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m) </a:t>
            </a:r>
            <a:r>
              <a:rPr lang="zh-CN" altLang="en-US" smtClean="0"/>
              <a:t>的充要条件是 </a:t>
            </a:r>
            <a:r>
              <a:rPr lang="en-US" altLang="zh-CN" smtClean="0"/>
              <a:t>x</a:t>
            </a:r>
            <a:r>
              <a:rPr lang="en-US" altLang="zh-CN" baseline="30000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2</a:t>
            </a:r>
            <a:r>
              <a:rPr lang="en-US" altLang="zh-CN" baseline="30000" smtClean="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且对于 </a:t>
            </a:r>
            <a:r>
              <a:rPr lang="en-US" altLang="zh-CN" smtClean="0"/>
              <a:t>k</a:t>
            </a:r>
            <a:r>
              <a:rPr lang="zh-CN" altLang="en-US" smtClean="0"/>
              <a:t>∈</a:t>
            </a:r>
            <a:r>
              <a:rPr lang="en-US" altLang="zh-CN" smtClean="0"/>
              <a:t>1..n </a:t>
            </a:r>
            <a:r>
              <a:rPr lang="zh-CN" altLang="en-US" smtClean="0"/>
              <a:t>有 </a:t>
            </a:r>
            <a:r>
              <a:rPr lang="en-US" altLang="zh-CN"/>
              <a:t>x</a:t>
            </a:r>
            <a:r>
              <a:rPr lang="en-US" altLang="zh-CN" baseline="30000"/>
              <a:t>y</a:t>
            </a:r>
            <a:r>
              <a:rPr lang="en-US" altLang="zh-CN"/>
              <a:t> </a:t>
            </a:r>
            <a:r>
              <a:rPr lang="zh-CN" altLang="en-US"/>
              <a:t>≡ </a:t>
            </a:r>
            <a:r>
              <a:rPr lang="en-US" altLang="zh-CN"/>
              <a:t>1 (mod </a:t>
            </a:r>
            <a:r>
              <a:rPr lang="en-US" altLang="zh-CN" smtClean="0"/>
              <a:t>p</a:t>
            </a:r>
            <a:r>
              <a:rPr lang="en-US" altLang="zh-CN" baseline="-25000" smtClean="0"/>
              <a:t>k</a:t>
            </a:r>
            <a:r>
              <a:rPr lang="en-US" altLang="zh-CN" baseline="30000" smtClean="0"/>
              <a:t>ak</a:t>
            </a:r>
            <a:r>
              <a:rPr lang="en-US" altLang="zh-CN" smtClean="0"/>
              <a:t>) 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而 </a:t>
            </a:r>
            <a:r>
              <a:rPr lang="en-US" altLang="zh-CN" smtClean="0"/>
              <a:t>y = λ(m) </a:t>
            </a:r>
            <a:r>
              <a:rPr lang="zh-CN" altLang="en-US" smtClean="0"/>
              <a:t>时以上两个条件均得到满足。</a:t>
            </a:r>
            <a:endParaRPr lang="en-US" altLang="zh-CN" smtClean="0"/>
          </a:p>
          <a:p>
            <a:r>
              <a:rPr lang="zh-CN" altLang="en-US" smtClean="0"/>
              <a:t>所以 </a:t>
            </a:r>
            <a:r>
              <a:rPr lang="el-GR" altLang="zh-CN" smtClean="0"/>
              <a:t>δ</a:t>
            </a:r>
            <a:r>
              <a:rPr lang="en-US" altLang="zh-CN" baseline="-25000" smtClean="0"/>
              <a:t>m</a:t>
            </a:r>
            <a:r>
              <a:rPr lang="en-US" altLang="zh-CN" smtClean="0"/>
              <a:t>(x) </a:t>
            </a:r>
            <a:r>
              <a:rPr lang="zh-CN" altLang="en-US" smtClean="0"/>
              <a:t>≤ </a:t>
            </a:r>
            <a:r>
              <a:rPr lang="en-US" altLang="zh-CN" smtClean="0"/>
              <a:t>λ(m) &lt; φ(m)</a:t>
            </a:r>
            <a:r>
              <a:rPr lang="zh-CN" altLang="en-US" smtClean="0"/>
              <a:t>，</a:t>
            </a:r>
            <a:r>
              <a:rPr lang="en-US" altLang="zh-CN" smtClean="0"/>
              <a:t>x </a:t>
            </a:r>
            <a:r>
              <a:rPr lang="zh-CN" altLang="en-US" smtClean="0"/>
              <a:t>不是 </a:t>
            </a:r>
            <a:r>
              <a:rPr lang="en-US" altLang="zh-CN" smtClean="0"/>
              <a:t>m </a:t>
            </a:r>
            <a:r>
              <a:rPr lang="zh-CN" altLang="en-US" smtClean="0"/>
              <a:t>的原根。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01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]</a:t>
            </a:r>
            <a:r>
              <a:rPr lang="zh-CN" altLang="en-US" smtClean="0"/>
              <a:t>奇素数 </a:t>
            </a:r>
            <a:r>
              <a:rPr lang="en-US" altLang="zh-CN" smtClean="0"/>
              <a:t>p </a:t>
            </a:r>
            <a:r>
              <a:rPr lang="zh-CN" altLang="en-US" smtClean="0"/>
              <a:t>有原根的证明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前面已经证明了，</a:t>
            </a:r>
            <a:r>
              <a:rPr lang="zh-CN" altLang="en-US"/>
              <a:t>对任意的整数 </a:t>
            </a:r>
            <a:r>
              <a:rPr lang="en-US" altLang="zh-CN"/>
              <a:t>a, b</a:t>
            </a:r>
            <a:r>
              <a:rPr lang="zh-CN" altLang="en-US"/>
              <a:t>，一定存在整数 </a:t>
            </a:r>
            <a:r>
              <a:rPr lang="en-US" altLang="zh-CN"/>
              <a:t>c </a:t>
            </a:r>
            <a:r>
              <a:rPr lang="zh-CN" altLang="en-US"/>
              <a:t>满足 </a:t>
            </a:r>
            <a:r>
              <a:rPr lang="el-GR" altLang="zh-CN"/>
              <a:t>δ</a:t>
            </a:r>
            <a:r>
              <a:rPr lang="en-US" altLang="zh-CN"/>
              <a:t>(c) = </a:t>
            </a:r>
            <a:r>
              <a:rPr lang="en-US" altLang="zh-CN" smtClean="0"/>
              <a:t>LCM(</a:t>
            </a:r>
            <a:r>
              <a:rPr lang="el-GR" altLang="zh-CN" smtClean="0"/>
              <a:t>δ</a:t>
            </a:r>
            <a:r>
              <a:rPr lang="en-US" altLang="zh-CN"/>
              <a:t>(a), </a:t>
            </a:r>
            <a:r>
              <a:rPr lang="el-GR" altLang="zh-CN"/>
              <a:t>δ</a:t>
            </a:r>
            <a:r>
              <a:rPr lang="en-US" altLang="zh-CN"/>
              <a:t>(b</a:t>
            </a:r>
            <a:r>
              <a:rPr lang="en-US" altLang="zh-CN" smtClean="0"/>
              <a:t>))</a:t>
            </a:r>
            <a:r>
              <a:rPr lang="zh-CN" altLang="en-US" smtClean="0"/>
              <a:t>。</a:t>
            </a:r>
            <a:endParaRPr lang="en-US" altLang="zh-CN"/>
          </a:p>
          <a:p>
            <a:r>
              <a:rPr lang="zh-CN" altLang="en-US" smtClean="0"/>
              <a:t>根据归纳法，存在整数 </a:t>
            </a:r>
            <a:r>
              <a:rPr lang="en-US" altLang="zh-CN" smtClean="0"/>
              <a:t>g </a:t>
            </a:r>
            <a:r>
              <a:rPr lang="zh-CN" altLang="en-US" smtClean="0"/>
              <a:t>满足 </a:t>
            </a:r>
            <a:r>
              <a:rPr lang="el-GR" altLang="zh-CN" smtClean="0"/>
              <a:t>δ</a:t>
            </a:r>
            <a:r>
              <a:rPr lang="en-US" altLang="zh-CN" smtClean="0"/>
              <a:t>(g) = LCM(</a:t>
            </a:r>
            <a:r>
              <a:rPr lang="el-GR" altLang="zh-CN" smtClean="0"/>
              <a:t>δ</a:t>
            </a:r>
            <a:r>
              <a:rPr lang="en-US" altLang="zh-CN" smtClean="0"/>
              <a:t>(1), </a:t>
            </a:r>
            <a:r>
              <a:rPr lang="el-GR" altLang="zh-CN" smtClean="0"/>
              <a:t>δ</a:t>
            </a:r>
            <a:r>
              <a:rPr lang="en-US" altLang="zh-CN" smtClean="0"/>
              <a:t>(2), …, </a:t>
            </a:r>
            <a:r>
              <a:rPr lang="el-GR" altLang="zh-CN" smtClean="0"/>
              <a:t>δ</a:t>
            </a:r>
            <a:r>
              <a:rPr lang="en-US" altLang="zh-CN" smtClean="0"/>
              <a:t>(p – 1))</a:t>
            </a:r>
            <a:r>
              <a:rPr lang="zh-CN" altLang="en-US" smtClean="0"/>
              <a:t>。记 </a:t>
            </a:r>
            <a:r>
              <a:rPr lang="el-GR" altLang="zh-CN" smtClean="0"/>
              <a:t>δ</a:t>
            </a:r>
            <a:r>
              <a:rPr lang="en-US" altLang="zh-CN" smtClean="0"/>
              <a:t> = </a:t>
            </a:r>
            <a:r>
              <a:rPr lang="el-GR" altLang="zh-CN" smtClean="0"/>
              <a:t>δ</a:t>
            </a:r>
            <a:r>
              <a:rPr lang="en-US" altLang="zh-CN" smtClean="0"/>
              <a:t>(g)</a:t>
            </a:r>
            <a:r>
              <a:rPr lang="zh-CN" altLang="en-US" smtClean="0"/>
              <a:t>，显然有 </a:t>
            </a:r>
            <a:r>
              <a:rPr lang="el-GR" altLang="zh-CN" smtClean="0"/>
              <a:t>δ</a:t>
            </a:r>
            <a:r>
              <a:rPr lang="en-US" altLang="zh-CN" smtClean="0"/>
              <a:t> | (p – 1)</a:t>
            </a:r>
            <a:r>
              <a:rPr lang="zh-CN" altLang="en-US" smtClean="0"/>
              <a:t>，且 </a:t>
            </a:r>
            <a:r>
              <a:rPr lang="en-US" altLang="zh-CN" smtClean="0"/>
              <a:t>k</a:t>
            </a:r>
            <a:r>
              <a:rPr lang="zh-CN" altLang="en-US" smtClean="0"/>
              <a:t>∈</a:t>
            </a:r>
            <a:r>
              <a:rPr lang="en-US" altLang="zh-CN" smtClean="0"/>
              <a:t>1..(p – 1) </a:t>
            </a:r>
            <a:r>
              <a:rPr lang="zh-CN" altLang="en-US" smtClean="0"/>
              <a:t>时有 </a:t>
            </a:r>
            <a:r>
              <a:rPr lang="el-GR" altLang="zh-CN" smtClean="0"/>
              <a:t>δ</a:t>
            </a:r>
            <a:r>
              <a:rPr lang="en-US" altLang="zh-CN" smtClean="0"/>
              <a:t>(k) | </a:t>
            </a:r>
            <a:r>
              <a:rPr lang="el-GR" altLang="zh-CN" smtClean="0"/>
              <a:t>δ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于是我们得到 </a:t>
            </a:r>
            <a:r>
              <a:rPr lang="en-US" altLang="zh-CN" smtClean="0"/>
              <a:t>x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 </a:t>
            </a:r>
            <a:r>
              <a:rPr lang="en-US" altLang="zh-CN" smtClean="0"/>
              <a:t>– 1 </a:t>
            </a:r>
            <a:r>
              <a:rPr lang="zh-CN" altLang="en-US" smtClean="0"/>
              <a:t>≡ </a:t>
            </a:r>
            <a:r>
              <a:rPr lang="en-US" altLang="zh-CN" smtClean="0"/>
              <a:t>0 (mod p) </a:t>
            </a:r>
            <a:r>
              <a:rPr lang="zh-CN" altLang="en-US" smtClean="0"/>
              <a:t>当 </a:t>
            </a:r>
            <a:r>
              <a:rPr lang="en-US" altLang="zh-CN" smtClean="0"/>
              <a:t>x</a:t>
            </a:r>
            <a:r>
              <a:rPr lang="zh-CN" altLang="en-US" smtClean="0"/>
              <a:t>∈</a:t>
            </a:r>
            <a:r>
              <a:rPr lang="en-US" altLang="zh-CN" smtClean="0"/>
              <a:t>1..(p – 1) </a:t>
            </a:r>
            <a:r>
              <a:rPr lang="zh-CN" altLang="en-US" smtClean="0"/>
              <a:t>时均成立，根据拉格朗日定理，</a:t>
            </a:r>
            <a:r>
              <a:rPr lang="el-GR" altLang="zh-CN" smtClean="0"/>
              <a:t>δ</a:t>
            </a:r>
            <a:r>
              <a:rPr lang="en-US" altLang="zh-CN" smtClean="0"/>
              <a:t> </a:t>
            </a:r>
            <a:r>
              <a:rPr lang="zh-CN" altLang="en-US" smtClean="0"/>
              <a:t>≥ </a:t>
            </a:r>
            <a:r>
              <a:rPr lang="en-US" altLang="zh-CN" smtClean="0"/>
              <a:t>p – 1</a:t>
            </a:r>
            <a:r>
              <a:rPr lang="zh-CN" altLang="en-US" smtClean="0"/>
              <a:t>，所以 </a:t>
            </a:r>
            <a:r>
              <a:rPr lang="el-GR" altLang="zh-CN" smtClean="0"/>
              <a:t>δ</a:t>
            </a:r>
            <a:r>
              <a:rPr lang="en-US" altLang="zh-CN" smtClean="0"/>
              <a:t> = p – 1</a:t>
            </a:r>
            <a:r>
              <a:rPr lang="zh-CN" altLang="en-US" smtClean="0"/>
              <a:t>，即 </a:t>
            </a:r>
            <a:r>
              <a:rPr lang="el-GR" altLang="zh-CN" smtClean="0"/>
              <a:t>δ</a:t>
            </a:r>
            <a:r>
              <a:rPr lang="en-US" altLang="zh-CN" smtClean="0"/>
              <a:t>(g) = φ(p)</a:t>
            </a:r>
            <a:r>
              <a:rPr lang="zh-CN" altLang="en-US" smtClean="0"/>
              <a:t>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]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z="1800" smtClean="0"/>
              <a:t> </a:t>
            </a:r>
            <a:r>
              <a:rPr lang="zh-CN" altLang="en-US" smtClean="0"/>
              <a:t>有原根的证明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不妨设 </a:t>
            </a:r>
            <a:r>
              <a:rPr lang="en-US" altLang="zh-CN" dirty="0" smtClean="0"/>
              <a:t>a </a:t>
            </a:r>
            <a:r>
              <a:rPr lang="zh-CN" altLang="en-US" smtClean="0"/>
              <a:t>≥</a:t>
            </a:r>
            <a:r>
              <a:rPr lang="en-US" altLang="zh-CN" dirty="0"/>
              <a:t> 2</a:t>
            </a:r>
            <a:r>
              <a:rPr lang="zh-CN" altLang="en-US" smtClean="0"/>
              <a:t>。设 </a:t>
            </a:r>
            <a:r>
              <a:rPr lang="en-US" altLang="zh-CN" dirty="0" smtClean="0"/>
              <a:t>g </a:t>
            </a:r>
            <a:r>
              <a:rPr lang="zh-CN" altLang="en-US" smtClean="0"/>
              <a:t>是 </a:t>
            </a:r>
            <a:r>
              <a:rPr lang="en-US" altLang="zh-CN" dirty="0" smtClean="0"/>
              <a:t>p </a:t>
            </a:r>
            <a:r>
              <a:rPr lang="zh-CN" altLang="en-US" smtClean="0"/>
              <a:t>的原根，则 </a:t>
            </a:r>
            <a:r>
              <a:rPr lang="en-US" altLang="zh-CN" dirty="0" smtClean="0"/>
              <a:t>(g, p) = 1</a:t>
            </a:r>
            <a:r>
              <a:rPr lang="zh-CN" altLang="en-US" smtClean="0"/>
              <a:t>。所以存在整数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smtClean="0"/>
              <a:t>满足 </a:t>
            </a:r>
            <a:r>
              <a:rPr lang="en-US" altLang="zh-CN" dirty="0" err="1" smtClean="0"/>
              <a:t>g</a:t>
            </a:r>
            <a:r>
              <a:rPr lang="en-US" altLang="zh-CN" baseline="30000" dirty="0" err="1" smtClean="0"/>
              <a:t>p</a:t>
            </a:r>
            <a:r>
              <a:rPr lang="en-US" altLang="zh-CN" baseline="30000" smtClean="0"/>
              <a:t> – 1</a:t>
            </a:r>
            <a:r>
              <a:rPr lang="en-US" altLang="zh-CN" smtClean="0"/>
              <a:t> = 1 + px</a:t>
            </a:r>
            <a:r>
              <a:rPr lang="en-US" altLang="zh-CN" baseline="-25000" smtClean="0"/>
              <a:t>0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考虑多项式 </a:t>
            </a:r>
            <a:r>
              <a:rPr lang="en-US" altLang="zh-CN" smtClean="0"/>
              <a:t>(g + px)</a:t>
            </a:r>
            <a:r>
              <a:rPr lang="en-US" altLang="zh-CN" baseline="30000" smtClean="0"/>
              <a:t>p – 1</a:t>
            </a:r>
            <a:r>
              <a:rPr lang="zh-CN" altLang="en-US" smtClean="0"/>
              <a:t>。用二项式定理将其展开可得 </a:t>
            </a:r>
            <a:r>
              <a:rPr lang="en-US" altLang="zh-CN"/>
              <a:t>(g + px)</a:t>
            </a:r>
            <a:r>
              <a:rPr lang="en-US" altLang="zh-CN" baseline="30000"/>
              <a:t>p – </a:t>
            </a:r>
            <a:r>
              <a:rPr lang="en-US" altLang="zh-CN" baseline="30000" smtClean="0"/>
              <a:t>1</a:t>
            </a:r>
            <a:r>
              <a:rPr lang="en-US" altLang="zh-CN" smtClean="0"/>
              <a:t> = g</a:t>
            </a:r>
            <a:r>
              <a:rPr lang="en-US" altLang="zh-CN" baseline="30000" smtClean="0"/>
              <a:t>p – 1</a:t>
            </a:r>
            <a:r>
              <a:rPr lang="en-US" altLang="zh-CN" smtClean="0"/>
              <a:t> + (p – 1)pg</a:t>
            </a:r>
            <a:r>
              <a:rPr lang="en-US" altLang="zh-CN" baseline="30000" smtClean="0"/>
              <a:t>p – 2</a:t>
            </a:r>
            <a:r>
              <a:rPr lang="en-US" altLang="zh-CN" smtClean="0"/>
              <a:t>x + p</a:t>
            </a:r>
            <a:r>
              <a:rPr lang="en-US" altLang="zh-CN" baseline="30000" smtClean="0"/>
              <a:t>2</a:t>
            </a:r>
            <a:r>
              <a:rPr lang="en-US" altLang="zh-CN" smtClean="0"/>
              <a:t>P(x) = 1 + px</a:t>
            </a:r>
            <a:r>
              <a:rPr lang="en-US" altLang="zh-CN" baseline="-25000" smtClean="0"/>
              <a:t>0</a:t>
            </a:r>
            <a:r>
              <a:rPr lang="en-US" altLang="zh-CN" smtClean="0"/>
              <a:t> – pg</a:t>
            </a:r>
            <a:r>
              <a:rPr lang="en-US" altLang="zh-CN" baseline="30000" smtClean="0"/>
              <a:t>p </a:t>
            </a:r>
            <a:r>
              <a:rPr lang="en-US" altLang="zh-CN" baseline="30000"/>
              <a:t>– 2</a:t>
            </a:r>
            <a:r>
              <a:rPr lang="en-US" altLang="zh-CN"/>
              <a:t>x + p</a:t>
            </a:r>
            <a:r>
              <a:rPr lang="en-US" altLang="zh-CN" baseline="30000"/>
              <a:t>2</a:t>
            </a:r>
            <a:r>
              <a:rPr lang="en-US" altLang="zh-CN"/>
              <a:t>P(x</a:t>
            </a:r>
            <a:r>
              <a:rPr lang="en-US" altLang="zh-CN" smtClean="0"/>
              <a:t>) =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1 + p(x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 – g</a:t>
            </a:r>
            <a:r>
              <a:rPr lang="en-US" altLang="zh-CN" b="1" baseline="30000" smtClean="0">
                <a:solidFill>
                  <a:schemeClr val="tx2">
                    <a:lumMod val="75000"/>
                  </a:schemeClr>
                </a:solidFill>
              </a:rPr>
              <a:t>p – 2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x)</a:t>
            </a:r>
            <a:r>
              <a:rPr lang="en-US" altLang="zh-CN" smtClean="0"/>
              <a:t> + p</a:t>
            </a:r>
            <a:r>
              <a:rPr lang="en-US" altLang="zh-CN" baseline="30000" smtClean="0"/>
              <a:t>2</a:t>
            </a:r>
            <a:r>
              <a:rPr lang="en-US" altLang="zh-CN" smtClean="0"/>
              <a:t>P(x)</a:t>
            </a:r>
            <a:r>
              <a:rPr lang="zh-CN" altLang="en-US" smtClean="0"/>
              <a:t>。其中 </a:t>
            </a:r>
            <a:r>
              <a:rPr lang="en-US" altLang="zh-CN" smtClean="0"/>
              <a:t>P(x) </a:t>
            </a:r>
            <a:r>
              <a:rPr lang="zh-CN" altLang="en-US" smtClean="0"/>
              <a:t>表示某多项式。</a:t>
            </a:r>
            <a:endParaRPr lang="en-US" altLang="zh-CN" smtClean="0"/>
          </a:p>
          <a:p>
            <a:r>
              <a:rPr lang="zh-CN" altLang="en-US" smtClean="0"/>
              <a:t>记 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= x</a:t>
            </a:r>
            <a:r>
              <a:rPr lang="en-US" altLang="zh-CN" baseline="-25000" smtClean="0"/>
              <a:t>0</a:t>
            </a:r>
            <a:r>
              <a:rPr lang="en-US" altLang="zh-CN" smtClean="0"/>
              <a:t> – g</a:t>
            </a:r>
            <a:r>
              <a:rPr lang="en-US" altLang="zh-CN" baseline="30000" smtClean="0"/>
              <a:t>p – 2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若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p | x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，则令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x = 1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，否则令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x = 0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zh-CN" altLang="en-US" smtClean="0"/>
              <a:t>可使 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不是 </a:t>
            </a:r>
            <a:r>
              <a:rPr lang="en-US" altLang="zh-CN" smtClean="0"/>
              <a:t>p </a:t>
            </a:r>
            <a:r>
              <a:rPr lang="zh-CN" altLang="en-US" smtClean="0"/>
              <a:t>的倍数。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1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]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z="1800" smtClean="0"/>
              <a:t> </a:t>
            </a:r>
            <a:r>
              <a:rPr lang="zh-CN" altLang="en-US"/>
              <a:t>有原根的证明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总之，</a:t>
            </a:r>
            <a:r>
              <a:rPr lang="en-US" altLang="zh-CN" smtClean="0"/>
              <a:t>(g + px)</a:t>
            </a:r>
            <a:r>
              <a:rPr lang="en-US" altLang="zh-CN" baseline="30000" smtClean="0"/>
              <a:t>p – 1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+ py</a:t>
            </a:r>
            <a:r>
              <a:rPr lang="en-US" altLang="zh-CN" baseline="-25000" smtClean="0"/>
              <a:t>0</a:t>
            </a:r>
            <a:r>
              <a:rPr lang="en-US" altLang="zh-CN" smtClean="0"/>
              <a:t> (mod p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而 </a:t>
            </a:r>
            <a:r>
              <a:rPr lang="en-US" altLang="zh-CN" smtClean="0"/>
              <a:t>(g + px)</a:t>
            </a:r>
            <a:r>
              <a:rPr lang="en-US" altLang="zh-CN" baseline="30000" smtClean="0"/>
              <a:t>p(p – 1)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(1 + py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baseline="30000" smtClean="0"/>
              <a:t>p</a:t>
            </a:r>
            <a:r>
              <a:rPr lang="en-US" altLang="zh-CN" smtClean="0"/>
              <a:t> </a:t>
            </a:r>
            <a:r>
              <a:rPr lang="en-US" altLang="zh-CN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 + p</a:t>
            </a:r>
            <a:r>
              <a:rPr lang="en-US" altLang="zh-CN" baseline="30000" smtClean="0"/>
              <a:t>2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(mod p</a:t>
            </a:r>
            <a:r>
              <a:rPr lang="en-US" altLang="zh-CN" baseline="30000" smtClean="0"/>
              <a:t>3</a:t>
            </a:r>
            <a:r>
              <a:rPr lang="en-US" altLang="zh-CN" smtClean="0"/>
              <a:t>)</a:t>
            </a:r>
            <a:r>
              <a:rPr lang="zh-CN" altLang="en-US" smtClean="0"/>
              <a:t>，其中 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= y</a:t>
            </a:r>
            <a:r>
              <a:rPr lang="en-US" altLang="zh-CN" baseline="-25000" smtClean="0"/>
              <a:t>0</a:t>
            </a:r>
            <a:r>
              <a:rPr lang="en-US" altLang="zh-CN" smtClean="0"/>
              <a:t> + C(p, 2)y</a:t>
            </a:r>
            <a:r>
              <a:rPr lang="en-US" altLang="zh-CN" baseline="-25000" smtClean="0"/>
              <a:t>0</a:t>
            </a:r>
            <a:r>
              <a:rPr lang="en-US" altLang="zh-CN" baseline="30000" smtClean="0"/>
              <a:t>2</a:t>
            </a:r>
            <a:r>
              <a:rPr lang="en-US" altLang="zh-CN" smtClean="0"/>
              <a:t> + C(p, 3)py</a:t>
            </a:r>
            <a:r>
              <a:rPr lang="en-US" altLang="zh-CN" baseline="-25000" smtClean="0"/>
              <a:t>0</a:t>
            </a:r>
            <a:r>
              <a:rPr lang="en-US" altLang="zh-CN" baseline="30000" smtClean="0"/>
              <a:t>3</a:t>
            </a:r>
            <a:r>
              <a:rPr lang="en-US" altLang="zh-CN" smtClean="0"/>
              <a:t> + … + C(p, p)p</a:t>
            </a:r>
            <a:r>
              <a:rPr lang="en-US" altLang="zh-CN" baseline="30000" smtClean="0"/>
              <a:t>p – 2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en-US" altLang="zh-CN" baseline="30000" smtClean="0"/>
              <a:t>p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(mod p)</a:t>
            </a:r>
            <a:r>
              <a:rPr lang="zh-CN" altLang="en-US" smtClean="0"/>
              <a:t>，这说明 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也不是 </a:t>
            </a:r>
            <a:r>
              <a:rPr lang="en-US" altLang="zh-CN" smtClean="0"/>
              <a:t>p </a:t>
            </a:r>
            <a:r>
              <a:rPr lang="zh-CN" altLang="en-US" smtClean="0"/>
              <a:t>的倍数。</a:t>
            </a:r>
            <a:endParaRPr lang="en-US" altLang="zh-CN" smtClean="0"/>
          </a:p>
          <a:p>
            <a:r>
              <a:rPr lang="zh-CN" altLang="en-US" smtClean="0"/>
              <a:t>同理有 </a:t>
            </a:r>
            <a:r>
              <a:rPr lang="en-US" altLang="zh-CN"/>
              <a:t>(g + </a:t>
            </a:r>
            <a:r>
              <a:rPr lang="en-US" altLang="zh-CN" smtClean="0"/>
              <a:t>px)</a:t>
            </a:r>
            <a:r>
              <a:rPr lang="en-US" altLang="zh-CN" baseline="30000" smtClean="0"/>
              <a:t>p^2(p </a:t>
            </a:r>
            <a:r>
              <a:rPr lang="en-US" altLang="zh-CN" baseline="30000"/>
              <a:t>– 1)</a:t>
            </a:r>
            <a:r>
              <a:rPr lang="en-US" altLang="zh-CN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(1 + p</a:t>
            </a:r>
            <a:r>
              <a:rPr lang="en-US" altLang="zh-CN" baseline="30000" smtClean="0"/>
              <a:t>2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en-US" altLang="zh-CN" baseline="30000" smtClean="0"/>
              <a:t>p</a:t>
            </a:r>
            <a:r>
              <a:rPr lang="en-US" altLang="zh-CN" smtClean="0"/>
              <a:t> = 1 + p</a:t>
            </a:r>
            <a:r>
              <a:rPr lang="en-US" altLang="zh-CN" baseline="30000" smtClean="0"/>
              <a:t>3</a:t>
            </a:r>
            <a:r>
              <a:rPr lang="en-US" altLang="zh-CN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 (mod p</a:t>
            </a:r>
            <a:r>
              <a:rPr lang="en-US" altLang="zh-CN" baseline="30000" smtClean="0"/>
              <a:t>4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/>
              <a:t> (g + </a:t>
            </a:r>
            <a:r>
              <a:rPr lang="en-US" altLang="zh-CN" smtClean="0"/>
              <a:t>px)</a:t>
            </a:r>
            <a:r>
              <a:rPr lang="en-US" altLang="zh-CN" baseline="30000" smtClean="0"/>
              <a:t>p^3(p </a:t>
            </a:r>
            <a:r>
              <a:rPr lang="en-US" altLang="zh-CN" baseline="30000"/>
              <a:t>– 1)</a:t>
            </a:r>
            <a:r>
              <a:rPr lang="en-US" altLang="zh-CN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(1 + p</a:t>
            </a:r>
            <a:r>
              <a:rPr lang="en-US" altLang="zh-CN" baseline="30000" smtClean="0"/>
              <a:t>3</a:t>
            </a:r>
            <a:r>
              <a:rPr lang="en-US" altLang="zh-CN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en-US" altLang="zh-CN" baseline="30000" smtClean="0"/>
              <a:t>p</a:t>
            </a:r>
            <a:r>
              <a:rPr lang="en-US" altLang="zh-CN" smtClean="0"/>
              <a:t> = 1 </a:t>
            </a:r>
            <a:r>
              <a:rPr lang="en-US" altLang="zh-CN"/>
              <a:t>+ </a:t>
            </a:r>
            <a:r>
              <a:rPr lang="en-US" altLang="zh-CN" smtClean="0"/>
              <a:t>p</a:t>
            </a:r>
            <a:r>
              <a:rPr lang="en-US" altLang="zh-CN" baseline="30000" smtClean="0"/>
              <a:t>4</a:t>
            </a:r>
            <a:r>
              <a:rPr lang="en-US" altLang="zh-CN" smtClean="0"/>
              <a:t>y</a:t>
            </a:r>
            <a:r>
              <a:rPr lang="en-US" altLang="zh-CN" baseline="-25000"/>
              <a:t>3</a:t>
            </a:r>
            <a:r>
              <a:rPr lang="en-US" altLang="zh-CN" smtClean="0"/>
              <a:t> </a:t>
            </a:r>
            <a:r>
              <a:rPr lang="en-US" altLang="zh-CN"/>
              <a:t>(mod </a:t>
            </a:r>
            <a:r>
              <a:rPr lang="en-US" altLang="zh-CN" smtClean="0"/>
              <a:t>p</a:t>
            </a:r>
            <a:r>
              <a:rPr lang="en-US" altLang="zh-CN" baseline="30000" smtClean="0"/>
              <a:t>5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……</a:t>
            </a:r>
            <a:r>
              <a:rPr lang="zh-CN" altLang="en-US" smtClean="0"/>
              <a:t>，</a:t>
            </a:r>
            <a:r>
              <a:rPr lang="en-US" altLang="zh-CN"/>
              <a:t> (g + px)</a:t>
            </a:r>
            <a:r>
              <a:rPr lang="en-US" altLang="zh-CN" baseline="30000"/>
              <a:t>p</a:t>
            </a:r>
            <a:r>
              <a:rPr lang="en-US" altLang="zh-CN" baseline="30000" smtClean="0"/>
              <a:t>^(a – 1)(p </a:t>
            </a:r>
            <a:r>
              <a:rPr lang="en-US" altLang="zh-CN" baseline="30000"/>
              <a:t>– 1)</a:t>
            </a:r>
            <a:r>
              <a:rPr lang="en-US" altLang="zh-CN"/>
              <a:t> </a:t>
            </a:r>
            <a:r>
              <a:rPr lang="zh-CN" altLang="en-US"/>
              <a:t>≡ </a:t>
            </a:r>
            <a:r>
              <a:rPr lang="en-US" altLang="zh-CN" smtClean="0"/>
              <a:t>1 </a:t>
            </a:r>
            <a:r>
              <a:rPr lang="en-US" altLang="zh-CN"/>
              <a:t>+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mtClean="0"/>
              <a:t>y</a:t>
            </a:r>
            <a:r>
              <a:rPr lang="en-US" altLang="zh-CN" baseline="-25000" smtClean="0"/>
              <a:t>a – 1</a:t>
            </a:r>
            <a:r>
              <a:rPr lang="en-US" altLang="zh-CN" smtClean="0"/>
              <a:t>  </a:t>
            </a:r>
            <a:r>
              <a:rPr lang="en-US" altLang="zh-CN"/>
              <a:t>(mod </a:t>
            </a:r>
            <a:r>
              <a:rPr lang="en-US" altLang="zh-CN" smtClean="0"/>
              <a:t>p</a:t>
            </a:r>
            <a:r>
              <a:rPr lang="en-US" altLang="zh-CN" baseline="30000" smtClean="0"/>
              <a:t>a + 1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09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]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z="1800" smtClean="0"/>
              <a:t> </a:t>
            </a:r>
            <a:r>
              <a:rPr lang="zh-CN" altLang="en-US"/>
              <a:t>有原根的证明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其中 </a:t>
            </a:r>
            <a:r>
              <a:rPr lang="en-US" altLang="zh-CN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… </a:t>
            </a:r>
            <a:r>
              <a:rPr lang="zh-CN" altLang="en-US" smtClean="0"/>
              <a:t>≡ </a:t>
            </a:r>
            <a:r>
              <a:rPr lang="en-US" altLang="zh-CN" smtClean="0"/>
              <a:t>y</a:t>
            </a:r>
            <a:r>
              <a:rPr lang="en-US" altLang="zh-CN" baseline="-25000" smtClean="0"/>
              <a:t>a – 1</a:t>
            </a:r>
            <a:r>
              <a:rPr lang="en-US" altLang="zh-CN" smtClean="0"/>
              <a:t> (mod p)</a:t>
            </a:r>
            <a:r>
              <a:rPr lang="zh-CN" altLang="en-US" smtClean="0"/>
              <a:t>。这说明它们全都不是 </a:t>
            </a:r>
            <a:r>
              <a:rPr lang="en-US" altLang="zh-CN" smtClean="0"/>
              <a:t>p </a:t>
            </a:r>
            <a:r>
              <a:rPr lang="zh-CN" altLang="en-US" smtClean="0"/>
              <a:t>的倍数。</a:t>
            </a:r>
            <a:endParaRPr lang="en-US" altLang="zh-CN" smtClean="0"/>
          </a:p>
          <a:p>
            <a:r>
              <a:rPr lang="zh-CN" altLang="en-US" smtClean="0"/>
              <a:t>记 </a:t>
            </a:r>
            <a:r>
              <a:rPr lang="en-US" altLang="zh-CN" smtClean="0"/>
              <a:t>g’ = g + px</a:t>
            </a:r>
            <a:r>
              <a:rPr lang="zh-CN" altLang="en-US" smtClean="0"/>
              <a:t>，下面证明 </a:t>
            </a:r>
            <a:r>
              <a:rPr lang="en-US" altLang="zh-CN" smtClean="0"/>
              <a:t>g’ </a:t>
            </a:r>
            <a:r>
              <a:rPr lang="zh-CN" altLang="en-US" smtClean="0"/>
              <a:t>是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的原根。</a:t>
            </a:r>
            <a:endParaRPr lang="en-US" altLang="zh-CN" smtClean="0"/>
          </a:p>
          <a:p>
            <a:r>
              <a:rPr lang="zh-CN" altLang="en-US" smtClean="0"/>
              <a:t>显然 </a:t>
            </a:r>
            <a:r>
              <a:rPr lang="en-US" altLang="zh-CN" smtClean="0"/>
              <a:t>g’ </a:t>
            </a:r>
            <a:r>
              <a:rPr lang="zh-CN" altLang="en-US" smtClean="0"/>
              <a:t>是 </a:t>
            </a:r>
            <a:r>
              <a:rPr lang="en-US" altLang="zh-CN" smtClean="0"/>
              <a:t>p </a:t>
            </a:r>
            <a:r>
              <a:rPr lang="zh-CN" altLang="en-US" smtClean="0"/>
              <a:t>的原根。记 </a:t>
            </a:r>
            <a:r>
              <a:rPr lang="el-GR" altLang="zh-CN" smtClean="0"/>
              <a:t>δ</a:t>
            </a:r>
            <a:r>
              <a:rPr lang="en-US" altLang="zh-CN" smtClean="0"/>
              <a:t> = </a:t>
            </a:r>
            <a:r>
              <a:rPr lang="el-GR" altLang="zh-CN" smtClean="0"/>
              <a:t>δ</a:t>
            </a:r>
            <a:r>
              <a:rPr lang="en-US" altLang="zh-CN" baseline="-25000" smtClean="0"/>
              <a:t>p^a</a:t>
            </a:r>
            <a:r>
              <a:rPr lang="en-US" altLang="zh-CN" smtClean="0"/>
              <a:t>(g’)</a:t>
            </a:r>
            <a:r>
              <a:rPr lang="zh-CN" altLang="en-US" smtClean="0"/>
              <a:t>，则 </a:t>
            </a:r>
            <a:r>
              <a:rPr lang="en-US" altLang="zh-CN" smtClean="0"/>
              <a:t>g’</a:t>
            </a:r>
            <a:r>
              <a:rPr lang="el-GR" altLang="zh-CN" baseline="30000" smtClean="0"/>
              <a:t>δ</a:t>
            </a:r>
            <a:r>
              <a:rPr lang="en-US" altLang="zh-CN" baseline="30000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，显然 </a:t>
            </a:r>
            <a:r>
              <a:rPr lang="en-US" altLang="zh-CN"/>
              <a:t>g’</a:t>
            </a:r>
            <a:r>
              <a:rPr lang="el-GR" altLang="zh-CN" baseline="30000"/>
              <a:t>δ</a:t>
            </a:r>
            <a:r>
              <a:rPr lang="en-US" altLang="zh-CN" baseline="30000"/>
              <a:t> </a:t>
            </a:r>
            <a:r>
              <a:rPr lang="zh-CN" altLang="en-US"/>
              <a:t>≡ </a:t>
            </a:r>
            <a:r>
              <a:rPr lang="en-US" altLang="zh-CN"/>
              <a:t>1 (mod </a:t>
            </a:r>
            <a:r>
              <a:rPr lang="en-US" altLang="zh-CN" smtClean="0"/>
              <a:t>p)</a:t>
            </a:r>
            <a:r>
              <a:rPr lang="zh-CN" altLang="en-US" smtClean="0"/>
              <a:t>，故 </a:t>
            </a:r>
            <a:r>
              <a:rPr lang="el-GR" altLang="zh-CN" smtClean="0"/>
              <a:t>δ</a:t>
            </a:r>
            <a:r>
              <a:rPr lang="en-US" altLang="zh-CN" baseline="-25000" smtClean="0"/>
              <a:t>p</a:t>
            </a:r>
            <a:r>
              <a:rPr lang="en-US" altLang="zh-CN" smtClean="0"/>
              <a:t>(g’) = p – 1 | </a:t>
            </a:r>
            <a:r>
              <a:rPr lang="el-GR" altLang="zh-CN" smtClean="0"/>
              <a:t>δ</a:t>
            </a:r>
            <a:r>
              <a:rPr lang="zh-CN" altLang="en-US" smtClean="0"/>
              <a:t>。而 </a:t>
            </a:r>
            <a:r>
              <a:rPr lang="el-GR" altLang="zh-CN" smtClean="0"/>
              <a:t>δ</a:t>
            </a:r>
            <a:r>
              <a:rPr lang="en-US" altLang="zh-CN" smtClean="0"/>
              <a:t> | φ(p</a:t>
            </a:r>
            <a:r>
              <a:rPr lang="en-US" altLang="zh-CN" baseline="30000" smtClean="0"/>
              <a:t>a</a:t>
            </a:r>
            <a:r>
              <a:rPr lang="en-US" altLang="zh-CN" smtClean="0"/>
              <a:t>) = (p – 1)p</a:t>
            </a:r>
            <a:r>
              <a:rPr lang="en-US" altLang="zh-CN" baseline="30000" smtClean="0"/>
              <a:t>a – 1</a:t>
            </a:r>
            <a:r>
              <a:rPr lang="zh-CN" altLang="en-US" smtClean="0"/>
              <a:t>，所以 </a:t>
            </a:r>
            <a:r>
              <a:rPr lang="el-GR" altLang="zh-CN" smtClean="0"/>
              <a:t>δ</a:t>
            </a:r>
            <a:r>
              <a:rPr lang="en-US" altLang="zh-CN" smtClean="0"/>
              <a:t> = (p – 1)p</a:t>
            </a:r>
            <a:r>
              <a:rPr lang="en-US" altLang="zh-CN" baseline="30000" smtClean="0"/>
              <a:t>r – 1</a:t>
            </a:r>
            <a:r>
              <a:rPr lang="zh-CN" altLang="en-US" smtClean="0"/>
              <a:t>，其中 </a:t>
            </a:r>
            <a:r>
              <a:rPr lang="en-US" altLang="zh-CN" smtClean="0"/>
              <a:t>1 </a:t>
            </a:r>
            <a:r>
              <a:rPr lang="zh-CN" altLang="en-US" smtClean="0"/>
              <a:t>≤ </a:t>
            </a:r>
            <a:r>
              <a:rPr lang="en-US" altLang="zh-CN" smtClean="0"/>
              <a:t>r </a:t>
            </a:r>
            <a:r>
              <a:rPr lang="zh-CN" altLang="en-US" smtClean="0"/>
              <a:t>≤ </a:t>
            </a:r>
            <a:r>
              <a:rPr lang="en-US" altLang="zh-CN" smtClean="0"/>
              <a:t>a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53878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]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z="1800" smtClean="0"/>
              <a:t> </a:t>
            </a:r>
            <a:r>
              <a:rPr lang="zh-CN" altLang="en-US"/>
              <a:t>有原根的证明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根据前面的证明，我们有 </a:t>
            </a:r>
            <a:r>
              <a:rPr lang="en-US" altLang="zh-CN" smtClean="0"/>
              <a:t>g’ </a:t>
            </a:r>
            <a:r>
              <a:rPr lang="el-GR" altLang="zh-CN" baseline="30000" smtClean="0"/>
              <a:t>δ</a:t>
            </a:r>
            <a:r>
              <a:rPr lang="en-US" altLang="zh-CN" smtClean="0"/>
              <a:t> = g’ </a:t>
            </a:r>
            <a:r>
              <a:rPr lang="en-US" altLang="zh-CN" baseline="30000" smtClean="0"/>
              <a:t>(p – 1)p^(r – 1)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+ p</a:t>
            </a:r>
            <a:r>
              <a:rPr lang="en-US" altLang="zh-CN" baseline="30000" smtClean="0"/>
              <a:t>r</a:t>
            </a:r>
            <a:r>
              <a:rPr lang="en-US" altLang="zh-CN" smtClean="0"/>
              <a:t>y</a:t>
            </a:r>
            <a:r>
              <a:rPr lang="en-US" altLang="zh-CN" baseline="-25000" smtClean="0"/>
              <a:t>r – 1</a:t>
            </a:r>
            <a:r>
              <a:rPr lang="en-US" altLang="zh-CN" smtClean="0"/>
              <a:t> (mod p</a:t>
            </a:r>
            <a:r>
              <a:rPr lang="en-US" altLang="zh-CN" baseline="30000" smtClean="0"/>
              <a:t>r + 1</a:t>
            </a:r>
            <a:r>
              <a:rPr lang="en-US" altLang="zh-CN" smtClean="0"/>
              <a:t>)</a:t>
            </a:r>
            <a:r>
              <a:rPr lang="zh-CN" altLang="en-US" smtClean="0"/>
              <a:t>。故 </a:t>
            </a:r>
            <a:r>
              <a:rPr lang="en-US" altLang="zh-CN"/>
              <a:t>g</a:t>
            </a:r>
            <a:r>
              <a:rPr lang="en-US" altLang="zh-CN" smtClean="0"/>
              <a:t>’ </a:t>
            </a:r>
            <a:r>
              <a:rPr lang="el-GR" altLang="zh-CN" baseline="30000" smtClean="0"/>
              <a:t>δ</a:t>
            </a:r>
            <a:r>
              <a:rPr lang="en-US" altLang="zh-CN" smtClean="0"/>
              <a:t> = 1 + p</a:t>
            </a:r>
            <a:r>
              <a:rPr lang="en-US" altLang="zh-CN" baseline="30000" smtClean="0"/>
              <a:t>r</a:t>
            </a:r>
            <a:r>
              <a:rPr lang="en-US" altLang="zh-CN" smtClean="0"/>
              <a:t>(y</a:t>
            </a:r>
            <a:r>
              <a:rPr lang="en-US" altLang="zh-CN" baseline="-25000" smtClean="0"/>
              <a:t>r – 1</a:t>
            </a:r>
            <a:r>
              <a:rPr lang="en-US" altLang="zh-CN" smtClean="0"/>
              <a:t> + kp)</a:t>
            </a:r>
            <a:r>
              <a:rPr lang="zh-CN" altLang="en-US" smtClean="0"/>
              <a:t>，其中 </a:t>
            </a:r>
            <a:r>
              <a:rPr lang="en-US" altLang="zh-CN" smtClean="0"/>
              <a:t>k </a:t>
            </a:r>
            <a:r>
              <a:rPr lang="zh-CN" altLang="en-US" smtClean="0"/>
              <a:t>为整数。又 </a:t>
            </a:r>
            <a:r>
              <a:rPr lang="en-US" altLang="zh-CN" smtClean="0"/>
              <a:t>y</a:t>
            </a:r>
            <a:r>
              <a:rPr lang="en-US" altLang="zh-CN" baseline="-25000" smtClean="0"/>
              <a:t>r – 1</a:t>
            </a:r>
            <a:r>
              <a:rPr lang="en-US" altLang="zh-CN" smtClean="0"/>
              <a:t> </a:t>
            </a:r>
            <a:r>
              <a:rPr lang="zh-CN" altLang="en-US" smtClean="0"/>
              <a:t>不是 </a:t>
            </a:r>
            <a:r>
              <a:rPr lang="en-US" altLang="zh-CN" smtClean="0"/>
              <a:t>p </a:t>
            </a:r>
            <a:r>
              <a:rPr lang="zh-CN" altLang="en-US" smtClean="0"/>
              <a:t>的倍数，所以 </a:t>
            </a:r>
            <a:r>
              <a:rPr lang="en-US" altLang="zh-CN" smtClean="0"/>
              <a:t>y</a:t>
            </a:r>
            <a:r>
              <a:rPr lang="en-US" altLang="zh-CN" baseline="-25000" smtClean="0"/>
              <a:t>r – 1</a:t>
            </a:r>
            <a:r>
              <a:rPr lang="en-US" altLang="zh-CN" smtClean="0"/>
              <a:t> + kp </a:t>
            </a:r>
            <a:r>
              <a:rPr lang="zh-CN" altLang="en-US" smtClean="0"/>
              <a:t>也不是 </a:t>
            </a:r>
            <a:r>
              <a:rPr lang="en-US" altLang="zh-CN" smtClean="0"/>
              <a:t>p </a:t>
            </a:r>
            <a:r>
              <a:rPr lang="zh-CN" altLang="en-US" smtClean="0"/>
              <a:t>的倍数。而 </a:t>
            </a:r>
            <a:r>
              <a:rPr lang="en-US" altLang="zh-CN"/>
              <a:t>g</a:t>
            </a:r>
            <a:r>
              <a:rPr lang="en-US" altLang="zh-CN" smtClean="0"/>
              <a:t>’ </a:t>
            </a:r>
            <a:r>
              <a:rPr lang="el-GR" altLang="zh-CN" baseline="30000" smtClean="0"/>
              <a:t>δ</a:t>
            </a:r>
            <a:r>
              <a:rPr lang="en-US" altLang="zh-CN" smtClean="0"/>
              <a:t> </a:t>
            </a:r>
            <a:r>
              <a:rPr lang="en-US" altLang="zh-CN"/>
              <a:t>= 1 + p</a:t>
            </a:r>
            <a:r>
              <a:rPr lang="en-US" altLang="zh-CN" baseline="30000"/>
              <a:t>r</a:t>
            </a:r>
            <a:r>
              <a:rPr lang="en-US" altLang="zh-CN"/>
              <a:t>(y</a:t>
            </a:r>
            <a:r>
              <a:rPr lang="en-US" altLang="zh-CN" baseline="-25000"/>
              <a:t>r – 1</a:t>
            </a:r>
            <a:r>
              <a:rPr lang="en-US" altLang="zh-CN"/>
              <a:t> + kp</a:t>
            </a:r>
            <a:r>
              <a:rPr lang="en-US" altLang="zh-CN" smtClean="0"/>
              <a:t>) </a:t>
            </a:r>
            <a:r>
              <a:rPr lang="zh-CN" altLang="en-US" smtClean="0"/>
              <a:t>≡ </a:t>
            </a:r>
            <a:r>
              <a:rPr lang="en-US" altLang="zh-CN" smtClean="0"/>
              <a:t>1 (mod 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，所以只有 </a:t>
            </a:r>
            <a:r>
              <a:rPr lang="en-US" altLang="zh-CN" smtClean="0"/>
              <a:t>r </a:t>
            </a:r>
            <a:r>
              <a:rPr lang="zh-CN" altLang="en-US" smtClean="0"/>
              <a:t>≥ </a:t>
            </a:r>
            <a:r>
              <a:rPr lang="en-US" altLang="zh-CN" smtClean="0"/>
              <a:t>a</a:t>
            </a:r>
            <a:r>
              <a:rPr lang="zh-CN" altLang="en-US" smtClean="0"/>
              <a:t>，故 </a:t>
            </a:r>
            <a:r>
              <a:rPr lang="en-US" altLang="zh-CN" smtClean="0"/>
              <a:t>r = a</a:t>
            </a:r>
            <a:r>
              <a:rPr lang="zh-CN" altLang="en-US" smtClean="0"/>
              <a:t>，即 </a:t>
            </a:r>
            <a:r>
              <a:rPr lang="el-GR" altLang="zh-CN" smtClean="0"/>
              <a:t>δ</a:t>
            </a:r>
            <a:r>
              <a:rPr lang="en-US" altLang="zh-CN" smtClean="0"/>
              <a:t> = (p – 1)p</a:t>
            </a:r>
            <a:r>
              <a:rPr lang="en-US" altLang="zh-CN" baseline="30000" smtClean="0"/>
              <a:t>a – 1</a:t>
            </a:r>
            <a:r>
              <a:rPr lang="en-US" altLang="zh-CN" smtClean="0"/>
              <a:t> = φ(p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27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[</a:t>
            </a:r>
            <a:r>
              <a:rPr lang="zh-CN" altLang="en-US" sz="1600">
                <a:solidFill>
                  <a:srgbClr val="EA157A">
                    <a:lumMod val="60000"/>
                    <a:lumOff val="40000"/>
                  </a:srgbClr>
                </a:solidFill>
              </a:rPr>
              <a:t>理性愉悦</a:t>
            </a:r>
            <a:r>
              <a:rPr lang="en-US" altLang="zh-CN" sz="1600">
                <a:solidFill>
                  <a:srgbClr val="EA157A">
                    <a:lumMod val="60000"/>
                    <a:lumOff val="40000"/>
                  </a:srgbClr>
                </a:solidFill>
              </a:rPr>
              <a:t>] </a:t>
            </a:r>
            <a:r>
              <a:rPr lang="en-US" altLang="zh-CN" smtClean="0"/>
              <a:t>2p</a:t>
            </a:r>
            <a:r>
              <a:rPr lang="en-US" altLang="zh-CN" baseline="30000" smtClean="0"/>
              <a:t>a</a:t>
            </a:r>
            <a:r>
              <a:rPr lang="en-US" altLang="zh-CN" sz="1800" smtClean="0"/>
              <a:t> </a:t>
            </a:r>
            <a:r>
              <a:rPr lang="zh-CN" altLang="en-US"/>
              <a:t>有原根的证明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 </a:t>
            </a:r>
            <a:r>
              <a:rPr lang="en-US" altLang="zh-CN" smtClean="0"/>
              <a:t>g </a:t>
            </a:r>
            <a:r>
              <a:rPr lang="zh-CN" altLang="en-US" smtClean="0"/>
              <a:t>为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的原根，记 </a:t>
            </a:r>
            <a:r>
              <a:rPr lang="en-US" altLang="zh-CN" smtClean="0"/>
              <a:t>g’ </a:t>
            </a:r>
            <a:r>
              <a:rPr lang="zh-CN" altLang="en-US" smtClean="0"/>
              <a:t>为 </a:t>
            </a:r>
            <a:r>
              <a:rPr lang="en-US" altLang="zh-CN" smtClean="0"/>
              <a:t>g </a:t>
            </a:r>
            <a:r>
              <a:rPr lang="zh-CN" altLang="en-US" smtClean="0"/>
              <a:t>与 </a:t>
            </a:r>
            <a:r>
              <a:rPr lang="en-US" altLang="zh-CN" smtClean="0"/>
              <a:t>g + p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中的奇数，则 </a:t>
            </a:r>
            <a:r>
              <a:rPr lang="en-US" altLang="zh-CN" smtClean="0"/>
              <a:t>g’ </a:t>
            </a:r>
            <a:r>
              <a:rPr lang="en-US" altLang="zh-CN" baseline="30000" smtClean="0"/>
              <a:t>φ(p^a)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而 </a:t>
            </a:r>
            <a:r>
              <a:rPr lang="en-US" altLang="zh-CN" smtClean="0"/>
              <a:t>φ(p</a:t>
            </a:r>
            <a:r>
              <a:rPr lang="en-US" altLang="zh-CN" baseline="30000" smtClean="0"/>
              <a:t>a</a:t>
            </a:r>
            <a:r>
              <a:rPr lang="en-US" altLang="zh-CN" smtClean="0"/>
              <a:t>) = φ(2p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(g’, 2) = 1</a:t>
            </a:r>
            <a:r>
              <a:rPr lang="zh-CN" altLang="en-US" smtClean="0"/>
              <a:t>，故 </a:t>
            </a:r>
            <a:r>
              <a:rPr lang="en-US" altLang="zh-CN" smtClean="0"/>
              <a:t>g</a:t>
            </a:r>
            <a:r>
              <a:rPr lang="en-US" altLang="zh-CN"/>
              <a:t>’ </a:t>
            </a:r>
            <a:r>
              <a:rPr lang="en-US" altLang="zh-CN" baseline="30000" smtClean="0"/>
              <a:t>φ(2p^a</a:t>
            </a:r>
            <a:r>
              <a:rPr lang="en-US" altLang="zh-CN" baseline="30000"/>
              <a:t>)</a:t>
            </a:r>
            <a:r>
              <a:rPr lang="en-US" altLang="zh-CN"/>
              <a:t> </a:t>
            </a:r>
            <a:r>
              <a:rPr lang="zh-CN" altLang="en-US"/>
              <a:t>≡ </a:t>
            </a:r>
            <a:r>
              <a:rPr lang="en-US" altLang="zh-CN"/>
              <a:t>1 (mod </a:t>
            </a:r>
            <a:r>
              <a:rPr lang="en-US" altLang="zh-CN" smtClean="0"/>
              <a:t>2p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若有任何整数 </a:t>
            </a:r>
            <a:r>
              <a:rPr lang="en-US" altLang="zh-CN" smtClean="0"/>
              <a:t>r &lt; </a:t>
            </a:r>
            <a:r>
              <a:rPr lang="en-US" altLang="zh-CN"/>
              <a:t>φ(2p</a:t>
            </a:r>
            <a:r>
              <a:rPr lang="en-US" altLang="zh-CN" baseline="3000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满足 </a:t>
            </a:r>
            <a:r>
              <a:rPr lang="en-US" altLang="zh-CN" smtClean="0"/>
              <a:t>g’ </a:t>
            </a:r>
            <a:r>
              <a:rPr lang="en-US" altLang="zh-CN" baseline="30000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2p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，则有 </a:t>
            </a:r>
            <a:r>
              <a:rPr lang="en-US" altLang="zh-CN" smtClean="0"/>
              <a:t>g’ </a:t>
            </a:r>
            <a:r>
              <a:rPr lang="en-US" altLang="zh-CN" baseline="30000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，这与 </a:t>
            </a:r>
            <a:r>
              <a:rPr lang="en-US" altLang="zh-CN" smtClean="0"/>
              <a:t>g’ </a:t>
            </a:r>
            <a:r>
              <a:rPr lang="zh-CN" altLang="en-US" smtClean="0"/>
              <a:t>是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的原根矛盾。故只有 </a:t>
            </a:r>
            <a:r>
              <a:rPr lang="el-GR" altLang="zh-CN" smtClean="0"/>
              <a:t>δ</a:t>
            </a:r>
            <a:r>
              <a:rPr lang="en-US" altLang="zh-CN" baseline="-25000" smtClean="0"/>
              <a:t>2p^a</a:t>
            </a:r>
            <a:r>
              <a:rPr lang="en-US" altLang="zh-CN" smtClean="0"/>
              <a:t>(g’) = φ(2p</a:t>
            </a:r>
            <a:r>
              <a:rPr lang="en-US" altLang="zh-CN" baseline="30000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57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原根存在的</a:t>
            </a:r>
            <a:r>
              <a:rPr lang="zh-CN" altLang="en-US" smtClean="0"/>
              <a:t>充要条件的证明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容易验证 </a:t>
            </a:r>
            <a:r>
              <a:rPr lang="en-US" altLang="zh-CN" smtClean="0"/>
              <a:t>2 </a:t>
            </a:r>
            <a:r>
              <a:rPr lang="zh-CN" altLang="en-US" smtClean="0"/>
              <a:t>的原根是 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4 </a:t>
            </a:r>
            <a:r>
              <a:rPr lang="zh-CN" altLang="en-US" smtClean="0"/>
              <a:t>的原根是 </a:t>
            </a:r>
            <a:r>
              <a:rPr lang="en-US" altLang="zh-CN" smtClean="0"/>
              <a:t>3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结合之前的证明，我们就得到 </a:t>
            </a:r>
            <a:r>
              <a:rPr lang="en-US" altLang="zh-CN" smtClean="0"/>
              <a:t>m </a:t>
            </a:r>
            <a:r>
              <a:rPr lang="zh-CN" altLang="en-US"/>
              <a:t>有原根的充要条件是，</a:t>
            </a:r>
            <a:r>
              <a:rPr lang="en-US" altLang="zh-CN"/>
              <a:t>m </a:t>
            </a:r>
            <a:r>
              <a:rPr lang="zh-CN" altLang="en-US"/>
              <a:t>为 </a:t>
            </a:r>
            <a:r>
              <a:rPr lang="en-US" altLang="zh-CN"/>
              <a:t>2, 4, p</a:t>
            </a:r>
            <a:r>
              <a:rPr lang="en-US" altLang="zh-CN" baseline="30000"/>
              <a:t>a</a:t>
            </a:r>
            <a:r>
              <a:rPr lang="en-US" altLang="zh-CN"/>
              <a:t> </a:t>
            </a:r>
            <a:r>
              <a:rPr lang="zh-CN" altLang="en-US"/>
              <a:t>及 </a:t>
            </a:r>
            <a:r>
              <a:rPr lang="en-US" altLang="zh-CN"/>
              <a:t>2p</a:t>
            </a:r>
            <a:r>
              <a:rPr lang="en-US" altLang="zh-CN" baseline="30000"/>
              <a:t>a</a:t>
            </a:r>
            <a:r>
              <a:rPr lang="en-US" altLang="zh-CN"/>
              <a:t> </a:t>
            </a:r>
            <a:r>
              <a:rPr lang="zh-CN" altLang="en-US"/>
              <a:t>这几种形式之一，其中 </a:t>
            </a:r>
            <a:r>
              <a:rPr lang="en-US" altLang="zh-CN"/>
              <a:t>p </a:t>
            </a:r>
            <a:r>
              <a:rPr lang="zh-CN" altLang="en-US"/>
              <a:t>为奇素数，</a:t>
            </a:r>
            <a:r>
              <a:rPr lang="en-US" altLang="zh-CN"/>
              <a:t>a </a:t>
            </a:r>
            <a:r>
              <a:rPr lang="zh-CN" altLang="en-US"/>
              <a:t>为正整数。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欧拉函数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欧拉</a:t>
            </a:r>
            <a:r>
              <a:rPr lang="zh-CN" altLang="en-US" smtClean="0"/>
              <a:t>函数 </a:t>
            </a:r>
            <a:r>
              <a:rPr lang="en-US" altLang="zh-CN" dirty="0" smtClean="0"/>
              <a:t>φ(n) </a:t>
            </a:r>
            <a:r>
              <a:rPr lang="zh-CN" altLang="en-US" smtClean="0"/>
              <a:t>定义为小于等于 </a:t>
            </a:r>
            <a:r>
              <a:rPr lang="en-US" altLang="zh-CN" smtClean="0"/>
              <a:t>n </a:t>
            </a:r>
            <a:r>
              <a:rPr lang="zh-CN" altLang="en-US" smtClean="0"/>
              <a:t>的正整数中与 </a:t>
            </a:r>
            <a:r>
              <a:rPr lang="en-US" altLang="zh-CN" dirty="0" smtClean="0"/>
              <a:t>n </a:t>
            </a:r>
            <a:r>
              <a:rPr lang="zh-CN" altLang="en-US" smtClean="0"/>
              <a:t>互素的数的个数。</a:t>
            </a:r>
            <a:endParaRPr lang="en-US" altLang="zh-CN" dirty="0" smtClean="0"/>
          </a:p>
          <a:p>
            <a:r>
              <a:rPr lang="zh-CN" altLang="en-US" smtClean="0"/>
              <a:t>专业地来说，就是 </a:t>
            </a:r>
            <a:r>
              <a:rPr lang="en-US" altLang="zh-CN" smtClean="0"/>
              <a:t>n </a:t>
            </a:r>
            <a:r>
              <a:rPr lang="zh-CN" altLang="en-US" smtClean="0"/>
              <a:t>的简系中元素的数目。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5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原根的求法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目前还没有一种能够快速找出原根的方法。</a:t>
            </a:r>
            <a:endParaRPr lang="en-US" altLang="zh-CN" smtClean="0"/>
          </a:p>
          <a:p>
            <a:r>
              <a:rPr lang="zh-CN" altLang="en-US"/>
              <a:t>所</a:t>
            </a:r>
            <a:r>
              <a:rPr lang="zh-CN" altLang="en-US" smtClean="0"/>
              <a:t>幸奇素数的最小原根一般都较小，我们可以用枚举的方法找出奇素数的最小原根。</a:t>
            </a:r>
            <a:endParaRPr lang="en-US" altLang="zh-CN" smtClean="0"/>
          </a:p>
          <a:p>
            <a:r>
              <a:rPr lang="zh-CN" altLang="en-US" smtClean="0"/>
              <a:t>根据前面给出的证明，如果知道了 </a:t>
            </a:r>
            <a:r>
              <a:rPr lang="en-US" altLang="zh-CN" smtClean="0"/>
              <a:t>p </a:t>
            </a:r>
            <a:r>
              <a:rPr lang="zh-CN" altLang="en-US" smtClean="0"/>
              <a:t>的原根，那么 </a:t>
            </a:r>
            <a:r>
              <a:rPr lang="en-US" altLang="zh-CN" smtClean="0"/>
              <a:t>p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smtClean="0"/>
              <a:t>2p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的原根就可以很快求出了。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29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前面已经说过，若 </a:t>
            </a:r>
            <a:r>
              <a:rPr lang="en-US" altLang="zh-CN" smtClean="0"/>
              <a:t>g </a:t>
            </a:r>
            <a:r>
              <a:rPr lang="zh-CN" altLang="en-US" smtClean="0"/>
              <a:t>是 </a:t>
            </a:r>
            <a:r>
              <a:rPr lang="en-US" altLang="zh-CN" smtClean="0"/>
              <a:t>p </a:t>
            </a:r>
            <a:r>
              <a:rPr lang="zh-CN" altLang="en-US" smtClean="0"/>
              <a:t>的原根，当 </a:t>
            </a:r>
            <a:r>
              <a:rPr lang="en-US" altLang="zh-CN" smtClean="0"/>
              <a:t>a </a:t>
            </a:r>
            <a:r>
              <a:rPr lang="zh-CN" altLang="en-US" smtClean="0"/>
              <a:t>取遍 </a:t>
            </a:r>
            <a:r>
              <a:rPr lang="en-US" altLang="zh-CN" smtClean="0"/>
              <a:t>0 </a:t>
            </a:r>
            <a:r>
              <a:rPr lang="zh-CN" altLang="en-US" smtClean="0"/>
              <a:t>到 </a:t>
            </a:r>
            <a:r>
              <a:rPr lang="en-US" altLang="zh-CN" smtClean="0"/>
              <a:t>φ(p) – 1 </a:t>
            </a:r>
            <a:r>
              <a:rPr lang="zh-CN" altLang="en-US" smtClean="0"/>
              <a:t>时，</a:t>
            </a:r>
            <a:r>
              <a:rPr lang="en-US" altLang="zh-CN" smtClean="0"/>
              <a:t>g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取遍 </a:t>
            </a:r>
            <a:r>
              <a:rPr lang="en-US" altLang="zh-CN" smtClean="0"/>
              <a:t>p </a:t>
            </a:r>
            <a:r>
              <a:rPr lang="zh-CN" altLang="en-US" smtClean="0"/>
              <a:t>的简系。</a:t>
            </a:r>
            <a:endParaRPr lang="en-US" altLang="zh-CN" smtClean="0"/>
          </a:p>
          <a:p>
            <a:r>
              <a:rPr lang="zh-CN" altLang="en-US" smtClean="0"/>
              <a:t>也就是说，如果 </a:t>
            </a:r>
            <a:r>
              <a:rPr lang="en-US" altLang="zh-CN" smtClean="0"/>
              <a:t>(x, p) = 1</a:t>
            </a:r>
            <a:r>
              <a:rPr lang="zh-CN" altLang="en-US" smtClean="0"/>
              <a:t>，那么存在一个整数 </a:t>
            </a:r>
            <a:r>
              <a:rPr lang="en-US" altLang="zh-CN" smtClean="0"/>
              <a:t>y</a:t>
            </a:r>
            <a:r>
              <a:rPr lang="zh-CN" altLang="en-US" smtClean="0"/>
              <a:t>∈</a:t>
            </a:r>
            <a:r>
              <a:rPr lang="en-US" altLang="zh-CN" smtClean="0"/>
              <a:t>[0, φ(p) – 1]</a:t>
            </a:r>
            <a:r>
              <a:rPr lang="zh-CN" altLang="en-US" smtClean="0"/>
              <a:t>，满足 </a:t>
            </a:r>
            <a:r>
              <a:rPr lang="en-US" altLang="zh-CN" smtClean="0"/>
              <a:t>g</a:t>
            </a:r>
            <a:r>
              <a:rPr lang="en-US" altLang="zh-CN" baseline="30000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x (mod p)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此时，</a:t>
            </a:r>
            <a:r>
              <a:rPr lang="en-US" altLang="zh-CN" smtClean="0"/>
              <a:t>y </a:t>
            </a:r>
            <a:r>
              <a:rPr lang="zh-CN" altLang="en-US" smtClean="0"/>
              <a:t>称为 </a:t>
            </a:r>
            <a:r>
              <a:rPr lang="en-US" altLang="zh-CN" smtClean="0"/>
              <a:t>x </a:t>
            </a:r>
            <a:r>
              <a:rPr lang="zh-CN" altLang="en-US" smtClean="0"/>
              <a:t>关于 </a:t>
            </a:r>
            <a:r>
              <a:rPr lang="en-US" altLang="zh-CN" smtClean="0"/>
              <a:t>g </a:t>
            </a:r>
            <a:r>
              <a:rPr lang="zh-CN" altLang="en-US" smtClean="0"/>
              <a:t>的指标，记为 </a:t>
            </a:r>
            <a:r>
              <a:rPr lang="en-US" altLang="zh-CN" smtClean="0"/>
              <a:t>ind</a:t>
            </a:r>
            <a:r>
              <a:rPr lang="en-US" altLang="zh-CN" baseline="-25000" smtClean="0"/>
              <a:t>g</a:t>
            </a:r>
            <a:r>
              <a:rPr lang="en-US" altLang="zh-CN" smtClean="0"/>
              <a:t> x</a:t>
            </a:r>
            <a:r>
              <a:rPr lang="zh-CN" altLang="en-US" smtClean="0"/>
              <a:t>。一般只会用到一个原根，这时指标可以简记为 </a:t>
            </a:r>
            <a:r>
              <a:rPr lang="en-US" altLang="zh-CN" smtClean="0"/>
              <a:t>ind x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6435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指标的性质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(a, p) = (b, p) = 1</a:t>
            </a:r>
            <a:r>
              <a:rPr lang="zh-CN" altLang="en-US" smtClean="0"/>
              <a:t>，由指标的定义可以简单地导出如下结论：</a:t>
            </a:r>
            <a:endParaRPr lang="en-US" altLang="zh-CN" smtClean="0"/>
          </a:p>
          <a:p>
            <a:r>
              <a:rPr lang="en-US" altLang="zh-CN" b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</a:rPr>
              <a:t>≡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</a:rPr>
              <a:t>b (mod p)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 ind a 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≡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ind b (mod φ(p))</a:t>
            </a:r>
          </a:p>
          <a:p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ind (ab) 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≡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ind a + ind b (mod φ(p))</a:t>
            </a:r>
          </a:p>
          <a:p>
            <a:r>
              <a:rPr lang="zh-CN" altLang="en-US" smtClean="0">
                <a:sym typeface="Wingdings" pitchFamily="2" charset="2"/>
              </a:rPr>
              <a:t>由上一个结论可以得到如下推论：</a:t>
            </a:r>
            <a:endParaRPr lang="en-US" altLang="zh-CN" smtClean="0">
              <a:sym typeface="Wingdings" pitchFamily="2" charset="2"/>
            </a:endParaRPr>
          </a:p>
          <a:p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ind (a</a:t>
            </a:r>
            <a:r>
              <a:rPr lang="en-US" altLang="zh-CN" b="1" baseline="30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 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≡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 ind a (mod φ(p))</a:t>
            </a:r>
          </a:p>
          <a:p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若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(a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1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, p) = (a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2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, p) = … = (a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, p) = 1</a:t>
            </a:r>
            <a:r>
              <a:rPr lang="zh-CN" altLang="en-US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，则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ind (a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1 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2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…a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 = ind 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1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+ ind 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2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+ … + ind a</a:t>
            </a:r>
            <a:r>
              <a:rPr lang="en-US" altLang="zh-CN" b="1" baseline="-250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n</a:t>
            </a:r>
            <a:endParaRPr lang="zh-CN" altLang="en-US" b="1" baseline="-250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49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我们专注于解决的问题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4" y="2924944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7200" i="1" baseline="3000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72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200" i="1" smtClean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en-US" altLang="zh-CN" sz="7200" i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72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200" smtClean="0">
                <a:latin typeface="Times New Roman" pitchFamily="18" charset="0"/>
                <a:cs typeface="Times New Roman" pitchFamily="18" charset="0"/>
              </a:rPr>
              <a:t>(mod </a:t>
            </a:r>
            <a:r>
              <a:rPr lang="en-US" altLang="zh-CN" sz="7200" i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72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7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0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指标的求法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求指标的问题，即为求 </a:t>
            </a:r>
            <a:r>
              <a:rPr lang="en-US" altLang="zh-CN" smtClean="0"/>
              <a:t>a </a:t>
            </a:r>
            <a:r>
              <a:rPr lang="zh-CN" altLang="en-US" smtClean="0"/>
              <a:t>的问题，附加了条件 </a:t>
            </a:r>
            <a:r>
              <a:rPr lang="en-US" altLang="zh-CN" smtClean="0"/>
              <a:t>(x, p) = 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暴力枚举的复杂度是 </a:t>
            </a:r>
            <a:r>
              <a:rPr lang="en-US" altLang="zh-CN" smtClean="0"/>
              <a:t>O(N) </a:t>
            </a:r>
            <a:r>
              <a:rPr lang="zh-CN" altLang="en-US" smtClean="0"/>
              <a:t>的。不过在 </a:t>
            </a:r>
            <a:r>
              <a:rPr lang="en-US" altLang="zh-CN" smtClean="0"/>
              <a:t>O(N) </a:t>
            </a:r>
            <a:r>
              <a:rPr lang="zh-CN" altLang="en-US" smtClean="0"/>
              <a:t>的时间里可以求出 </a:t>
            </a:r>
            <a:r>
              <a:rPr lang="en-US" altLang="zh-CN" smtClean="0"/>
              <a:t>p </a:t>
            </a:r>
            <a:r>
              <a:rPr lang="zh-CN" altLang="en-US" smtClean="0"/>
              <a:t>的简系中所有数的指标，均摊复杂度 </a:t>
            </a:r>
            <a:r>
              <a:rPr lang="en-US" altLang="zh-CN" smtClean="0"/>
              <a:t>O(1)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只求一个数的指标的话，有一种 </a:t>
            </a:r>
            <a:r>
              <a:rPr lang="en-US" altLang="zh-CN" smtClean="0"/>
              <a:t>O(sqrt(N)) </a:t>
            </a:r>
            <a:r>
              <a:rPr lang="zh-CN" altLang="en-US" smtClean="0"/>
              <a:t>复杂度的算法。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3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Baby step, giant step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若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(mod p)</a:t>
            </a:r>
            <a:r>
              <a:rPr lang="zh-CN" altLang="en-US" smtClean="0"/>
              <a:t>，对于正整数 </a:t>
            </a:r>
            <a:r>
              <a:rPr lang="en-US" altLang="zh-CN" smtClean="0"/>
              <a:t>m</a:t>
            </a:r>
            <a:r>
              <a:rPr lang="zh-CN" altLang="en-US" smtClean="0"/>
              <a:t>，将 </a:t>
            </a:r>
            <a:r>
              <a:rPr lang="en-US" altLang="zh-CN" smtClean="0"/>
              <a:t>a </a:t>
            </a:r>
            <a:r>
              <a:rPr lang="zh-CN" altLang="en-US" smtClean="0"/>
              <a:t>表述为形式 </a:t>
            </a:r>
            <a:r>
              <a:rPr lang="en-US" altLang="zh-CN" smtClean="0"/>
              <a:t>a = km - r</a:t>
            </a:r>
            <a:r>
              <a:rPr lang="zh-CN" altLang="en-US" smtClean="0"/>
              <a:t>，其中 </a:t>
            </a:r>
            <a:r>
              <a:rPr lang="en-US" altLang="zh-CN" smtClean="0"/>
              <a:t>k, r </a:t>
            </a:r>
            <a:r>
              <a:rPr lang="zh-CN" altLang="en-US" smtClean="0"/>
              <a:t>为整数且 </a:t>
            </a:r>
            <a:r>
              <a:rPr lang="en-US" altLang="zh-CN" smtClean="0"/>
              <a:t>0 </a:t>
            </a:r>
            <a:r>
              <a:rPr lang="zh-CN" altLang="en-US" smtClean="0"/>
              <a:t>≤ </a:t>
            </a:r>
            <a:r>
              <a:rPr lang="en-US" altLang="zh-CN" smtClean="0"/>
              <a:t>r &lt; m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则有 </a:t>
            </a:r>
            <a:r>
              <a:rPr lang="en-US" altLang="zh-CN" smtClean="0"/>
              <a:t>(x</a:t>
            </a:r>
            <a:r>
              <a:rPr lang="en-US" altLang="zh-CN" baseline="30000" smtClean="0"/>
              <a:t>m</a:t>
            </a:r>
            <a:r>
              <a:rPr lang="en-US" altLang="zh-CN" smtClean="0"/>
              <a:t>)</a:t>
            </a:r>
            <a:r>
              <a:rPr lang="en-US" altLang="zh-CN" baseline="30000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bx</a:t>
            </a:r>
            <a:r>
              <a:rPr lang="en-US" altLang="zh-CN" baseline="30000" smtClean="0"/>
              <a:t>r</a:t>
            </a:r>
            <a:r>
              <a:rPr lang="en-US" altLang="zh-CN" smtClean="0"/>
              <a:t> (mod p)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可以先在 </a:t>
            </a:r>
            <a:r>
              <a:rPr lang="en-US" altLang="zh-CN" smtClean="0"/>
              <a:t>O(m) </a:t>
            </a:r>
            <a:r>
              <a:rPr lang="zh-CN" altLang="en-US" smtClean="0"/>
              <a:t>的时间中计算所有 </a:t>
            </a:r>
            <a:r>
              <a:rPr lang="en-US" altLang="zh-CN" smtClean="0"/>
              <a:t>bx</a:t>
            </a:r>
            <a:r>
              <a:rPr lang="en-US" altLang="zh-CN" baseline="30000" smtClean="0"/>
              <a:t>r</a:t>
            </a:r>
            <a:r>
              <a:rPr lang="en-US" altLang="zh-CN" smtClean="0"/>
              <a:t> mod p (r</a:t>
            </a:r>
            <a:r>
              <a:rPr lang="zh-CN" altLang="en-US" smtClean="0"/>
              <a:t>∈</a:t>
            </a:r>
            <a:r>
              <a:rPr lang="en-US" altLang="zh-CN" smtClean="0"/>
              <a:t>0..m – 1) </a:t>
            </a:r>
            <a:r>
              <a:rPr lang="zh-CN" altLang="en-US" smtClean="0"/>
              <a:t>的值，并存放进 </a:t>
            </a:r>
            <a:r>
              <a:rPr lang="en-US" altLang="zh-CN" smtClean="0"/>
              <a:t>Hash </a:t>
            </a:r>
            <a:r>
              <a:rPr lang="zh-CN" altLang="en-US" smtClean="0"/>
              <a:t>表；之后计算 </a:t>
            </a:r>
            <a:r>
              <a:rPr lang="en-US" altLang="zh-CN" smtClean="0"/>
              <a:t>(x</a:t>
            </a:r>
            <a:r>
              <a:rPr lang="en-US" altLang="zh-CN" baseline="30000" smtClean="0"/>
              <a:t>m</a:t>
            </a:r>
            <a:r>
              <a:rPr lang="en-US" altLang="zh-CN" smtClean="0"/>
              <a:t>)</a:t>
            </a:r>
            <a:r>
              <a:rPr lang="en-US" altLang="zh-CN" baseline="30000" smtClean="0"/>
              <a:t>k</a:t>
            </a:r>
            <a:r>
              <a:rPr lang="en-US" altLang="zh-CN" smtClean="0"/>
              <a:t> (0 </a:t>
            </a:r>
            <a:r>
              <a:rPr lang="en-US" altLang="zh-CN"/>
              <a:t>&lt;</a:t>
            </a:r>
            <a:r>
              <a:rPr lang="zh-CN" altLang="en-US" smtClean="0"/>
              <a:t> </a:t>
            </a:r>
            <a:r>
              <a:rPr lang="en-US" altLang="zh-CN" smtClean="0"/>
              <a:t>km </a:t>
            </a:r>
            <a:r>
              <a:rPr lang="zh-CN" altLang="en-US" smtClean="0"/>
              <a:t>≤</a:t>
            </a:r>
            <a:r>
              <a:rPr lang="en-US" altLang="zh-CN" smtClean="0"/>
              <a:t> φ(p)) </a:t>
            </a:r>
            <a:r>
              <a:rPr lang="zh-CN" altLang="en-US" smtClean="0"/>
              <a:t>的值并在 </a:t>
            </a:r>
            <a:r>
              <a:rPr lang="en-US" altLang="zh-CN" smtClean="0"/>
              <a:t>Hash </a:t>
            </a:r>
            <a:r>
              <a:rPr lang="zh-CN" altLang="en-US" smtClean="0"/>
              <a:t>表查询，若查询到对应项即得 </a:t>
            </a:r>
            <a:r>
              <a:rPr lang="en-US" altLang="zh-CN" smtClean="0"/>
              <a:t>a = km – 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时间复杂度 </a:t>
            </a:r>
            <a:r>
              <a:rPr lang="en-US" altLang="zh-CN" smtClean="0"/>
              <a:t>O(m + n / m)</a:t>
            </a:r>
            <a:r>
              <a:rPr lang="zh-CN" altLang="en-US" smtClean="0"/>
              <a:t>。</a:t>
            </a:r>
            <a:r>
              <a:rPr lang="en-US" altLang="zh-CN" smtClean="0"/>
              <a:t>m = sqrt(n) </a:t>
            </a:r>
            <a:r>
              <a:rPr lang="zh-CN" altLang="en-US" smtClean="0"/>
              <a:t>时即为 </a:t>
            </a:r>
            <a:r>
              <a:rPr lang="en-US" altLang="zh-CN" smtClean="0"/>
              <a:t>O(sqrt(n))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66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正确性分析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 </a:t>
            </a:r>
            <a:r>
              <a:rPr lang="en-US" altLang="zh-CN"/>
              <a:t>(x</a:t>
            </a:r>
            <a:r>
              <a:rPr lang="en-US" altLang="zh-CN" baseline="30000"/>
              <a:t>m</a:t>
            </a:r>
            <a:r>
              <a:rPr lang="en-US" altLang="zh-CN"/>
              <a:t>)</a:t>
            </a:r>
            <a:r>
              <a:rPr lang="en-US" altLang="zh-CN" baseline="30000"/>
              <a:t>k</a:t>
            </a:r>
            <a:r>
              <a:rPr lang="en-US" altLang="zh-CN"/>
              <a:t> </a:t>
            </a:r>
            <a:r>
              <a:rPr lang="zh-CN" altLang="en-US"/>
              <a:t>≡ </a:t>
            </a:r>
            <a:r>
              <a:rPr lang="en-US" altLang="zh-CN"/>
              <a:t>bx</a:t>
            </a:r>
            <a:r>
              <a:rPr lang="en-US" altLang="zh-CN" baseline="30000"/>
              <a:t>r</a:t>
            </a:r>
            <a:r>
              <a:rPr lang="en-US" altLang="zh-CN"/>
              <a:t> (mod p</a:t>
            </a:r>
            <a:r>
              <a:rPr lang="en-US" altLang="zh-CN" smtClean="0"/>
              <a:t>) </a:t>
            </a:r>
            <a:r>
              <a:rPr lang="zh-CN" altLang="en-US" smtClean="0"/>
              <a:t>能得到 </a:t>
            </a:r>
            <a:r>
              <a:rPr lang="en-US" altLang="zh-CN" smtClean="0"/>
              <a:t>x</a:t>
            </a:r>
            <a:r>
              <a:rPr lang="en-US" altLang="zh-CN" baseline="30000" smtClean="0"/>
              <a:t>km – r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(mod p) </a:t>
            </a:r>
            <a:r>
              <a:rPr lang="zh-CN" altLang="en-US" smtClean="0"/>
              <a:t>的条件是 </a:t>
            </a:r>
            <a:r>
              <a:rPr lang="en-US" altLang="zh-CN" smtClean="0"/>
              <a:t>(x, p) = 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在</a:t>
            </a:r>
            <a:r>
              <a:rPr lang="zh-CN" altLang="en-US" smtClean="0"/>
              <a:t>这个条件不满足时，不能直接使用 </a:t>
            </a:r>
            <a:r>
              <a:rPr lang="en-US" altLang="zh-CN" smtClean="0"/>
              <a:t>Baby step, giant step </a:t>
            </a:r>
            <a:r>
              <a:rPr lang="zh-CN" altLang="en-US" smtClean="0"/>
              <a:t>算法。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4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Wingdings" pitchFamily="2" charset="2"/>
              </a:rPr>
              <a:t>进阶</a:t>
            </a:r>
            <a:r>
              <a:rPr lang="zh-CN" altLang="en-US" smtClean="0">
                <a:sym typeface="Wingdings" pitchFamily="2" charset="2"/>
              </a:rPr>
              <a:t>：</a:t>
            </a:r>
            <a:r>
              <a:rPr lang="en-US" altLang="zh-CN" smtClean="0">
                <a:sym typeface="Wingdings" pitchFamily="2" charset="2"/>
              </a:rPr>
              <a:t>(x,</a:t>
            </a:r>
            <a:r>
              <a:rPr lang="en-US" altLang="zh-CN" sz="2000" smtClean="0">
                <a:sym typeface="Wingdings" pitchFamily="2" charset="2"/>
              </a:rPr>
              <a:t> </a:t>
            </a:r>
            <a:r>
              <a:rPr lang="en-US" altLang="zh-CN" smtClean="0">
                <a:sym typeface="Wingdings" pitchFamily="2" charset="2"/>
              </a:rPr>
              <a:t>p)</a:t>
            </a:r>
            <a:r>
              <a:rPr lang="en-US" altLang="zh-CN" sz="2000" smtClean="0">
                <a:sym typeface="Wingdings" pitchFamily="2" charset="2"/>
              </a:rPr>
              <a:t> </a:t>
            </a:r>
            <a:r>
              <a:rPr lang="en-US" altLang="zh-CN" smtClean="0">
                <a:sym typeface="Wingdings" pitchFamily="2" charset="2"/>
              </a:rPr>
              <a:t>&gt;</a:t>
            </a:r>
            <a:r>
              <a:rPr lang="zh-CN" altLang="en-US" sz="2000" smtClean="0">
                <a:sym typeface="Wingdings" pitchFamily="2" charset="2"/>
              </a:rPr>
              <a:t> </a:t>
            </a:r>
            <a:r>
              <a:rPr lang="en-US" altLang="zh-CN" smtClean="0">
                <a:sym typeface="Wingdings" pitchFamily="2" charset="2"/>
              </a:rPr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 </a:t>
            </a:r>
            <a:r>
              <a:rPr lang="en-US" altLang="zh-CN" smtClean="0"/>
              <a:t>(x, p) &gt; 1 </a:t>
            </a:r>
            <a:r>
              <a:rPr lang="zh-CN" altLang="en-US" smtClean="0"/>
              <a:t>的时候应该如何求解最小的 </a:t>
            </a:r>
            <a:r>
              <a:rPr lang="en-US" altLang="zh-CN" smtClean="0"/>
              <a:t>a</a:t>
            </a:r>
            <a:r>
              <a:rPr lang="zh-CN" altLang="en-US" smtClean="0"/>
              <a:t>？</a:t>
            </a:r>
            <a:endParaRPr lang="en-US" altLang="zh-CN" smtClean="0"/>
          </a:p>
          <a:p>
            <a:r>
              <a:rPr lang="en-US" altLang="zh-CN" smtClean="0"/>
              <a:t>x, b, p </a:t>
            </a:r>
            <a:r>
              <a:rPr lang="zh-CN" altLang="en-US" smtClean="0"/>
              <a:t>≤ </a:t>
            </a:r>
            <a:r>
              <a:rPr lang="en-US" altLang="zh-CN" smtClean="0"/>
              <a:t>10</a:t>
            </a:r>
            <a:r>
              <a:rPr lang="en-US" altLang="zh-CN" baseline="30000" smtClean="0"/>
              <a:t>9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46346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首先暴力处理 </a:t>
            </a:r>
            <a:r>
              <a:rPr lang="en-US" altLang="zh-CN" smtClean="0"/>
              <a:t>a </a:t>
            </a:r>
            <a:r>
              <a:rPr lang="zh-CN" altLang="en-US" smtClean="0"/>
              <a:t>≤ </a:t>
            </a:r>
            <a:r>
              <a:rPr lang="en-US" altLang="zh-CN" smtClean="0"/>
              <a:t>42 </a:t>
            </a:r>
            <a:r>
              <a:rPr lang="zh-CN" altLang="en-US" smtClean="0"/>
              <a:t>的情况。</a:t>
            </a:r>
            <a:endParaRPr lang="en-US" altLang="zh-CN" smtClean="0"/>
          </a:p>
          <a:p>
            <a:r>
              <a:rPr lang="zh-CN" altLang="en-US" smtClean="0"/>
              <a:t>设 </a:t>
            </a:r>
            <a:r>
              <a:rPr lang="en-US" altLang="zh-CN" smtClean="0"/>
              <a:t>(x</a:t>
            </a:r>
            <a:r>
              <a:rPr lang="zh-CN" altLang="en-US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∞</a:t>
            </a:r>
            <a:r>
              <a:rPr lang="en-US" altLang="zh-CN" smtClean="0"/>
              <a:t>, p) = r</a:t>
            </a:r>
            <a:r>
              <a:rPr lang="zh-CN" altLang="en-US" smtClean="0"/>
              <a:t>。若 </a:t>
            </a:r>
            <a:r>
              <a:rPr lang="en-US" altLang="zh-CN" smtClean="0"/>
              <a:t>b </a:t>
            </a:r>
            <a:r>
              <a:rPr lang="zh-CN" altLang="en-US" smtClean="0"/>
              <a:t>不是 </a:t>
            </a:r>
            <a:r>
              <a:rPr lang="en-US" altLang="zh-CN" smtClean="0"/>
              <a:t>p </a:t>
            </a:r>
            <a:r>
              <a:rPr lang="zh-CN" altLang="en-US" smtClean="0"/>
              <a:t>的约数，则不存在 </a:t>
            </a:r>
            <a:r>
              <a:rPr lang="en-US" altLang="zh-CN" smtClean="0"/>
              <a:t>a &gt; 42 </a:t>
            </a:r>
            <a:r>
              <a:rPr lang="zh-CN" altLang="en-US" smtClean="0"/>
              <a:t>时的解。</a:t>
            </a:r>
            <a:endParaRPr lang="en-US" altLang="zh-CN" smtClean="0"/>
          </a:p>
          <a:p>
            <a:r>
              <a:rPr lang="zh-CN" altLang="en-US" smtClean="0"/>
              <a:t>否则，我们有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/ r </a:t>
            </a:r>
            <a:r>
              <a:rPr lang="zh-CN" altLang="en-US" smtClean="0"/>
              <a:t>≡ </a:t>
            </a:r>
            <a:r>
              <a:rPr lang="en-US" altLang="zh-CN" smtClean="0"/>
              <a:t>b / r (mod p / r)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而 </a:t>
            </a:r>
            <a:r>
              <a:rPr lang="en-US" altLang="zh-CN" smtClean="0"/>
              <a:t>(r, p / r) = 1</a:t>
            </a:r>
            <a:r>
              <a:rPr lang="zh-CN" altLang="en-US" smtClean="0"/>
              <a:t>，故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(mod p / r)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此时 </a:t>
            </a:r>
            <a:r>
              <a:rPr lang="en-US" altLang="zh-CN" smtClean="0"/>
              <a:t>(x</a:t>
            </a:r>
            <a:r>
              <a:rPr lang="en-US" altLang="zh-CN" baseline="30000" smtClean="0"/>
              <a:t>a</a:t>
            </a:r>
            <a:r>
              <a:rPr lang="en-US" altLang="zh-CN" smtClean="0"/>
              <a:t>, p / r) = 1</a:t>
            </a:r>
            <a:r>
              <a:rPr lang="zh-CN" altLang="en-US" smtClean="0"/>
              <a:t>，利用 </a:t>
            </a:r>
            <a:r>
              <a:rPr lang="en-US" altLang="zh-CN" smtClean="0"/>
              <a:t>Baby step, giant step </a:t>
            </a:r>
            <a:r>
              <a:rPr lang="zh-CN" altLang="en-US" smtClean="0"/>
              <a:t>求解即可。注意，求得的解须大于 </a:t>
            </a:r>
            <a:r>
              <a:rPr lang="en-US" altLang="zh-CN" smtClean="0"/>
              <a:t>42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为什么要计算 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(x</a:t>
            </a:r>
            <a:r>
              <a:rPr lang="zh-CN" altLang="en-US" b="1" baseline="30000">
                <a:solidFill>
                  <a:schemeClr val="accent4">
                    <a:lumMod val="60000"/>
                    <a:lumOff val="40000"/>
                  </a:schemeClr>
                </a:solidFill>
              </a:rPr>
              <a:t>∞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, p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？</a:t>
            </a:r>
            <a:endParaRPr lang="en-US" altLang="zh-CN" b="1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zh-CN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97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</a:t>
            </a:r>
            <a:r>
              <a:rPr lang="en-US" altLang="zh-CN" sz="1800" smtClean="0"/>
              <a:t> </a:t>
            </a:r>
            <a:r>
              <a:rPr lang="zh-CN" altLang="en-US" smtClean="0"/>
              <a:t>的求法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若已知 </a:t>
            </a:r>
            <a:r>
              <a:rPr lang="en-US" altLang="zh-CN" smtClean="0"/>
              <a:t>a, b </a:t>
            </a:r>
            <a:r>
              <a:rPr lang="zh-CN" altLang="en-US" smtClean="0"/>
              <a:t>和 </a:t>
            </a:r>
            <a:r>
              <a:rPr lang="en-US" altLang="zh-CN" smtClean="0"/>
              <a:t>p </a:t>
            </a:r>
            <a:r>
              <a:rPr lang="zh-CN" altLang="en-US" smtClean="0"/>
              <a:t>的值，怎样求合法的 </a:t>
            </a:r>
            <a:r>
              <a:rPr lang="en-US" altLang="zh-CN" smtClean="0"/>
              <a:t>x</a:t>
            </a:r>
            <a:r>
              <a:rPr lang="zh-CN" altLang="en-US" smtClean="0"/>
              <a:t>？</a:t>
            </a:r>
            <a:endParaRPr lang="en-US" altLang="zh-CN" smtClean="0"/>
          </a:p>
          <a:p>
            <a:r>
              <a:rPr lang="zh-CN" altLang="en-US" smtClean="0"/>
              <a:t>若存在合法的 </a:t>
            </a:r>
            <a:r>
              <a:rPr lang="en-US" altLang="zh-CN" smtClean="0"/>
              <a:t>x</a:t>
            </a:r>
            <a:r>
              <a:rPr lang="zh-CN" altLang="en-US" smtClean="0"/>
              <a:t>，则称 </a:t>
            </a:r>
            <a:r>
              <a:rPr lang="en-US" altLang="zh-CN" smtClean="0"/>
              <a:t>b </a:t>
            </a:r>
            <a:r>
              <a:rPr lang="zh-CN" altLang="en-US" smtClean="0"/>
              <a:t>是 </a:t>
            </a:r>
            <a:r>
              <a:rPr lang="en-US" altLang="zh-CN" smtClean="0"/>
              <a:t>p </a:t>
            </a:r>
            <a:r>
              <a:rPr lang="zh-CN" altLang="en-US" smtClean="0"/>
              <a:t>的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次剩余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先限定</a:t>
            </a:r>
            <a:r>
              <a:rPr lang="zh-CN" altLang="en-US" smtClean="0"/>
              <a:t> 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 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有原根，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(b, p) =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7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欧拉函数的计算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 </a:t>
            </a:r>
            <a:r>
              <a:rPr lang="en-US" altLang="zh-CN" dirty="0"/>
              <a:t>(a, b) = 1</a:t>
            </a:r>
            <a:r>
              <a:rPr lang="zh-CN" altLang="en-US"/>
              <a:t>，则 </a:t>
            </a:r>
            <a:r>
              <a:rPr lang="en-US" altLang="zh-CN" dirty="0"/>
              <a:t>(n, </a:t>
            </a:r>
            <a:r>
              <a:rPr lang="en-US" altLang="zh-CN" dirty="0" err="1"/>
              <a:t>ab</a:t>
            </a:r>
            <a:r>
              <a:rPr lang="en-US" altLang="zh-CN"/>
              <a:t>) = 1 </a:t>
            </a:r>
            <a:r>
              <a:rPr lang="en-US" altLang="zh-CN">
                <a:sym typeface="Wingdings" pitchFamily="2" charset="2"/>
              </a:rPr>
              <a:t> (n, a) = 1 </a:t>
            </a:r>
            <a:r>
              <a:rPr lang="en-US" altLang="zh-CN"/>
              <a:t>∧ (n, b) = 1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所以 </a:t>
            </a:r>
            <a:r>
              <a:rPr lang="en-US" altLang="zh-CN"/>
              <a:t>φ(n) </a:t>
            </a:r>
            <a:r>
              <a:rPr lang="zh-CN" altLang="en-US"/>
              <a:t>是积性函数。</a:t>
            </a:r>
            <a:endParaRPr lang="en-US" altLang="zh-CN"/>
          </a:p>
          <a:p>
            <a:r>
              <a:rPr lang="zh-CN" altLang="en-US" smtClean="0"/>
              <a:t>而对于素数 </a:t>
            </a:r>
            <a:r>
              <a:rPr lang="en-US" altLang="zh-CN" smtClean="0"/>
              <a:t>p </a:t>
            </a:r>
            <a:r>
              <a:rPr lang="zh-CN" altLang="en-US" smtClean="0"/>
              <a:t>有 </a:t>
            </a:r>
            <a:r>
              <a:rPr lang="en-US" altLang="zh-CN" smtClean="0"/>
              <a:t>φ(p</a:t>
            </a:r>
            <a:r>
              <a:rPr lang="en-US" altLang="zh-CN" baseline="30000" smtClean="0"/>
              <a:t>n</a:t>
            </a:r>
            <a:r>
              <a:rPr lang="en-US" altLang="zh-CN" smtClean="0"/>
              <a:t>) = (p – 1)p</a:t>
            </a:r>
            <a:r>
              <a:rPr lang="en-US" altLang="zh-CN" baseline="30000" smtClean="0"/>
              <a:t>n – 1</a:t>
            </a:r>
            <a:r>
              <a:rPr lang="en-US" altLang="zh-CN" smtClean="0"/>
              <a:t> = p</a:t>
            </a:r>
            <a:r>
              <a:rPr lang="en-US" altLang="zh-CN" baseline="30000" smtClean="0"/>
              <a:t>n</a:t>
            </a:r>
            <a:r>
              <a:rPr lang="en-US" altLang="zh-CN" smtClean="0"/>
              <a:t>(1 – 1/p)</a:t>
            </a:r>
            <a:r>
              <a:rPr lang="zh-CN" altLang="en-US" smtClean="0"/>
              <a:t>，故对于任意正整数 </a:t>
            </a:r>
            <a:r>
              <a:rPr lang="en-US" altLang="zh-CN" smtClean="0"/>
              <a:t>n</a:t>
            </a:r>
            <a:r>
              <a:rPr lang="zh-CN" altLang="en-US" smtClean="0"/>
              <a:t>，若 </a:t>
            </a:r>
            <a:r>
              <a:rPr lang="en-US" altLang="zh-CN" smtClean="0"/>
              <a:t>n = p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a1 </a:t>
            </a:r>
            <a:r>
              <a:rPr lang="en-US" altLang="zh-CN" smtClean="0"/>
              <a:t>p</a:t>
            </a:r>
            <a:r>
              <a:rPr lang="en-US" altLang="zh-CN" baseline="-25000" smtClean="0"/>
              <a:t>2</a:t>
            </a:r>
            <a:r>
              <a:rPr lang="en-US" altLang="zh-CN" baseline="30000" smtClean="0"/>
              <a:t>a2</a:t>
            </a:r>
            <a:r>
              <a:rPr lang="en-US" altLang="zh-CN" smtClean="0"/>
              <a:t>… p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an</a:t>
            </a:r>
            <a:r>
              <a:rPr lang="zh-CN" altLang="en-US" smtClean="0"/>
              <a:t>，</a:t>
            </a:r>
            <a:r>
              <a:rPr lang="en-US" altLang="zh-CN" smtClean="0"/>
              <a:t> </a:t>
            </a:r>
            <a:r>
              <a:rPr lang="zh-CN" altLang="en-US" smtClean="0"/>
              <a:t>有 </a:t>
            </a:r>
            <a:r>
              <a:rPr lang="en-US" altLang="zh-CN" smtClean="0"/>
              <a:t>φ(n) = n(1 – 1/p</a:t>
            </a:r>
            <a:r>
              <a:rPr lang="en-US" altLang="zh-CN" baseline="-25000" smtClean="0"/>
              <a:t>1</a:t>
            </a:r>
            <a:r>
              <a:rPr lang="en-US" altLang="zh-CN" smtClean="0"/>
              <a:t>)(1 – 1/p</a:t>
            </a:r>
            <a:r>
              <a:rPr lang="en-US" altLang="zh-CN" baseline="-25000" smtClean="0"/>
              <a:t>2</a:t>
            </a:r>
            <a:r>
              <a:rPr lang="en-US" altLang="zh-CN" smtClean="0"/>
              <a:t>)…(1 – 1/p</a:t>
            </a:r>
            <a:r>
              <a:rPr lang="en-US" altLang="zh-CN" baseline="-25000" smtClean="0"/>
              <a:t>n</a:t>
            </a:r>
            <a:r>
              <a:rPr lang="en-US" altLang="zh-CN" smtClean="0"/>
              <a:t>).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利用原根和指标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(mod p) </a:t>
            </a:r>
            <a:r>
              <a:rPr lang="en-US" altLang="zh-CN" smtClean="0">
                <a:sym typeface="Wingdings" pitchFamily="2" charset="2"/>
              </a:rPr>
              <a:t> ind x</a:t>
            </a:r>
            <a:r>
              <a:rPr lang="en-US" altLang="zh-CN" baseline="30000" smtClean="0">
                <a:sym typeface="Wingdings" pitchFamily="2" charset="2"/>
              </a:rPr>
              <a:t>a</a:t>
            </a:r>
            <a:r>
              <a:rPr lang="en-US" altLang="zh-CN" smtClean="0">
                <a:sym typeface="Wingdings" pitchFamily="2" charset="2"/>
              </a:rPr>
              <a:t> </a:t>
            </a:r>
            <a:r>
              <a:rPr lang="zh-CN" altLang="en-US" smtClean="0">
                <a:sym typeface="Wingdings" pitchFamily="2" charset="2"/>
              </a:rPr>
              <a:t>≡ </a:t>
            </a:r>
            <a:r>
              <a:rPr lang="en-US" altLang="zh-CN" smtClean="0">
                <a:sym typeface="Wingdings" pitchFamily="2" charset="2"/>
              </a:rPr>
              <a:t>ind b (mod φ(p))</a:t>
            </a:r>
            <a:r>
              <a:rPr lang="zh-CN" altLang="en-US" smtClean="0">
                <a:sym typeface="Wingdings" pitchFamily="2" charset="2"/>
              </a:rPr>
              <a:t>。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/>
              <a:t>而 </a:t>
            </a:r>
            <a:r>
              <a:rPr lang="en-US" altLang="zh-CN" smtClean="0"/>
              <a:t>ind 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a ind x (mod φ(p))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/>
              <a:t>此</a:t>
            </a:r>
            <a:r>
              <a:rPr lang="zh-CN" altLang="en-US" smtClean="0"/>
              <a:t>即 </a:t>
            </a:r>
            <a:r>
              <a:rPr lang="en-US" altLang="zh-CN" smtClean="0"/>
              <a:t>a ind x </a:t>
            </a:r>
            <a:r>
              <a:rPr lang="zh-CN" altLang="en-US" smtClean="0"/>
              <a:t>≡</a:t>
            </a:r>
            <a:r>
              <a:rPr lang="en-US" altLang="zh-CN"/>
              <a:t> </a:t>
            </a:r>
            <a:r>
              <a:rPr lang="en-US" altLang="zh-CN" smtClean="0"/>
              <a:t>ind b (mod φ(p))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方程有解当且仅当 </a:t>
            </a:r>
            <a:r>
              <a:rPr lang="en-US" altLang="zh-CN" smtClean="0"/>
              <a:t>(a, φ(p)) | ind b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利用 </a:t>
            </a:r>
            <a:r>
              <a:rPr lang="en-US" altLang="zh-CN" smtClean="0"/>
              <a:t>Baby step, giant step </a:t>
            </a:r>
            <a:r>
              <a:rPr lang="zh-CN" altLang="en-US" smtClean="0"/>
              <a:t>求出 </a:t>
            </a:r>
            <a:r>
              <a:rPr lang="en-US" altLang="zh-CN" smtClean="0"/>
              <a:t>ind b</a:t>
            </a:r>
            <a:r>
              <a:rPr lang="zh-CN" altLang="en-US" smtClean="0"/>
              <a:t>，之后利用欧几里得算法求出 </a:t>
            </a:r>
            <a:r>
              <a:rPr lang="en-US" altLang="zh-CN" smtClean="0"/>
              <a:t>ind x</a:t>
            </a:r>
            <a:r>
              <a:rPr lang="zh-CN" altLang="en-US" smtClean="0"/>
              <a:t>，再利用快速幂求出 </a:t>
            </a:r>
            <a:r>
              <a:rPr lang="en-US" altLang="zh-CN" smtClean="0"/>
              <a:t>x </a:t>
            </a:r>
            <a:r>
              <a:rPr lang="zh-CN" altLang="en-US"/>
              <a:t>即</a:t>
            </a:r>
            <a:r>
              <a:rPr lang="zh-CN" altLang="en-US" smtClean="0"/>
              <a:t>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5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需要考虑的问题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p </a:t>
            </a:r>
            <a:r>
              <a:rPr lang="zh-CN" altLang="en-US" smtClean="0"/>
              <a:t>没有原根怎么处理？</a:t>
            </a:r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smtClean="0"/>
              <a:t>(b, p) </a:t>
            </a:r>
            <a:r>
              <a:rPr lang="zh-CN" altLang="en-US" smtClean="0"/>
              <a:t>≠ </a:t>
            </a:r>
            <a:r>
              <a:rPr lang="en-US" altLang="zh-CN" smtClean="0"/>
              <a:t>1 </a:t>
            </a:r>
            <a:r>
              <a:rPr lang="zh-CN" altLang="en-US" smtClean="0"/>
              <a:t>怎么处理？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43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若</a:t>
            </a:r>
            <a:r>
              <a:rPr lang="zh-CN" altLang="en-US" sz="1800" smtClean="0"/>
              <a:t> </a:t>
            </a:r>
            <a:r>
              <a:rPr lang="en-US" altLang="zh-CN" smtClean="0"/>
              <a:t>p</a:t>
            </a:r>
            <a:r>
              <a:rPr lang="en-US" altLang="zh-CN" sz="1800" smtClean="0"/>
              <a:t> </a:t>
            </a:r>
            <a:r>
              <a:rPr lang="zh-CN" altLang="en-US" smtClean="0"/>
              <a:t>没有原根</a:t>
            </a:r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 </a:t>
            </a:r>
            <a:r>
              <a:rPr lang="en-US" altLang="zh-CN" smtClean="0"/>
              <a:t>p </a:t>
            </a:r>
            <a:r>
              <a:rPr lang="zh-CN" altLang="en-US" smtClean="0"/>
              <a:t>中 </a:t>
            </a:r>
            <a:r>
              <a:rPr lang="en-US" altLang="zh-CN" smtClean="0"/>
              <a:t>2 </a:t>
            </a:r>
            <a:r>
              <a:rPr lang="zh-CN" altLang="en-US" smtClean="0"/>
              <a:t>的次数不是很大，那么还是可以做的。</a:t>
            </a:r>
            <a:endParaRPr lang="en-US" altLang="zh-CN" smtClean="0"/>
          </a:p>
          <a:p>
            <a:r>
              <a:rPr lang="zh-CN" altLang="en-US" smtClean="0"/>
              <a:t>设 </a:t>
            </a:r>
            <a:r>
              <a:rPr lang="en-US" altLang="zh-CN" smtClean="0"/>
              <a:t>p </a:t>
            </a:r>
            <a:r>
              <a:rPr lang="zh-CN" altLang="en-US" smtClean="0"/>
              <a:t>的标准展开式为 </a:t>
            </a:r>
            <a:r>
              <a:rPr lang="en-US" altLang="zh-CN" smtClean="0"/>
              <a:t>p = 2</a:t>
            </a:r>
            <a:r>
              <a:rPr lang="en-US" altLang="zh-CN" baseline="30000" smtClean="0"/>
              <a:t>k</a:t>
            </a:r>
            <a:r>
              <a:rPr lang="en-US" altLang="zh-CN" smtClean="0"/>
              <a:t>p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a1</a:t>
            </a:r>
            <a:r>
              <a:rPr lang="en-US" altLang="zh-CN" smtClean="0"/>
              <a:t>p</a:t>
            </a:r>
            <a:r>
              <a:rPr lang="en-US" altLang="zh-CN" baseline="-25000" smtClean="0"/>
              <a:t>2</a:t>
            </a:r>
            <a:r>
              <a:rPr lang="en-US" altLang="zh-CN" baseline="30000" smtClean="0"/>
              <a:t>a2</a:t>
            </a:r>
            <a:r>
              <a:rPr lang="en-US" altLang="zh-CN" smtClean="0"/>
              <a:t>…p</a:t>
            </a:r>
            <a:r>
              <a:rPr lang="en-US" altLang="zh-CN" baseline="-25000" smtClean="0"/>
              <a:t>n</a:t>
            </a:r>
            <a:r>
              <a:rPr lang="en-US" altLang="zh-CN" baseline="30000" smtClean="0"/>
              <a:t>an</a:t>
            </a:r>
            <a:r>
              <a:rPr lang="zh-CN" altLang="en-US" smtClean="0"/>
              <a:t>，那么可将原式分解为一系列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(mod p</a:t>
            </a:r>
            <a:r>
              <a:rPr lang="en-US" altLang="zh-CN" baseline="-25000" smtClean="0"/>
              <a:t>k</a:t>
            </a:r>
            <a:r>
              <a:rPr lang="en-US" altLang="zh-CN" baseline="30000" smtClean="0"/>
              <a:t>ak</a:t>
            </a:r>
            <a:r>
              <a:rPr lang="en-US" altLang="zh-CN" smtClean="0"/>
              <a:t>) </a:t>
            </a:r>
            <a:r>
              <a:rPr lang="zh-CN" altLang="en-US" smtClean="0"/>
              <a:t>的形式。而 </a:t>
            </a:r>
            <a:r>
              <a:rPr lang="en-US" altLang="zh-CN" smtClean="0"/>
              <a:t>p</a:t>
            </a:r>
            <a:r>
              <a:rPr lang="en-US" altLang="zh-CN" baseline="-25000" smtClean="0"/>
              <a:t>k</a:t>
            </a:r>
            <a:r>
              <a:rPr lang="en-US" altLang="zh-CN" baseline="30000" smtClean="0"/>
              <a:t>ak</a:t>
            </a:r>
            <a:r>
              <a:rPr lang="en-US" altLang="zh-CN" smtClean="0"/>
              <a:t> </a:t>
            </a:r>
            <a:r>
              <a:rPr lang="zh-CN" altLang="en-US" smtClean="0"/>
              <a:t>是有原根的。最后将各个方程的解合并即可。</a:t>
            </a:r>
            <a:endParaRPr lang="en-US" altLang="zh-CN" smtClean="0"/>
          </a:p>
          <a:p>
            <a:r>
              <a:rPr lang="zh-CN" altLang="en-US" smtClean="0"/>
              <a:t>比较特殊的一个是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(mod 2</a:t>
            </a:r>
            <a:r>
              <a:rPr lang="en-US" altLang="zh-CN" baseline="30000" smtClean="0"/>
              <a:t>k</a:t>
            </a:r>
            <a:r>
              <a:rPr lang="en-US" altLang="zh-CN" smtClean="0"/>
              <a:t>)</a:t>
            </a:r>
            <a:r>
              <a:rPr lang="zh-CN" altLang="en-US" smtClean="0"/>
              <a:t>。由于 </a:t>
            </a:r>
            <a:r>
              <a:rPr lang="en-US" altLang="zh-CN" smtClean="0"/>
              <a:t>2</a:t>
            </a:r>
            <a:r>
              <a:rPr lang="en-US" altLang="zh-CN" baseline="30000" smtClean="0"/>
              <a:t>k</a:t>
            </a:r>
            <a:r>
              <a:rPr lang="en-US" altLang="zh-CN" smtClean="0"/>
              <a:t> (k </a:t>
            </a:r>
            <a:r>
              <a:rPr lang="zh-CN" altLang="en-US" smtClean="0"/>
              <a:t>≥ </a:t>
            </a:r>
            <a:r>
              <a:rPr lang="en-US" altLang="zh-CN" smtClean="0"/>
              <a:t>3) </a:t>
            </a:r>
            <a:r>
              <a:rPr lang="zh-CN" altLang="en-US" smtClean="0"/>
              <a:t>时没有原根，又没有什么好的办法，所以只能暴力做。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7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若</a:t>
            </a:r>
            <a:r>
              <a:rPr lang="zh-CN" altLang="en-US" sz="1600" smtClean="0"/>
              <a:t> </a:t>
            </a:r>
            <a:r>
              <a:rPr lang="en-US" altLang="zh-CN" smtClean="0"/>
              <a:t>(b,</a:t>
            </a:r>
            <a:r>
              <a:rPr lang="en-US" altLang="zh-CN" sz="1600" smtClean="0"/>
              <a:t> </a:t>
            </a:r>
            <a:r>
              <a:rPr lang="en-US" altLang="zh-CN" smtClean="0"/>
              <a:t>p)</a:t>
            </a:r>
            <a:r>
              <a:rPr lang="en-US" altLang="zh-CN" sz="1600" smtClean="0"/>
              <a:t> </a:t>
            </a:r>
            <a:r>
              <a:rPr lang="zh-CN" altLang="en-US" smtClean="0"/>
              <a:t>≠</a:t>
            </a:r>
            <a:r>
              <a:rPr lang="zh-CN" altLang="en-US" sz="1600" smtClean="0"/>
              <a:t> </a:t>
            </a:r>
            <a:r>
              <a:rPr lang="en-US" altLang="zh-CN" smtClean="0"/>
              <a:t>1……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若 </a:t>
            </a:r>
            <a:r>
              <a:rPr lang="en-US" altLang="zh-CN" smtClean="0"/>
              <a:t>b </a:t>
            </a:r>
            <a:r>
              <a:rPr lang="zh-CN" altLang="en-US" smtClean="0"/>
              <a:t>≡ </a:t>
            </a:r>
            <a:r>
              <a:rPr lang="en-US" altLang="zh-CN" smtClean="0"/>
              <a:t>0 (mod p</a:t>
            </a:r>
            <a:r>
              <a:rPr lang="en-US" altLang="zh-CN" baseline="30000" smtClean="0"/>
              <a:t>k</a:t>
            </a:r>
            <a:r>
              <a:rPr lang="en-US" altLang="zh-CN" smtClean="0"/>
              <a:t>)</a:t>
            </a:r>
            <a:r>
              <a:rPr lang="zh-CN" altLang="en-US" smtClean="0"/>
              <a:t>，则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0 (mod p</a:t>
            </a:r>
            <a:r>
              <a:rPr lang="en-US" altLang="zh-CN" baseline="30000" smtClean="0"/>
              <a:t>k</a:t>
            </a:r>
            <a:r>
              <a:rPr lang="en-US" altLang="zh-CN" smtClean="0"/>
              <a:t>)</a:t>
            </a:r>
            <a:r>
              <a:rPr lang="zh-CN" altLang="en-US" smtClean="0"/>
              <a:t>。此时只需满足 </a:t>
            </a:r>
            <a:r>
              <a:rPr lang="en-US" altLang="zh-CN" smtClean="0"/>
              <a:t>x </a:t>
            </a:r>
            <a:r>
              <a:rPr lang="zh-CN" altLang="en-US" smtClean="0"/>
              <a:t>中 </a:t>
            </a:r>
            <a:r>
              <a:rPr lang="en-US" altLang="zh-CN" smtClean="0"/>
              <a:t>p </a:t>
            </a:r>
            <a:r>
              <a:rPr lang="zh-CN" altLang="en-US" smtClean="0"/>
              <a:t>的次数 </a:t>
            </a:r>
            <a:r>
              <a:rPr lang="en-US" altLang="zh-CN" smtClean="0"/>
              <a:t>t </a:t>
            </a:r>
            <a:r>
              <a:rPr lang="zh-CN" altLang="en-US" smtClean="0"/>
              <a:t>≥ </a:t>
            </a:r>
            <a:r>
              <a:rPr lang="en-US" altLang="zh-CN" smtClean="0"/>
              <a:t>k / a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否则，设 </a:t>
            </a:r>
            <a:r>
              <a:rPr lang="en-US" altLang="zh-CN" smtClean="0"/>
              <a:t>b = sp</a:t>
            </a:r>
            <a:r>
              <a:rPr lang="en-US" altLang="zh-CN" baseline="30000" smtClean="0"/>
              <a:t>v</a:t>
            </a:r>
            <a:r>
              <a:rPr lang="zh-CN" altLang="en-US" smtClean="0"/>
              <a:t>，其中 </a:t>
            </a:r>
            <a:r>
              <a:rPr lang="en-US" altLang="zh-CN" smtClean="0"/>
              <a:t>s </a:t>
            </a:r>
            <a:r>
              <a:rPr lang="zh-CN" altLang="en-US" smtClean="0"/>
              <a:t>不是 </a:t>
            </a:r>
            <a:r>
              <a:rPr lang="en-US" altLang="zh-CN" smtClean="0"/>
              <a:t>p </a:t>
            </a:r>
            <a:r>
              <a:rPr lang="zh-CN" altLang="en-US" smtClean="0"/>
              <a:t>的倍数，即 </a:t>
            </a:r>
            <a:r>
              <a:rPr lang="en-US" altLang="zh-CN" smtClean="0"/>
              <a:t>p</a:t>
            </a:r>
            <a:r>
              <a:rPr lang="en-US" altLang="zh-CN" baseline="30000" smtClean="0"/>
              <a:t>v</a:t>
            </a:r>
            <a:r>
              <a:rPr lang="en-US" altLang="zh-CN" smtClean="0"/>
              <a:t> || b</a:t>
            </a:r>
            <a:r>
              <a:rPr lang="zh-CN" altLang="en-US" smtClean="0"/>
              <a:t>。设 </a:t>
            </a:r>
            <a:r>
              <a:rPr lang="en-US" altLang="zh-CN" smtClean="0"/>
              <a:t>p</a:t>
            </a:r>
            <a:r>
              <a:rPr lang="en-US" altLang="zh-CN" baseline="30000" smtClean="0"/>
              <a:t>u</a:t>
            </a:r>
            <a:r>
              <a:rPr lang="en-US" altLang="zh-CN" smtClean="0"/>
              <a:t> || x</a:t>
            </a:r>
            <a:r>
              <a:rPr lang="zh-CN" altLang="en-US" smtClean="0"/>
              <a:t>，则 </a:t>
            </a:r>
            <a:r>
              <a:rPr lang="en-US" altLang="zh-CN" smtClean="0"/>
              <a:t>ua = v</a:t>
            </a:r>
            <a:r>
              <a:rPr lang="zh-CN" altLang="en-US" smtClean="0"/>
              <a:t>，即 </a:t>
            </a:r>
            <a:r>
              <a:rPr lang="en-US" altLang="zh-CN" smtClean="0"/>
              <a:t>a | v </a:t>
            </a:r>
            <a:r>
              <a:rPr lang="zh-CN" altLang="en-US" smtClean="0"/>
              <a:t>是方程有解的必要条件。在此条件下，有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/ p</a:t>
            </a:r>
            <a:r>
              <a:rPr lang="en-US" altLang="zh-CN" baseline="30000" smtClean="0"/>
              <a:t>v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/ p</a:t>
            </a:r>
            <a:r>
              <a:rPr lang="en-US" altLang="zh-CN" baseline="30000" smtClean="0"/>
              <a:t>v</a:t>
            </a:r>
            <a:r>
              <a:rPr lang="en-US" altLang="zh-CN" smtClean="0"/>
              <a:t> (mod p</a:t>
            </a:r>
            <a:r>
              <a:rPr lang="en-US" altLang="zh-CN" baseline="30000" smtClean="0"/>
              <a:t>k – v</a:t>
            </a:r>
            <a:r>
              <a:rPr lang="en-US" altLang="zh-CN" smtClean="0"/>
              <a:t>)</a:t>
            </a:r>
            <a:r>
              <a:rPr lang="zh-CN" altLang="en-US" smtClean="0"/>
              <a:t>，即 </a:t>
            </a:r>
            <a:r>
              <a:rPr lang="en-US" altLang="zh-CN" smtClean="0"/>
              <a:t>(x / p</a:t>
            </a:r>
            <a:r>
              <a:rPr lang="en-US" altLang="zh-CN" baseline="30000" smtClean="0"/>
              <a:t>u</a:t>
            </a:r>
            <a:r>
              <a:rPr lang="en-US" altLang="zh-CN" smtClean="0"/>
              <a:t>)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s (mod p</a:t>
            </a:r>
            <a:r>
              <a:rPr lang="en-US" altLang="zh-CN" baseline="30000" smtClean="0"/>
              <a:t>k – v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记 </a:t>
            </a:r>
            <a:r>
              <a:rPr lang="en-US" altLang="zh-CN" smtClean="0"/>
              <a:t>X = x / p</a:t>
            </a:r>
            <a:r>
              <a:rPr lang="en-US" altLang="zh-CN" baseline="30000" smtClean="0"/>
              <a:t>u</a:t>
            </a:r>
            <a:r>
              <a:rPr lang="zh-CN" altLang="en-US" smtClean="0"/>
              <a:t>，则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s (mod p</a:t>
            </a:r>
            <a:r>
              <a:rPr lang="en-US" altLang="zh-CN" baseline="30000" smtClean="0"/>
              <a:t>k – v</a:t>
            </a:r>
            <a:r>
              <a:rPr lang="en-US" altLang="zh-CN" smtClean="0"/>
              <a:t>)</a:t>
            </a:r>
            <a:r>
              <a:rPr lang="zh-CN" altLang="en-US" smtClean="0"/>
              <a:t>。这就化成了 </a:t>
            </a:r>
            <a:r>
              <a:rPr lang="en-US" altLang="zh-CN" smtClean="0"/>
              <a:t>(b, p) = 1 </a:t>
            </a:r>
            <a:r>
              <a:rPr lang="zh-CN" altLang="en-US" smtClean="0"/>
              <a:t>的情形。求出的 </a:t>
            </a:r>
            <a:r>
              <a:rPr lang="en-US" altLang="zh-CN" smtClean="0"/>
              <a:t>X </a:t>
            </a:r>
            <a:r>
              <a:rPr lang="zh-CN" altLang="en-US" smtClean="0"/>
              <a:t>乘以 </a:t>
            </a:r>
            <a:r>
              <a:rPr lang="en-US" altLang="zh-CN" smtClean="0"/>
              <a:t>p</a:t>
            </a:r>
            <a:r>
              <a:rPr lang="en-US" altLang="zh-CN" baseline="30000" smtClean="0"/>
              <a:t>u</a:t>
            </a:r>
            <a:r>
              <a:rPr lang="en-US" altLang="zh-CN" smtClean="0"/>
              <a:t> </a:t>
            </a:r>
            <a:r>
              <a:rPr lang="zh-CN" altLang="en-US" smtClean="0"/>
              <a:t>即为答案。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84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进阶：</a:t>
            </a:r>
            <a:r>
              <a:rPr lang="ja-JP" altLang="en-US" smtClean="0"/>
              <a:t>「</a:t>
            </a:r>
            <a:r>
              <a:rPr lang="zh-CN" altLang="en-US" smtClean="0"/>
              <a:t>数论之神</a:t>
            </a:r>
            <a:r>
              <a:rPr lang="ja-JP" altLang="en-US" smtClean="0"/>
              <a:t>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求关于 </a:t>
            </a:r>
            <a:r>
              <a:rPr lang="en-US" altLang="zh-CN" smtClean="0"/>
              <a:t>x </a:t>
            </a:r>
            <a:r>
              <a:rPr lang="zh-CN" altLang="en-US" smtClean="0"/>
              <a:t>的同余方程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(mod 2k + 1) </a:t>
            </a:r>
            <a:r>
              <a:rPr lang="zh-CN" altLang="en-US" smtClean="0"/>
              <a:t>在 </a:t>
            </a:r>
            <a:r>
              <a:rPr lang="en-US" altLang="zh-CN" smtClean="0"/>
              <a:t>2k + 1 </a:t>
            </a:r>
            <a:r>
              <a:rPr lang="zh-CN" altLang="en-US" smtClean="0"/>
              <a:t>的完系中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解的数目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1 </a:t>
            </a:r>
            <a:r>
              <a:rPr lang="zh-CN" altLang="en-US" smtClean="0"/>
              <a:t>≤ </a:t>
            </a:r>
            <a:r>
              <a:rPr lang="en-US" altLang="zh-CN" smtClean="0"/>
              <a:t>a, b </a:t>
            </a:r>
            <a:r>
              <a:rPr lang="zh-CN" altLang="en-US" smtClean="0"/>
              <a:t>≤</a:t>
            </a:r>
            <a:r>
              <a:rPr lang="en-US" altLang="zh-CN"/>
              <a:t> </a:t>
            </a:r>
            <a:r>
              <a:rPr lang="en-US" altLang="zh-CN" smtClean="0"/>
              <a:t>10</a:t>
            </a:r>
            <a:r>
              <a:rPr lang="en-US" altLang="zh-CN" baseline="30000" smtClean="0"/>
              <a:t>9</a:t>
            </a:r>
            <a:r>
              <a:rPr lang="zh-CN" altLang="en-US" smtClean="0"/>
              <a:t>，</a:t>
            </a:r>
            <a:r>
              <a:rPr lang="en-US" altLang="zh-CN" smtClean="0"/>
              <a:t>1 </a:t>
            </a:r>
            <a:r>
              <a:rPr lang="zh-CN" altLang="en-US" smtClean="0"/>
              <a:t>≤ </a:t>
            </a:r>
            <a:r>
              <a:rPr lang="en-US" altLang="zh-CN" smtClean="0"/>
              <a:t>k </a:t>
            </a:r>
            <a:r>
              <a:rPr lang="zh-CN" altLang="en-US" smtClean="0"/>
              <a:t>≤ </a:t>
            </a:r>
            <a:r>
              <a:rPr lang="en-US" altLang="zh-CN" smtClean="0"/>
              <a:t>5×10</a:t>
            </a:r>
            <a:r>
              <a:rPr lang="en-US" altLang="zh-CN" baseline="30000" smtClean="0"/>
              <a:t>8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不</a:t>
            </a:r>
            <a:r>
              <a:rPr lang="zh-CN" altLang="en-US" smtClean="0"/>
              <a:t>超过 </a:t>
            </a:r>
            <a:r>
              <a:rPr lang="en-US" altLang="zh-CN" smtClean="0"/>
              <a:t>1000 </a:t>
            </a:r>
            <a:r>
              <a:rPr lang="zh-CN" altLang="en-US" smtClean="0"/>
              <a:t>个 </a:t>
            </a:r>
            <a:r>
              <a:rPr lang="en-US" altLang="zh-CN" smtClean="0"/>
              <a:t>Case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85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由于 </a:t>
            </a:r>
            <a:r>
              <a:rPr lang="en-US" altLang="zh-CN" smtClean="0"/>
              <a:t>2k + 1 </a:t>
            </a:r>
            <a:r>
              <a:rPr lang="zh-CN" altLang="en-US" smtClean="0"/>
              <a:t>是奇数，所以不存在 </a:t>
            </a:r>
            <a:r>
              <a:rPr lang="en-US" altLang="zh-CN" smtClean="0"/>
              <a:t>2 </a:t>
            </a:r>
            <a:r>
              <a:rPr lang="zh-CN" altLang="en-US" smtClean="0"/>
              <a:t>的幂次没有原根的问题。</a:t>
            </a:r>
            <a:endParaRPr lang="en-US" altLang="zh-CN" smtClean="0"/>
          </a:p>
          <a:p>
            <a:r>
              <a:rPr lang="zh-CN" altLang="en-US" smtClean="0"/>
              <a:t>利用和前面所述一样的方法，先利用中国剩余定理展开，然后分别处理。</a:t>
            </a:r>
            <a:endParaRPr lang="en-US" altLang="zh-CN" smtClean="0"/>
          </a:p>
          <a:p>
            <a:r>
              <a:rPr lang="zh-CN" altLang="en-US" smtClean="0"/>
              <a:t>解的数目的话，继续利用中国剩余定理就可以知道，它是各个式子的解的数目的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乘积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对于 </a:t>
            </a:r>
            <a:r>
              <a:rPr lang="en-US" altLang="zh-CN" smtClean="0"/>
              <a:t>x</a:t>
            </a:r>
            <a:r>
              <a:rPr lang="en-US" altLang="zh-CN" baseline="30000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b (mod p</a:t>
            </a:r>
            <a:r>
              <a:rPr lang="en-US" altLang="zh-CN" baseline="30000" smtClean="0"/>
              <a:t>k</a:t>
            </a:r>
            <a:r>
              <a:rPr lang="en-US" altLang="zh-CN" smtClean="0"/>
              <a:t>)</a:t>
            </a:r>
            <a:r>
              <a:rPr lang="zh-CN" altLang="en-US" smtClean="0"/>
              <a:t>，有三种情况需要处理。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4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1</a:t>
            </a:r>
            <a:r>
              <a:rPr lang="zh-CN" altLang="en-US" smtClean="0"/>
              <a:t>：</a:t>
            </a:r>
            <a:r>
              <a:rPr lang="en-US" altLang="zh-CN" smtClean="0"/>
              <a:t>b</a:t>
            </a:r>
            <a:r>
              <a:rPr lang="en-US" altLang="zh-CN" sz="2000" smtClean="0"/>
              <a:t> </a:t>
            </a:r>
            <a:r>
              <a:rPr lang="en-US" altLang="zh-CN" smtClean="0"/>
              <a:t>=</a:t>
            </a:r>
            <a:r>
              <a:rPr lang="en-US" altLang="zh-CN" sz="2000" smtClean="0"/>
              <a:t> </a:t>
            </a:r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x </a:t>
            </a:r>
            <a:r>
              <a:rPr lang="zh-CN" altLang="en-US" smtClean="0"/>
              <a:t>中 </a:t>
            </a:r>
            <a:r>
              <a:rPr lang="en-US" altLang="zh-CN" smtClean="0"/>
              <a:t>p </a:t>
            </a:r>
            <a:r>
              <a:rPr lang="zh-CN" altLang="en-US" smtClean="0"/>
              <a:t>的次数</a:t>
            </a:r>
            <a:r>
              <a:rPr lang="zh-CN" altLang="en-US"/>
              <a:t>大于</a:t>
            </a:r>
            <a:r>
              <a:rPr lang="zh-CN" altLang="en-US" smtClean="0"/>
              <a:t>等于 </a:t>
            </a:r>
            <a:r>
              <a:rPr lang="en-US" altLang="zh-CN" smtClean="0"/>
              <a:t>ceil(k / a)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记 </a:t>
            </a:r>
            <a:r>
              <a:rPr lang="en-US" altLang="zh-CN" smtClean="0"/>
              <a:t>T = ceil(k / a)</a:t>
            </a:r>
            <a:r>
              <a:rPr lang="zh-CN" altLang="en-US" smtClean="0"/>
              <a:t>，在 </a:t>
            </a:r>
            <a:r>
              <a:rPr lang="en-US" altLang="zh-CN" smtClean="0"/>
              <a:t>[0, p</a:t>
            </a:r>
            <a:r>
              <a:rPr lang="en-US" altLang="zh-CN" baseline="30000" smtClean="0"/>
              <a:t>k</a:t>
            </a:r>
            <a:r>
              <a:rPr lang="en-US" altLang="zh-CN" smtClean="0"/>
              <a:t> – 1] </a:t>
            </a:r>
            <a:r>
              <a:rPr lang="zh-CN" altLang="en-US" smtClean="0"/>
              <a:t>中每 </a:t>
            </a:r>
            <a:r>
              <a:rPr lang="en-US" altLang="zh-CN" smtClean="0"/>
              <a:t>p</a:t>
            </a:r>
            <a:r>
              <a:rPr lang="en-US" altLang="zh-CN" baseline="30000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个就有一个满足条件的数，所以解的数目为 </a:t>
            </a:r>
            <a:r>
              <a:rPr lang="en-US" altLang="zh-CN" smtClean="0"/>
              <a:t>p</a:t>
            </a:r>
            <a:r>
              <a:rPr lang="en-US" altLang="zh-CN" baseline="30000" smtClean="0"/>
              <a:t>k</a:t>
            </a:r>
            <a:r>
              <a:rPr lang="en-US" altLang="zh-CN" smtClean="0"/>
              <a:t> / p</a:t>
            </a:r>
            <a:r>
              <a:rPr lang="en-US" altLang="zh-CN" baseline="30000" smtClean="0"/>
              <a:t>T</a:t>
            </a:r>
            <a:r>
              <a:rPr lang="en-US" altLang="zh-CN" smtClean="0"/>
              <a:t> = p</a:t>
            </a:r>
            <a:r>
              <a:rPr lang="en-US" altLang="zh-CN" baseline="30000" smtClean="0"/>
              <a:t>k – 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2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2</a:t>
            </a:r>
            <a:r>
              <a:rPr lang="zh-CN" altLang="en-US" smtClean="0">
                <a:sym typeface="Wingdings" pitchFamily="2" charset="2"/>
              </a:rPr>
              <a:t>：</a:t>
            </a:r>
            <a:r>
              <a:rPr lang="en-US" altLang="zh-CN" smtClean="0">
                <a:sym typeface="Wingdings" pitchFamily="2" charset="2"/>
              </a:rPr>
              <a:t>(p,</a:t>
            </a:r>
            <a:r>
              <a:rPr lang="en-US" altLang="zh-CN" sz="2000" smtClean="0">
                <a:sym typeface="Wingdings" pitchFamily="2" charset="2"/>
              </a:rPr>
              <a:t> </a:t>
            </a:r>
            <a:r>
              <a:rPr lang="en-US" altLang="zh-CN" smtClean="0">
                <a:sym typeface="Wingdings" pitchFamily="2" charset="2"/>
              </a:rPr>
              <a:t>b)</a:t>
            </a:r>
            <a:r>
              <a:rPr lang="en-US" altLang="zh-CN" sz="2000" smtClean="0">
                <a:sym typeface="Wingdings" pitchFamily="2" charset="2"/>
              </a:rPr>
              <a:t> </a:t>
            </a:r>
            <a:r>
              <a:rPr lang="en-US" altLang="zh-CN" smtClean="0">
                <a:sym typeface="Wingdings" pitchFamily="2" charset="2"/>
              </a:rPr>
              <a:t>&gt;</a:t>
            </a:r>
            <a:r>
              <a:rPr lang="en-US" altLang="zh-CN" sz="2000" smtClean="0">
                <a:sym typeface="Wingdings" pitchFamily="2" charset="2"/>
              </a:rPr>
              <a:t> </a:t>
            </a:r>
            <a:r>
              <a:rPr lang="en-US" altLang="zh-CN" smtClean="0">
                <a:sym typeface="Wingdings" pitchFamily="2" charset="2"/>
              </a:rPr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利用前面的方法化成 </a:t>
            </a:r>
            <a:r>
              <a:rPr lang="en-US" altLang="zh-CN" smtClean="0"/>
              <a:t>(p, b) = 1 </a:t>
            </a:r>
            <a:r>
              <a:rPr lang="zh-CN" altLang="en-US" smtClean="0"/>
              <a:t>的情况。</a:t>
            </a:r>
            <a:endParaRPr lang="en-US" altLang="zh-CN" smtClean="0"/>
          </a:p>
          <a:p>
            <a:r>
              <a:rPr lang="zh-CN" altLang="en-US" smtClean="0"/>
              <a:t>显然 </a:t>
            </a:r>
            <a:r>
              <a:rPr lang="en-US" altLang="zh-CN" smtClean="0"/>
              <a:t>X </a:t>
            </a:r>
            <a:r>
              <a:rPr lang="zh-CN" altLang="en-US" smtClean="0"/>
              <a:t>和 </a:t>
            </a:r>
            <a:r>
              <a:rPr lang="en-US" altLang="zh-CN" smtClean="0"/>
              <a:t>x </a:t>
            </a:r>
            <a:r>
              <a:rPr lang="zh-CN" altLang="en-US" smtClean="0"/>
              <a:t>是一一对应的，所以解的数目和转化之后也是相同的。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 3</a:t>
            </a:r>
            <a:r>
              <a:rPr lang="zh-CN" altLang="en-US" smtClean="0"/>
              <a:t>：</a:t>
            </a:r>
            <a:r>
              <a:rPr lang="en-US" altLang="zh-CN" smtClean="0"/>
              <a:t>(p,</a:t>
            </a:r>
            <a:r>
              <a:rPr lang="en-US" altLang="zh-CN" sz="2000" smtClean="0"/>
              <a:t> </a:t>
            </a:r>
            <a:r>
              <a:rPr lang="en-US" altLang="zh-CN" smtClean="0"/>
              <a:t>b)</a:t>
            </a:r>
            <a:r>
              <a:rPr lang="en-US" altLang="zh-CN" sz="2000" smtClean="0"/>
              <a:t> </a:t>
            </a:r>
            <a:r>
              <a:rPr lang="en-US" altLang="zh-CN" smtClean="0"/>
              <a:t>=</a:t>
            </a:r>
            <a:r>
              <a:rPr lang="en-US" altLang="zh-CN" sz="2000" smtClean="0"/>
              <a:t>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即 </a:t>
            </a:r>
            <a:r>
              <a:rPr lang="en-US" altLang="zh-CN"/>
              <a:t>a ind x </a:t>
            </a:r>
            <a:r>
              <a:rPr lang="zh-CN" altLang="en-US"/>
              <a:t>≡</a:t>
            </a:r>
            <a:r>
              <a:rPr lang="en-US" altLang="zh-CN"/>
              <a:t> ind b (mod </a:t>
            </a:r>
            <a:r>
              <a:rPr lang="en-US" altLang="zh-CN" smtClean="0"/>
              <a:t>φ(p</a:t>
            </a:r>
            <a:r>
              <a:rPr lang="en-US" altLang="zh-CN" baseline="30000" smtClean="0"/>
              <a:t>k</a:t>
            </a:r>
            <a:r>
              <a:rPr lang="en-US" altLang="zh-CN" smtClean="0"/>
              <a:t>))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 smtClean="0"/>
              <a:t>方程有解当且仅当 </a:t>
            </a:r>
            <a:r>
              <a:rPr lang="en-US" altLang="zh-CN" smtClean="0"/>
              <a:t>(a, φ(p</a:t>
            </a:r>
            <a:r>
              <a:rPr lang="en-US" altLang="zh-CN" baseline="30000" smtClean="0"/>
              <a:t>k</a:t>
            </a:r>
            <a:r>
              <a:rPr lang="en-US" altLang="zh-CN" smtClean="0"/>
              <a:t>)) | ind b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并且，此时方程的解数即为 </a:t>
            </a:r>
            <a:r>
              <a:rPr lang="en-US" altLang="zh-CN"/>
              <a:t>(a, φ(p</a:t>
            </a:r>
            <a:r>
              <a:rPr lang="en-US" altLang="zh-CN" baseline="30000"/>
              <a:t>k</a:t>
            </a:r>
            <a:r>
              <a:rPr lang="en-US" altLang="zh-CN" smtClean="0"/>
              <a:t>))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迄今为止的脉络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396686"/>
              </p:ext>
            </p:extLst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6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</a:t>
            </a:r>
            <a:r>
              <a:rPr lang="zh-CN" altLang="en-US" smtClean="0"/>
              <a:t>拉定理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定理：若 </a:t>
            </a:r>
            <a:r>
              <a:rPr lang="en-US" altLang="zh-CN" smtClean="0"/>
              <a:t>(x, p) = 1</a:t>
            </a:r>
            <a:r>
              <a:rPr lang="zh-CN" altLang="en-US" smtClean="0"/>
              <a:t>，则</a:t>
            </a:r>
            <a:r>
              <a:rPr lang="en-US" altLang="zh-CN" smtClean="0"/>
              <a:t>x</a:t>
            </a:r>
            <a:r>
              <a:rPr lang="en-US" altLang="zh-CN" baseline="30000" smtClean="0"/>
              <a:t>φ(p</a:t>
            </a:r>
            <a:r>
              <a:rPr lang="en-US" altLang="zh-CN" baseline="30000"/>
              <a:t>)</a:t>
            </a:r>
            <a:r>
              <a:rPr lang="en-US" altLang="zh-CN"/>
              <a:t> </a:t>
            </a:r>
            <a:r>
              <a:rPr lang="en-US" altLang="zh-CN" smtClean="0"/>
              <a:t>≡ 1 (mod p)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考虑小于 </a:t>
            </a:r>
            <a:r>
              <a:rPr lang="en-US" altLang="zh-CN" smtClean="0"/>
              <a:t>p </a:t>
            </a:r>
            <a:r>
              <a:rPr lang="zh-CN" altLang="en-US" smtClean="0"/>
              <a:t>的自然数中与 </a:t>
            </a:r>
            <a:r>
              <a:rPr lang="en-US" altLang="zh-CN" smtClean="0"/>
              <a:t>p </a:t>
            </a:r>
            <a:r>
              <a:rPr lang="zh-CN" altLang="en-US" smtClean="0"/>
              <a:t>互素的整数集合 </a:t>
            </a:r>
            <a:r>
              <a:rPr lang="en-US" altLang="zh-CN" smtClean="0"/>
              <a:t>{a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a</a:t>
            </a:r>
            <a:r>
              <a:rPr lang="en-US" altLang="zh-CN" baseline="-25000" smtClean="0"/>
              <a:t>φ(p)</a:t>
            </a:r>
            <a:r>
              <a:rPr lang="en-US" altLang="zh-CN" smtClean="0"/>
              <a:t>}</a:t>
            </a:r>
            <a:r>
              <a:rPr lang="zh-CN" altLang="en-US" smtClean="0"/>
              <a:t>。对于其中任意两数 </a:t>
            </a:r>
            <a:r>
              <a:rPr lang="en-US" altLang="zh-CN" smtClean="0"/>
              <a:t>a, b</a:t>
            </a:r>
            <a:r>
              <a:rPr lang="zh-CN" altLang="en-US" smtClean="0"/>
              <a:t>，若 </a:t>
            </a:r>
            <a:r>
              <a:rPr lang="en-US" altLang="zh-CN" smtClean="0"/>
              <a:t>ax </a:t>
            </a:r>
            <a:r>
              <a:rPr lang="zh-CN" altLang="en-US" smtClean="0"/>
              <a:t>≡ </a:t>
            </a:r>
            <a:r>
              <a:rPr lang="en-US" altLang="zh-CN" smtClean="0"/>
              <a:t>bx (mod p)</a:t>
            </a:r>
            <a:r>
              <a:rPr lang="zh-CN" altLang="en-US" smtClean="0"/>
              <a:t>，由同余的性质有 </a:t>
            </a:r>
            <a:r>
              <a:rPr lang="en-US" altLang="zh-CN" smtClean="0"/>
              <a:t>a </a:t>
            </a:r>
            <a:r>
              <a:rPr lang="zh-CN" altLang="en-US" smtClean="0"/>
              <a:t>≡ </a:t>
            </a:r>
            <a:r>
              <a:rPr lang="en-US" altLang="zh-CN" smtClean="0"/>
              <a:t>b (mod p)</a:t>
            </a:r>
            <a:r>
              <a:rPr lang="zh-CN" altLang="en-US" smtClean="0"/>
              <a:t>，矛盾。</a:t>
            </a:r>
            <a:endParaRPr lang="en-US" altLang="zh-CN" smtClean="0"/>
          </a:p>
          <a:p>
            <a:r>
              <a:rPr lang="zh-CN" altLang="en-US" smtClean="0"/>
              <a:t>而 </a:t>
            </a:r>
            <a:r>
              <a:rPr lang="en-US" altLang="zh-CN" smtClean="0"/>
              <a:t>(ax, p) = 1</a:t>
            </a:r>
            <a:r>
              <a:rPr lang="zh-CN" altLang="en-US" smtClean="0"/>
              <a:t>，故 </a:t>
            </a:r>
            <a:r>
              <a:rPr lang="en-US" altLang="zh-CN" smtClean="0"/>
              <a:t>{xa</a:t>
            </a:r>
            <a:r>
              <a:rPr lang="en-US" altLang="zh-CN" baseline="-25000" smtClean="0"/>
              <a:t>1</a:t>
            </a:r>
            <a:r>
              <a:rPr lang="en-US" altLang="zh-CN" smtClean="0"/>
              <a:t>, xa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xa</a:t>
            </a:r>
            <a:r>
              <a:rPr lang="en-US" altLang="zh-CN" baseline="-25000" smtClean="0"/>
              <a:t>φ(p)</a:t>
            </a:r>
            <a:r>
              <a:rPr lang="en-US" altLang="zh-CN" smtClean="0"/>
              <a:t>} = </a:t>
            </a:r>
            <a:r>
              <a:rPr lang="en-US" altLang="zh-CN"/>
              <a:t>{a</a:t>
            </a:r>
            <a:r>
              <a:rPr lang="en-US" altLang="zh-CN" baseline="-25000"/>
              <a:t>1</a:t>
            </a:r>
            <a:r>
              <a:rPr lang="en-US" altLang="zh-CN"/>
              <a:t>, a</a:t>
            </a:r>
            <a:r>
              <a:rPr lang="en-US" altLang="zh-CN" baseline="-25000"/>
              <a:t>2</a:t>
            </a:r>
            <a:r>
              <a:rPr lang="en-US" altLang="zh-CN"/>
              <a:t>, …, a</a:t>
            </a:r>
            <a:r>
              <a:rPr lang="en-US" altLang="zh-CN" baseline="-25000"/>
              <a:t>φ(p</a:t>
            </a:r>
            <a:r>
              <a:rPr lang="en-US" altLang="zh-CN" baseline="-25000" smtClean="0"/>
              <a:t>)</a:t>
            </a:r>
            <a:r>
              <a:rPr lang="en-US" altLang="zh-CN" smtClean="0"/>
              <a:t>}</a:t>
            </a:r>
            <a:r>
              <a:rPr lang="zh-CN" altLang="en-US" smtClean="0"/>
              <a:t>。即</a:t>
            </a:r>
            <a:r>
              <a:rPr lang="en-US" altLang="zh-CN"/>
              <a:t> </a:t>
            </a:r>
            <a:r>
              <a:rPr lang="en-US" altLang="zh-CN" smtClean="0"/>
              <a:t>xa</a:t>
            </a:r>
            <a:r>
              <a:rPr lang="en-US" altLang="zh-CN" baseline="-25000" smtClean="0"/>
              <a:t>1</a:t>
            </a:r>
            <a:r>
              <a:rPr lang="en-US" altLang="zh-CN" smtClean="0"/>
              <a:t>xa</a:t>
            </a:r>
            <a:r>
              <a:rPr lang="en-US" altLang="zh-CN" baseline="-25000" smtClean="0"/>
              <a:t>2</a:t>
            </a:r>
            <a:r>
              <a:rPr lang="en-US" altLang="zh-CN" smtClean="0"/>
              <a:t>…xa</a:t>
            </a:r>
            <a:r>
              <a:rPr lang="en-US" altLang="zh-CN" baseline="-25000" smtClean="0"/>
              <a:t>φ(p)</a:t>
            </a:r>
            <a:r>
              <a:rPr lang="en-US" altLang="zh-CN" smtClean="0"/>
              <a:t> = x</a:t>
            </a:r>
            <a:r>
              <a:rPr lang="en-US" altLang="zh-CN" baseline="30000" smtClean="0"/>
              <a:t>φ(p)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… a</a:t>
            </a:r>
            <a:r>
              <a:rPr lang="en-US" altLang="zh-CN" baseline="-25000" smtClean="0"/>
              <a:t>φ(p)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/>
              <a:t>… a</a:t>
            </a:r>
            <a:r>
              <a:rPr lang="en-US" altLang="zh-CN" baseline="-25000"/>
              <a:t>φ(p</a:t>
            </a:r>
            <a:r>
              <a:rPr lang="en-US" altLang="zh-CN" baseline="-25000" smtClean="0"/>
              <a:t>) </a:t>
            </a:r>
            <a:r>
              <a:rPr lang="en-US" altLang="zh-CN" smtClean="0"/>
              <a:t>(mod p)</a:t>
            </a:r>
            <a:r>
              <a:rPr lang="zh-CN" altLang="en-US" smtClean="0"/>
              <a:t>，而 </a:t>
            </a:r>
            <a:r>
              <a:rPr lang="en-US" altLang="zh-CN" smtClean="0"/>
              <a:t>(</a:t>
            </a:r>
            <a:r>
              <a:rPr lang="en-US" altLang="zh-CN"/>
              <a:t>a</a:t>
            </a:r>
            <a:r>
              <a:rPr lang="en-US" altLang="zh-CN" baseline="-25000"/>
              <a:t>1</a:t>
            </a:r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en-US" altLang="zh-CN"/>
              <a:t>… a</a:t>
            </a:r>
            <a:r>
              <a:rPr lang="en-US" altLang="zh-CN" baseline="-25000"/>
              <a:t>φ(p) </a:t>
            </a:r>
            <a:r>
              <a:rPr lang="en-US" altLang="zh-CN" smtClean="0"/>
              <a:t>, p) = 1</a:t>
            </a:r>
            <a:r>
              <a:rPr lang="zh-CN" altLang="en-US" smtClean="0"/>
              <a:t>，故 </a:t>
            </a:r>
            <a:r>
              <a:rPr lang="en-US" altLang="zh-CN" smtClean="0"/>
              <a:t>x</a:t>
            </a:r>
            <a:r>
              <a:rPr lang="en-US" altLang="zh-CN" baseline="30000" smtClean="0"/>
              <a:t>φ(p)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p)</a:t>
            </a:r>
            <a:r>
              <a:rPr lang="zh-CN" altLang="en-US" smtClean="0"/>
              <a:t>。</a:t>
            </a:r>
            <a:r>
              <a:rPr lang="en-US" altLang="zh-CN" smtClean="0"/>
              <a:t>QED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02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离散傅里叶变换与卷积定理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672" y="2492896"/>
                <a:ext cx="6336704" cy="2169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80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8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48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48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4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4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sz="4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4800" b="0" i="1" smtClean="0">
                              <a:solidFill>
                                <a:schemeClr val="accent5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𝑁</m:t>
                          </m:r>
                          <m:r>
                            <a:rPr lang="en-US" altLang="zh-CN" sz="4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4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4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CN" sz="4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sz="4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4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4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4800" b="0" i="1" smtClean="0">
                                      <a:solidFill>
                                        <a:schemeClr val="accent5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4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CN" sz="48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4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800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4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92896"/>
                <a:ext cx="6336704" cy="21699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4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复数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定义虚数单位 </a:t>
                </a:r>
                <a:r>
                  <a:rPr lang="en-US" altLang="zh-CN" smtClean="0"/>
                  <a:t>i = sqrt(-1)</a:t>
                </a:r>
                <a:r>
                  <a:rPr lang="zh-CN" altLang="en-US" smtClean="0"/>
                  <a:t>，形如 </a:t>
                </a:r>
                <a:r>
                  <a:rPr lang="en-US" altLang="zh-CN" smtClean="0"/>
                  <a:t>a + bi </a:t>
                </a:r>
                <a:r>
                  <a:rPr lang="zh-CN" altLang="en-US" smtClean="0"/>
                  <a:t>的数被称为复数，其中 </a:t>
                </a:r>
                <a:r>
                  <a:rPr lang="en-US" altLang="zh-CN" smtClean="0"/>
                  <a:t>a </a:t>
                </a:r>
                <a:r>
                  <a:rPr lang="zh-CN" altLang="en-US" smtClean="0"/>
                  <a:t>为</a:t>
                </a:r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实部</a:t>
                </a:r>
                <a:r>
                  <a:rPr lang="zh-CN" altLang="en-US" smtClean="0"/>
                  <a:t>，</a:t>
                </a:r>
                <a:r>
                  <a:rPr lang="en-US" altLang="zh-CN" smtClean="0"/>
                  <a:t>b </a:t>
                </a:r>
                <a:r>
                  <a:rPr lang="zh-CN" altLang="en-US" smtClean="0"/>
                  <a:t>为</a:t>
                </a:r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虚部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若 </a:t>
                </a:r>
                <a:r>
                  <a:rPr lang="en-US" altLang="zh-CN" smtClean="0"/>
                  <a:t>x = a + bi</a:t>
                </a:r>
                <a:r>
                  <a:rPr lang="zh-CN" altLang="en-US" smtClean="0"/>
                  <a:t>，则 </a:t>
                </a:r>
                <a:r>
                  <a:rPr lang="en-US" altLang="zh-CN" smtClean="0"/>
                  <a:t>x</a:t>
                </a:r>
                <a:r>
                  <a:rPr lang="zh-CN" altLang="en-US" smtClean="0"/>
                  <a:t>*</a:t>
                </a:r>
                <a:r>
                  <a:rPr lang="en-US" altLang="zh-CN"/>
                  <a:t> </a:t>
                </a:r>
                <a:r>
                  <a:rPr lang="en-US" altLang="zh-CN" smtClean="0"/>
                  <a:t>= a – bi </a:t>
                </a:r>
                <a:r>
                  <a:rPr lang="zh-CN" altLang="en-US" smtClean="0"/>
                  <a:t>被称为 </a:t>
                </a:r>
                <a:r>
                  <a:rPr lang="en-US" altLang="zh-CN" smtClean="0"/>
                  <a:t>x </a:t>
                </a:r>
                <a:r>
                  <a:rPr lang="zh-CN" altLang="en-US" smtClean="0"/>
                  <a:t>的</a:t>
                </a:r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共轭</a:t>
                </a:r>
                <a:r>
                  <a:rPr lang="zh-CN" altLang="en-US" smtClean="0"/>
                  <a:t>，</a:t>
                </a:r>
                <a:r>
                  <a:rPr lang="en-US" altLang="zh-CN" smtClean="0"/>
                  <a:t> |x| = sqrt(a</a:t>
                </a:r>
                <a:r>
                  <a:rPr lang="en-US" altLang="zh-CN" baseline="30000" smtClean="0"/>
                  <a:t>2</a:t>
                </a:r>
                <a:r>
                  <a:rPr lang="en-US" altLang="zh-CN" smtClean="0"/>
                  <a:t> + b</a:t>
                </a:r>
                <a:r>
                  <a:rPr lang="en-US" altLang="zh-CN" baseline="30000" smtClean="0"/>
                  <a:t>2</a:t>
                </a:r>
                <a:r>
                  <a:rPr lang="en-US" altLang="zh-CN" smtClean="0"/>
                  <a:t>) </a:t>
                </a:r>
                <a:r>
                  <a:rPr lang="zh-CN" altLang="en-US" smtClean="0"/>
                  <a:t>被称为 </a:t>
                </a:r>
                <a:r>
                  <a:rPr lang="en-US" altLang="zh-CN" smtClean="0"/>
                  <a:t>x </a:t>
                </a:r>
                <a:r>
                  <a:rPr lang="zh-CN" altLang="en-US" smtClean="0"/>
                  <a:t>的</a:t>
                </a:r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绝对值</a:t>
                </a:r>
                <a:r>
                  <a:rPr lang="zh-CN" altLang="en-US" smtClean="0"/>
                  <a:t>，又称</a:t>
                </a:r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模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共轭也写作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如同全体实数构成数轴一样，全体复数构成</a:t>
                </a:r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复平面</a:t>
                </a:r>
                <a:r>
                  <a:rPr lang="zh-CN" altLang="en-US" smtClean="0"/>
                  <a:t>。复数在复平面上由一个向量 </a:t>
                </a:r>
                <a:r>
                  <a:rPr lang="en-US" altLang="zh-CN" smtClean="0"/>
                  <a:t>(a, b) </a:t>
                </a:r>
                <a:r>
                  <a:rPr lang="zh-CN" altLang="en-US" smtClean="0"/>
                  <a:t>表达，且 </a:t>
                </a:r>
                <a:r>
                  <a:rPr lang="en-US" altLang="zh-CN" smtClean="0"/>
                  <a:t>x </a:t>
                </a:r>
                <a:r>
                  <a:rPr lang="zh-CN" altLang="en-US" smtClean="0"/>
                  <a:t>与横轴的夹角 </a:t>
                </a:r>
                <a:r>
                  <a:rPr lang="en-US" altLang="zh-CN" smtClean="0"/>
                  <a:t>atan2(b, a) </a:t>
                </a:r>
                <a:r>
                  <a:rPr lang="zh-CN" altLang="en-US" smtClean="0"/>
                  <a:t>被称为 </a:t>
                </a:r>
                <a:r>
                  <a:rPr lang="en-US" altLang="zh-CN" smtClean="0"/>
                  <a:t>x </a:t>
                </a:r>
                <a:r>
                  <a:rPr lang="zh-CN" altLang="en-US" smtClean="0"/>
                  <a:t>的</a:t>
                </a:r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幅角</a:t>
                </a:r>
                <a:r>
                  <a:rPr lang="zh-CN" altLang="en-US" smtClean="0"/>
                  <a:t>。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6118" b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7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极坐标形式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x </a:t>
            </a:r>
            <a:r>
              <a:rPr lang="zh-CN" altLang="en-US" smtClean="0"/>
              <a:t>的模为 </a:t>
            </a:r>
            <a:r>
              <a:rPr lang="en-US" altLang="zh-CN" smtClean="0"/>
              <a:t>r</a:t>
            </a:r>
            <a:r>
              <a:rPr lang="zh-CN" altLang="en-US" smtClean="0"/>
              <a:t>，幅角为 </a:t>
            </a:r>
            <a:r>
              <a:rPr lang="el-GR" altLang="zh-CN" smtClean="0"/>
              <a:t>θ</a:t>
            </a:r>
            <a:r>
              <a:rPr lang="zh-CN" altLang="en-US" smtClean="0"/>
              <a:t>，则可以将 </a:t>
            </a:r>
            <a:r>
              <a:rPr lang="en-US" altLang="zh-CN" smtClean="0"/>
              <a:t>x </a:t>
            </a:r>
            <a:r>
              <a:rPr lang="zh-CN" altLang="en-US" smtClean="0"/>
              <a:t>表示成极坐标形式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 = re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l-GR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θ</a:t>
            </a:r>
            <a:r>
              <a:rPr lang="en-US" altLang="zh-CN"/>
              <a:t>.</a:t>
            </a:r>
            <a:endParaRPr lang="en-US" altLang="zh-CN" smtClean="0"/>
          </a:p>
          <a:p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re</a:t>
            </a:r>
            <a:r>
              <a:rPr lang="en-US" altLang="zh-CN" b="1" baseline="3000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l-GR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θ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 rcos</a:t>
            </a:r>
            <a:r>
              <a:rPr lang="el-GR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θ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+ irsin</a:t>
            </a:r>
            <a:r>
              <a:rPr lang="el-GR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θ</a:t>
            </a:r>
            <a:r>
              <a:rPr lang="en-US" altLang="zh-CN"/>
              <a:t>.</a:t>
            </a:r>
            <a:endParaRPr lang="en-US" altLang="zh-CN" smtClean="0"/>
          </a:p>
          <a:p>
            <a:r>
              <a:rPr lang="zh-CN" altLang="en-US" smtClean="0"/>
              <a:t>极坐标形式表示复数的积非常方便，例如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b="1" baseline="-25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l-GR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θ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× r</a:t>
            </a:r>
            <a:r>
              <a:rPr lang="en-US" altLang="zh-CN" b="1" baseline="-25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l-GR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θ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= r</a:t>
            </a:r>
            <a:r>
              <a:rPr lang="en-US" altLang="zh-CN" b="1" baseline="-25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b="1" baseline="-25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i(</a:t>
            </a:r>
            <a:r>
              <a:rPr lang="el-GR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θ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 + </a:t>
            </a:r>
            <a:r>
              <a:rPr lang="el-GR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θ</a:t>
            </a:r>
            <a:r>
              <a:rPr lang="en-US" altLang="zh-CN" b="1" baseline="300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2)</a:t>
            </a:r>
            <a:r>
              <a:rPr lang="en-US" altLang="zh-CN"/>
              <a:t>.</a:t>
            </a:r>
            <a:endParaRPr lang="en-US" altLang="zh-CN" baseline="30000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711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单位根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i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i="1" baseline="3000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altLang="zh-CN" baseline="3000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i="1" baseline="3000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πi/N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称为 </a:t>
                </a:r>
                <a:r>
                  <a:rPr lang="en-US" altLang="zh-CN" smtClean="0"/>
                  <a:t>N </a:t>
                </a:r>
                <a:r>
                  <a:rPr lang="zh-CN" altLang="en-US" smtClean="0"/>
                  <a:t>次单位根，记为 </a:t>
                </a:r>
                <a:r>
                  <a:rPr lang="el-GR" altLang="zh-CN" i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altLang="zh-CN" i="1" baseline="-2500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这样称呼的原因在于 </a:t>
                </a:r>
                <a:r>
                  <a:rPr lang="el-GR" altLang="zh-CN" b="1" i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altLang="zh-CN" b="1" i="1" baseline="-2500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b="1" i="1" baseline="3000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b="1" i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altLang="zh-CN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由此可以看出单位根的幂具有</a:t>
                </a:r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周期性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对称性</a:t>
                </a:r>
                <a:r>
                  <a:rPr lang="zh-CN" altLang="en-US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𝑵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a:rPr lang="en-US" altLang="zh-CN" b="1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𝑵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mtClean="0"/>
                  <a:t>也得到满足。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𝑵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𝒑𝒒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𝝎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b="1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sub>
                      <m:sup>
                        <m:r>
                          <a:rPr lang="en-US" altLang="zh-CN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𝒒</m:t>
                        </m:r>
                      </m:sup>
                    </m:sSubSup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也可以记 </a:t>
                </a:r>
                <a:r>
                  <a:rPr lang="el-GR" altLang="zh-CN" i="1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altLang="zh-CN" i="1" baseline="-2500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 = e</a:t>
                </a:r>
                <a:r>
                  <a:rPr lang="en-US" altLang="zh-CN" baseline="300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i="1" baseline="30000" smtClean="0">
                    <a:latin typeface="Times New Roman" pitchFamily="18" charset="0"/>
                    <a:cs typeface="Times New Roman" pitchFamily="18" charset="0"/>
                  </a:rPr>
                  <a:t>πi/N</a:t>
                </a:r>
                <a:r>
                  <a:rPr lang="zh-CN" altLang="en-US" smtClean="0"/>
                  <a:t>，原因同上。</a:t>
                </a:r>
                <a:endParaRPr lang="en-US" altLang="zh-CN" smtClean="0"/>
              </a:p>
              <a:p>
                <a:r>
                  <a:rPr lang="zh-CN" altLang="en-US" smtClean="0"/>
                  <a:t>出于尊重原作者的用意，我们还是遵循第一种定义。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4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离散傅里叶变换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有着 </a:t>
                </a:r>
                <a:r>
                  <a:rPr lang="en-US" altLang="zh-CN" smtClean="0"/>
                  <a:t>N </a:t>
                </a:r>
                <a:r>
                  <a:rPr lang="zh-CN" altLang="en-US" smtClean="0"/>
                  <a:t>个元素的序列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zh-CN" altLang="en-US" smtClean="0">
                    <a:latin typeface="Times New Roman" pitchFamily="18" charset="0"/>
                    <a:cs typeface="Times New Roman" pitchFamily="18" charset="0"/>
                  </a:rPr>
                  <a:t>，且编号从 </a:t>
                </a:r>
                <a:r>
                  <a:rPr lang="en-US" altLang="zh-CN"/>
                  <a:t>0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mtClean="0">
                    <a:latin typeface="Times New Roman" pitchFamily="18" charset="0"/>
                    <a:cs typeface="Times New Roman" pitchFamily="18" charset="0"/>
                  </a:rPr>
                  <a:t>开始</a:t>
                </a:r>
                <a:r>
                  <a:rPr lang="zh-CN" altLang="en-US" smtClean="0"/>
                  <a:t>的离散傅里叶变换的结果为</a:t>
                </a:r>
                <a:r>
                  <a:rPr lang="zh-CN" altLang="en-US"/>
                  <a:t>：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smtClean="0"/>
              </a:p>
              <a:p>
                <a:r>
                  <a:rPr lang="zh-CN" altLang="en-US" smtClean="0"/>
                  <a:t>记离散傅里叶算子为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ℱ</m:t>
                    </m:r>
                  </m:oMath>
                </a14:m>
                <a:r>
                  <a:rPr lang="zh-CN" altLang="en-US" b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ℱ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b="0" smtClean="0"/>
                  <a:t>。</a:t>
                </a:r>
                <a:endParaRPr lang="en-US" altLang="zh-CN" b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离散傅里叶变换之逆变换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将变换后的序列 </a:t>
                </a:r>
                <a:r>
                  <a:rPr lang="en-US" altLang="zh-CN" smtClean="0"/>
                  <a:t>x hat </a:t>
                </a:r>
                <a:r>
                  <a:rPr lang="zh-CN" altLang="en-US" smtClean="0"/>
                  <a:t>变换回原序列的方法为：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𝑛𝑘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mtClean="0"/>
              </a:p>
              <a:p>
                <a:r>
                  <a:rPr lang="zh-CN" altLang="en-US" smtClean="0"/>
                  <a:t>除了前面的归一化系数 </a:t>
                </a:r>
                <a:r>
                  <a:rPr lang="en-US" altLang="zh-CN" smtClean="0"/>
                  <a:t>1 / N </a:t>
                </a:r>
                <a:r>
                  <a:rPr lang="zh-CN" altLang="en-US" smtClean="0"/>
                  <a:t>之外，这两个式子十分相像。而这个系数并不重要，有时会将二者都写成 </a:t>
                </a:r>
                <a:r>
                  <a:rPr lang="en-US" altLang="zh-CN" smtClean="0"/>
                  <a:t>1 / sqrt(N)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用逆算子来表示即为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ℱ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zh-CN" altLang="en-US" smtClean="0"/>
                  <a:t>。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68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这货有个鸟用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将信号分解为不同振幅和频率的正弦信号的叠加，从而实现数据分析和压缩等。</a:t>
            </a:r>
            <a:endParaRPr lang="en-US" altLang="zh-CN" smtClean="0"/>
          </a:p>
          <a:p>
            <a:r>
              <a:rPr lang="zh-CN" altLang="en-US" smtClean="0"/>
              <a:t>可以求解偏微分方程。</a:t>
            </a:r>
            <a:endParaRPr lang="en-US" altLang="zh-CN" smtClean="0"/>
          </a:p>
          <a:p>
            <a:r>
              <a:rPr lang="zh-CN" altLang="en-US" sz="28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（可惜上面那些我一个都不会）</a:t>
            </a:r>
            <a:endParaRPr lang="en-US" altLang="zh-CN" sz="2800" b="1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（具体怎么用大家可以去问问学物理竞赛的）</a:t>
            </a:r>
            <a:endParaRPr lang="en-US" altLang="zh-CN" sz="2800" b="1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smtClean="0"/>
              <a:t>利用卷积定理和 </a:t>
            </a:r>
            <a:r>
              <a:rPr lang="en-US" altLang="zh-CN" smtClean="0"/>
              <a:t>FFT</a:t>
            </a:r>
            <a:r>
              <a:rPr lang="zh-CN" altLang="en-US" smtClean="0"/>
              <a:t>，可以将计算圆周卷积的时间复杂度降到 </a:t>
            </a:r>
            <a:r>
              <a:rPr lang="en-US" altLang="zh-CN" smtClean="0"/>
              <a:t>O(N log N)</a:t>
            </a:r>
            <a:r>
              <a:rPr lang="zh-CN" altLang="en-US" smtClean="0"/>
              <a:t>，从而实现 </a:t>
            </a:r>
            <a:r>
              <a:rPr lang="en-US" altLang="zh-CN" smtClean="0"/>
              <a:t>O(N log N) </a:t>
            </a:r>
            <a:r>
              <a:rPr lang="zh-CN" altLang="en-US" smtClean="0"/>
              <a:t>的高精度乘法。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圆周卷积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等长序列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和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均含有 </a:t>
                </a:r>
                <a:r>
                  <a:rPr lang="en-US" altLang="zh-CN" smtClean="0"/>
                  <a:t>N </a:t>
                </a:r>
                <a:r>
                  <a:rPr lang="zh-CN" altLang="en-US" smtClean="0"/>
                  <a:t>个元素，从 </a:t>
                </a:r>
                <a:r>
                  <a:rPr lang="en-US" altLang="zh-CN" smtClean="0"/>
                  <a:t>0 </a:t>
                </a:r>
                <a:r>
                  <a:rPr lang="zh-CN" altLang="en-US" smtClean="0"/>
                  <a:t>开始编号。</a:t>
                </a:r>
                <a:endParaRPr lang="en-US" altLang="zh-CN" smtClean="0"/>
              </a:p>
              <a:p>
                <a:r>
                  <a:rPr lang="zh-CN" altLang="en-US" smtClean="0"/>
                  <a:t>将序列扩展到全体整数：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zh-CN" b="0" i="1" smtClean="0">
                  <a:latin typeface="Cambria Math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𝑦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𝑁</m:t>
                      </m:r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 smtClean="0"/>
                  <a:t>定义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和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的圆周卷积 </a:t>
                </a:r>
                <a:r>
                  <a:rPr lang="en-US" altLang="zh-CN" smtClean="0"/>
                  <a:t>(</a:t>
                </a:r>
                <a:r>
                  <a:rPr lang="zh-CN" altLang="en-US" smtClean="0"/>
                  <a:t>简称卷积或折积</a:t>
                </a:r>
                <a:r>
                  <a:rPr lang="en-US" altLang="zh-CN" smtClean="0"/>
                  <a:t>) </a:t>
                </a:r>
                <a:r>
                  <a:rPr lang="zh-CN" altLang="en-US" smtClean="0"/>
                  <a:t>为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2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高精度乘就是圆周卷积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将表示 </a:t>
            </a:r>
            <a:r>
              <a:rPr lang="en-US" altLang="zh-CN" smtClean="0"/>
              <a:t>N </a:t>
            </a:r>
            <a:r>
              <a:rPr lang="zh-CN" altLang="en-US" smtClean="0"/>
              <a:t>位高精度数的序列高位补上至少 </a:t>
            </a:r>
            <a:r>
              <a:rPr lang="en-US" altLang="zh-CN" smtClean="0"/>
              <a:t>N </a:t>
            </a:r>
            <a:r>
              <a:rPr lang="zh-CN" altLang="en-US" smtClean="0"/>
              <a:t>个零，再将两个序列中元素较少的一个在高位继续补零直到二者长度相等。</a:t>
            </a:r>
            <a:endParaRPr lang="en-US" altLang="zh-CN" smtClean="0"/>
          </a:p>
          <a:p>
            <a:r>
              <a:rPr lang="zh-CN" altLang="en-US" smtClean="0"/>
              <a:t>然后两个序列的圆周卷积就是它们的积，只需要再做一次进位就能得到最后答案。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卷积定理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两个等长序列的积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zh-CN" altLang="en-US" smtClean="0"/>
                  <a:t>，定义为对应元素的积构成的序列。即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定理：</a:t>
                </a:r>
                <a:r>
                  <a:rPr lang="en-US" altLang="zh-CN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ℱ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ℱ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ℱ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即</a:t>
                </a:r>
                <a:r>
                  <a:rPr lang="en-US" altLang="zh-CN"/>
                  <a:t>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与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的卷积的离散傅里叶变换，等于其离散傅里叶变换的积。</a:t>
                </a:r>
                <a:endParaRPr lang="en-US" altLang="zh-CN" smtClean="0"/>
              </a:p>
              <a:p>
                <a:r>
                  <a:rPr lang="zh-CN" altLang="en-US" smtClean="0"/>
                  <a:t>或者写成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⊗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ℱ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ℱ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大家快拿出笔来证明一下</a:t>
                </a:r>
                <a:r>
                  <a:rPr lang="en-US" altLang="zh-CN" b="1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……</a:t>
                </a:r>
                <a:endParaRPr lang="zh-CN" altLang="en-US" b="1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000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7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费尔马小定理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对于素数 </a:t>
            </a:r>
            <a:r>
              <a:rPr lang="en-US" altLang="zh-CN" smtClean="0"/>
              <a:t>p</a:t>
            </a:r>
            <a:r>
              <a:rPr lang="zh-CN" altLang="en-US" smtClean="0"/>
              <a:t>，有 </a:t>
            </a:r>
            <a:r>
              <a:rPr lang="en-US" altLang="zh-CN" smtClean="0"/>
              <a:t>φ(p) = p – 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由欧拉定理，对于素数 </a:t>
            </a:r>
            <a:r>
              <a:rPr lang="en-US" altLang="zh-CN" smtClean="0"/>
              <a:t>p </a:t>
            </a:r>
            <a:r>
              <a:rPr lang="zh-CN" altLang="en-US" smtClean="0"/>
              <a:t>和自然数 </a:t>
            </a:r>
            <a:r>
              <a:rPr lang="en-US" altLang="zh-CN" smtClean="0"/>
              <a:t>a</a:t>
            </a:r>
            <a:r>
              <a:rPr lang="zh-CN" altLang="en-US" smtClean="0"/>
              <a:t>，若 </a:t>
            </a:r>
            <a:r>
              <a:rPr lang="en-US" altLang="zh-CN" smtClean="0"/>
              <a:t>(a, p) = 1</a:t>
            </a:r>
            <a:r>
              <a:rPr lang="zh-CN" altLang="en-US" smtClean="0"/>
              <a:t>，则 </a:t>
            </a:r>
            <a:r>
              <a:rPr lang="en-US" altLang="zh-CN" smtClean="0"/>
              <a:t>a</a:t>
            </a:r>
            <a:r>
              <a:rPr lang="en-US" altLang="zh-CN" baseline="30000" smtClean="0"/>
              <a:t>p – 1</a:t>
            </a:r>
            <a:r>
              <a:rPr lang="en-US" altLang="zh-CN" smtClean="0"/>
              <a:t> </a:t>
            </a:r>
            <a:r>
              <a:rPr lang="zh-CN" altLang="en-US" smtClean="0"/>
              <a:t>≡ </a:t>
            </a:r>
            <a:r>
              <a:rPr lang="en-US" altLang="zh-CN" smtClean="0"/>
              <a:t>1 (mod p)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这即为著名的费尔马小定理。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351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卷积定理的证明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ℱ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⊗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𝑛𝑘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𝑛𝑘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smtClean="0">
                  <a:ea typeface="Cambria Math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ℱ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ℱ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smtClean="0">
                  <a:ea typeface="Cambria Math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mtClean="0"/>
                  <a:t>这就可以看出它们相等了。</a:t>
                </a:r>
                <a:r>
                  <a:rPr lang="en-US" altLang="zh-CN" smtClean="0"/>
                  <a:t>QED</a:t>
                </a:r>
                <a:r>
                  <a:rPr lang="zh-CN" altLang="en-US" smtClean="0"/>
                  <a:t>。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快速傅里叶变换</a:t>
            </a:r>
            <a:r>
              <a:rPr lang="en-US" altLang="zh-CN" smtClean="0"/>
              <a:t>(FFT)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直接计算卷积的复杂度是 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如果用暴力方法计算离散傅里叶变换，那么复杂度也是 </a:t>
            </a:r>
            <a:r>
              <a:rPr lang="en-US" altLang="zh-CN" smtClean="0"/>
              <a:t>O(n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，起不到优化的作用。</a:t>
            </a:r>
            <a:endParaRPr lang="en-US" altLang="zh-CN" smtClean="0"/>
          </a:p>
          <a:p>
            <a:r>
              <a:rPr lang="zh-CN" altLang="en-US" smtClean="0"/>
              <a:t>然而利用快速傅里叶变换，就可以在 </a:t>
            </a:r>
            <a:r>
              <a:rPr lang="en-US" altLang="zh-CN" smtClean="0"/>
              <a:t>O(n log n) </a:t>
            </a:r>
            <a:r>
              <a:rPr lang="zh-CN" altLang="en-US" smtClean="0"/>
              <a:t>的时间内得到一样的结果。</a:t>
            </a:r>
            <a:endParaRPr lang="en-US" altLang="zh-CN" smtClean="0"/>
          </a:p>
          <a:p>
            <a:r>
              <a:rPr lang="zh-CN" altLang="en-US" smtClean="0"/>
              <a:t>之后 </a:t>
            </a:r>
            <a:r>
              <a:rPr lang="en-US" altLang="zh-CN" smtClean="0"/>
              <a:t>O(n) </a:t>
            </a:r>
            <a:r>
              <a:rPr lang="zh-CN" altLang="en-US" smtClean="0"/>
              <a:t>计算序列的积，再 </a:t>
            </a:r>
            <a:r>
              <a:rPr lang="en-US" altLang="zh-CN" smtClean="0"/>
              <a:t>O(n log n) </a:t>
            </a:r>
            <a:r>
              <a:rPr lang="zh-CN" altLang="en-US" smtClean="0"/>
              <a:t>进行逆变换，就可以在 </a:t>
            </a:r>
            <a:r>
              <a:rPr lang="en-US" altLang="zh-CN" smtClean="0"/>
              <a:t>O(n log n) </a:t>
            </a:r>
            <a:r>
              <a:rPr lang="zh-CN" altLang="en-US" smtClean="0"/>
              <a:t>的时间内计算卷积了。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Cooley-Tukey</a:t>
            </a:r>
            <a:r>
              <a:rPr lang="en-US" altLang="zh-CN" sz="2000" smtClean="0"/>
              <a:t> 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这个算法</a:t>
            </a:r>
            <a:r>
              <a:rPr lang="zh-CN" altLang="en-US" smtClean="0"/>
              <a:t>在 </a:t>
            </a:r>
            <a:r>
              <a:rPr lang="en-US" altLang="zh-CN" smtClean="0"/>
              <a:t>1965 </a:t>
            </a:r>
            <a:r>
              <a:rPr lang="zh-CN" altLang="en-US" smtClean="0"/>
              <a:t>年 </a:t>
            </a:r>
            <a:r>
              <a:rPr lang="en-US" altLang="zh-CN" smtClean="0"/>
              <a:t>J</a:t>
            </a:r>
            <a:r>
              <a:rPr lang="en-US" altLang="zh-CN"/>
              <a:t>. W. </a:t>
            </a:r>
            <a:r>
              <a:rPr lang="en-US" altLang="zh-CN" smtClean="0"/>
              <a:t>Cooley </a:t>
            </a:r>
            <a:r>
              <a:rPr lang="zh-CN" altLang="en-US" smtClean="0"/>
              <a:t>和 </a:t>
            </a:r>
            <a:r>
              <a:rPr lang="en-US" altLang="zh-CN" smtClean="0"/>
              <a:t>J</a:t>
            </a:r>
            <a:r>
              <a:rPr lang="en-US" altLang="zh-CN"/>
              <a:t>. W. </a:t>
            </a:r>
            <a:r>
              <a:rPr lang="en-US" altLang="zh-CN" smtClean="0"/>
              <a:t>Tukey </a:t>
            </a:r>
            <a:r>
              <a:rPr lang="zh-CN" altLang="en-US" smtClean="0"/>
              <a:t>合作发表 </a:t>
            </a:r>
            <a:r>
              <a:rPr lang="en-US" altLang="zh-CN" i="1" smtClean="0"/>
              <a:t>An </a:t>
            </a:r>
            <a:r>
              <a:rPr lang="en-US" altLang="zh-CN" i="1"/>
              <a:t>algorithm for the machine calculation of complex Fourier </a:t>
            </a:r>
            <a:r>
              <a:rPr lang="en-US" altLang="zh-CN" i="1" smtClean="0"/>
              <a:t>series </a:t>
            </a:r>
            <a:r>
              <a:rPr lang="zh-CN" altLang="en-US" smtClean="0"/>
              <a:t>之后</a:t>
            </a:r>
            <a:r>
              <a:rPr lang="zh-CN" altLang="en-US"/>
              <a:t>开始为人所知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但</a:t>
            </a:r>
            <a:r>
              <a:rPr lang="zh-CN" altLang="en-US"/>
              <a:t>后来发现，实际上这两位作者只是重新发明</a:t>
            </a:r>
            <a:r>
              <a:rPr lang="zh-CN" altLang="en-US" smtClean="0"/>
              <a:t>了 </a:t>
            </a:r>
            <a:r>
              <a:rPr lang="en-US" altLang="zh-CN" smtClean="0"/>
              <a:t>Gauss </a:t>
            </a:r>
            <a:r>
              <a:rPr lang="zh-CN" altLang="en-US" smtClean="0"/>
              <a:t>在 </a:t>
            </a:r>
            <a:r>
              <a:rPr lang="en-US" altLang="zh-CN" smtClean="0"/>
              <a:t>1805 </a:t>
            </a:r>
            <a:r>
              <a:rPr lang="zh-CN" altLang="en-US" smtClean="0"/>
              <a:t>年</a:t>
            </a:r>
            <a:r>
              <a:rPr lang="zh-CN" altLang="en-US"/>
              <a:t>就已经提出的</a:t>
            </a:r>
            <a:r>
              <a:rPr lang="zh-CN" altLang="en-US" smtClean="0"/>
              <a:t>算法。</a:t>
            </a:r>
            <a:endParaRPr lang="en-US" altLang="zh-CN" smtClean="0"/>
          </a:p>
          <a:p>
            <a:r>
              <a:rPr lang="zh-CN" altLang="en-US" smtClean="0"/>
              <a:t>也就是说，这个算法实际上应该称之为 </a:t>
            </a:r>
            <a:r>
              <a:rPr lang="en-US" altLang="zh-CN" smtClean="0"/>
              <a:t>Gauss </a:t>
            </a:r>
            <a:r>
              <a:rPr lang="zh-CN" altLang="en-US" smtClean="0"/>
              <a:t>算法。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Cooley-Tukey</a:t>
            </a:r>
            <a:r>
              <a:rPr lang="en-US" altLang="zh-CN" sz="2000"/>
              <a:t> </a:t>
            </a:r>
            <a:r>
              <a:rPr lang="zh-CN" altLang="en-US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算法要求序列长度 </a:t>
                </a:r>
                <a:r>
                  <a:rPr lang="en-US" altLang="zh-CN" smtClean="0"/>
                  <a:t>N </a:t>
                </a:r>
                <a:r>
                  <a:rPr lang="zh-CN" altLang="en-US" smtClean="0"/>
                  <a:t>为</a:t>
                </a:r>
                <a:r>
                  <a:rPr lang="en-US" altLang="zh-CN"/>
                  <a:t> </a:t>
                </a:r>
                <a:r>
                  <a:rPr lang="en-US" altLang="zh-CN" smtClean="0"/>
                  <a:t>2 </a:t>
                </a:r>
                <a:r>
                  <a:rPr lang="zh-CN" altLang="en-US" smtClean="0"/>
                  <a:t>的幂。</a:t>
                </a:r>
                <a:endParaRPr lang="en-US" altLang="zh-CN" smtClean="0"/>
              </a:p>
              <a:p>
                <a:r>
                  <a:rPr lang="zh-CN" altLang="en-US" smtClean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[2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𝑂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[2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+1]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于是有如下推导</a:t>
                </a:r>
                <a:r>
                  <a:rPr lang="en-US" altLang="zh-CN" smtClean="0"/>
                  <a:t>——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D6ECFF">
                    <a:satMod val="200000"/>
                  </a:srgbClr>
                </a:solidFill>
              </a:rPr>
              <a:t>Cooley-Tukey</a:t>
            </a:r>
            <a:r>
              <a:rPr lang="en-US" altLang="zh-CN" sz="2000">
                <a:solidFill>
                  <a:srgbClr val="D6ECFF">
                    <a:satMod val="200000"/>
                  </a:srgbClr>
                </a:solidFill>
              </a:rPr>
              <a:t> </a:t>
            </a:r>
            <a:r>
              <a:rPr lang="zh-CN" altLang="en-US">
                <a:solidFill>
                  <a:srgbClr val="D6ECFF">
                    <a:satMod val="200000"/>
                  </a:srgbClr>
                </a:solidFill>
              </a:rPr>
              <a:t>算法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ℱ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b="0" i="1" smtClean="0">
                  <a:latin typeface="Cambria Math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=2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=2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  (</m:t>
                      </m:r>
                      <m:r>
                        <a:rPr lang="en-US" altLang="zh-CN" b="0" i="1" smtClean="0">
                          <a:latin typeface="Cambria Math"/>
                        </a:rPr>
                        <m:t>𝑡</m:t>
                      </m:r>
                      <m:r>
                        <a:rPr lang="en-US" altLang="zh-CN" b="0" i="1" smtClean="0">
                          <a:latin typeface="Cambria Math"/>
                        </a:rPr>
                        <m:t>∈</m:t>
                      </m:r>
                      <m:r>
                        <a:rPr lang="en-US" altLang="zh-CN" b="0" i="1" smtClean="0">
                          <a:latin typeface="Cambria Math"/>
                        </a:rPr>
                        <m:t>ℤ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b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[2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[2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+1]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altLang="zh-CN" b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ℱ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ℱ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 </m:t>
                      </m:r>
                      <m:r>
                        <a:rPr lang="en-US" altLang="zh-CN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altLang="zh-CN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b="1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6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D6ECFF">
                    <a:satMod val="200000"/>
                  </a:srgbClr>
                </a:solidFill>
              </a:rPr>
              <a:t>Cooley-Tukey</a:t>
            </a:r>
            <a:r>
              <a:rPr lang="en-US" altLang="zh-CN" sz="2000">
                <a:solidFill>
                  <a:srgbClr val="D6ECFF">
                    <a:satMod val="200000"/>
                  </a:srgbClr>
                </a:solidFill>
              </a:rPr>
              <a:t> </a:t>
            </a:r>
            <a:r>
              <a:rPr lang="zh-CN" altLang="en-US">
                <a:solidFill>
                  <a:srgbClr val="D6ECFF">
                    <a:satMod val="200000"/>
                  </a:srgbClr>
                </a:solidFill>
              </a:rPr>
              <a:t>算法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上式只能处理前 </a:t>
                </a:r>
                <a:r>
                  <a:rPr lang="en-US" altLang="zh-CN" smtClean="0"/>
                  <a:t>N / 2 </a:t>
                </a:r>
                <a:r>
                  <a:rPr lang="zh-CN" altLang="en-US" smtClean="0"/>
                  <a:t>个值。对于后面的值，根据对称性立刻可以得到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ℱ</m:t>
                      </m:r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ℱ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𝐸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ℱ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𝑂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21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D6ECFF">
                    <a:satMod val="200000"/>
                  </a:srgbClr>
                </a:solidFill>
              </a:rPr>
              <a:t>Cooley-Tukey</a:t>
            </a:r>
            <a:r>
              <a:rPr lang="en-US" altLang="zh-CN" sz="2000">
                <a:solidFill>
                  <a:srgbClr val="D6ECFF">
                    <a:satMod val="200000"/>
                  </a:srgbClr>
                </a:solidFill>
              </a:rPr>
              <a:t> </a:t>
            </a:r>
            <a:r>
              <a:rPr lang="zh-CN" altLang="en-US">
                <a:solidFill>
                  <a:srgbClr val="D6ECFF">
                    <a:satMod val="200000"/>
                  </a:srgbClr>
                </a:solidFill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算法先将序列分为偶序列和奇序列，并分治求其离散傅里叶变换，最后在 </a:t>
            </a:r>
            <a:r>
              <a:rPr lang="en-US" altLang="zh-CN" smtClean="0"/>
              <a:t>O(N) </a:t>
            </a:r>
            <a:r>
              <a:rPr lang="zh-CN" altLang="en-US" smtClean="0"/>
              <a:t>的时间复杂度内进行合并，得到原序列的答案。</a:t>
            </a:r>
            <a:endParaRPr lang="en-US" altLang="zh-CN" smtClean="0"/>
          </a:p>
          <a:p>
            <a:r>
              <a:rPr lang="zh-CN" altLang="en-US" smtClean="0"/>
              <a:t>其时间复杂度 </a:t>
            </a:r>
            <a:r>
              <a:rPr lang="en-US" altLang="zh-CN" smtClean="0"/>
              <a:t>T(n) = 2T(n / 2) + O(n)</a:t>
            </a:r>
            <a:r>
              <a:rPr lang="zh-CN" altLang="en-US" smtClean="0"/>
              <a:t>，即 </a:t>
            </a:r>
            <a:r>
              <a:rPr lang="en-US" altLang="zh-CN" smtClean="0"/>
              <a:t>T(n) = O(n log n)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求逆变换的技巧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ℱ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ℱ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ℱ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smtClean="0"/>
                  <a:t>所以可以先将欲求逆变换的数组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] </a:t>
                </a:r>
                <a:r>
                  <a:rPr lang="zh-CN" altLang="en-US" smtClean="0"/>
                  <a:t>写成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[-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zh-CN" altLang="en-US" smtClean="0"/>
                  <a:t>，即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[0],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– 1],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– 2], …,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[2],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[1] </a:t>
                </a:r>
                <a:r>
                  <a:rPr lang="zh-CN" altLang="en-US" smtClean="0"/>
                  <a:t>之顺序，再求其正变换并除以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即可。</a:t>
                </a:r>
                <a:endParaRPr lang="en-US" altLang="zh-CN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smtClean="0"/>
                  <a:t>如果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是实数的离散傅里叶变换，则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]</m:t>
                        </m:r>
                      </m:e>
                    </m:acc>
                  </m:oMath>
                </a14:m>
                <a:r>
                  <a:rPr lang="zh-CN" altLang="en-US" smtClean="0"/>
                  <a:t>，故也可以将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] </a:t>
                </a:r>
                <a:r>
                  <a:rPr lang="zh-CN" altLang="en-US" smtClean="0"/>
                  <a:t>全部取共轭之后作正变换再除以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mtClean="0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206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混合基</a:t>
            </a:r>
            <a:r>
              <a:rPr lang="zh-CN" altLang="en-US" sz="2000" smtClean="0"/>
              <a:t> </a:t>
            </a:r>
            <a:r>
              <a:rPr lang="en-US" altLang="zh-CN">
                <a:solidFill>
                  <a:srgbClr val="D6ECFF">
                    <a:satMod val="200000"/>
                  </a:srgbClr>
                </a:solidFill>
              </a:rPr>
              <a:t>Cooley-Tukey</a:t>
            </a:r>
            <a:r>
              <a:rPr lang="en-US" altLang="zh-CN" sz="2000">
                <a:solidFill>
                  <a:srgbClr val="D6ECFF">
                    <a:satMod val="200000"/>
                  </a:srgbClr>
                </a:solidFill>
              </a:rPr>
              <a:t> </a:t>
            </a:r>
            <a:r>
              <a:rPr lang="zh-CN" altLang="en-US">
                <a:solidFill>
                  <a:srgbClr val="D6ECFF">
                    <a:satMod val="200000"/>
                  </a:srgbClr>
                </a:solidFill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N </a:t>
            </a:r>
            <a:r>
              <a:rPr lang="zh-CN" altLang="en-US" smtClean="0"/>
              <a:t>不是 </a:t>
            </a:r>
            <a:r>
              <a:rPr lang="en-US" altLang="zh-CN" smtClean="0"/>
              <a:t>2 </a:t>
            </a:r>
            <a:r>
              <a:rPr lang="zh-CN" altLang="en-US" smtClean="0"/>
              <a:t>的倍数，而是 </a:t>
            </a:r>
            <a:r>
              <a:rPr lang="en-US" altLang="zh-CN"/>
              <a:t>p</a:t>
            </a:r>
            <a:r>
              <a:rPr lang="en-US" altLang="zh-CN" smtClean="0"/>
              <a:t> </a:t>
            </a:r>
            <a:r>
              <a:rPr lang="zh-CN" altLang="en-US" smtClean="0"/>
              <a:t>的倍数，仿照上面的过程可以将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分为 </a:t>
            </a:r>
            <a:r>
              <a:rPr lang="en-US" altLang="zh-CN"/>
              <a:t>p</a:t>
            </a:r>
            <a:r>
              <a:rPr lang="en-US" altLang="zh-CN" smtClean="0"/>
              <a:t> </a:t>
            </a:r>
            <a:r>
              <a:rPr lang="zh-CN" altLang="en-US" smtClean="0"/>
              <a:t>个序列分别处理。</a:t>
            </a:r>
            <a:endParaRPr lang="en-US" altLang="zh-CN" smtClean="0"/>
          </a:p>
          <a:p>
            <a:r>
              <a:rPr lang="zh-CN" altLang="en-US" smtClean="0"/>
              <a:t>若将序列分为 </a:t>
            </a:r>
            <a:r>
              <a:rPr lang="en-US" altLang="zh-CN" smtClean="0"/>
              <a:t>p </a:t>
            </a:r>
            <a:r>
              <a:rPr lang="zh-CN" altLang="en-US" smtClean="0"/>
              <a:t>个子序列，合并时要花费 </a:t>
            </a:r>
            <a:r>
              <a:rPr lang="en-US" altLang="zh-CN" smtClean="0"/>
              <a:t>O(p</a:t>
            </a:r>
            <a:r>
              <a:rPr lang="en-US" altLang="zh-CN" baseline="30000" smtClean="0"/>
              <a:t>2</a:t>
            </a:r>
            <a:r>
              <a:rPr lang="en-US" altLang="zh-CN" smtClean="0"/>
              <a:t>) </a:t>
            </a:r>
            <a:r>
              <a:rPr lang="zh-CN" altLang="en-US" smtClean="0"/>
              <a:t>的时间。所以 </a:t>
            </a:r>
            <a:r>
              <a:rPr lang="en-US" altLang="zh-CN" smtClean="0"/>
              <a:t>Cooley-Tukey </a:t>
            </a:r>
            <a:r>
              <a:rPr lang="zh-CN" altLang="en-US" smtClean="0"/>
              <a:t>算法只能处理 </a:t>
            </a:r>
            <a:r>
              <a:rPr lang="en-US" altLang="zh-CN" smtClean="0"/>
              <a:t>N </a:t>
            </a:r>
            <a:r>
              <a:rPr lang="zh-CN" altLang="en-US" smtClean="0"/>
              <a:t>没有大素因子的情况。</a:t>
            </a:r>
            <a:endParaRPr lang="en-US" altLang="zh-CN" smtClean="0"/>
          </a:p>
          <a:p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在高精度乘法的例子中，可将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 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进一步补充到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 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的幂，从而使用这个算法。</a:t>
            </a:r>
            <a:endParaRPr lang="en-US" altLang="zh-CN" b="1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需要用到混合基 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Cooley-Tukey 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算法的例子：</a:t>
            </a:r>
            <a:r>
              <a:rPr lang="en-US" altLang="zh-CN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POJ 2821</a:t>
            </a:r>
            <a:endParaRPr lang="zh-CN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离散傅里叶变换虽然是计算机科学中非常重要的算法，但是在计算</a:t>
            </a:r>
            <a:r>
              <a:rPr lang="zh-CN" altLang="en-US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整数</a:t>
            </a:r>
            <a:r>
              <a:rPr lang="zh-CN" altLang="en-US" smtClean="0"/>
              <a:t>的圆周卷积时有下面的问题：</a:t>
            </a:r>
            <a:endParaRPr lang="en-US" altLang="zh-CN" smtClean="0"/>
          </a:p>
          <a:p>
            <a:r>
              <a:rPr lang="en-US" altLang="zh-CN" smtClean="0"/>
              <a:t>double </a:t>
            </a:r>
            <a:r>
              <a:rPr lang="zh-CN" altLang="en-US" smtClean="0"/>
              <a:t>类型构建的复数的运算常数很大，尤其是</a:t>
            </a:r>
            <a:r>
              <a:rPr lang="zh-CN" altLang="en-US"/>
              <a:t>计算</a:t>
            </a:r>
            <a:r>
              <a:rPr lang="en-US" altLang="zh-CN"/>
              <a:t> </a:t>
            </a:r>
            <a:r>
              <a:rPr lang="el-GR" altLang="zh-CN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/>
              <a:t> </a:t>
            </a:r>
            <a:r>
              <a:rPr lang="zh-CN" altLang="en-US" smtClean="0"/>
              <a:t>甚至需要</a:t>
            </a:r>
            <a:r>
              <a:rPr lang="zh-CN" altLang="en-US"/>
              <a:t>计算</a:t>
            </a:r>
            <a:r>
              <a:rPr lang="zh-CN" altLang="en-US" smtClean="0"/>
              <a:t>三角函数。</a:t>
            </a:r>
            <a:endParaRPr lang="en-US" altLang="zh-CN" smtClean="0"/>
          </a:p>
          <a:p>
            <a:r>
              <a:rPr lang="zh-CN" altLang="en-US" smtClean="0"/>
              <a:t>有误差，有时误差会积累产生错误答案。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2921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例子：互素数的和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对于正整数 </a:t>
            </a:r>
            <a:r>
              <a:rPr lang="en-US" altLang="zh-CN" smtClean="0"/>
              <a:t>n</a:t>
            </a:r>
            <a:r>
              <a:rPr lang="zh-CN" altLang="en-US"/>
              <a:t> </a:t>
            </a:r>
            <a:r>
              <a:rPr lang="en-US" altLang="zh-CN" smtClean="0"/>
              <a:t>(n </a:t>
            </a:r>
            <a:r>
              <a:rPr lang="zh-CN" altLang="en-US" smtClean="0"/>
              <a:t>≥ </a:t>
            </a:r>
            <a:r>
              <a:rPr lang="en-US" altLang="zh-CN" smtClean="0"/>
              <a:t>2)</a:t>
            </a:r>
            <a:r>
              <a:rPr lang="zh-CN" altLang="en-US" smtClean="0"/>
              <a:t>，求不大于 </a:t>
            </a:r>
            <a:r>
              <a:rPr lang="en-US" altLang="zh-CN" smtClean="0"/>
              <a:t>n </a:t>
            </a:r>
            <a:r>
              <a:rPr lang="zh-CN" altLang="en-US" smtClean="0"/>
              <a:t>的正整数中与 </a:t>
            </a:r>
            <a:r>
              <a:rPr lang="en-US" altLang="zh-CN" smtClean="0"/>
              <a:t>n </a:t>
            </a:r>
            <a:r>
              <a:rPr lang="zh-CN" altLang="en-US" smtClean="0"/>
              <a:t>互素的所有正整数的和。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45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寻找单位根的替代品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上面的问题都出在复单位根上。</a:t>
                </a:r>
                <a:endParaRPr lang="en-US" altLang="zh-CN" smtClean="0"/>
              </a:p>
              <a:p>
                <a:r>
                  <a:rPr lang="zh-CN" altLang="en-US" smtClean="0"/>
                  <a:t>分析卷积定理的证明和 </a:t>
                </a:r>
                <a:r>
                  <a:rPr lang="en-US" altLang="zh-CN" smtClean="0"/>
                  <a:t>Cooley-Tukey </a:t>
                </a:r>
                <a:r>
                  <a:rPr lang="zh-CN" altLang="en-US" smtClean="0"/>
                  <a:t>算法的过程，实际上只需要单位根的如下性质：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mtClean="0"/>
                  <a:t>，且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≠1(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r>
                      <a:rPr lang="en-US" altLang="zh-CN" b="0" i="1" smtClean="0">
                        <a:latin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</a:rPr>
                      <m:t>𝑘𝑁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ℤ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=2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ℤ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𝑝𝑞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𝑝𝑘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ℤ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0" smtClean="0"/>
                  <a:t>。</a:t>
                </a:r>
                <a:endParaRPr lang="en-US" altLang="zh-CN" b="0" smtClean="0"/>
              </a:p>
              <a:p>
                <a:r>
                  <a:rPr lang="zh-CN" altLang="en-US" smtClean="0"/>
                  <a:t>于是我们可以着手寻找单位根的替代品。</a:t>
                </a:r>
                <a:endParaRPr lang="en-US" altLang="zh-CN" b="0" smtClean="0"/>
              </a:p>
              <a:p>
                <a:endParaRPr lang="en-US" altLang="zh-CN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172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</a:t>
            </a:r>
            <a:r>
              <a:rPr lang="zh-CN" altLang="en-US" sz="2000" smtClean="0"/>
              <a:t>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smtClean="0"/>
              <a:t> </a:t>
            </a:r>
            <a:r>
              <a:rPr lang="zh-CN" altLang="en-US" smtClean="0"/>
              <a:t>的单位根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若整数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smtClean="0"/>
                  <a:t>，则称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是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的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次单位根。</a:t>
                </a:r>
                <a:endParaRPr lang="en-US" altLang="zh-CN" smtClean="0"/>
              </a:p>
              <a:p>
                <a:r>
                  <a:rPr lang="zh-CN" altLang="en-US" smtClean="0"/>
                  <a:t>如果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是素数，容易验证在模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的情况下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满足上面的全部三条性质。</a:t>
                </a:r>
                <a:endParaRPr lang="en-US" altLang="zh-CN" smtClean="0"/>
              </a:p>
              <a:p>
                <a:r>
                  <a:rPr lang="zh-CN" altLang="en-US" smtClean="0"/>
                  <a:t>所以我们可以用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来代替 </a:t>
                </a:r>
                <a:r>
                  <a:rPr lang="el-GR" altLang="zh-CN" i="1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zh-CN" altLang="en-US" smtClean="0"/>
                  <a:t>。 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9633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数论转换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数论转换的转换式水到渠成：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  (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𝑀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 smtClean="0"/>
                  <a:t>其逆转换也和原来的式子十分类似：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𝑛𝑘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  (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𝑀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304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数论转换式的条件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不同于复单位根的万能，数论转换中各个变量的选取需要以下条件：</a:t>
                </a:r>
                <a:endParaRPr lang="en-US" altLang="zh-CN" smtClean="0"/>
              </a:p>
              <a:p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是一个素数。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smtClean="0"/>
                  <a:t>，由此可以推得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| (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– 1)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由于要进行 </a:t>
                </a:r>
                <a:r>
                  <a:rPr lang="en-US" altLang="zh-CN" smtClean="0"/>
                  <a:t>Cooley-Tukey </a:t>
                </a:r>
                <a:r>
                  <a:rPr lang="zh-CN" altLang="en-US" smtClean="0"/>
                  <a:t>算法，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= 2</a:t>
                </a:r>
                <a:r>
                  <a:rPr lang="en-US" altLang="zh-CN" i="1" baseline="3000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zh-CN" altLang="en-US" smtClean="0"/>
                  <a:t>，所以应该选取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i="1" baseline="3000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+ 1 </a:t>
                </a:r>
                <a:r>
                  <a:rPr lang="zh-CN" altLang="en-US" smtClean="0"/>
                  <a:t>形的素数。</a:t>
                </a:r>
                <a:endParaRPr lang="en-US" altLang="zh-CN" smtClean="0"/>
              </a:p>
              <a:p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必须用心选取。因为卷积的结果也是模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之后的，过小会导致结果错误，而过大则会导致溢出。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1733" r="-23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668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如何求单位根</a:t>
            </a:r>
            <a:r>
              <a:rPr lang="zh-CN" altLang="en-US" sz="2000" smtClean="0"/>
              <a:t>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由于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是素数，其必有原根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zh-CN" altLang="en-US" smtClean="0"/>
                  <a:t>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由阶的性质，以及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| (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– 1)</a:t>
                </a:r>
                <a:r>
                  <a:rPr lang="zh-CN" altLang="en-US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所以取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  (</m:t>
                    </m:r>
                    <m:r>
                      <a:rPr lang="en-US" altLang="zh-CN" b="0" i="1" smtClean="0">
                        <a:latin typeface="Cambria Math"/>
                      </a:rPr>
                      <m:t>𝑚𝑜𝑑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mtClean="0"/>
                  <a:t> 即可。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7989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求数论逆变换的技巧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由于数论变换中“共轭”根本无从谈起，所以只能应用将数组写成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[0],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– 1],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– 2], …,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[2],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zh-CN" altLang="en-US"/>
              <a:t>之</a:t>
            </a:r>
            <a:r>
              <a:rPr lang="zh-CN" altLang="en-US" smtClean="0"/>
              <a:t>顺序之后，再求正变换并乘以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mtClean="0"/>
              <a:t> </a:t>
            </a:r>
            <a:r>
              <a:rPr lang="zh-CN" altLang="en-US" smtClean="0"/>
              <a:t>的逆元的技巧。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744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数论转换的特点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非常显然，数论转换只能做整数的圆周卷积，除此之外再无其他用途。</a:t>
            </a:r>
            <a:endParaRPr lang="en-US" altLang="zh-CN" smtClean="0"/>
          </a:p>
          <a:p>
            <a:r>
              <a:rPr lang="zh-CN" altLang="en-US" smtClean="0"/>
              <a:t>不过作为整数卷积的专用算法，数论转换不会损失任何精度，运算速度也比较快。</a:t>
            </a:r>
            <a:endParaRPr lang="en-US" altLang="zh-CN" smtClean="0"/>
          </a:p>
          <a:p>
            <a:pPr>
              <a:spcBef>
                <a:spcPts val="1200"/>
              </a:spcBef>
            </a:pPr>
            <a:r>
              <a:rPr lang="zh-CN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（但是为啥我写的就比普通的 </a:t>
            </a:r>
            <a:r>
              <a:rPr lang="en-US" altLang="zh-CN" sz="2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FFT </a:t>
            </a:r>
            <a:r>
              <a:rPr lang="zh-CN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还要慢呢</a:t>
            </a:r>
            <a:r>
              <a:rPr lang="en-US" altLang="zh-CN" sz="2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……</a:t>
            </a:r>
            <a:r>
              <a:rPr lang="zh-CN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操</a:t>
            </a:r>
            <a:r>
              <a:rPr lang="en-US" altLang="zh-CN" sz="2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……</a:t>
            </a:r>
            <a:r>
              <a:rPr lang="zh-CN" altLang="en-US" sz="20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0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(</a:t>
            </a:r>
            <a:r>
              <a:rPr lang="zh-CN" altLang="en-US" smtClean="0"/>
              <a:t>杂题及算法选讲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</a:t>
            </a:r>
            <a:r>
              <a:rPr lang="zh-CN" altLang="en-US" smtClean="0"/>
              <a:t>打飞机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88840"/>
            <a:ext cx="4032448" cy="22325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94" y="4365104"/>
            <a:ext cx="3267714" cy="19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真</a:t>
            </a:r>
            <a:r>
              <a:rPr lang="en-US" altLang="zh-CN" smtClean="0"/>
              <a:t>·</a:t>
            </a:r>
            <a:r>
              <a:rPr lang="zh-CN" altLang="en-US" smtClean="0"/>
              <a:t>扩展欧几里得算法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计算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𝑎𝑥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mtClean="0"/>
              </a:p>
              <a:p>
                <a:pPr marL="68580" indent="0">
                  <a:buNone/>
                </a:pPr>
                <a:r>
                  <a:rPr lang="zh-CN" altLang="en-US" smtClean="0"/>
                  <a:t>的值。</a:t>
                </a:r>
                <a:endParaRPr lang="en-US" altLang="zh-CN" smtClean="0"/>
              </a:p>
              <a:p>
                <a:r>
                  <a:rPr lang="zh-CN" altLang="en-US"/>
                  <a:t>我</a:t>
                </a:r>
                <a:r>
                  <a:rPr lang="zh-CN" altLang="en-US" smtClean="0"/>
                  <a:t>用剩下的不多的那点节操向你保证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mtClean="0"/>
                  <a:t>是整数，且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mtClean="0">
                    <a:latin typeface="Times New Roman" pitchFamily="18" charset="0"/>
                    <a:cs typeface="Times New Roman" pitchFamily="18" charset="0"/>
                  </a:rPr>
                  <a:t>≤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zh-CN" baseline="30000" smtClean="0"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zh-CN" altLang="en-US" smtClean="0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1" t="-2267" r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你要算的是这个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8435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11467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smtClean="0"/>
              <a:t>(a, n) = 1</a:t>
            </a:r>
            <a:r>
              <a:rPr lang="zh-CN" altLang="en-US"/>
              <a:t> </a:t>
            </a:r>
            <a:r>
              <a:rPr lang="zh-CN" altLang="en-US" smtClean="0"/>
              <a:t>且 </a:t>
            </a:r>
            <a:r>
              <a:rPr lang="en-US" altLang="zh-CN" smtClean="0"/>
              <a:t>a &lt; n</a:t>
            </a:r>
            <a:r>
              <a:rPr lang="zh-CN" altLang="en-US" smtClean="0"/>
              <a:t>，则 </a:t>
            </a:r>
            <a:r>
              <a:rPr lang="en-US" altLang="zh-CN" smtClean="0"/>
              <a:t>(n – a, n) = 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对于每个与 </a:t>
            </a:r>
            <a:r>
              <a:rPr lang="en-US" altLang="zh-CN" smtClean="0"/>
              <a:t>n </a:t>
            </a:r>
            <a:r>
              <a:rPr lang="zh-CN" altLang="en-US" smtClean="0"/>
              <a:t>互素的 </a:t>
            </a:r>
            <a:r>
              <a:rPr lang="en-US" altLang="zh-CN" smtClean="0"/>
              <a:t>a</a:t>
            </a:r>
            <a:r>
              <a:rPr lang="zh-CN" altLang="en-US" smtClean="0"/>
              <a:t>，都有一个互素的 </a:t>
            </a:r>
            <a:r>
              <a:rPr lang="en-US" altLang="zh-CN" smtClean="0"/>
              <a:t>n – a </a:t>
            </a:r>
            <a:r>
              <a:rPr lang="zh-CN" altLang="en-US" smtClean="0"/>
              <a:t>可以与之配对。</a:t>
            </a:r>
            <a:endParaRPr lang="en-US" altLang="zh-CN" smtClean="0"/>
          </a:p>
          <a:p>
            <a:r>
              <a:rPr lang="zh-CN" altLang="en-US" smtClean="0"/>
              <a:t>所以答案为 </a:t>
            </a:r>
            <a:r>
              <a:rPr lang="en-US" altLang="zh-CN" smtClean="0"/>
              <a:t>nφ(n) / 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注意这个式子对 </a:t>
            </a:r>
            <a:r>
              <a:rPr lang="en-US" altLang="zh-CN" smtClean="0"/>
              <a:t>n = 1 </a:t>
            </a:r>
            <a:r>
              <a:rPr lang="zh-CN" altLang="en-US" smtClean="0"/>
              <a:t>不成立。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38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扫清障碍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en-US" smtClean="0"/>
              <a:t>，那这事就搞定了。</a:t>
            </a:r>
            <a:endParaRPr lang="en-US" altLang="zh-CN" smtClean="0"/>
          </a:p>
          <a:p>
            <a:r>
              <a:rPr lang="zh-CN" altLang="en-US" smtClean="0"/>
              <a:t>否则，通过在取整号里加上一些整数把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化到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mtClean="0"/>
              <a:t>的范围中。</a:t>
            </a:r>
            <a:endParaRPr lang="en-US" altLang="zh-CN" smtClean="0"/>
          </a:p>
          <a:p>
            <a:r>
              <a:rPr lang="zh-CN" altLang="en-US" smtClean="0"/>
              <a:t>于是这条直线的斜率小于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同样</a:t>
            </a:r>
            <a:r>
              <a:rPr lang="zh-CN" altLang="en-US" smtClean="0"/>
              <a:t>地，把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化到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[0,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mtClean="0"/>
              <a:t>的范围中。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然后就成了这个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8435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158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你的目的是这个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8435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12553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坐标转化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建立一个原点在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zh-CN" altLang="en-US" smtClean="0"/>
                  <a:t>，以原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mtClean="0"/>
                  <a:t>轴为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轴，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mtClean="0"/>
                  <a:t>轴为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轴的新坐标系。</a:t>
                </a:r>
                <a:endParaRPr lang="en-US" altLang="zh-CN" smtClean="0"/>
              </a:p>
              <a:p>
                <a:r>
                  <a:rPr lang="zh-CN" altLang="en-US" smtClean="0"/>
                  <a:t>在这个坐标系中，直线的斜率大于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于是就可以递归算了。</a:t>
                </a:r>
                <a:endParaRPr lang="en-US" altLang="zh-CN" smtClean="0"/>
              </a:p>
              <a:p>
                <a:r>
                  <a:rPr lang="zh-CN" altLang="en-US" smtClean="0"/>
                  <a:t>但是这条直线在新坐标系中的方程是什么？</a:t>
                </a:r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r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7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求解直线方程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/>
                  <a:t>在新坐标系中显然直线的斜率为原来的倒数，即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满足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𝑎𝑛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/>
                  <a:t>所以</a:t>
                </a:r>
                <a:r>
                  <a:rPr lang="zh-CN" altLang="en-US" smtClean="0"/>
                  <a:t>其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截距为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𝑎𝑛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mtClean="0"/>
              </a:p>
              <a:p>
                <a:pPr marL="68580" indent="0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𝑎𝑛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𝑎𝑛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𝑎𝑛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mtClean="0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所以当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∈[0,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mtClean="0"/>
                  <a:t> 时，</a:t>
                </a:r>
                <a:endParaRPr lang="en-US" altLang="zh-CN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𝑎𝑥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𝑎𝑛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𝑐𝑥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𝑎𝑛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𝑚𝑜𝑑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/>
              </a:p>
              <a:p>
                <a:r>
                  <a:rPr lang="zh-CN" altLang="en-US" smtClean="0"/>
                  <a:t>递归运算即可。</a:t>
                </a:r>
                <a:endParaRPr lang="en-US" altLang="zh-CN" smtClean="0"/>
              </a:p>
              <a:p>
                <a:r>
                  <a:rPr lang="zh-CN" altLang="en-US" smtClean="0"/>
                  <a:t>时间复杂度和欧几里得算法一样是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O(log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5412" b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914400"/>
          </a:xfrm>
        </p:spPr>
        <p:txBody>
          <a:bodyPr/>
          <a:lstStyle/>
          <a:p>
            <a:r>
              <a:rPr lang="zh-CN" altLang="en-US" smtClean="0"/>
              <a:t>例子：</a:t>
            </a:r>
            <a:r>
              <a:rPr lang="en-US" altLang="zh-CN" smtClean="0"/>
              <a:t>Bitwise </a:t>
            </a:r>
            <a:r>
              <a:rPr lang="en-US" altLang="zh-CN"/>
              <a:t>XOR of Arithmetic Progression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对于正整数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aseline="3000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mtClean="0"/>
              <a:t>，计算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XOR 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XOR 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XOR … XOR 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uz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mtClean="0"/>
              <a:t>的值。</a:t>
            </a:r>
            <a:endParaRPr lang="en-US" altLang="zh-CN" smtClean="0"/>
          </a:p>
          <a:p>
            <a:r>
              <a:rPr lang="zh-CN" altLang="en-US" smtClean="0"/>
              <a:t>其中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mtClean="0"/>
              <a:t> </a:t>
            </a:r>
            <a:r>
              <a:rPr lang="zh-CN" altLang="en-US" smtClean="0"/>
              <a:t>为满足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uz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/>
              <a:t>的最大的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对于某个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kz</a:t>
                </a:r>
                <a:r>
                  <a:rPr lang="zh-CN" altLang="en-US" smtClean="0"/>
                  <a:t>，若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kz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) AND (2</a:t>
                </a:r>
                <a:r>
                  <a:rPr lang="en-US" altLang="zh-CN" i="1" baseline="3000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) = 1</a:t>
                </a:r>
                <a:r>
                  <a:rPr lang="zh-CN" altLang="en-US" smtClean="0"/>
                  <a:t>，则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𝑘𝑧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𝑃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smtClean="0"/>
                  <a:t> </a:t>
                </a:r>
                <a:r>
                  <a:rPr lang="zh-CN" altLang="en-US" smtClean="0"/>
                  <a:t>为奇数。</a:t>
                </a:r>
                <a:endParaRPr lang="en-US" altLang="zh-CN" smtClean="0"/>
              </a:p>
              <a:p>
                <a:r>
                  <a:rPr lang="zh-CN" altLang="en-US" smtClean="0"/>
                  <a:t>若答案此位为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mtClean="0"/>
                  <a:t>，则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𝑘𝑧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smtClean="0"/>
                  <a:t> </a:t>
                </a:r>
                <a:r>
                  <a:rPr lang="zh-CN" altLang="en-US" smtClean="0"/>
                  <a:t>为奇数。</a:t>
                </a:r>
                <a:endParaRPr lang="en-US" altLang="zh-CN" smtClean="0"/>
              </a:p>
              <a:p>
                <a:r>
                  <a:rPr lang="zh-CN" altLang="en-US" smtClean="0"/>
                  <a:t>计算这个式子的复杂度为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log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zh-CN" altLang="en-US" smtClean="0"/>
                  <a:t>。而一共有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log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mtClean="0"/>
                  <a:t>位需要计算，所以复杂度为 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O(log</a:t>
                </a:r>
                <a:r>
                  <a:rPr lang="en-US" altLang="zh-CN" baseline="300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i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mtClean="0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1" t="-2267" r="-3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5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3487</TotalTime>
  <Words>8130</Words>
  <Application>Microsoft Office PowerPoint</Application>
  <PresentationFormat>全屏显示(4:3)</PresentationFormat>
  <Paragraphs>407</Paragraphs>
  <Slides>97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98" baseType="lpstr">
      <vt:lpstr>穿越</vt:lpstr>
      <vt:lpstr>OI中有用的 数学知识与算法</vt:lpstr>
      <vt:lpstr>阶、原根与指标</vt:lpstr>
      <vt:lpstr>数论的特点</vt:lpstr>
      <vt:lpstr>欧拉函数</vt:lpstr>
      <vt:lpstr>欧拉函数的计算</vt:lpstr>
      <vt:lpstr>欧拉定理</vt:lpstr>
      <vt:lpstr>费尔马小定理</vt:lpstr>
      <vt:lpstr>例子：互素数的和</vt:lpstr>
      <vt:lpstr>解答</vt:lpstr>
      <vt:lpstr>阶</vt:lpstr>
      <vt:lpstr>阶的性质 1</vt:lpstr>
      <vt:lpstr>阶的性质 1 的直接推论</vt:lpstr>
      <vt:lpstr>阶的求法</vt:lpstr>
      <vt:lpstr>阶的性质 2</vt:lpstr>
      <vt:lpstr>阶的性质 3</vt:lpstr>
      <vt:lpstr>阶的性质 3</vt:lpstr>
      <vt:lpstr>证明练习</vt:lpstr>
      <vt:lpstr>解答</vt:lpstr>
      <vt:lpstr>例子：The Luckiest Number</vt:lpstr>
      <vt:lpstr>解答</vt:lpstr>
      <vt:lpstr>进阶：LCMSUM</vt:lpstr>
      <vt:lpstr>解答</vt:lpstr>
      <vt:lpstr>解答</vt:lpstr>
      <vt:lpstr>解答</vt:lpstr>
      <vt:lpstr>解答</vt:lpstr>
      <vt:lpstr>原根</vt:lpstr>
      <vt:lpstr>原根存在的充要条件</vt:lpstr>
      <vt:lpstr>拉格朗日定理</vt:lpstr>
      <vt:lpstr>拉格朗日定理的证明</vt:lpstr>
      <vt:lpstr>[理性愉悦] 2a(a≥3)没有原根的证明</vt:lpstr>
      <vt:lpstr>[理性愉悦]其余形式的数没有原根的证明</vt:lpstr>
      <vt:lpstr>[理性愉悦]其余形式的数没有原根的证明</vt:lpstr>
      <vt:lpstr>[理性愉悦]奇素数 p 有原根的证明</vt:lpstr>
      <vt:lpstr>[理性愉悦] pa 有原根的证明</vt:lpstr>
      <vt:lpstr>[理性愉悦] pa 有原根的证明</vt:lpstr>
      <vt:lpstr>[理性愉悦] pa 有原根的证明</vt:lpstr>
      <vt:lpstr>[理性愉悦] pa 有原根的证明</vt:lpstr>
      <vt:lpstr>[理性愉悦] 2pa 有原根的证明</vt:lpstr>
      <vt:lpstr>原根存在的充要条件的证明</vt:lpstr>
      <vt:lpstr>原根的求法</vt:lpstr>
      <vt:lpstr>指标</vt:lpstr>
      <vt:lpstr>指标的性质</vt:lpstr>
      <vt:lpstr>我们专注于解决的问题</vt:lpstr>
      <vt:lpstr>指标的求法</vt:lpstr>
      <vt:lpstr>Baby step, giant step</vt:lpstr>
      <vt:lpstr>正确性分析</vt:lpstr>
      <vt:lpstr>进阶：(x, p) &gt; 1</vt:lpstr>
      <vt:lpstr>解答</vt:lpstr>
      <vt:lpstr>x 的求法</vt:lpstr>
      <vt:lpstr>利用原根和指标</vt:lpstr>
      <vt:lpstr>需要考虑的问题</vt:lpstr>
      <vt:lpstr>若 p 没有原根……</vt:lpstr>
      <vt:lpstr>若 (b, p) ≠ 1……</vt:lpstr>
      <vt:lpstr>进阶：「数论之神」</vt:lpstr>
      <vt:lpstr>解答</vt:lpstr>
      <vt:lpstr>Case 1：b = 0</vt:lpstr>
      <vt:lpstr>Case 2：(p, b) &gt; 1</vt:lpstr>
      <vt:lpstr>Case 3：(p, b) = 1</vt:lpstr>
      <vt:lpstr>迄今为止的脉络</vt:lpstr>
      <vt:lpstr>离散傅里叶变换与卷积定理</vt:lpstr>
      <vt:lpstr>复数</vt:lpstr>
      <vt:lpstr>极坐标形式</vt:lpstr>
      <vt:lpstr>单位根</vt:lpstr>
      <vt:lpstr>离散傅里叶变换</vt:lpstr>
      <vt:lpstr>离散傅里叶变换之逆变换</vt:lpstr>
      <vt:lpstr>这货有个鸟用</vt:lpstr>
      <vt:lpstr>圆周卷积</vt:lpstr>
      <vt:lpstr>高精度乘就是圆周卷积</vt:lpstr>
      <vt:lpstr>卷积定理</vt:lpstr>
      <vt:lpstr>卷积定理的证明</vt:lpstr>
      <vt:lpstr>快速傅里叶变换(FFT)</vt:lpstr>
      <vt:lpstr>Cooley-Tukey 算法</vt:lpstr>
      <vt:lpstr>Cooley-Tukey 算法</vt:lpstr>
      <vt:lpstr>Cooley-Tukey 算法</vt:lpstr>
      <vt:lpstr>Cooley-Tukey 算法</vt:lpstr>
      <vt:lpstr>Cooley-Tukey 算法</vt:lpstr>
      <vt:lpstr>求逆变换的技巧</vt:lpstr>
      <vt:lpstr>混合基 Cooley-Tukey 算法</vt:lpstr>
      <vt:lpstr>存在的问题</vt:lpstr>
      <vt:lpstr>寻找单位根的替代品</vt:lpstr>
      <vt:lpstr>模 M 的单位根</vt:lpstr>
      <vt:lpstr>数论转换</vt:lpstr>
      <vt:lpstr>数论转换式的条件</vt:lpstr>
      <vt:lpstr>如何求单位根 a</vt:lpstr>
      <vt:lpstr>求数论逆变换的技巧</vt:lpstr>
      <vt:lpstr>数论转换的特点</vt:lpstr>
      <vt:lpstr>怎样打飞机</vt:lpstr>
      <vt:lpstr>真·扩展欧几里得算法</vt:lpstr>
      <vt:lpstr>你要算的是这个</vt:lpstr>
      <vt:lpstr>扫清障碍</vt:lpstr>
      <vt:lpstr>然后就成了这个</vt:lpstr>
      <vt:lpstr>你的目的是这个</vt:lpstr>
      <vt:lpstr>坐标转化</vt:lpstr>
      <vt:lpstr>求解直线方程</vt:lpstr>
      <vt:lpstr>递归</vt:lpstr>
      <vt:lpstr>例子：Bitwise XOR of Arithmetic Progression </vt:lpstr>
      <vt:lpstr>解答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OI竞赛中可能有用的 数学知识</dc:title>
  <dc:creator>Garfield</dc:creator>
  <cp:lastModifiedBy>Garfield</cp:lastModifiedBy>
  <cp:revision>387</cp:revision>
  <dcterms:created xsi:type="dcterms:W3CDTF">2013-01-27T10:15:23Z</dcterms:created>
  <dcterms:modified xsi:type="dcterms:W3CDTF">2013-02-01T15:19:03Z</dcterms:modified>
</cp:coreProperties>
</file>