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4" r:id="rId24"/>
    <p:sldId id="286" r:id="rId25"/>
    <p:sldId id="288" r:id="rId26"/>
    <p:sldId id="261" r:id="rId27"/>
    <p:sldId id="28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>
      <p:cViewPr varScale="1">
        <p:scale>
          <a:sx n="71" d="100"/>
          <a:sy n="7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B13E5-666C-49EA-9C20-26863E9EFA3E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F208-85A1-4EA2-AE32-83CC981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4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0302AB-6847-4FFE-8967-204F61AA5F61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03C2CE-C491-48AD-8232-76F9771FD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542458" cy="1985392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信息学竞赛中的数学问题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717032"/>
            <a:ext cx="7854696" cy="175260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河北唐山一中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石昊悦</a:t>
            </a:r>
            <a:endParaRPr lang="zh-CN" altLang="en-US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3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-GCD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Hankson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的趣味题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题目大意：给定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a,b,c,d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四个数，问有多少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x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满足如下条件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𝑐</m:t>
                      </m:r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𝑙𝑐𝑚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𝑑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题目来源：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NOIP2009 P2</a:t>
                </a: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提示：分解质因数，分别处理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min,max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的情况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互质问题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定义：如果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=1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我们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称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𝑥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与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互质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欧拉函数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  <a:ea typeface="微软雅黑" pitchFamily="34" charset="-122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表示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1~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之间</m:t>
                    </m:r>
                    <m:r>
                      <a:rPr lang="zh-CN" altLang="en-US" sz="2000" i="1" smtClean="0">
                        <a:latin typeface="Cambria Math"/>
                        <a:ea typeface="微软雅黑" pitchFamily="34" charset="-122"/>
                      </a:rPr>
                      <m:t>有多少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个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数字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与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互质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即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欧拉</m:t>
                    </m:r>
                    <m:r>
                      <a:rPr lang="zh-CN" altLang="en-US" sz="2000" i="1" smtClean="0">
                        <a:latin typeface="Cambria Math"/>
                        <a:ea typeface="微软雅黑" pitchFamily="34" charset="-122"/>
                      </a:rPr>
                      <m:t>函数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求欧拉函数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/>
                          <a:ea typeface="微软雅黑" pitchFamily="34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−1 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为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微软雅黑" pitchFamily="34" charset="-122"/>
                                </a:rPr>
                                <m:t>质数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）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，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𝑝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为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微软雅黑" pitchFamily="34" charset="-122"/>
                                </a:rPr>
                                <m:t>质数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）</m:t>
                              </m:r>
                            </m:e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  <a:ea typeface="微软雅黑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/>
                                                  <a:ea typeface="微软雅黑" pitchFamily="34" charset="-12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  <a:ea typeface="微软雅黑" pitchFamily="34" charset="-122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  <a:ea typeface="微软雅黑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−1)</m:t>
                                          </m:r>
                                          <m: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/>
                                          <a:ea typeface="微软雅黑" pitchFamily="34" charset="-122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zh-CN" altLang="en-US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zh-CN" altLang="en-US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，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1" smtClean="0">
                                  <a:latin typeface="Cambria Math"/>
                                  <a:ea typeface="微软雅黑" pitchFamily="34" charset="-122"/>
                                </a:rPr>
                                <m:t>为质数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根据上述结论，显然可以递归求解欧拉函数值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一个小结论：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1</m:t>
                    </m:r>
                    <m:r>
                      <a:rPr lang="en-US" altLang="zh-CN" sz="2000" b="0" i="0" dirty="0" smtClean="0">
                        <a:latin typeface="Cambria Math"/>
                        <a:ea typeface="微软雅黑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  <a:ea typeface="微软雅黑" pitchFamily="34" charset="-122"/>
                      </a:rPr>
                      <m:t>n</m:t>
                    </m:r>
                    <m:r>
                      <a:rPr lang="zh-CN" altLang="en-US" sz="2000" b="0" i="1" dirty="0" smtClean="0">
                        <a:latin typeface="Cambria Math"/>
                        <a:ea typeface="微软雅黑" pitchFamily="34" charset="-122"/>
                      </a:rPr>
                      <m:t>中，与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zh-CN" altLang="en-US" sz="2000" i="1" dirty="0">
                        <a:latin typeface="Cambria Math"/>
                        <a:ea typeface="微软雅黑" pitchFamily="34" charset="-122"/>
                      </a:rPr>
                      <m:t>互质</m:t>
                    </m:r>
                    <m:r>
                      <a:rPr lang="zh-CN" altLang="en-US" sz="2000" b="0" i="1" dirty="0" smtClean="0">
                        <a:latin typeface="Cambria Math"/>
                        <a:ea typeface="微软雅黑" pitchFamily="34" charset="-122"/>
                      </a:rPr>
                      <m:t>的数</m:t>
                    </m:r>
                    <m:r>
                      <a:rPr lang="zh-CN" altLang="en-US" sz="2000" i="1" dirty="0">
                        <a:latin typeface="Cambria Math"/>
                        <a:ea typeface="微软雅黑" pitchFamily="34" charset="-122"/>
                      </a:rPr>
                      <m:t>的和</m:t>
                    </m:r>
                    <m:r>
                      <a:rPr lang="zh-CN" altLang="en-US" sz="2000" b="0" i="1" dirty="0" smtClean="0">
                        <a:latin typeface="Cambria Math"/>
                        <a:ea typeface="微软雅黑" pitchFamily="34" charset="-122"/>
                      </a:rPr>
                      <m:t>为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zh-CN" altLang="en-US" sz="2000" i="1" dirty="0">
                            <a:latin typeface="Cambria Math"/>
                            <a:ea typeface="微软雅黑" pitchFamily="34" charset="-122"/>
                          </a:rPr>
                          <m:t>𝜑</m:t>
                        </m:r>
                        <m: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取模问题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𝑚𝑜𝑑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𝑚𝑜𝑑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−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𝑚𝑜𝑑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𝑚𝑜𝑑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𝑝</m:t>
                    </m:r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𝑎𝑏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乘法逆元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我们知道，取模运算当中</a:t>
                </a:r>
                <a:r>
                  <a:rPr lang="zh-CN" altLang="en-US" sz="2000" b="1" u="sng" dirty="0" smtClean="0">
                    <a:latin typeface="Cambria Math"/>
                    <a:ea typeface="微软雅黑" pitchFamily="34" charset="-122"/>
                  </a:rPr>
                  <a:t>不存在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如下运算律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𝑏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𝑚𝑜𝑑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𝑚𝑜𝑑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但是怎样解决此类问题呢？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小学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时我们学过，除以一个数等于乘这个数的倒数，而关于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mod p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的倒数我们就称之为乘法逆元。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≡1(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，则称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y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x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关于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mod p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的乘法逆元。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u="sng" dirty="0" smtClean="0">
                    <a:latin typeface="Cambria Math"/>
                    <a:ea typeface="微软雅黑" pitchFamily="34" charset="-122"/>
                  </a:rPr>
                  <a:t>注意，只有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u="sng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u="sng" smtClean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u="sng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u="sng" smtClean="0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000" b="0" i="1" u="sng" smtClean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b="0" i="1" u="sng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000" b="0" i="1" u="sng" smtClean="0">
                        <a:latin typeface="Cambria Math"/>
                        <a:ea typeface="微软雅黑" pitchFamily="34" charset="-122"/>
                      </a:rPr>
                      <m:t>=1</m:t>
                    </m:r>
                    <m:r>
                      <a:rPr lang="zh-CN" altLang="en-US" sz="2000" b="0" i="1" u="sng" smtClean="0">
                        <a:latin typeface="Cambria Math"/>
                        <a:ea typeface="微软雅黑" pitchFamily="34" charset="-122"/>
                      </a:rPr>
                      <m:t>时</m:t>
                    </m:r>
                    <m:r>
                      <a:rPr lang="zh-CN" altLang="en-US" sz="2000" i="1" u="sng">
                        <a:latin typeface="Cambria Math"/>
                        <a:ea typeface="微软雅黑" pitchFamily="34" charset="-122"/>
                      </a:rPr>
                      <m:t>有关</m:t>
                    </m:r>
                    <m:r>
                      <a:rPr lang="zh-CN" altLang="en-US" sz="2000" i="1" u="sng" smtClean="0">
                        <a:latin typeface="Cambria Math"/>
                        <a:ea typeface="微软雅黑" pitchFamily="34" charset="-122"/>
                      </a:rPr>
                      <m:t>乘法逆元</m:t>
                    </m:r>
                    <m:r>
                      <a:rPr lang="zh-CN" altLang="en-US" sz="2000" b="0" i="1" u="sng" smtClean="0">
                        <a:latin typeface="Cambria Math"/>
                        <a:ea typeface="微软雅黑" pitchFamily="34" charset="-122"/>
                      </a:rPr>
                      <m:t>的</m:t>
                    </m:r>
                    <m:r>
                      <a:rPr lang="zh-CN" altLang="en-US" sz="2000" i="1" u="sng">
                        <a:latin typeface="Cambria Math"/>
                        <a:ea typeface="微软雅黑" pitchFamily="34" charset="-122"/>
                      </a:rPr>
                      <m:t>上述结论</m:t>
                    </m:r>
                    <m:r>
                      <a:rPr lang="zh-CN" altLang="en-US" sz="2000" i="1" u="sng" smtClean="0">
                        <a:latin typeface="Cambria Math"/>
                        <a:ea typeface="微软雅黑" pitchFamily="34" charset="-122"/>
                      </a:rPr>
                      <m:t>才成立</m:t>
                    </m:r>
                    <m:r>
                      <a:rPr lang="en-US" altLang="zh-CN" sz="2000" b="0" i="1" u="sng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u="sng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取模问题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欧拉定理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000" i="1" smtClean="0">
                              <a:latin typeface="Cambria Math"/>
                              <a:ea typeface="微软雅黑" pitchFamily="34" charset="-122"/>
                            </a:rPr>
                            <m:t>𝜑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注意，当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p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为质数时，定理可特殊表示为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−2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1 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费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马小定理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是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质数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，且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=1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≡1 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注意，费马小定理的逆定理是不成立的，但是多选择几个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a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，就可以测试数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p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是否是素数了。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  <a:r>
              <a:rPr lang="en-US" altLang="zh-CN" dirty="0"/>
              <a:t>-</a:t>
            </a:r>
            <a:r>
              <a:rPr lang="zh-CN" altLang="en-US" dirty="0"/>
              <a:t>取模问题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扩展欧几里得算法</a:t>
                </a: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和我们刚刚介绍的求两数</a:t>
                </a:r>
                <a:r>
                  <a:rPr lang="en-US" altLang="zh-CN" sz="2400" dirty="0">
                    <a:latin typeface="Cambria Math"/>
                    <a:ea typeface="微软雅黑" pitchFamily="34" charset="-122"/>
                  </a:rPr>
                  <a:t>GCD</a:t>
                </a: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的欧几里得算法类似，扩展欧几里得算法用于解决这样一个问题：</a:t>
                </a: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137160" indent="0" algn="ctr">
                  <a:buNone/>
                </a:pP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求二元一次方程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𝑎𝑥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+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𝑏𝑦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的一组</a:t>
                </a:r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解</a:t>
                </a:r>
                <a:endParaRPr lang="en-US" altLang="zh-CN" sz="24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 algn="ctr">
                  <a:buNone/>
                </a:pP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首先，我们设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𝑑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40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𝑐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𝑑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，则原方程有解，否则一定无解。</a:t>
                </a: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在有解的情况下，我们令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a</m:t>
                    </m:r>
                    <m: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d</m:t>
                        </m:r>
                      </m:den>
                    </m:f>
                    <m: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b</m:t>
                    </m:r>
                    <m: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d</m:t>
                        </m:r>
                      </m:den>
                    </m:f>
                    <m: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c</m:t>
                    </m:r>
                    <m: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d</m:t>
                        </m:r>
                      </m:den>
                    </m:f>
                    <m:r>
                      <a:rPr lang="zh-CN" altLang="en-US" sz="2400" dirty="0">
                        <a:latin typeface="Cambria Math"/>
                        <a:ea typeface="微软雅黑" pitchFamily="34" charset="-122"/>
                      </a:rPr>
                      <m:t>，现在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400" dirty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400" dirty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dirty="0">
                        <a:latin typeface="Cambria Math"/>
                        <a:ea typeface="微软雅黑" pitchFamily="34" charset="-122"/>
                      </a:rPr>
                      <m:t>=1.</m:t>
                    </m:r>
                  </m:oMath>
                </a14:m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求解方程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𝑎𝑥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+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𝑏𝑦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时</a:t>
                </a: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59436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  <a:ea typeface="微软雅黑" pitchFamily="34" charset="-122"/>
                      </a:rPr>
                      <m:t>a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=1,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𝑏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，则</a:t>
                </a:r>
                <a:r>
                  <a:rPr lang="en-US" altLang="zh-CN" sz="2400" dirty="0">
                    <a:latin typeface="Cambria Math"/>
                    <a:ea typeface="微软雅黑" pitchFamily="34" charset="-122"/>
                  </a:rPr>
                  <a:t>{x=1,y=0}</a:t>
                </a:r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是原方程的一个解。</a:t>
                </a: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pPr marL="59436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否则求解方程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𝑏𝑥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+(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𝑎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𝑏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)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𝑦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是这个方程的一个解。通过推倒</a:t>
                </a:r>
                <a:r>
                  <a:rPr lang="en-US" altLang="zh-CN" sz="2400" dirty="0">
                    <a:latin typeface="Cambria Math"/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𝑦</m:t>
                    </m:r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den>
                    </m:f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  <a:ea typeface="微软雅黑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Cambria Math"/>
                    <a:ea typeface="微软雅黑" pitchFamily="34" charset="-122"/>
                  </a:rPr>
                  <a:t>是原方程的一组解</a:t>
                </a:r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。</a:t>
                </a:r>
                <a:endParaRPr lang="en-US" altLang="zh-CN" sz="24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对于原方程，我们已经求解出</a:t>
                </a:r>
                <a:r>
                  <a:rPr lang="en-US" altLang="zh-CN" sz="2400" dirty="0" smtClean="0">
                    <a:latin typeface="Cambria Math"/>
                    <a:ea typeface="微软雅黑" pitchFamily="34" charset="-122"/>
                  </a:rPr>
                  <a:t>{x,y}</a:t>
                </a:r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是其一组解，那么</a:t>
                </a:r>
                <a:r>
                  <a:rPr lang="en-US" altLang="zh-CN" sz="2400" dirty="0" smtClean="0">
                    <a:latin typeface="Cambria Math"/>
                    <a:ea typeface="微软雅黑" pitchFamily="34" charset="-122"/>
                  </a:rPr>
                  <a:t>{x’, y’ | x’=x+kb, y’=y-ka(k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US" altLang="zh-CN" sz="2400" dirty="0" smtClean="0">
                    <a:latin typeface="Cambria Math"/>
                    <a:ea typeface="微软雅黑" pitchFamily="34" charset="-122"/>
                  </a:rPr>
                  <a:t>)}</a:t>
                </a:r>
                <a:r>
                  <a:rPr lang="zh-CN" altLang="en-US" sz="2400" dirty="0" smtClean="0">
                    <a:latin typeface="Cambria Math"/>
                    <a:ea typeface="微软雅黑" pitchFamily="34" charset="-122"/>
                  </a:rPr>
                  <a:t>就是其所有的解</a:t>
                </a:r>
                <a:r>
                  <a:rPr lang="en-US" altLang="zh-CN" sz="2400" dirty="0" smtClean="0">
                    <a:latin typeface="Cambria Math"/>
                    <a:ea typeface="微软雅黑" pitchFamily="34" charset="-122"/>
                  </a:rPr>
                  <a:t>.</a:t>
                </a:r>
                <a:endParaRPr lang="en-US" altLang="zh-CN" sz="2400" dirty="0">
                  <a:latin typeface="Cambria Math"/>
                  <a:ea typeface="微软雅黑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t="-1221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r>
              <a:rPr lang="en-US" altLang="zh-CN" dirty="0" smtClean="0"/>
              <a:t>-</a:t>
            </a:r>
            <a:r>
              <a:rPr lang="zh-CN" altLang="en-US" dirty="0"/>
              <a:t>排列</a:t>
            </a:r>
            <a:r>
              <a:rPr lang="zh-CN" altLang="en-US" dirty="0" smtClean="0"/>
              <a:t>与组合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阶乘：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zh-CN" altLang="en-US" sz="2000">
                        <a:latin typeface="Cambria Math"/>
                        <a:ea typeface="微软雅黑" pitchFamily="34" charset="-122"/>
                      </a:rPr>
                      <m:t>！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e>
                    </m:nary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×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e>
                    </m:d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!  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，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特别地，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0!=1</m:t>
                    </m:r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组合数：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排列数：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 </a:t>
                </a: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，有时排列数也用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来表示</a:t>
                </a:r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（吐槽：没人认为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的</a:t>
                </a: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P</a:t>
                </a: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是</a:t>
                </a: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”Pailie”</a:t>
                </a: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的首字母吧？）</a:t>
                </a:r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这些知识是高中数学课上会讲的？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2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r>
              <a:rPr lang="en-US" altLang="zh-CN" dirty="0" smtClean="0"/>
              <a:t>-</a:t>
            </a:r>
            <a:r>
              <a:rPr lang="zh-CN" altLang="en-US" dirty="0"/>
              <a:t>排列</a:t>
            </a:r>
            <a:r>
              <a:rPr lang="zh-CN" altLang="en-US" dirty="0" smtClean="0"/>
              <a:t>与组合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看一道高中数学排列组合题目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名男生，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M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名女生和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2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名老师要排成一行，要求老师和老师不能相邻，女生和女生不能相邻。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题目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来源：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Bzoj2729</a:t>
                </a: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首先，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M&gt;N+2+1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时无解，这是显然的。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我们先把老师看成男生，那么这样的方案数是</a:t>
                </a:r>
                <a:endParaRPr lang="en-US" altLang="zh-CN" sz="2000" i="1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𝑀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  <a:ea typeface="微软雅黑" pitchFamily="34" charset="-122"/>
                        </a:rPr>
                        <m:t>×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+2</m:t>
                          </m:r>
                        </m:sup>
                      </m:sSubSup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×</m:t>
                      </m:r>
                      <m:sSubSup>
                        <m:sSubSup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+3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𝑀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+3−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但是，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/>
                        <a:ea typeface="微软雅黑" pitchFamily="34" charset="-122"/>
                      </a:rPr>
                      <m:t>老师</m:t>
                    </m:r>
                    <m:r>
                      <a:rPr lang="zh-CN" altLang="en-US" sz="2000" i="1" smtClean="0">
                        <a:latin typeface="Cambria Math"/>
                        <a:ea typeface="微软雅黑" pitchFamily="34" charset="-122"/>
                      </a:rPr>
                      <m:t>≠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男生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，我们还要删除掉两位老师相邻的方案数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×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𝑀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  <a:ea typeface="微软雅黑" pitchFamily="34" charset="-122"/>
                        </a:rPr>
                        <m:t>×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×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𝑀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+2−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友情提示：为避免高精度除法，我们可以采用分解质因数的方法。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0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置换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置换就是一个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1~n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的排列，比如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n=5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时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{3,1,2,5,4}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就是一个置换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我们不妨称第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一个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置换显然可以被分成若干个环，以上一个为例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{(3,1,2)(5,4)}</a:t>
                </a: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小问题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1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：给定一个排列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}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，每次可以任意交换两个位置上的数字（不必相邻），问至少要交换几次能使数列恢复升序？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       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答案：所有（置换环长度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-1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）的和，证明显然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小问题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2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：给定一个置换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}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，我们每次把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1,2,3,…,n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置换成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，问置换几次后恢复原状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 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      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答案：所有置换环长的最小公倍数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(LCM).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友情提示：置换这种东西需要脑筋急转弯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扩展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阅读：推荐</a:t>
                </a: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国家集训队论文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《</a:t>
                </a: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置换群快速幂运算 研究与探讨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》</a:t>
                </a: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（作者：潘震皓）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Fibonacci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数列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（吐槽：这个数列在小学找规律题目当中是不是已成经典？）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=0,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1</m:t>
                      </m:r>
                      <m:r>
                        <a:rPr lang="en-US" altLang="zh-CN" sz="2000" i="1">
                          <a:latin typeface="Cambria Math"/>
                          <a:ea typeface="微软雅黑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≥2)</m:t>
                      </m:r>
                    </m:oMath>
                  </m:oMathPara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关键性质（这些你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probably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不知道）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+2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−1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b="0" i="1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证明什么的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……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可以先试着自己来，实在不行我们有强大的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Google^_^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1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一个小问题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给定两个数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x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y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sub>
                    </m:sSub>
                    <m:r>
                      <a:rPr lang="zh-CN" altLang="en-US" sz="2000" i="1" smtClean="0">
                        <a:latin typeface="Cambria Math"/>
                        <a:ea typeface="微软雅黑" pitchFamily="34" charset="-122"/>
                      </a:rPr>
                      <m:t>是否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能够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整除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题目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来源：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PKUSC2012 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第一试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应用刚才的结论，有没有发现问题已经变成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dirty="0">
                          <a:latin typeface="Cambria Math"/>
                          <a:ea typeface="微软雅黑" pitchFamily="34" charset="-122"/>
                        </a:rPr>
                        <m:t>判断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/>
                          <a:ea typeface="微软雅黑" pitchFamily="34" charset="-122"/>
                        </a:rPr>
                        <m:t>gcd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/>
                              <a:ea typeface="微软雅黑" pitchFamily="34" charset="-122"/>
                            </a:rPr>
                            <m:t>x</m:t>
                          </m:r>
                          <m:r>
                            <a:rPr lang="en-US" altLang="zh-CN" sz="2000" b="0" i="0" dirty="0" smtClean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/>
                              <a:ea typeface="微软雅黑" pitchFamily="34" charset="-122"/>
                            </a:rPr>
                            <m:t>y</m:t>
                          </m:r>
                        </m:e>
                      </m:d>
                      <m:r>
                        <a:rPr lang="zh-CN" altLang="en-US" sz="2000" i="1" dirty="0">
                          <a:latin typeface="Cambria Math"/>
                          <a:ea typeface="微软雅黑" pitchFamily="34" charset="-122"/>
                        </a:rPr>
                        <m:t>是否</m:t>
                      </m:r>
                      <m:r>
                        <a:rPr lang="zh-CN" altLang="en-US" sz="2000" i="1" dirty="0" smtClean="0">
                          <a:latin typeface="Cambria Math"/>
                          <a:ea typeface="微软雅黑" pitchFamily="34" charset="-122"/>
                        </a:rPr>
                        <m:t>等于</m:t>
                      </m:r>
                      <m:r>
                        <a:rPr lang="en-US" altLang="zh-CN" sz="2000" b="0" i="1" dirty="0" smtClean="0">
                          <a:latin typeface="Cambria Math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一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个特例：需要特判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悄悄告诉你：做出这道题，你就比某些国家集训队选手强了！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在前面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个人水平有限，如有错误还请海涵，诸位以后水平必将在我之上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内事不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决问百度，外事不决问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初学信息学竞赛建议学习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Pascal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选手）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NOIP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前，不建议在练习赛时使用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STL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适度游戏益脑，过度游戏伤身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E-mail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This_poet@126.com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1339808500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Cell Phone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15832506050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新浪微博：石昊悦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FredaCat</a:t>
            </a:r>
          </a:p>
        </p:txBody>
      </p:sp>
    </p:spTree>
    <p:extLst>
      <p:ext uri="{BB962C8B-B14F-4D97-AF65-F5344CB8AC3E}">
        <p14:creationId xmlns:p14="http://schemas.microsoft.com/office/powerpoint/2010/main" val="36587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Catalan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数列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 (</m:t>
                      </m:r>
                      <m:r>
                        <a:rPr lang="zh-CN" altLang="en-US" sz="2000" i="1">
                          <a:latin typeface="Cambria Math"/>
                          <a:ea typeface="微软雅黑" pitchFamily="34" charset="-122"/>
                        </a:rPr>
                        <m:t>注意</m:t>
                      </m:r>
                      <m:r>
                        <a:rPr lang="zh-CN" altLang="en-US" sz="2000" i="1" smtClean="0">
                          <a:latin typeface="Cambria Math"/>
                          <a:ea typeface="微软雅黑" pitchFamily="34" charset="-122"/>
                        </a:rPr>
                        <m:t>大</m:t>
                      </m:r>
                      <m:r>
                        <a:rPr lang="zh-CN" altLang="en-US" sz="2000" i="1">
                          <a:latin typeface="Cambria Math"/>
                          <a:ea typeface="微软雅黑" pitchFamily="34" charset="-122"/>
                        </a:rPr>
                        <m:t>小写</m:t>
                      </m:r>
                      <m:r>
                        <a:rPr lang="zh-CN" altLang="en-US" sz="2000" b="0" i="1" smtClean="0">
                          <a:latin typeface="Cambria Math"/>
                          <a:ea typeface="微软雅黑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 smtClean="0">
                          <a:latin typeface="Cambria Math"/>
                          <a:ea typeface="微软雅黑" pitchFamily="34" charset="-122"/>
                        </a:rPr>
                        <m:t>表示</m:t>
                      </m:r>
                      <m:r>
                        <a:rPr lang="zh-CN" altLang="en-US" sz="2000" i="1">
                          <a:latin typeface="Cambria Math"/>
                          <a:ea typeface="微软雅黑" pitchFamily="34" charset="-122"/>
                        </a:rPr>
                        <m:t>卡特兰</m:t>
                      </m:r>
                      <m:r>
                        <a:rPr lang="zh-CN" altLang="en-US" sz="2000" b="0" i="1" smtClean="0">
                          <a:latin typeface="Cambria Math"/>
                          <a:ea typeface="微软雅黑" pitchFamily="34" charset="-122"/>
                        </a:rPr>
                        <m:t>数列的第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𝑛</m:t>
                      </m:r>
                      <m:r>
                        <a:rPr lang="zh-CN" altLang="en-US" sz="2000" b="0" i="1" smtClean="0">
                          <a:latin typeface="Cambria Math"/>
                          <a:ea typeface="微软雅黑" pitchFamily="34" charset="-122"/>
                        </a:rPr>
                        <m:t>项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应用：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594360" indent="-457200">
                  <a:buFont typeface="+mj-lt"/>
                  <a:buAutoNum type="arabicPeriod"/>
                </a:pP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0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和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1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排成一行，要求任意前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个数中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1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的个数不少于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0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的个数的方案数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594360" indent="-457200">
                  <a:buFont typeface="+mj-lt"/>
                  <a:buAutoNum type="arabicPeriod"/>
                </a:pP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个节点，不同二叉树的数量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594360" indent="-457200">
                  <a:buFont typeface="+mj-lt"/>
                  <a:buAutoNum type="arabicPeriod"/>
                </a:pP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个字符，不同出栈序列的数量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……</a:t>
                </a: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更多应用，请求助搜索引擎！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6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Cambria Math"/>
                <a:ea typeface="微软雅黑" pitchFamily="34" charset="-122"/>
              </a:rPr>
              <a:t>更多数列</a:t>
            </a:r>
            <a:endParaRPr lang="en-US" altLang="zh-CN" sz="2000" dirty="0" smtClean="0">
              <a:latin typeface="Cambria Math"/>
              <a:ea typeface="微软雅黑" pitchFamily="34" charset="-122"/>
            </a:endParaRPr>
          </a:p>
          <a:p>
            <a:endParaRPr lang="en-US" altLang="zh-CN" sz="2000" dirty="0">
              <a:latin typeface="Cambria Math"/>
              <a:ea typeface="微软雅黑" pitchFamily="34" charset="-122"/>
            </a:endParaRPr>
          </a:p>
          <a:p>
            <a:pPr marL="137160" indent="0" algn="ctr">
              <a:buNone/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请访问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OEIS~~~</a:t>
            </a:r>
          </a:p>
          <a:p>
            <a:pPr marL="137160" indent="0" algn="ctr">
              <a:buNone/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网址</a:t>
            </a:r>
            <a:r>
              <a:rPr lang="en-US" altLang="zh-CN" sz="2000" dirty="0">
                <a:latin typeface="Cambria Math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http://oeis.org</a:t>
            </a:r>
          </a:p>
          <a:p>
            <a:pPr marL="137160" indent="0" algn="ctr">
              <a:buNone/>
            </a:pPr>
            <a:r>
              <a:rPr lang="zh-CN" altLang="en-US" sz="2000" dirty="0">
                <a:latin typeface="Cambria Math"/>
                <a:ea typeface="微软雅黑" pitchFamily="34" charset="-122"/>
              </a:rPr>
              <a:t>你还可以</a:t>
            </a:r>
            <a:r>
              <a:rPr lang="zh-CN" altLang="en-US" sz="2000" dirty="0" smtClean="0">
                <a:latin typeface="Cambria Math"/>
                <a:ea typeface="微软雅黑" pitchFamily="34" charset="-122"/>
              </a:rPr>
              <a:t>选择问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Google</a:t>
            </a:r>
            <a:r>
              <a:rPr lang="zh-CN" altLang="en-US" sz="2000" dirty="0" smtClean="0">
                <a:latin typeface="Cambria Math"/>
                <a:ea typeface="微软雅黑" pitchFamily="34" charset="-122"/>
              </a:rPr>
              <a:t>的！</a:t>
            </a:r>
            <a:endParaRPr lang="en-US" altLang="zh-CN" sz="2000" dirty="0" smtClean="0">
              <a:latin typeface="Cambria Math"/>
              <a:ea typeface="微软雅黑" pitchFamily="34" charset="-122"/>
            </a:endParaRPr>
          </a:p>
          <a:p>
            <a:pPr marL="137160" indent="0" algn="ctr">
              <a:buNone/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其实还可以百度？</a:t>
            </a:r>
            <a:endParaRPr lang="en-US" altLang="zh-CN" sz="2000" dirty="0" smtClean="0">
              <a:latin typeface="Cambria Math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不用计算机，请计算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(0&lt;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≤100, 0&lt;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≤100000)</m:t>
                    </m:r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如果乘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遍，这辈子算是不用做别的了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这里采用分治的思想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𝑝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，我们可以分成两种情况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o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dd(n)  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计算出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𝑑𝑖𝑣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2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，则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答案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为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even(n) 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计算出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sz="2000" b="0" i="0" smtClean="0">
                        <a:latin typeface="Cambria Math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𝑑𝑖𝑣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2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则答案为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矩阵？这是一个深奥的问题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j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列的矩阵 * 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j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k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列的矩阵 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= 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k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列的矩阵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只有第一个矩阵的列数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=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第二个矩阵的行数时，两矩阵才能相乘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想必你已经发现了矩阵乘法不满足交换律，交换了就可能没办法乘了。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我们设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A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是一个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j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列的矩阵，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B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是一个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j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k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列的矩阵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那么有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有没有发现矩阵乘法符合结合律？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4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遗憾的是，矩阵乘法只能用暴力的算法来计算结果，时间复杂度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可是一个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n*n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的矩阵自乘多次的时候，我们就可以采用快速幂来优化了。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为什么呢？因为一个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n*n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矩阵自乘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k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次的结果是固定的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一个例子：使用矩阵乘法求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Fibonacci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数列的第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0      0</m:t>
                              </m:r>
                            </m:den>
                          </m:f>
                        </m:e>
                      </m:d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微软雅黑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  <a:ea typeface="微软雅黑" pitchFamily="34" charset="-122"/>
                                </a:rPr>
                                <m:t>0      0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我们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看出，问题的关键就在于把第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2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个矩阵自乘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次了。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友情提示：矩阵乘法只能优化线性递推式，所以想用矩阵乘法时要将递推式化为线性。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不知道线性是什么？说实话我也解释不清为什么叫“线性”。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t="-580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一些看起来</a:t>
            </a:r>
            <a:r>
              <a:rPr lang="zh-CN" altLang="en-US" dirty="0"/>
              <a:t>很</a:t>
            </a:r>
            <a:r>
              <a:rPr lang="zh-CN" altLang="en-US" dirty="0" smtClean="0"/>
              <a:t>没用的东西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个人推荐文本编辑器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notepad++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个人推荐浏览器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Mozilla Firefox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个人推荐词典软件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Lingoes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个人推荐在线题库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POJ</a:t>
            </a:r>
            <a:endParaRPr lang="en-US" altLang="zh-CN" sz="2000" dirty="0">
              <a:latin typeface="Cambria Math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个人推荐搜索引擎</a:t>
            </a:r>
            <a:r>
              <a:rPr lang="en-US" altLang="zh-CN" sz="2000" dirty="0" smtClean="0">
                <a:latin typeface="Cambria Math"/>
                <a:ea typeface="微软雅黑" pitchFamily="34" charset="-122"/>
              </a:rPr>
              <a:t>Google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 Math"/>
                <a:ea typeface="微软雅黑" pitchFamily="34" charset="-122"/>
              </a:rPr>
              <a:t>我们都是好孩子</a:t>
            </a:r>
            <a:endParaRPr lang="en-US" altLang="zh-CN" sz="2000" dirty="0" smtClean="0">
              <a:latin typeface="Cambria Math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709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唐山一中以及老师们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对我的培养并且给我这次讲课的机会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Microsoft PowerPoint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让我制作出这份讲稿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石家庄二中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北京大学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李煜东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同学、唐山一中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上海交通大学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刘严培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同学审阅本讲稿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各位同学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0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Bye~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1412776"/>
            <a:ext cx="4992554" cy="3744415"/>
          </a:xfrm>
        </p:spPr>
      </p:pic>
      <p:sp>
        <p:nvSpPr>
          <p:cNvPr id="10" name="TextBox 9"/>
          <p:cNvSpPr txBox="1"/>
          <p:nvPr/>
        </p:nvSpPr>
        <p:spPr>
          <a:xfrm>
            <a:off x="1558080" y="558924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最后爆一张图：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《dandan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与北大信科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3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质数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1-n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之间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的质数个数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是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  <a:ea typeface="微软雅黑" pitchFamily="34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)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级别的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生成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1-n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之间的所有质数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594360" indent="-457200">
                  <a:buFont typeface="+mj-lt"/>
                  <a:buAutoNum type="alphaUcPeriod"/>
                </a:pP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一个一个暴力判断，因为合数一定存在一个约数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  <a:ea typeface="仿宋" pitchFamily="49" charset="-122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/>
                            <a:ea typeface="仿宋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/>
                            <a:ea typeface="仿宋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，所以时间复杂度为</a:t>
                </a:r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仿宋" pitchFamily="49" charset="-122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/>
                            <a:ea typeface="仿宋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/>
                            <a:ea typeface="仿宋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)</a:t>
                </a: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，空间复杂度为</a:t>
                </a:r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O(c).</a:t>
                </a:r>
              </a:p>
              <a:p>
                <a:pPr marL="594360" indent="-457200">
                  <a:buFont typeface="+mj-lt"/>
                  <a:buAutoNum type="alphaUcPeriod"/>
                </a:pP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暴力筛法，时间复杂度为</a:t>
                </a:r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微软雅黑" pitchFamily="34" charset="-122"/>
                      </a:rPr>
                      <m:t>n</m:t>
                    </m:r>
                    <m:func>
                      <m:func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)</a:t>
                </a: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，空间复杂度为</a:t>
                </a:r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O(n).</a:t>
                </a:r>
              </a:p>
              <a:p>
                <a:pPr marL="594360" indent="-457200">
                  <a:buFont typeface="+mj-lt"/>
                  <a:buAutoNum type="alphaUcPeriod"/>
                </a:pP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在上一个方法的基础上只筛质数，时间复杂度为</a:t>
                </a:r>
                <a:r>
                  <a:rPr lang="en-US" altLang="zh-CN" sz="2000" dirty="0">
                    <a:latin typeface="仿宋" pitchFamily="49" charset="-122"/>
                    <a:ea typeface="仿宋" pitchFamily="49" charset="-122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微软雅黑" pitchFamily="34" charset="-122"/>
                      </a:rPr>
                      <m:t>n</m:t>
                    </m:r>
                    <m:func>
                      <m:func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ln</m:t>
                        </m:r>
                        <m: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),</a:t>
                </a: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空间复杂度为</a:t>
                </a:r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O(n).</a:t>
                </a:r>
              </a:p>
              <a:p>
                <a:pPr marL="594360" indent="-457200">
                  <a:buFont typeface="+mj-lt"/>
                  <a:buAutoNum type="alphaUcPeriod"/>
                </a:pPr>
                <a:r>
                  <a:rPr lang="zh-CN" altLang="en-US" sz="2000" dirty="0">
                    <a:latin typeface="仿宋" pitchFamily="49" charset="-122"/>
                    <a:ea typeface="仿宋" pitchFamily="49" charset="-122"/>
                  </a:rPr>
                  <a:t>线性</a:t>
                </a: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筛法，时间复杂度为</a:t>
                </a:r>
                <a:r>
                  <a:rPr lang="en-US" altLang="zh-CN" sz="2000" dirty="0" smtClean="0">
                    <a:latin typeface="仿宋" pitchFamily="49" charset="-122"/>
                    <a:ea typeface="仿宋" pitchFamily="49" charset="-122"/>
                  </a:rPr>
                  <a:t>O(n)</a:t>
                </a:r>
                <a:r>
                  <a:rPr lang="zh-CN" altLang="en-US" sz="2000" dirty="0" smtClean="0">
                    <a:latin typeface="仿宋" pitchFamily="49" charset="-122"/>
                    <a:ea typeface="仿宋" pitchFamily="49" charset="-122"/>
                  </a:rPr>
                  <a:t>，空间复杂度为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O(n ln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⁡</a:t>
                </a: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𝑛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+c).</a:t>
                </a:r>
                <a:endParaRPr lang="zh-CN" altLang="en-US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/>
              <a:t>质数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一道例题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/>
                        <a:ea typeface="微软雅黑" pitchFamily="34" charset="-122"/>
                      </a:rPr>
                      <m:t>给定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𝐿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31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询问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这个区间相邻的两个质数中差最大的是哪两个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题目来源：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Poj 2689</a:t>
                </a:r>
              </a:p>
              <a:p>
                <a:pPr marL="137160" indent="0">
                  <a:buNone/>
                </a:pP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本题难点在于生成所需区间范围内的所有质数，可是用任何方法生成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之间的质数都是不现实的。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Think of it…</a:t>
                </a: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只需使用线性筛法筛出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𝑅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中所有质数，然后借助这些质数筛出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𝐿</m:t>
                        </m:r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区间内的质数。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掌握了本题，你就达到了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OI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需要的关于生成质数的最高水准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约数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约数个数定理、约数和定理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将正整数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分解质因数：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…×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−1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则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的约数个数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latin typeface="Cambria Math"/>
                            <a:ea typeface="微软雅黑" pitchFamily="34" charset="-122"/>
                          </a:rPr>
                          <m:t>+1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dirty="0">
                            <a:latin typeface="Cambria Math"/>
                            <a:ea typeface="微软雅黑" pitchFamily="34" charset="-122"/>
                          </a:rPr>
                          <m:t>+1</m:t>
                        </m:r>
                      </m:e>
                    </m:d>
                    <m:r>
                      <a:rPr lang="en-US" altLang="zh-CN" sz="20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…×</m:t>
                    </m:r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+1)</m:t>
                    </m:r>
                    <m:r>
                      <a:rPr lang="en-US" altLang="zh-CN" sz="20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+1)</m:t>
                    </m:r>
                  </m:oMath>
                </a14:m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所有约数的和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000" i="1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/>
                                    <a:ea typeface="微软雅黑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微软雅黑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  <a:ea typeface="微软雅黑" pitchFamily="34" charset="-122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 minutes to think it over.</a:t>
                </a:r>
              </a:p>
              <a:p>
                <a:pPr marL="137160" indent="0">
                  <a:buNone/>
                </a:pPr>
                <a:endParaRPr lang="en-US" altLang="zh-CN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altLang="zh-CN" sz="2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Fascinating Facts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之内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的正整数约数最多有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1536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个，不信可以写程序验证一下。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一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个数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的质因数个数在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O</m:t>
                        </m:r>
                        <m: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0" smtClean="0">
                            <a:latin typeface="Cambria Math"/>
                            <a:ea typeface="微软雅黑" pitchFamily="34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级别，而约数个数则在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/>
                        <a:ea typeface="微软雅黑" pitchFamily="34" charset="-122"/>
                      </a:rPr>
                      <m:t>O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级别。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/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关于倍数的重要结论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给定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𝐹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𝑖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1−</m:t>
                    </m:r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之间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的倍数个数，</a:t>
                </a:r>
                <a:r>
                  <a:rPr lang="en-US" altLang="zh-CN" sz="2000" dirty="0">
                    <a:latin typeface="Cambria Math"/>
                    <a:ea typeface="微软雅黑" pitchFamily="34" charset="-122"/>
                  </a:rPr>
                  <a:t> G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𝑖</m:t>
                    </m:r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1−</m:t>
                    </m:r>
                    <m: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之间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Cambria Math"/>
                    <a:ea typeface="微软雅黑" pitchFamily="34" charset="-122"/>
                  </a:rPr>
                  <a:t>的约数个数，有如下结论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𝐹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=</m:t>
                    </m:r>
                  </m:oMath>
                </a14:m>
                <a:r>
                  <a:rPr lang="en-US" altLang="zh-CN" dirty="0">
                    <a:latin typeface="Cambria Math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𝐺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/>
                                    <a:ea typeface="微软雅黑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/>
                                    <a:ea typeface="微软雅黑" pitchFamily="34" charset="-122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≈</m:t>
                    </m:r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ln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其中，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>
                                <a:latin typeface="Cambria Math"/>
                                <a:ea typeface="微软雅黑" pitchFamily="34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>
                                <a:latin typeface="Cambria Math"/>
                                <a:ea typeface="微软雅黑" pitchFamily="34" charset="-122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表示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den>
                    </m:f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取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下整，共有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种不同的结果。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利用上述结论，就可以对一些题目求解了。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4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</a:t>
            </a:r>
            <a:r>
              <a:rPr lang="zh-CN" altLang="en-US" dirty="0"/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一道例题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</m:t>
                    </m:r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计算</m:t>
                    </m:r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e>
                    </m:nary>
                    <m:r>
                      <a:rPr lang="en-US" altLang="zh-CN" sz="2000" b="0" i="0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题目来源：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Bzoj1257</a:t>
                </a:r>
              </a:p>
              <a:p>
                <a:pPr marL="137160" indent="0">
                  <a:buNone/>
                </a:pP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（由于</a:t>
                </a: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Bzoj</a:t>
                </a: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已经暂停用户注册功能，请大家做完</a:t>
                </a: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Bzoj</a:t>
                </a: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的题目后把程序交给我来评测，提交邮箱：</a:t>
                </a: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This_poet@126.com</a:t>
                </a: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）</a:t>
                </a:r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解法：将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𝑘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𝑚𝑜𝑑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变形成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𝑘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，那么题目模型可以转换成求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k</m:t>
                    </m:r>
                    <m:r>
                      <a:rPr lang="en-US" altLang="zh-CN" sz="20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</a:t>
                </a:r>
                <a:r>
                  <a:rPr lang="en-US" altLang="zh-CN" sz="2000" dirty="0">
                    <a:ea typeface="Cambria Math"/>
                  </a:rPr>
                  <a:t> </a:t>
                </a:r>
                <a:r>
                  <a:rPr lang="zh-CN" altLang="en-US" sz="2000" dirty="0" smtClean="0">
                    <a:ea typeface="Cambria Math"/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相同的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i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是连续一段的。这样，只需把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相同的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  <a:ea typeface="微软雅黑" pitchFamily="34" charset="-122"/>
                      </a:rPr>
                      <m:t>i</m:t>
                    </m:r>
                  </m:oMath>
                </a14:m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放在一起处理，时间复杂度就是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微软雅黑" pitchFamily="34" charset="-122"/>
                      </a:rPr>
                      <m:t>O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sz="2000" i="1">
                        <a:latin typeface="Cambria Math"/>
                        <a:ea typeface="微软雅黑" pitchFamily="34" charset="-122"/>
                      </a:rPr>
                      <m:t>级别</m:t>
                    </m:r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的了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-GCD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GCD – Greatest Common Divisor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，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LCM – Least Common Multiple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/>
                        <a:ea typeface="微软雅黑" pitchFamily="34" charset="-122"/>
                      </a:rPr>
                      <m:t>重要</m:t>
                    </m:r>
                    <m:r>
                      <a:rPr lang="zh-CN" altLang="en-US" sz="2000" i="1" dirty="0" smtClean="0">
                        <a:latin typeface="Cambria Math"/>
                        <a:ea typeface="微软雅黑" pitchFamily="34" charset="-122"/>
                      </a:rPr>
                      <m:t>结论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1</m:t>
                    </m:r>
                    <m:r>
                      <a:rPr lang="zh-CN" altLang="en-US" sz="2000" b="0" i="1" dirty="0" smtClean="0">
                        <a:latin typeface="Cambria Math"/>
                        <a:ea typeface="微软雅黑" pitchFamily="34" charset="-122"/>
                      </a:rPr>
                      <m:t>：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𝑙𝑐𝑚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𝑎𝑏</m:t>
                    </m:r>
                  </m:oMath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（吐槽：这个结论貌似是在中国的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elementary school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学的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……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）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利用上述结论可以计算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a,b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两数的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lcm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微软雅黑" pitchFamily="34" charset="-122"/>
                      </a:rPr>
                      <m:t>重要结论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2</m:t>
                    </m:r>
                    <m:r>
                      <a:rPr lang="zh-CN" altLang="en-US" sz="2000" i="1" dirty="0">
                        <a:latin typeface="Cambria Math"/>
                        <a:ea typeface="微软雅黑" pitchFamily="34" charset="-122"/>
                      </a:rPr>
                      <m:t>：</m:t>
                    </m:r>
                    <m:r>
                      <a:rPr lang="zh-CN" altLang="en-US" sz="2000" i="1" dirty="0" smtClean="0">
                        <a:latin typeface="Cambria Math"/>
                        <a:ea typeface="微软雅黑" pitchFamily="34" charset="-122"/>
                      </a:rPr>
                      <m:t>不妨设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≥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/>
                        <a:ea typeface="微软雅黑" pitchFamily="34" charset="-122"/>
                      </a:rPr>
                      <m:t>, </m:t>
                    </m:r>
                    <m:func>
                      <m:funcPr>
                        <m:ctrlPr>
                          <a:rPr lang="en-US" altLang="zh-CN" sz="2000" i="1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（吐槽：这个结论貌似不太显然？）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求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gcd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的欧几里得算法（辗转相除法）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Pascal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代码：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𝑓𝑢𝑛𝑐𝑡𝑖𝑜𝑛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: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𝑙𝑜𝑛𝑔𝑖𝑛𝑡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𝑙𝑜𝑛𝑔𝑖𝑛𝑡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;</m:t>
                      </m:r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𝑏𝑒𝑔𝑖𝑛</m:t>
                      </m:r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𝑡h𝑒𝑛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𝑒𝑥𝑖𝑡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    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𝑒𝑥𝑖𝑡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𝑚𝑜𝑑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;</m:t>
                      </m:r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𝑒𝑛𝑑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;</m:t>
                      </m:r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6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-GCD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高精度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GCD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的实现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题目大意：给两个数字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𝑏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1000</m:t>
                            </m:r>
                          </m:sup>
                        </m:sSup>
                      </m:e>
                    </m:d>
                    <m:r>
                      <a:rPr lang="zh-CN" altLang="en-US" sz="2000" b="0" i="1" smtClean="0">
                        <a:latin typeface="Cambria Math"/>
                        <a:ea typeface="微软雅黑" pitchFamily="34" charset="-122"/>
                      </a:rPr>
                      <m:t>，求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  <a:ea typeface="微软雅黑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  <a:ea typeface="微软雅黑" pitchFamily="34" charset="-122"/>
                      </a:rPr>
                      <m:t>.</m:t>
                    </m:r>
                  </m:oMath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b="0" dirty="0" smtClean="0">
                    <a:latin typeface="Cambria Math"/>
                    <a:ea typeface="微软雅黑" pitchFamily="34" charset="-122"/>
                  </a:rPr>
                  <a:t>题目来源：</a:t>
                </a:r>
                <a:r>
                  <a:rPr lang="en-US" altLang="zh-CN" sz="2000" b="0" dirty="0" smtClean="0">
                    <a:latin typeface="Cambria Math"/>
                    <a:ea typeface="微软雅黑" pitchFamily="34" charset="-122"/>
                  </a:rPr>
                  <a:t>Bzoj1876</a:t>
                </a: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高精度除法和取模很难实现，编程效率较低。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算法提示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我们注意到</a:t>
                </a:r>
                <a:r>
                  <a:rPr lang="en-US" altLang="zh-CN" sz="2000" dirty="0" smtClean="0">
                    <a:latin typeface="Cambria Math"/>
                    <a:ea typeface="微软雅黑" pitchFamily="34" charset="-122"/>
                  </a:rPr>
                  <a:t>GCD</a:t>
                </a: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有如下性质</a:t>
                </a:r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gcd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(2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,2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)=2</m:t>
                      </m:r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gcd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a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b</m:t>
                      </m:r>
                      <m:r>
                        <a:rPr lang="en-US" altLang="zh-CN" sz="2000" i="1" dirty="0">
                          <a:latin typeface="Cambria Math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,2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b="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微软雅黑" pitchFamily="34" charset="-122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+1,2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微软雅黑" pitchFamily="34" charset="-122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  <a:ea typeface="微软雅黑" pitchFamily="34" charset="-122"/>
                        </a:rPr>
                        <m:t>gcd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,2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/>
                          <a:ea typeface="微软雅黑" pitchFamily="34" charset="-122"/>
                        </a:rPr>
                        <m:t>+1)</m:t>
                      </m:r>
                    </m:oMath>
                  </m:oMathPara>
                </a14:m>
                <a:endParaRPr lang="en-US" altLang="zh-CN" sz="2000" dirty="0" smtClean="0">
                  <a:latin typeface="Cambria Math"/>
                  <a:ea typeface="微软雅黑" pitchFamily="34" charset="-122"/>
                </a:endParaRPr>
              </a:p>
              <a:p>
                <a:pPr marL="137160" indent="0">
                  <a:buNone/>
                </a:pPr>
                <a:r>
                  <a:rPr lang="zh-CN" altLang="en-US" sz="2000" dirty="0" smtClean="0">
                    <a:latin typeface="Cambria Math"/>
                    <a:ea typeface="微软雅黑" pitchFamily="34" charset="-122"/>
                  </a:rPr>
                  <a:t>递归求解即可</a:t>
                </a:r>
                <a:endParaRPr lang="en-US" altLang="zh-CN" sz="2000" dirty="0">
                  <a:latin typeface="Cambria Math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5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3939</TotalTime>
  <Words>3248</Words>
  <Application>Microsoft Office PowerPoint</Application>
  <PresentationFormat>全屏显示(4:3)</PresentationFormat>
  <Paragraphs>247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顶峰</vt:lpstr>
      <vt:lpstr>信息学竞赛中的数学问题</vt:lpstr>
      <vt:lpstr>写在前面</vt:lpstr>
      <vt:lpstr>数论-质数</vt:lpstr>
      <vt:lpstr>数论-质数</vt:lpstr>
      <vt:lpstr>数论-约数</vt:lpstr>
      <vt:lpstr>数论-倍数</vt:lpstr>
      <vt:lpstr>数论-倍数</vt:lpstr>
      <vt:lpstr>数论-GCD和LCM</vt:lpstr>
      <vt:lpstr>数论-GCD和LCM</vt:lpstr>
      <vt:lpstr>数论-GCD和LCM</vt:lpstr>
      <vt:lpstr>数论-互质问题</vt:lpstr>
      <vt:lpstr>数论-取模问题</vt:lpstr>
      <vt:lpstr>数论-取模问题</vt:lpstr>
      <vt:lpstr>数论-取模问题</vt:lpstr>
      <vt:lpstr>组合数学-排列与组合</vt:lpstr>
      <vt:lpstr>组合数学-排列与组合</vt:lpstr>
      <vt:lpstr>组合数学-置换</vt:lpstr>
      <vt:lpstr>数列</vt:lpstr>
      <vt:lpstr>数列</vt:lpstr>
      <vt:lpstr>数列</vt:lpstr>
      <vt:lpstr>数列</vt:lpstr>
      <vt:lpstr>快速幂</vt:lpstr>
      <vt:lpstr>矩阵乘法</vt:lpstr>
      <vt:lpstr>矩阵乘法</vt:lpstr>
      <vt:lpstr>一些看起来很没用的东西</vt:lpstr>
      <vt:lpstr>感谢</vt:lpstr>
      <vt:lpstr>Bye~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Freda Shi</dc:creator>
  <cp:lastModifiedBy>Freda Shi</cp:lastModifiedBy>
  <cp:revision>543</cp:revision>
  <dcterms:created xsi:type="dcterms:W3CDTF">2013-05-22T04:55:35Z</dcterms:created>
  <dcterms:modified xsi:type="dcterms:W3CDTF">2013-06-06T04:35:18Z</dcterms:modified>
</cp:coreProperties>
</file>