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436" r:id="rId3"/>
    <p:sldId id="443" r:id="rId4"/>
    <p:sldId id="444" r:id="rId5"/>
    <p:sldId id="445" r:id="rId6"/>
    <p:sldId id="446" r:id="rId7"/>
    <p:sldId id="447" r:id="rId8"/>
    <p:sldId id="448" r:id="rId9"/>
    <p:sldId id="450" r:id="rId10"/>
    <p:sldId id="451" r:id="rId11"/>
    <p:sldId id="471" r:id="rId12"/>
    <p:sldId id="452" r:id="rId13"/>
    <p:sldId id="453" r:id="rId14"/>
    <p:sldId id="454" r:id="rId15"/>
    <p:sldId id="455" r:id="rId16"/>
    <p:sldId id="456" r:id="rId17"/>
    <p:sldId id="457" r:id="rId18"/>
    <p:sldId id="472" r:id="rId19"/>
    <p:sldId id="473" r:id="rId20"/>
    <p:sldId id="460" r:id="rId21"/>
    <p:sldId id="458" r:id="rId22"/>
    <p:sldId id="474" r:id="rId23"/>
    <p:sldId id="475" r:id="rId24"/>
    <p:sldId id="336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427" r:id="rId55"/>
    <p:sldId id="476" r:id="rId56"/>
    <p:sldId id="428" r:id="rId57"/>
    <p:sldId id="429" r:id="rId58"/>
    <p:sldId id="430" r:id="rId59"/>
    <p:sldId id="465" r:id="rId60"/>
    <p:sldId id="466" r:id="rId61"/>
    <p:sldId id="392" r:id="rId62"/>
    <p:sldId id="403" r:id="rId63"/>
    <p:sldId id="404" r:id="rId64"/>
    <p:sldId id="461" r:id="rId65"/>
    <p:sldId id="394" r:id="rId66"/>
    <p:sldId id="395" r:id="rId67"/>
    <p:sldId id="464" r:id="rId68"/>
    <p:sldId id="396" r:id="rId69"/>
    <p:sldId id="397" r:id="rId70"/>
    <p:sldId id="398" r:id="rId71"/>
    <p:sldId id="399" r:id="rId72"/>
    <p:sldId id="400" r:id="rId73"/>
    <p:sldId id="469" r:id="rId74"/>
    <p:sldId id="468" r:id="rId75"/>
    <p:sldId id="470" r:id="rId76"/>
    <p:sldId id="416" r:id="rId77"/>
    <p:sldId id="432" r:id="rId78"/>
    <p:sldId id="415" r:id="rId79"/>
    <p:sldId id="417" r:id="rId80"/>
    <p:sldId id="412" r:id="rId81"/>
    <p:sldId id="433" r:id="rId82"/>
    <p:sldId id="434" r:id="rId83"/>
    <p:sldId id="435" r:id="rId84"/>
    <p:sldId id="467" r:id="rId85"/>
    <p:sldId id="477" r:id="rId86"/>
    <p:sldId id="478" r:id="rId87"/>
    <p:sldId id="480" r:id="rId88"/>
    <p:sldId id="413" r:id="rId89"/>
    <p:sldId id="414" r:id="rId90"/>
    <p:sldId id="418" r:id="rId91"/>
    <p:sldId id="419" r:id="rId92"/>
    <p:sldId id="420" r:id="rId93"/>
    <p:sldId id="422" r:id="rId94"/>
    <p:sldId id="421" r:id="rId95"/>
    <p:sldId id="425" r:id="rId96"/>
    <p:sldId id="462" r:id="rId97"/>
    <p:sldId id="302" r:id="rId98"/>
    <p:sldId id="303" r:id="rId99"/>
    <p:sldId id="304" r:id="rId100"/>
    <p:sldId id="408" r:id="rId101"/>
    <p:sldId id="372" r:id="rId10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18DB4-285A-4FCC-9A58-3603A4107D79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A2024-419C-4C9B-9773-78DE44664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9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DC08C-1417-47B0-BF3E-26B9ED5CBAB2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8A7B-4E8C-4D40-A069-8B6BAD3E1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6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F8A7B-4E8C-4D40-A069-8B6BAD3E10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9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F8A7B-4E8C-4D40-A069-8B6BAD3E1013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2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7458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563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3969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332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63085" y="5295900"/>
            <a:ext cx="101600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467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54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346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852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339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00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971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A4B567-52AA-4F5A-AF14-9FB7FFC9A3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916828" y="4394200"/>
            <a:ext cx="15544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068469" y="1991360"/>
            <a:ext cx="3251200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03579" y="915068"/>
            <a:ext cx="1814837" cy="4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 orient="vert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vj.cn/p/2049" TargetMode="External"/><Relationship Id="rId2" Type="http://schemas.openxmlformats.org/officeDocument/2006/relationships/hyperlink" Target="http://poj.org/problem?id=2311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lydrainbowcat@pku.edu.c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lydsy.com/JudgeOnline/problem.php?id=200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24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21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97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4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45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odeforces.com/contest/559/problem/C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1286" TargetMode="External"/><Relationship Id="rId2" Type="http://schemas.openxmlformats.org/officeDocument/2006/relationships/hyperlink" Target="http://poj.org/problem?id=240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2154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2888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303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ipsc.ksp.sk/2016/real/problems/f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vj.cn/p/2020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vj.cn/p/2002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800" dirty="0" smtClean="0"/>
              <a:t>Mathematics in OI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Yudong</a:t>
            </a:r>
            <a:r>
              <a:rPr lang="en-US" altLang="zh-CN" dirty="0" smtClean="0"/>
              <a:t> 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Peking University</a:t>
            </a:r>
          </a:p>
          <a:p>
            <a:r>
              <a:rPr lang="en-US" altLang="zh-CN" dirty="0" err="1" smtClean="0"/>
              <a:t>Megvii</a:t>
            </a:r>
            <a:r>
              <a:rPr lang="en-US" altLang="zh-CN" dirty="0" smtClean="0"/>
              <a:t> Technology Co. Ltd. (Face++)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4706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若 </a:t>
                </a:r>
                <a:r>
                  <a:rPr lang="en-US" altLang="zh-CN" dirty="0">
                    <a:latin typeface="+mn-ea"/>
                    <a:cs typeface="Courier New" pitchFamily="49" charset="0"/>
                  </a:rPr>
                  <a:t>(a, p) = 1</a:t>
                </a:r>
                <a:r>
                  <a:rPr lang="zh-CN" altLang="en-US" dirty="0">
                    <a:latin typeface="+mn-ea"/>
                    <a:cs typeface="Courier New" pitchFamily="49" charset="0"/>
                  </a:rPr>
                  <a:t>，则 </a:t>
                </a:r>
                <a:r>
                  <a:rPr lang="en-US" altLang="zh-CN" dirty="0">
                    <a:latin typeface="+mn-ea"/>
                    <a:cs typeface="Courier New" pitchFamily="49" charset="0"/>
                  </a:rPr>
                  <a:t>a</a:t>
                </a:r>
                <a:r>
                  <a:rPr lang="el-GR" altLang="zh-CN" baseline="30000" dirty="0">
                    <a:latin typeface="+mn-ea"/>
                    <a:cs typeface="Courier New" pitchFamily="49" charset="0"/>
                  </a:rPr>
                  <a:t>φ(</a:t>
                </a:r>
                <a:r>
                  <a:rPr lang="en-US" altLang="zh-CN" baseline="30000" dirty="0">
                    <a:latin typeface="+mn-ea"/>
                    <a:cs typeface="Courier New" pitchFamily="49" charset="0"/>
                  </a:rPr>
                  <a:t>p)</a:t>
                </a:r>
                <a:r>
                  <a:rPr lang="en-US" altLang="zh-CN" dirty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dirty="0">
                    <a:latin typeface="+mn-ea"/>
                    <a:cs typeface="Courier New" pitchFamily="49" charset="0"/>
                  </a:rPr>
                  <a:t>≡ </a:t>
                </a:r>
                <a:r>
                  <a:rPr lang="en-US" altLang="zh-CN" dirty="0">
                    <a:latin typeface="+mn-ea"/>
                    <a:cs typeface="Courier New" pitchFamily="49" charset="0"/>
                  </a:rPr>
                  <a:t>1 (mod p)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dirty="0" smtClean="0">
                  <a:latin typeface="+mn-ea"/>
                  <a:cs typeface="Courier New" pitchFamily="49" charset="0"/>
                </a:endParaRPr>
              </a:p>
              <a:p>
                <a:pPr marL="297180" lvl="1" indent="0">
                  <a:buNone/>
                </a:pPr>
                <a:r>
                  <a:rPr lang="zh-CN" altLang="en-US" sz="2200" dirty="0" smtClean="0">
                    <a:latin typeface="+mn-ea"/>
                    <a:cs typeface="Courier New" pitchFamily="49" charset="0"/>
                  </a:rPr>
                  <a:t>证明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：</a:t>
                </a:r>
                <a:endParaRPr lang="en-US" altLang="zh-CN" sz="2200" dirty="0">
                  <a:latin typeface="+mn-ea"/>
                  <a:cs typeface="Courier New" pitchFamily="49" charset="0"/>
                </a:endParaRPr>
              </a:p>
              <a:p>
                <a:pPr marL="297180" lvl="1" indent="457200">
                  <a:buNone/>
                </a:pPr>
                <a:r>
                  <a:rPr lang="zh-CN" altLang="en-US" sz="2200" dirty="0">
                    <a:latin typeface="+mn-ea"/>
                    <a:cs typeface="Courier New" pitchFamily="49" charset="0"/>
                  </a:rPr>
                  <a:t>对于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(x, p) = (y, p) = 1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且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x ≠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y (mod p)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的两个数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x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和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y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，显然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(ax, p) = (ay, p) = 1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且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ax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≠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ay (mod p)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200" dirty="0">
                  <a:latin typeface="+mn-ea"/>
                  <a:cs typeface="Courier New" pitchFamily="49" charset="0"/>
                </a:endParaRPr>
              </a:p>
              <a:p>
                <a:pPr marL="297180" lvl="1" indent="457200">
                  <a:buNone/>
                </a:pPr>
                <a:r>
                  <a:rPr lang="zh-CN" altLang="en-US" sz="2200" dirty="0" smtClean="0">
                    <a:latin typeface="+mn-ea"/>
                    <a:cs typeface="Courier New" pitchFamily="49" charset="0"/>
                  </a:rPr>
                  <a:t>因此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p</a:t>
                </a:r>
                <a:r>
                  <a:rPr lang="en-US" altLang="zh-CN" sz="2200" dirty="0" smtClean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的简系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{k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1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, 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2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, …, </a:t>
                </a:r>
                <a:r>
                  <a:rPr lang="en-US" altLang="zh-CN" sz="2200" dirty="0" err="1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 err="1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}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的所有元素如果都乘以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，所得的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{ak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1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, ak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2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, …, </a:t>
                </a:r>
                <a:r>
                  <a:rPr lang="en-US" altLang="zh-CN" sz="2200" dirty="0" err="1">
                    <a:latin typeface="+mn-ea"/>
                    <a:cs typeface="Courier New" pitchFamily="49" charset="0"/>
                  </a:rPr>
                  <a:t>ak</a:t>
                </a:r>
                <a:r>
                  <a:rPr lang="en-US" altLang="zh-CN" sz="2200" baseline="-25000" dirty="0" err="1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}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仍为简系。</a:t>
                </a:r>
                <a:endParaRPr lang="en-US" altLang="zh-CN" sz="2200" dirty="0">
                  <a:latin typeface="+mn-ea"/>
                  <a:cs typeface="Courier New" pitchFamily="49" charset="0"/>
                </a:endParaRPr>
              </a:p>
              <a:p>
                <a:pPr marL="297180" lvl="1" indent="457200">
                  <a:buNone/>
                </a:pPr>
                <a:r>
                  <a:rPr lang="zh-CN" altLang="en-US" sz="2200" dirty="0">
                    <a:latin typeface="+mn-ea"/>
                    <a:cs typeface="Courier New" pitchFamily="49" charset="0"/>
                  </a:rPr>
                  <a:t>所以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1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2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…</a:t>
                </a:r>
                <a:r>
                  <a:rPr lang="en-US" altLang="zh-CN" sz="2200" dirty="0" err="1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 err="1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≡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1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2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…</a:t>
                </a:r>
                <a:r>
                  <a:rPr lang="en-US" altLang="zh-CN" sz="2200" dirty="0" err="1">
                    <a:latin typeface="+mn-ea"/>
                    <a:cs typeface="Courier New" pitchFamily="49" charset="0"/>
                  </a:rPr>
                  <a:t>ak</a:t>
                </a:r>
                <a:r>
                  <a:rPr lang="en-US" altLang="zh-CN" sz="2200" baseline="-25000" dirty="0" err="1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≡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</a:t>
                </a:r>
                <a:r>
                  <a:rPr lang="el-GR" altLang="zh-CN" sz="2200" baseline="30000" dirty="0">
                    <a:latin typeface="+mn-ea"/>
                    <a:cs typeface="Courier New" pitchFamily="49" charset="0"/>
                  </a:rPr>
                  <a:t>φ(</a:t>
                </a:r>
                <a:r>
                  <a:rPr lang="en-US" altLang="zh-CN" sz="2200" baseline="30000" dirty="0">
                    <a:latin typeface="+mn-ea"/>
                    <a:cs typeface="Courier New" pitchFamily="49" charset="0"/>
                  </a:rPr>
                  <a:t>p)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1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2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…</a:t>
                </a:r>
                <a:r>
                  <a:rPr lang="en-US" altLang="zh-CN" sz="2200" dirty="0" err="1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 err="1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 (mod p)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200" dirty="0">
                  <a:latin typeface="+mn-ea"/>
                  <a:cs typeface="Courier New" pitchFamily="49" charset="0"/>
                </a:endParaRPr>
              </a:p>
              <a:p>
                <a:pPr marL="297180" lvl="1" indent="457200">
                  <a:buNone/>
                </a:pPr>
                <a:r>
                  <a:rPr lang="zh-CN" altLang="en-US" sz="2200" dirty="0">
                    <a:latin typeface="+mn-ea"/>
                    <a:cs typeface="Courier New" pitchFamily="49" charset="0"/>
                  </a:rPr>
                  <a:t>由于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(k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1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>
                    <a:latin typeface="+mn-ea"/>
                    <a:cs typeface="Courier New" pitchFamily="49" charset="0"/>
                  </a:rPr>
                  <a:t>2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…</a:t>
                </a:r>
                <a:r>
                  <a:rPr lang="en-US" altLang="zh-CN" sz="2200" dirty="0" err="1">
                    <a:latin typeface="+mn-ea"/>
                    <a:cs typeface="Courier New" pitchFamily="49" charset="0"/>
                  </a:rPr>
                  <a:t>k</a:t>
                </a:r>
                <a:r>
                  <a:rPr lang="en-US" altLang="zh-CN" sz="2200" baseline="-25000" dirty="0" err="1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, p) = 1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，所以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a</a:t>
                </a:r>
                <a:r>
                  <a:rPr lang="el-GR" altLang="zh-CN" sz="2200" baseline="30000" dirty="0">
                    <a:latin typeface="+mn-ea"/>
                    <a:cs typeface="Courier New" pitchFamily="49" charset="0"/>
                  </a:rPr>
                  <a:t>φ(</a:t>
                </a:r>
                <a:r>
                  <a:rPr lang="en-US" altLang="zh-CN" sz="2200" baseline="30000" dirty="0">
                    <a:latin typeface="+mn-ea"/>
                    <a:cs typeface="Courier New" pitchFamily="49" charset="0"/>
                  </a:rPr>
                  <a:t>p)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sz="2200" dirty="0">
                    <a:latin typeface="+mn-ea"/>
                    <a:cs typeface="Courier New" pitchFamily="49" charset="0"/>
                  </a:rPr>
                  <a:t>≡ </a:t>
                </a:r>
                <a:r>
                  <a:rPr lang="en-US" altLang="zh-CN" sz="2200" dirty="0">
                    <a:latin typeface="+mn-ea"/>
                    <a:cs typeface="Courier New" pitchFamily="49" charset="0"/>
                  </a:rPr>
                  <a:t>1 (mod p)</a:t>
                </a:r>
                <a:r>
                  <a:rPr lang="zh-CN" altLang="en-US" sz="22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2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最小的满足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≡ 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1 (mod p) 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的正整数 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x 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称为 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a 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对于 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p 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的阶。记作 </a:t>
                </a:r>
                <a:r>
                  <a:rPr lang="el-GR" altLang="zh-CN" dirty="0" smtClean="0">
                    <a:latin typeface="+mn-ea"/>
                    <a:cs typeface="Courier New" pitchFamily="49" charset="0"/>
                  </a:rPr>
                  <a:t>δ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p(a)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。我们有 </a:t>
                </a:r>
                <a:r>
                  <a:rPr lang="el-GR" altLang="zh-CN" dirty="0" smtClean="0">
                    <a:latin typeface="+mn-ea"/>
                    <a:cs typeface="Courier New" pitchFamily="49" charset="0"/>
                  </a:rPr>
                  <a:t>δ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p(a) | </a:t>
                </a:r>
                <a:r>
                  <a:rPr lang="el-GR" altLang="zh-CN" dirty="0" smtClean="0">
                    <a:latin typeface="+mn-ea"/>
                    <a:cs typeface="Courier New" pitchFamily="49" charset="0"/>
                  </a:rPr>
                  <a:t>φ(</a:t>
                </a:r>
                <a:r>
                  <a:rPr lang="en-US" altLang="zh-CN" dirty="0" smtClean="0">
                    <a:latin typeface="+mn-ea"/>
                    <a:cs typeface="Courier New" pitchFamily="49" charset="0"/>
                  </a:rPr>
                  <a:t>p)</a:t>
                </a:r>
                <a:r>
                  <a:rPr lang="zh-CN" altLang="en-US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dirty="0">
                  <a:latin typeface="+mn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40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Poj2311 Cutting </a:t>
            </a:r>
            <a:r>
              <a:rPr lang="en-US" altLang="zh-CN" dirty="0" smtClean="0"/>
              <a:t>Game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poj.org/problem?id=2311</a:t>
            </a:r>
            <a:endParaRPr lang="en-US" altLang="zh-CN" dirty="0" smtClean="0"/>
          </a:p>
          <a:p>
            <a:r>
              <a:rPr lang="zh-CN" altLang="en-US" dirty="0" smtClean="0"/>
              <a:t>剪成的两块之间是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枚举从哪里剪产生的子局面间是</a:t>
            </a:r>
            <a:r>
              <a:rPr lang="en-US" altLang="zh-CN" dirty="0" err="1" smtClean="0"/>
              <a:t>mex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注意不可能剪出</a:t>
            </a:r>
            <a:r>
              <a:rPr lang="en-US" altLang="zh-CN" dirty="0" smtClean="0"/>
              <a:t>1*X</a:t>
            </a:r>
            <a:r>
              <a:rPr lang="zh-CN" altLang="en-US" dirty="0" smtClean="0"/>
              <a:t>，否则必败；终结态：当必须剪出</a:t>
            </a:r>
            <a:r>
              <a:rPr lang="en-US" altLang="zh-CN" dirty="0" smtClean="0"/>
              <a:t>1*X</a:t>
            </a:r>
            <a:r>
              <a:rPr lang="zh-CN" altLang="en-US" dirty="0" smtClean="0"/>
              <a:t>时</a:t>
            </a:r>
            <a:r>
              <a:rPr lang="en-US" altLang="zh-CN" dirty="0" smtClean="0"/>
              <a:t>SG=0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Tyvj2049 </a:t>
            </a:r>
            <a:r>
              <a:rPr lang="zh-CN" altLang="en-US" dirty="0"/>
              <a:t>魔法</a:t>
            </a:r>
            <a:r>
              <a:rPr lang="zh-CN" altLang="en-US" dirty="0" smtClean="0"/>
              <a:t>珠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www.tyvj.cn/p/2049</a:t>
            </a:r>
            <a:endParaRPr lang="en-US" altLang="zh-CN" dirty="0" smtClean="0"/>
          </a:p>
          <a:p>
            <a:r>
              <a:rPr lang="zh-CN" altLang="en-US" dirty="0" smtClean="0"/>
              <a:t>各堆之间是游戏的和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xor</a:t>
            </a:r>
            <a:r>
              <a:rPr lang="zh-CN" altLang="en-US" dirty="0"/>
              <a:t>运算</a:t>
            </a:r>
            <a:endParaRPr lang="en-US" altLang="zh-CN" dirty="0" smtClean="0"/>
          </a:p>
          <a:p>
            <a:r>
              <a:rPr lang="zh-CN" altLang="en-US" dirty="0" smtClean="0"/>
              <a:t>选取哪堆消失是子局面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mex</a:t>
            </a:r>
            <a:r>
              <a:rPr lang="zh-CN" altLang="en-US" dirty="0" smtClean="0"/>
              <a:t>运算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4748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63084" y="5262880"/>
            <a:ext cx="10212916" cy="1168400"/>
          </a:xfrm>
        </p:spPr>
        <p:txBody>
          <a:bodyPr/>
          <a:lstStyle/>
          <a:p>
            <a:r>
              <a:rPr lang="zh-CN" altLang="en-US" dirty="0"/>
              <a:t>谢谢</a:t>
            </a:r>
            <a:r>
              <a:rPr lang="zh-CN" altLang="en-US" dirty="0" smtClean="0"/>
              <a:t>大家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lydrainbowcat@pku.edu.cn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66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满足</a:t>
            </a:r>
            <a:r>
              <a:rPr lang="en-US" altLang="zh-CN" dirty="0" err="1">
                <a:latin typeface="+mn-ea"/>
              </a:rPr>
              <a:t>a^x</a:t>
            </a:r>
            <a:r>
              <a:rPr lang="en-US" altLang="zh-CN" dirty="0">
                <a:latin typeface="+mn-ea"/>
              </a:rPr>
              <a:t>≡ 1 (mod p)</a:t>
            </a:r>
            <a:r>
              <a:rPr lang="zh-CN" altLang="en-US" dirty="0">
                <a:latin typeface="+mn-ea"/>
              </a:rPr>
              <a:t>的最小的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称为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关于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的阶，记为</a:t>
            </a:r>
            <a:r>
              <a:rPr lang="en-US" altLang="zh-CN" dirty="0" err="1">
                <a:latin typeface="+mn-ea"/>
              </a:rPr>
              <a:t>δp</a:t>
            </a:r>
            <a:r>
              <a:rPr lang="en-US" altLang="zh-CN" dirty="0">
                <a:latin typeface="+mn-ea"/>
              </a:rPr>
              <a:t>(a)</a:t>
            </a:r>
            <a:r>
              <a:rPr lang="zh-CN" altLang="en-US" dirty="0">
                <a:latin typeface="+mn-ea"/>
              </a:rPr>
              <a:t>，简写为</a:t>
            </a:r>
            <a:r>
              <a:rPr lang="en-US" altLang="zh-CN" dirty="0">
                <a:latin typeface="+mn-ea"/>
              </a:rPr>
              <a:t>δ(a)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dirty="0">
                <a:latin typeface="+mn-ea"/>
              </a:rPr>
              <a:t>性质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>
                <a:latin typeface="+mn-ea"/>
              </a:rPr>
              <a:t>a^x</a:t>
            </a:r>
            <a:r>
              <a:rPr lang="en-US" altLang="zh-CN" dirty="0">
                <a:latin typeface="+mn-ea"/>
              </a:rPr>
              <a:t>≡ 1 (mod p) 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</a:t>
            </a:r>
            <a:r>
              <a:rPr lang="zh-CN" altLang="en-US" dirty="0">
                <a:latin typeface="+mn-ea"/>
              </a:rPr>
              <a:t> </a:t>
            </a:r>
            <a:r>
              <a:rPr lang="en-US" altLang="zh-CN" dirty="0" err="1">
                <a:latin typeface="+mn-ea"/>
              </a:rPr>
              <a:t>δp</a:t>
            </a:r>
            <a:r>
              <a:rPr lang="en-US" altLang="zh-CN" dirty="0">
                <a:latin typeface="+mn-ea"/>
              </a:rPr>
              <a:t>(a) | x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dirty="0">
                <a:latin typeface="+mn-ea"/>
              </a:rPr>
              <a:t>性质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δ(</a:t>
            </a:r>
            <a:r>
              <a:rPr lang="en-US" altLang="zh-CN" dirty="0" err="1">
                <a:latin typeface="+mn-ea"/>
              </a:rPr>
              <a:t>a^k</a:t>
            </a:r>
            <a:r>
              <a:rPr lang="en-US" altLang="zh-CN" dirty="0">
                <a:latin typeface="+mn-ea"/>
              </a:rPr>
              <a:t>)= δ(a) / (δ(a), k)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性质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(δ(a), δ(b))= 1 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  </a:t>
            </a:r>
            <a:r>
              <a:rPr lang="zh-CN" altLang="en-US" dirty="0">
                <a:latin typeface="+mn-ea"/>
              </a:rPr>
              <a:t> </a:t>
            </a:r>
            <a:r>
              <a:rPr lang="en-US" altLang="zh-CN" dirty="0">
                <a:latin typeface="+mn-ea"/>
              </a:rPr>
              <a:t>δ(ab) = δ(a)δ(b)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阶的求法：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由于</a:t>
            </a:r>
            <a:r>
              <a:rPr lang="en-US" altLang="zh-CN" dirty="0" err="1">
                <a:latin typeface="+mn-ea"/>
              </a:rPr>
              <a:t>a^φ</a:t>
            </a:r>
            <a:r>
              <a:rPr lang="en-US" altLang="zh-CN" dirty="0">
                <a:latin typeface="+mn-ea"/>
              </a:rPr>
              <a:t>(p) ≡ 1 (mod p)</a:t>
            </a:r>
            <a:r>
              <a:rPr lang="zh-CN" altLang="en-US" dirty="0">
                <a:latin typeface="+mn-ea"/>
              </a:rPr>
              <a:t>，所以阶一定是</a:t>
            </a:r>
            <a:r>
              <a:rPr lang="en-US" altLang="zh-CN" dirty="0">
                <a:latin typeface="+mn-ea"/>
              </a:rPr>
              <a:t>φ(p)</a:t>
            </a:r>
            <a:r>
              <a:rPr lang="zh-CN" altLang="en-US" dirty="0">
                <a:latin typeface="+mn-ea"/>
              </a:rPr>
              <a:t>的约数。</a:t>
            </a:r>
          </a:p>
          <a:p>
            <a:r>
              <a:rPr lang="zh-CN" altLang="en-US" dirty="0">
                <a:latin typeface="+mn-ea"/>
              </a:rPr>
              <a:t>求出</a:t>
            </a:r>
            <a:r>
              <a:rPr lang="en-US" altLang="zh-CN" dirty="0">
                <a:latin typeface="+mn-ea"/>
              </a:rPr>
              <a:t>φ(p)</a:t>
            </a:r>
            <a:r>
              <a:rPr lang="zh-CN" altLang="en-US" dirty="0">
                <a:latin typeface="+mn-ea"/>
              </a:rPr>
              <a:t>以及它的所有约数，放到一个数组中排序，从小到大用快速幂依次验证，第一个满足的就是答案。</a:t>
            </a:r>
          </a:p>
          <a:p>
            <a:r>
              <a:rPr lang="zh-CN" altLang="en-US" dirty="0">
                <a:latin typeface="+mn-ea"/>
              </a:rPr>
              <a:t>时间复杂度上界为</a:t>
            </a:r>
            <a:r>
              <a:rPr lang="en-US" altLang="zh-CN" dirty="0">
                <a:latin typeface="+mn-ea"/>
              </a:rPr>
              <a:t>O(</a:t>
            </a:r>
            <a:r>
              <a:rPr lang="en-US" altLang="zh-CN" dirty="0" err="1">
                <a:latin typeface="+mn-ea"/>
              </a:rPr>
              <a:t>sqrt</a:t>
            </a:r>
            <a:r>
              <a:rPr lang="en-US" altLang="zh-CN" dirty="0">
                <a:latin typeface="+mn-ea"/>
              </a:rPr>
              <a:t>(p)log(p))</a:t>
            </a:r>
            <a:r>
              <a:rPr lang="zh-CN" altLang="en-US" dirty="0">
                <a:latin typeface="+mn-ea"/>
              </a:rPr>
              <a:t>，一般情况下远远达不到。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950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>
                    <a:latin typeface="+mn-ea"/>
                    <a:cs typeface="Courier New" pitchFamily="49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ourier New" pitchFamily="49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Courier New" pitchFamily="49" charset="0"/>
                  </a:rPr>
                  <a:t>为质数，</a:t>
                </a:r>
                <a:r>
                  <a:rPr lang="zh-CN" altLang="en-US" sz="2400" dirty="0">
                    <a:latin typeface="+mn-ea"/>
                    <a:cs typeface="Courier New" pitchFamily="49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n-ea"/>
                    <a:cs typeface="Courier New" pitchFamily="49" charset="0"/>
                  </a:rPr>
                  <a:t>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400" dirty="0" smtClean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400" b="0" dirty="0" smtClean="0"/>
                  <a:t>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713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POJ3696 The </a:t>
                </a:r>
                <a:r>
                  <a:rPr lang="en-US" altLang="zh-CN" dirty="0" err="1" smtClean="0"/>
                  <a:t>Lukiest</a:t>
                </a:r>
                <a:r>
                  <a:rPr lang="en-US" altLang="zh-CN" dirty="0" smtClean="0"/>
                  <a:t> Number</a:t>
                </a:r>
              </a:p>
              <a:p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给定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一个正整数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L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，问至少多少个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8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连在一起组成的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正整数可以是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L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的倍数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 smtClean="0">
                  <a:latin typeface="+mn-ea"/>
                  <a:cs typeface="Courier New" pitchFamily="49" charset="0"/>
                </a:endParaRPr>
              </a:p>
              <a:p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L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≤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2 000 000 000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 smtClean="0">
                  <a:latin typeface="+mn-ea"/>
                  <a:cs typeface="Courier New" pitchFamily="49" charset="0"/>
                </a:endParaRPr>
              </a:p>
              <a:p>
                <a:r>
                  <a:rPr lang="en-US" altLang="zh-CN" sz="2000" dirty="0">
                    <a:latin typeface="+mn-ea"/>
                    <a:cs typeface="Courier New" pitchFamily="49" charset="0"/>
                  </a:rPr>
                  <a:t>N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个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8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组成的自然数是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8(10</a:t>
                </a:r>
                <a:r>
                  <a:rPr lang="en-US" altLang="zh-CN" sz="2000" baseline="30000" dirty="0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 – 1) / 9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>
                    <a:latin typeface="+mn-ea"/>
                    <a:cs typeface="Courier New" pitchFamily="49" charset="0"/>
                  </a:rPr>
                  <a:t>原题即为求最小的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N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满足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8(10</a:t>
                </a:r>
                <a:r>
                  <a:rPr lang="en-US" altLang="zh-CN" sz="2000" baseline="30000" dirty="0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 – 1) / 9 = </a:t>
                </a:r>
                <a:r>
                  <a:rPr lang="en-US" altLang="zh-CN" sz="2000" dirty="0" err="1">
                    <a:latin typeface="+mn-ea"/>
                    <a:cs typeface="Courier New" pitchFamily="49" charset="0"/>
                  </a:rPr>
                  <a:t>kL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>
                    <a:latin typeface="+mn-ea"/>
                    <a:cs typeface="Courier New" pitchFamily="49" charset="0"/>
                  </a:rPr>
                  <a:t>设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t = (L, 8)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。上式即为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8</a:t>
                </a:r>
                <a:r>
                  <a:rPr lang="en-US" altLang="zh-CN" sz="2000" dirty="0"/>
                  <a:t>(10</a:t>
                </a:r>
                <a:r>
                  <a:rPr lang="en-US" altLang="zh-CN" sz="2000" baseline="30000" dirty="0"/>
                  <a:t>N</a:t>
                </a:r>
                <a:r>
                  <a:rPr lang="en-US" altLang="zh-CN" sz="2000" dirty="0"/>
                  <a:t> – 1) / t = 9kL / t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>
                    <a:latin typeface="+mn-ea"/>
                    <a:cs typeface="Courier New" pitchFamily="49" charset="0"/>
                  </a:rPr>
                  <a:t>显然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8 / t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和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9L / t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都是整数，且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(8 / t, 9L / t) = 1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>
                    <a:latin typeface="+mn-ea"/>
                    <a:cs typeface="Courier New" pitchFamily="49" charset="0"/>
                  </a:rPr>
                  <a:t>所以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(</a:t>
                </a:r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9L / t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) | (10</a:t>
                </a:r>
                <a:r>
                  <a:rPr lang="en-US" altLang="zh-CN" sz="2000" baseline="30000" dirty="0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 – 1)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。也就是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10</a:t>
                </a:r>
                <a:r>
                  <a:rPr lang="en-US" altLang="zh-CN" sz="2000" baseline="30000" dirty="0">
                    <a:latin typeface="+mn-ea"/>
                    <a:cs typeface="Courier New" pitchFamily="49" charset="0"/>
                  </a:rPr>
                  <a:t>N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≡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1 (mod 9L / t)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>
                    <a:latin typeface="+mn-ea"/>
                    <a:cs typeface="Courier New" pitchFamily="49" charset="0"/>
                  </a:rPr>
                  <a:t>也就是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N = </a:t>
                </a:r>
                <a:r>
                  <a:rPr lang="el-GR" altLang="zh-CN" sz="2000" dirty="0" smtClean="0">
                    <a:latin typeface="+mn-ea"/>
                    <a:cs typeface="Courier New" pitchFamily="49" charset="0"/>
                  </a:rPr>
                  <a:t>δ</a:t>
                </a:r>
                <a:r>
                  <a:rPr lang="en-US" altLang="zh-CN" sz="2000" baseline="-25000" dirty="0" smtClean="0">
                    <a:latin typeface="+mn-ea"/>
                    <a:cs typeface="Courier New" pitchFamily="49" charset="0"/>
                  </a:rPr>
                  <a:t>9L/t</a:t>
                </a:r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(10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)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>
                    <a:latin typeface="+mn-ea"/>
                    <a:cs typeface="Courier New" pitchFamily="49" charset="0"/>
                  </a:rPr>
                  <a:t>于是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N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是 </a:t>
                </a:r>
                <a:r>
                  <a:rPr lang="el-GR" altLang="zh-CN" sz="2000" dirty="0" smtClean="0">
                    <a:latin typeface="Cambria Math" pitchFamily="18" charset="0"/>
                    <a:ea typeface="Cambria Math" pitchFamily="18" charset="0"/>
                    <a:cs typeface="Courier New" pitchFamily="49" charset="0"/>
                  </a:rPr>
                  <a:t>φ</a:t>
                </a:r>
                <a:r>
                  <a:rPr lang="el-GR" altLang="zh-CN" sz="2000" dirty="0" smtClean="0">
                    <a:latin typeface="+mn-ea"/>
                    <a:cs typeface="Courier New" pitchFamily="49" charset="0"/>
                  </a:rPr>
                  <a:t>(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9L / t)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的约数。检查所有的约数即可。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时间复杂度</a:t>
                </a:r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仿宋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仿宋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)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>
                  <a:latin typeface="+mn-ea"/>
                  <a:cs typeface="Courier New" pitchFamily="49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 b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437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Lucas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对于质数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𝐿𝑢𝑐𝑎𝑠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𝐿𝑢𝑐𝑎𝑠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𝐿𝑢𝑐𝑎𝑠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/>
                  <a:t>也就是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拆成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进制数，每一位求组合数，再乘起来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/>
                  <a:t>Bzoj1951 [SDOI2010]</a:t>
                </a:r>
                <a:r>
                  <a:rPr lang="zh-CN" altLang="en-US" dirty="0"/>
                  <a:t>古代猪文</a:t>
                </a:r>
                <a:endParaRPr lang="en-US" altLang="zh-CN" dirty="0"/>
              </a:p>
              <a:p>
                <a:r>
                  <a:rPr lang="zh-CN" altLang="en-US" dirty="0" smtClean="0"/>
                  <a:t>题意：求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999911659 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≤1000000000)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cs typeface="Courier New" pitchFamily="49" charset="0"/>
                  </a:rPr>
                  <a:t>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𝑚𝑜𝑑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Courier New" pitchFamily="49" charset="0"/>
                      </a:rPr>
                      <m:t> 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ourier New" pitchFamily="49" charset="0"/>
                      </a:rPr>
                      <m:t>𝑚𝑜𝑑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ourier New" pitchFamily="49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所以只需求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999911658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999911658=2×3×4679×35617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Square Free Number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可以枚举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的约数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，利用</a:t>
                </a:r>
                <a:r>
                  <a:rPr lang="en-US" altLang="zh-CN" dirty="0" smtClean="0"/>
                  <a:t>Lucas</a:t>
                </a:r>
                <a:r>
                  <a:rPr lang="zh-CN" altLang="en-US" dirty="0" smtClean="0"/>
                  <a:t>定理，对于这四个质数，分别求出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，最后用中国剩余定理合并。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2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定义：如果</a:t>
            </a:r>
            <a:r>
              <a:rPr lang="en-US" altLang="zh-CN" dirty="0"/>
              <a:t>f(n*m)=f(n)*f(m)</a:t>
            </a:r>
            <a:r>
              <a:rPr lang="zh-CN" altLang="en-US" dirty="0"/>
              <a:t>并且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)=1</a:t>
            </a:r>
            <a:r>
              <a:rPr lang="zh-CN" altLang="en-US" dirty="0"/>
              <a:t>，那么</a:t>
            </a:r>
            <a:r>
              <a:rPr lang="en-US" altLang="zh-CN" dirty="0"/>
              <a:t>f</a:t>
            </a:r>
            <a:r>
              <a:rPr lang="zh-CN" altLang="en-US" dirty="0"/>
              <a:t>是积性函数。</a:t>
            </a:r>
          </a:p>
          <a:p>
            <a:r>
              <a:rPr lang="zh-CN" altLang="en-US" dirty="0"/>
              <a:t>性质：积性函数</a:t>
            </a:r>
            <a:r>
              <a:rPr lang="en-US" altLang="zh-CN" dirty="0"/>
              <a:t>f</a:t>
            </a:r>
            <a:r>
              <a:rPr lang="zh-CN" altLang="en-US" dirty="0"/>
              <a:t>的和也是积性的。</a:t>
            </a:r>
          </a:p>
          <a:p>
            <a:r>
              <a:rPr lang="zh-CN" altLang="en-US" dirty="0"/>
              <a:t>定理：如果</a:t>
            </a:r>
            <a:r>
              <a:rPr lang="en-US" altLang="zh-CN" dirty="0"/>
              <a:t>f(n)</a:t>
            </a:r>
            <a:r>
              <a:rPr lang="zh-CN" altLang="en-US" dirty="0"/>
              <a:t>是不恒为</a:t>
            </a:r>
            <a:r>
              <a:rPr lang="en-US" altLang="zh-CN" dirty="0"/>
              <a:t>0</a:t>
            </a:r>
            <a:r>
              <a:rPr lang="zh-CN" altLang="en-US" dirty="0"/>
              <a:t>的数论函数（定义域为</a:t>
            </a:r>
            <a:r>
              <a:rPr lang="zh-CN" altLang="en-US" dirty="0" smtClean="0"/>
              <a:t>正整数），</a:t>
            </a:r>
            <a:r>
              <a:rPr lang="zh-CN" altLang="en-US" dirty="0"/>
              <a:t>当</a:t>
            </a:r>
            <a:r>
              <a:rPr lang="en-US" altLang="zh-CN" dirty="0"/>
              <a:t>n&gt;1</a:t>
            </a:r>
            <a:r>
              <a:rPr lang="zh-CN" altLang="en-US" dirty="0"/>
              <a:t>时，分解质因数得</a:t>
            </a:r>
            <a:r>
              <a:rPr lang="en-US" altLang="zh-CN" dirty="0"/>
              <a:t>n=p1^a1*p2^a2*...*</a:t>
            </a:r>
            <a:r>
              <a:rPr lang="en-US" altLang="zh-CN" dirty="0" err="1"/>
              <a:t>pk^ak</a:t>
            </a:r>
            <a:r>
              <a:rPr lang="zh-CN" altLang="en-US" dirty="0"/>
              <a:t>，那么</a:t>
            </a:r>
            <a:r>
              <a:rPr lang="en-US" altLang="zh-CN" dirty="0"/>
              <a:t>f(n)</a:t>
            </a:r>
            <a:r>
              <a:rPr lang="zh-CN" altLang="en-US" dirty="0"/>
              <a:t>是积性函数的充要条件是</a:t>
            </a:r>
            <a:r>
              <a:rPr lang="en-US" altLang="zh-CN" dirty="0"/>
              <a:t>f(1)=1</a:t>
            </a:r>
            <a:r>
              <a:rPr lang="zh-CN" altLang="en-US" dirty="0"/>
              <a:t>，</a:t>
            </a:r>
            <a:r>
              <a:rPr lang="en-US" altLang="zh-CN" dirty="0"/>
              <a:t>f(n) = f(p1^a1)*f(p2^a2)*...f(</a:t>
            </a:r>
            <a:r>
              <a:rPr lang="en-US" altLang="zh-CN" dirty="0" err="1"/>
              <a:t>pk^ak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Poj2480</a:t>
            </a:r>
            <a:r>
              <a:rPr lang="zh-CN" altLang="en-US" dirty="0" smtClean="0"/>
              <a:t>：给定</a:t>
            </a:r>
            <a:r>
              <a:rPr lang="en-US" altLang="zh-CN" dirty="0"/>
              <a:t>N</a:t>
            </a:r>
            <a:r>
              <a:rPr lang="zh-CN" altLang="en-US" dirty="0"/>
              <a:t>，求∑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i,N</a:t>
            </a:r>
            <a:r>
              <a:rPr lang="en-US" altLang="zh-CN" dirty="0"/>
              <a:t>) </a:t>
            </a:r>
            <a:r>
              <a:rPr lang="en-US" altLang="zh-CN" dirty="0" smtClean="0"/>
              <a:t>(1</a:t>
            </a:r>
            <a:r>
              <a:rPr lang="en-US" altLang="zh-CN" dirty="0"/>
              <a:t>&lt;=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smtClean="0"/>
              <a:t>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/>
              <a:t>互质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i,n</a:t>
            </a:r>
            <a:r>
              <a:rPr lang="en-US" altLang="zh-CN" dirty="0" smtClean="0"/>
              <a:t>*m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i,n</a:t>
            </a:r>
            <a:r>
              <a:rPr lang="en-US" altLang="zh-CN" dirty="0"/>
              <a:t>)*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，∴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i,n</a:t>
            </a:r>
            <a:r>
              <a:rPr lang="en-US" altLang="zh-CN" dirty="0"/>
              <a:t>)</a:t>
            </a:r>
            <a:r>
              <a:rPr lang="zh-CN" altLang="en-US" dirty="0"/>
              <a:t>为积性函数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en-US" altLang="zh-CN" dirty="0"/>
              <a:t>f(n)=∑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i,n</a:t>
            </a:r>
            <a:r>
              <a:rPr lang="en-US" altLang="zh-CN" dirty="0"/>
              <a:t>)</a:t>
            </a:r>
            <a:r>
              <a:rPr lang="zh-CN" altLang="en-US" dirty="0"/>
              <a:t>，因此只需要求出所有的</a:t>
            </a:r>
            <a:r>
              <a:rPr lang="en-US" altLang="zh-CN" dirty="0"/>
              <a:t>f(</a:t>
            </a:r>
            <a:r>
              <a:rPr lang="en-US" altLang="zh-CN" dirty="0" err="1"/>
              <a:t>pi^ai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x=</a:t>
            </a:r>
            <a:r>
              <a:rPr lang="en-US" altLang="zh-CN" dirty="0" err="1"/>
              <a:t>pi^ai</a:t>
            </a:r>
            <a:r>
              <a:rPr lang="zh-CN" altLang="en-US" dirty="0" smtClean="0"/>
              <a:t>的</a:t>
            </a:r>
            <a:r>
              <a:rPr lang="zh-CN" altLang="en-US" dirty="0"/>
              <a:t>约数</a:t>
            </a:r>
            <a:r>
              <a:rPr lang="en-US" altLang="zh-CN" dirty="0"/>
              <a:t>p</a:t>
            </a:r>
            <a:r>
              <a:rPr lang="zh-CN" altLang="en-US" dirty="0"/>
              <a:t>，则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i,x</a:t>
            </a:r>
            <a:r>
              <a:rPr lang="en-US" altLang="zh-CN" dirty="0" smtClean="0"/>
              <a:t>)=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的个数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φ(x/p)</a:t>
            </a:r>
            <a:r>
              <a:rPr lang="zh-CN" altLang="en-US" dirty="0" smtClean="0"/>
              <a:t>，则只需求出∑</a:t>
            </a:r>
            <a:r>
              <a:rPr lang="en-US" altLang="zh-CN" dirty="0" smtClean="0"/>
              <a:t>p*φ(x/p</a:t>
            </a:r>
            <a:r>
              <a:rPr lang="en-US" altLang="zh-CN" dirty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φ(</a:t>
            </a:r>
            <a:r>
              <a:rPr lang="en-US" altLang="zh-CN" dirty="0" err="1" smtClean="0"/>
              <a:t>pi^ai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pi^ai-p</a:t>
            </a:r>
            <a:r>
              <a:rPr lang="en-US" altLang="zh-CN" dirty="0"/>
              <a:t>^(ai-1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可以直接算出，然后可以直接化简推出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pi^ai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的公式</a:t>
            </a:r>
            <a:r>
              <a:rPr lang="en-US" altLang="zh-CN" dirty="0"/>
              <a:t>f(</a:t>
            </a:r>
            <a:r>
              <a:rPr lang="en-US" altLang="zh-CN" dirty="0" err="1"/>
              <a:t>pi^ai</a:t>
            </a:r>
            <a:r>
              <a:rPr lang="en-US" altLang="zh-CN" dirty="0"/>
              <a:t>)=</a:t>
            </a:r>
            <a:r>
              <a:rPr lang="en-US" altLang="zh-CN" dirty="0" err="1"/>
              <a:t>pi^ai</a:t>
            </a:r>
            <a:r>
              <a:rPr lang="en-US" altLang="zh-CN" dirty="0"/>
              <a:t>*(1+ai*(1-1/pi))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868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分块与</a:t>
            </a:r>
            <a:r>
              <a:rPr lang="en-US" altLang="zh-CN" dirty="0" smtClean="0"/>
              <a:t>GCD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dirty="0" smtClean="0"/>
                  <a:t>，即</a:t>
                </a:r>
                <a:r>
                  <a:rPr lang="en-US" altLang="zh-CN" dirty="0" smtClean="0"/>
                  <a:t>K </a:t>
                </a:r>
                <a:r>
                  <a:rPr lang="en-US" altLang="zh-CN" dirty="0"/>
                  <a:t>mod 1+K mod 2+……+K mod n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/>
                  <a:t>注意到</a:t>
                </a:r>
                <a:r>
                  <a:rPr lang="en-US" altLang="zh-CN" dirty="0"/>
                  <a:t>K mod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=K-(K/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)*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，这里的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指的是整除</a:t>
                </a:r>
                <a:r>
                  <a:rPr lang="en-US" altLang="zh-CN" dirty="0"/>
                  <a:t>(div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:r>
                  <a:rPr lang="zh-CN" altLang="en-US" dirty="0"/>
                  <a:t>从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 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K/(K/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这一段的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K/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的值是相同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</a:t>
                </a:r>
                <a:r>
                  <a:rPr lang="zh-CN" altLang="en-US" dirty="0"/>
                  <a:t>这</a:t>
                </a:r>
                <a:r>
                  <a:rPr lang="zh-CN" altLang="en-US" dirty="0" smtClean="0"/>
                  <a:t>一段的</a:t>
                </a:r>
                <a:r>
                  <a:rPr lang="en-US" altLang="zh-CN" dirty="0"/>
                  <a:t>(K/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)*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的值就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一起计算，可以</a:t>
                </a:r>
                <a:r>
                  <a:rPr lang="zh-CN" altLang="en-US" dirty="0"/>
                  <a:t>证明最多有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(K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段。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>
                    <a:hlinkClick r:id="rId2"/>
                  </a:rPr>
                  <a:t>NOI2010 </a:t>
                </a:r>
                <a:r>
                  <a:rPr lang="zh-CN" altLang="en-US" dirty="0" smtClean="0">
                    <a:hlinkClick r:id="rId2"/>
                  </a:rPr>
                  <a:t>能量采集</a:t>
                </a:r>
                <a:endParaRPr lang="en-US" altLang="zh-CN" dirty="0" smtClean="0"/>
              </a:p>
              <a:p>
                <a:r>
                  <a:rPr lang="zh-CN" altLang="en-US" dirty="0"/>
                  <a:t>对于整数</a:t>
                </a:r>
                <a:r>
                  <a:rPr lang="en-US" altLang="zh-CN" dirty="0" err="1"/>
                  <a:t>a,b,k</a:t>
                </a:r>
                <a:r>
                  <a:rPr lang="zh-CN" altLang="en-US" dirty="0"/>
                  <a:t>，有多少对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，满足</a:t>
                </a:r>
                <a:r>
                  <a:rPr lang="en-US" altLang="zh-CN" dirty="0"/>
                  <a:t>x&lt;=</a:t>
                </a:r>
                <a:r>
                  <a:rPr lang="en-US" altLang="zh-CN" dirty="0" err="1"/>
                  <a:t>a,y</a:t>
                </a:r>
                <a:r>
                  <a:rPr lang="en-US" altLang="zh-CN" dirty="0"/>
                  <a:t>&lt;=</a:t>
                </a:r>
                <a:r>
                  <a:rPr lang="en-US" altLang="zh-CN" dirty="0" err="1"/>
                  <a:t>b,gcd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)=k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满足</a:t>
                </a:r>
                <a:r>
                  <a:rPr lang="en-US" altLang="zh-CN" dirty="0"/>
                  <a:t>x&lt;=</a:t>
                </a:r>
                <a:r>
                  <a:rPr lang="en-US" altLang="zh-CN" dirty="0" err="1"/>
                  <a:t>a,y</a:t>
                </a:r>
                <a:r>
                  <a:rPr lang="en-US" altLang="zh-CN" dirty="0"/>
                  <a:t>&lt;=</a:t>
                </a:r>
                <a:r>
                  <a:rPr lang="en-US" altLang="zh-CN" dirty="0" err="1"/>
                  <a:t>b,gcd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的倍数的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的对数显然是 </a:t>
                </a:r>
                <a:r>
                  <a:rPr lang="en-US" altLang="zh-CN" dirty="0"/>
                  <a:t>(a/k)*(b/k)……</a:t>
                </a:r>
              </a:p>
              <a:p>
                <a:r>
                  <a:rPr lang="zh-CN" altLang="en-US" dirty="0" smtClean="0"/>
                  <a:t>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表示满足</a:t>
                </a:r>
                <a:r>
                  <a:rPr lang="en-US" altLang="zh-CN" dirty="0"/>
                  <a:t>x&lt;=</a:t>
                </a:r>
                <a:r>
                  <a:rPr lang="en-US" altLang="zh-CN" dirty="0" err="1"/>
                  <a:t>a,y</a:t>
                </a:r>
                <a:r>
                  <a:rPr lang="en-US" altLang="zh-CN" dirty="0"/>
                  <a:t>&lt;=</a:t>
                </a:r>
                <a:r>
                  <a:rPr lang="en-US" altLang="zh-CN" dirty="0" err="1"/>
                  <a:t>b,gcd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)=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的对数</a:t>
                </a:r>
                <a:r>
                  <a:rPr lang="en-US" altLang="zh-CN" dirty="0"/>
                  <a:t>……</a:t>
                </a:r>
              </a:p>
              <a:p>
                <a:r>
                  <a:rPr lang="en-US" altLang="zh-CN" dirty="0" smtClean="0"/>
                  <a:t>F[k</a:t>
                </a:r>
                <a:r>
                  <a:rPr lang="en-US" altLang="zh-CN" dirty="0"/>
                  <a:t>]=(a/k)*(b/k)-F[k*2]-F[k*3</a:t>
                </a:r>
                <a:r>
                  <a:rPr lang="en-US" altLang="zh-CN" dirty="0" smtClean="0"/>
                  <a:t>]-…… O(</a:t>
                </a:r>
                <a:r>
                  <a:rPr lang="en-US" altLang="zh-CN" dirty="0" err="1" smtClean="0"/>
                  <a:t>NlogN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546" r="-720" b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124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Mobius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000" dirty="0" smtClean="0"/>
                  <a:t>10000</a:t>
                </a:r>
                <a:r>
                  <a:rPr lang="zh-CN" altLang="en-US" sz="2000" dirty="0" smtClean="0"/>
                  <a:t>组询问，每次询问对于</a:t>
                </a:r>
                <a:r>
                  <a:rPr lang="zh-CN" altLang="en-US" sz="2000" dirty="0"/>
                  <a:t>整数</a:t>
                </a:r>
                <a:r>
                  <a:rPr lang="en-US" altLang="zh-CN" sz="2000" dirty="0" err="1"/>
                  <a:t>a,b,k</a:t>
                </a:r>
                <a:r>
                  <a:rPr lang="zh-CN" altLang="en-US" sz="2000" dirty="0"/>
                  <a:t>，有多少对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，满足</a:t>
                </a:r>
                <a:r>
                  <a:rPr lang="en-US" altLang="zh-CN" sz="2000" dirty="0"/>
                  <a:t>x&lt;=a</a:t>
                </a:r>
                <a:r>
                  <a:rPr lang="en-US" altLang="zh-CN" sz="2000" dirty="0" smtClean="0"/>
                  <a:t>, y</a:t>
                </a:r>
                <a:r>
                  <a:rPr lang="en-US" altLang="zh-CN" sz="2000" dirty="0"/>
                  <a:t>&lt;=b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err="1" smtClean="0"/>
                  <a:t>gcd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x,y</a:t>
                </a:r>
                <a:r>
                  <a:rPr lang="en-US" altLang="zh-CN" sz="2000" dirty="0"/>
                  <a:t>)=k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en-US" sz="2000" dirty="0"/>
                  <a:t>求有多少对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，满足</a:t>
                </a:r>
                <a:r>
                  <a:rPr lang="en-US" altLang="zh-CN" sz="2000" dirty="0"/>
                  <a:t>x&lt;=</a:t>
                </a:r>
                <a:r>
                  <a:rPr lang="en-US" altLang="zh-CN" sz="2000" dirty="0" err="1"/>
                  <a:t>a,y</a:t>
                </a:r>
                <a:r>
                  <a:rPr lang="en-US" altLang="zh-CN" sz="2000" dirty="0"/>
                  <a:t>&lt;=</a:t>
                </a:r>
                <a:r>
                  <a:rPr lang="en-US" altLang="zh-CN" sz="2000" dirty="0" err="1"/>
                  <a:t>b,gcd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)=k</a:t>
                </a:r>
                <a:r>
                  <a:rPr lang="zh-CN" altLang="en-US" sz="2000" dirty="0"/>
                  <a:t>，相当于求有多少对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，满足</a:t>
                </a:r>
                <a:r>
                  <a:rPr lang="en-US" altLang="zh-CN" sz="2000" dirty="0"/>
                  <a:t>x&lt;=a/</a:t>
                </a:r>
                <a:r>
                  <a:rPr lang="en-US" altLang="zh-CN" sz="2000" dirty="0" err="1"/>
                  <a:t>k,y</a:t>
                </a:r>
                <a:r>
                  <a:rPr lang="en-US" altLang="zh-CN" sz="2000" dirty="0"/>
                  <a:t>&lt;=b/k</a:t>
                </a:r>
                <a:r>
                  <a:rPr lang="zh-CN" altLang="en-US" sz="2000" dirty="0"/>
                  <a:t>且</a:t>
                </a:r>
                <a:r>
                  <a:rPr lang="en-US" altLang="zh-CN" sz="2000" dirty="0" err="1"/>
                  <a:t>x,y</a:t>
                </a:r>
                <a:r>
                  <a:rPr lang="zh-CN" altLang="en-US" sz="2000" dirty="0"/>
                  <a:t>互质。</a:t>
                </a:r>
              </a:p>
              <a:p>
                <a:r>
                  <a:rPr lang="en-US" altLang="zh-CN" sz="2000" dirty="0" smtClean="0"/>
                  <a:t>D[</a:t>
                </a:r>
                <a:r>
                  <a:rPr lang="en-US" altLang="zh-CN" sz="2000" dirty="0" err="1" smtClean="0"/>
                  <a:t>a,b,k</a:t>
                </a:r>
                <a:r>
                  <a:rPr lang="en-US" altLang="zh-CN" sz="2000" dirty="0" smtClean="0"/>
                  <a:t>]=(</a:t>
                </a:r>
                <a:r>
                  <a:rPr lang="en-US" altLang="zh-CN" sz="2000" dirty="0"/>
                  <a:t>a/k)*(b/k)</a:t>
                </a:r>
                <a:r>
                  <a:rPr lang="zh-CN" altLang="en-US" sz="2000" dirty="0" smtClean="0"/>
                  <a:t>表示</a:t>
                </a:r>
                <a:r>
                  <a:rPr lang="zh-CN" altLang="en-US" sz="2000" dirty="0"/>
                  <a:t>满足</a:t>
                </a:r>
                <a:r>
                  <a:rPr lang="en-US" altLang="zh-CN" sz="2000" dirty="0"/>
                  <a:t>x&lt;=</a:t>
                </a:r>
                <a:r>
                  <a:rPr lang="en-US" altLang="zh-CN" sz="2000" dirty="0" err="1"/>
                  <a:t>a,y</a:t>
                </a:r>
                <a:r>
                  <a:rPr lang="en-US" altLang="zh-CN" sz="2000" dirty="0"/>
                  <a:t>&lt;=</a:t>
                </a:r>
                <a:r>
                  <a:rPr lang="en-US" altLang="zh-CN" sz="2000" dirty="0" err="1"/>
                  <a:t>b,gcd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的倍数的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的</a:t>
                </a:r>
                <a:r>
                  <a:rPr lang="zh-CN" altLang="en-US" sz="2000" dirty="0" smtClean="0"/>
                  <a:t>对数。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F[</a:t>
                </a:r>
                <a:r>
                  <a:rPr lang="en-US" altLang="zh-CN" sz="2000" dirty="0" err="1" smtClean="0"/>
                  <a:t>a,b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表示满足</a:t>
                </a:r>
                <a:r>
                  <a:rPr lang="en-US" altLang="zh-CN" sz="2000" dirty="0"/>
                  <a:t>x&lt;=a/</a:t>
                </a:r>
                <a:r>
                  <a:rPr lang="en-US" altLang="zh-CN" sz="2000" dirty="0" err="1"/>
                  <a:t>k,y</a:t>
                </a:r>
                <a:r>
                  <a:rPr lang="en-US" altLang="zh-CN" sz="2000" dirty="0"/>
                  <a:t>&lt;=b/k</a:t>
                </a:r>
                <a:r>
                  <a:rPr lang="zh-CN" altLang="en-US" sz="2000" dirty="0"/>
                  <a:t>且</a:t>
                </a:r>
                <a:r>
                  <a:rPr lang="en-US" altLang="zh-CN" sz="2000" dirty="0" err="1"/>
                  <a:t>x,y</a:t>
                </a:r>
                <a:r>
                  <a:rPr lang="zh-CN" altLang="en-US" sz="2000" dirty="0"/>
                  <a:t>互质的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的对数，不妨设</a:t>
                </a:r>
                <a:r>
                  <a:rPr lang="en-US" altLang="zh-CN" sz="2000" dirty="0"/>
                  <a:t>a&lt;=b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en-US" altLang="zh-CN" sz="2000" dirty="0"/>
                  <a:t>F[</a:t>
                </a:r>
                <a:r>
                  <a:rPr lang="en-US" altLang="zh-CN" sz="2000" dirty="0" err="1"/>
                  <a:t>a,b</a:t>
                </a:r>
                <a:r>
                  <a:rPr lang="en-US" altLang="zh-CN" sz="2000" dirty="0"/>
                  <a:t>]=P1*D[a,b,1]+P2*D[a,b,2]+……+Pa*D[</a:t>
                </a:r>
                <a:r>
                  <a:rPr lang="en-US" altLang="zh-CN" sz="2000" dirty="0" err="1"/>
                  <a:t>a,b,a</a:t>
                </a:r>
                <a:r>
                  <a:rPr lang="en-US" altLang="zh-CN" sz="2000" dirty="0"/>
                  <a:t>]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en-US" sz="2000" dirty="0"/>
                  <a:t>其中</a:t>
                </a:r>
                <a:r>
                  <a:rPr lang="en-US" altLang="zh-CN" sz="2000" dirty="0" smtClean="0"/>
                  <a:t>Pi</a:t>
                </a:r>
                <a:r>
                  <a:rPr lang="zh-CN" altLang="en-US" sz="2000" dirty="0"/>
                  <a:t>被</a:t>
                </a:r>
                <a:r>
                  <a:rPr lang="zh-CN" altLang="en-US" sz="2000" dirty="0" smtClean="0"/>
                  <a:t>称为莫比乌斯函数，</a:t>
                </a:r>
                <a:r>
                  <a:rPr lang="zh-CN" altLang="en-US" sz="2000" dirty="0"/>
                  <a:t>当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包含有相同的质因子时，</a:t>
                </a:r>
                <a:r>
                  <a:rPr lang="en-US" altLang="zh-CN" sz="2000" dirty="0"/>
                  <a:t>Pi=0</a:t>
                </a:r>
                <a:r>
                  <a:rPr lang="zh-CN" altLang="en-US" sz="2000" dirty="0"/>
                  <a:t>，当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包含偶数个质因子时，</a:t>
                </a:r>
                <a:r>
                  <a:rPr lang="en-US" altLang="zh-CN" sz="2000" dirty="0"/>
                  <a:t>Pi=1</a:t>
                </a:r>
                <a:r>
                  <a:rPr lang="zh-CN" altLang="en-US" sz="2000" dirty="0"/>
                  <a:t>，当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包含奇数个质因子时，</a:t>
                </a:r>
                <a:r>
                  <a:rPr lang="en-US" altLang="zh-CN" sz="2000" dirty="0"/>
                  <a:t>Pi=-1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en-US" altLang="zh-CN" sz="2000" dirty="0"/>
                  <a:t>k</a:t>
                </a:r>
                <a:r>
                  <a:rPr lang="zh-CN" altLang="en-US" sz="2000" dirty="0"/>
                  <a:t>到</a:t>
                </a:r>
                <a:r>
                  <a:rPr lang="en-US" altLang="zh-CN" sz="2000" dirty="0"/>
                  <a:t>Min(a/(a/k),b/(b/k</a:t>
                </a:r>
                <a:r>
                  <a:rPr lang="en-US" altLang="zh-CN" sz="2000" dirty="0" smtClean="0"/>
                  <a:t>))</a:t>
                </a:r>
                <a:r>
                  <a:rPr lang="zh-CN" altLang="en-US" sz="2000" dirty="0"/>
                  <a:t>这</a:t>
                </a:r>
                <a:r>
                  <a:rPr lang="zh-CN" altLang="en-US" sz="2000" dirty="0" smtClean="0"/>
                  <a:t>一段</a:t>
                </a:r>
                <a:r>
                  <a:rPr lang="en-US" altLang="zh-CN" sz="2000" dirty="0"/>
                  <a:t>D[</a:t>
                </a:r>
                <a:r>
                  <a:rPr lang="en-US" altLang="zh-CN" sz="2000" dirty="0" err="1"/>
                  <a:t>a,b,k</a:t>
                </a:r>
                <a:r>
                  <a:rPr lang="en-US" altLang="zh-CN" sz="2000" dirty="0"/>
                  <a:t>]=(a/k)*(b/k)</a:t>
                </a:r>
                <a:r>
                  <a:rPr lang="zh-CN" altLang="en-US" sz="2000" dirty="0"/>
                  <a:t>值</a:t>
                </a:r>
                <a:r>
                  <a:rPr lang="zh-CN" altLang="en-US" sz="2000" dirty="0" smtClean="0"/>
                  <a:t>相同，预处理</a:t>
                </a:r>
                <a:r>
                  <a:rPr lang="en-US" altLang="zh-CN" sz="2000" dirty="0" smtClean="0"/>
                  <a:t>Pi</a:t>
                </a:r>
                <a:r>
                  <a:rPr lang="zh-CN" altLang="en-US" sz="2000" dirty="0" smtClean="0"/>
                  <a:t>的前缀和后，可以一起计算。因此每次询问的复杂度降低到了</a:t>
                </a:r>
                <a:r>
                  <a:rPr lang="en-US" altLang="zh-CN" sz="2000" dirty="0" smtClean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仿宋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仿宋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 r="-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084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若</a:t>
            </a:r>
            <a:r>
              <a:rPr lang="en-US" altLang="zh-CN" dirty="0" err="1">
                <a:latin typeface="+mn-ea"/>
              </a:rPr>
              <a:t>δp</a:t>
            </a:r>
            <a:r>
              <a:rPr lang="en-US" altLang="zh-CN" dirty="0">
                <a:latin typeface="+mn-ea"/>
              </a:rPr>
              <a:t>(g) = φ(p)</a:t>
            </a:r>
            <a:r>
              <a:rPr lang="zh-CN" altLang="en-US" dirty="0">
                <a:latin typeface="+mn-ea"/>
              </a:rPr>
              <a:t>，则称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的原根。</a:t>
            </a:r>
          </a:p>
          <a:p>
            <a:r>
              <a:rPr lang="zh-CN" altLang="en-US" dirty="0">
                <a:latin typeface="+mn-ea"/>
              </a:rPr>
              <a:t>只有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、奇素数的幂、</a:t>
            </a:r>
            <a:r>
              <a:rPr lang="en-US" altLang="zh-CN" dirty="0">
                <a:latin typeface="+mn-ea"/>
              </a:rPr>
              <a:t>2*</a:t>
            </a:r>
            <a:r>
              <a:rPr lang="zh-CN" altLang="en-US" dirty="0">
                <a:latin typeface="+mn-ea"/>
              </a:rPr>
              <a:t>奇素数的幂才有原根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原根</a:t>
            </a:r>
            <a:r>
              <a:rPr lang="zh-CN" altLang="en-US" dirty="0">
                <a:latin typeface="+mn-ea"/>
              </a:rPr>
              <a:t>的求</a:t>
            </a:r>
            <a:r>
              <a:rPr lang="zh-CN" altLang="en-US" dirty="0" smtClean="0">
                <a:latin typeface="+mn-ea"/>
              </a:rPr>
              <a:t>法：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的原根是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的原根是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的原根是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dirty="0">
                <a:latin typeface="+mn-ea"/>
              </a:rPr>
              <a:t>奇素数的原根一般比较小，只能通过暴力枚举的方式来求。</a:t>
            </a:r>
          </a:p>
          <a:p>
            <a:r>
              <a:rPr lang="zh-CN" altLang="en-US" dirty="0">
                <a:latin typeface="+mn-ea"/>
              </a:rPr>
              <a:t>奇素数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的原根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就是</a:t>
            </a:r>
            <a:r>
              <a:rPr lang="en-US" altLang="zh-CN" dirty="0" err="1">
                <a:latin typeface="+mn-ea"/>
              </a:rPr>
              <a:t>p^k</a:t>
            </a:r>
            <a:r>
              <a:rPr lang="zh-CN" altLang="en-US" dirty="0">
                <a:latin typeface="+mn-ea"/>
              </a:rPr>
              <a:t>的原根，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g+p^k</a:t>
            </a:r>
            <a:r>
              <a:rPr lang="zh-CN" altLang="en-US" dirty="0">
                <a:latin typeface="+mn-ea"/>
              </a:rPr>
              <a:t>中的奇数就是</a:t>
            </a:r>
            <a:r>
              <a:rPr lang="en-US" altLang="zh-CN" dirty="0">
                <a:latin typeface="+mn-ea"/>
              </a:rPr>
              <a:t>2*</a:t>
            </a:r>
            <a:r>
              <a:rPr lang="en-US" altLang="zh-CN" dirty="0" err="1">
                <a:latin typeface="+mn-ea"/>
              </a:rPr>
              <a:t>p^k</a:t>
            </a:r>
            <a:r>
              <a:rPr lang="zh-CN" altLang="en-US" dirty="0">
                <a:latin typeface="+mn-ea"/>
              </a:rPr>
              <a:t>的原根。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85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(</a:t>
            </a:r>
            <a:r>
              <a:rPr lang="en-US" altLang="zh-CN" dirty="0" err="1"/>
              <a:t>b,p</a:t>
            </a:r>
            <a:r>
              <a:rPr lang="en-US" altLang="zh-CN" dirty="0"/>
              <a:t>)=1</a:t>
            </a:r>
            <a:r>
              <a:rPr lang="zh-CN" altLang="en-US" dirty="0"/>
              <a:t>，那么存在整数</a:t>
            </a:r>
            <a:r>
              <a:rPr lang="en-US" altLang="zh-CN" dirty="0"/>
              <a:t>0&lt;=a&lt;</a:t>
            </a:r>
            <a:r>
              <a:rPr lang="el-GR" altLang="zh-CN" dirty="0"/>
              <a:t>φ(</a:t>
            </a:r>
            <a:r>
              <a:rPr lang="en-US" altLang="zh-CN" dirty="0"/>
              <a:t>p)</a:t>
            </a:r>
            <a:r>
              <a:rPr lang="zh-CN" altLang="en-US" dirty="0"/>
              <a:t>，满足</a:t>
            </a:r>
            <a:r>
              <a:rPr lang="en-US" altLang="zh-CN" dirty="0" err="1"/>
              <a:t>g^a</a:t>
            </a:r>
            <a:r>
              <a:rPr lang="en-US" altLang="zh-CN" dirty="0"/>
              <a:t> ≡ b (mod p)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b</a:t>
            </a:r>
            <a:r>
              <a:rPr lang="zh-CN" altLang="en-US" dirty="0"/>
              <a:t>关于</a:t>
            </a:r>
            <a:r>
              <a:rPr lang="en-US" altLang="zh-CN" dirty="0"/>
              <a:t>p</a:t>
            </a:r>
            <a:r>
              <a:rPr lang="zh-CN" altLang="en-US" dirty="0"/>
              <a:t>的指标，记为</a:t>
            </a:r>
            <a:r>
              <a:rPr lang="en-US" altLang="zh-CN" dirty="0" err="1"/>
              <a:t>ind</a:t>
            </a:r>
            <a:r>
              <a:rPr lang="en-US" altLang="zh-CN" dirty="0"/>
              <a:t>(g)b</a:t>
            </a:r>
            <a:r>
              <a:rPr lang="zh-CN" altLang="en-US" dirty="0"/>
              <a:t>，简写为</a:t>
            </a:r>
            <a:r>
              <a:rPr lang="en-US" altLang="zh-CN" dirty="0" err="1"/>
              <a:t>ind</a:t>
            </a:r>
            <a:r>
              <a:rPr lang="en-US" altLang="zh-CN" dirty="0"/>
              <a:t> 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性质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 ≡ b (mod p) </a:t>
            </a:r>
            <a:r>
              <a:rPr lang="en-US" altLang="zh-CN" dirty="0" smtClean="0">
                <a:sym typeface="Wingdings" panose="05000000000000000000" pitchFamily="2" charset="2"/>
              </a:rPr>
              <a:t> </a:t>
            </a:r>
            <a:r>
              <a:rPr lang="en-US" altLang="zh-CN" dirty="0" err="1" smtClean="0"/>
              <a:t>ind</a:t>
            </a:r>
            <a:r>
              <a:rPr lang="en-US" altLang="zh-CN" dirty="0"/>
              <a:t> a ≡ </a:t>
            </a:r>
            <a:r>
              <a:rPr lang="en-US" altLang="zh-CN" dirty="0" err="1"/>
              <a:t>ind</a:t>
            </a:r>
            <a:r>
              <a:rPr lang="en-US" altLang="zh-CN" dirty="0"/>
              <a:t> b (mod </a:t>
            </a:r>
            <a:r>
              <a:rPr lang="el-GR" altLang="zh-CN" dirty="0"/>
              <a:t>φ(</a:t>
            </a:r>
            <a:r>
              <a:rPr lang="en-US" altLang="zh-CN" dirty="0"/>
              <a:t>p))</a:t>
            </a:r>
          </a:p>
          <a:p>
            <a:r>
              <a:rPr lang="zh-CN" altLang="en-US" dirty="0"/>
              <a:t>性质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ind</a:t>
            </a:r>
            <a:r>
              <a:rPr lang="en-US" altLang="zh-CN" dirty="0"/>
              <a:t> (a*b) ≡ </a:t>
            </a:r>
            <a:r>
              <a:rPr lang="en-US" altLang="zh-CN" dirty="0" err="1"/>
              <a:t>ind</a:t>
            </a:r>
            <a:r>
              <a:rPr lang="en-US" altLang="zh-CN" dirty="0"/>
              <a:t> a + </a:t>
            </a:r>
            <a:r>
              <a:rPr lang="en-US" altLang="zh-CN" dirty="0" err="1"/>
              <a:t>ind</a:t>
            </a:r>
            <a:r>
              <a:rPr lang="en-US" altLang="zh-CN" dirty="0"/>
              <a:t> b (mod </a:t>
            </a:r>
            <a:r>
              <a:rPr lang="el-GR" altLang="zh-CN" dirty="0"/>
              <a:t>φ(</a:t>
            </a:r>
            <a:r>
              <a:rPr lang="en-US" altLang="zh-CN" dirty="0"/>
              <a:t>p))</a:t>
            </a:r>
          </a:p>
          <a:p>
            <a:r>
              <a:rPr lang="zh-CN" altLang="en-US" dirty="0"/>
              <a:t>性质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ind</a:t>
            </a:r>
            <a:r>
              <a:rPr lang="en-US" altLang="zh-CN" dirty="0"/>
              <a:t> (</a:t>
            </a:r>
            <a:r>
              <a:rPr lang="en-US" altLang="zh-CN" dirty="0" err="1"/>
              <a:t>a^n</a:t>
            </a:r>
            <a:r>
              <a:rPr lang="en-US" altLang="zh-CN" dirty="0"/>
              <a:t>) ≡ n </a:t>
            </a:r>
            <a:r>
              <a:rPr lang="en-US" altLang="zh-CN" dirty="0" err="1"/>
              <a:t>ind</a:t>
            </a:r>
            <a:r>
              <a:rPr lang="en-US" altLang="zh-CN" dirty="0"/>
              <a:t> a (mod </a:t>
            </a:r>
            <a:r>
              <a:rPr lang="el-GR" altLang="zh-CN" dirty="0"/>
              <a:t>φ(</a:t>
            </a:r>
            <a:r>
              <a:rPr lang="en-US" altLang="zh-CN" dirty="0"/>
              <a:t>p</a:t>
            </a:r>
            <a:r>
              <a:rPr lang="en-US" altLang="zh-CN" dirty="0" smtClean="0"/>
              <a:t>))</a:t>
            </a:r>
          </a:p>
          <a:p>
            <a:endParaRPr lang="en-US" altLang="zh-CN" dirty="0"/>
          </a:p>
          <a:p>
            <a:r>
              <a:rPr lang="zh-CN" altLang="en-US" dirty="0" smtClean="0"/>
              <a:t>指标</a:t>
            </a:r>
            <a:r>
              <a:rPr lang="zh-CN" altLang="en-US" dirty="0"/>
              <a:t>的求</a:t>
            </a:r>
            <a:r>
              <a:rPr lang="zh-CN" altLang="en-US" dirty="0" smtClean="0"/>
              <a:t>法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先求出</a:t>
            </a:r>
            <a:r>
              <a:rPr lang="en-US" altLang="zh-CN" dirty="0"/>
              <a:t>p</a:t>
            </a:r>
            <a:r>
              <a:rPr lang="zh-CN" altLang="en-US" dirty="0"/>
              <a:t>的原根</a:t>
            </a:r>
            <a:r>
              <a:rPr lang="en-US" altLang="zh-CN" dirty="0"/>
              <a:t>g</a:t>
            </a:r>
            <a:r>
              <a:rPr lang="zh-CN" altLang="en-US" dirty="0"/>
              <a:t>，然后就是求</a:t>
            </a:r>
            <a:r>
              <a:rPr lang="en-US" altLang="zh-CN" dirty="0" err="1"/>
              <a:t>g^a</a:t>
            </a:r>
            <a:r>
              <a:rPr lang="en-US" altLang="zh-CN" dirty="0"/>
              <a:t> ≡ b (mod p)</a:t>
            </a:r>
            <a:r>
              <a:rPr lang="zh-CN" altLang="en-US" dirty="0"/>
              <a:t>中的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713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3085" y="5262880"/>
            <a:ext cx="10212916" cy="1168400"/>
          </a:xfrm>
        </p:spPr>
        <p:txBody>
          <a:bodyPr/>
          <a:lstStyle/>
          <a:p>
            <a:r>
              <a:rPr lang="zh-CN" altLang="en-US" dirty="0" smtClean="0"/>
              <a:t>数论部分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线性同余、高次同余、欧拉定理、阶、原根、指标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685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Baby Step, Giant Step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Bzoj2242 </a:t>
            </a:r>
            <a:r>
              <a:rPr lang="zh-CN" altLang="en-US" dirty="0"/>
              <a:t>计算器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www.lydsy.com/JudgeOnline/problem.php?id=2242</a:t>
            </a:r>
            <a:endParaRPr lang="en-US" altLang="zh-CN" dirty="0" smtClean="0"/>
          </a:p>
          <a:p>
            <a:r>
              <a:rPr lang="en-US" altLang="zh-CN" dirty="0" err="1" smtClean="0"/>
              <a:t>x^a</a:t>
            </a:r>
            <a:r>
              <a:rPr lang="en-US" altLang="zh-CN" dirty="0" smtClean="0"/>
              <a:t>=b</a:t>
            </a:r>
            <a:r>
              <a:rPr lang="en-US" altLang="zh-CN" dirty="0"/>
              <a:t> mod p</a:t>
            </a:r>
            <a:r>
              <a:rPr lang="zh-CN" altLang="en-US" dirty="0"/>
              <a:t>，给定</a:t>
            </a:r>
            <a:r>
              <a:rPr lang="en-US" altLang="zh-CN" dirty="0" err="1" smtClean="0"/>
              <a:t>x,b,p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a</a:t>
            </a:r>
            <a:r>
              <a:rPr lang="zh-CN" altLang="en-US" dirty="0"/>
              <a:t>（</a:t>
            </a:r>
            <a:r>
              <a:rPr lang="zh-CN" altLang="en-US" dirty="0" smtClean="0"/>
              <a:t>称作</a:t>
            </a:r>
            <a:r>
              <a:rPr lang="zh-CN" altLang="en-US" dirty="0"/>
              <a:t>离散</a:t>
            </a:r>
            <a:r>
              <a:rPr lang="zh-CN" altLang="en-US" dirty="0" smtClean="0"/>
              <a:t>对数）。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意味着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的模</a:t>
            </a:r>
            <a:r>
              <a:rPr lang="en-US" altLang="zh-CN" dirty="0" smtClean="0"/>
              <a:t>p</a:t>
            </a:r>
            <a:r>
              <a:rPr lang="zh-CN" altLang="en-US" dirty="0" smtClean="0"/>
              <a:t>乘法逆元，可以关于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做模</a:t>
            </a:r>
            <a:r>
              <a:rPr lang="en-US" altLang="zh-CN" dirty="0" smtClean="0"/>
              <a:t>p</a:t>
            </a:r>
            <a:r>
              <a:rPr lang="zh-CN" altLang="en-US" dirty="0" smtClean="0"/>
              <a:t>意义下的乘除法运算。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写成</a:t>
            </a:r>
            <a:r>
              <a:rPr lang="en-US" altLang="zh-CN" dirty="0" err="1"/>
              <a:t>i</a:t>
            </a:r>
            <a:r>
              <a:rPr lang="en-US" altLang="zh-CN" dirty="0"/>
              <a:t>*m-j</a:t>
            </a:r>
            <a:r>
              <a:rPr lang="zh-CN" altLang="en-US" dirty="0"/>
              <a:t>的形式，其中</a:t>
            </a:r>
            <a:r>
              <a:rPr lang="en-US" altLang="zh-CN" dirty="0"/>
              <a:t>m=</a:t>
            </a:r>
            <a:r>
              <a:rPr lang="en-US" altLang="zh-CN" dirty="0" err="1"/>
              <a:t>sqrt</a:t>
            </a:r>
            <a:r>
              <a:rPr lang="en-US" altLang="zh-CN" dirty="0"/>
              <a:t>(p)</a:t>
            </a:r>
            <a:r>
              <a:rPr lang="zh-CN" altLang="en-US" dirty="0"/>
              <a:t>上取整，</a:t>
            </a:r>
            <a:r>
              <a:rPr lang="en-US" altLang="zh-CN" dirty="0"/>
              <a:t>0&lt;=j&lt;m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方程变为：</a:t>
            </a:r>
            <a:r>
              <a:rPr lang="en-US" altLang="zh-CN" dirty="0" smtClean="0"/>
              <a:t>x</a:t>
            </a:r>
            <a:r>
              <a:rPr lang="en-US" altLang="zh-CN" dirty="0"/>
              <a:t>^(</a:t>
            </a:r>
            <a:r>
              <a:rPr lang="en-US" altLang="zh-CN" dirty="0" err="1"/>
              <a:t>i</a:t>
            </a:r>
            <a:r>
              <a:rPr lang="en-US" altLang="zh-CN" dirty="0"/>
              <a:t>*m-j)=</a:t>
            </a:r>
            <a:r>
              <a:rPr lang="en-US" altLang="zh-CN" dirty="0" smtClean="0"/>
              <a:t>b (</a:t>
            </a:r>
            <a:r>
              <a:rPr lang="en-US" altLang="zh-CN" dirty="0"/>
              <a:t>mod p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即：</a:t>
            </a:r>
            <a:r>
              <a:rPr lang="en-US" altLang="zh-CN" dirty="0" smtClean="0"/>
              <a:t>(</a:t>
            </a:r>
            <a:r>
              <a:rPr lang="en-US" altLang="zh-CN" dirty="0" err="1"/>
              <a:t>x^m</a:t>
            </a:r>
            <a:r>
              <a:rPr lang="en-US" altLang="zh-CN" dirty="0"/>
              <a:t>)^</a:t>
            </a:r>
            <a:r>
              <a:rPr lang="en-US" altLang="zh-CN" dirty="0" err="1"/>
              <a:t>i</a:t>
            </a:r>
            <a:r>
              <a:rPr lang="en-US" altLang="zh-CN" dirty="0"/>
              <a:t>=b*</a:t>
            </a:r>
            <a:r>
              <a:rPr lang="en-US" altLang="zh-CN" dirty="0" err="1"/>
              <a:t>x^j</a:t>
            </a:r>
            <a:r>
              <a:rPr lang="en-US" altLang="zh-CN" dirty="0"/>
              <a:t> (</a:t>
            </a:r>
            <a:r>
              <a:rPr lang="en-US" altLang="zh-CN" dirty="0" smtClean="0"/>
              <a:t>mod</a:t>
            </a:r>
            <a:r>
              <a:rPr lang="en-US" altLang="zh-CN" dirty="0"/>
              <a:t> </a:t>
            </a:r>
            <a:r>
              <a:rPr lang="en-US" altLang="zh-CN" dirty="0" smtClean="0"/>
              <a:t>p)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b*</a:t>
            </a:r>
            <a:r>
              <a:rPr lang="en-US" altLang="zh-CN" dirty="0" err="1"/>
              <a:t>x^j</a:t>
            </a:r>
            <a:r>
              <a:rPr lang="zh-CN" altLang="en-US" dirty="0"/>
              <a:t>为关键字</a:t>
            </a:r>
            <a:r>
              <a:rPr lang="en-US" altLang="zh-CN" dirty="0"/>
              <a:t>hash</a:t>
            </a:r>
            <a:r>
              <a:rPr lang="zh-CN" altLang="en-US" dirty="0"/>
              <a:t>，枚举所有可能的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取值，在</a:t>
            </a:r>
            <a:r>
              <a:rPr lang="en-US" altLang="zh-CN" dirty="0"/>
              <a:t>hash</a:t>
            </a:r>
            <a:r>
              <a:rPr lang="zh-CN" altLang="en-US" dirty="0"/>
              <a:t>表中查找</a:t>
            </a:r>
            <a:r>
              <a:rPr lang="zh-CN" altLang="en-US" dirty="0" smtClean="0"/>
              <a:t>，然后即可计算出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。时间</a:t>
            </a:r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sqrt</a:t>
            </a:r>
            <a:r>
              <a:rPr lang="en-US" altLang="zh-CN" dirty="0"/>
              <a:t>(n))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023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高次同余方程 </a:t>
            </a:r>
            <a:r>
              <a:rPr lang="en-US" altLang="zh-CN" dirty="0" err="1"/>
              <a:t>x^a</a:t>
            </a:r>
            <a:r>
              <a:rPr lang="en-US" altLang="zh-CN" dirty="0"/>
              <a:t> ≡b (mod 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BZOJ2219 </a:t>
            </a:r>
            <a:r>
              <a:rPr lang="zh-CN" altLang="en-US" dirty="0" smtClean="0"/>
              <a:t>数论之神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www.lydsy.com/JudgeOnline/problem.php?id=2219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当</a:t>
            </a:r>
            <a:r>
              <a:rPr lang="en-US" altLang="zh-CN" dirty="0"/>
              <a:t>(</a:t>
            </a:r>
            <a:r>
              <a:rPr lang="en-US" altLang="zh-CN" dirty="0" err="1"/>
              <a:t>x,p</a:t>
            </a:r>
            <a:r>
              <a:rPr lang="en-US" altLang="zh-CN" dirty="0"/>
              <a:t>)=1</a:t>
            </a:r>
            <a:r>
              <a:rPr lang="zh-CN" altLang="en-US" dirty="0"/>
              <a:t>时，求</a:t>
            </a:r>
            <a:r>
              <a:rPr lang="en-US" altLang="zh-CN" dirty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/>
              <a:t>Baby step, giant step</a:t>
            </a:r>
            <a:r>
              <a:rPr lang="zh-CN" altLang="en-US" dirty="0"/>
              <a:t>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当</a:t>
            </a:r>
            <a:r>
              <a:rPr lang="en-US" altLang="zh-CN" dirty="0"/>
              <a:t>(</a:t>
            </a:r>
            <a:r>
              <a:rPr lang="en-US" altLang="zh-CN" dirty="0" err="1"/>
              <a:t>x,p</a:t>
            </a:r>
            <a:r>
              <a:rPr lang="en-US" altLang="zh-CN" dirty="0"/>
              <a:t>)&gt;1</a:t>
            </a:r>
            <a:r>
              <a:rPr lang="zh-CN" altLang="en-US" dirty="0"/>
              <a:t>时，求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首先暴力处理</a:t>
            </a:r>
            <a:r>
              <a:rPr lang="en-US" altLang="zh-CN" dirty="0"/>
              <a:t>a</a:t>
            </a:r>
            <a:r>
              <a:rPr lang="zh-CN" altLang="en-US" dirty="0"/>
              <a:t>较小的情况，一般取</a:t>
            </a:r>
            <a:r>
              <a:rPr lang="en-US" altLang="zh-CN" dirty="0"/>
              <a:t>a&lt;=42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然后用</a:t>
            </a:r>
            <a:r>
              <a:rPr lang="en-US" altLang="zh-CN" dirty="0"/>
              <a:t>Baby step, giant step</a:t>
            </a:r>
            <a:r>
              <a:rPr lang="zh-CN" altLang="en-US" dirty="0"/>
              <a:t>算法求</a:t>
            </a:r>
            <a:r>
              <a:rPr lang="en-US" altLang="zh-CN" dirty="0" err="1"/>
              <a:t>x^a</a:t>
            </a:r>
            <a:r>
              <a:rPr lang="en-US" altLang="zh-CN" dirty="0"/>
              <a:t> ≡ b (mod p / d)</a:t>
            </a:r>
            <a:r>
              <a:rPr lang="zh-CN" altLang="en-US" dirty="0"/>
              <a:t>的</a:t>
            </a:r>
            <a:r>
              <a:rPr lang="en-US" altLang="zh-CN" dirty="0"/>
              <a:t>&gt;42</a:t>
            </a:r>
            <a:r>
              <a:rPr lang="zh-CN" altLang="en-US" dirty="0"/>
              <a:t>的解，其中</a:t>
            </a:r>
            <a:r>
              <a:rPr lang="en-US" altLang="zh-CN" dirty="0" smtClean="0"/>
              <a:t>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(x</a:t>
            </a:r>
            <a:r>
              <a:rPr lang="en-US" altLang="zh-CN" dirty="0"/>
              <a:t>^∞, p)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0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高次同余方程 </a:t>
            </a:r>
            <a:r>
              <a:rPr lang="en-US" altLang="zh-CN" dirty="0" err="1"/>
              <a:t>x^a</a:t>
            </a:r>
            <a:r>
              <a:rPr lang="en-US" altLang="zh-CN" dirty="0"/>
              <a:t> ≡b (mod 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已知</a:t>
            </a:r>
            <a:r>
              <a:rPr lang="en-US" altLang="zh-CN" dirty="0" err="1"/>
              <a:t>a,b,p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有原根，</a:t>
            </a:r>
            <a:r>
              <a:rPr lang="en-US" altLang="zh-CN" dirty="0"/>
              <a:t>(</a:t>
            </a:r>
            <a:r>
              <a:rPr lang="en-US" altLang="zh-CN" dirty="0" err="1"/>
              <a:t>b,p</a:t>
            </a:r>
            <a:r>
              <a:rPr lang="en-US" altLang="zh-CN" dirty="0"/>
              <a:t>)=1</a:t>
            </a:r>
            <a:r>
              <a:rPr lang="zh-CN" altLang="en-US" dirty="0"/>
              <a:t>，求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根据指标的三条性质，</a:t>
            </a:r>
            <a:r>
              <a:rPr lang="en-US" altLang="zh-CN" dirty="0" err="1"/>
              <a:t>x^a</a:t>
            </a:r>
            <a:r>
              <a:rPr lang="en-US" altLang="zh-CN" dirty="0"/>
              <a:t> ≡ b (mod p)</a:t>
            </a:r>
            <a:r>
              <a:rPr lang="zh-CN" altLang="en-US" dirty="0"/>
              <a:t>可以化为</a:t>
            </a:r>
            <a:r>
              <a:rPr lang="en-US" altLang="zh-CN" dirty="0"/>
              <a:t>a </a:t>
            </a:r>
            <a:r>
              <a:rPr lang="en-US" altLang="zh-CN" dirty="0" err="1"/>
              <a:t>ind</a:t>
            </a:r>
            <a:r>
              <a:rPr lang="en-US" altLang="zh-CN" dirty="0"/>
              <a:t> x ≡ </a:t>
            </a:r>
            <a:r>
              <a:rPr lang="en-US" altLang="zh-CN" dirty="0" err="1"/>
              <a:t>ind</a:t>
            </a:r>
            <a:r>
              <a:rPr lang="en-US" altLang="zh-CN" dirty="0"/>
              <a:t> b (mod </a:t>
            </a:r>
            <a:r>
              <a:rPr lang="el-GR" altLang="zh-CN" dirty="0"/>
              <a:t>φ(</a:t>
            </a:r>
            <a:r>
              <a:rPr lang="en-US" altLang="zh-CN" dirty="0"/>
              <a:t>p))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(a, </a:t>
            </a:r>
            <a:r>
              <a:rPr lang="el-GR" altLang="zh-CN" dirty="0"/>
              <a:t>φ(</a:t>
            </a:r>
            <a:r>
              <a:rPr lang="en-US" altLang="zh-CN" dirty="0"/>
              <a:t>p)) | </a:t>
            </a:r>
            <a:r>
              <a:rPr lang="en-US" altLang="zh-CN" dirty="0" err="1"/>
              <a:t>ind</a:t>
            </a:r>
            <a:r>
              <a:rPr lang="en-US" altLang="zh-CN" dirty="0"/>
              <a:t> b</a:t>
            </a:r>
            <a:r>
              <a:rPr lang="zh-CN" altLang="en-US" dirty="0"/>
              <a:t>时有解，解数为</a:t>
            </a:r>
            <a:r>
              <a:rPr lang="en-US" altLang="zh-CN" dirty="0"/>
              <a:t>(a, </a:t>
            </a:r>
            <a:r>
              <a:rPr lang="el-GR" altLang="zh-CN" dirty="0"/>
              <a:t>φ(</a:t>
            </a:r>
            <a:r>
              <a:rPr lang="en-US" altLang="zh-CN" dirty="0"/>
              <a:t>p))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Baby step, giant step</a:t>
            </a:r>
            <a:r>
              <a:rPr lang="zh-CN" altLang="en-US" dirty="0"/>
              <a:t>算法求出</a:t>
            </a:r>
            <a:r>
              <a:rPr lang="en-US" altLang="zh-CN" dirty="0"/>
              <a:t>b</a:t>
            </a:r>
            <a:r>
              <a:rPr lang="zh-CN" altLang="en-US" dirty="0"/>
              <a:t>的指标</a:t>
            </a:r>
            <a:r>
              <a:rPr lang="en-US" altLang="zh-CN" dirty="0" err="1"/>
              <a:t>ind</a:t>
            </a:r>
            <a:r>
              <a:rPr lang="en-US" altLang="zh-CN" dirty="0"/>
              <a:t> 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用扩展欧几里得算法求出</a:t>
            </a:r>
            <a:r>
              <a:rPr lang="en-US" altLang="zh-CN" dirty="0" err="1"/>
              <a:t>ind</a:t>
            </a:r>
            <a:r>
              <a:rPr lang="en-US" altLang="zh-CN" dirty="0"/>
              <a:t> 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再</a:t>
            </a:r>
            <a:r>
              <a:rPr lang="zh-CN" altLang="en-US" dirty="0"/>
              <a:t>用快速幂求</a:t>
            </a:r>
            <a:r>
              <a:rPr lang="en-US" altLang="zh-CN" dirty="0"/>
              <a:t>g^(</a:t>
            </a:r>
            <a:r>
              <a:rPr lang="en-US" altLang="zh-CN" dirty="0" err="1"/>
              <a:t>ind</a:t>
            </a:r>
            <a:r>
              <a:rPr lang="en-US" altLang="zh-CN" dirty="0"/>
              <a:t> x) mod p</a:t>
            </a:r>
            <a:r>
              <a:rPr lang="zh-CN" altLang="en-US" dirty="0"/>
              <a:t>就得到了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44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高次同余方程 </a:t>
            </a:r>
            <a:r>
              <a:rPr lang="en-US" altLang="zh-CN" dirty="0" err="1"/>
              <a:t>x^a</a:t>
            </a:r>
            <a:r>
              <a:rPr lang="en-US" altLang="zh-CN" dirty="0"/>
              <a:t> ≡b (mod 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 p</a:t>
            </a:r>
            <a:r>
              <a:rPr lang="zh-CN" altLang="en-US" dirty="0"/>
              <a:t>有原根，</a:t>
            </a:r>
            <a:r>
              <a:rPr lang="en-US" altLang="zh-CN" dirty="0"/>
              <a:t>(</a:t>
            </a:r>
            <a:r>
              <a:rPr lang="en-US" altLang="zh-CN" dirty="0" err="1"/>
              <a:t>b,p</a:t>
            </a:r>
            <a:r>
              <a:rPr lang="en-US" altLang="zh-CN" dirty="0"/>
              <a:t>)&gt;1</a:t>
            </a:r>
            <a:r>
              <a:rPr lang="zh-CN" altLang="en-US" dirty="0"/>
              <a:t>，求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p=</a:t>
            </a:r>
            <a:r>
              <a:rPr lang="en-US" altLang="zh-CN" dirty="0" err="1"/>
              <a:t>q^k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若</a:t>
            </a:r>
            <a:r>
              <a:rPr lang="en-US" altLang="zh-CN" dirty="0"/>
              <a:t>b=0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中</a:t>
            </a:r>
            <a:r>
              <a:rPr lang="en-US" altLang="zh-CN" dirty="0"/>
              <a:t>q</a:t>
            </a:r>
            <a:r>
              <a:rPr lang="zh-CN" altLang="en-US" dirty="0"/>
              <a:t>的次数</a:t>
            </a:r>
            <a:r>
              <a:rPr lang="en-US" altLang="zh-CN" dirty="0"/>
              <a:t>&gt;=ceil(k/a)</a:t>
            </a:r>
            <a:r>
              <a:rPr lang="zh-CN" altLang="en-US" dirty="0"/>
              <a:t>即可，解数为</a:t>
            </a:r>
            <a:r>
              <a:rPr lang="en-US" altLang="zh-CN" dirty="0"/>
              <a:t>q^(k-ceil(k/a))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设</a:t>
            </a:r>
            <a:r>
              <a:rPr lang="en-US" altLang="zh-CN" dirty="0"/>
              <a:t>b=s*</a:t>
            </a:r>
            <a:r>
              <a:rPr lang="en-US" altLang="zh-CN" dirty="0" err="1"/>
              <a:t>q^u</a:t>
            </a:r>
            <a:r>
              <a:rPr lang="zh-CN" altLang="en-US" dirty="0"/>
              <a:t>，其中</a:t>
            </a:r>
            <a:r>
              <a:rPr lang="en-US" altLang="zh-CN" dirty="0"/>
              <a:t>(</a:t>
            </a:r>
            <a:r>
              <a:rPr lang="en-US" altLang="zh-CN" dirty="0" err="1"/>
              <a:t>s,q</a:t>
            </a:r>
            <a:r>
              <a:rPr lang="en-US" altLang="zh-CN" dirty="0"/>
              <a:t>)=1</a:t>
            </a:r>
            <a:r>
              <a:rPr lang="zh-CN" altLang="en-US" dirty="0"/>
              <a:t>，只需求</a:t>
            </a:r>
            <a:r>
              <a:rPr lang="en-US" altLang="zh-CN" dirty="0" err="1"/>
              <a:t>y^a≡s</a:t>
            </a:r>
            <a:r>
              <a:rPr lang="en-US" altLang="zh-CN" dirty="0"/>
              <a:t> (mod q^(k-u))</a:t>
            </a:r>
            <a:r>
              <a:rPr lang="zh-CN" altLang="en-US" dirty="0"/>
              <a:t>，则</a:t>
            </a:r>
            <a:r>
              <a:rPr lang="en-US" altLang="zh-CN" dirty="0"/>
              <a:t>x=y*q^(u/a)</a:t>
            </a:r>
            <a:r>
              <a:rPr lang="zh-CN" altLang="en-US" dirty="0"/>
              <a:t>。有解的条件是</a:t>
            </a:r>
            <a:r>
              <a:rPr lang="en-US" altLang="zh-CN" dirty="0" err="1"/>
              <a:t>a|u</a:t>
            </a:r>
            <a:r>
              <a:rPr lang="zh-CN" altLang="en-US" dirty="0"/>
              <a:t>，解数与转化后的方程相同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effectLst/>
            </a:endParaRPr>
          </a:p>
          <a:p>
            <a:r>
              <a:rPr lang="en-US" altLang="zh-CN" dirty="0"/>
              <a:t>(5) p</a:t>
            </a:r>
            <a:r>
              <a:rPr lang="zh-CN" altLang="en-US" dirty="0"/>
              <a:t>没有原根，求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可以把</a:t>
            </a:r>
            <a:r>
              <a:rPr lang="en-US" altLang="zh-CN" dirty="0"/>
              <a:t>p</a:t>
            </a:r>
            <a:r>
              <a:rPr lang="zh-CN" altLang="en-US" dirty="0"/>
              <a:t>分解，对每个≠</a:t>
            </a:r>
            <a:r>
              <a:rPr lang="en-US" altLang="zh-CN" dirty="0"/>
              <a:t>2</a:t>
            </a:r>
            <a:r>
              <a:rPr lang="zh-CN" altLang="en-US" dirty="0"/>
              <a:t>的质因子</a:t>
            </a:r>
            <a:r>
              <a:rPr lang="en-US" altLang="zh-CN" dirty="0" err="1"/>
              <a:t>pk</a:t>
            </a:r>
            <a:r>
              <a:rPr lang="zh-CN" altLang="en-US" dirty="0"/>
              <a:t>，求</a:t>
            </a:r>
            <a:r>
              <a:rPr lang="en-US" altLang="zh-CN" dirty="0" err="1"/>
              <a:t>x^a≡b</a:t>
            </a:r>
            <a:r>
              <a:rPr lang="en-US" altLang="zh-CN" dirty="0"/>
              <a:t> (mod </a:t>
            </a:r>
            <a:r>
              <a:rPr lang="en-US" altLang="zh-CN" dirty="0" err="1"/>
              <a:t>pk^ak</a:t>
            </a:r>
            <a:r>
              <a:rPr lang="en-US" altLang="zh-CN" dirty="0"/>
              <a:t>)</a:t>
            </a:r>
            <a:r>
              <a:rPr lang="zh-CN" altLang="en-US" dirty="0"/>
              <a:t>，最后再用中国剩余定理合并。在此基础上暴力枚举验证是否满足质因子</a:t>
            </a:r>
            <a:r>
              <a:rPr lang="en-US" altLang="zh-CN" dirty="0"/>
              <a:t>2</a:t>
            </a:r>
            <a:r>
              <a:rPr lang="zh-CN" altLang="en-US" dirty="0"/>
              <a:t>的情况。解数是各方程解数的乘积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0498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3085" y="5262880"/>
            <a:ext cx="10212916" cy="1168400"/>
          </a:xfrm>
        </p:spPr>
        <p:txBody>
          <a:bodyPr/>
          <a:lstStyle/>
          <a:p>
            <a:r>
              <a:rPr lang="zh-CN" altLang="en-US" dirty="0"/>
              <a:t>线性代数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高斯消元、行列式、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方程组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320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学♂术一点的定义？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系数矩阵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增广矩阵</a:t>
            </a:r>
            <a:endParaRPr lang="en-US" altLang="zh-CN" dirty="0" smtClean="0"/>
          </a:p>
          <a:p>
            <a:r>
              <a:rPr lang="zh-CN" altLang="en-US" dirty="0" smtClean="0"/>
              <a:t>矩阵的初等</a:t>
            </a:r>
            <a:r>
              <a:rPr lang="zh-CN" altLang="en-US" dirty="0"/>
              <a:t>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把一行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的倍数加到另一行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	2. </a:t>
            </a:r>
            <a:r>
              <a:rPr lang="zh-CN" altLang="en-US" dirty="0" smtClean="0"/>
              <a:t>交换两行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	3. </a:t>
            </a:r>
            <a:r>
              <a:rPr lang="zh-CN" altLang="en-US" dirty="0" smtClean="0"/>
              <a:t>用</a:t>
            </a:r>
            <a:r>
              <a:rPr lang="zh-CN" altLang="en-US" dirty="0"/>
              <a:t>一</a:t>
            </a:r>
            <a:r>
              <a:rPr lang="zh-CN" altLang="en-US" dirty="0" smtClean="0"/>
              <a:t>个非零数乘某一行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阶梯形矩阵</a:t>
            </a:r>
            <a:r>
              <a:rPr lang="en-US" altLang="zh-CN" dirty="0" smtClean="0"/>
              <a:t> / </a:t>
            </a:r>
            <a:r>
              <a:rPr lang="zh-CN" altLang="en-US" dirty="0" smtClean="0"/>
              <a:t>简化阶梯</a:t>
            </a:r>
            <a:r>
              <a:rPr lang="zh-CN" altLang="en-US" dirty="0"/>
              <a:t>形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主元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自由变量</a:t>
            </a:r>
            <a:endParaRPr lang="en-US" altLang="zh-CN" dirty="0" smtClean="0"/>
          </a:p>
          <a:p>
            <a:r>
              <a:rPr lang="zh-CN" altLang="en-US" dirty="0" smtClean="0"/>
              <a:t>齐次线性方程组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非齐次线性方程组</a:t>
            </a:r>
            <a:endParaRPr lang="en-US" altLang="zh-CN" dirty="0" smtClean="0"/>
          </a:p>
          <a:p>
            <a:r>
              <a:rPr lang="zh-CN" altLang="en-US" dirty="0" smtClean="0"/>
              <a:t>线性相关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线性无关</a:t>
            </a:r>
            <a:endParaRPr lang="en-US" altLang="zh-CN" dirty="0" smtClean="0"/>
          </a:p>
          <a:p>
            <a:r>
              <a:rPr lang="zh-CN" altLang="en-US" dirty="0" smtClean="0"/>
              <a:t>线性子空间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615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线性方程组的解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非齐次线性方程组的解只有三种可能：无解、有唯一解、有无穷多个解</a:t>
            </a:r>
            <a:endParaRPr lang="en-US" altLang="zh-CN" dirty="0" smtClean="0"/>
          </a:p>
          <a:p>
            <a:r>
              <a:rPr lang="zh-CN" altLang="en-US" dirty="0" smtClean="0"/>
              <a:t>把增广矩阵经过初等行变换转化为阶梯形矩阵</a:t>
            </a:r>
            <a:endParaRPr lang="en-US" altLang="zh-CN" dirty="0" smtClean="0"/>
          </a:p>
          <a:p>
            <a:r>
              <a:rPr lang="zh-CN" altLang="en-US" dirty="0" smtClean="0"/>
              <a:t>对应的阶梯形方程组中出现</a:t>
            </a:r>
            <a:r>
              <a:rPr lang="en-US" altLang="zh-CN" dirty="0" smtClean="0"/>
              <a:t>”0=d”</a:t>
            </a:r>
            <a:r>
              <a:rPr lang="zh-CN" altLang="en-US" dirty="0" smtClean="0"/>
              <a:t>这样的方程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无解</a:t>
            </a:r>
            <a:endParaRPr lang="en-US" altLang="zh-CN" dirty="0" smtClean="0"/>
          </a:p>
          <a:p>
            <a:r>
              <a:rPr lang="zh-CN" altLang="en-US" dirty="0" smtClean="0"/>
              <a:t>阶梯形矩阵非零行数目</a:t>
            </a:r>
            <a:r>
              <a:rPr lang="en-US" altLang="zh-CN" dirty="0" smtClean="0"/>
              <a:t>=</a:t>
            </a:r>
            <a:r>
              <a:rPr lang="zh-CN" altLang="en-US" dirty="0" smtClean="0"/>
              <a:t>未知量数目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有唯一解</a:t>
            </a:r>
            <a:endParaRPr lang="en-US" altLang="zh-CN" dirty="0" smtClean="0"/>
          </a:p>
          <a:p>
            <a:r>
              <a:rPr lang="zh-CN" altLang="en-US" dirty="0"/>
              <a:t>阶梯</a:t>
            </a:r>
            <a:r>
              <a:rPr lang="zh-CN" altLang="en-US" dirty="0" smtClean="0"/>
              <a:t>形矩阵非零行数目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未知量数目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有无穷多个解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齐次线性方程组的解只有两种可能：只有零解、有无穷多个解</a:t>
            </a:r>
            <a:endParaRPr lang="en-US" altLang="zh-CN" dirty="0"/>
          </a:p>
          <a:p>
            <a:r>
              <a:rPr lang="zh-CN" altLang="en-US" dirty="0"/>
              <a:t>阶梯形矩阵非零行数目</a:t>
            </a:r>
            <a:r>
              <a:rPr lang="en-US" altLang="zh-CN" dirty="0"/>
              <a:t>&lt;</a:t>
            </a:r>
            <a:r>
              <a:rPr lang="zh-CN" altLang="en-US" dirty="0"/>
              <a:t>未知量数目</a:t>
            </a:r>
            <a:r>
              <a:rPr lang="en-US" altLang="zh-CN" dirty="0"/>
              <a:t>——</a:t>
            </a:r>
            <a:r>
              <a:rPr lang="zh-CN" altLang="en-US" dirty="0"/>
              <a:t>有非零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进一步转化为简化阶梯形矩阵即可求出解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739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解线性方程组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[JSOI 2008]Sphere</a:t>
                </a:r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≤20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维超球上的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dirty="0"/>
                  <a:t> 个点的坐标，求球心坐标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即为求一个点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𝐶</m:t>
                      </m:r>
                      <m:r>
                        <a:rPr lang="en-US" altLang="zh-CN" i="1">
                          <a:latin typeface="Cambria Math"/>
                        </a:rPr>
                        <m:t> (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r>
                        <a:rPr lang="en-US" altLang="zh-CN" i="1">
                          <a:latin typeface="Cambria Math"/>
                        </a:rPr>
                        <m:t>=1,2,…,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为常数，超球上第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个点的坐标为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这并不是通常的线性方程组，因而不能直接用高斯消元法求解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093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但是将相邻的两个方程作差，即得</a:t>
                </a:r>
                <a:endParaRPr lang="en-US" altLang="zh-CN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+1,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r>
                        <a:rPr lang="en-US" altLang="zh-CN" i="1">
                          <a:latin typeface="Cambria Math"/>
                        </a:rPr>
                        <m:t>=1,2,…,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稍加变形即得</a:t>
                </a:r>
                <a:endParaRPr lang="en-US" altLang="zh-CN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+1,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r>
                        <a:rPr lang="en-US" altLang="zh-CN" i="1">
                          <a:latin typeface="Cambria Math"/>
                        </a:rPr>
                        <m:t>=1,2,…,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这就是我们要的线性方程组了。用高斯消元法求解即可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8035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解同余方程组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题目来源：</a:t>
                </a:r>
                <a:r>
                  <a:rPr lang="en-US" altLang="zh-CN" dirty="0"/>
                  <a:t>Central Europe </a:t>
                </a:r>
                <a:r>
                  <a:rPr lang="en-US" altLang="zh-CN" dirty="0" smtClean="0"/>
                  <a:t>2005 - </a:t>
                </a:r>
                <a:r>
                  <a:rPr lang="en-US" altLang="zh-CN" dirty="0"/>
                  <a:t>Widget Factory</a:t>
                </a:r>
              </a:p>
              <a:p>
                <a:r>
                  <a:rPr lang="zh-CN" altLang="en-US" dirty="0"/>
                  <a:t>有一家做小饰品的工厂可做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种小饰品，每个小饰品需要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天至 </a:t>
                </a:r>
                <a:r>
                  <a:rPr lang="en-US" altLang="zh-CN" dirty="0"/>
                  <a:t>9 </a:t>
                </a:r>
                <a:r>
                  <a:rPr lang="zh-CN" altLang="en-US" dirty="0"/>
                  <a:t>天不等的时间来完成。</a:t>
                </a:r>
                <a:endParaRPr lang="en-US" altLang="zh-CN" dirty="0"/>
              </a:p>
              <a:p>
                <a:r>
                  <a:rPr lang="zh-CN" altLang="en-US" dirty="0"/>
                  <a:t>现在这家工厂被收购了，所有的老工人都被解雇了，而新工人们都十分</a:t>
                </a:r>
                <a:r>
                  <a:rPr lang="en-US" altLang="zh-CN" dirty="0"/>
                  <a:t>,b</a:t>
                </a:r>
                <a:r>
                  <a:rPr lang="zh-CN" altLang="en-US" dirty="0"/>
                  <a:t>以至于每种小饰品所需要的时间全都不知道。</a:t>
                </a:r>
                <a:endParaRPr lang="en-US" altLang="zh-CN" dirty="0"/>
              </a:p>
              <a:p>
                <a:r>
                  <a:rPr lang="zh-CN" altLang="en-US" dirty="0"/>
                  <a:t>好在老工人们留下了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 份记录，每份记录都是这名工人周几被雇佣以及周几被解雇，以及他在职期间做了哪些种类的小饰品。被雇佣和被解雇的那天他们也在工作。</a:t>
                </a:r>
                <a:endParaRPr lang="en-US" altLang="zh-CN" dirty="0"/>
              </a:p>
              <a:p>
                <a:r>
                  <a:rPr lang="zh-CN" altLang="en-US" dirty="0"/>
                  <a:t>求每种饰品所需的时间，或者输出无解或者解不唯一。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≤300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708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Bezout</a:t>
            </a:r>
            <a:r>
              <a:rPr lang="zh-CN" altLang="en-US" dirty="0" smtClean="0">
                <a:latin typeface="+mj-ea"/>
              </a:rPr>
              <a:t>定理</a:t>
            </a:r>
            <a:r>
              <a:rPr lang="en-US" altLang="zh-CN" dirty="0" smtClean="0">
                <a:latin typeface="+mj-ea"/>
              </a:rPr>
              <a:t>(</a:t>
            </a:r>
            <a:r>
              <a:rPr lang="zh-CN" altLang="en-US" dirty="0" smtClean="0">
                <a:latin typeface="+mj-ea"/>
              </a:rPr>
              <a:t>裴蜀定理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对于任意整数 </a:t>
            </a:r>
            <a:r>
              <a:rPr lang="en-US" altLang="zh-CN" dirty="0">
                <a:latin typeface="+mn-ea"/>
              </a:rPr>
              <a:t>a, b</a:t>
            </a:r>
            <a:r>
              <a:rPr lang="zh-CN" altLang="en-US" dirty="0">
                <a:latin typeface="+mn-ea"/>
              </a:rPr>
              <a:t>，存在一对整数 </a:t>
            </a:r>
            <a:r>
              <a:rPr lang="en-US" altLang="zh-CN" dirty="0">
                <a:latin typeface="+mn-ea"/>
              </a:rPr>
              <a:t>x, y </a:t>
            </a:r>
            <a:r>
              <a:rPr lang="zh-CN" altLang="en-US" dirty="0">
                <a:latin typeface="+mn-ea"/>
              </a:rPr>
              <a:t>满足 </a:t>
            </a:r>
            <a:r>
              <a:rPr lang="en-US" altLang="zh-CN" dirty="0">
                <a:latin typeface="+mn-ea"/>
              </a:rPr>
              <a:t>ax + by = (a, b)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证明：</a:t>
            </a:r>
            <a:endParaRPr lang="en-US" altLang="zh-CN" dirty="0">
              <a:latin typeface="+mn-ea"/>
            </a:endParaRPr>
          </a:p>
          <a:p>
            <a:pPr marL="0" indent="457200">
              <a:buNone/>
            </a:pPr>
            <a:r>
              <a:rPr lang="zh-CN" altLang="en-US" dirty="0">
                <a:latin typeface="+mn-ea"/>
              </a:rPr>
              <a:t>考虑欧几里得算法的运行过程。</a:t>
            </a:r>
            <a:endParaRPr lang="en-US" altLang="zh-CN" dirty="0">
              <a:latin typeface="+mn-ea"/>
            </a:endParaRPr>
          </a:p>
          <a:p>
            <a:pPr marL="0" indent="457200">
              <a:buNone/>
            </a:pPr>
            <a:r>
              <a:rPr lang="zh-CN" altLang="en-US" dirty="0">
                <a:latin typeface="+mn-ea"/>
              </a:rPr>
              <a:t>在欧几里得算法的最后一步，有 </a:t>
            </a:r>
            <a:r>
              <a:rPr lang="en-US" altLang="zh-CN" dirty="0">
                <a:latin typeface="+mn-ea"/>
              </a:rPr>
              <a:t>(a, 0) = a</a:t>
            </a:r>
            <a:r>
              <a:rPr lang="zh-CN" altLang="en-US" dirty="0">
                <a:latin typeface="+mn-ea"/>
              </a:rPr>
              <a:t>。这时显然 </a:t>
            </a:r>
            <a:r>
              <a:rPr lang="en-US" altLang="zh-CN" dirty="0">
                <a:latin typeface="+mn-ea"/>
              </a:rPr>
              <a:t>a + 0 = (a, 0) = a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457200">
              <a:buNone/>
            </a:pPr>
            <a:r>
              <a:rPr lang="zh-CN" altLang="en-US" dirty="0">
                <a:latin typeface="+mn-ea"/>
              </a:rPr>
              <a:t>在其余的情况，</a:t>
            </a:r>
            <a:r>
              <a:rPr lang="en-US" altLang="zh-CN" dirty="0">
                <a:latin typeface="+mn-ea"/>
              </a:rPr>
              <a:t>(a, b) = (b, a mod b)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457200">
              <a:buNone/>
            </a:pPr>
            <a:r>
              <a:rPr lang="zh-CN" altLang="en-US" dirty="0">
                <a:latin typeface="+mn-ea"/>
              </a:rPr>
              <a:t>若 </a:t>
            </a:r>
            <a:r>
              <a:rPr lang="en-US" altLang="zh-CN" dirty="0">
                <a:latin typeface="+mn-ea"/>
              </a:rPr>
              <a:t>(b, a mod b) </a:t>
            </a:r>
            <a:r>
              <a:rPr lang="zh-CN" altLang="en-US" dirty="0">
                <a:latin typeface="+mn-ea"/>
              </a:rPr>
              <a:t>存在一组整数 </a:t>
            </a:r>
            <a:r>
              <a:rPr lang="en-US" altLang="zh-CN" dirty="0">
                <a:latin typeface="+mn-ea"/>
              </a:rPr>
              <a:t>x, y </a:t>
            </a:r>
            <a:r>
              <a:rPr lang="zh-CN" altLang="en-US" dirty="0">
                <a:latin typeface="+mn-ea"/>
              </a:rPr>
              <a:t>满足 </a:t>
            </a:r>
            <a:r>
              <a:rPr lang="en-US" altLang="zh-CN" dirty="0" err="1">
                <a:latin typeface="+mn-ea"/>
              </a:rPr>
              <a:t>bx</a:t>
            </a:r>
            <a:r>
              <a:rPr lang="en-US" altLang="zh-CN" dirty="0">
                <a:latin typeface="+mn-ea"/>
              </a:rPr>
              <a:t> + y(a mod b) = (a, b)</a:t>
            </a:r>
            <a:r>
              <a:rPr lang="zh-CN" altLang="en-US" dirty="0">
                <a:latin typeface="+mn-ea"/>
              </a:rPr>
              <a:t>，由于 </a:t>
            </a:r>
            <a:r>
              <a:rPr lang="en-US" altLang="zh-CN" dirty="0">
                <a:latin typeface="+mn-ea"/>
              </a:rPr>
              <a:t>a mod b = a – b[a / b]</a:t>
            </a:r>
            <a:r>
              <a:rPr lang="zh-CN" altLang="en-US" dirty="0">
                <a:latin typeface="+mn-ea"/>
              </a:rPr>
              <a:t>，所以 </a:t>
            </a:r>
            <a:r>
              <a:rPr lang="en-US" altLang="zh-CN" dirty="0" err="1">
                <a:latin typeface="+mn-ea"/>
              </a:rPr>
              <a:t>bx</a:t>
            </a:r>
            <a:r>
              <a:rPr lang="en-US" altLang="zh-CN" dirty="0">
                <a:latin typeface="+mn-ea"/>
              </a:rPr>
              <a:t> + y(a mod b) = </a:t>
            </a:r>
            <a:r>
              <a:rPr lang="en-US" altLang="zh-CN" dirty="0" err="1">
                <a:latin typeface="+mn-ea"/>
              </a:rPr>
              <a:t>bx</a:t>
            </a:r>
            <a:r>
              <a:rPr lang="en-US" altLang="zh-CN" dirty="0">
                <a:latin typeface="+mn-ea"/>
              </a:rPr>
              <a:t> + y(a – b[a / b])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= ay + b(x – y[a / b])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= (a, b)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457200">
              <a:buNone/>
            </a:pPr>
            <a:r>
              <a:rPr lang="zh-CN" altLang="en-US" dirty="0">
                <a:latin typeface="+mn-ea"/>
              </a:rPr>
              <a:t>故 </a:t>
            </a:r>
            <a:r>
              <a:rPr lang="en-US" altLang="zh-CN" dirty="0">
                <a:latin typeface="+mn-ea"/>
              </a:rPr>
              <a:t>(a, b) </a:t>
            </a:r>
            <a:r>
              <a:rPr lang="zh-CN" altLang="en-US" dirty="0">
                <a:latin typeface="+mn-ea"/>
              </a:rPr>
              <a:t>也存在一组整数 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 = y, y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 = x – y[a / b] </a:t>
            </a:r>
            <a:r>
              <a:rPr lang="zh-CN" altLang="en-US" dirty="0">
                <a:latin typeface="+mn-ea"/>
              </a:rPr>
              <a:t>满足 </a:t>
            </a:r>
            <a:r>
              <a:rPr lang="en-US" altLang="zh-CN" dirty="0">
                <a:latin typeface="+mn-ea"/>
              </a:rPr>
              <a:t>ax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 + by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 = (a, b)</a:t>
            </a:r>
            <a:r>
              <a:rPr lang="zh-CN" altLang="en-US" dirty="0">
                <a:latin typeface="+mn-ea"/>
              </a:rPr>
              <a:t>。由归纳法原理知命题成立。证毕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1224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zh-CN" altLang="en-US" dirty="0"/>
              <a:t>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种小饰品需要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天的时间来完成。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个工人，我们已知它做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种小</a:t>
                </a:r>
                <a:r>
                  <a:rPr lang="zh-CN" altLang="en-US" dirty="0" smtClean="0"/>
                  <a:t>饰品的数量为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但是我们并不知道它一共工作了几天，只知道他工作的天数除以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的余数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于是有方程：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7=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这是一</a:t>
                </a:r>
                <a:r>
                  <a:rPr lang="zh-CN" altLang="en-US" dirty="0" smtClean="0"/>
                  <a:t>个同余方程组，我们仍然按照前面所说的方法消元，消元过程中可以随时对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取模。最后带回时，我们需要处理的是一元线性同余方程，可以使用前面讲到的扩展欧几里得算法。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这样我们求出了所有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zh-CN" altLang="en-US" dirty="0" smtClean="0"/>
                  <a:t>的值。由于小饰品在</a:t>
                </a:r>
                <a:r>
                  <a:rPr lang="en-US" altLang="zh-CN" dirty="0" smtClean="0"/>
                  <a:t>3~9</a:t>
                </a:r>
                <a:r>
                  <a:rPr lang="zh-CN" altLang="en-US" dirty="0" smtClean="0"/>
                  <a:t>天间完成，</a:t>
                </a:r>
                <a:r>
                  <a:rPr lang="en-US" altLang="zh-CN" dirty="0" smtClean="0"/>
                  <a:t>3~9</a:t>
                </a:r>
                <a:r>
                  <a:rPr lang="zh-CN" altLang="en-US" dirty="0" smtClean="0"/>
                  <a:t>恰好取遍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的完全剩余系一次，所以可以直接推算出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06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r>
              <a:rPr lang="zh-CN" altLang="en-US" dirty="0"/>
              <a:t>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翻转棋：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的格子，每个格子为黑白两色之一。</a:t>
                </a:r>
                <a:endParaRPr lang="en-US" altLang="zh-CN" dirty="0"/>
              </a:p>
              <a:p>
                <a:r>
                  <a:rPr lang="zh-CN" altLang="en-US" dirty="0"/>
                  <a:t>你可以进行一种操作。首先选定一个格子，然后将与这个格子相邻（行、列、对角线都算）的格子反色。</a:t>
                </a:r>
                <a:endParaRPr lang="en-US" altLang="zh-CN" dirty="0"/>
              </a:p>
              <a:p>
                <a:r>
                  <a:rPr lang="zh-CN" altLang="en-US" dirty="0"/>
                  <a:t>问是否可能通过若干次操作，使得给定的初态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变为要求的终态 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≤15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一共有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种可行操作。可以将</a:t>
                </a:r>
                <a:r>
                  <a:rPr lang="ja-JP" altLang="en-US" dirty="0"/>
                  <a:t>「</a:t>
                </a:r>
                <a:r>
                  <a:rPr lang="zh-CN" altLang="en-US" dirty="0"/>
                  <a:t>反色</a:t>
                </a:r>
                <a:r>
                  <a:rPr lang="ja-JP" altLang="en-US" dirty="0"/>
                  <a:t>」</a:t>
                </a:r>
                <a:r>
                  <a:rPr lang="zh-CN" altLang="en-US" dirty="0"/>
                  <a:t>看作是</a:t>
                </a:r>
                <a:r>
                  <a:rPr lang="ja-JP" altLang="en-US" dirty="0"/>
                  <a:t>「</a:t>
                </a:r>
                <a:r>
                  <a:rPr lang="zh-CN" altLang="en-US" dirty="0"/>
                  <a:t>加一</a:t>
                </a:r>
                <a:r>
                  <a:rPr lang="ja-JP" altLang="en-US" dirty="0"/>
                  <a:t>」</a:t>
                </a:r>
                <a:r>
                  <a:rPr lang="zh-CN" altLang="en-US" dirty="0"/>
                  <a:t>，这样就要求和终态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在模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的意义下相等。</a:t>
                </a:r>
                <a:endParaRPr lang="en-US" altLang="zh-CN" dirty="0"/>
              </a:p>
              <a:p>
                <a:r>
                  <a:rPr lang="zh-CN" altLang="en-US" dirty="0"/>
                  <a:t>于是将每个操作进行的次数作为未知数，对于每个格子列出方程，就可以得到模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意义下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同余</a:t>
                </a:r>
                <a:r>
                  <a:rPr lang="zh-CN" altLang="en-US" dirty="0" smtClean="0"/>
                  <a:t>方程组</a:t>
                </a:r>
                <a:r>
                  <a:rPr lang="zh-CN" altLang="en-US" dirty="0"/>
                  <a:t>了</a:t>
                </a:r>
                <a:r>
                  <a:rPr lang="zh-CN" altLang="en-US" dirty="0" smtClean="0"/>
                  <a:t>。此时只需判断方程是否有解。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825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一类 </a:t>
            </a:r>
            <a:r>
              <a:rPr lang="en-US" altLang="zh-CN" dirty="0" smtClean="0"/>
              <a:t>Xor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接下来我们着重于</a:t>
                </a:r>
                <a:r>
                  <a:rPr lang="zh-CN" altLang="en-US" dirty="0" smtClean="0"/>
                  <a:t>解决一类问题：</a:t>
                </a:r>
                <a:endParaRPr lang="en-US" altLang="zh-CN" dirty="0"/>
              </a:p>
              <a:p>
                <a:pPr marL="114300" indent="0">
                  <a:buNone/>
                </a:pPr>
                <a:r>
                  <a:rPr lang="zh-CN" altLang="en-US" dirty="0" smtClean="0"/>
                  <a:t>给定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r>
                  <a:rPr lang="zh-CN" altLang="en-US" dirty="0"/>
                  <a:t> 以内的整数。</a:t>
                </a:r>
                <a:endParaRPr lang="en-US" altLang="zh-CN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zh-CN" altLang="en-US" dirty="0" smtClean="0"/>
                  <a:t>从中</a:t>
                </a:r>
                <a:r>
                  <a:rPr lang="zh-CN" altLang="en-US" dirty="0"/>
                  <a:t>选出一些整数，使它们拥有最大的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≤5000)</m:t>
                    </m:r>
                  </m:oMath>
                </a14:m>
                <a:endParaRPr lang="en-US" altLang="zh-CN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zh-CN" altLang="en-US" dirty="0" smtClean="0"/>
                  <a:t>从中</a:t>
                </a:r>
                <a:r>
                  <a:rPr lang="zh-CN" altLang="en-US" dirty="0"/>
                  <a:t>选出一些整数，使它们拥有最小的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≤5000)</m:t>
                    </m:r>
                  </m:oMath>
                </a14:m>
                <a:endParaRPr lang="en-US" altLang="zh-CN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zh-CN" altLang="en-US" dirty="0" smtClean="0"/>
                  <a:t>从中</a:t>
                </a:r>
                <a:r>
                  <a:rPr lang="zh-CN" altLang="en-US" dirty="0"/>
                  <a:t>选出一些整数，使得它与另一个给定整数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拥有最大或最小的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≤5000)</m:t>
                    </m:r>
                  </m:oMath>
                </a14:m>
                <a:endParaRPr lang="en-US" altLang="zh-CN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zh-CN" altLang="en-US" dirty="0" smtClean="0"/>
                  <a:t>从中</a:t>
                </a:r>
                <a:r>
                  <a:rPr lang="zh-CN" altLang="en-US" dirty="0"/>
                  <a:t>选出一些整数，使得它们的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值是另一个给定整数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≤5000)</m:t>
                    </m:r>
                  </m:oMath>
                </a14:m>
                <a:endParaRPr lang="en-US" altLang="zh-CN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zh-CN" altLang="en-US" dirty="0" smtClean="0"/>
                  <a:t>从中</a:t>
                </a:r>
                <a:r>
                  <a:rPr lang="zh-CN" altLang="en-US" dirty="0"/>
                  <a:t>选出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一个</a:t>
                </a:r>
                <a:r>
                  <a:rPr lang="zh-CN" altLang="en-US" dirty="0"/>
                  <a:t>整数，使得它与另一个给定整数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拥有最大或最小的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</a:t>
                </a:r>
                <a:r>
                  <a:rPr lang="zh-CN" altLang="en-US" dirty="0" smtClean="0"/>
                  <a:t>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≤100000)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 r="-3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821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Xor </a:t>
            </a:r>
            <a:r>
              <a:rPr lang="zh-CN" altLang="en-US" dirty="0" smtClean="0"/>
              <a:t>运算下定义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Xor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矩阵</a:t>
                </a:r>
                <a:endParaRPr lang="en-US" altLang="zh-CN" dirty="0"/>
              </a:p>
              <a:p>
                <a:pPr marL="11430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把</a:t>
                </a:r>
                <a:r>
                  <a:rPr lang="zh-CN" altLang="en-US" dirty="0"/>
                  <a:t>每个数写成 </a:t>
                </a:r>
                <a:r>
                  <a:rPr lang="en-US" altLang="zh-CN" dirty="0"/>
                  <a:t>64 </a:t>
                </a:r>
                <a:r>
                  <a:rPr lang="zh-CN" altLang="en-US" dirty="0"/>
                  <a:t>位</a:t>
                </a:r>
                <a:r>
                  <a:rPr lang="zh-CN" altLang="en-US" dirty="0" smtClean="0"/>
                  <a:t>二进制串，每一位看作一个数字；然后</a:t>
                </a:r>
                <a:r>
                  <a:rPr lang="zh-CN" altLang="en-US" dirty="0"/>
                  <a:t>把每个串写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一行</a:t>
                </a:r>
                <a:r>
                  <a:rPr lang="zh-CN" altLang="en-US" dirty="0"/>
                  <a:t>中，</a:t>
                </a:r>
                <a:r>
                  <a:rPr lang="zh-CN" altLang="en-US" dirty="0" smtClean="0"/>
                  <a:t>形成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×64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矩阵。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Xor </a:t>
                </a:r>
                <a:r>
                  <a:rPr lang="zh-CN" altLang="en-US" dirty="0" smtClean="0"/>
                  <a:t>矩阵</a:t>
                </a:r>
                <a:r>
                  <a:rPr lang="zh-CN" altLang="en-US" dirty="0"/>
                  <a:t>的初等行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列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dirty="0"/>
                  <a:t>变换</a:t>
                </a:r>
                <a:endParaRPr lang="en-US" altLang="zh-CN" dirty="0"/>
              </a:p>
              <a:p>
                <a:pPr marL="114300" indent="0">
                  <a:buNone/>
                </a:pPr>
                <a:r>
                  <a:rPr lang="en-US" altLang="zh-CN" dirty="0"/>
                  <a:t>	1. </a:t>
                </a:r>
                <a:r>
                  <a:rPr lang="zh-CN" altLang="en-US" dirty="0"/>
                  <a:t>把一行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列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与</a:t>
                </a:r>
                <a:r>
                  <a:rPr lang="zh-CN" altLang="en-US" dirty="0" smtClean="0"/>
                  <a:t>另</a:t>
                </a:r>
                <a:r>
                  <a:rPr lang="zh-CN" altLang="en-US" dirty="0"/>
                  <a:t>一行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列</a:t>
                </a:r>
                <a:r>
                  <a:rPr lang="en-US" altLang="zh-CN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dirty="0" smtClean="0"/>
                  <a:t>做</a:t>
                </a:r>
                <a:r>
                  <a:rPr lang="en-US" altLang="zh-CN" dirty="0" smtClean="0"/>
                  <a:t>Xor</a:t>
                </a:r>
                <a:r>
                  <a:rPr lang="zh-CN" altLang="en-US" dirty="0" smtClean="0"/>
                  <a:t>运算</a:t>
                </a:r>
                <a:endParaRPr lang="en-US" altLang="zh-CN" dirty="0"/>
              </a:p>
              <a:p>
                <a:pPr marL="114300" indent="0">
                  <a:buNone/>
                </a:pPr>
                <a:r>
                  <a:rPr lang="en-US" altLang="zh-CN" dirty="0"/>
                  <a:t>	2. </a:t>
                </a:r>
                <a:r>
                  <a:rPr lang="zh-CN" altLang="en-US" dirty="0"/>
                  <a:t>交换两行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列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位置</a:t>
                </a:r>
              </a:p>
              <a:p>
                <a:r>
                  <a:rPr lang="en-US" altLang="zh-CN" dirty="0" smtClean="0"/>
                  <a:t>Xor </a:t>
                </a:r>
                <a:r>
                  <a:rPr lang="zh-CN" altLang="en-US" dirty="0" smtClean="0"/>
                  <a:t>空间</a:t>
                </a:r>
                <a:endParaRPr lang="en-US" altLang="zh-CN" dirty="0" smtClean="0"/>
              </a:p>
              <a:p>
                <a:pPr marL="11430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</a:t>
                </a:r>
                <a:r>
                  <a:rPr lang="zh-CN" altLang="en-US" dirty="0" smtClean="0"/>
                  <a:t>整数，称这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</a:t>
                </a:r>
                <a:r>
                  <a:rPr lang="zh-CN" altLang="en-US" dirty="0" smtClean="0"/>
                  <a:t>整数经过</a:t>
                </a:r>
                <a:r>
                  <a:rPr lang="en-US" altLang="zh-CN" dirty="0" smtClean="0"/>
                  <a:t>Xor</a:t>
                </a:r>
                <a:r>
                  <a:rPr lang="zh-CN" altLang="en-US" dirty="0" smtClean="0"/>
                  <a:t>运算能够表示出的</a:t>
                </a:r>
                <a:r>
                  <a:rPr lang="zh-CN" altLang="en-US" dirty="0"/>
                  <a:t>所有整数的</a:t>
                </a:r>
                <a:r>
                  <a:rPr lang="zh-CN" altLang="en-US" dirty="0" smtClean="0"/>
                  <a:t>集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合，为</a:t>
                </a:r>
                <a:r>
                  <a:rPr lang="zh-CN" altLang="en-US" dirty="0"/>
                  <a:t>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 个整数的 </a:t>
                </a:r>
                <a:r>
                  <a:rPr lang="en-US" altLang="zh-CN" dirty="0" smtClean="0"/>
                  <a:t>Xor </a:t>
                </a:r>
                <a:r>
                  <a:rPr lang="zh-CN" altLang="en-US" dirty="0" smtClean="0"/>
                  <a:t>空间。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929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高斯消元解</a:t>
            </a:r>
            <a:r>
              <a:rPr lang="en-US" altLang="zh-CN" dirty="0" smtClean="0">
                <a:latin typeface="+mj-ea"/>
              </a:rPr>
              <a:t>Xor</a:t>
            </a:r>
            <a:r>
              <a:rPr lang="zh-CN" altLang="en-US" dirty="0" smtClean="0">
                <a:latin typeface="+mj-ea"/>
              </a:rPr>
              <a:t>方程组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矩阵</a:t>
            </a:r>
            <a:r>
              <a:rPr lang="zh-CN" altLang="en-US" dirty="0"/>
              <a:t>进行高斯消元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消元之后</a:t>
            </a:r>
            <a:r>
              <a:rPr lang="zh-CN" altLang="en-US" dirty="0"/>
              <a:t>仍将每行看做二进制串，会得到很多新的</a:t>
            </a:r>
            <a:r>
              <a:rPr lang="zh-CN" altLang="en-US" dirty="0" smtClean="0"/>
              <a:t>二进制数。</a:t>
            </a:r>
            <a:endParaRPr lang="en-US" altLang="zh-CN" dirty="0" smtClean="0"/>
          </a:p>
          <a:p>
            <a:r>
              <a:rPr lang="zh-CN" altLang="en-US" dirty="0" smtClean="0"/>
              <a:t>高斯</a:t>
            </a:r>
            <a:r>
              <a:rPr lang="zh-CN" altLang="en-US" dirty="0"/>
              <a:t>消元实际上</a:t>
            </a:r>
            <a:r>
              <a:rPr lang="zh-CN" altLang="en-US" dirty="0" smtClean="0"/>
              <a:t>是对</a:t>
            </a:r>
            <a:r>
              <a:rPr lang="en-US" altLang="zh-CN" dirty="0"/>
              <a:t>Xor</a:t>
            </a:r>
            <a:r>
              <a:rPr lang="zh-CN" altLang="en-US" dirty="0" smtClean="0"/>
              <a:t>矩阵进行了若干次初等行变换。</a:t>
            </a:r>
            <a:endParaRPr lang="en-US" altLang="zh-CN" dirty="0" smtClean="0"/>
          </a:p>
          <a:p>
            <a:r>
              <a:rPr lang="zh-CN" altLang="en-US" dirty="0" smtClean="0"/>
              <a:t>一次初等行变换相当于对两个数进行了</a:t>
            </a:r>
            <a:r>
              <a:rPr lang="en-US" altLang="zh-CN" dirty="0" smtClean="0"/>
              <a:t>Xor</a:t>
            </a:r>
            <a:r>
              <a:rPr lang="zh-CN" altLang="en-US" dirty="0"/>
              <a:t>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Xor</a:t>
            </a:r>
            <a:r>
              <a:rPr lang="zh-CN" altLang="en-US" dirty="0"/>
              <a:t>空间</a:t>
            </a:r>
            <a:r>
              <a:rPr lang="zh-CN" altLang="en-US" dirty="0" smtClean="0"/>
              <a:t>的定义，</a:t>
            </a:r>
            <a:r>
              <a:rPr lang="zh-CN" altLang="en-US" dirty="0"/>
              <a:t>这些新数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空间</a:t>
            </a:r>
            <a:r>
              <a:rPr lang="zh-CN" altLang="en-US" dirty="0"/>
              <a:t>和原来相同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定理：对若干个数构成的</a:t>
            </a:r>
            <a:r>
              <a:rPr lang="en-US" altLang="zh-CN" dirty="0" smtClean="0">
                <a:solidFill>
                  <a:srgbClr val="FF0000"/>
                </a:solidFill>
              </a:rPr>
              <a:t>Xor</a:t>
            </a:r>
            <a:r>
              <a:rPr lang="zh-CN" altLang="en-US" dirty="0" smtClean="0">
                <a:solidFill>
                  <a:srgbClr val="FF0000"/>
                </a:solidFill>
              </a:rPr>
              <a:t>矩阵进行高斯消元不改变这些数的</a:t>
            </a:r>
            <a:r>
              <a:rPr lang="en-US" altLang="zh-CN" dirty="0" smtClean="0">
                <a:solidFill>
                  <a:srgbClr val="FF0000"/>
                </a:solidFill>
              </a:rPr>
              <a:t>Xor</a:t>
            </a:r>
            <a:r>
              <a:rPr lang="zh-CN" altLang="en-US" dirty="0" smtClean="0">
                <a:solidFill>
                  <a:srgbClr val="FF0000"/>
                </a:solidFill>
              </a:rPr>
              <a:t>空间。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O(64n)</a:t>
            </a:r>
            <a:r>
              <a:rPr lang="zh-CN" altLang="en-US" dirty="0" smtClean="0"/>
              <a:t>的时间可以把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矩阵变为简化阶梯形矩阵。</a:t>
            </a:r>
            <a:endParaRPr lang="en-US" altLang="zh-CN" dirty="0" smtClean="0"/>
          </a:p>
          <a:p>
            <a:r>
              <a:rPr lang="zh-CN" altLang="en-US" dirty="0" smtClean="0"/>
              <a:t>对简化阶梯形矩阵的</a:t>
            </a:r>
            <a:r>
              <a:rPr lang="en-US" altLang="zh-CN" dirty="0"/>
              <a:t>n</a:t>
            </a:r>
            <a:r>
              <a:rPr lang="zh-CN" altLang="en-US" dirty="0"/>
              <a:t>个数询问上面的</a:t>
            </a:r>
            <a:r>
              <a:rPr lang="en-US" altLang="zh-CN" dirty="0"/>
              <a:t>5</a:t>
            </a:r>
            <a:r>
              <a:rPr lang="zh-CN" altLang="en-US" dirty="0"/>
              <a:t>个问题，与原来的</a:t>
            </a:r>
            <a:r>
              <a:rPr lang="en-US" altLang="zh-CN" dirty="0"/>
              <a:t>n</a:t>
            </a:r>
            <a:r>
              <a:rPr lang="zh-CN" altLang="en-US" dirty="0"/>
              <a:t>个数是等价的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327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114300" indent="0">
              <a:buNone/>
            </a:pPr>
            <a:r>
              <a:rPr lang="en-US" altLang="zh-CN" dirty="0"/>
              <a:t>{</a:t>
            </a:r>
          </a:p>
          <a:p>
            <a:pPr marL="114300" indent="0">
              <a:buNone/>
            </a:pPr>
            <a:r>
              <a:rPr lang="en-US" altLang="zh-CN" dirty="0"/>
              <a:t>  for(j=i+1;j&lt;=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pPr marL="114300" indent="0">
              <a:buNone/>
            </a:pPr>
            <a:r>
              <a:rPr lang="en-US" altLang="zh-CN" dirty="0"/>
              <a:t>    if(a[j]&gt;a[</a:t>
            </a:r>
            <a:r>
              <a:rPr lang="en-US" altLang="zh-CN" dirty="0" err="1"/>
              <a:t>i</a:t>
            </a:r>
            <a:r>
              <a:rPr lang="en-US" altLang="zh-CN" dirty="0"/>
              <a:t>]) swap(a[</a:t>
            </a:r>
            <a:r>
              <a:rPr lang="en-US" altLang="zh-CN" dirty="0" err="1"/>
              <a:t>i</a:t>
            </a:r>
            <a:r>
              <a:rPr lang="en-US" altLang="zh-CN" dirty="0"/>
              <a:t>],a[j]);</a:t>
            </a:r>
          </a:p>
          <a:p>
            <a:pPr marL="114300" indent="0">
              <a:buNone/>
            </a:pPr>
            <a:r>
              <a:rPr lang="en-US" altLang="zh-CN" dirty="0"/>
              <a:t>  if(!a[</a:t>
            </a:r>
            <a:r>
              <a:rPr lang="en-US" altLang="zh-CN" dirty="0" err="1"/>
              <a:t>i</a:t>
            </a:r>
            <a:r>
              <a:rPr lang="en-US" altLang="zh-CN" dirty="0"/>
              <a:t>]) break;</a:t>
            </a:r>
          </a:p>
          <a:p>
            <a:pPr marL="114300" indent="0">
              <a:buNone/>
            </a:pPr>
            <a:r>
              <a:rPr lang="en-US" altLang="zh-CN" dirty="0"/>
              <a:t>  </a:t>
            </a:r>
            <a:r>
              <a:rPr lang="en-US" altLang="zh-CN" dirty="0" smtClean="0"/>
              <a:t>for(j=63;j</a:t>
            </a:r>
            <a:r>
              <a:rPr lang="en-US" altLang="zh-CN" dirty="0"/>
              <a:t>&gt;=0;j--)</a:t>
            </a:r>
          </a:p>
          <a:p>
            <a:pPr marL="114300" indent="0">
              <a:buNone/>
            </a:pPr>
            <a:r>
              <a:rPr lang="en-US" altLang="zh-CN" dirty="0"/>
              <a:t>    if(a[</a:t>
            </a:r>
            <a:r>
              <a:rPr lang="en-US" altLang="zh-CN" dirty="0" err="1"/>
              <a:t>i</a:t>
            </a:r>
            <a:r>
              <a:rPr lang="en-US" altLang="zh-CN" dirty="0"/>
              <a:t>]&gt;&gt;</a:t>
            </a:r>
            <a:r>
              <a:rPr lang="en-US" altLang="zh-CN" dirty="0" smtClean="0"/>
              <a:t>j&amp;1</a:t>
            </a:r>
            <a:r>
              <a:rPr lang="en-US" altLang="zh-CN" dirty="0"/>
              <a:t>)</a:t>
            </a:r>
          </a:p>
          <a:p>
            <a:pPr marL="114300" indent="0">
              <a:buNone/>
            </a:pPr>
            <a:r>
              <a:rPr lang="en-US" altLang="zh-CN" dirty="0"/>
              <a:t>    {</a:t>
            </a:r>
          </a:p>
          <a:p>
            <a:pPr marL="114300" indent="0">
              <a:buNone/>
            </a:pPr>
            <a:r>
              <a:rPr lang="en-US" altLang="zh-CN" dirty="0"/>
              <a:t>      for(k=1;k&lt;=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</a:p>
          <a:p>
            <a:pPr marL="114300" indent="0">
              <a:buNone/>
            </a:pPr>
            <a:r>
              <a:rPr lang="en-US" altLang="zh-CN" dirty="0"/>
              <a:t>        if(</a:t>
            </a:r>
            <a:r>
              <a:rPr lang="en-US" altLang="zh-CN" dirty="0" err="1"/>
              <a:t>i</a:t>
            </a:r>
            <a:r>
              <a:rPr lang="en-US" altLang="zh-CN" dirty="0"/>
              <a:t>!=k &amp;&amp; (a[k]&gt;&gt;j&amp;1)) a[k]^=a[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114300" indent="0">
              <a:buNone/>
            </a:pPr>
            <a:r>
              <a:rPr lang="en-US" altLang="zh-CN" dirty="0"/>
              <a:t>      break;</a:t>
            </a:r>
          </a:p>
          <a:p>
            <a:pPr marL="114300" indent="0">
              <a:buNone/>
            </a:pPr>
            <a:r>
              <a:rPr lang="en-US" altLang="zh-CN" dirty="0"/>
              <a:t>    }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957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问题一、二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「</a:t>
            </a:r>
            <a:r>
              <a:rPr lang="zh-CN" altLang="en-US" dirty="0"/>
              <a:t>从中选出一些整数，使它们拥有最大的 </a:t>
            </a:r>
            <a:r>
              <a:rPr lang="en-US" altLang="zh-CN" dirty="0"/>
              <a:t>XOR </a:t>
            </a:r>
            <a:r>
              <a:rPr lang="zh-CN" altLang="en-US" dirty="0"/>
              <a:t>值。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411480" lvl="1" indent="0">
              <a:buNone/>
            </a:pPr>
            <a:r>
              <a:rPr lang="zh-CN" altLang="en-US" sz="2200" dirty="0" smtClean="0"/>
              <a:t>由于</a:t>
            </a:r>
            <a:r>
              <a:rPr lang="zh-CN" altLang="en-US" sz="2200" dirty="0"/>
              <a:t>我们每次选择最大的一个</a:t>
            </a:r>
            <a:r>
              <a:rPr lang="en-US" altLang="zh-CN" sz="2200" dirty="0"/>
              <a:t>a[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，并且找到它最高位上的</a:t>
            </a:r>
            <a:r>
              <a:rPr lang="en-US" altLang="zh-CN" sz="2200" dirty="0"/>
              <a:t>1</a:t>
            </a:r>
            <a:r>
              <a:rPr lang="zh-CN" altLang="en-US" sz="2200" dirty="0"/>
              <a:t>，把其它方程这一位的系数全部消去</a:t>
            </a:r>
            <a:r>
              <a:rPr lang="zh-CN" altLang="en-US" sz="2200" dirty="0" smtClean="0"/>
              <a:t>，最后得到简化阶梯形矩阵。因此：</a:t>
            </a:r>
            <a:endParaRPr lang="en-US" altLang="zh-CN" sz="2200" dirty="0" smtClean="0"/>
          </a:p>
          <a:p>
            <a:pPr marL="411480" lvl="1" indent="0"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简化阶梯形矩阵中主元所在的列仅有主元这一个</a:t>
            </a:r>
            <a:r>
              <a:rPr lang="en-US" altLang="zh-CN" sz="2200" dirty="0" smtClean="0">
                <a:solidFill>
                  <a:srgbClr val="FF0000"/>
                </a:solidFill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</a:rPr>
              <a:t>，其余</a:t>
            </a:r>
            <a:r>
              <a:rPr lang="zh-CN" altLang="en-US" sz="2200" dirty="0">
                <a:solidFill>
                  <a:srgbClr val="FF0000"/>
                </a:solidFill>
              </a:rPr>
              <a:t>的都是</a:t>
            </a:r>
            <a:r>
              <a:rPr lang="en-US" altLang="zh-CN" sz="2200" dirty="0" smtClean="0">
                <a:solidFill>
                  <a:srgbClr val="FF0000"/>
                </a:solidFill>
              </a:rPr>
              <a:t>0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简化阶梯形矩阵没有主元的行全部为</a:t>
            </a:r>
            <a:r>
              <a:rPr lang="en-US" altLang="zh-CN" sz="2200" dirty="0" smtClean="0">
                <a:solidFill>
                  <a:srgbClr val="FF0000"/>
                </a:solidFill>
              </a:rPr>
              <a:t>0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/>
          </a:p>
          <a:p>
            <a:pPr marL="411480" lvl="1" indent="0">
              <a:buNone/>
            </a:pPr>
            <a:r>
              <a:rPr lang="zh-CN" altLang="en-US" sz="2200" dirty="0"/>
              <a:t>要</a:t>
            </a:r>
            <a:r>
              <a:rPr lang="zh-CN" altLang="en-US" sz="2200" dirty="0" smtClean="0"/>
              <a:t>让选出的数</a:t>
            </a:r>
            <a:r>
              <a:rPr lang="en-US" altLang="zh-CN" sz="2200" dirty="0" err="1" smtClean="0"/>
              <a:t>xor</a:t>
            </a:r>
            <a:r>
              <a:rPr lang="zh-CN" altLang="en-US" sz="2200" dirty="0" smtClean="0"/>
              <a:t>的值最大，那么就要尽量让高位为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。因此主元所在的行</a:t>
            </a:r>
            <a:r>
              <a:rPr lang="en-US" altLang="zh-CN" sz="2200" dirty="0" smtClean="0"/>
              <a:t>a[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代表的数肯定都要被选。</a:t>
            </a:r>
            <a:endParaRPr lang="en-US" altLang="zh-CN" sz="2200" dirty="0" smtClean="0"/>
          </a:p>
          <a:p>
            <a:pPr marL="411480" lvl="1" indent="0">
              <a:buNone/>
            </a:pPr>
            <a:r>
              <a:rPr lang="zh-CN" altLang="en-US" sz="2200" dirty="0" smtClean="0"/>
              <a:t>所以最大的</a:t>
            </a:r>
            <a:r>
              <a:rPr lang="en-US" altLang="zh-CN" sz="2200" dirty="0" err="1" smtClean="0"/>
              <a:t>xor</a:t>
            </a:r>
            <a:r>
              <a:rPr lang="zh-CN" altLang="en-US" sz="2200" dirty="0" smtClean="0"/>
              <a:t>值就是消元后的</a:t>
            </a:r>
            <a:r>
              <a:rPr lang="en-US" altLang="zh-CN" sz="2200" dirty="0" smtClean="0"/>
              <a:t>a[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全部异或起来。</a:t>
            </a:r>
            <a:endParaRPr lang="en-US" altLang="zh-CN" sz="2200" dirty="0" smtClean="0"/>
          </a:p>
          <a:p>
            <a:r>
              <a:rPr lang="ja-JP" altLang="en-US" dirty="0"/>
              <a:t>「</a:t>
            </a:r>
            <a:r>
              <a:rPr lang="zh-CN" altLang="en-US" dirty="0"/>
              <a:t>从中选出一些整数，使它们拥有最小的 </a:t>
            </a:r>
            <a:r>
              <a:rPr lang="en-US" altLang="zh-CN" dirty="0"/>
              <a:t>XOR </a:t>
            </a:r>
            <a:r>
              <a:rPr lang="zh-CN" altLang="en-US" dirty="0"/>
              <a:t>值。</a:t>
            </a:r>
            <a:r>
              <a:rPr lang="ja-JP" altLang="en-US" dirty="0"/>
              <a:t>」</a:t>
            </a:r>
            <a:endParaRPr lang="en-US" altLang="ja-JP" dirty="0"/>
          </a:p>
          <a:p>
            <a:pPr marL="411480" lvl="1" indent="0">
              <a:buNone/>
            </a:pPr>
            <a:r>
              <a:rPr lang="zh-CN" altLang="en-US" sz="2200" dirty="0" smtClean="0"/>
              <a:t>如果简化阶梯形矩阵中有全零行</a:t>
            </a:r>
            <a:r>
              <a:rPr lang="zh-CN" altLang="en-US" sz="2200" dirty="0"/>
              <a:t>，那么说明可以用原来的若干个数合</a:t>
            </a:r>
            <a:r>
              <a:rPr lang="zh-CN" altLang="en-US" sz="2200" dirty="0" smtClean="0"/>
              <a:t>出</a:t>
            </a:r>
            <a:r>
              <a:rPr lang="en-US" altLang="zh-CN" sz="2200" dirty="0" smtClean="0"/>
              <a:t>0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411480" lvl="1" indent="0">
              <a:buNone/>
            </a:pPr>
            <a:r>
              <a:rPr lang="zh-CN" altLang="en-US" sz="2200" dirty="0"/>
              <a:t>否则选择最小的一个主元所在的行即可</a:t>
            </a:r>
            <a:r>
              <a:rPr lang="zh-CN" altLang="en-US" sz="2200" dirty="0" smtClean="0"/>
              <a:t>。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5842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问题三、四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「</a:t>
                </a:r>
                <a:r>
                  <a:rPr lang="zh-CN" altLang="en-US" dirty="0"/>
                  <a:t>从中选出一些整数，使得它与另一个给定整数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拥有最大或最小的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值。</a:t>
                </a:r>
                <a:r>
                  <a:rPr lang="ja-JP" altLang="en-US" dirty="0" smtClean="0"/>
                  <a:t>」</a:t>
                </a:r>
                <a:endParaRPr lang="en-US" altLang="ja-JP" dirty="0" smtClean="0"/>
              </a:p>
              <a:p>
                <a:r>
                  <a:rPr lang="zh-CN" altLang="en-US" dirty="0" smtClean="0"/>
                  <a:t>最大：依次考虑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的每一位。如果这一位不是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，就把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与主元在这一位的那个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/>
                  <a:t>异</a:t>
                </a:r>
                <a:r>
                  <a:rPr lang="zh-CN" altLang="en-US" dirty="0" smtClean="0"/>
                  <a:t>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最小：</a:t>
                </a:r>
                <a:r>
                  <a:rPr lang="zh-CN" altLang="en-US" dirty="0"/>
                  <a:t>依次考虑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的每一位。如果这一</a:t>
                </a:r>
                <a:r>
                  <a:rPr lang="zh-CN" altLang="en-US" dirty="0" smtClean="0"/>
                  <a:t>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，就</a:t>
                </a:r>
                <a:r>
                  <a:rPr lang="zh-CN" altLang="en-US" dirty="0" smtClean="0"/>
                  <a:t>把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zh-CN" altLang="en-US" dirty="0" smtClean="0"/>
                  <a:t>主元</a:t>
                </a:r>
                <a:r>
                  <a:rPr lang="zh-CN" altLang="en-US" dirty="0"/>
                  <a:t>在这一位的那个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异</a:t>
                </a:r>
                <a:r>
                  <a:rPr lang="zh-CN" altLang="en-US" dirty="0" smtClean="0"/>
                  <a:t>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由于题目要求必须选出一些整数，如果最后一个主元都没有选，那直接选取最小主元所在的那一行的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就可以了。</a:t>
                </a:r>
                <a:endParaRPr lang="en-US" altLang="zh-CN" dirty="0" smtClean="0"/>
              </a:p>
              <a:p>
                <a:r>
                  <a:rPr lang="ja-JP" altLang="en-US" dirty="0"/>
                  <a:t>「</a:t>
                </a:r>
                <a:r>
                  <a:rPr lang="zh-CN" altLang="en-US" dirty="0"/>
                  <a:t>从中选出一些整数，使得它们的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值是另一个给定整数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ja-JP" altLang="en-US" dirty="0"/>
                  <a:t>」</a:t>
                </a:r>
                <a:endParaRPr lang="en-US" altLang="zh-CN" dirty="0"/>
              </a:p>
              <a:p>
                <a:r>
                  <a:rPr lang="zh-CN" altLang="en-US" dirty="0" smtClean="0"/>
                  <a:t>与问题三类似，某一位与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的那一位不同时就把主元所在行的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异或上去。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35" r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049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「</a:t>
                </a:r>
                <a:r>
                  <a:rPr lang="zh-CN" altLang="en-US" dirty="0"/>
                  <a:t>从中选出一个整数，使得它与另一个给定整数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拥有最大或最小的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值。</a:t>
                </a:r>
                <a:r>
                  <a:rPr lang="en-US" altLang="zh-CN" dirty="0"/>
                  <a:t> </a:t>
                </a:r>
                <a:r>
                  <a:rPr lang="ja-JP" altLang="en-US" dirty="0" smtClean="0"/>
                  <a:t>」</a:t>
                </a:r>
                <a:endParaRPr lang="en-US" altLang="ja-JP" dirty="0" smtClean="0"/>
              </a:p>
              <a:p>
                <a:r>
                  <a:rPr lang="zh-CN" altLang="en-US" dirty="0" smtClean="0"/>
                  <a:t>使用数据结构</a:t>
                </a:r>
                <a:r>
                  <a:rPr lang="zh-CN" altLang="en-US" dirty="0"/>
                  <a:t>字典</a:t>
                </a:r>
                <a:r>
                  <a:rPr lang="zh-CN" altLang="en-US" dirty="0" smtClean="0"/>
                  <a:t>树（</a:t>
                </a:r>
                <a:r>
                  <a:rPr lang="en-US" altLang="zh-CN" dirty="0" err="1" smtClean="0"/>
                  <a:t>Trie</a:t>
                </a:r>
                <a:r>
                  <a:rPr lang="zh-CN" altLang="en-US" dirty="0" smtClean="0"/>
                  <a:t>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</a:t>
                </a:r>
                <a:r>
                  <a:rPr lang="zh-CN" altLang="en-US" dirty="0"/>
                  <a:t>将所有的整数插入 </a:t>
                </a:r>
                <a:r>
                  <a:rPr lang="en-US" altLang="zh-CN" dirty="0" err="1"/>
                  <a:t>Trie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然后，从最高位开始依次检查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每一</a:t>
                </a:r>
                <a:r>
                  <a:rPr lang="zh-CN" altLang="en-US" dirty="0" smtClean="0"/>
                  <a:t>位，</a:t>
                </a:r>
                <a:r>
                  <a:rPr lang="zh-CN" altLang="en-US" dirty="0"/>
                  <a:t>在 </a:t>
                </a:r>
                <a:r>
                  <a:rPr lang="en-US" altLang="zh-CN" dirty="0" err="1"/>
                  <a:t>Trie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中试图走向与之相反（求最小的话走向相同）的点。</a:t>
                </a:r>
                <a:endParaRPr lang="en-US" altLang="zh-CN" dirty="0"/>
              </a:p>
              <a:p>
                <a:r>
                  <a:rPr lang="zh-CN" altLang="en-US" dirty="0"/>
                  <a:t>如果不成功，就只能走向另一边的点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这样走到底就找到了题目所求的整数。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732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到树、图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 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≤1000)</m:t>
                    </m:r>
                  </m:oMath>
                </a14:m>
                <a:r>
                  <a:rPr lang="zh-CN" altLang="en-US" dirty="0"/>
                  <a:t> 个点，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 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≤5000)</m:t>
                    </m:r>
                  </m:oMath>
                </a14:m>
                <a:r>
                  <a:rPr lang="zh-CN" altLang="en-US" dirty="0"/>
                  <a:t> 条边的连通图，所有的边皆有权值</a:t>
                </a:r>
                <a:r>
                  <a:rPr lang="zh-CN" altLang="en-US" dirty="0" smtClean="0"/>
                  <a:t>。求起点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到终点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的一条路径，使得</a:t>
                </a:r>
                <a:r>
                  <a:rPr lang="zh-CN" altLang="en-US" dirty="0"/>
                  <a:t>其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值最大</a:t>
                </a:r>
                <a:r>
                  <a:rPr lang="zh-CN" altLang="en-US" dirty="0" smtClean="0"/>
                  <a:t>。</a:t>
                </a:r>
                <a:r>
                  <a:rPr lang="en-US" altLang="zh-CN" dirty="0"/>
                  <a:t> [WC2011 Xor]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</a:t>
                </a:r>
                <a:r>
                  <a:rPr lang="zh-CN" altLang="en-US" dirty="0"/>
                  <a:t>求生成树，然后对于非树边 </a:t>
                </a:r>
                <a:r>
                  <a:rPr lang="en-US" altLang="zh-CN" dirty="0"/>
                  <a:t>(a, b)</a:t>
                </a:r>
                <a:r>
                  <a:rPr lang="zh-CN" altLang="en-US" dirty="0"/>
                  <a:t>，连同树上从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的路径一起</a:t>
                </a:r>
                <a:r>
                  <a:rPr lang="zh-CN" altLang="en-US" dirty="0" smtClean="0"/>
                  <a:t>，构成一个简单环。把从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的任意一条简单</a:t>
                </a:r>
                <a:r>
                  <a:rPr lang="zh-CN" altLang="en-US" dirty="0"/>
                  <a:t>路径</a:t>
                </a:r>
                <a:r>
                  <a:rPr lang="zh-CN" altLang="en-US" dirty="0" smtClean="0"/>
                  <a:t>看做一个给定的数、</a:t>
                </a:r>
                <a:r>
                  <a:rPr lang="zh-CN" altLang="en-US" dirty="0"/>
                  <a:t>简单</a:t>
                </a:r>
                <a:r>
                  <a:rPr lang="zh-CN" altLang="en-US" dirty="0" smtClean="0"/>
                  <a:t>环看做若干个数</a:t>
                </a:r>
                <a:r>
                  <a:rPr lang="zh-CN" altLang="en-US" dirty="0"/>
                  <a:t>，转化</a:t>
                </a:r>
                <a:r>
                  <a:rPr lang="zh-CN" altLang="en-US" dirty="0" smtClean="0"/>
                  <a:t>为问题三。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 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≤100000)</m:t>
                    </m:r>
                  </m:oMath>
                </a14:m>
                <a:r>
                  <a:rPr lang="zh-CN" altLang="en-US" dirty="0"/>
                  <a:t> 个节点的树，树上的边皆有权</a:t>
                </a:r>
                <a:r>
                  <a:rPr lang="zh-CN" altLang="en-US" dirty="0" smtClean="0"/>
                  <a:t>值，求</a:t>
                </a:r>
                <a:r>
                  <a:rPr lang="zh-CN" altLang="en-US" dirty="0"/>
                  <a:t>一条 </a:t>
                </a:r>
                <a:r>
                  <a:rPr lang="en-US" altLang="zh-CN" dirty="0"/>
                  <a:t>XOR </a:t>
                </a:r>
                <a:r>
                  <a:rPr lang="zh-CN" altLang="en-US" dirty="0"/>
                  <a:t>和最大的路径。</a:t>
                </a:r>
              </a:p>
              <a:p>
                <a:r>
                  <a:rPr lang="zh-CN" altLang="en-US" dirty="0"/>
                  <a:t>树上的任意一条路径 </a:t>
                </a:r>
                <a:r>
                  <a:rPr lang="en-US" altLang="zh-CN" dirty="0"/>
                  <a:t>(a, b)</a:t>
                </a:r>
                <a:r>
                  <a:rPr lang="zh-CN" altLang="en-US" dirty="0"/>
                  <a:t>，若树根为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，皆可以表示为 </a:t>
                </a:r>
                <a:r>
                  <a:rPr lang="en-US" altLang="zh-CN" dirty="0"/>
                  <a:t>(r, a)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(r, b)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XOR</a:t>
                </a:r>
                <a:r>
                  <a:rPr lang="zh-CN" altLang="en-US" dirty="0" smtClean="0"/>
                  <a:t>。于是，先预处理所有从根出发的路径，将其存入 </a:t>
                </a:r>
                <a:r>
                  <a:rPr lang="en-US" altLang="zh-CN" dirty="0" err="1" smtClean="0"/>
                  <a:t>Trie</a:t>
                </a:r>
                <a:r>
                  <a:rPr lang="zh-CN" altLang="en-US" dirty="0" smtClean="0"/>
                  <a:t>，再枚举第一条路径，在 </a:t>
                </a:r>
                <a:r>
                  <a:rPr lang="en-US" altLang="zh-CN" dirty="0" err="1" smtClean="0"/>
                  <a:t>Trie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中找出使 </a:t>
                </a:r>
                <a:r>
                  <a:rPr lang="en-US" altLang="zh-CN" dirty="0" smtClean="0"/>
                  <a:t>XOR </a:t>
                </a:r>
                <a:r>
                  <a:rPr lang="zh-CN" altLang="en-US" dirty="0" smtClean="0"/>
                  <a:t>最大的第二条路径即可。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 r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577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前面我们证明了裴蜀定理：</a:t>
                </a:r>
                <a:r>
                  <a:rPr lang="zh-CN" altLang="en-US" dirty="0"/>
                  <a:t>对于任意整数 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，存在一对整数 </a:t>
                </a:r>
                <a:r>
                  <a:rPr lang="en-US" altLang="zh-CN" dirty="0"/>
                  <a:t>x, y </a:t>
                </a:r>
                <a:r>
                  <a:rPr lang="zh-CN" altLang="en-US" dirty="0"/>
                  <a:t>满足 </a:t>
                </a:r>
                <a:r>
                  <a:rPr lang="en-US" altLang="zh-CN" dirty="0"/>
                  <a:t>ax + by = (a, b)</a:t>
                </a:r>
                <a:r>
                  <a:rPr lang="zh-CN" altLang="en-US" dirty="0" smtClean="0"/>
                  <a:t>。下面我们用</a:t>
                </a:r>
                <a:r>
                  <a:rPr lang="zh-CN" altLang="en-US" dirty="0"/>
                  <a:t>扩展</a:t>
                </a:r>
                <a:r>
                  <a:rPr lang="zh-CN" altLang="en-US" dirty="0" smtClean="0"/>
                  <a:t>欧几里得算法求出任意一组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43434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𝑖𝑛𝑡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ex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43434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altLang="zh-CN" sz="2200" dirty="0">
                  <a:latin typeface="Cambria Math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latin typeface="Cambria Math"/>
                </a:endParaRP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𝑒𝑥𝑔𝑐𝑑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CN" sz="2200" dirty="0">
                    <a:latin typeface="Cambria Math"/>
                  </a:rPr>
                  <a:t> 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z=x; x=y; y=z-y*(a/b)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;</a:t>
                </a:r>
                <a:r>
                  <a:rPr lang="en-US" altLang="zh-CN" sz="2200" dirty="0" smtClean="0">
                    <a:latin typeface="Cambria Math"/>
                  </a:rPr>
                  <a:t> </a:t>
                </a:r>
                <a:endParaRPr lang="en-US" altLang="zh-CN" sz="2200" dirty="0">
                  <a:latin typeface="Cambria Math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  <a:p>
                <a:pPr marL="434340" lvl="1" indent="0">
                  <a:buNone/>
                </a:pPr>
                <a:r>
                  <a:rPr lang="en-US" altLang="zh-CN" sz="2200" dirty="0" smtClean="0">
                    <a:latin typeface="Cambria Math" panose="02040503050406030204" pitchFamily="18" charset="0"/>
                  </a:rPr>
                  <a:t>}</a:t>
                </a:r>
              </a:p>
              <a:p>
                <a:r>
                  <a:rPr lang="zh-CN" altLang="en-US" dirty="0" smtClean="0">
                    <a:latin typeface="Cambria Math"/>
                  </a:rPr>
                  <a:t>时间复杂度和欧几里得算法相同，为</a:t>
                </a:r>
                <a:r>
                  <a:rPr lang="en-US" altLang="zh-CN" dirty="0" smtClean="0">
                    <a:latin typeface="Cambria Math"/>
                  </a:rPr>
                  <a:t>O(log(</a:t>
                </a:r>
                <a:r>
                  <a:rPr lang="en-US" altLang="zh-CN" dirty="0">
                    <a:latin typeface="Cambria Math"/>
                  </a:rPr>
                  <a:t>m</a:t>
                </a:r>
                <a:r>
                  <a:rPr lang="en-US" altLang="zh-CN" dirty="0" smtClean="0">
                    <a:latin typeface="Cambria Math"/>
                  </a:rPr>
                  <a:t>in(</a:t>
                </a:r>
                <a:r>
                  <a:rPr lang="en-US" altLang="zh-CN" dirty="0" err="1" smtClean="0">
                    <a:latin typeface="Cambria Math"/>
                  </a:rPr>
                  <a:t>a,b</a:t>
                </a:r>
                <a:r>
                  <a:rPr lang="en-US" altLang="zh-CN" dirty="0" smtClean="0">
                    <a:latin typeface="Cambria Math"/>
                  </a:rPr>
                  <a:t>)))</a:t>
                </a:r>
                <a:r>
                  <a:rPr lang="zh-CN" altLang="en-US" dirty="0" smtClean="0">
                    <a:latin typeface="Cambria Math"/>
                  </a:rPr>
                  <a:t>。</a:t>
                </a:r>
                <a:endParaRPr lang="en-US" altLang="zh-CN" dirty="0" smtClean="0">
                  <a:latin typeface="Cambria Math"/>
                </a:endParaRPr>
              </a:p>
              <a:p>
                <a:r>
                  <a:rPr lang="zh-CN" altLang="en-US" dirty="0" smtClean="0">
                    <a:latin typeface="Cambria Math"/>
                  </a:rPr>
                  <a:t>所有解可以表示为：</a:t>
                </a:r>
                <a:r>
                  <a:rPr lang="en-US" altLang="zh-CN" dirty="0" err="1" smtClean="0">
                    <a:latin typeface="Cambria Math"/>
                  </a:rPr>
                  <a:t>x+i</a:t>
                </a:r>
                <a:r>
                  <a:rPr lang="en-US" altLang="zh-CN" dirty="0" smtClean="0">
                    <a:latin typeface="Cambria Math"/>
                  </a:rPr>
                  <a:t>*b/(</a:t>
                </a:r>
                <a:r>
                  <a:rPr lang="en-US" altLang="zh-CN" dirty="0" err="1" smtClean="0">
                    <a:latin typeface="Cambria Math"/>
                  </a:rPr>
                  <a:t>a,b</a:t>
                </a:r>
                <a:r>
                  <a:rPr lang="en-US" altLang="zh-CN" dirty="0" smtClean="0">
                    <a:latin typeface="Cambria Math"/>
                  </a:rPr>
                  <a:t>)</a:t>
                </a:r>
                <a:r>
                  <a:rPr lang="zh-CN" altLang="en-US" dirty="0" smtClean="0">
                    <a:latin typeface="Cambria Math"/>
                  </a:rPr>
                  <a:t>，</a:t>
                </a:r>
                <a:r>
                  <a:rPr lang="en-US" altLang="zh-CN" dirty="0" smtClean="0">
                    <a:latin typeface="Cambria Math"/>
                  </a:rPr>
                  <a:t>y-</a:t>
                </a:r>
                <a:r>
                  <a:rPr lang="en-US" altLang="zh-CN" dirty="0" err="1" smtClean="0">
                    <a:latin typeface="Cambria Math"/>
                  </a:rPr>
                  <a:t>i</a:t>
                </a:r>
                <a:r>
                  <a:rPr lang="en-US" altLang="zh-CN" dirty="0" smtClean="0">
                    <a:latin typeface="Cambria Math"/>
                  </a:rPr>
                  <a:t>*a/(</a:t>
                </a:r>
                <a:r>
                  <a:rPr lang="en-US" altLang="zh-CN" dirty="0" err="1" smtClean="0">
                    <a:latin typeface="Cambria Math"/>
                  </a:rPr>
                  <a:t>a,b</a:t>
                </a:r>
                <a:r>
                  <a:rPr lang="en-US" altLang="zh-CN" dirty="0" smtClean="0">
                    <a:latin typeface="Cambria Math"/>
                  </a:rPr>
                  <a:t>)</a:t>
                </a:r>
                <a:r>
                  <a:rPr lang="zh-CN" altLang="en-US" dirty="0" smtClean="0">
                    <a:latin typeface="Cambria Math"/>
                  </a:rPr>
                  <a:t>。</a:t>
                </a:r>
                <a:endParaRPr lang="en-US" altLang="zh-CN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 b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765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相关的构造题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Waterloo Local Contest 2011.9.24 </a:t>
            </a:r>
            <a:r>
              <a:rPr lang="pt-BR" altLang="zh-CN" dirty="0" smtClean="0"/>
              <a:t>E</a:t>
            </a:r>
          </a:p>
          <a:p>
            <a:r>
              <a:rPr lang="zh-CN" altLang="en-US" dirty="0"/>
              <a:t>给定一个</a:t>
            </a:r>
            <a:r>
              <a:rPr lang="en-US" altLang="zh-CN" dirty="0"/>
              <a:t>01</a:t>
            </a:r>
            <a:r>
              <a:rPr lang="zh-CN" altLang="en-US" dirty="0"/>
              <a:t>矩阵的长和宽</a:t>
            </a:r>
            <a:r>
              <a:rPr lang="zh-CN" altLang="en-US" dirty="0" smtClean="0"/>
              <a:t>，构造</a:t>
            </a:r>
            <a:r>
              <a:rPr lang="zh-CN" altLang="en-US" dirty="0"/>
              <a:t>该</a:t>
            </a:r>
            <a:r>
              <a:rPr lang="en-US" altLang="zh-CN" dirty="0"/>
              <a:t>01</a:t>
            </a:r>
            <a:r>
              <a:rPr lang="zh-CN" altLang="en-US" dirty="0"/>
              <a:t>矩阵</a:t>
            </a:r>
            <a:r>
              <a:rPr lang="zh-CN" altLang="en-US" dirty="0" smtClean="0"/>
              <a:t>，使每个“十字”都包含偶数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“十字”：一个格子和它上下左右四个方向相邻的格子所</a:t>
            </a:r>
            <a:r>
              <a:rPr lang="zh-CN" altLang="en-US" dirty="0"/>
              <a:t>组成的图案</a:t>
            </a:r>
            <a:r>
              <a:rPr lang="zh-CN" altLang="en-US" dirty="0" smtClean="0"/>
              <a:t>。“十字”超出矩阵边界时，超出部分都视为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显然零矩阵是它的一个解。不过题目要求：如果存在非零解，就必须构造出一个非零解。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837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构造异</a:t>
            </a:r>
            <a:r>
              <a:rPr lang="zh-CN" altLang="en-US" dirty="0"/>
              <a:t>或方程组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如果确定了第一行的每个数，那么整个矩阵就可以被确定下来了。</a:t>
            </a:r>
          </a:p>
          <a:p>
            <a:r>
              <a:rPr lang="zh-CN" altLang="en-US" dirty="0"/>
              <a:t>对矩阵中的每个位置记录一个二进制数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位表示第一行的第</a:t>
            </a:r>
            <a:r>
              <a:rPr lang="en-US" altLang="zh-CN" dirty="0"/>
              <a:t>k</a:t>
            </a:r>
            <a:r>
              <a:rPr lang="zh-CN" altLang="en-US" dirty="0"/>
              <a:t>个数对矩阵中第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列的数是否有影响。</a:t>
            </a:r>
          </a:p>
          <a:p>
            <a:r>
              <a:rPr lang="en-US" altLang="zh-CN" dirty="0"/>
              <a:t>a[1][j] = 1&lt;&lt;(j-1)</a:t>
            </a:r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= a[i-1][j-1] ^ a[i-1][j] ^ a[i-1][j+1] ^ a[i-2][j]</a:t>
            </a:r>
          </a:p>
          <a:p>
            <a:r>
              <a:rPr lang="zh-CN" altLang="en-US" dirty="0"/>
              <a:t>我们可以看出，对于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&lt;n</a:t>
            </a:r>
            <a:r>
              <a:rPr lang="zh-CN" altLang="en-US" dirty="0"/>
              <a:t>，</a:t>
            </a:r>
            <a:r>
              <a:rPr lang="en-US" altLang="zh-CN" dirty="0"/>
              <a:t>1&lt;=j&lt;=m</a:t>
            </a:r>
            <a:r>
              <a:rPr lang="zh-CN" altLang="en-US" dirty="0"/>
              <a:t>，都有：</a:t>
            </a:r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^ a[i-1][j] ^ a[i+1][j] ^ a[</a:t>
            </a:r>
            <a:r>
              <a:rPr lang="en-US" altLang="zh-CN" dirty="0" err="1"/>
              <a:t>i</a:t>
            </a:r>
            <a:r>
              <a:rPr lang="en-US" altLang="zh-CN" dirty="0"/>
              <a:t>][j-1] ^ a[</a:t>
            </a:r>
            <a:r>
              <a:rPr lang="en-US" altLang="zh-CN" dirty="0" err="1"/>
              <a:t>i</a:t>
            </a:r>
            <a:r>
              <a:rPr lang="en-US" altLang="zh-CN" dirty="0"/>
              <a:t>][j+1] = 0</a:t>
            </a:r>
          </a:p>
          <a:p>
            <a:r>
              <a:rPr lang="zh-CN" altLang="en-US" dirty="0"/>
              <a:t>记</a:t>
            </a:r>
            <a:r>
              <a:rPr lang="en-US" altLang="zh-CN" dirty="0"/>
              <a:t>b[j] = a[n-1][j] ^ a[n][j] ^ a[n][j-1] ^ a[n][j+1]</a:t>
            </a:r>
          </a:p>
          <a:p>
            <a:r>
              <a:rPr lang="zh-CN" altLang="en-US" dirty="0"/>
              <a:t>所以我们只需要使 </a:t>
            </a:r>
            <a:r>
              <a:rPr lang="en-US" altLang="zh-CN" dirty="0"/>
              <a:t>b[j]=0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18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高斯消元解异或方程组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用未知数</a:t>
            </a:r>
            <a:r>
              <a:rPr lang="en-US" altLang="zh-CN" dirty="0"/>
              <a:t>x[1]~x[m]</a:t>
            </a:r>
            <a:r>
              <a:rPr lang="zh-CN" altLang="en-US" dirty="0"/>
              <a:t>表示第一行填的是</a:t>
            </a:r>
            <a:r>
              <a:rPr lang="en-US" altLang="zh-CN" dirty="0"/>
              <a:t>0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b[j]</a:t>
            </a:r>
            <a:r>
              <a:rPr lang="zh-CN" altLang="en-US" dirty="0"/>
              <a:t>记录了第一行每个数对最后一行这个“丁字形”的影响。</a:t>
            </a:r>
          </a:p>
          <a:p>
            <a:r>
              <a:rPr lang="zh-CN" altLang="en-US" dirty="0"/>
              <a:t>所以有方程：</a:t>
            </a:r>
          </a:p>
          <a:p>
            <a:r>
              <a:rPr lang="en-US" altLang="zh-CN" dirty="0"/>
              <a:t>(b[j]&gt;&gt;0&amp;1)*x[1] + (b[j]&gt;&gt;1&amp;1)*x[2] + ... + (b[j]&gt;&gt;m-1&amp;1)*x[m] = 0</a:t>
            </a:r>
          </a:p>
          <a:p>
            <a:r>
              <a:rPr lang="zh-CN" altLang="en-US" dirty="0" smtClean="0"/>
              <a:t>这样我们就得到</a:t>
            </a:r>
            <a:r>
              <a:rPr lang="zh-CN" altLang="en-US" dirty="0"/>
              <a:t>了</a:t>
            </a:r>
            <a:r>
              <a:rPr lang="en-US" altLang="zh-CN" dirty="0"/>
              <a:t>n</a:t>
            </a:r>
            <a:r>
              <a:rPr lang="zh-CN" altLang="en-US" dirty="0"/>
              <a:t>个包含</a:t>
            </a:r>
            <a:r>
              <a:rPr lang="en-US" altLang="zh-CN" dirty="0"/>
              <a:t>m</a:t>
            </a:r>
            <a:r>
              <a:rPr lang="zh-CN" altLang="en-US" dirty="0"/>
              <a:t>个未知数的</a:t>
            </a:r>
            <a:r>
              <a:rPr lang="zh-CN" altLang="en-US" dirty="0" smtClean="0"/>
              <a:t>方程，目标</a:t>
            </a:r>
            <a:r>
              <a:rPr lang="zh-CN" altLang="en-US" dirty="0"/>
              <a:t>是求出一</a:t>
            </a:r>
            <a:r>
              <a:rPr lang="zh-CN" altLang="en-US" dirty="0" smtClean="0"/>
              <a:t>组至少</a:t>
            </a:r>
            <a:r>
              <a:rPr lang="zh-CN" altLang="en-US" dirty="0"/>
              <a:t>有一个</a:t>
            </a:r>
            <a:r>
              <a:rPr lang="en-US" altLang="zh-CN" dirty="0"/>
              <a:t>x</a:t>
            </a:r>
            <a:r>
              <a:rPr lang="zh-CN" altLang="en-US" dirty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的解。我们对该方程组对应的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矩阵进行</a:t>
            </a:r>
            <a:r>
              <a:rPr lang="zh-CN" altLang="en-US" dirty="0"/>
              <a:t>一</a:t>
            </a:r>
            <a:r>
              <a:rPr lang="zh-CN" altLang="en-US" dirty="0" smtClean="0"/>
              <a:t>次高斯</a:t>
            </a:r>
            <a:r>
              <a:rPr lang="zh-CN" altLang="en-US" dirty="0"/>
              <a:t>消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r>
              <a:rPr lang="zh-CN" altLang="en-US" dirty="0" smtClean="0"/>
              <a:t>让所有自由变量</a:t>
            </a:r>
            <a:r>
              <a:rPr lang="en-US" altLang="zh-CN" dirty="0" smtClean="0"/>
              <a:t>x[k</a:t>
            </a:r>
            <a:r>
              <a:rPr lang="en-US" altLang="zh-CN" dirty="0"/>
              <a:t>]=1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主元所在的列</a:t>
            </a:r>
            <a:r>
              <a:rPr lang="en-US" altLang="zh-CN" dirty="0" smtClean="0"/>
              <a:t>j</a:t>
            </a:r>
            <a:r>
              <a:rPr lang="zh-CN" altLang="en-US" dirty="0" smtClean="0"/>
              <a:t>只有</a:t>
            </a:r>
            <a:r>
              <a:rPr lang="zh-CN" altLang="en-US" dirty="0"/>
              <a:t>一个</a:t>
            </a:r>
            <a:r>
              <a:rPr lang="en-US" altLang="zh-CN" dirty="0"/>
              <a:t>1</a:t>
            </a:r>
            <a:r>
              <a:rPr lang="zh-CN" altLang="en-US" dirty="0" smtClean="0"/>
              <a:t>，可以</a:t>
            </a:r>
            <a:r>
              <a:rPr lang="zh-CN" altLang="en-US" dirty="0"/>
              <a:t>作为“调节系数”</a:t>
            </a:r>
            <a:r>
              <a:rPr lang="en-US" altLang="zh-CN" dirty="0"/>
              <a:t>——</a:t>
            </a:r>
            <a:r>
              <a:rPr lang="zh-CN" altLang="en-US" dirty="0" smtClean="0"/>
              <a:t>如果主元所在行的</a:t>
            </a:r>
            <a:r>
              <a:rPr lang="zh-CN" altLang="en-US" dirty="0"/>
              <a:t>当前异或值不为</a:t>
            </a:r>
            <a:r>
              <a:rPr lang="en-US" altLang="zh-CN" dirty="0"/>
              <a:t>0</a:t>
            </a:r>
            <a:r>
              <a:rPr lang="zh-CN" altLang="en-US" dirty="0"/>
              <a:t>，那就让</a:t>
            </a:r>
            <a:r>
              <a:rPr lang="en-US" altLang="zh-CN" dirty="0"/>
              <a:t>x[j]=1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这样就确定了第一行，递推构造出矩阵输出就行了。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984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逆序数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2……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奇排列 </a:t>
                </a:r>
                <a:r>
                  <a:rPr lang="en-US" altLang="zh-CN" dirty="0" smtClean="0"/>
                  <a:t>/ </a:t>
                </a:r>
                <a:r>
                  <a:rPr lang="zh-CN" altLang="en-US" dirty="0" smtClean="0"/>
                  <a:t>偶排列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阶行列式的定义（完全展开式）：</a:t>
                </a:r>
                <a:endParaRPr lang="en-US" altLang="zh-CN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2……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代数余子式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041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行列式的展开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行列式按一行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一列展开</a:t>
                </a:r>
                <a:endParaRPr lang="en-US" altLang="zh-CN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行列式按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行</a:t>
                </a:r>
                <a:r>
                  <a:rPr lang="en-US" altLang="zh-CN" dirty="0" smtClean="0"/>
                  <a:t>/k</a:t>
                </a:r>
                <a:r>
                  <a:rPr lang="zh-CN" altLang="en-US" dirty="0" smtClean="0"/>
                  <a:t>列展开（</a:t>
                </a:r>
                <a:r>
                  <a:rPr lang="en-US" altLang="zh-CN" dirty="0" smtClean="0"/>
                  <a:t>Laplace</a:t>
                </a:r>
                <a:r>
                  <a:rPr lang="zh-CN" altLang="en-US" dirty="0"/>
                  <a:t>定理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pPr marL="11430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阶行列式</a:t>
                </a:r>
                <a:r>
                  <a:rPr lang="en-US" altLang="zh-CN" dirty="0" smtClean="0"/>
                  <a:t>|A|</a:t>
                </a:r>
                <a:r>
                  <a:rPr lang="zh-CN" altLang="en-US" dirty="0" smtClean="0"/>
                  <a:t>中取定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行，则这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行元素组成的所有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阶子式与它们各自的代数余子式的乘积之和等于</a:t>
                </a:r>
                <a:r>
                  <a:rPr lang="en-US" altLang="zh-CN" dirty="0" smtClean="0"/>
                  <a:t>|A|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32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行列式的性质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行列式转置，值不变。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行列式一行的公因子可以提出去。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若行列式某一行是两组数的和，则整个行列式等于两个行列式的和，这两个行列式的这一行分别是第一和第二组数，其余各行不变。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两行互换，行列式反号。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两行成比例，值为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把一行的倍数加到另一行上，值不变。</a:t>
            </a:r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上三角行列式的值是其对角线上的数的乘积。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行列式某一行元素与另一行相应元素的代数余子式乘积之和为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581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对于一个无向图</a:t>
                </a:r>
                <a:r>
                  <a:rPr lang="en-US" altLang="zh-CN" dirty="0" smtClean="0"/>
                  <a:t>G</a:t>
                </a:r>
                <a:r>
                  <a:rPr lang="en-US" altLang="zh-CN" dirty="0"/>
                  <a:t>——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度数矩阵</a:t>
                </a:r>
                <a:r>
                  <a:rPr lang="en-US" altLang="zh-CN" dirty="0" smtClean="0"/>
                  <a:t>D[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D[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]=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的度数，</a:t>
                </a:r>
                <a:r>
                  <a:rPr lang="en-US" altLang="zh-CN" dirty="0" smtClean="0"/>
                  <a:t>D[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][j]= 0 (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≠</a:t>
                </a:r>
                <a:r>
                  <a:rPr lang="en-US" altLang="zh-CN" dirty="0"/>
                  <a:t>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邻接矩阵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  <a:r>
                  <a:rPr lang="zh-CN" altLang="en-US" dirty="0" smtClean="0"/>
                  <a:t>：若存在边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][j]=1</a:t>
                </a:r>
                <a:r>
                  <a:rPr lang="zh-CN" altLang="en-US" dirty="0" smtClean="0"/>
                  <a:t>，否则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][j]=0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Kirchhoff</a:t>
                </a:r>
                <a:r>
                  <a:rPr lang="zh-CN" altLang="en-US" dirty="0" smtClean="0"/>
                  <a:t>矩阵</a:t>
                </a:r>
                <a:r>
                  <a:rPr lang="en-US" altLang="zh-CN" dirty="0" smtClean="0"/>
                  <a:t>C=D-A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Matrix-Tree</a:t>
                </a:r>
                <a:r>
                  <a:rPr lang="zh-CN" altLang="en-US" dirty="0" smtClean="0"/>
                  <a:t>定理：</a:t>
                </a:r>
                <a:endParaRPr lang="en-US" altLang="zh-CN" dirty="0" smtClean="0"/>
              </a:p>
              <a:p>
                <a:pPr marL="11430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的所有不同生成树的个数等于它的</a:t>
                </a:r>
                <a:r>
                  <a:rPr lang="en-US" altLang="zh-CN" dirty="0" smtClean="0"/>
                  <a:t>Kirchhoff</a:t>
                </a:r>
                <a:r>
                  <a:rPr lang="zh-CN" altLang="en-US" dirty="0" smtClean="0"/>
                  <a:t>矩阵任意一个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阶主子式的行列式的绝对值。</a:t>
                </a:r>
                <a:endParaRPr lang="en-US" altLang="zh-CN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𝐾𝑖𝑟𝑐hh𝑜𝑓𝑓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1,2…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1,2…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468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929090" y="5100809"/>
            <a:ext cx="7940733" cy="1002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常系数线性齐次递推方程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0344" y="1492181"/>
            <a:ext cx="7785253" cy="2332474"/>
          </a:xfrm>
          <a:prstGeom prst="rect">
            <a:avLst/>
          </a:prstGeom>
        </p:spPr>
      </p:pic>
      <p:pic>
        <p:nvPicPr>
          <p:cNvPr id="5" name="内容占位符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30" y="4002405"/>
            <a:ext cx="5676691" cy="8907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872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Cambria Math"/>
                  </a:rPr>
                  <a:t>Fibonacci</a:t>
                </a:r>
                <a:r>
                  <a:rPr lang="zh-CN" altLang="en-US" dirty="0" smtClean="0">
                    <a:latin typeface="Cambria Math"/>
                  </a:rPr>
                  <a:t>数列</a:t>
                </a:r>
                <a:endParaRPr lang="en-US" altLang="zh-CN" dirty="0" smtClean="0">
                  <a:latin typeface="Cambria Math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=0,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𝑖</m:t>
                      </m:r>
                      <m:r>
                        <a:rPr lang="en-US" altLang="zh-CN" i="1">
                          <a:latin typeface="Cambria Math"/>
                        </a:rPr>
                        <m:t>≥2)</m:t>
                      </m:r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 marL="342000" indent="-230400"/>
                <a:r>
                  <a:rPr lang="zh-CN" altLang="en-US" dirty="0">
                    <a:latin typeface="Cambria Math"/>
                  </a:rPr>
                  <a:t>一些</a:t>
                </a:r>
                <a:r>
                  <a:rPr lang="zh-CN" altLang="en-US" dirty="0" smtClean="0">
                    <a:latin typeface="Cambria Math"/>
                  </a:rPr>
                  <a:t>性质</a:t>
                </a:r>
                <a:endParaRPr lang="en-US" altLang="zh-CN" dirty="0" smtClean="0">
                  <a:latin typeface="Cambria Math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gcd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267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81" y="1318486"/>
            <a:ext cx="6023351" cy="52455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2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</a:t>
            </a:r>
            <a:r>
              <a:rPr lang="en-US" altLang="zh-CN" sz="2000" dirty="0" err="1" smtClean="0"/>
              <a:t>a|b</a:t>
            </a:r>
            <a:r>
              <a:rPr lang="zh-CN" altLang="en-US" sz="2000" dirty="0" smtClean="0"/>
              <a:t>，</a:t>
            </a:r>
            <a:r>
              <a:rPr lang="en-US" altLang="zh-CN" sz="2000" dirty="0">
                <a:latin typeface="+mn-ea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b/a </a:t>
            </a:r>
            <a:r>
              <a:rPr lang="zh-CN" altLang="en-US" sz="2000" dirty="0">
                <a:latin typeface="+mn-ea"/>
                <a:cs typeface="Courier New" pitchFamily="49" charset="0"/>
              </a:rPr>
              <a:t>≡ 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b*a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-1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zh-CN" sz="2000" dirty="0">
                <a:latin typeface="+mn-ea"/>
                <a:cs typeface="Courier New" pitchFamily="49" charset="0"/>
              </a:rPr>
              <a:t>(mod p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)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，那么称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-1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是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的模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p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乘法逆元。</a:t>
            </a:r>
            <a:endParaRPr lang="en-US" altLang="zh-CN" sz="2000" dirty="0" smtClean="0">
              <a:latin typeface="+mn-ea"/>
              <a:cs typeface="Courier New" pitchFamily="49" charset="0"/>
            </a:endParaRPr>
          </a:p>
          <a:p>
            <a:r>
              <a:rPr lang="zh-CN" altLang="en-US" sz="2000" dirty="0" smtClean="0">
                <a:latin typeface="+mn-ea"/>
                <a:cs typeface="Courier New" pitchFamily="49" charset="0"/>
              </a:rPr>
              <a:t>在一些除法取模问题中，可以把除法运算通过乘法逆元转化为乘法运算。</a:t>
            </a:r>
            <a:endParaRPr lang="en-US" altLang="zh-CN" sz="2000" dirty="0" smtClean="0">
              <a:latin typeface="+mn-ea"/>
              <a:cs typeface="Courier New" pitchFamily="49" charset="0"/>
            </a:endParaRPr>
          </a:p>
          <a:p>
            <a:r>
              <a:rPr lang="zh-CN" altLang="en-US" sz="2000" dirty="0" smtClean="0">
                <a:latin typeface="+mn-ea"/>
                <a:cs typeface="Courier New" pitchFamily="49" charset="0"/>
              </a:rPr>
              <a:t>乘法逆元的求法：</a:t>
            </a:r>
            <a:endParaRPr lang="en-US" altLang="zh-CN" sz="2000" dirty="0" smtClean="0">
              <a:latin typeface="+mn-ea"/>
              <a:cs typeface="Courier New" pitchFamily="49" charset="0"/>
            </a:endParaRPr>
          </a:p>
          <a:p>
            <a:r>
              <a:rPr lang="zh-CN" altLang="en-US" sz="2000" dirty="0" smtClean="0">
                <a:latin typeface="+mn-ea"/>
                <a:cs typeface="Courier New" pitchFamily="49" charset="0"/>
              </a:rPr>
              <a:t>由于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b/a 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≡</a:t>
            </a:r>
            <a:r>
              <a:rPr lang="en-US" altLang="zh-CN" sz="2000" dirty="0">
                <a:latin typeface="+mn-ea"/>
                <a:cs typeface="Courier New" pitchFamily="49" charset="0"/>
              </a:rPr>
              <a:t> b*a</a:t>
            </a:r>
            <a:r>
              <a:rPr lang="en-US" altLang="zh-CN" sz="2000" baseline="30000" dirty="0">
                <a:latin typeface="+mn-ea"/>
                <a:cs typeface="Courier New" pitchFamily="49" charset="0"/>
              </a:rPr>
              <a:t>-1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 </a:t>
            </a:r>
            <a:r>
              <a:rPr lang="zh-CN" altLang="en-US" sz="2000" dirty="0">
                <a:latin typeface="+mn-ea"/>
                <a:cs typeface="Courier New" pitchFamily="49" charset="0"/>
              </a:rPr>
              <a:t>≡ 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b*a*a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-1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/a </a:t>
            </a:r>
            <a:r>
              <a:rPr lang="en-US" altLang="zh-CN" sz="2000" dirty="0">
                <a:latin typeface="+mn-ea"/>
                <a:cs typeface="Courier New" pitchFamily="49" charset="0"/>
              </a:rPr>
              <a:t>(mod p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)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，所以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a*a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-1</a:t>
            </a:r>
            <a:r>
              <a:rPr lang="zh-CN" altLang="en-US" sz="2000" dirty="0">
                <a:latin typeface="+mn-ea"/>
                <a:cs typeface="Courier New" pitchFamily="49" charset="0"/>
              </a:rPr>
              <a:t> ≡ </a:t>
            </a:r>
            <a:r>
              <a:rPr lang="en-US" altLang="zh-CN" sz="2000" dirty="0">
                <a:latin typeface="+mn-ea"/>
                <a:cs typeface="Courier New" pitchFamily="49" charset="0"/>
              </a:rPr>
              <a:t>1 (mod p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)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。</a:t>
            </a:r>
            <a:endParaRPr lang="en-US" altLang="zh-CN" sz="2000" baseline="30000" dirty="0" smtClean="0">
              <a:latin typeface="+mn-ea"/>
              <a:cs typeface="Courier New" pitchFamily="49" charset="0"/>
            </a:endParaRPr>
          </a:p>
          <a:p>
            <a:r>
              <a:rPr lang="zh-CN" altLang="en-US" sz="2000" dirty="0" smtClean="0">
                <a:latin typeface="+mn-ea"/>
                <a:cs typeface="Courier New" pitchFamily="49" charset="0"/>
              </a:rPr>
              <a:t>方法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1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：由费马小定理我们知道，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p-1</a:t>
            </a:r>
            <a:r>
              <a:rPr lang="en-US" altLang="zh-CN" sz="2000" dirty="0">
                <a:latin typeface="+mn-ea"/>
                <a:cs typeface="Courier New" pitchFamily="49" charset="0"/>
              </a:rPr>
              <a:t> </a:t>
            </a:r>
            <a:r>
              <a:rPr lang="zh-CN" altLang="en-US" sz="2000" dirty="0">
                <a:latin typeface="+mn-ea"/>
                <a:cs typeface="Courier New" pitchFamily="49" charset="0"/>
              </a:rPr>
              <a:t>≡ 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1 (mod p)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，即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a*a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p-2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 </a:t>
            </a:r>
            <a:r>
              <a:rPr lang="zh-CN" altLang="en-US" sz="2000" dirty="0">
                <a:latin typeface="+mn-ea"/>
                <a:cs typeface="Courier New" pitchFamily="49" charset="0"/>
              </a:rPr>
              <a:t>≡ </a:t>
            </a:r>
            <a:r>
              <a:rPr lang="en-US" altLang="zh-CN" sz="2000" dirty="0">
                <a:latin typeface="+mn-ea"/>
                <a:cs typeface="Courier New" pitchFamily="49" charset="0"/>
              </a:rPr>
              <a:t>1 (mod p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)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。所以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p-2</a:t>
            </a:r>
            <a:r>
              <a:rPr lang="en-US" altLang="zh-CN" sz="2000" dirty="0">
                <a:latin typeface="+mn-ea"/>
                <a:cs typeface="Courier New" pitchFamily="49" charset="0"/>
              </a:rPr>
              <a:t> mod 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p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就是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的一个模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p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乘法逆元，可以用快速幂求出。</a:t>
            </a:r>
            <a:endParaRPr lang="en-US" altLang="zh-CN" sz="2000" dirty="0" smtClean="0">
              <a:latin typeface="+mn-ea"/>
              <a:cs typeface="Courier New" pitchFamily="49" charset="0"/>
            </a:endParaRPr>
          </a:p>
          <a:p>
            <a:r>
              <a:rPr lang="zh-CN" altLang="en-US" sz="2000" dirty="0" smtClean="0">
                <a:latin typeface="+mn-ea"/>
                <a:cs typeface="Courier New" pitchFamily="49" charset="0"/>
              </a:rPr>
              <a:t>方法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2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：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zh-CN" sz="2000" dirty="0">
                <a:latin typeface="+mn-ea"/>
                <a:cs typeface="Courier New" pitchFamily="49" charset="0"/>
              </a:rPr>
              <a:t>a*a</a:t>
            </a:r>
            <a:r>
              <a:rPr lang="en-US" altLang="zh-CN" sz="2000" baseline="30000" dirty="0">
                <a:latin typeface="+mn-ea"/>
                <a:cs typeface="Courier New" pitchFamily="49" charset="0"/>
              </a:rPr>
              <a:t>-1</a:t>
            </a:r>
            <a:r>
              <a:rPr lang="zh-CN" altLang="en-US" sz="2000" dirty="0">
                <a:latin typeface="+mn-ea"/>
                <a:cs typeface="Courier New" pitchFamily="49" charset="0"/>
              </a:rPr>
              <a:t> ≡ </a:t>
            </a:r>
            <a:r>
              <a:rPr lang="en-US" altLang="zh-CN" sz="2000" dirty="0">
                <a:latin typeface="+mn-ea"/>
                <a:cs typeface="Courier New" pitchFamily="49" charset="0"/>
              </a:rPr>
              <a:t>1 (mod p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)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是一个一次线性同余方程，我们可以用</a:t>
            </a:r>
            <a:r>
              <a:rPr lang="en-US" altLang="zh-CN" sz="2000" dirty="0" err="1" smtClean="0">
                <a:latin typeface="+mn-ea"/>
                <a:cs typeface="Courier New" pitchFamily="49" charset="0"/>
              </a:rPr>
              <a:t>exgcd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来求出</a:t>
            </a:r>
            <a:r>
              <a:rPr lang="en-US" altLang="zh-CN" sz="2000" dirty="0" smtClean="0">
                <a:latin typeface="+mn-ea"/>
                <a:cs typeface="Courier New" pitchFamily="49" charset="0"/>
              </a:rPr>
              <a:t>a</a:t>
            </a:r>
            <a:r>
              <a:rPr lang="en-US" altLang="zh-CN" sz="2000" baseline="30000" dirty="0" smtClean="0">
                <a:latin typeface="+mn-ea"/>
                <a:cs typeface="Courier New" pitchFamily="49" charset="0"/>
              </a:rPr>
              <a:t>-1</a:t>
            </a:r>
            <a:r>
              <a:rPr lang="zh-CN" altLang="en-US" sz="2000" dirty="0" smtClean="0">
                <a:latin typeface="+mn-ea"/>
                <a:cs typeface="Courier New" pitchFamily="49" charset="0"/>
              </a:rPr>
              <a:t>。</a:t>
            </a:r>
            <a:endParaRPr lang="en-US" altLang="zh-CN" sz="2000" dirty="0" smtClean="0">
              <a:latin typeface="+mn-ea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764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常系数线性齐次递推</a:t>
            </a:r>
            <a:r>
              <a:rPr lang="zh-CN" altLang="en-US" dirty="0" smtClean="0"/>
              <a:t>方程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000" y="1648992"/>
            <a:ext cx="6707876" cy="275775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193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</a:t>
            </a:r>
            <a:r>
              <a:rPr lang="zh-CN" altLang="en-US" dirty="0" smtClean="0"/>
              <a:t>线性齐</a:t>
            </a:r>
            <a:r>
              <a:rPr lang="zh-CN" altLang="en-US" dirty="0"/>
              <a:t>次递</a:t>
            </a:r>
            <a:r>
              <a:rPr lang="zh-CN" altLang="en-US" dirty="0" smtClean="0"/>
              <a:t>推方程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062" y="1417638"/>
            <a:ext cx="7390892" cy="515598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415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常系数线性非齐</a:t>
            </a:r>
            <a:r>
              <a:rPr lang="zh-CN" altLang="en-US" dirty="0" smtClean="0"/>
              <a:t>次递推方程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54085"/>
            <a:ext cx="9889475" cy="1758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3081"/>
            <a:ext cx="9388839" cy="481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4" y="4437732"/>
            <a:ext cx="8271831" cy="11521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96" y="5038967"/>
            <a:ext cx="6716617" cy="55091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1790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常系数</a:t>
            </a:r>
            <a:r>
              <a:rPr lang="zh-CN" altLang="en-US" dirty="0" smtClean="0"/>
              <a:t>线性</a:t>
            </a:r>
            <a:r>
              <a:rPr lang="zh-CN" altLang="en-US" dirty="0"/>
              <a:t>非</a:t>
            </a:r>
            <a:r>
              <a:rPr lang="zh-CN" altLang="en-US" dirty="0" smtClean="0"/>
              <a:t>齐</a:t>
            </a:r>
            <a:r>
              <a:rPr lang="zh-CN" altLang="en-US" dirty="0"/>
              <a:t>次递</a:t>
            </a:r>
            <a:r>
              <a:rPr lang="zh-CN" altLang="en-US" dirty="0" smtClean="0"/>
              <a:t>推方程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01" y="1417638"/>
            <a:ext cx="7148379" cy="490842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317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矩阵乘法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a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b, c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分别是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n*m, m*p, n*p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矩阵，定义矩阵乘法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c=a*b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运算？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行与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列分别看作一个长度为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的数组，各个元素分别相乘再求和作为</a:t>
                </a:r>
                <a:r>
                  <a:rPr lang="en-US" altLang="zh-CN" dirty="0" smtClean="0"/>
                  <a:t>c[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</a:p>
              <a:p>
                <a:r>
                  <a:rPr lang="zh-CN" altLang="en-US" dirty="0" smtClean="0"/>
                  <a:t>应用？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相当于在动态规划中从第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阶段向第</a:t>
                </a:r>
                <a:r>
                  <a:rPr lang="en-US" altLang="zh-CN" dirty="0" smtClean="0"/>
                  <a:t>i+1</a:t>
                </a:r>
                <a:r>
                  <a:rPr lang="zh-CN" altLang="en-US" dirty="0" smtClean="0"/>
                  <a:t>阶段做了一次转移，若第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阶段的第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个状态可以转移到下一阶段的第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个状态，则令转移矩阵的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k,j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处元素为适当值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:r>
                  <a:rPr lang="en-US" altLang="zh-CN" dirty="0" err="1" smtClean="0"/>
                  <a:t>fibonacci</a:t>
                </a:r>
                <a:r>
                  <a:rPr lang="zh-CN" altLang="en-US" dirty="0" smtClean="0"/>
                  <a:t>的第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项？</a:t>
                </a:r>
                <a:r>
                  <a:rPr lang="en-US" altLang="zh-CN" dirty="0" smtClean="0"/>
                  <a:t>POJ3070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788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233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0,1</a:t>
            </a:r>
            <a:r>
              <a:rPr lang="en-US" altLang="zh-CN" dirty="0"/>
              <a:t> = 233, a</a:t>
            </a:r>
            <a:r>
              <a:rPr lang="en-US" altLang="zh-CN" baseline="-25000" dirty="0"/>
              <a:t>0,2</a:t>
            </a:r>
            <a:r>
              <a:rPr lang="en-US" altLang="zh-CN" dirty="0"/>
              <a:t> = 2333, a</a:t>
            </a:r>
            <a:r>
              <a:rPr lang="en-US" altLang="zh-CN" baseline="-25000" dirty="0"/>
              <a:t>0,3</a:t>
            </a:r>
            <a:r>
              <a:rPr lang="en-US" altLang="zh-CN" dirty="0"/>
              <a:t> = 23333 ……</a:t>
            </a:r>
          </a:p>
          <a:p>
            <a:r>
              <a:rPr lang="en-US" altLang="zh-CN" dirty="0"/>
              <a:t>a</a:t>
            </a:r>
            <a:r>
              <a:rPr lang="en-US" altLang="zh-CN" baseline="-25000" dirty="0"/>
              <a:t>1,0</a:t>
            </a:r>
            <a:r>
              <a:rPr lang="en-US" altLang="zh-CN" dirty="0"/>
              <a:t>,a</a:t>
            </a:r>
            <a:r>
              <a:rPr lang="en-US" altLang="zh-CN" baseline="-25000" dirty="0"/>
              <a:t>2,0</a:t>
            </a:r>
            <a:r>
              <a:rPr lang="en-US" altLang="zh-CN" dirty="0"/>
              <a:t>,...,a</a:t>
            </a:r>
            <a:r>
              <a:rPr lang="en-US" altLang="zh-CN" baseline="-25000" dirty="0"/>
              <a:t>n,0</a:t>
            </a:r>
            <a:r>
              <a:rPr lang="en-US" altLang="zh-CN" dirty="0"/>
              <a:t>(0 ≤ a</a:t>
            </a:r>
            <a:r>
              <a:rPr lang="en-US" altLang="zh-CN" baseline="-25000" dirty="0"/>
              <a:t>i,0</a:t>
            </a:r>
            <a:r>
              <a:rPr lang="en-US" altLang="zh-CN" dirty="0"/>
              <a:t> &lt; 2</a:t>
            </a:r>
            <a:r>
              <a:rPr lang="en-US" altLang="zh-CN" baseline="30000" dirty="0"/>
              <a:t>31</a:t>
            </a:r>
            <a:r>
              <a:rPr lang="en-US" altLang="zh-CN" dirty="0"/>
              <a:t>)</a:t>
            </a:r>
            <a:r>
              <a:rPr lang="zh-CN" altLang="en-US" dirty="0"/>
              <a:t>由输入给出</a:t>
            </a:r>
            <a:endParaRPr lang="en-US" altLang="zh-CN" dirty="0"/>
          </a:p>
          <a:p>
            <a:r>
              <a:rPr lang="it-IT" altLang="zh-CN" dirty="0"/>
              <a:t>a</a:t>
            </a:r>
            <a:r>
              <a:rPr lang="it-IT" altLang="zh-CN" baseline="-25000" dirty="0"/>
              <a:t>i,j</a:t>
            </a:r>
            <a:r>
              <a:rPr lang="it-IT" altLang="zh-CN" dirty="0"/>
              <a:t> = a</a:t>
            </a:r>
            <a:r>
              <a:rPr lang="it-IT" altLang="zh-CN" baseline="-25000" dirty="0"/>
              <a:t>i-1,j</a:t>
            </a:r>
            <a:r>
              <a:rPr lang="it-IT" altLang="zh-CN" dirty="0"/>
              <a:t> +a</a:t>
            </a:r>
            <a:r>
              <a:rPr lang="it-IT" altLang="zh-CN" baseline="-25000" dirty="0"/>
              <a:t>i,j-1</a:t>
            </a:r>
            <a:r>
              <a:rPr lang="it-IT" altLang="zh-CN" dirty="0"/>
              <a:t>( i,j ≠ 0)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n,m</a:t>
            </a:r>
            <a:r>
              <a:rPr lang="en-US" altLang="zh-CN" dirty="0"/>
              <a:t> mod 10000007</a:t>
            </a:r>
            <a:r>
              <a:rPr lang="zh-CN" altLang="en-US" dirty="0"/>
              <a:t>，</a:t>
            </a:r>
            <a:r>
              <a:rPr lang="en-US" altLang="zh-CN" dirty="0"/>
              <a:t>n ≤ 10,m ≤ 10</a:t>
            </a:r>
            <a:r>
              <a:rPr lang="en-US" altLang="zh-CN" baseline="30000" dirty="0"/>
              <a:t>9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49134"/>
      </p:ext>
    </p:extLst>
  </p:cSld>
  <p:clrMapOvr>
    <a:masterClrMapping/>
  </p:clrMapOvr>
  <p:transition>
    <p:split orient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Bzoj2973 </a:t>
            </a:r>
            <a:r>
              <a:rPr lang="zh-CN" altLang="en-US" dirty="0" smtClean="0"/>
              <a:t>石头游戏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zh-CN" sz="2400" dirty="0">
                <a:hlinkClick r:id="rId2"/>
              </a:rPr>
              <a:t>http://www.lydsy.com/JudgeOnline/problem.php?id=2973</a:t>
            </a:r>
            <a:endParaRPr lang="en-US" altLang="zh-CN" sz="2400" dirty="0"/>
          </a:p>
          <a:p>
            <a:r>
              <a:rPr lang="zh-CN" altLang="en-US" sz="2400" dirty="0"/>
              <a:t>每</a:t>
            </a:r>
            <a:r>
              <a:rPr lang="en-US" altLang="zh-CN" sz="2400" dirty="0"/>
              <a:t>60</a:t>
            </a:r>
            <a:r>
              <a:rPr lang="zh-CN" altLang="en-US" sz="2400" dirty="0"/>
              <a:t>秒是一个循环。对这</a:t>
            </a:r>
            <a:r>
              <a:rPr lang="en-US" altLang="zh-CN" sz="2400" dirty="0"/>
              <a:t>60</a:t>
            </a:r>
            <a:r>
              <a:rPr lang="zh-CN" altLang="en-US" sz="2400" dirty="0"/>
              <a:t>秒中的每一秒构造一个转移矩阵</a:t>
            </a:r>
            <a:r>
              <a:rPr lang="pl-PL" altLang="zh-CN" sz="2400" dirty="0"/>
              <a:t>Mi</a:t>
            </a:r>
            <a:r>
              <a:rPr lang="zh-CN" altLang="pl-PL" sz="2400" dirty="0"/>
              <a:t>，</a:t>
            </a:r>
            <a:r>
              <a:rPr lang="zh-CN" altLang="en-US" sz="2400" dirty="0"/>
              <a:t>都乘起来就是一段</a:t>
            </a:r>
            <a:r>
              <a:rPr lang="en-US" altLang="zh-CN" sz="2400" dirty="0"/>
              <a:t>60</a:t>
            </a:r>
            <a:r>
              <a:rPr lang="zh-CN" altLang="en-US" sz="2400" dirty="0"/>
              <a:t>秒的转移矩阵</a:t>
            </a:r>
            <a:r>
              <a:rPr lang="pl-PL" altLang="zh-CN" sz="2400" dirty="0"/>
              <a:t>M</a:t>
            </a:r>
            <a:r>
              <a:rPr lang="zh-CN" altLang="pl-PL" sz="2400" dirty="0"/>
              <a:t>。</a:t>
            </a:r>
            <a:endParaRPr lang="en-US" altLang="zh-CN" sz="2400" dirty="0"/>
          </a:p>
          <a:p>
            <a:r>
              <a:rPr lang="pl-PL" altLang="zh-CN" sz="2400" dirty="0"/>
              <a:t>60</a:t>
            </a:r>
            <a:r>
              <a:rPr lang="zh-CN" altLang="en-US" sz="2400" dirty="0"/>
              <a:t>的整数倍直接用矩阵</a:t>
            </a:r>
            <a:r>
              <a:rPr lang="pl-PL" altLang="zh-CN" sz="2400" dirty="0"/>
              <a:t>M</a:t>
            </a:r>
            <a:r>
              <a:rPr lang="zh-CN" altLang="en-US" sz="2400" dirty="0"/>
              <a:t>加速递推，</a:t>
            </a:r>
            <a:r>
              <a:rPr lang="en-US" altLang="zh-CN" sz="2400" dirty="0"/>
              <a:t>60</a:t>
            </a:r>
            <a:r>
              <a:rPr lang="zh-CN" altLang="en-US" sz="2400" dirty="0"/>
              <a:t>的余数用每秒的矩阵</a:t>
            </a:r>
            <a:r>
              <a:rPr lang="pl-PL" altLang="zh-CN" sz="2400" dirty="0"/>
              <a:t>Mi</a:t>
            </a:r>
            <a:r>
              <a:rPr lang="zh-CN" altLang="en-US" sz="2400" dirty="0"/>
              <a:t>暴力转移。</a:t>
            </a:r>
            <a:endParaRPr lang="en-US" altLang="zh-CN" sz="2400" dirty="0"/>
          </a:p>
          <a:p>
            <a:r>
              <a:rPr lang="zh-CN" altLang="en-US" sz="2400" dirty="0"/>
              <a:t>矩阵构造方法：</a:t>
            </a:r>
            <a:endParaRPr lang="en-US" altLang="zh-CN" sz="2400" dirty="0"/>
          </a:p>
          <a:p>
            <a:r>
              <a:rPr lang="zh-CN" altLang="en-US" sz="2400" dirty="0"/>
              <a:t>如果第</a:t>
            </a:r>
            <a:r>
              <a:rPr lang="pl-PL" altLang="zh-CN" sz="2400" dirty="0"/>
              <a:t>i</a:t>
            </a:r>
            <a:r>
              <a:rPr lang="zh-CN" altLang="en-US" sz="2400" dirty="0"/>
              <a:t>秒有</a:t>
            </a:r>
            <a:r>
              <a:rPr lang="pl-PL" altLang="zh-CN" sz="2400" dirty="0"/>
              <a:t>x</a:t>
            </a:r>
            <a:r>
              <a:rPr lang="zh-CN" altLang="en-US" sz="2400" dirty="0"/>
              <a:t>个石头从第</a:t>
            </a:r>
            <a:r>
              <a:rPr lang="pl-PL" altLang="zh-CN" sz="2400" dirty="0"/>
              <a:t>a</a:t>
            </a:r>
            <a:r>
              <a:rPr lang="zh-CN" altLang="en-US" sz="2400" dirty="0"/>
              <a:t>个格子移动到第</a:t>
            </a:r>
            <a:r>
              <a:rPr lang="pl-PL" altLang="zh-CN" sz="2400" dirty="0"/>
              <a:t>b</a:t>
            </a:r>
            <a:r>
              <a:rPr lang="zh-CN" altLang="en-US" sz="2400" dirty="0"/>
              <a:t>个格子，那么</a:t>
            </a:r>
            <a:r>
              <a:rPr lang="pl-PL" altLang="zh-CN" sz="2400" dirty="0"/>
              <a:t>Ai[a][b]=x</a:t>
            </a:r>
            <a:r>
              <a:rPr lang="zh-CN" altLang="pl-PL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对于拿</a:t>
            </a:r>
            <a:r>
              <a:rPr lang="en-US" altLang="zh-CN" sz="2400" dirty="0"/>
              <a:t>x</a:t>
            </a:r>
            <a:r>
              <a:rPr lang="zh-CN" altLang="en-US" sz="2400" dirty="0"/>
              <a:t>个石头到某个格子</a:t>
            </a:r>
            <a:r>
              <a:rPr lang="en-US" altLang="zh-CN" sz="2400" dirty="0"/>
              <a:t>a</a:t>
            </a:r>
            <a:r>
              <a:rPr lang="zh-CN" altLang="en-US" sz="2400" dirty="0"/>
              <a:t>的操作，可以虚拟一个可以无穷无尽提供石头的格子</a:t>
            </a:r>
            <a:r>
              <a:rPr lang="en-US" altLang="zh-CN" sz="2400" dirty="0"/>
              <a:t>——</a:t>
            </a:r>
            <a:r>
              <a:rPr lang="zh-CN" altLang="en-US" sz="2400" dirty="0"/>
              <a:t>第</a:t>
            </a:r>
            <a:r>
              <a:rPr lang="pl-PL" altLang="zh-CN" sz="2400" dirty="0"/>
              <a:t>n*m+1</a:t>
            </a:r>
            <a:r>
              <a:rPr lang="zh-CN" altLang="en-US" sz="2400" dirty="0"/>
              <a:t>个格子，</a:t>
            </a:r>
            <a:r>
              <a:rPr lang="en-US" altLang="zh-CN" sz="2400" dirty="0"/>
              <a:t>Ai[n*m+1][a]=x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每个时刻都有</a:t>
            </a:r>
            <a:r>
              <a:rPr lang="pl-PL" altLang="zh-CN" sz="2400" dirty="0"/>
              <a:t>Ai[n*m+1][n*m+1]=1</a:t>
            </a:r>
            <a:r>
              <a:rPr lang="zh-CN" altLang="pl-PL" sz="2400" dirty="0" smtClean="0"/>
              <a:t>。</a:t>
            </a:r>
            <a:endParaRPr lang="zh-CN" altLang="pl-PL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291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Tyvj1668 </a:t>
            </a:r>
            <a:r>
              <a:rPr lang="zh-CN" altLang="en-US" dirty="0" smtClean="0"/>
              <a:t>播放列表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/>
              <a:t>首歌，每个歌有类型</a:t>
            </a:r>
            <a:r>
              <a:rPr lang="en-US" altLang="zh-CN" dirty="0"/>
              <a:t>xi</a:t>
            </a:r>
            <a:r>
              <a:rPr lang="zh-CN" altLang="en-US" dirty="0"/>
              <a:t>，播放时间</a:t>
            </a:r>
            <a:r>
              <a:rPr lang="en-US" altLang="zh-CN" dirty="0" err="1"/>
              <a:t>yi</a:t>
            </a:r>
            <a:r>
              <a:rPr lang="zh-CN" altLang="en-US" dirty="0"/>
              <a:t>，一共有</a:t>
            </a:r>
            <a:r>
              <a:rPr lang="en-US" altLang="zh-CN" dirty="0"/>
              <a:t>N</a:t>
            </a:r>
            <a:r>
              <a:rPr lang="zh-CN" altLang="en-US" dirty="0"/>
              <a:t>个类型。在某类型的歌曲播放之后，只能播放几个固定类型的歌曲。问总播放时长在</a:t>
            </a:r>
            <a:r>
              <a:rPr lang="en-US" altLang="zh-CN" dirty="0" err="1"/>
              <a:t>min~max</a:t>
            </a:r>
            <a:r>
              <a:rPr lang="zh-CN" altLang="en-US" dirty="0"/>
              <a:t>之间的播放方式有多少种？</a:t>
            </a:r>
          </a:p>
          <a:p>
            <a:r>
              <a:rPr lang="en-US" altLang="zh-CN" dirty="0"/>
              <a:t>N≤9</a:t>
            </a:r>
            <a:r>
              <a:rPr lang="zh-CN" altLang="en-US" dirty="0"/>
              <a:t>；</a:t>
            </a:r>
            <a:r>
              <a:rPr lang="en-US" altLang="zh-CN" dirty="0"/>
              <a:t>y≤9</a:t>
            </a:r>
            <a:r>
              <a:rPr lang="zh-CN" altLang="en-US" dirty="0"/>
              <a:t>；</a:t>
            </a:r>
            <a:r>
              <a:rPr lang="en-US" altLang="zh-CN" dirty="0"/>
              <a:t>M≤700</a:t>
            </a:r>
            <a:r>
              <a:rPr lang="zh-CN" altLang="en-US" dirty="0"/>
              <a:t>；</a:t>
            </a:r>
            <a:r>
              <a:rPr lang="en-US" altLang="zh-CN" dirty="0"/>
              <a:t>min&lt;max≤10^9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分钟结束时，放完了一首</a:t>
            </a:r>
            <a:r>
              <a:rPr lang="en-US" altLang="zh-CN" dirty="0"/>
              <a:t>j</a:t>
            </a:r>
            <a:r>
              <a:rPr lang="zh-CN" altLang="en-US" dirty="0"/>
              <a:t>类型的歌，所能达到的方案数。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]=∑f[</a:t>
            </a:r>
            <a:r>
              <a:rPr lang="en-US" altLang="zh-CN" dirty="0" err="1"/>
              <a:t>i</a:t>
            </a:r>
            <a:r>
              <a:rPr lang="en-US" altLang="zh-CN" dirty="0"/>
              <a:t>-x][y]</a:t>
            </a:r>
            <a:r>
              <a:rPr lang="zh-CN" altLang="en-US" dirty="0"/>
              <a:t>，其中</a:t>
            </a:r>
            <a:r>
              <a:rPr lang="en-US" altLang="zh-CN" dirty="0" err="1"/>
              <a:t>x,y</a:t>
            </a:r>
            <a:r>
              <a:rPr lang="zh-CN" altLang="en-US" dirty="0"/>
              <a:t>为各首歌曲的时长、类型，并且</a:t>
            </a:r>
            <a:r>
              <a:rPr lang="en-US" altLang="zh-CN" dirty="0"/>
              <a:t>s[</a:t>
            </a:r>
            <a:r>
              <a:rPr lang="en-US" altLang="zh-CN" dirty="0" err="1"/>
              <a:t>y,j</a:t>
            </a:r>
            <a:r>
              <a:rPr lang="en-US" altLang="zh-CN" dirty="0"/>
              <a:t>]=’Y’.</a:t>
            </a:r>
          </a:p>
          <a:p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分钟结束时的播放方案总数，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]=∑f[</a:t>
            </a:r>
            <a:r>
              <a:rPr lang="en-US" altLang="zh-CN" dirty="0" err="1"/>
              <a:t>i,j</a:t>
            </a:r>
            <a:r>
              <a:rPr lang="en-US" altLang="zh-CN" dirty="0"/>
              <a:t>] (1&lt;=j&lt;=n)</a:t>
            </a:r>
          </a:p>
          <a:p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分钟播放方案总数，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]=∑d[j] (1&lt;=j&lt;=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要求的就是</a:t>
            </a:r>
            <a:r>
              <a:rPr lang="en-US" altLang="zh-CN" dirty="0"/>
              <a:t>sum[max]-sum[min-1].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O(NMT)</a:t>
            </a:r>
            <a:r>
              <a:rPr lang="zh-CN" altLang="en-US" dirty="0"/>
              <a:t>，本题中</a:t>
            </a:r>
            <a:r>
              <a:rPr lang="en-US" altLang="zh-CN" dirty="0"/>
              <a:t>N=9,M=700,T=10^9</a:t>
            </a:r>
            <a:r>
              <a:rPr lang="zh-CN" altLang="en-US" dirty="0"/>
              <a:t>，显然需要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067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Tyvj1668 </a:t>
            </a:r>
            <a:r>
              <a:rPr lang="zh-CN" altLang="en-US" dirty="0"/>
              <a:t>播放列表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4983162"/>
          </a:xfrm>
        </p:spPr>
        <p:txBody>
          <a:bodyPr>
            <a:no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9*n+1</a:t>
            </a:r>
            <a:r>
              <a:rPr lang="zh-CN" altLang="en-US" dirty="0"/>
              <a:t>列的目标矩阵</a:t>
            </a:r>
            <a:r>
              <a:rPr lang="en-US" altLang="zh-CN" dirty="0"/>
              <a:t>Target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分钟时</a:t>
            </a:r>
            <a:r>
              <a:rPr lang="en-US" altLang="zh-CN" dirty="0"/>
              <a:t>Target[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存储如下数据：</a:t>
            </a:r>
            <a:br>
              <a:rPr lang="zh-CN" altLang="en-US" dirty="0"/>
            </a:br>
            <a:r>
              <a:rPr lang="en-US" altLang="zh-CN" dirty="0"/>
              <a:t>sum[i-1], f[i,1], f[i,2] …… f[</a:t>
            </a:r>
            <a:r>
              <a:rPr lang="en-US" altLang="zh-CN" dirty="0" err="1"/>
              <a:t>i,n</a:t>
            </a:r>
            <a:r>
              <a:rPr lang="en-US" altLang="zh-CN" dirty="0"/>
              <a:t>], f[i-1,1], f[i-1,2] …… f[i-8,n]</a:t>
            </a:r>
          </a:p>
          <a:p>
            <a:r>
              <a:rPr lang="zh-CN" altLang="en-US" dirty="0"/>
              <a:t>再构造一个</a:t>
            </a:r>
            <a:r>
              <a:rPr lang="en-US" altLang="zh-CN" dirty="0"/>
              <a:t>9*n+1</a:t>
            </a:r>
            <a:r>
              <a:rPr lang="zh-CN" altLang="en-US" dirty="0"/>
              <a:t>行</a:t>
            </a:r>
            <a:r>
              <a:rPr lang="en-US" altLang="zh-CN" dirty="0"/>
              <a:t>9*n+1</a:t>
            </a:r>
            <a:r>
              <a:rPr lang="zh-CN" altLang="en-US" dirty="0"/>
              <a:t>列的转移矩阵</a:t>
            </a:r>
            <a:r>
              <a:rPr lang="en-US" altLang="zh-CN" dirty="0"/>
              <a:t>A</a:t>
            </a:r>
            <a:r>
              <a:rPr lang="zh-CN" altLang="en-US" dirty="0"/>
              <a:t>，构造方法如下：</a:t>
            </a:r>
            <a:br>
              <a:rPr lang="zh-CN" altLang="en-US" dirty="0"/>
            </a:br>
            <a:r>
              <a:rPr lang="zh-CN" altLang="en-US" dirty="0"/>
              <a:t>∵ 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]=Sum[i-1]+∑F[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，其中</a:t>
            </a:r>
            <a:r>
              <a:rPr lang="en-US" altLang="zh-CN" dirty="0"/>
              <a:t>1&lt;=j&lt;=n</a:t>
            </a:r>
            <a:br>
              <a:rPr lang="en-US" altLang="zh-CN" dirty="0"/>
            </a:br>
            <a:r>
              <a:rPr lang="en-US" altLang="zh-CN" dirty="0"/>
              <a:t>∴ Target[i+1][1]=Target[</a:t>
            </a:r>
            <a:r>
              <a:rPr lang="en-US" altLang="zh-CN" dirty="0" err="1"/>
              <a:t>i</a:t>
            </a:r>
            <a:r>
              <a:rPr lang="en-US" altLang="zh-CN" dirty="0"/>
              <a:t>][1]+∑Target[</a:t>
            </a:r>
            <a:r>
              <a:rPr lang="en-US" altLang="zh-CN" dirty="0" err="1"/>
              <a:t>i</a:t>
            </a:r>
            <a:r>
              <a:rPr lang="en-US" altLang="zh-CN" dirty="0"/>
              <a:t>][j+1]</a:t>
            </a:r>
            <a:r>
              <a:rPr lang="zh-CN" altLang="en-US" dirty="0"/>
              <a:t>，其中</a:t>
            </a:r>
            <a:r>
              <a:rPr lang="en-US" altLang="zh-CN" dirty="0"/>
              <a:t>1&lt;=j&lt;=n</a:t>
            </a:r>
            <a:br>
              <a:rPr lang="en-US" altLang="zh-CN" dirty="0"/>
            </a:br>
            <a:r>
              <a:rPr lang="en-US" altLang="zh-CN" dirty="0"/>
              <a:t>∴ A[j][1]=1</a:t>
            </a:r>
            <a:r>
              <a:rPr lang="zh-CN" altLang="en-US" dirty="0"/>
              <a:t>，当</a:t>
            </a:r>
            <a:r>
              <a:rPr lang="en-US" altLang="zh-CN" dirty="0"/>
              <a:t>1&lt;=j&lt;=n+1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smtClean="0"/>
              <a:t>A[j</a:t>
            </a:r>
            <a:r>
              <a:rPr lang="en-US" altLang="zh-CN" dirty="0"/>
              <a:t>][1]=0</a:t>
            </a:r>
            <a:r>
              <a:rPr lang="zh-CN" altLang="en-US" dirty="0"/>
              <a:t>，当</a:t>
            </a:r>
            <a:r>
              <a:rPr lang="en-US" altLang="zh-CN" dirty="0"/>
              <a:t>n+2&lt;=j&lt;=9n+1</a:t>
            </a:r>
          </a:p>
          <a:p>
            <a:r>
              <a:rPr lang="zh-CN" altLang="en-US" dirty="0"/>
              <a:t>∵ 矩阵</a:t>
            </a:r>
            <a:r>
              <a:rPr lang="en-US" altLang="zh-CN" dirty="0"/>
              <a:t>Target[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Target[i+1]</a:t>
            </a:r>
            <a:r>
              <a:rPr lang="zh-CN" altLang="en-US" dirty="0"/>
              <a:t>之间存在一部分重复变量，比如</a:t>
            </a:r>
            <a:r>
              <a:rPr lang="en-US" altLang="zh-CN" dirty="0"/>
              <a:t>Target[</a:t>
            </a:r>
            <a:r>
              <a:rPr lang="en-US" altLang="zh-CN" dirty="0" err="1"/>
              <a:t>i</a:t>
            </a:r>
            <a:r>
              <a:rPr lang="en-US" altLang="zh-CN" dirty="0"/>
              <a:t>][2]=F[</a:t>
            </a:r>
            <a:r>
              <a:rPr lang="en-US" altLang="zh-CN" dirty="0" err="1"/>
              <a:t>i</a:t>
            </a:r>
            <a:r>
              <a:rPr lang="en-US" altLang="zh-CN" dirty="0"/>
              <a:t>][1]=Target[i+1][n +2]</a:t>
            </a:r>
            <a:br>
              <a:rPr lang="en-US" altLang="zh-CN" dirty="0"/>
            </a:br>
            <a:r>
              <a:rPr lang="en-US" altLang="zh-CN" dirty="0"/>
              <a:t>∴ A[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i+n</a:t>
            </a:r>
            <a:r>
              <a:rPr lang="en-US" altLang="zh-CN" dirty="0"/>
              <a:t>]=1</a:t>
            </a:r>
            <a:r>
              <a:rPr lang="zh-CN" altLang="en-US" dirty="0"/>
              <a:t>，当</a:t>
            </a:r>
            <a:r>
              <a:rPr lang="en-US" altLang="zh-CN" dirty="0"/>
              <a:t>2&lt;=</a:t>
            </a:r>
            <a:r>
              <a:rPr lang="en-US" altLang="zh-CN" dirty="0" err="1"/>
              <a:t>i</a:t>
            </a:r>
            <a:r>
              <a:rPr lang="en-US" altLang="zh-CN" dirty="0"/>
              <a:t>&lt;=8n+1</a:t>
            </a:r>
          </a:p>
          <a:p>
            <a:r>
              <a:rPr lang="zh-CN" altLang="en-US" dirty="0"/>
              <a:t>设第</a:t>
            </a:r>
            <a:r>
              <a:rPr lang="en-US" altLang="zh-CN" dirty="0"/>
              <a:t>k</a:t>
            </a:r>
            <a:r>
              <a:rPr lang="zh-CN" altLang="en-US" dirty="0"/>
              <a:t>首歌的类型为</a:t>
            </a:r>
            <a:r>
              <a:rPr lang="en-US" altLang="zh-CN" dirty="0"/>
              <a:t>x</a:t>
            </a:r>
            <a:r>
              <a:rPr lang="zh-CN" altLang="en-US" dirty="0"/>
              <a:t>，时长为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若类型为</a:t>
            </a:r>
            <a:r>
              <a:rPr lang="en-US" altLang="zh-CN" dirty="0" err="1"/>
              <a:t>i</a:t>
            </a:r>
            <a:r>
              <a:rPr lang="zh-CN" altLang="en-US" dirty="0"/>
              <a:t>的歌之后可以播放类型为</a:t>
            </a:r>
            <a:r>
              <a:rPr lang="en-US" altLang="zh-CN" dirty="0"/>
              <a:t>x</a:t>
            </a:r>
            <a:r>
              <a:rPr lang="zh-CN" altLang="en-US" dirty="0"/>
              <a:t>的歌，则</a:t>
            </a:r>
            <a:r>
              <a:rPr lang="en-US" altLang="zh-CN" dirty="0"/>
              <a:t>A[(y-1)×n+1+i][x+1]++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2969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HEOI2012 </a:t>
            </a:r>
            <a:r>
              <a:rPr lang="zh-CN" altLang="en-US" dirty="0" smtClean="0"/>
              <a:t>赵州桥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www.lydsy.com/JudgeOnline/problem.php?id=2745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关（</a:t>
            </a:r>
            <a:r>
              <a:rPr lang="en-US" altLang="zh-CN" dirty="0" smtClean="0"/>
              <a:t>2i</a:t>
            </a:r>
            <a:r>
              <a:rPr lang="zh-CN" altLang="en-US" dirty="0" smtClean="0"/>
              <a:t>个格子）的涂色方案数。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]=F[i-1]*(m^2-3m+3)</a:t>
            </a:r>
            <a:r>
              <a:rPr lang="zh-CN" altLang="en-US" dirty="0"/>
              <a:t>，</a:t>
            </a:r>
            <a:r>
              <a:rPr lang="en-US" altLang="zh-CN" dirty="0"/>
              <a:t>F[1]=m*(m-1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，每次</a:t>
            </a:r>
            <a:r>
              <a:rPr lang="zh-CN" altLang="en-US" dirty="0"/>
              <a:t>还要</a:t>
            </a:r>
            <a:r>
              <a:rPr lang="zh-CN" altLang="en-US" dirty="0" smtClean="0"/>
              <a:t>乘</a:t>
            </a:r>
            <a:r>
              <a:rPr lang="en-US" altLang="zh-CN" dirty="0" smtClean="0"/>
              <a:t>(</a:t>
            </a:r>
            <a:r>
              <a:rPr lang="en-US" altLang="zh-CN" dirty="0"/>
              <a:t>2i)^m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根据二项式定理：</a:t>
            </a:r>
            <a:r>
              <a:rPr lang="en-US" altLang="zh-CN" dirty="0" smtClean="0"/>
              <a:t>F[i+1</a:t>
            </a:r>
            <a:r>
              <a:rPr lang="en-US" altLang="zh-CN" dirty="0"/>
              <a:t>]*(2i+2)^m = ∑ [ F[</a:t>
            </a:r>
            <a:r>
              <a:rPr lang="en-US" altLang="zh-CN" dirty="0" err="1"/>
              <a:t>i</a:t>
            </a:r>
            <a:r>
              <a:rPr lang="en-US" altLang="zh-CN" dirty="0"/>
              <a:t>] * (m^2-3m+3) * C(</a:t>
            </a:r>
            <a:r>
              <a:rPr lang="en-US" altLang="zh-CN" dirty="0" err="1"/>
              <a:t>m,k</a:t>
            </a:r>
            <a:r>
              <a:rPr lang="en-US" altLang="zh-CN" dirty="0"/>
              <a:t>) * (2*</a:t>
            </a:r>
            <a:r>
              <a:rPr lang="en-US" altLang="zh-CN" dirty="0" err="1"/>
              <a:t>i</a:t>
            </a:r>
            <a:r>
              <a:rPr lang="en-US" altLang="zh-CN" dirty="0"/>
              <a:t>)^k * 2^(m-k) 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，其中 </a:t>
            </a:r>
            <a:r>
              <a:rPr lang="en-US" altLang="zh-CN" dirty="0" smtClean="0"/>
              <a:t>k = 0~m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设</a:t>
            </a:r>
            <a:r>
              <a:rPr lang="en-US" altLang="zh-CN" dirty="0"/>
              <a:t>G[</a:t>
            </a:r>
            <a:r>
              <a:rPr lang="en-US" altLang="zh-CN" dirty="0" err="1"/>
              <a:t>i,j</a:t>
            </a:r>
            <a:r>
              <a:rPr lang="en-US" altLang="zh-CN" dirty="0"/>
              <a:t>]=F[</a:t>
            </a:r>
            <a:r>
              <a:rPr lang="en-US" altLang="zh-CN" dirty="0" err="1"/>
              <a:t>i</a:t>
            </a:r>
            <a:r>
              <a:rPr lang="en-US" altLang="zh-CN" dirty="0"/>
              <a:t>]*(2*</a:t>
            </a:r>
            <a:r>
              <a:rPr lang="en-US" altLang="zh-CN" dirty="0" err="1"/>
              <a:t>i</a:t>
            </a:r>
            <a:r>
              <a:rPr lang="en-US" altLang="zh-CN" dirty="0"/>
              <a:t>)^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，由上式变形得到：</a:t>
            </a:r>
            <a:r>
              <a:rPr lang="en-US" altLang="zh-CN" dirty="0" smtClean="0"/>
              <a:t>G[</a:t>
            </a:r>
            <a:r>
              <a:rPr lang="en-US" altLang="zh-CN" dirty="0" err="1" smtClean="0"/>
              <a:t>i,j</a:t>
            </a:r>
            <a:r>
              <a:rPr lang="en-US" altLang="zh-CN" dirty="0"/>
              <a:t>] = ∑ G[</a:t>
            </a:r>
            <a:r>
              <a:rPr lang="en-US" altLang="zh-CN" dirty="0" err="1"/>
              <a:t>i,k</a:t>
            </a:r>
            <a:r>
              <a:rPr lang="en-US" altLang="zh-CN" dirty="0"/>
              <a:t>] * (m^2-3m+3) * C(</a:t>
            </a:r>
            <a:r>
              <a:rPr lang="en-US" altLang="zh-CN" dirty="0" err="1"/>
              <a:t>j,k</a:t>
            </a:r>
            <a:r>
              <a:rPr lang="en-US" altLang="zh-CN" dirty="0"/>
              <a:t>) * 2^(j-k)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再设</a:t>
            </a:r>
            <a:r>
              <a:rPr lang="en-US" altLang="zh-CN" dirty="0"/>
              <a:t>G[i,m+1]=G[i-1,m+1]+G[</a:t>
            </a:r>
            <a:r>
              <a:rPr lang="en-US" altLang="zh-CN" dirty="0" err="1"/>
              <a:t>i,m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显然可以把</a:t>
            </a:r>
            <a:r>
              <a:rPr lang="en-US" altLang="zh-CN" dirty="0"/>
              <a:t>G</a:t>
            </a:r>
            <a:r>
              <a:rPr lang="zh-CN" altLang="en-US" dirty="0"/>
              <a:t>看成</a:t>
            </a:r>
            <a:r>
              <a:rPr lang="en-US" altLang="zh-CN" dirty="0"/>
              <a:t>1*(m+1)</a:t>
            </a:r>
            <a:r>
              <a:rPr lang="zh-CN" altLang="en-US" dirty="0"/>
              <a:t>的矩阵，构造</a:t>
            </a:r>
            <a:r>
              <a:rPr lang="en-US" altLang="zh-CN" dirty="0"/>
              <a:t>(m+1)*(m+1)</a:t>
            </a:r>
            <a:r>
              <a:rPr lang="zh-CN" altLang="en-US" dirty="0"/>
              <a:t>的转移矩阵，矩阵乘法求出</a:t>
            </a:r>
            <a:r>
              <a:rPr lang="en-US" altLang="zh-CN" dirty="0"/>
              <a:t>G[n,m+1]</a:t>
            </a:r>
            <a:r>
              <a:rPr lang="zh-CN" altLang="en-US" dirty="0"/>
              <a:t>，可以得到</a:t>
            </a:r>
            <a:r>
              <a:rPr lang="en-US" altLang="zh-CN" dirty="0"/>
              <a:t>80</a:t>
            </a:r>
            <a:r>
              <a:rPr lang="zh-CN" altLang="en-US" dirty="0"/>
              <a:t>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0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一次线性同余方程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给定整数 </a:t>
            </a:r>
            <a:r>
              <a:rPr lang="en-US" altLang="zh-CN" sz="2000" dirty="0">
                <a:latin typeface="+mn-ea"/>
              </a:rPr>
              <a:t>a, b, p</a:t>
            </a:r>
            <a:r>
              <a:rPr lang="zh-CN" altLang="en-US" sz="2000" dirty="0">
                <a:latin typeface="+mn-ea"/>
              </a:rPr>
              <a:t>，求一个整数 </a:t>
            </a:r>
            <a:r>
              <a:rPr lang="en-US" altLang="zh-CN" sz="2000" dirty="0">
                <a:latin typeface="+mn-ea"/>
              </a:rPr>
              <a:t>x </a:t>
            </a:r>
            <a:r>
              <a:rPr lang="zh-CN" altLang="en-US" sz="2000" dirty="0">
                <a:latin typeface="+mn-ea"/>
              </a:rPr>
              <a:t>满足 </a:t>
            </a:r>
            <a:r>
              <a:rPr lang="en-US" altLang="zh-CN" sz="2000" dirty="0">
                <a:latin typeface="+mn-ea"/>
              </a:rPr>
              <a:t>ax </a:t>
            </a:r>
            <a:r>
              <a:rPr lang="zh-CN" altLang="en-US" sz="2000" dirty="0">
                <a:latin typeface="+mn-ea"/>
              </a:rPr>
              <a:t>≡ </a:t>
            </a:r>
            <a:r>
              <a:rPr lang="en-US" altLang="zh-CN" sz="2000" dirty="0">
                <a:latin typeface="+mn-ea"/>
              </a:rPr>
              <a:t>b (mod p)</a:t>
            </a:r>
            <a:r>
              <a:rPr lang="zh-CN" altLang="en-US" sz="2000" dirty="0">
                <a:latin typeface="+mn-ea"/>
              </a:rPr>
              <a:t>，或者给出无解。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≤</a:t>
            </a:r>
            <a:r>
              <a:rPr lang="en-US" altLang="zh-CN" sz="2000" dirty="0">
                <a:latin typeface="+mn-ea"/>
              </a:rPr>
              <a:t>a, b, p</a:t>
            </a:r>
            <a:r>
              <a:rPr lang="zh-CN" altLang="en-US" sz="2000" dirty="0">
                <a:latin typeface="+mn-ea"/>
              </a:rPr>
              <a:t>≤</a:t>
            </a:r>
            <a:r>
              <a:rPr lang="en-US" altLang="zh-CN" sz="2000" dirty="0">
                <a:latin typeface="+mn-ea"/>
              </a:rPr>
              <a:t>10</a:t>
            </a:r>
            <a:r>
              <a:rPr lang="en-US" altLang="zh-CN" sz="2000" baseline="30000" dirty="0">
                <a:latin typeface="+mn-ea"/>
              </a:rPr>
              <a:t>18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/>
              <a:t>ax </a:t>
            </a:r>
            <a:r>
              <a:rPr lang="zh-CN" altLang="en-US" sz="2000" dirty="0"/>
              <a:t>≡ </a:t>
            </a:r>
            <a:r>
              <a:rPr lang="en-US" altLang="zh-CN" sz="2000" dirty="0"/>
              <a:t>b (mod p) </a:t>
            </a:r>
            <a:r>
              <a:rPr lang="zh-CN" altLang="en-US" sz="2000" dirty="0"/>
              <a:t>→ </a:t>
            </a:r>
            <a:r>
              <a:rPr lang="en-US" altLang="zh-CN" sz="2000" dirty="0"/>
              <a:t>ax + 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 = b</a:t>
            </a:r>
          </a:p>
          <a:p>
            <a:r>
              <a:rPr lang="zh-CN" altLang="en-US" sz="2000" dirty="0"/>
              <a:t>显然 </a:t>
            </a:r>
            <a:r>
              <a:rPr lang="en-US" altLang="zh-CN" sz="2000" dirty="0"/>
              <a:t>(a, p) | (ax + 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)</a:t>
            </a:r>
            <a:r>
              <a:rPr lang="zh-CN" altLang="en-US" sz="2000" dirty="0"/>
              <a:t>，故有解的必要条件是 </a:t>
            </a:r>
            <a:r>
              <a:rPr lang="en-US" altLang="zh-CN" sz="2000" dirty="0"/>
              <a:t>(a, p) | b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在此条件下，用扩展欧几里得算法求满足 </a:t>
            </a:r>
            <a:r>
              <a:rPr lang="en-US" altLang="zh-CN" sz="2000" dirty="0"/>
              <a:t>ax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+ py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= (a, p) </a:t>
            </a:r>
            <a:r>
              <a:rPr lang="zh-CN" altLang="en-US" sz="2000" dirty="0"/>
              <a:t>的 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 y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</a:t>
            </a:r>
            <a:r>
              <a:rPr lang="zh-CN" altLang="en-US" sz="2000" dirty="0"/>
              <a:t>的值。</a:t>
            </a:r>
            <a:endParaRPr lang="en-US" altLang="zh-CN" sz="2000" dirty="0"/>
          </a:p>
          <a:p>
            <a:r>
              <a:rPr lang="zh-CN" altLang="en-US" sz="2000" dirty="0"/>
              <a:t>之后所求的 </a:t>
            </a:r>
            <a:r>
              <a:rPr lang="en-US" altLang="zh-CN" sz="2000" dirty="0"/>
              <a:t>x </a:t>
            </a:r>
            <a:r>
              <a:rPr lang="zh-CN" altLang="en-US" sz="2000" dirty="0"/>
              <a:t>≡</a:t>
            </a:r>
            <a:r>
              <a:rPr lang="en-US" altLang="zh-CN" sz="2000" dirty="0"/>
              <a:t> bx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/ (a, p) (mod p)</a:t>
            </a:r>
            <a:r>
              <a:rPr lang="zh-CN" altLang="en-US" sz="2000" dirty="0"/>
              <a:t>。这就是 </a:t>
            </a:r>
            <a:r>
              <a:rPr lang="en-US" altLang="zh-CN" sz="2000" dirty="0"/>
              <a:t>x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解。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20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HEOI2012 </a:t>
            </a:r>
            <a:r>
              <a:rPr lang="zh-CN" altLang="en-US" dirty="0"/>
              <a:t>赵州桥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www.lydsy.com/JudgeOnline/problem.php?id=2745</a:t>
            </a:r>
            <a:endParaRPr lang="en-US" altLang="zh-CN" dirty="0" smtClean="0"/>
          </a:p>
          <a:p>
            <a:r>
              <a:rPr lang="zh-CN" altLang="en-US" dirty="0" smtClean="0"/>
              <a:t>还有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en-US" altLang="zh-CN" dirty="0"/>
              <a:t>m</a:t>
            </a:r>
            <a:r>
              <a:rPr lang="zh-CN" altLang="en-US" dirty="0"/>
              <a:t>太大，但是</a:t>
            </a:r>
            <a:r>
              <a:rPr lang="en-US" altLang="zh-CN" dirty="0"/>
              <a:t>p</a:t>
            </a:r>
            <a:r>
              <a:rPr lang="zh-CN" altLang="en-US" dirty="0"/>
              <a:t>较小</a:t>
            </a:r>
            <a:r>
              <a:rPr lang="zh-CN" altLang="en-US" dirty="0" smtClean="0"/>
              <a:t>，采用找</a:t>
            </a:r>
            <a:r>
              <a:rPr lang="zh-CN" altLang="en-US" dirty="0"/>
              <a:t>循环</a:t>
            </a:r>
            <a:r>
              <a:rPr lang="zh-CN" altLang="en-US" dirty="0" smtClean="0"/>
              <a:t>节的做法。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发现循环节长度不小于</a:t>
            </a:r>
            <a:r>
              <a:rPr lang="en-US" altLang="zh-CN" dirty="0"/>
              <a:t>p</a:t>
            </a:r>
            <a:r>
              <a:rPr lang="zh-CN" altLang="en-US" dirty="0"/>
              <a:t>，不大于</a:t>
            </a:r>
            <a:r>
              <a:rPr lang="en-US" altLang="zh-CN" dirty="0"/>
              <a:t>p*p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求</a:t>
            </a:r>
            <a:r>
              <a:rPr lang="zh-CN" altLang="en-US" dirty="0"/>
              <a:t>出</a:t>
            </a:r>
            <a:r>
              <a:rPr lang="en-US" altLang="zh-CN" dirty="0"/>
              <a:t>G[1,m+1]~G[p*p,m+1]</a:t>
            </a:r>
            <a:r>
              <a:rPr lang="zh-CN" altLang="en-US" dirty="0"/>
              <a:t>放到一个数组</a:t>
            </a:r>
            <a:r>
              <a:rPr lang="en-US" altLang="zh-CN" dirty="0"/>
              <a:t>A</a:t>
            </a:r>
            <a:r>
              <a:rPr lang="zh-CN" altLang="en-US" dirty="0"/>
              <a:t>里。</a:t>
            </a:r>
          </a:p>
          <a:p>
            <a:r>
              <a:rPr lang="zh-CN" altLang="en-US" dirty="0" smtClean="0"/>
              <a:t>循环</a:t>
            </a:r>
            <a:r>
              <a:rPr lang="zh-CN" altLang="en-US" dirty="0"/>
              <a:t>各个位置，对于相邻的两个值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A[i+1]</a:t>
            </a:r>
            <a:r>
              <a:rPr lang="zh-CN" altLang="en-US" dirty="0"/>
              <a:t>，记录这两个值第一次相邻出现的位置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在位置</a:t>
            </a:r>
            <a:r>
              <a:rPr lang="en-US" altLang="zh-CN" dirty="0"/>
              <a:t>j </a:t>
            </a:r>
            <a:r>
              <a:rPr lang="zh-CN" altLang="en-US" dirty="0"/>
              <a:t>再次出现时，如果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j </a:t>
            </a:r>
            <a:r>
              <a:rPr lang="zh-CN" altLang="en-US" dirty="0"/>
              <a:t>两个位置相隔不小于</a:t>
            </a:r>
            <a:r>
              <a:rPr lang="en-US" altLang="zh-CN" dirty="0"/>
              <a:t>p</a:t>
            </a:r>
            <a:r>
              <a:rPr lang="zh-CN" altLang="en-US" dirty="0"/>
              <a:t>，继续判断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]~A[j-1]</a:t>
            </a:r>
            <a:r>
              <a:rPr lang="zh-CN" altLang="en-US" dirty="0"/>
              <a:t>是否跟</a:t>
            </a:r>
            <a:r>
              <a:rPr lang="en-US" altLang="zh-CN" dirty="0"/>
              <a:t>A[j]~A[j+j-i-1]</a:t>
            </a:r>
            <a:r>
              <a:rPr lang="zh-CN" altLang="en-US" dirty="0"/>
              <a:t>相等，如果相等说明找到了一个循环节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或者使用其它合理的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方法也可。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432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5244029"/>
            <a:ext cx="10212916" cy="1168400"/>
          </a:xfrm>
        </p:spPr>
        <p:txBody>
          <a:bodyPr/>
          <a:lstStyle/>
          <a:p>
            <a:r>
              <a:rPr lang="zh-CN" altLang="en-US" dirty="0" smtClean="0"/>
              <a:t>组合计数与数位统计部分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组合、计数、数位统计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772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55" y="2749741"/>
            <a:ext cx="4307545" cy="32214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非降路径问题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6308993" cy="4800600"/>
          </a:xfrm>
        </p:spPr>
        <p:txBody>
          <a:bodyPr/>
          <a:lstStyle/>
          <a:p>
            <a:r>
              <a:rPr lang="en-US" altLang="zh-CN" dirty="0"/>
              <a:t>(0,0)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的非降路径数：</a:t>
            </a:r>
            <a:r>
              <a:rPr lang="en-US" altLang="zh-CN" dirty="0"/>
              <a:t>C(</a:t>
            </a:r>
            <a:r>
              <a:rPr lang="en-US" altLang="zh-CN" dirty="0" err="1"/>
              <a:t>m+n,m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en-US" altLang="zh-CN" dirty="0"/>
              <a:t>(0,0)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除端点外不接触对角线的非降路径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zh-CN" altLang="en-US" dirty="0"/>
              <a:t>从</a:t>
            </a:r>
            <a:r>
              <a:rPr lang="en-US" altLang="zh-CN" dirty="0"/>
              <a:t>(1,0)</a:t>
            </a:r>
            <a:r>
              <a:rPr lang="zh-CN" altLang="en-US" dirty="0"/>
              <a:t>到</a:t>
            </a:r>
            <a:r>
              <a:rPr lang="en-US" altLang="zh-CN" dirty="0"/>
              <a:t>(n,n-1) </a:t>
            </a:r>
            <a:r>
              <a:rPr lang="zh-CN" altLang="en-US" dirty="0"/>
              <a:t>不接触对角线非降</a:t>
            </a:r>
            <a:r>
              <a:rPr lang="zh-CN" altLang="en-US" dirty="0" smtClean="0"/>
              <a:t>路径数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zh-CN" altLang="en-US" dirty="0"/>
              <a:t>从</a:t>
            </a:r>
            <a:r>
              <a:rPr lang="en-US" altLang="zh-CN" dirty="0"/>
              <a:t>(1,0)</a:t>
            </a:r>
            <a:r>
              <a:rPr lang="zh-CN" altLang="en-US" dirty="0"/>
              <a:t>到</a:t>
            </a:r>
            <a:r>
              <a:rPr lang="en-US" altLang="zh-CN" dirty="0"/>
              <a:t>(n,n-1)</a:t>
            </a:r>
            <a:r>
              <a:rPr lang="zh-CN" altLang="en-US" dirty="0"/>
              <a:t>的 非降路径数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(0,1)</a:t>
            </a:r>
            <a:r>
              <a:rPr lang="zh-CN" altLang="en-US" dirty="0"/>
              <a:t>到</a:t>
            </a:r>
            <a:r>
              <a:rPr lang="en-US" altLang="zh-CN" dirty="0"/>
              <a:t>(n,n-1) </a:t>
            </a:r>
            <a:r>
              <a:rPr lang="zh-CN" altLang="en-US" dirty="0"/>
              <a:t>的非降路径数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证明方法：</a:t>
            </a:r>
            <a:r>
              <a:rPr lang="zh-CN" altLang="en-US" smtClean="0"/>
              <a:t>翻转</a:t>
            </a:r>
            <a:r>
              <a:rPr lang="zh-CN" altLang="en-US" smtClean="0"/>
              <a:t>对称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98" y="4705580"/>
            <a:ext cx="4417536" cy="104414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873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Catalan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Catalan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数列</a:t>
                </a:r>
                <a:r>
                  <a:rPr lang="zh-CN" altLang="en-US" dirty="0">
                    <a:latin typeface="Cambria Math"/>
                  </a:rPr>
                  <a:t>（</a:t>
                </a:r>
                <a:r>
                  <a:rPr lang="en-US" altLang="zh-CN" dirty="0" smtClean="0">
                    <a:latin typeface="Cambria Math"/>
                  </a:rPr>
                  <a:t>1</a:t>
                </a:r>
                <a:r>
                  <a:rPr lang="en-US" altLang="zh-CN" dirty="0">
                    <a:latin typeface="Cambria Math"/>
                  </a:rPr>
                  <a:t>, 1, 2, 5, 14, 42, </a:t>
                </a:r>
                <a:r>
                  <a:rPr lang="en-US" altLang="zh-CN" dirty="0" smtClean="0">
                    <a:latin typeface="Cambria Math"/>
                  </a:rPr>
                  <a:t>132……</a:t>
                </a:r>
                <a:r>
                  <a:rPr lang="zh-CN" altLang="en-US" dirty="0" smtClean="0">
                    <a:latin typeface="Cambria Math"/>
                  </a:rPr>
                  <a:t>）</a:t>
                </a:r>
                <a:endParaRPr lang="en-US" altLang="zh-CN" dirty="0">
                  <a:latin typeface="Cambria Math"/>
                </a:endParaRPr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表示卡特兰数列的第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/>
                </a:endParaRPr>
              </a:p>
              <a:p>
                <a:pPr marL="342000" indent="-230400"/>
                <a:endParaRPr lang="en-US" altLang="zh-CN" dirty="0" smtClean="0">
                  <a:latin typeface="Cambria Math"/>
                </a:endParaRPr>
              </a:p>
              <a:p>
                <a:pPr marL="342000" indent="-230400"/>
                <a:r>
                  <a:rPr lang="zh-CN" altLang="en-US" dirty="0" smtClean="0">
                    <a:latin typeface="Cambria Math"/>
                  </a:rPr>
                  <a:t>以下问题的答案都是</a:t>
                </a:r>
                <a:r>
                  <a:rPr lang="en-US" altLang="zh-CN" dirty="0">
                    <a:latin typeface="Cambria Math"/>
                  </a:rPr>
                  <a:t>Catalan</a:t>
                </a:r>
                <a:r>
                  <a:rPr lang="zh-CN" altLang="en-US" dirty="0" smtClean="0">
                    <a:latin typeface="Cambria Math"/>
                  </a:rPr>
                  <a:t>数：</a:t>
                </a:r>
                <a:endParaRPr lang="en-US" altLang="zh-CN" dirty="0">
                  <a:solidFill>
                    <a:schemeClr val="tx1"/>
                  </a:solidFill>
                  <a:latin typeface="Cambria Math"/>
                </a:endParaRPr>
              </a:p>
              <a:p>
                <a:pPr marL="342000" indent="-230400"/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个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排成一行，求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任意前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个数中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不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少于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0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的方案数</a:t>
                </a:r>
                <a:r>
                  <a:rPr lang="en-US" altLang="zh-CN" dirty="0">
                    <a:latin typeface="Cambria Math"/>
                  </a:rPr>
                  <a:t>——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𝐶𝑎𝑡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/>
                  </a:rPr>
                  <a:t>。</a:t>
                </a:r>
                <a:endParaRPr lang="en-US" altLang="zh-CN" dirty="0" smtClean="0">
                  <a:latin typeface="Cambria Math"/>
                </a:endParaRPr>
              </a:p>
              <a:p>
                <a:pPr marL="342000" indent="-230400"/>
                <a:r>
                  <a:rPr lang="en-US" altLang="zh-CN" dirty="0" smtClean="0">
                    <a:latin typeface="Cambria Math"/>
                  </a:rPr>
                  <a:t>n</a:t>
                </a:r>
                <a:r>
                  <a:rPr lang="zh-CN" altLang="en-US" dirty="0" smtClean="0">
                    <a:latin typeface="Cambria Math"/>
                  </a:rPr>
                  <a:t>个左括号</a:t>
                </a:r>
                <a:r>
                  <a:rPr lang="en-US" altLang="zh-CN" dirty="0" smtClean="0">
                    <a:latin typeface="Cambria Math"/>
                  </a:rPr>
                  <a:t>n</a:t>
                </a:r>
                <a:r>
                  <a:rPr lang="zh-CN" altLang="en-US" dirty="0" smtClean="0">
                    <a:latin typeface="Cambria Math"/>
                  </a:rPr>
                  <a:t>个右括号，求合法括号序列个数</a:t>
                </a:r>
                <a:r>
                  <a:rPr lang="en-US" altLang="zh-CN" dirty="0" smtClean="0">
                    <a:latin typeface="Cambria Math"/>
                  </a:rPr>
                  <a:t>——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𝐶𝑎𝑡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/>
                  </a:rPr>
                  <a:t>。</a:t>
                </a:r>
                <a:endParaRPr lang="en-US" altLang="zh-CN" dirty="0" smtClean="0">
                  <a:latin typeface="Cambria Math"/>
                </a:endParaRPr>
              </a:p>
              <a:p>
                <a:pPr marL="342000" indent="-230400"/>
                <a:r>
                  <a:rPr lang="en-US" altLang="zh-CN" dirty="0">
                    <a:latin typeface="Cambria Math"/>
                  </a:rPr>
                  <a:t>n</a:t>
                </a:r>
                <a:r>
                  <a:rPr lang="zh-CN" altLang="en-US" dirty="0">
                    <a:latin typeface="Cambria Math"/>
                  </a:rPr>
                  <a:t>个节点，构成的不同二叉树的数量</a:t>
                </a:r>
                <a:r>
                  <a:rPr lang="en-US" altLang="zh-CN" dirty="0">
                    <a:latin typeface="Cambria Math"/>
                  </a:rPr>
                  <a:t>——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𝐶𝑎𝑡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Cambria Math"/>
                </a:endParaRPr>
              </a:p>
              <a:p>
                <a:pPr marL="342000" indent="-230400"/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一个栈的进栈序列为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1,2…n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，不同出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/>
                  </a:rPr>
                  <a:t>栈序列的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数量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/>
                  </a:rPr>
                  <a:t>——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𝐶𝑎𝑡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342000" indent="-230400"/>
                <a:r>
                  <a:rPr lang="zh-CN" altLang="en-US" dirty="0" smtClean="0">
                    <a:solidFill>
                      <a:schemeClr val="tx1"/>
                    </a:solidFill>
                    <a:latin typeface="Cambria Math"/>
                  </a:rPr>
                  <a:t>这四个问题实际上是等价的</a:t>
                </a:r>
                <a:endParaRPr lang="en-US" altLang="zh-CN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004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Round #313 Div.1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codeforces.com/contest/559/problem/C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3" y="1389673"/>
            <a:ext cx="11027254" cy="52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80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多重集的组合数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177" y="1523082"/>
            <a:ext cx="7093102" cy="4800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0107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多重集的组合数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89" y="1501048"/>
            <a:ext cx="9491022" cy="4800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999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ZZX and Permutations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07"/>
          <a:stretch/>
        </p:blipFill>
        <p:spPr>
          <a:xfrm>
            <a:off x="609600" y="1417638"/>
            <a:ext cx="10613610" cy="493932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270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Burnside</a:t>
            </a:r>
            <a:r>
              <a:rPr lang="zh-CN" altLang="en-US" dirty="0" smtClean="0"/>
              <a:t>引理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4" y="1600200"/>
            <a:ext cx="6979065" cy="404476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373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Burnside</a:t>
            </a:r>
            <a:r>
              <a:rPr lang="zh-CN" altLang="en-US" dirty="0" smtClean="0"/>
              <a:t>引理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9694"/>
            <a:ext cx="10160000" cy="480060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种颜色对</a:t>
            </a:r>
            <a:r>
              <a:rPr lang="en-US" altLang="zh-CN" dirty="0" smtClean="0"/>
              <a:t>2*2</a:t>
            </a:r>
            <a:r>
              <a:rPr lang="zh-CN" altLang="en-US" dirty="0" smtClean="0"/>
              <a:t>棋盘染色，旋转变换后一样的算同一种，求方案数。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86" y="1817727"/>
            <a:ext cx="7180357" cy="48950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547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线性同余方程组：</a:t>
            </a:r>
            <a:endParaRPr lang="en-US" altLang="zh-CN" sz="2000" dirty="0" smtClean="0"/>
          </a:p>
          <a:p>
            <a:r>
              <a:rPr lang="zh-CN" altLang="en-US" sz="2000" dirty="0" smtClean="0"/>
              <a:t>数列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}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{bi}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两两互质，并且</a:t>
            </a:r>
            <a:r>
              <a:rPr lang="en-US" altLang="zh-CN" sz="2000" dirty="0"/>
              <a:t>T mod 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=bi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求满足条件的最小的</a:t>
            </a:r>
            <a:r>
              <a:rPr lang="en-US" altLang="zh-CN" sz="2000" dirty="0"/>
              <a:t>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记</a:t>
            </a:r>
            <a:r>
              <a:rPr lang="zh-CN" altLang="en-US" sz="2000" dirty="0" smtClean="0"/>
              <a:t>所有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最小公倍数为</a:t>
            </a:r>
            <a:r>
              <a:rPr lang="en-US" altLang="zh-CN" sz="2000" dirty="0" err="1"/>
              <a:t>mul</a:t>
            </a:r>
            <a:r>
              <a:rPr lang="zh-CN" altLang="en-US" sz="2000" dirty="0" smtClean="0"/>
              <a:t>。根据中国剩余定理，我们对于每个方程，求出一个</a:t>
            </a:r>
            <a:r>
              <a:rPr lang="en-US" altLang="zh-CN" sz="2000" dirty="0" smtClean="0"/>
              <a:t>di</a:t>
            </a:r>
            <a:r>
              <a:rPr lang="zh-CN" altLang="en-US" sz="2000" dirty="0" smtClean="0"/>
              <a:t>，使</a:t>
            </a:r>
            <a:r>
              <a:rPr lang="en-US" altLang="zh-CN" sz="2000" dirty="0" smtClean="0"/>
              <a:t>di mod 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=bi</a:t>
            </a:r>
            <a:r>
              <a:rPr lang="zh-CN" altLang="en-US" sz="2000" dirty="0" smtClean="0"/>
              <a:t>，并且</a:t>
            </a:r>
            <a:r>
              <a:rPr lang="en-US" altLang="zh-CN" sz="2000" dirty="0" smtClean="0"/>
              <a:t>di</a:t>
            </a:r>
            <a:r>
              <a:rPr lang="zh-CN" altLang="en-US" sz="2000" dirty="0" smtClean="0"/>
              <a:t>能被数列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中除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外的所有数整除。那么把所有</a:t>
            </a:r>
            <a:r>
              <a:rPr lang="en-US" altLang="zh-CN" sz="2000" dirty="0" smtClean="0"/>
              <a:t>di</a:t>
            </a:r>
            <a:r>
              <a:rPr lang="zh-CN" altLang="en-US" sz="2000" dirty="0" smtClean="0"/>
              <a:t>相加后对</a:t>
            </a:r>
            <a:r>
              <a:rPr lang="en-US" altLang="zh-CN" sz="2000" dirty="0" err="1" smtClean="0"/>
              <a:t>mul</a:t>
            </a:r>
            <a:r>
              <a:rPr lang="zh-CN" altLang="en-US" sz="2000" dirty="0" smtClean="0"/>
              <a:t>取模，就得到了所求的最小的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继续把</a:t>
            </a:r>
            <a:r>
              <a:rPr lang="zh-CN" altLang="en-US" sz="2000" dirty="0" smtClean="0"/>
              <a:t>问题简化，我们对于每个方程求出一个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，使</a:t>
            </a:r>
            <a:r>
              <a:rPr lang="en-US" altLang="zh-CN" sz="2000" dirty="0" smtClean="0"/>
              <a:t>ci mod 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，并且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能被数列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中除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外的所有数整除，那么</a:t>
            </a:r>
            <a:r>
              <a:rPr lang="en-US" altLang="zh-CN" sz="2000" dirty="0" smtClean="0"/>
              <a:t>di=ci*bi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由</a:t>
            </a:r>
            <a:r>
              <a:rPr lang="zh-CN" altLang="en-US" sz="2000" dirty="0" smtClean="0"/>
              <a:t>以上条件我们得知</a:t>
            </a:r>
            <a:r>
              <a:rPr lang="en-US" altLang="zh-CN" sz="2000" dirty="0" smtClean="0"/>
              <a:t>ci</a:t>
            </a:r>
            <a:r>
              <a:rPr lang="zh-CN" altLang="en-US" sz="2000" dirty="0" smtClean="0"/>
              <a:t>一定能被</a:t>
            </a:r>
            <a:r>
              <a:rPr lang="en-US" altLang="zh-CN" sz="2000" dirty="0" err="1" smtClean="0"/>
              <a:t>mul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整除。因此我们设</a:t>
            </a:r>
            <a:r>
              <a:rPr lang="en-US" altLang="zh-CN" sz="2000" dirty="0" smtClean="0"/>
              <a:t>ci=x*</a:t>
            </a:r>
            <a:r>
              <a:rPr lang="en-US" altLang="zh-CN" sz="2000" dirty="0" err="1" smtClean="0"/>
              <a:t>mul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。那么就只需要解方程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mul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)*x</a:t>
            </a:r>
            <a:r>
              <a:rPr lang="zh-CN" altLang="en-US" sz="2000" dirty="0">
                <a:latin typeface="+mn-ea"/>
              </a:rPr>
              <a:t> ≡ </a:t>
            </a:r>
            <a:r>
              <a:rPr lang="en-US" altLang="zh-CN" sz="2000" dirty="0" smtClean="0">
                <a:latin typeface="+mn-ea"/>
              </a:rPr>
              <a:t>1 (mod </a:t>
            </a:r>
            <a:r>
              <a:rPr lang="en-US" altLang="zh-CN" sz="2000" dirty="0" err="1" smtClean="0">
                <a:latin typeface="+mn-ea"/>
              </a:rPr>
              <a:t>ai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。这就是我们前面讲到的一次线性同余方程组，可以用</a:t>
            </a:r>
            <a:r>
              <a:rPr lang="en-US" altLang="zh-CN" sz="2000" dirty="0" err="1" smtClean="0">
                <a:latin typeface="+mn-ea"/>
              </a:rPr>
              <a:t>exgcd</a:t>
            </a:r>
            <a:r>
              <a:rPr lang="zh-CN" altLang="en-US" sz="2000" dirty="0" smtClean="0">
                <a:latin typeface="+mn-ea"/>
              </a:rPr>
              <a:t>求解。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996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Polya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890" y="1611217"/>
            <a:ext cx="6779492" cy="429611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716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Polya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750" y="1315901"/>
            <a:ext cx="7898362" cy="55420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777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Polya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一般解题思路：</a:t>
            </a:r>
            <a:endParaRPr lang="en-US" altLang="zh-CN" dirty="0" smtClean="0"/>
          </a:p>
          <a:p>
            <a:r>
              <a:rPr lang="zh-CN" altLang="en-US" dirty="0" smtClean="0"/>
              <a:t>寻找“置换”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旋转、翻转等</a:t>
            </a:r>
            <a:endParaRPr lang="en-US" altLang="zh-CN" dirty="0" smtClean="0"/>
          </a:p>
          <a:p>
            <a:r>
              <a:rPr lang="zh-CN" altLang="en-US" dirty="0" smtClean="0"/>
              <a:t>寻找每种置换下的等价状态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en-US" altLang="zh-CN" dirty="0" err="1" smtClean="0"/>
              <a:t>Polya</a:t>
            </a:r>
            <a:r>
              <a:rPr lang="zh-CN" altLang="en-US" dirty="0" smtClean="0"/>
              <a:t>定理直接计数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385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Polya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例题：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poj.org/problem?id=2409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poj.org/problem?id=1286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旋转：</a:t>
            </a:r>
            <a:r>
              <a:rPr lang="en-US" altLang="zh-CN" dirty="0"/>
              <a:t>n</a:t>
            </a:r>
            <a:r>
              <a:rPr lang="zh-CN" altLang="en-US" dirty="0"/>
              <a:t>个置换，旋转</a:t>
            </a:r>
            <a:r>
              <a:rPr lang="en-US" altLang="zh-CN" dirty="0"/>
              <a:t>k</a:t>
            </a:r>
            <a:r>
              <a:rPr lang="zh-CN" altLang="en-US" dirty="0"/>
              <a:t>个位置的置换包含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n,k</a:t>
            </a:r>
            <a:r>
              <a:rPr lang="en-US" altLang="zh-CN" dirty="0"/>
              <a:t>)</a:t>
            </a:r>
            <a:r>
              <a:rPr lang="zh-CN" altLang="en-US" dirty="0"/>
              <a:t>个轮换。</a:t>
            </a:r>
          </a:p>
          <a:p>
            <a:r>
              <a:rPr lang="zh-CN" altLang="en-US" dirty="0"/>
              <a:t>翻转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为奇数，则对称轴过一顶点和一边中点，</a:t>
            </a:r>
            <a:r>
              <a:rPr lang="en-US" altLang="zh-CN" dirty="0"/>
              <a:t>n</a:t>
            </a:r>
            <a:r>
              <a:rPr lang="zh-CN" altLang="en-US" dirty="0"/>
              <a:t>种置换，每</a:t>
            </a:r>
            <a:r>
              <a:rPr lang="zh-CN" altLang="en-US" dirty="0" smtClean="0"/>
              <a:t>种有</a:t>
            </a:r>
            <a:r>
              <a:rPr lang="en-US" altLang="zh-CN" dirty="0" smtClean="0"/>
              <a:t>n/2+1</a:t>
            </a:r>
            <a:r>
              <a:rPr lang="zh-CN" altLang="en-US" dirty="0"/>
              <a:t>个轮换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为偶数，对称轴有</a:t>
            </a:r>
            <a:r>
              <a:rPr lang="zh-CN" altLang="en-US" dirty="0" smtClean="0"/>
              <a:t>两种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两</a:t>
            </a:r>
            <a:r>
              <a:rPr lang="zh-CN" altLang="en-US" dirty="0" smtClean="0"/>
              <a:t>点的有</a:t>
            </a:r>
            <a:r>
              <a:rPr lang="en-US" altLang="zh-CN" dirty="0"/>
              <a:t>n/2</a:t>
            </a:r>
            <a:r>
              <a:rPr lang="zh-CN" altLang="en-US" dirty="0"/>
              <a:t>种置换</a:t>
            </a:r>
            <a:r>
              <a:rPr lang="zh-CN" altLang="en-US" dirty="0" smtClean="0"/>
              <a:t>，</a:t>
            </a:r>
            <a:r>
              <a:rPr lang="zh-CN" altLang="en-US" dirty="0"/>
              <a:t>每</a:t>
            </a:r>
            <a:r>
              <a:rPr lang="zh-CN" altLang="en-US" dirty="0" smtClean="0"/>
              <a:t>种包含</a:t>
            </a:r>
            <a:r>
              <a:rPr lang="en-US" altLang="zh-CN" dirty="0" smtClean="0"/>
              <a:t>n/2+1</a:t>
            </a:r>
            <a:r>
              <a:rPr lang="zh-CN" altLang="en-US" dirty="0"/>
              <a:t>个</a:t>
            </a:r>
            <a:r>
              <a:rPr lang="zh-CN" altLang="en-US" dirty="0" smtClean="0"/>
              <a:t>轮换；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两边</a:t>
            </a:r>
            <a:r>
              <a:rPr lang="zh-CN" altLang="en-US" dirty="0" smtClean="0"/>
              <a:t>中点的有</a:t>
            </a:r>
            <a:r>
              <a:rPr lang="en-US" altLang="zh-CN" dirty="0" smtClean="0"/>
              <a:t>n/2</a:t>
            </a:r>
            <a:r>
              <a:rPr lang="zh-CN" altLang="en-US" dirty="0" smtClean="0"/>
              <a:t>种置换，每种包含</a:t>
            </a:r>
            <a:r>
              <a:rPr lang="en-US" altLang="zh-CN" dirty="0" smtClean="0"/>
              <a:t>n/2</a:t>
            </a:r>
            <a:r>
              <a:rPr lang="zh-CN" altLang="en-US" dirty="0"/>
              <a:t>个轮换。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Li </a:t>
            </a:r>
            <a:r>
              <a:rPr lang="en-US" altLang="zh-CN" dirty="0" err="1" smtClean="0">
                <a:solidFill>
                  <a:srgbClr val="DFDCB7"/>
                </a:solidFill>
              </a:rPr>
              <a:t>Yudong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263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Polya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poj.org/problem?id=2154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r>
              <a:rPr lang="en-US" altLang="zh-CN" dirty="0" smtClean="0"/>
              <a:t>N</a:t>
            </a:r>
            <a:r>
              <a:rPr lang="zh-CN" altLang="en-US" dirty="0"/>
              <a:t>比较大</a:t>
            </a:r>
            <a:r>
              <a:rPr lang="zh-CN" altLang="en-US" dirty="0" smtClean="0"/>
              <a:t>，</a:t>
            </a:r>
            <a:r>
              <a:rPr lang="zh-CN" altLang="en-US" dirty="0"/>
              <a:t>有</a:t>
            </a:r>
            <a:r>
              <a:rPr lang="en-US" altLang="zh-CN" dirty="0" smtClean="0"/>
              <a:t>10^9</a:t>
            </a:r>
            <a:r>
              <a:rPr lang="zh-CN" altLang="en-US" dirty="0" smtClean="0"/>
              <a:t>，</a:t>
            </a:r>
            <a:r>
              <a:rPr lang="zh-CN" altLang="en-US" dirty="0"/>
              <a:t>但是只有</a:t>
            </a:r>
            <a:r>
              <a:rPr lang="zh-CN" altLang="en-US" dirty="0" smtClean="0"/>
              <a:t>旋转置换</a:t>
            </a:r>
            <a:r>
              <a:rPr lang="zh-CN" altLang="en-US" dirty="0"/>
              <a:t>，没有翻转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O(n)</a:t>
            </a:r>
            <a:r>
              <a:rPr lang="zh-CN" altLang="en-US" dirty="0"/>
              <a:t>的做法</a:t>
            </a:r>
            <a:r>
              <a:rPr lang="zh-CN" altLang="en-US" dirty="0" smtClean="0"/>
              <a:t>，需要计算∑</a:t>
            </a:r>
            <a:r>
              <a:rPr lang="en-US" altLang="zh-CN" dirty="0" err="1"/>
              <a:t>m^gcd</a:t>
            </a:r>
            <a:r>
              <a:rPr lang="en-US" altLang="zh-CN" dirty="0"/>
              <a:t>(</a:t>
            </a:r>
            <a:r>
              <a:rPr lang="en-US" altLang="zh-CN" dirty="0" err="1"/>
              <a:t>n,i</a:t>
            </a:r>
            <a:r>
              <a:rPr lang="en-US" altLang="zh-CN" dirty="0"/>
              <a:t>)</a:t>
            </a:r>
            <a:r>
              <a:rPr lang="zh-CN" altLang="en-US" dirty="0"/>
              <a:t>，显然是要超时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换一</a:t>
            </a:r>
            <a:r>
              <a:rPr lang="zh-CN" altLang="en-US" dirty="0" smtClean="0"/>
              <a:t>种思路，考虑在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种有多少个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，使得第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个置换有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个轮换。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/>
              <a:t>a=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，则每个轮换的</a:t>
            </a:r>
            <a:r>
              <a:rPr lang="zh-CN" altLang="en-US" dirty="0"/>
              <a:t>长度为</a:t>
            </a:r>
            <a:r>
              <a:rPr lang="en-US" altLang="zh-CN" dirty="0" smtClean="0"/>
              <a:t>L=n/a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(L*</a:t>
            </a:r>
            <a:r>
              <a:rPr lang="en-US" altLang="zh-CN" dirty="0" err="1" smtClean="0"/>
              <a:t>a,i</a:t>
            </a:r>
            <a:r>
              <a:rPr lang="en-US" altLang="zh-CN" dirty="0" smtClean="0"/>
              <a:t>)=a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=k*a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L,k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，而满足此式的</a:t>
            </a:r>
            <a:r>
              <a:rPr lang="en-US" altLang="zh-CN" dirty="0" smtClean="0"/>
              <a:t>k</a:t>
            </a:r>
            <a:r>
              <a:rPr lang="zh-CN" altLang="en-US" dirty="0"/>
              <a:t>的</a:t>
            </a:r>
            <a:r>
              <a:rPr lang="zh-CN" altLang="en-US" dirty="0" smtClean="0"/>
              <a:t>个数就是</a:t>
            </a:r>
            <a:r>
              <a:rPr lang="en-US" altLang="zh-CN" dirty="0" smtClean="0"/>
              <a:t>φ(L)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r>
              <a:rPr lang="zh-CN" altLang="en-US" dirty="0" smtClean="0"/>
              <a:t>最终答案就是</a:t>
            </a:r>
            <a:r>
              <a:rPr lang="en-US" altLang="zh-CN" dirty="0"/>
              <a:t>(</a:t>
            </a:r>
            <a:r>
              <a:rPr lang="en-US" altLang="zh-CN" dirty="0" smtClean="0"/>
              <a:t>∑φ(L</a:t>
            </a:r>
            <a:r>
              <a:rPr lang="en-US" altLang="zh-CN" dirty="0"/>
              <a:t>)*m^(n/L)) /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本题</a:t>
            </a:r>
            <a:r>
              <a:rPr lang="zh-CN" altLang="en-US" dirty="0"/>
              <a:t>中</a:t>
            </a:r>
            <a:r>
              <a:rPr lang="en-US" altLang="zh-CN" dirty="0"/>
              <a:t>m=n</a:t>
            </a:r>
            <a:r>
              <a:rPr lang="zh-CN" altLang="en-US" dirty="0"/>
              <a:t>，上式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∑φ(L)*</a:t>
            </a:r>
            <a:r>
              <a:rPr lang="en-US" altLang="zh-CN" dirty="0"/>
              <a:t>n^(n/L-1)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因此只需枚举</a:t>
            </a:r>
            <a:r>
              <a:rPr lang="en-US" altLang="zh-CN" dirty="0"/>
              <a:t>n</a:t>
            </a:r>
            <a:r>
              <a:rPr lang="zh-CN" altLang="en-US" dirty="0"/>
              <a:t>的约数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进行计算，时间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en-US" altLang="zh-CN" dirty="0" err="1" smtClean="0"/>
              <a:t>logn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036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Polya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poj.org/problem?id=2888</a:t>
            </a:r>
            <a:endParaRPr lang="en-US" altLang="zh-CN" dirty="0" smtClean="0"/>
          </a:p>
          <a:p>
            <a:r>
              <a:rPr lang="zh-CN" altLang="en-US" dirty="0"/>
              <a:t>特点：</a:t>
            </a:r>
            <a:r>
              <a:rPr lang="zh-CN" altLang="en-US" dirty="0" smtClean="0"/>
              <a:t>在上一题的基础</a:t>
            </a:r>
            <a:r>
              <a:rPr lang="zh-CN" altLang="en-US" dirty="0"/>
              <a:t>上加入了</a:t>
            </a:r>
            <a:r>
              <a:rPr lang="zh-CN" altLang="en-US" dirty="0" smtClean="0"/>
              <a:t>一些形如“颜色</a:t>
            </a:r>
            <a:r>
              <a:rPr lang="en-US" altLang="zh-CN" dirty="0"/>
              <a:t>a</a:t>
            </a:r>
            <a:r>
              <a:rPr lang="zh-CN" altLang="en-US" dirty="0"/>
              <a:t>和颜色</a:t>
            </a:r>
            <a:r>
              <a:rPr lang="en-US" altLang="zh-CN" dirty="0"/>
              <a:t>b</a:t>
            </a:r>
            <a:r>
              <a:rPr lang="zh-CN" altLang="en-US" dirty="0"/>
              <a:t>不能</a:t>
            </a:r>
            <a:r>
              <a:rPr lang="zh-CN" altLang="en-US" dirty="0" smtClean="0"/>
              <a:t>相邻”的限制。</a:t>
            </a:r>
            <a:endParaRPr lang="zh-CN" altLang="en-US" dirty="0"/>
          </a:p>
          <a:p>
            <a:r>
              <a:rPr lang="zh-CN" altLang="en-US" dirty="0"/>
              <a:t>上一道题中的公式为</a:t>
            </a:r>
            <a:r>
              <a:rPr lang="en-US" altLang="zh-CN" dirty="0"/>
              <a:t>(</a:t>
            </a:r>
            <a:r>
              <a:rPr lang="en-US" altLang="zh-CN" dirty="0" smtClean="0"/>
              <a:t>∑phi(L)*</a:t>
            </a:r>
            <a:r>
              <a:rPr lang="en-US" altLang="zh-CN" dirty="0"/>
              <a:t>m^(n/L)) /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它的含义实际上是：有</a:t>
            </a:r>
            <a:r>
              <a:rPr lang="en-US" altLang="zh-CN" dirty="0" smtClean="0"/>
              <a:t>n/L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的轮换，每个轮换内的状态旋转等价，各个轮换之间颜色任意，因此有</a:t>
            </a:r>
            <a:r>
              <a:rPr lang="en-US" altLang="zh-CN" dirty="0" smtClean="0"/>
              <a:t>m^(n/L)</a:t>
            </a:r>
            <a:r>
              <a:rPr lang="zh-CN" altLang="en-US" dirty="0" smtClean="0"/>
              <a:t>种染色方法。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可以发现的是，各个轮换的相同位置恰好构成连续的一段，它们之间应当满足题目给出的颜色限制。这就相当于用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种颜色在限制下染长度为</a:t>
            </a:r>
            <a:r>
              <a:rPr lang="en-US" altLang="zh-CN" dirty="0" smtClean="0"/>
              <a:t>n/L</a:t>
            </a:r>
            <a:r>
              <a:rPr lang="zh-CN" altLang="en-US" dirty="0" smtClean="0"/>
              <a:t>的环。</a:t>
            </a:r>
            <a:endParaRPr lang="en-US" altLang="zh-CN" dirty="0" smtClean="0"/>
          </a:p>
          <a:p>
            <a:r>
              <a:rPr lang="zh-CN" altLang="en-US" dirty="0" smtClean="0"/>
              <a:t>构造</a:t>
            </a:r>
            <a:r>
              <a:rPr lang="zh-CN" altLang="en-US" dirty="0"/>
              <a:t>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/>
              <a:t>如果颜色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可以相邻，则</a:t>
            </a:r>
            <a:r>
              <a:rPr lang="en-US" altLang="zh-CN" dirty="0"/>
              <a:t>A[a][b]=1</a:t>
            </a:r>
            <a:r>
              <a:rPr lang="zh-CN" altLang="en-US" dirty="0"/>
              <a:t>，否则</a:t>
            </a:r>
            <a:r>
              <a:rPr lang="en-US" altLang="zh-CN" dirty="0"/>
              <a:t>A[a][b]=0</a:t>
            </a:r>
            <a:r>
              <a:rPr lang="zh-CN" altLang="en-US" dirty="0" smtClean="0"/>
              <a:t>。对矩阵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求</a:t>
            </a:r>
            <a:r>
              <a:rPr lang="en-US" altLang="zh-CN" dirty="0" smtClean="0"/>
              <a:t>n/L</a:t>
            </a:r>
            <a:r>
              <a:rPr lang="zh-CN" altLang="en-US" dirty="0" smtClean="0"/>
              <a:t>次</a:t>
            </a:r>
            <a:r>
              <a:rPr lang="zh-CN" altLang="en-US" dirty="0"/>
              <a:t>幂</a:t>
            </a:r>
            <a:r>
              <a:rPr lang="zh-CN" altLang="en-US" dirty="0" smtClean="0"/>
              <a:t>，以</a:t>
            </a:r>
            <a:r>
              <a:rPr lang="zh-CN" altLang="en-US" dirty="0"/>
              <a:t>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代替原式中的</a:t>
            </a:r>
            <a:r>
              <a:rPr lang="en-US" altLang="zh-CN" dirty="0" smtClean="0"/>
              <a:t>m^(n/L)</a:t>
            </a:r>
            <a:r>
              <a:rPr lang="zh-CN" altLang="en-US" dirty="0" smtClean="0"/>
              <a:t>即可。</a:t>
            </a:r>
            <a:endParaRPr lang="zh-CN" altLang="en-US" dirty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*m^3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429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Nescafé9 </a:t>
            </a:r>
            <a:r>
              <a:rPr lang="zh-CN" altLang="en-US" dirty="0" smtClean="0"/>
              <a:t>预言家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 </a:t>
            </a:r>
            <a:r>
              <a:rPr lang="en-US" altLang="zh-CN" dirty="0" err="1"/>
              <a:t>Sonne</a:t>
            </a:r>
            <a:r>
              <a:rPr lang="en-US" altLang="zh-CN" dirty="0"/>
              <a:t> </a:t>
            </a:r>
            <a:r>
              <a:rPr lang="zh-CN" altLang="en-US" dirty="0"/>
              <a:t>试图对他的资料进行加密。他认为在十进制下只由</a:t>
            </a:r>
            <a:r>
              <a:rPr lang="en-US" altLang="zh-CN" dirty="0"/>
              <a:t>4 </a:t>
            </a:r>
            <a:r>
              <a:rPr lang="zh-CN" altLang="en-US" dirty="0"/>
              <a:t>和</a:t>
            </a:r>
            <a:r>
              <a:rPr lang="en-US" altLang="zh-CN" dirty="0"/>
              <a:t>7 </a:t>
            </a:r>
            <a:r>
              <a:rPr lang="zh-CN" altLang="en-US" dirty="0"/>
              <a:t>组成的数是“幸运 的”，而幸运数就是由一个或者多个“幸运的”数字的积组成的数。比如，</a:t>
            </a:r>
            <a:r>
              <a:rPr lang="en-US" altLang="zh-CN" dirty="0"/>
              <a:t>47</a:t>
            </a:r>
            <a:r>
              <a:rPr lang="zh-CN" altLang="en-US" dirty="0"/>
              <a:t>、</a:t>
            </a:r>
            <a:r>
              <a:rPr lang="en-US" altLang="zh-CN" dirty="0"/>
              <a:t>49 </a:t>
            </a:r>
            <a:r>
              <a:rPr lang="zh-CN" altLang="en-US" dirty="0"/>
              <a:t>和</a:t>
            </a:r>
            <a:r>
              <a:rPr lang="en-US" altLang="zh-CN" dirty="0"/>
              <a:t>112 </a:t>
            </a:r>
            <a:r>
              <a:rPr lang="zh-CN" altLang="en-US" dirty="0"/>
              <a:t>（</a:t>
            </a:r>
            <a:r>
              <a:rPr lang="en-US" altLang="zh-CN" dirty="0"/>
              <a:t>112=4×4×7</a:t>
            </a:r>
            <a:r>
              <a:rPr lang="zh-CN" altLang="en-US" dirty="0"/>
              <a:t>）都是幸运数。现在</a:t>
            </a:r>
            <a:r>
              <a:rPr lang="en-US" altLang="zh-CN" dirty="0" err="1"/>
              <a:t>Sonne</a:t>
            </a:r>
            <a:r>
              <a:rPr lang="en-US" altLang="zh-CN" dirty="0"/>
              <a:t> </a:t>
            </a:r>
            <a:r>
              <a:rPr lang="zh-CN" altLang="en-US" dirty="0"/>
              <a:t>的算法中需要这样一个模块，帮助他计算</a:t>
            </a:r>
            <a:r>
              <a:rPr lang="en-US" altLang="zh-CN" dirty="0"/>
              <a:t>[A, B] </a:t>
            </a:r>
            <a:r>
              <a:rPr lang="zh-CN" altLang="en-US" dirty="0"/>
              <a:t>中有多少个幸运数。作为</a:t>
            </a:r>
            <a:r>
              <a:rPr lang="en-US" altLang="zh-CN" dirty="0" err="1"/>
              <a:t>Sonne</a:t>
            </a:r>
            <a:r>
              <a:rPr lang="en-US" altLang="zh-CN" dirty="0"/>
              <a:t> </a:t>
            </a:r>
            <a:r>
              <a:rPr lang="zh-CN" altLang="en-US" dirty="0"/>
              <a:t>的好友（虽然你也对太阳开发计划充满兴趣），他希望你 能够帮助他实现这个模块。 </a:t>
            </a:r>
            <a:endParaRPr lang="en-US" altLang="zh-CN" dirty="0" smtClean="0"/>
          </a:p>
          <a:p>
            <a:r>
              <a:rPr lang="zh-CN" altLang="en-US" dirty="0" smtClean="0"/>
              <a:t>每个测试点数据组数</a:t>
            </a:r>
            <a:r>
              <a:rPr lang="en-US" altLang="zh-CN" dirty="0" smtClean="0"/>
              <a:t>≤</a:t>
            </a:r>
            <a:r>
              <a:rPr lang="en-US" altLang="zh-CN" dirty="0"/>
              <a:t>7777</a:t>
            </a:r>
            <a:r>
              <a:rPr lang="zh-CN" altLang="en-US" dirty="0"/>
              <a:t>，</a:t>
            </a:r>
            <a:r>
              <a:rPr lang="en-US" altLang="zh-CN" dirty="0"/>
              <a:t>1≤A≤B≤</a:t>
            </a:r>
            <a:r>
              <a:rPr lang="en-US" altLang="zh-CN" dirty="0" smtClean="0"/>
              <a:t>10^12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10^12</a:t>
            </a:r>
            <a:r>
              <a:rPr lang="zh-CN" altLang="en-US" dirty="0" smtClean="0"/>
              <a:t>以内的幸运数数量只有</a:t>
            </a:r>
            <a:r>
              <a:rPr lang="en-US" altLang="zh-CN" dirty="0" smtClean="0"/>
              <a:t>10^6</a:t>
            </a:r>
            <a:r>
              <a:rPr lang="zh-CN" altLang="en-US" dirty="0" smtClean="0"/>
              <a:t>量级</a:t>
            </a:r>
            <a:endParaRPr lang="en-US" altLang="zh-CN" dirty="0"/>
          </a:p>
          <a:p>
            <a:r>
              <a:rPr lang="zh-CN" altLang="en-US" dirty="0" smtClean="0"/>
              <a:t>各位数字只由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组成的幸运数有</a:t>
            </a:r>
            <a:r>
              <a:rPr lang="en-US" altLang="zh-CN" dirty="0" smtClean="0"/>
              <a:t>2^13-1=8191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先利用</a:t>
            </a:r>
            <a:r>
              <a:rPr lang="en-US" altLang="zh-CN" dirty="0" smtClean="0"/>
              <a:t>1~12</a:t>
            </a:r>
            <a:r>
              <a:rPr lang="zh-CN" altLang="en-US" dirty="0" smtClean="0"/>
              <a:t>位的所有二进制数生成这</a:t>
            </a:r>
            <a:r>
              <a:rPr lang="en-US" altLang="zh-CN" dirty="0" smtClean="0"/>
              <a:t>8191</a:t>
            </a:r>
            <a:r>
              <a:rPr lang="zh-CN" altLang="en-US" dirty="0" smtClean="0"/>
              <a:t>个幸运数</a:t>
            </a:r>
            <a:endParaRPr lang="en-US" altLang="zh-CN" dirty="0" smtClean="0"/>
          </a:p>
          <a:p>
            <a:r>
              <a:rPr lang="zh-CN" altLang="en-US" dirty="0" smtClean="0"/>
              <a:t>然后通过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生成所有幸运数，排序，对于每个问题用二分查找确定位置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443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Nescafé2 </a:t>
            </a:r>
            <a:r>
              <a:rPr lang="zh-CN" altLang="en-US" dirty="0" smtClean="0"/>
              <a:t>月</a:t>
            </a:r>
            <a:r>
              <a:rPr lang="zh-CN" altLang="en-US" dirty="0"/>
              <a:t>之</a:t>
            </a:r>
            <a:r>
              <a:rPr lang="zh-CN" altLang="en-US" dirty="0" smtClean="0"/>
              <a:t>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打败了</a:t>
            </a:r>
            <a:r>
              <a:rPr lang="en-US" altLang="zh-CN" dirty="0"/>
              <a:t>Lord </a:t>
            </a:r>
            <a:r>
              <a:rPr lang="en-US" altLang="zh-CN" dirty="0" err="1"/>
              <a:t>lsp</a:t>
            </a:r>
            <a:r>
              <a:rPr lang="en-US" altLang="zh-CN" dirty="0"/>
              <a:t> </a:t>
            </a:r>
            <a:r>
              <a:rPr lang="zh-CN" altLang="en-US" dirty="0"/>
              <a:t>之后，由 于</a:t>
            </a:r>
            <a:r>
              <a:rPr lang="en-US" altLang="zh-CN" dirty="0" err="1"/>
              <a:t>lqr</a:t>
            </a:r>
            <a:r>
              <a:rPr lang="en-US" altLang="zh-CN" dirty="0"/>
              <a:t> </a:t>
            </a:r>
            <a:r>
              <a:rPr lang="zh-CN" altLang="en-US" dirty="0"/>
              <a:t>是一个心地善良的</a:t>
            </a:r>
            <a:r>
              <a:rPr lang="zh-CN" altLang="en-US" dirty="0" smtClean="0"/>
              <a:t>女孩子</a:t>
            </a:r>
            <a:r>
              <a:rPr lang="zh-CN" altLang="en-US" dirty="0"/>
              <a:t>，她想净化</a:t>
            </a:r>
            <a:r>
              <a:rPr lang="en-US" altLang="zh-CN" dirty="0"/>
              <a:t>Lord </a:t>
            </a:r>
            <a:r>
              <a:rPr lang="en-US" altLang="zh-CN" dirty="0" err="1"/>
              <a:t>lsp</a:t>
            </a:r>
            <a:r>
              <a:rPr lang="en-US" altLang="zh-CN" dirty="0"/>
              <a:t> </a:t>
            </a:r>
            <a:r>
              <a:rPr lang="zh-CN" altLang="en-US" dirty="0"/>
              <a:t>黑化</a:t>
            </a:r>
            <a:r>
              <a:rPr lang="zh-CN" altLang="en-US" dirty="0" smtClean="0"/>
              <a:t>的心</a:t>
            </a:r>
            <a:r>
              <a:rPr lang="zh-CN" altLang="en-US" dirty="0"/>
              <a:t>，使他变回到原来那个</a:t>
            </a:r>
            <a:r>
              <a:rPr lang="zh-CN" altLang="en-US" dirty="0" smtClean="0"/>
              <a:t>天然呆</a:t>
            </a:r>
            <a:r>
              <a:rPr lang="zh-CN" altLang="en-US" dirty="0"/>
              <a:t>的</a:t>
            </a:r>
            <a:r>
              <a:rPr lang="en-US" altLang="zh-CN" dirty="0" err="1"/>
              <a:t>lsp</a:t>
            </a:r>
            <a:r>
              <a:rPr lang="en-US" altLang="zh-CN" dirty="0"/>
              <a:t>……</a:t>
            </a:r>
            <a:r>
              <a:rPr lang="zh-CN" altLang="en-US" dirty="0"/>
              <a:t>在倒霉的光之</a:t>
            </a:r>
            <a:r>
              <a:rPr lang="zh-CN" altLang="en-US" dirty="0" smtClean="0"/>
              <a:t>英雄</a:t>
            </a:r>
            <a:r>
              <a:rPr lang="en-US" altLang="zh-CN" dirty="0" err="1"/>
              <a:t>applepi</a:t>
            </a:r>
            <a:r>
              <a:rPr lang="en-US" altLang="zh-CN" dirty="0"/>
              <a:t> </a:t>
            </a:r>
            <a:r>
              <a:rPr lang="zh-CN" altLang="en-US" dirty="0"/>
              <a:t>的指引下，</a:t>
            </a:r>
            <a:r>
              <a:rPr lang="en-US" altLang="zh-CN" dirty="0" err="1"/>
              <a:t>lqr</a:t>
            </a:r>
            <a:r>
              <a:rPr lang="en-US" altLang="zh-CN" dirty="0"/>
              <a:t> </a:t>
            </a:r>
            <a:r>
              <a:rPr lang="zh-CN" altLang="en-US" dirty="0" smtClean="0"/>
              <a:t>来到了</a:t>
            </a:r>
            <a:r>
              <a:rPr lang="zh-CN" altLang="en-US" dirty="0"/>
              <a:t>月之泉。月之泉的精灵</a:t>
            </a:r>
            <a:r>
              <a:rPr lang="zh-CN" altLang="en-US" dirty="0" smtClean="0"/>
              <a:t>告诉她</a:t>
            </a:r>
            <a:r>
              <a:rPr lang="zh-CN" altLang="en-US" dirty="0"/>
              <a:t>，想要净化</a:t>
            </a:r>
            <a:r>
              <a:rPr lang="en-US" altLang="zh-CN" dirty="0"/>
              <a:t>Lord </a:t>
            </a:r>
            <a:r>
              <a:rPr lang="en-US" altLang="zh-CN" dirty="0" err="1"/>
              <a:t>lsp</a:t>
            </a:r>
            <a:r>
              <a:rPr lang="en-US" altLang="zh-CN" dirty="0"/>
              <a:t> </a:t>
            </a:r>
            <a:r>
              <a:rPr lang="zh-CN" altLang="en-US" dirty="0"/>
              <a:t>的话， 就要解出月之泉的谜题。 具体地来说是这样的，</a:t>
            </a:r>
            <a:r>
              <a:rPr lang="zh-CN" altLang="en-US" dirty="0" smtClean="0"/>
              <a:t>定义</a:t>
            </a:r>
            <a:r>
              <a:rPr lang="zh-CN" altLang="en-US" dirty="0"/>
              <a:t>月之数为能够被其十进制 表示下各个数位的和整除的数。给定整数</a:t>
            </a:r>
            <a:r>
              <a:rPr lang="en-US" altLang="zh-CN" dirty="0"/>
              <a:t>L,R</a:t>
            </a:r>
            <a:r>
              <a:rPr lang="zh-CN" altLang="en-US" dirty="0"/>
              <a:t>，你需要计算出区间</a:t>
            </a:r>
            <a:r>
              <a:rPr lang="en-US" altLang="zh-CN" dirty="0"/>
              <a:t>[L, R]</a:t>
            </a:r>
            <a:r>
              <a:rPr lang="zh-CN" altLang="en-US" dirty="0"/>
              <a:t>中有多少个月</a:t>
            </a:r>
            <a:r>
              <a:rPr lang="zh-CN" altLang="en-US" dirty="0" smtClean="0"/>
              <a:t>之数</a:t>
            </a:r>
            <a:r>
              <a:rPr lang="zh-CN" altLang="en-US" dirty="0"/>
              <a:t>。 </a:t>
            </a:r>
            <a:r>
              <a:rPr lang="en-US" altLang="zh-CN" dirty="0" err="1"/>
              <a:t>lqr</a:t>
            </a:r>
            <a:r>
              <a:rPr lang="en-US" altLang="zh-CN" dirty="0"/>
              <a:t> </a:t>
            </a:r>
            <a:r>
              <a:rPr lang="zh-CN" altLang="en-US" dirty="0"/>
              <a:t>发觉这不是数学竞赛能够解决的问题，于是她又找到了你</a:t>
            </a:r>
            <a:r>
              <a:rPr lang="en-US" altLang="zh-CN" dirty="0"/>
              <a:t>……</a:t>
            </a:r>
            <a:r>
              <a:rPr lang="zh-CN" altLang="en-US" dirty="0"/>
              <a:t>所以说你需要帮助她</a:t>
            </a:r>
            <a:r>
              <a:rPr lang="zh-CN" altLang="en-US" dirty="0" smtClean="0"/>
              <a:t>解决这个</a:t>
            </a:r>
            <a:r>
              <a:rPr lang="zh-CN" altLang="en-US" dirty="0"/>
              <a:t>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≤L</a:t>
            </a:r>
            <a:r>
              <a:rPr lang="zh-CN" altLang="en-US" dirty="0"/>
              <a:t>，</a:t>
            </a:r>
            <a:r>
              <a:rPr lang="en-US" altLang="zh-CN" dirty="0"/>
              <a:t>R≤2^31-1</a:t>
            </a:r>
            <a:r>
              <a:rPr lang="zh-CN" altLang="en-US" dirty="0"/>
              <a:t>。每个输入文件的测试数据不超过</a:t>
            </a:r>
            <a:r>
              <a:rPr lang="en-US" altLang="zh-CN" dirty="0"/>
              <a:t>3000 </a:t>
            </a:r>
            <a:r>
              <a:rPr lang="zh-CN" altLang="en-US" dirty="0"/>
              <a:t>组。 </a:t>
            </a:r>
            <a:endParaRPr lang="en-US" altLang="zh-CN" dirty="0"/>
          </a:p>
          <a:p>
            <a:r>
              <a:rPr lang="zh-CN" altLang="en-US" dirty="0" smtClean="0"/>
              <a:t>这就是著名的</a:t>
            </a:r>
            <a:r>
              <a:rPr lang="zh-CN" altLang="en-US" dirty="0" smtClean="0">
                <a:solidFill>
                  <a:srgbClr val="FF0000"/>
                </a:solidFill>
              </a:rPr>
              <a:t>数位统计</a:t>
            </a:r>
            <a:r>
              <a:rPr lang="en-US" altLang="zh-CN" dirty="0" smtClean="0">
                <a:solidFill>
                  <a:srgbClr val="FF0000"/>
                </a:solidFill>
              </a:rPr>
              <a:t>DP</a:t>
            </a:r>
            <a:r>
              <a:rPr lang="zh-CN" altLang="en-US" dirty="0" smtClean="0"/>
              <a:t>，首先把问题转化为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(1,R)-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(1,L-1)</a:t>
            </a:r>
          </a:p>
          <a:p>
            <a:r>
              <a:rPr lang="zh-CN" altLang="en-US" dirty="0" smtClean="0"/>
              <a:t>一般解题思路是：先</a:t>
            </a:r>
            <a:r>
              <a:rPr lang="en-US" altLang="zh-CN" dirty="0" smtClean="0"/>
              <a:t>DP</a:t>
            </a:r>
            <a:r>
              <a:rPr lang="zh-CN" altLang="en-US" dirty="0" smtClean="0"/>
              <a:t>预处理、再从高到低按位填数</a:t>
            </a:r>
            <a:endParaRPr lang="en-US" altLang="zh-CN" dirty="0" smtClean="0"/>
          </a:p>
          <a:p>
            <a:r>
              <a:rPr lang="zh-CN" altLang="en-US" dirty="0" smtClean="0"/>
              <a:t>一旦填了一个比上限小的数位，就可以立即通过</a:t>
            </a:r>
            <a:r>
              <a:rPr lang="en-US" altLang="zh-CN" dirty="0" smtClean="0"/>
              <a:t>DP</a:t>
            </a:r>
            <a:r>
              <a:rPr lang="zh-CN" altLang="en-US" dirty="0" smtClean="0"/>
              <a:t>预处理处的值累加答案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942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Nescafé2 </a:t>
            </a:r>
            <a:r>
              <a:rPr lang="zh-CN" altLang="en-US" dirty="0" smtClean="0"/>
              <a:t>月</a:t>
            </a:r>
            <a:r>
              <a:rPr lang="zh-CN" altLang="en-US" dirty="0"/>
              <a:t>之</a:t>
            </a:r>
            <a:r>
              <a:rPr lang="zh-CN" altLang="en-US" dirty="0" smtClean="0"/>
              <a:t>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DP</a:t>
            </a:r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][j][k][l]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位数，各位数字之和是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，并且模</a:t>
            </a:r>
            <a:r>
              <a:rPr lang="en-US" altLang="zh-CN" dirty="0" smtClean="0"/>
              <a:t>k</a:t>
            </a:r>
            <a:r>
              <a:rPr lang="zh-CN" altLang="en-US" dirty="0" smtClean="0"/>
              <a:t>余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的数有多少个。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=0~9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j=0~81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k=0~81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l=0~k-1</a:t>
            </a:r>
          </a:p>
          <a:p>
            <a:r>
              <a:rPr lang="zh-CN" altLang="en-US" dirty="0" smtClean="0"/>
              <a:t>枚举第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位填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][j][k][l]+=f[i-1][j-p][k][(l-p*10^i)mod k]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数位统计 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(1,M)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枚举最终的各位数字和</a:t>
            </a:r>
            <a:r>
              <a:rPr lang="en-US" altLang="zh-CN" dirty="0" smtClean="0"/>
              <a:t>s</a:t>
            </a:r>
            <a:r>
              <a:rPr lang="zh-CN" altLang="en-US" dirty="0"/>
              <a:t>，</a:t>
            </a:r>
            <a:r>
              <a:rPr lang="zh-CN" altLang="en-US" dirty="0" smtClean="0"/>
              <a:t>从高位到低位枚举每一位填哪个数字</a:t>
            </a:r>
            <a:r>
              <a:rPr lang="en-US" altLang="zh-CN" dirty="0" smtClean="0"/>
              <a:t>p</a:t>
            </a:r>
            <a:endParaRPr lang="en-US" altLang="zh-CN" dirty="0"/>
          </a:p>
          <a:p>
            <a:r>
              <a:rPr lang="zh-CN" altLang="en-US" dirty="0" smtClean="0"/>
              <a:t>设当前填第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位，当前各位数字和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，当前数值模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的余数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小于上限</a:t>
            </a:r>
            <a:r>
              <a:rPr lang="en-US" altLang="zh-CN" dirty="0" smtClean="0"/>
              <a:t>M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位的数字，答案直接累加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][s-t][s][(s-r)mod s]</a:t>
            </a:r>
          </a:p>
          <a:p>
            <a:r>
              <a:rPr lang="zh-CN" altLang="en-US" dirty="0" smtClean="0"/>
              <a:t>否则</a:t>
            </a:r>
            <a:r>
              <a:rPr lang="en-US" altLang="zh-CN" dirty="0"/>
              <a:t>t</a:t>
            </a:r>
            <a:r>
              <a:rPr lang="en-US" altLang="zh-CN" dirty="0" smtClean="0"/>
              <a:t>+=p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r=(</a:t>
            </a:r>
            <a:r>
              <a:rPr lang="en-US" altLang="zh-CN" dirty="0" err="1" smtClean="0"/>
              <a:t>r+p</a:t>
            </a:r>
            <a:r>
              <a:rPr lang="en-US" altLang="zh-CN" dirty="0" smtClean="0"/>
              <a:t>*10^i)mod s</a:t>
            </a:r>
            <a:r>
              <a:rPr lang="zh-CN" altLang="en-US" dirty="0" smtClean="0"/>
              <a:t>，继续考虑第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位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246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Nescafé12 </a:t>
            </a:r>
            <a:r>
              <a:rPr lang="zh-CN" altLang="en-US" dirty="0" smtClean="0"/>
              <a:t>启示录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探险队员终于进入了金字塔。通过对古文字的解读， 他们发现，和</a:t>
            </a:r>
            <a:r>
              <a:rPr lang="en-US" altLang="zh-CN" dirty="0"/>
              <a:t>《</a:t>
            </a:r>
            <a:r>
              <a:rPr lang="zh-CN" altLang="en-US" dirty="0"/>
              <a:t>圣经</a:t>
            </a:r>
            <a:r>
              <a:rPr lang="en-US" altLang="zh-CN" dirty="0"/>
              <a:t>》</a:t>
            </a:r>
            <a:r>
              <a:rPr lang="zh-CN" altLang="en-US" dirty="0"/>
              <a:t>的作者想的一样，古代人认为</a:t>
            </a:r>
            <a:r>
              <a:rPr lang="en-US" altLang="zh-CN" dirty="0"/>
              <a:t>666 </a:t>
            </a:r>
            <a:r>
              <a:rPr lang="zh-CN" altLang="en-US" dirty="0"/>
              <a:t>是属于魔鬼的数。不但如此，只要某数字的十进制表示中 有三个连续的</a:t>
            </a:r>
            <a:r>
              <a:rPr lang="en-US" altLang="zh-CN" dirty="0"/>
              <a:t>6</a:t>
            </a:r>
            <a:r>
              <a:rPr lang="zh-CN" altLang="en-US" dirty="0"/>
              <a:t>，古代人也认为这个是魔鬼的数，比如</a:t>
            </a:r>
            <a:r>
              <a:rPr lang="en-US" altLang="zh-CN" dirty="0"/>
              <a:t>666, 1 666, 2 666, 3 666, 6 663, 16 666, 6 660 666 </a:t>
            </a:r>
            <a:r>
              <a:rPr lang="zh-CN" altLang="en-US" dirty="0"/>
              <a:t>等等，统统是魔 鬼的数。 古代典籍经常用“第</a:t>
            </a:r>
            <a:r>
              <a:rPr lang="en-US" altLang="zh-CN" dirty="0"/>
              <a:t>X </a:t>
            </a:r>
            <a:r>
              <a:rPr lang="zh-CN" altLang="en-US" dirty="0"/>
              <a:t>小</a:t>
            </a:r>
            <a:r>
              <a:rPr lang="zh-CN" altLang="en-US" dirty="0" smtClean="0"/>
              <a:t>的</a:t>
            </a:r>
            <a:r>
              <a:rPr lang="zh-CN" altLang="en-US" dirty="0"/>
              <a:t>魔鬼的数”来指代这些数。 这给研究人员带来了极大的不便。为了帮助他们，你需要写一个程序来求出这些魔鬼的数 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每个测试点数据组数</a:t>
            </a:r>
            <a:r>
              <a:rPr lang="en-US" altLang="zh-CN" dirty="0" smtClean="0"/>
              <a:t>≤</a:t>
            </a:r>
            <a:r>
              <a:rPr lang="en-US" altLang="zh-CN" dirty="0"/>
              <a:t>1 000</a:t>
            </a:r>
            <a:r>
              <a:rPr lang="zh-CN" altLang="en-US" dirty="0"/>
              <a:t>，</a:t>
            </a:r>
            <a:r>
              <a:rPr lang="en-US" altLang="zh-CN" dirty="0"/>
              <a:t>X≤50 000 000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][3]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位魔鬼数数量，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][j=0~2]</a:t>
            </a:r>
            <a:r>
              <a:rPr lang="zh-CN" altLang="en-US" dirty="0" smtClean="0"/>
              <a:t>表示开头有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位非魔鬼数数量</a:t>
            </a:r>
            <a:endParaRPr lang="en-US" altLang="zh-CN" dirty="0" smtClean="0"/>
          </a:p>
          <a:p>
            <a:r>
              <a:rPr lang="zh-CN" altLang="en-US" dirty="0" smtClean="0"/>
              <a:t>依次尝试填每个数位，并记录当前结尾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的个数，如果已经是魔鬼数则记录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根据当前位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填的数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，以及记录的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的个数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，计算不限制后面位时的魔鬼数个数，若累加后超过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，说明第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位就是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应当增大并累加魔鬼数数量。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124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线性同余方程组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POJ2891 Strange Way to Express Integers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/>
              <a:t>求最小正整数</a:t>
            </a:r>
            <a:r>
              <a:rPr lang="en-US" altLang="zh-CN" sz="2000" dirty="0"/>
              <a:t>T</a:t>
            </a:r>
            <a:r>
              <a:rPr lang="zh-CN" altLang="en-US" sz="2000" dirty="0"/>
              <a:t>，满足</a:t>
            </a:r>
            <a:r>
              <a:rPr lang="en-US" altLang="zh-CN" sz="2000" dirty="0"/>
              <a:t>T mod </a:t>
            </a:r>
            <a:r>
              <a:rPr lang="en-US" altLang="zh-CN" sz="2000" dirty="0" err="1" smtClean="0"/>
              <a:t>ai</a:t>
            </a:r>
            <a:r>
              <a:rPr lang="en-US" altLang="zh-CN" sz="2000" dirty="0" smtClean="0"/>
              <a:t>=bi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不一定两两互质。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中国剩余定理？不能用啦！换一种方法。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假设</a:t>
            </a:r>
            <a:r>
              <a:rPr lang="zh-CN" altLang="en-US" sz="2000" dirty="0">
                <a:latin typeface="+mn-ea"/>
              </a:rPr>
              <a:t>我们已经求出了前若干个方程的一个解</a:t>
            </a:r>
            <a:r>
              <a:rPr lang="en-US" altLang="zh-CN" sz="2000" dirty="0">
                <a:latin typeface="+mn-ea"/>
              </a:rPr>
              <a:t>T</a:t>
            </a:r>
            <a:r>
              <a:rPr lang="zh-CN" altLang="en-US" sz="2000" dirty="0">
                <a:latin typeface="+mn-ea"/>
              </a:rPr>
              <a:t>，之前的方程中所有</a:t>
            </a:r>
            <a:r>
              <a:rPr lang="en-US" altLang="zh-CN" sz="2000" dirty="0" err="1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的最小公倍数为</a:t>
            </a:r>
            <a:r>
              <a:rPr lang="en-US" altLang="zh-CN" sz="2000" dirty="0">
                <a:latin typeface="+mn-ea"/>
              </a:rPr>
              <a:t>lcm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可以发现</a:t>
            </a:r>
            <a:r>
              <a:rPr lang="en-US" altLang="zh-CN" sz="2000" dirty="0" err="1">
                <a:latin typeface="+mn-ea"/>
              </a:rPr>
              <a:t>T+k</a:t>
            </a:r>
            <a:r>
              <a:rPr lang="en-US" altLang="zh-CN" sz="2000" dirty="0">
                <a:latin typeface="+mn-ea"/>
              </a:rPr>
              <a:t>*lcm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k</a:t>
            </a:r>
            <a:r>
              <a:rPr lang="zh-CN" altLang="en-US" sz="2000" dirty="0">
                <a:latin typeface="+mn-ea"/>
              </a:rPr>
              <a:t>为常数）也是前若干个方程的解。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加入当前方程后，问题转化为：找到一个</a:t>
            </a:r>
            <a:r>
              <a:rPr lang="en-US" altLang="zh-CN" sz="2000" dirty="0">
                <a:latin typeface="+mn-ea"/>
              </a:rPr>
              <a:t>k</a:t>
            </a:r>
            <a:r>
              <a:rPr lang="zh-CN" altLang="en-US" sz="2000" dirty="0">
                <a:latin typeface="+mn-ea"/>
              </a:rPr>
              <a:t>，使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T+k</a:t>
            </a:r>
            <a:r>
              <a:rPr lang="en-US" altLang="zh-CN" sz="2000" dirty="0">
                <a:latin typeface="+mn-ea"/>
              </a:rPr>
              <a:t>*lcm)mod </a:t>
            </a:r>
            <a:r>
              <a:rPr lang="en-US" altLang="zh-CN" sz="2000" dirty="0" err="1">
                <a:latin typeface="+mn-ea"/>
              </a:rPr>
              <a:t>ai</a:t>
            </a:r>
            <a:r>
              <a:rPr lang="en-US" altLang="zh-CN" sz="2000" dirty="0">
                <a:latin typeface="+mn-ea"/>
              </a:rPr>
              <a:t>=bi</a:t>
            </a:r>
            <a:r>
              <a:rPr lang="zh-CN" altLang="en-US" sz="2000" dirty="0">
                <a:latin typeface="+mn-ea"/>
              </a:rPr>
              <a:t>，也就是 </a:t>
            </a:r>
            <a:r>
              <a:rPr lang="en-US" altLang="zh-CN" sz="2000" dirty="0">
                <a:latin typeface="+mn-ea"/>
              </a:rPr>
              <a:t>lcm*k </a:t>
            </a:r>
            <a:r>
              <a:rPr lang="zh-CN" altLang="en-US" sz="2000" dirty="0">
                <a:latin typeface="+mn-ea"/>
              </a:rPr>
              <a:t>≡ </a:t>
            </a:r>
            <a:r>
              <a:rPr lang="en-US" altLang="zh-CN" sz="2000" dirty="0">
                <a:latin typeface="+mn-ea"/>
              </a:rPr>
              <a:t>bi-T (mod </a:t>
            </a:r>
            <a:r>
              <a:rPr lang="en-US" altLang="zh-CN" sz="2000" dirty="0" err="1">
                <a:latin typeface="+mn-ea"/>
              </a:rPr>
              <a:t>ai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。这又是一个一次线性同余方程的问题了。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因此用</a:t>
            </a:r>
            <a:r>
              <a:rPr lang="en-US" altLang="zh-CN" sz="2000" dirty="0" err="1" smtClean="0">
                <a:latin typeface="+mn-ea"/>
              </a:rPr>
              <a:t>exgcd</a:t>
            </a:r>
            <a:r>
              <a:rPr lang="zh-CN" altLang="en-US" sz="2000" dirty="0" smtClean="0">
                <a:latin typeface="+mn-ea"/>
              </a:rPr>
              <a:t>解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次线性同余方程，就可以求出这个线性同余方程组的解。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782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Spoj</a:t>
            </a:r>
            <a:r>
              <a:rPr lang="en-US" altLang="zh-CN" dirty="0"/>
              <a:t> </a:t>
            </a:r>
            <a:r>
              <a:rPr lang="en-US" altLang="zh-CN" dirty="0" smtClean="0"/>
              <a:t>BIGSEQ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0~2^k-1</a:t>
            </a:r>
            <a:r>
              <a:rPr lang="zh-CN" altLang="en-US" dirty="0"/>
              <a:t>这</a:t>
            </a:r>
            <a:r>
              <a:rPr lang="en-US" altLang="zh-CN" dirty="0"/>
              <a:t>2^k</a:t>
            </a:r>
            <a:r>
              <a:rPr lang="zh-CN" altLang="en-US" dirty="0"/>
              <a:t>个二进制数</a:t>
            </a:r>
            <a:r>
              <a:rPr lang="zh-CN" altLang="en-US" dirty="0" smtClean="0"/>
              <a:t>分成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组</a:t>
            </a:r>
            <a:r>
              <a:rPr lang="zh-CN" altLang="en-US" dirty="0"/>
              <a:t>，使得每组数包含数字</a:t>
            </a:r>
            <a:r>
              <a:rPr lang="en-US" altLang="zh-CN" dirty="0"/>
              <a:t>1</a:t>
            </a:r>
            <a:r>
              <a:rPr lang="zh-CN" altLang="en-US" dirty="0"/>
              <a:t>的个数的最大值最小。求这个最小值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en-US" altLang="zh-CN" dirty="0" err="1"/>
              <a:t>k,m</a:t>
            </a:r>
            <a:r>
              <a:rPr lang="en-US" altLang="zh-CN" dirty="0"/>
              <a:t>&lt;=100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err="1"/>
              <a:t>calc</a:t>
            </a:r>
            <a:r>
              <a:rPr lang="en-US" altLang="zh-CN" dirty="0"/>
              <a:t>(x)</a:t>
            </a:r>
            <a:r>
              <a:rPr lang="zh-CN" altLang="en-US" dirty="0"/>
              <a:t>表示</a:t>
            </a:r>
            <a:r>
              <a:rPr lang="en-US" altLang="zh-CN" dirty="0"/>
              <a:t>0~x</a:t>
            </a:r>
            <a:r>
              <a:rPr lang="zh-CN" altLang="en-US" dirty="0"/>
              <a:t>这些数中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个数</a:t>
            </a:r>
            <a:r>
              <a:rPr lang="zh-CN" altLang="en-US" dirty="0"/>
              <a:t>，</a:t>
            </a:r>
            <a:r>
              <a:rPr lang="en-US" altLang="zh-CN" dirty="0" smtClean="0"/>
              <a:t>get(t</a:t>
            </a:r>
            <a:r>
              <a:rPr lang="en-US" altLang="zh-CN" dirty="0"/>
              <a:t>)</a:t>
            </a:r>
            <a:r>
              <a:rPr lang="zh-CN" altLang="en-US" dirty="0"/>
              <a:t>表示使得</a:t>
            </a:r>
            <a:r>
              <a:rPr lang="en-US" altLang="zh-CN" dirty="0"/>
              <a:t>0~x</a:t>
            </a:r>
            <a:r>
              <a:rPr lang="zh-CN" altLang="en-US" dirty="0"/>
              <a:t>这些数中</a:t>
            </a:r>
            <a:r>
              <a:rPr lang="en-US" altLang="zh-CN" dirty="0"/>
              <a:t>1</a:t>
            </a:r>
            <a:r>
              <a:rPr lang="zh-CN" altLang="en-US" dirty="0"/>
              <a:t>的个数不超过</a:t>
            </a:r>
            <a:r>
              <a:rPr lang="en-US" altLang="zh-CN" dirty="0"/>
              <a:t>t</a:t>
            </a:r>
            <a:r>
              <a:rPr lang="zh-CN" altLang="en-US" dirty="0"/>
              <a:t>的最大的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最大值最小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</a:t>
            </a:r>
            <a:r>
              <a:rPr lang="zh-CN" altLang="en-US" dirty="0"/>
              <a:t>分</a:t>
            </a:r>
            <a:r>
              <a:rPr lang="zh-CN" altLang="en-US" dirty="0" smtClean="0"/>
              <a:t>答案，然后贪心：</a:t>
            </a:r>
            <a:endParaRPr lang="en-US" altLang="zh-CN" dirty="0" smtClean="0"/>
          </a:p>
          <a:p>
            <a:r>
              <a:rPr lang="zh-CN" altLang="en-US" dirty="0" smtClean="0"/>
              <a:t>设当前二分的值为</a:t>
            </a:r>
            <a:r>
              <a:rPr lang="en-US" altLang="zh-CN" dirty="0" smtClean="0"/>
              <a:t>mid</a:t>
            </a:r>
            <a:r>
              <a:rPr lang="zh-CN" altLang="en-US" dirty="0"/>
              <a:t>，求出</a:t>
            </a:r>
            <a:r>
              <a:rPr lang="en-US" altLang="zh-CN" dirty="0"/>
              <a:t>x1=get(mid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然后</a:t>
            </a:r>
            <a:r>
              <a:rPr lang="zh-CN" altLang="en-US" dirty="0"/>
              <a:t>再求出</a:t>
            </a:r>
            <a:r>
              <a:rPr lang="en-US" altLang="zh-CN" dirty="0"/>
              <a:t>x2=get(</a:t>
            </a:r>
            <a:r>
              <a:rPr lang="en-US" altLang="zh-CN" dirty="0" err="1"/>
              <a:t>calc</a:t>
            </a:r>
            <a:r>
              <a:rPr lang="en-US" altLang="zh-CN" dirty="0"/>
              <a:t>(x1)+mid)</a:t>
            </a:r>
            <a:r>
              <a:rPr lang="zh-CN" altLang="en-US" dirty="0"/>
              <a:t>，</a:t>
            </a:r>
            <a:r>
              <a:rPr lang="en-US" altLang="zh-CN" dirty="0"/>
              <a:t>x3=get(</a:t>
            </a:r>
            <a:r>
              <a:rPr lang="en-US" altLang="zh-CN" dirty="0" err="1"/>
              <a:t>calc</a:t>
            </a:r>
            <a:r>
              <a:rPr lang="en-US" altLang="zh-CN" dirty="0"/>
              <a:t>(x2)+mid</a:t>
            </a:r>
            <a:r>
              <a:rPr lang="en-US" altLang="zh-CN" dirty="0" smtClean="0"/>
              <a:t>)……</a:t>
            </a:r>
          </a:p>
          <a:p>
            <a:r>
              <a:rPr lang="zh-CN" altLang="en-US" dirty="0" smtClean="0"/>
              <a:t>最后比较</a:t>
            </a:r>
            <a:r>
              <a:rPr lang="en-US" altLang="zh-CN" dirty="0" err="1" smtClean="0"/>
              <a:t>xm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2^k-1</a:t>
            </a:r>
            <a:r>
              <a:rPr lang="zh-CN" altLang="en-US" dirty="0" smtClean="0"/>
              <a:t>的大小关系确定二分上下界变化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058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Spoj</a:t>
            </a:r>
            <a:r>
              <a:rPr lang="en-US" altLang="zh-CN" dirty="0"/>
              <a:t> </a:t>
            </a:r>
            <a:r>
              <a:rPr lang="en-US" altLang="zh-CN" dirty="0" smtClean="0"/>
              <a:t>BIGSEQ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预处理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0~2^i-1</a:t>
            </a:r>
            <a:r>
              <a:rPr lang="zh-CN" altLang="en-US" dirty="0"/>
              <a:t>中数字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]=2*F[i-1]+2^(i-1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calc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的实现：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转为二进制</a:t>
            </a:r>
            <a:r>
              <a:rPr lang="zh-CN" altLang="en-US" dirty="0" smtClean="0"/>
              <a:t>，扫描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的每一位，当遇到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时，累加</a:t>
            </a:r>
            <a:r>
              <a:rPr lang="zh-CN" altLang="en-US" dirty="0"/>
              <a:t>上如果当前位是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时产生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个数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设在</a:t>
            </a:r>
            <a:r>
              <a:rPr lang="en-US" altLang="zh-CN" dirty="0"/>
              <a:t>x</a:t>
            </a:r>
            <a:r>
              <a:rPr lang="zh-CN" altLang="en-US" dirty="0"/>
              <a:t>的二进制表示中第</a:t>
            </a:r>
            <a:r>
              <a:rPr lang="en-US" altLang="zh-CN" dirty="0" err="1"/>
              <a:t>i</a:t>
            </a:r>
            <a:r>
              <a:rPr lang="zh-CN" altLang="en-US" dirty="0"/>
              <a:t>位</a:t>
            </a:r>
            <a:r>
              <a:rPr lang="zh-CN" altLang="en-US" dirty="0" smtClean="0"/>
              <a:t>之前有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=F[i-1]+c*2</a:t>
            </a:r>
            <a:r>
              <a:rPr lang="en-US" altLang="zh-CN" dirty="0"/>
              <a:t>^(i-1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get(t)</a:t>
            </a:r>
            <a:r>
              <a:rPr lang="zh-CN" altLang="en-US" dirty="0" smtClean="0"/>
              <a:t>的实现：</a:t>
            </a:r>
            <a:endParaRPr lang="en-US" altLang="zh-CN" dirty="0" smtClean="0"/>
          </a:p>
          <a:p>
            <a:r>
              <a:rPr lang="zh-CN" altLang="en-US" dirty="0" smtClean="0"/>
              <a:t>与常规数位统计类似，依次尝试每一位填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，检查是否超过或者不足</a:t>
            </a:r>
            <a:r>
              <a:rPr lang="en-US" altLang="zh-CN" dirty="0" smtClean="0"/>
              <a:t>t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需要高精度运算与进制转换！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4232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Sgu390 Tickets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卖</a:t>
            </a:r>
            <a:r>
              <a:rPr lang="zh-CN" altLang="en-US" dirty="0"/>
              <a:t>票员这一工作十分简单，世界上有很多卖票员。</a:t>
            </a:r>
            <a:r>
              <a:rPr lang="en-US" altLang="zh-CN" dirty="0"/>
              <a:t>LC</a:t>
            </a:r>
            <a:r>
              <a:rPr lang="zh-CN" altLang="en-US" dirty="0"/>
              <a:t>同学分到了第</a:t>
            </a:r>
            <a:r>
              <a:rPr lang="en-US" altLang="zh-CN" dirty="0"/>
              <a:t>L</a:t>
            </a:r>
            <a:r>
              <a:rPr lang="zh-CN" altLang="en-US" dirty="0"/>
              <a:t>号票到第</a:t>
            </a:r>
            <a:r>
              <a:rPr lang="en-US" altLang="zh-CN" dirty="0"/>
              <a:t>R</a:t>
            </a:r>
            <a:r>
              <a:rPr lang="zh-CN" altLang="en-US" dirty="0"/>
              <a:t>号票</a:t>
            </a:r>
            <a:r>
              <a:rPr lang="zh-CN" altLang="en-US" dirty="0" smtClean="0"/>
              <a:t>。因为</a:t>
            </a:r>
            <a:r>
              <a:rPr lang="zh-CN" altLang="en-US" dirty="0"/>
              <a:t>一些神奇的东西，第</a:t>
            </a:r>
            <a:r>
              <a:rPr lang="en-US" altLang="zh-CN" dirty="0"/>
              <a:t>I</a:t>
            </a:r>
            <a:r>
              <a:rPr lang="zh-CN" altLang="en-US" dirty="0"/>
              <a:t>号票对应的船舱能坐的人恰好是</a:t>
            </a:r>
            <a:r>
              <a:rPr lang="en-US" altLang="zh-CN" dirty="0"/>
              <a:t>I</a:t>
            </a:r>
            <a:r>
              <a:rPr lang="zh-CN" altLang="en-US" dirty="0"/>
              <a:t>的各位数字之和</a:t>
            </a:r>
            <a:r>
              <a:rPr lang="zh-CN" altLang="en-US" dirty="0" smtClean="0"/>
              <a:t>。地球</a:t>
            </a:r>
            <a:r>
              <a:rPr lang="zh-CN" altLang="en-US" dirty="0"/>
              <a:t>上有很多大家族，每个家族都有</a:t>
            </a:r>
            <a:r>
              <a:rPr lang="en-US" altLang="zh-CN" dirty="0"/>
              <a:t>M</a:t>
            </a:r>
            <a:r>
              <a:rPr lang="zh-CN" altLang="en-US" dirty="0"/>
              <a:t>个人，同时每个家族都想买一些连续的票位使他们家族的人都能坐的上船</a:t>
            </a:r>
            <a:r>
              <a:rPr lang="zh-CN" altLang="en-US" dirty="0" smtClean="0"/>
              <a:t>。大</a:t>
            </a:r>
            <a:r>
              <a:rPr lang="zh-CN" altLang="en-US" dirty="0"/>
              <a:t>家族都很排外，不肯跟别人共享一张票对应的船舱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LC</a:t>
            </a:r>
            <a:r>
              <a:rPr lang="zh-CN" altLang="en-US" dirty="0"/>
              <a:t>同学想知道他在把票都卖光的情况下，</a:t>
            </a:r>
            <a:r>
              <a:rPr lang="zh-CN" altLang="en-US" dirty="0" smtClean="0"/>
              <a:t>能服务</a:t>
            </a:r>
            <a:r>
              <a:rPr lang="zh-CN" altLang="en-US" dirty="0"/>
              <a:t>几个大家族呢？ </a:t>
            </a:r>
            <a:r>
              <a:rPr lang="en-US" altLang="zh-CN" dirty="0" smtClean="0"/>
              <a:t>L,R&lt;=10^18, M&lt;=1000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i,j,k</a:t>
            </a:r>
            <a:r>
              <a:rPr lang="en-US" altLang="zh-CN" dirty="0"/>
              <a:t>]</a:t>
            </a:r>
            <a:r>
              <a:rPr lang="zh-CN" altLang="en-US" dirty="0"/>
              <a:t>表示后</a:t>
            </a:r>
            <a:r>
              <a:rPr lang="en-US" altLang="zh-CN" dirty="0" err="1"/>
              <a:t>i</a:t>
            </a:r>
            <a:r>
              <a:rPr lang="zh-CN" altLang="en-US" dirty="0"/>
              <a:t>位的数任意，前面几位的和是</a:t>
            </a:r>
            <a:r>
              <a:rPr lang="en-US" altLang="zh-CN" dirty="0"/>
              <a:t>j</a:t>
            </a:r>
            <a:r>
              <a:rPr lang="zh-CN" altLang="en-US" dirty="0"/>
              <a:t>，售票员手中累积了</a:t>
            </a:r>
            <a:r>
              <a:rPr lang="en-US" altLang="zh-CN" dirty="0"/>
              <a:t>k</a:t>
            </a:r>
            <a:r>
              <a:rPr lang="zh-CN" altLang="en-US" dirty="0"/>
              <a:t>张票没卖时可以接纳的家庭数。</a:t>
            </a:r>
          </a:p>
          <a:p>
            <a:r>
              <a:rPr lang="en-US" altLang="zh-CN" dirty="0"/>
              <a:t>D[</a:t>
            </a:r>
            <a:r>
              <a:rPr lang="en-US" altLang="zh-CN" dirty="0" err="1"/>
              <a:t>i,j,k</a:t>
            </a:r>
            <a:r>
              <a:rPr lang="en-US" altLang="zh-CN" dirty="0"/>
              <a:t>]</a:t>
            </a:r>
            <a:r>
              <a:rPr lang="zh-CN" altLang="en-US" dirty="0"/>
              <a:t>表示在对应的</a:t>
            </a:r>
            <a:r>
              <a:rPr lang="en-US" altLang="zh-CN" dirty="0"/>
              <a:t>F[</a:t>
            </a:r>
            <a:r>
              <a:rPr lang="en-US" altLang="zh-CN" dirty="0" err="1"/>
              <a:t>i,j,k</a:t>
            </a:r>
            <a:r>
              <a:rPr lang="en-US" altLang="zh-CN" dirty="0"/>
              <a:t>]</a:t>
            </a:r>
            <a:r>
              <a:rPr lang="zh-CN" altLang="en-US" dirty="0"/>
              <a:t>状态下，处理完当前舱之后售票员手中累积了多少张票。</a:t>
            </a:r>
          </a:p>
          <a:p>
            <a:r>
              <a:rPr lang="zh-CN" altLang="en-US" dirty="0" smtClean="0"/>
              <a:t>从小到大处理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，枚举第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位填什么来进行转移。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228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Sgu390 Tickets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err="1" smtClean="0"/>
              <a:t>j+k</a:t>
            </a:r>
            <a:r>
              <a:rPr lang="en-US" altLang="zh-CN" dirty="0" smtClean="0"/>
              <a:t>&lt;m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f[0][j][k]=0, d[0][j][k]=</a:t>
            </a:r>
            <a:r>
              <a:rPr lang="en-US" altLang="zh-CN" dirty="0" err="1" smtClean="0"/>
              <a:t>i+j</a:t>
            </a:r>
            <a:r>
              <a:rPr lang="zh-CN" altLang="en-US" dirty="0" smtClean="0"/>
              <a:t>，否则</a:t>
            </a:r>
            <a:r>
              <a:rPr lang="zh-CN" altLang="en-US" dirty="0"/>
              <a:t>前者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，后者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在填第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位之前已知</a:t>
            </a:r>
            <a:r>
              <a:rPr lang="en-US" altLang="zh-CN" dirty="0" smtClean="0"/>
              <a:t>f[i-1][j][k]</a:t>
            </a:r>
            <a:r>
              <a:rPr lang="zh-CN" altLang="en-US" dirty="0" smtClean="0"/>
              <a:t>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位尝试填</a:t>
            </a:r>
            <a:r>
              <a:rPr lang="en-US" altLang="zh-CN" dirty="0" smtClean="0"/>
              <a:t>p=0~9</a:t>
            </a:r>
            <a:r>
              <a:rPr lang="zh-CN" altLang="en-US" dirty="0" smtClean="0"/>
              <a:t>，设当前余票</a:t>
            </a:r>
            <a:r>
              <a:rPr lang="en-US" altLang="zh-CN" dirty="0" smtClean="0"/>
              <a:t>now=k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pl-PL" altLang="zh-CN" dirty="0"/>
              <a:t>f[i][j][k]+=f[i-1][</a:t>
            </a:r>
            <a:r>
              <a:rPr lang="pl-PL" altLang="zh-CN" dirty="0" smtClean="0"/>
              <a:t>j+</a:t>
            </a:r>
            <a:r>
              <a:rPr lang="en-US" altLang="zh-CN" dirty="0" smtClean="0"/>
              <a:t>p</a:t>
            </a:r>
            <a:r>
              <a:rPr lang="pl-PL" altLang="zh-CN" dirty="0" smtClean="0"/>
              <a:t>][now]</a:t>
            </a:r>
            <a:r>
              <a:rPr lang="en-US" altLang="zh-CN" dirty="0" smtClean="0"/>
              <a:t>; now=d[i-1</a:t>
            </a:r>
            <a:r>
              <a:rPr lang="en-US" altLang="zh-CN" dirty="0"/>
              <a:t>][</a:t>
            </a:r>
            <a:r>
              <a:rPr lang="en-US" altLang="zh-CN" dirty="0" err="1" smtClean="0"/>
              <a:t>j+p</a:t>
            </a:r>
            <a:r>
              <a:rPr lang="en-US" altLang="zh-CN" dirty="0" smtClean="0"/>
              <a:t>][</a:t>
            </a:r>
            <a:r>
              <a:rPr lang="en-US" altLang="zh-CN" dirty="0"/>
              <a:t>now];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位尝试结束后，有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][j][k]=now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数位统计：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en-US" altLang="zh-CN" dirty="0" smtClean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等长、</a:t>
            </a:r>
            <a:r>
              <a:rPr lang="en-US" altLang="zh-CN" dirty="0"/>
              <a:t>L</a:t>
            </a:r>
            <a:r>
              <a:rPr lang="zh-CN" altLang="en-US" dirty="0"/>
              <a:t>比</a:t>
            </a:r>
            <a:r>
              <a:rPr lang="en-US" altLang="zh-CN" dirty="0"/>
              <a:t>R</a:t>
            </a:r>
            <a:r>
              <a:rPr lang="zh-CN" altLang="en-US" dirty="0" smtClean="0"/>
              <a:t>短两种情况计算。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种情况</a:t>
            </a:r>
            <a:r>
              <a:rPr lang="zh-CN" altLang="en-US" dirty="0" smtClean="0"/>
              <a:t>里再分</a:t>
            </a:r>
            <a:r>
              <a:rPr lang="zh-CN" altLang="en-US" dirty="0"/>
              <a:t>三步：把</a:t>
            </a:r>
            <a:r>
              <a:rPr lang="en-US" altLang="zh-CN" dirty="0"/>
              <a:t>L</a:t>
            </a:r>
            <a:r>
              <a:rPr lang="zh-CN" altLang="en-US" dirty="0"/>
              <a:t>计算到</a:t>
            </a:r>
            <a:r>
              <a:rPr lang="en-US" altLang="zh-CN" dirty="0"/>
              <a:t>1000……000</a:t>
            </a:r>
            <a:r>
              <a:rPr lang="zh-CN" altLang="en-US" dirty="0"/>
              <a:t>；计算中间整块的部分；从</a:t>
            </a:r>
            <a:r>
              <a:rPr lang="en-US" altLang="zh-CN" dirty="0"/>
              <a:t>999……999</a:t>
            </a:r>
            <a:r>
              <a:rPr lang="zh-CN" altLang="en-US" dirty="0"/>
              <a:t>计算到</a:t>
            </a:r>
            <a:r>
              <a:rPr lang="en-US" altLang="zh-CN" dirty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统计</a:t>
            </a:r>
            <a:r>
              <a:rPr lang="zh-CN" altLang="en-US" dirty="0"/>
              <a:t>答案的过程中，用一个变量</a:t>
            </a:r>
            <a:r>
              <a:rPr lang="en-US" altLang="zh-CN" dirty="0"/>
              <a:t>now</a:t>
            </a:r>
            <a:r>
              <a:rPr lang="zh-CN" altLang="en-US" dirty="0"/>
              <a:t>记录当前有多少张票还没卖</a:t>
            </a:r>
            <a:r>
              <a:rPr lang="zh-CN" altLang="en-US" dirty="0" smtClean="0"/>
              <a:t>出去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把</a:t>
            </a:r>
            <a:r>
              <a:rPr lang="en-US" altLang="zh-CN" dirty="0"/>
              <a:t>F</a:t>
            </a:r>
            <a:r>
              <a:rPr lang="zh-CN" altLang="en-US" dirty="0"/>
              <a:t>数组累加到答案上的同时，通过</a:t>
            </a:r>
            <a:r>
              <a:rPr lang="en-US" altLang="zh-CN" dirty="0"/>
              <a:t>D</a:t>
            </a:r>
            <a:r>
              <a:rPr lang="zh-CN" altLang="en-US" dirty="0"/>
              <a:t>数组来更新</a:t>
            </a:r>
            <a:r>
              <a:rPr lang="en-US" altLang="zh-CN" dirty="0" smtClean="0"/>
              <a:t>now……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432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APIO2011 </a:t>
            </a:r>
            <a:r>
              <a:rPr lang="zh-CN" altLang="en-US" dirty="0" smtClean="0"/>
              <a:t>方格染色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http://www.lydsy.com/JudgeOnline/problem.php?id=2303</a:t>
            </a:r>
            <a:endParaRPr lang="en-US" altLang="zh-CN" dirty="0"/>
          </a:p>
          <a:p>
            <a:r>
              <a:rPr lang="zh-CN" altLang="en-US" dirty="0"/>
              <a:t>题目要求每相邻四个格子有三个同色，也就是相邻四个格子异或值为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进一步推导可以发现：值为</a:t>
            </a:r>
            <a:r>
              <a:rPr lang="en-US" altLang="zh-CN" dirty="0"/>
              <a:t>a[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的第</a:t>
            </a:r>
            <a:r>
              <a:rPr lang="en-US" altLang="zh-CN" dirty="0"/>
              <a:t>x</a:t>
            </a:r>
            <a:r>
              <a:rPr lang="zh-CN" altLang="en-US" dirty="0"/>
              <a:t>行第</a:t>
            </a:r>
            <a:r>
              <a:rPr lang="en-US" altLang="zh-CN" dirty="0"/>
              <a:t>y</a:t>
            </a:r>
            <a:r>
              <a:rPr lang="zh-CN" altLang="en-US" dirty="0"/>
              <a:t>列的点满足：</a:t>
            </a:r>
            <a:r>
              <a:rPr lang="en-US" altLang="zh-CN" dirty="0"/>
              <a:t>a[1,1] </a:t>
            </a:r>
            <a:r>
              <a:rPr lang="en-US" altLang="zh-CN" dirty="0" err="1"/>
              <a:t>xor</a:t>
            </a:r>
            <a:r>
              <a:rPr lang="en-US" altLang="zh-CN" dirty="0"/>
              <a:t> a[1,y] </a:t>
            </a:r>
            <a:r>
              <a:rPr lang="en-US" altLang="zh-CN" dirty="0" err="1"/>
              <a:t>xor</a:t>
            </a:r>
            <a:r>
              <a:rPr lang="en-US" altLang="zh-CN" dirty="0"/>
              <a:t> a[x,1] </a:t>
            </a:r>
            <a:r>
              <a:rPr lang="en-US" altLang="zh-CN" dirty="0" err="1"/>
              <a:t>xor</a:t>
            </a:r>
            <a:r>
              <a:rPr lang="en-US" altLang="zh-CN" dirty="0"/>
              <a:t> a[</a:t>
            </a:r>
            <a:r>
              <a:rPr lang="en-US" altLang="zh-CN" dirty="0" err="1"/>
              <a:t>x,y</a:t>
            </a:r>
            <a:r>
              <a:rPr lang="en-US" altLang="zh-CN" dirty="0"/>
              <a:t>] = z</a:t>
            </a:r>
            <a:r>
              <a:rPr lang="zh-CN" altLang="en-US" dirty="0"/>
              <a:t>，当</a:t>
            </a:r>
            <a:r>
              <a:rPr lang="en-US" altLang="zh-CN" dirty="0" err="1"/>
              <a:t>x,y</a:t>
            </a:r>
            <a:r>
              <a:rPr lang="zh-CN" altLang="en-US" dirty="0"/>
              <a:t>同为偶数时</a:t>
            </a:r>
            <a:r>
              <a:rPr lang="en-US" altLang="zh-CN" dirty="0"/>
              <a:t>z=1</a:t>
            </a:r>
            <a:r>
              <a:rPr lang="zh-CN" altLang="en-US" dirty="0"/>
              <a:t>，否则</a:t>
            </a:r>
            <a:r>
              <a:rPr lang="en-US" altLang="zh-CN" dirty="0"/>
              <a:t>z=0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即每个格子都可以由第</a:t>
            </a:r>
            <a:r>
              <a:rPr lang="en-US" altLang="zh-CN" dirty="0"/>
              <a:t>1</a:t>
            </a:r>
            <a:r>
              <a:rPr lang="zh-CN" altLang="en-US" dirty="0"/>
              <a:t>行的一个值、第</a:t>
            </a:r>
            <a:r>
              <a:rPr lang="en-US" altLang="zh-CN" dirty="0"/>
              <a:t>1</a:t>
            </a:r>
            <a:r>
              <a:rPr lang="zh-CN" altLang="en-US" dirty="0"/>
              <a:t>列的一个值、左上角三者确定。</a:t>
            </a:r>
            <a:endParaRPr lang="en-US" altLang="zh-CN" dirty="0"/>
          </a:p>
          <a:p>
            <a:r>
              <a:rPr lang="zh-CN" altLang="en-US" dirty="0"/>
              <a:t>若左上角被限制，则取对应的值；否则枚举左上角，把两种情况相加。</a:t>
            </a:r>
            <a:endParaRPr lang="en-US" altLang="zh-CN" dirty="0"/>
          </a:p>
          <a:p>
            <a:r>
              <a:rPr lang="zh-CN" altLang="en-US" dirty="0"/>
              <a:t>左上角确定后，对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的颜色限制可通过 </a:t>
            </a:r>
            <a:r>
              <a:rPr lang="en-US" altLang="zh-CN" dirty="0"/>
              <a:t>a[1,y]</a:t>
            </a:r>
            <a:r>
              <a:rPr lang="zh-CN" altLang="en-US" dirty="0"/>
              <a:t>和</a:t>
            </a:r>
            <a:r>
              <a:rPr lang="en-US" altLang="zh-CN" dirty="0"/>
              <a:t>a[x,1]</a:t>
            </a:r>
            <a:r>
              <a:rPr lang="zh-CN" altLang="en-US" dirty="0"/>
              <a:t>是否相同 体现。</a:t>
            </a:r>
            <a:endParaRPr lang="en-US" altLang="zh-CN" dirty="0"/>
          </a:p>
          <a:p>
            <a:r>
              <a:rPr lang="zh-CN" altLang="en-US" dirty="0"/>
              <a:t>这就转化为了一个扩展域并查集的问题。</a:t>
            </a:r>
            <a:endParaRPr lang="en-US" altLang="zh-CN" dirty="0"/>
          </a:p>
          <a:p>
            <a:r>
              <a:rPr lang="zh-CN" altLang="en-US" dirty="0"/>
              <a:t>特殊地，当</a:t>
            </a:r>
            <a:r>
              <a:rPr lang="en-US" altLang="zh-CN" dirty="0"/>
              <a:t>x=1</a:t>
            </a:r>
            <a:r>
              <a:rPr lang="zh-CN" altLang="en-US" dirty="0"/>
              <a:t>或</a:t>
            </a:r>
            <a:r>
              <a:rPr lang="en-US" altLang="zh-CN" dirty="0"/>
              <a:t>y=1</a:t>
            </a:r>
            <a:r>
              <a:rPr lang="zh-CN" altLang="en-US" dirty="0"/>
              <a:t>时，可以建立一个虚拟节点，用于合并。</a:t>
            </a:r>
            <a:endParaRPr lang="en-US" altLang="zh-CN" dirty="0"/>
          </a:p>
          <a:p>
            <a:r>
              <a:rPr lang="zh-CN" altLang="en-US" dirty="0"/>
              <a:t>最后统计独立的集合个数</a:t>
            </a:r>
            <a:r>
              <a:rPr lang="en-US" altLang="zh-CN" dirty="0" err="1"/>
              <a:t>cnt</a:t>
            </a:r>
            <a:r>
              <a:rPr lang="zh-CN" altLang="en-US" dirty="0"/>
              <a:t>，则</a:t>
            </a:r>
            <a:r>
              <a:rPr lang="en-US" altLang="zh-CN" dirty="0" err="1"/>
              <a:t>ans</a:t>
            </a:r>
            <a:r>
              <a:rPr lang="en-US" altLang="zh-CN" dirty="0"/>
              <a:t>+=2^(</a:t>
            </a:r>
            <a:r>
              <a:rPr lang="en-US" altLang="zh-CN" dirty="0" err="1"/>
              <a:t>cnt</a:t>
            </a:r>
            <a:r>
              <a:rPr lang="en-US" altLang="zh-CN" dirty="0"/>
              <a:t>/2-1)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156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图连通性计数问题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How many of them?</a:t>
            </a:r>
          </a:p>
          <a:p>
            <a:r>
              <a:rPr lang="en-US" altLang="zh-CN" dirty="0"/>
              <a:t>Consider an arbitrary connected labeled graph G = (V, E) without loops and multiple edges. Formally, vertices of the graph G are labeled with the consecutive integers 1, …, N, where N is the number of vertices in the graph G, and for any pair of vertices v and u there exists a path in the graph G between v and u. 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bridge</a:t>
            </a:r>
            <a:r>
              <a:rPr lang="en-US" altLang="zh-CN" dirty="0"/>
              <a:t> or </a:t>
            </a:r>
            <a:r>
              <a:rPr lang="en-US" altLang="zh-CN" i="1" dirty="0"/>
              <a:t>cut-edge</a:t>
            </a:r>
            <a:r>
              <a:rPr lang="en-US" altLang="zh-CN" dirty="0"/>
              <a:t> is an edge of a graph such that deletion of this edge increases the number of the connected components of the graph. </a:t>
            </a:r>
          </a:p>
          <a:p>
            <a:r>
              <a:rPr lang="en-US" altLang="zh-CN" dirty="0"/>
              <a:t>How many connected labeled graphs with N vertices have no more than B bridges? </a:t>
            </a:r>
          </a:p>
          <a:p>
            <a:r>
              <a:rPr lang="pt-BR" altLang="zh-CN" dirty="0"/>
              <a:t>(2 ≤ N ≤ 50, 0 ≤ B ≤ N (N-1) / 2).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9328"/>
      </p:ext>
    </p:extLst>
  </p:cSld>
  <p:clrMapOvr>
    <a:masterClrMapping/>
  </p:clrMapOvr>
  <p:transition>
    <p:split orient="vert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连通性计数问题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</a:rPr>
              <a:t>个点的连通图数量；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</a:rPr>
              <a:t>个点、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dirty="0">
                <a:latin typeface="Cambria Math" panose="02040503050406030204" pitchFamily="18" charset="0"/>
              </a:rPr>
              <a:t>条割边的连通图数量；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][j][k]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</a:rPr>
              <a:t>个点、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dirty="0">
                <a:latin typeface="Cambria Math" panose="02040503050406030204" pitchFamily="18" charset="0"/>
              </a:rPr>
              <a:t>个连通块、一共包含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条割边的有根图的数量；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</a:rPr>
              <a:t>的求法：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POJ1737</a:t>
            </a:r>
            <a:r>
              <a:rPr lang="zh-CN" altLang="en-US" dirty="0">
                <a:latin typeface="Cambria Math" panose="02040503050406030204" pitchFamily="18" charset="0"/>
              </a:rPr>
              <a:t>，考虑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号点与哪些点构成一个连通块。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 = (F[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 + C[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- 1][k - 1] * F[k][0] % P * G[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- k][l][j - l] % P * power[k][l]) % P;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][0] = H[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 - </a:t>
            </a:r>
            <a:r>
              <a:rPr lang="zh-CN" altLang="en-US" dirty="0">
                <a:latin typeface="Cambria Math" panose="02040503050406030204" pitchFamily="18" charset="0"/>
              </a:rPr>
              <a:t>∑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][j];</a:t>
            </a:r>
          </a:p>
          <a:p>
            <a:r>
              <a:rPr lang="nn-NO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G[i][j][k] = (G[i][j][k] + C[i - 1][l - 1] * G[i - l][j - 1][k - m] % P * f[l][m] % P * l % P) % P</a:t>
            </a:r>
            <a:r>
              <a:rPr lang="nn-NO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89558"/>
      </p:ext>
    </p:extLst>
  </p:cSld>
  <p:clrMapOvr>
    <a:masterClrMapping/>
  </p:clrMapOvr>
  <p:transition>
    <p:split orient="vert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IPSC2016 F - Ferries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hlinkClick r:id="rId2"/>
                  </a:rPr>
                  <a:t>https://ipsc.ksp.sk/2016/real/problems/f.html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实际上有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类操作：</a:t>
                </a:r>
                <a:endParaRPr lang="en-US" altLang="zh-CN" sz="2000" dirty="0"/>
              </a:p>
              <a:p>
                <a:r>
                  <a:rPr lang="en-US" altLang="zh-CN" sz="2000" dirty="0"/>
                  <a:t>x</a:t>
                </a:r>
                <a:r>
                  <a:rPr lang="zh-CN" altLang="en-US" sz="2000" dirty="0"/>
                  <a:t>→</a:t>
                </a:r>
                <a:r>
                  <a:rPr lang="en-US" altLang="zh-CN" sz="2000" dirty="0"/>
                  <a:t>2*x (result in [1..2n])</a:t>
                </a:r>
              </a:p>
              <a:p>
                <a:r>
                  <a:rPr lang="en-US" altLang="zh-CN" sz="2000" dirty="0"/>
                  <a:t>x</a:t>
                </a:r>
                <a:r>
                  <a:rPr lang="zh-CN" altLang="en-US" sz="2000" dirty="0"/>
                  <a:t>→</a:t>
                </a:r>
                <a:r>
                  <a:rPr lang="en-US" altLang="zh-CN" sz="2000" dirty="0"/>
                  <a:t>2*x-1 (result in [1..2n])</a:t>
                </a:r>
              </a:p>
              <a:p>
                <a:r>
                  <a:rPr lang="zh-CN" altLang="en-US" sz="2000" dirty="0"/>
                  <a:t>问是否存在一个操作序列使得结果为</a:t>
                </a:r>
                <a:r>
                  <a:rPr lang="en-US" altLang="zh-CN" sz="2000" dirty="0"/>
                  <a:t>y</a:t>
                </a:r>
              </a:p>
              <a:p>
                <a:r>
                  <a:rPr lang="zh-CN" altLang="en-US" sz="2000" dirty="0"/>
                  <a:t>把式子展开，就是找到最小的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𝑗𝑛</m:t>
                    </m:r>
                  </m:oMath>
                </a14:m>
                <a:r>
                  <a:rPr lang="zh-CN" altLang="en-US" sz="2000" dirty="0"/>
                  <a:t>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000" dirty="0"/>
                  <a:t>）有解</a:t>
                </a:r>
                <a:endParaRPr lang="en-US" altLang="zh-CN" sz="2000" dirty="0"/>
              </a:p>
              <a:p>
                <a:r>
                  <a:rPr lang="zh-CN" altLang="en-US" sz="2000" dirty="0"/>
                  <a:t>即找到最小的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，使点列</a:t>
                </a:r>
                <a:r>
                  <a:rPr lang="en-US" altLang="zh-CN" sz="2000" dirty="0"/>
                  <a:t>y, y+2n, y+4n…</a:t>
                </a:r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的最近距离小于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81246"/>
      </p:ext>
    </p:extLst>
  </p:cSld>
  <p:clrMapOvr>
    <a:masterClrMapping/>
  </p:clrMapOvr>
  <p:transition>
    <p:split orient="vert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5262880"/>
            <a:ext cx="10212916" cy="1168400"/>
          </a:xfrm>
        </p:spPr>
        <p:txBody>
          <a:bodyPr/>
          <a:lstStyle/>
          <a:p>
            <a:r>
              <a:rPr lang="zh-CN" altLang="en-US" dirty="0" smtClean="0"/>
              <a:t>概率论与博弈论部分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概率、期望、方差、分布、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347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P(A)=|A|/|Ω| </a:t>
                </a:r>
                <a:r>
                  <a:rPr lang="zh-CN" altLang="en-US" dirty="0" smtClean="0"/>
                  <a:t>为事件</a:t>
                </a:r>
                <a:r>
                  <a:rPr lang="en-US" altLang="zh-CN" dirty="0" smtClean="0"/>
                  <a:t>A</a:t>
                </a:r>
                <a:r>
                  <a:rPr lang="zh-CN" altLang="en-US" dirty="0"/>
                  <a:t>在全体</a:t>
                </a:r>
                <a:r>
                  <a:rPr lang="zh-CN" altLang="en-US" dirty="0" smtClean="0"/>
                  <a:t>基本事件</a:t>
                </a:r>
                <a:r>
                  <a:rPr lang="en-US" altLang="zh-CN" dirty="0" smtClean="0"/>
                  <a:t>Ω</a:t>
                </a:r>
                <a:r>
                  <a:rPr lang="zh-CN" altLang="en-US" dirty="0" smtClean="0"/>
                  <a:t>下发生的概率。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P(AB)=P(A</a:t>
                </a:r>
                <a:r>
                  <a:rPr lang="zh-CN" altLang="en-US" dirty="0" smtClean="0"/>
                  <a:t>∩</a:t>
                </a:r>
                <a:r>
                  <a:rPr lang="en-US" altLang="zh-CN" dirty="0" smtClean="0"/>
                  <a:t>B)=P(A)+P(B)-P(A</a:t>
                </a:r>
                <a:r>
                  <a:rPr lang="zh-CN" altLang="en-US" dirty="0" smtClean="0"/>
                  <a:t>∪</a:t>
                </a:r>
                <a:r>
                  <a:rPr lang="en-US" altLang="zh-CN" dirty="0" smtClean="0"/>
                  <a:t>B)</a:t>
                </a:r>
              </a:p>
              <a:p>
                <a:r>
                  <a:rPr lang="en-US" altLang="zh-CN" dirty="0" smtClean="0"/>
                  <a:t>P(B|A</a:t>
                </a:r>
                <a:r>
                  <a:rPr lang="en-US" altLang="zh-CN" dirty="0"/>
                  <a:t>) = P(AB)/P(A) </a:t>
                </a:r>
                <a:r>
                  <a:rPr lang="zh-CN" altLang="en-US" dirty="0"/>
                  <a:t>为在事件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发生的条件下事件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发生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条件概率。</a:t>
                </a: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P(AB)= P(A)P(B</a:t>
                </a:r>
                <a:r>
                  <a:rPr lang="en-US" altLang="zh-CN" dirty="0" smtClean="0"/>
                  <a:t>)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相互</a:t>
                </a:r>
                <a:r>
                  <a:rPr lang="zh-CN" altLang="en-US" dirty="0" smtClean="0"/>
                  <a:t>独立。</a:t>
                </a:r>
                <a:endParaRPr lang="en-US" altLang="zh-CN" dirty="0" smtClean="0"/>
              </a:p>
              <a:p>
                <a:r>
                  <a:rPr lang="zh-CN" altLang="en-US" dirty="0"/>
                  <a:t>设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为随机变量，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任意</a:t>
                </a:r>
                <a:r>
                  <a:rPr lang="zh-CN" altLang="en-US" dirty="0" smtClean="0"/>
                  <a:t>实数，称函数</a:t>
                </a:r>
                <a:r>
                  <a:rPr lang="en-US" altLang="zh-CN" dirty="0" smtClean="0"/>
                  <a:t>F(X)=P(X&lt;=x)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的分布函数。</a:t>
                </a:r>
                <a:endParaRPr lang="en-US" altLang="zh-CN" dirty="0" smtClean="0"/>
              </a:p>
              <a:p>
                <a:r>
                  <a:rPr lang="zh-CN" altLang="en-US" dirty="0"/>
                  <a:t>若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f(x)</a:t>
                </a:r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dirty="0" smtClean="0"/>
                  <a:t>，则成</a:t>
                </a:r>
                <a:r>
                  <a:rPr lang="en-US" altLang="zh-CN" dirty="0" smtClean="0"/>
                  <a:t>f(x)</a:t>
                </a:r>
                <a:r>
                  <a:rPr lang="zh-CN" altLang="en-US" dirty="0" smtClean="0"/>
                  <a:t>是连续型随机变量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的密度函数。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4"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095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n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的简化剩余系中剩余类的数目，被称为欧拉函数，记为</a:t>
                </a:r>
                <a:r>
                  <a:rPr lang="el-GR" altLang="zh-CN" sz="2000" dirty="0">
                    <a:latin typeface="+mn-ea"/>
                    <a:cs typeface="Courier New" pitchFamily="49" charset="0"/>
                  </a:rPr>
                  <a:t>φ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(n</a:t>
                </a:r>
                <a:r>
                  <a:rPr lang="en-US" altLang="zh-CN" sz="2000" dirty="0" smtClean="0">
                    <a:latin typeface="+mn-ea"/>
                    <a:cs typeface="Courier New" pitchFamily="49" charset="0"/>
                  </a:rPr>
                  <a:t>)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 smtClean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欧拉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函数</a:t>
                </a:r>
                <a:r>
                  <a:rPr lang="el-GR" altLang="zh-CN" sz="2000" dirty="0">
                    <a:latin typeface="+mn-ea"/>
                    <a:cs typeface="Courier New" pitchFamily="49" charset="0"/>
                  </a:rPr>
                  <a:t>φ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(n)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的通俗定义，是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1~n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中与 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n 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互素的数的个数。</a:t>
                </a:r>
                <a:endParaRPr lang="en-US" altLang="zh-CN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−1 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（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素数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）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zh-CN" altLang="en-US" sz="2000" i="1">
                                <a:latin typeface="Cambria Math"/>
                              </a:rPr>
                              <m:t>（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zh-CN" altLang="en-US" sz="2000" i="1">
                                <a:latin typeface="Cambria Math"/>
                              </a:rPr>
                              <m:t>，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素数</m:t>
                            </m:r>
                            <m:r>
                              <a:rPr lang="zh-CN" altLang="en-US" sz="2000" i="1">
                                <a:latin typeface="Cambria Math"/>
                              </a:rPr>
                              <m:t>）</m:t>
                            </m:r>
                          </m:e>
                          <m:e>
                            <m:nary>
                              <m:naryPr>
                                <m:chr m:val="∏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−1)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zh-CN" altLang="en-US" sz="2000" i="1">
                                <a:latin typeface="Cambria Math"/>
                              </a:rPr>
                              <m:t>（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zh-CN" altLang="en-US" sz="2000" i="1">
                                    <a:latin typeface="Cambria Math"/>
                                  </a:rPr>
                                  <m:t>，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000" i="1">
                                <a:latin typeface="Cambria Math"/>
                              </a:rPr>
                              <m:t>为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素数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所以，若整数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…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dirty="0">
                    <a:latin typeface="+mn-ea"/>
                    <a:cs typeface="Courier New" pitchFamily="49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  <a:cs typeface="Courier New" pitchFamily="49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(1−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(1−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cs typeface="Courier New" pitchFamily="49" charset="0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(1−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 smtClean="0">
                  <a:latin typeface="+mn-ea"/>
                  <a:cs typeface="Courier New" pitchFamily="49" charset="0"/>
                </a:endParaRPr>
              </a:p>
              <a:p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因此欧拉函数可以在分解质因数的过程中求出，时间复</a:t>
                </a:r>
                <a:r>
                  <a:rPr lang="zh-CN" altLang="en-US" sz="2000" dirty="0">
                    <a:latin typeface="+mn-ea"/>
                    <a:cs typeface="Courier New" pitchFamily="49" charset="0"/>
                  </a:rPr>
                  <a:t>杂度为</a:t>
                </a:r>
                <a:r>
                  <a:rPr lang="en-US" altLang="zh-CN" sz="2000" dirty="0">
                    <a:latin typeface="+mn-ea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+mn-ea"/>
                    <a:cs typeface="Courier New" pitchFamily="49" charset="0"/>
                  </a:rPr>
                  <a:t>)</a:t>
                </a:r>
                <a:r>
                  <a:rPr lang="zh-CN" altLang="en-US" sz="2000" dirty="0" smtClean="0">
                    <a:latin typeface="+mn-ea"/>
                    <a:cs typeface="Courier New" pitchFamily="49" charset="0"/>
                  </a:rPr>
                  <a:t>。</a:t>
                </a:r>
                <a:endParaRPr lang="en-US" altLang="zh-CN" sz="2000" dirty="0" smtClean="0">
                  <a:latin typeface="+mn-ea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/>
                      </a:rPr>
                      <m:t>1~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n</m:t>
                    </m:r>
                    <m:r>
                      <a:rPr lang="zh-CN" altLang="en-US" sz="2000" i="1" dirty="0">
                        <a:latin typeface="Cambria Math"/>
                      </a:rPr>
                      <m:t>中，与</m:t>
                    </m:r>
                    <m:r>
                      <a:rPr lang="en-US" altLang="zh-CN" sz="2000" i="1" dirty="0">
                        <a:latin typeface="Cambria Math"/>
                      </a:rPr>
                      <m:t>𝑛</m:t>
                    </m:r>
                    <m:r>
                      <a:rPr lang="zh-CN" altLang="en-US" sz="2000" i="1" dirty="0">
                        <a:latin typeface="Cambria Math"/>
                      </a:rPr>
                      <m:t>互质的数的和为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a:rPr lang="zh-CN" altLang="en-US" sz="2000" i="1" dirty="0">
                            <a:latin typeface="Cambria Math"/>
                          </a:rPr>
                          <m:t>𝜑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+mn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983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离散型随机变量的分布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7063090"/>
                  </p:ext>
                </p:extLst>
              </p:nvPr>
            </p:nvGraphicFramePr>
            <p:xfrm>
              <a:off x="609600" y="1600198"/>
              <a:ext cx="10330149" cy="485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8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143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677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类型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描述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概率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0/1</a:t>
                          </a:r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每次试验中</a:t>
                          </a:r>
                          <a:r>
                            <a:rPr lang="en-US" altLang="zh-CN" sz="2200" dirty="0" smtClean="0"/>
                            <a:t>p</a:t>
                          </a:r>
                          <a:r>
                            <a:rPr lang="zh-CN" altLang="en-US" sz="2200" dirty="0" smtClean="0"/>
                            <a:t>概率发生事件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=0,1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二项分布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n</a:t>
                          </a:r>
                          <a:r>
                            <a:rPr lang="zh-CN" altLang="en-US" sz="2200" dirty="0" smtClean="0"/>
                            <a:t>次试验中事件发生次数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=0~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事件首次发生时试验次数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Pascal</a:t>
                          </a:r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事件第</a:t>
                          </a:r>
                          <a:r>
                            <a:rPr lang="en-US" altLang="zh-CN" sz="2200" dirty="0" smtClean="0"/>
                            <a:t>r</a:t>
                          </a:r>
                          <a:r>
                            <a:rPr lang="zh-CN" altLang="en-US" sz="2200" dirty="0" smtClean="0"/>
                            <a:t>次发生时试验次数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超几何分布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总数</a:t>
                          </a:r>
                          <a:r>
                            <a:rPr lang="en-US" altLang="zh-CN" sz="2200" dirty="0" smtClean="0"/>
                            <a:t>N</a:t>
                          </a:r>
                          <a:r>
                            <a:rPr lang="zh-CN" altLang="en-US" sz="2200" dirty="0" smtClean="0"/>
                            <a:t>，次品数</a:t>
                          </a:r>
                          <a:r>
                            <a:rPr lang="en-US" altLang="zh-CN" sz="2200" dirty="0" smtClean="0"/>
                            <a:t>M</a:t>
                          </a:r>
                          <a:r>
                            <a:rPr lang="zh-CN" altLang="en-US" sz="2200" dirty="0" smtClean="0"/>
                            <a:t>，抽样</a:t>
                          </a:r>
                          <a:r>
                            <a:rPr lang="en-US" altLang="zh-CN" sz="2200" dirty="0" smtClean="0"/>
                            <a:t>n</a:t>
                          </a:r>
                          <a:r>
                            <a:rPr lang="zh-CN" altLang="en-US" sz="2200" dirty="0" smtClean="0"/>
                            <a:t>个，其中的次品数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=0~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泊松分布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7063090"/>
                  </p:ext>
                </p:extLst>
              </p:nvPr>
            </p:nvGraphicFramePr>
            <p:xfrm>
              <a:off x="609600" y="1600198"/>
              <a:ext cx="10330149" cy="485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8010"/>
                    <a:gridCol w="3514380"/>
                    <a:gridCol w="5067759"/>
                  </a:tblGrid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类型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描述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概率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0/1</a:t>
                          </a:r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每次试验中</a:t>
                          </a:r>
                          <a:r>
                            <a:rPr lang="en-US" altLang="zh-CN" sz="2200" dirty="0" smtClean="0"/>
                            <a:t>p</a:t>
                          </a:r>
                          <a:r>
                            <a:rPr lang="zh-CN" altLang="en-US" sz="2200" dirty="0" smtClean="0"/>
                            <a:t>概率发生事件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966" t="-100000" r="-481" b="-548598"/>
                          </a:stretch>
                        </a:blipFill>
                      </a:tcPr>
                    </a:tc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二项分布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n</a:t>
                          </a:r>
                          <a:r>
                            <a:rPr lang="zh-CN" altLang="en-US" sz="2200" dirty="0" smtClean="0"/>
                            <a:t>次试验中事件发生次数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966" t="-201887" r="-481" b="-453774"/>
                          </a:stretch>
                        </a:blipFill>
                      </a:tcPr>
                    </a:tc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事件首次发生时试验次数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966" t="-299065" r="-481" b="-349533"/>
                          </a:stretch>
                        </a:blipFill>
                      </a:tcPr>
                    </a:tc>
                  </a:tr>
                  <a:tr h="648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Pascal</a:t>
                          </a:r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事件第</a:t>
                          </a:r>
                          <a:r>
                            <a:rPr lang="en-US" altLang="zh-CN" sz="2200" dirty="0" smtClean="0"/>
                            <a:t>r</a:t>
                          </a:r>
                          <a:r>
                            <a:rPr lang="zh-CN" altLang="en-US" sz="2200" dirty="0" smtClean="0"/>
                            <a:t>次发生时试验次数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966" t="-402830" r="-481" b="-252830"/>
                          </a:stretch>
                        </a:blipFill>
                      </a:tcPr>
                    </a:tc>
                  </a:tr>
                  <a:tr h="847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超几何分布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总数</a:t>
                          </a:r>
                          <a:r>
                            <a:rPr lang="en-US" altLang="zh-CN" sz="2200" dirty="0" smtClean="0"/>
                            <a:t>N</a:t>
                          </a:r>
                          <a:r>
                            <a:rPr lang="zh-CN" altLang="en-US" sz="2200" dirty="0" smtClean="0"/>
                            <a:t>，次品数</a:t>
                          </a:r>
                          <a:r>
                            <a:rPr lang="en-US" altLang="zh-CN" sz="2200" dirty="0" smtClean="0"/>
                            <a:t>M</a:t>
                          </a:r>
                          <a:r>
                            <a:rPr lang="zh-CN" altLang="en-US" sz="2200" dirty="0" smtClean="0"/>
                            <a:t>，抽样</a:t>
                          </a:r>
                          <a:r>
                            <a:rPr lang="en-US" altLang="zh-CN" sz="2200" dirty="0" smtClean="0"/>
                            <a:t>n</a:t>
                          </a:r>
                          <a:r>
                            <a:rPr lang="zh-CN" altLang="en-US" sz="2200" dirty="0" smtClean="0"/>
                            <a:t>个，其中的次品数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966" t="-383453" r="-481" b="-92806"/>
                          </a:stretch>
                        </a:blipFill>
                      </a:tcPr>
                    </a:tc>
                  </a:tr>
                  <a:tr h="7712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泊松分布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966" t="-529134" r="-481" b="-15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09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连续型随机变量的分布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3237531"/>
                  </p:ext>
                </p:extLst>
              </p:nvPr>
            </p:nvGraphicFramePr>
            <p:xfrm>
              <a:off x="609600" y="1707615"/>
              <a:ext cx="10160001" cy="4230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20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518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7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名称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表示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密度函数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50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均匀分布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X~U(</a:t>
                          </a:r>
                          <a:r>
                            <a:rPr lang="en-US" altLang="zh-CN" sz="2200" dirty="0" err="1" smtClean="0"/>
                            <a:t>a,b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0   ,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50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指数分布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X~E(λ)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≥0</m:t>
                                        </m:r>
                                      </m:e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0      ,</m:t>
                                        </m:r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50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正态分布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X~N(μ,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2200" dirty="0" smtClean="0">
                                      <a:latin typeface="Lucida Sans Unicode" panose="020B0602030504020204" pitchFamily="34" charset="0"/>
                                      <a:cs typeface="Lucida Sans Unicode" panose="020B060203050402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rad>
                                    <m:r>
                                      <m:rPr>
                                        <m:nor/>
                                      </m:rPr>
                                      <a:rPr lang="el-GR" altLang="zh-CN" sz="2200" dirty="0" smtClean="0">
                                        <a:latin typeface="Lucida Sans Unicode" panose="020B0602030504020204" pitchFamily="34" charset="0"/>
                                        <a:cs typeface="Lucida Sans Unicode" panose="020B0602030504020204" pitchFamily="34" charset="0"/>
                                      </a:rPr>
                                      <m:t>σ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μ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zh-CN" sz="2200" dirty="0" smtClean="0">
                                                <a:latin typeface="Lucida Sans Unicode" panose="020B0602030504020204" pitchFamily="34" charset="0"/>
                                                <a:cs typeface="Lucida Sans Unicode" panose="020B0602030504020204" pitchFamily="34" charset="0"/>
                                              </a:rP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200" b="0" i="1" dirty="0" smtClean="0">
                                                <a:latin typeface="Cambria Math" panose="02040503050406030204" pitchFamily="18" charset="0"/>
                                                <a:cs typeface="Lucida Sans Unicode" panose="020B0602030504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3237531"/>
                  </p:ext>
                </p:extLst>
              </p:nvPr>
            </p:nvGraphicFramePr>
            <p:xfrm>
              <a:off x="609600" y="1707615"/>
              <a:ext cx="10160001" cy="4230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6140"/>
                    <a:gridCol w="2622014"/>
                    <a:gridCol w="5051847"/>
                  </a:tblGrid>
                  <a:tr h="767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名称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表示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密度函数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</a:tr>
                  <a:tr h="1161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均匀分布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X~U(</a:t>
                          </a:r>
                          <a:r>
                            <a:rPr lang="en-US" altLang="zh-CN" sz="2200" dirty="0" err="1" smtClean="0"/>
                            <a:t>a,b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327" t="-66492" r="-483" b="-198953"/>
                          </a:stretch>
                        </a:blipFill>
                      </a:tcPr>
                    </a:tc>
                  </a:tr>
                  <a:tr h="1150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指数分布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X~E(λ)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327" t="-168254" r="-483" b="-101058"/>
                          </a:stretch>
                        </a:blipFill>
                      </a:tcPr>
                    </a:tc>
                  </a:tr>
                  <a:tr h="1150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正态分布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5349" t="-268254" r="-193721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327" t="-268254" r="-483" b="-10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741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10160000" cy="51153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离散型：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若概率分布为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则数学期望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连续型：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若概率分布函数为</a:t>
                </a:r>
                <a:r>
                  <a:rPr lang="en-US" altLang="zh-CN" dirty="0" smtClean="0"/>
                  <a:t>f(x)</a:t>
                </a:r>
              </a:p>
              <a:p>
                <a:r>
                  <a:rPr lang="zh-CN" altLang="en-US" dirty="0" smtClean="0"/>
                  <a:t>则数学期望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性质：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E(</a:t>
                </a:r>
                <a:r>
                  <a:rPr lang="en-US" altLang="zh-CN" dirty="0" err="1" smtClean="0"/>
                  <a:t>aX</a:t>
                </a:r>
                <a:r>
                  <a:rPr lang="en-US" altLang="zh-CN" dirty="0" smtClean="0"/>
                  <a:t>)=</a:t>
                </a:r>
                <a:r>
                  <a:rPr lang="en-US" altLang="zh-CN" dirty="0" err="1" smtClean="0"/>
                  <a:t>aE</a:t>
                </a:r>
                <a:r>
                  <a:rPr lang="en-US" altLang="zh-CN" dirty="0" smtClean="0"/>
                  <a:t>(X)</a:t>
                </a:r>
              </a:p>
              <a:p>
                <a:r>
                  <a:rPr lang="en-US" altLang="zh-CN" dirty="0" smtClean="0"/>
                  <a:t>E(X+Y)=E(X)+E(Y)</a:t>
                </a:r>
              </a:p>
              <a:p>
                <a:r>
                  <a:rPr lang="en-US" altLang="zh-CN" dirty="0" smtClean="0"/>
                  <a:t>X,Y</a:t>
                </a:r>
                <a:r>
                  <a:rPr lang="zh-CN" altLang="en-US" dirty="0" smtClean="0"/>
                  <a:t>独立时，</a:t>
                </a:r>
                <a:r>
                  <a:rPr lang="en-US" altLang="zh-CN" dirty="0" smtClean="0"/>
                  <a:t>E(XY)=E(X)E(Y)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160000" cy="5115364"/>
              </a:xfrm>
              <a:blipFill rotWithShape="0">
                <a:blip r:embed="rId2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529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D(X)=E((X-E(X))^2)</a:t>
            </a:r>
          </a:p>
          <a:p>
            <a:r>
              <a:rPr lang="en-US" altLang="zh-CN" dirty="0" smtClean="0"/>
              <a:t>D(X)=E(X^2)-E(X)^2</a:t>
            </a:r>
          </a:p>
          <a:p>
            <a:r>
              <a:rPr lang="en-US" altLang="zh-CN" dirty="0" smtClean="0"/>
              <a:t>D(</a:t>
            </a:r>
            <a:r>
              <a:rPr lang="en-US" altLang="zh-CN" dirty="0" err="1" smtClean="0"/>
              <a:t>aX+b</a:t>
            </a:r>
            <a:r>
              <a:rPr lang="en-US" altLang="zh-CN" dirty="0" smtClean="0"/>
              <a:t>)=a^2*D(X)</a:t>
            </a:r>
          </a:p>
          <a:p>
            <a:r>
              <a:rPr lang="en-US" altLang="zh-CN" dirty="0" smtClean="0"/>
              <a:t>D(X±Y)=D(X)+D(Y)±2E((X-E(X))*(Y-E(Y)))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/>
              <a:t>E((X-E(X))*(Y-E(Y</a:t>
            </a:r>
            <a:r>
              <a:rPr lang="en-US" altLang="zh-CN" dirty="0" smtClean="0"/>
              <a:t>)))</a:t>
            </a:r>
            <a:r>
              <a:rPr lang="zh-CN" altLang="en-US" dirty="0" smtClean="0"/>
              <a:t>称为协方差，记为</a:t>
            </a:r>
            <a:r>
              <a:rPr lang="en-US" altLang="zh-CN" dirty="0" smtClean="0"/>
              <a:t>COV(X,Y)</a:t>
            </a:r>
          </a:p>
          <a:p>
            <a:r>
              <a:rPr lang="en-US" altLang="zh-CN" dirty="0" smtClean="0"/>
              <a:t>COV(X,Y)=E(XY)-E(X)E(Y)</a:t>
            </a:r>
          </a:p>
          <a:p>
            <a:r>
              <a:rPr lang="en-US" altLang="zh-CN" dirty="0" smtClean="0"/>
              <a:t>COV(X+Y,Z)=COV(X,Z)+COV(Y,Z)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600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常见概率分布的期望与方差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3141621"/>
                  </p:ext>
                </p:extLst>
              </p:nvPr>
            </p:nvGraphicFramePr>
            <p:xfrm>
              <a:off x="609600" y="1600200"/>
              <a:ext cx="10160001" cy="4453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6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6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期望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方差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0/1</a:t>
                          </a:r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p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p(1-p)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二项分布</a:t>
                          </a:r>
                          <a:r>
                            <a:rPr lang="en-US" altLang="zh-CN" sz="2200" dirty="0" smtClean="0"/>
                            <a:t>~B(</a:t>
                          </a:r>
                          <a:r>
                            <a:rPr lang="en-US" altLang="zh-CN" sz="2200" dirty="0" err="1" smtClean="0"/>
                            <a:t>n,p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np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np(1-p)</a:t>
                          </a:r>
                          <a:endParaRPr lang="zh-CN" altLang="en-US" sz="22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1/p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(1-p)/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超几何分布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err="1" smtClean="0"/>
                            <a:t>nM</a:t>
                          </a:r>
                          <a:r>
                            <a:rPr lang="en-US" altLang="zh-CN" sz="2200" dirty="0" smtClean="0"/>
                            <a:t>/N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泊松分布</a:t>
                          </a:r>
                          <a:r>
                            <a:rPr lang="en-US" altLang="zh-CN" sz="2200" dirty="0" smtClean="0"/>
                            <a:t>~P(λ)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λ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λ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均匀分布</a:t>
                          </a:r>
                          <a:r>
                            <a:rPr lang="en-US" altLang="zh-CN" sz="2200" dirty="0" smtClean="0"/>
                            <a:t>~U(</a:t>
                          </a:r>
                          <a:r>
                            <a:rPr lang="en-US" altLang="zh-CN" sz="2200" dirty="0" err="1" smtClean="0"/>
                            <a:t>a,b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en-US" altLang="zh-CN" sz="2200" dirty="0" err="1" smtClean="0"/>
                            <a:t>a+b</a:t>
                          </a:r>
                          <a:r>
                            <a:rPr lang="en-US" altLang="zh-CN" sz="2200" dirty="0" smtClean="0"/>
                            <a:t>)/2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200" dirty="0" smtClean="0"/>
                            <a:t>/12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指数分布</a:t>
                          </a:r>
                          <a:r>
                            <a:rPr lang="en-US" altLang="zh-CN" sz="2200" dirty="0" smtClean="0"/>
                            <a:t>~E(λ)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1/λ</a:t>
                          </a:r>
                          <a:endParaRPr lang="zh-CN" alt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1/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200" dirty="0" smtClean="0"/>
                                    <m:t>λ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7536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正态分布</a:t>
                          </a:r>
                          <a:r>
                            <a:rPr lang="en-US" altLang="zh-CN" sz="2200" dirty="0" smtClean="0"/>
                            <a:t>~N(μ,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2200" dirty="0" smtClean="0">
                                      <a:latin typeface="Lucida Sans Unicode" panose="020B0602030504020204" pitchFamily="34" charset="0"/>
                                      <a:cs typeface="Lucida Sans Unicode" panose="020B060203050402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μ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200" b="0" i="1" dirty="0" smtClean="0">
                                        <a:latin typeface="Cambria Math" panose="02040503050406030204" pitchFamily="18" charset="0"/>
                                        <a:cs typeface="Lucida Sans Unicode" panose="020B0602030504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2200" dirty="0" smtClean="0">
                                        <a:latin typeface="Lucida Sans Unicode" panose="020B0602030504020204" pitchFamily="34" charset="0"/>
                                        <a:cs typeface="Lucida Sans Unicode" panose="020B0602030504020204" pitchFamily="34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CN" sz="2200" b="0" i="1" dirty="0" smtClean="0">
                                        <a:latin typeface="Cambria Math" panose="02040503050406030204" pitchFamily="18" charset="0"/>
                                        <a:cs typeface="Lucida Sans Unicode" panose="020B0602030504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3141621"/>
                  </p:ext>
                </p:extLst>
              </p:nvPr>
            </p:nvGraphicFramePr>
            <p:xfrm>
              <a:off x="609600" y="1600200"/>
              <a:ext cx="10160001" cy="4463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667"/>
                    <a:gridCol w="3386667"/>
                    <a:gridCol w="3386667"/>
                  </a:tblGrid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期望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方差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0/1</a:t>
                          </a:r>
                          <a:r>
                            <a:rPr lang="zh-CN" altLang="en-US" sz="2200" dirty="0" smtClean="0"/>
                            <a:t>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p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p(1-p)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二项分布</a:t>
                          </a:r>
                          <a:r>
                            <a:rPr lang="en-US" altLang="zh-CN" sz="2200" dirty="0" smtClean="0"/>
                            <a:t>~B(</a:t>
                          </a:r>
                          <a:r>
                            <a:rPr lang="en-US" altLang="zh-CN" sz="2200" dirty="0" err="1" smtClean="0"/>
                            <a:t>n,p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np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np(1-p)</a:t>
                          </a:r>
                          <a:endParaRPr lang="zh-CN" altLang="en-US" sz="2200" dirty="0" smtClean="0"/>
                        </a:p>
                      </a:txBody>
                      <a:tcPr anchor="ctr"/>
                    </a:tc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1/p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180" t="-303947" r="-719" b="-567105"/>
                          </a:stretch>
                        </a:blipFill>
                      </a:tcPr>
                    </a:tc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超几何分布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err="1" smtClean="0"/>
                            <a:t>nM</a:t>
                          </a:r>
                          <a:r>
                            <a:rPr lang="en-US" altLang="zh-CN" sz="2200" dirty="0" smtClean="0"/>
                            <a:t>/N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/>
                        </a:p>
                      </a:txBody>
                      <a:tcPr anchor="ctr"/>
                    </a:tc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泊松分布</a:t>
                          </a:r>
                          <a:r>
                            <a:rPr lang="en-US" altLang="zh-CN" sz="2200" dirty="0" smtClean="0"/>
                            <a:t>~P(λ)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λ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λ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</a:tr>
                  <a:tr h="4624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均匀分布</a:t>
                          </a:r>
                          <a:r>
                            <a:rPr lang="en-US" altLang="zh-CN" sz="2200" dirty="0" smtClean="0"/>
                            <a:t>~U(</a:t>
                          </a:r>
                          <a:r>
                            <a:rPr lang="en-US" altLang="zh-CN" sz="2200" dirty="0" err="1" smtClean="0"/>
                            <a:t>a,b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en-US" altLang="zh-CN" sz="2200" dirty="0" err="1" smtClean="0"/>
                            <a:t>a+b</a:t>
                          </a:r>
                          <a:r>
                            <a:rPr lang="en-US" altLang="zh-CN" sz="2200" dirty="0" smtClean="0"/>
                            <a:t>)/2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180" t="-603947" r="-719" b="-267105"/>
                          </a:stretch>
                        </a:blipFill>
                      </a:tcPr>
                    </a:tc>
                  </a:tr>
                  <a:tr h="473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指数分布</a:t>
                          </a:r>
                          <a:r>
                            <a:rPr lang="en-US" altLang="zh-CN" sz="2200" dirty="0" smtClean="0"/>
                            <a:t>~E(λ)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1/λ</a:t>
                          </a:r>
                          <a:endParaRPr lang="zh-CN" alt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180" t="-694805" r="-719" b="-163636"/>
                          </a:stretch>
                        </a:blipFill>
                      </a:tcPr>
                    </a:tc>
                  </a:tr>
                  <a:tr h="7536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0" t="-493548" r="-20054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/>
                            <a:t>μ</a:t>
                          </a:r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180" t="-493548" r="-719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336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Nescafé26 Rainbow</a:t>
            </a:r>
            <a:r>
              <a:rPr lang="zh-CN" altLang="en-US" dirty="0" smtClean="0"/>
              <a:t>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www.tyvj.cn/p/2020</a:t>
            </a:r>
            <a:endParaRPr lang="en-US" altLang="zh-CN" dirty="0" smtClean="0"/>
          </a:p>
          <a:p>
            <a:r>
              <a:rPr lang="zh-CN" altLang="zh-CN" dirty="0" smtClean="0"/>
              <a:t>各位</a:t>
            </a:r>
            <a:r>
              <a:rPr lang="zh-CN" altLang="zh-CN" dirty="0"/>
              <a:t>之间互不影响</a:t>
            </a:r>
            <a:r>
              <a:rPr lang="zh-CN" altLang="zh-CN" dirty="0" smtClean="0"/>
              <a:t>，分成</a:t>
            </a:r>
            <a:r>
              <a:rPr lang="en-US" altLang="zh-CN" dirty="0"/>
              <a:t>31</a:t>
            </a:r>
            <a:r>
              <a:rPr lang="zh-CN" altLang="zh-CN" dirty="0"/>
              <a:t>位分别处理，这样实际上每位只有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，问题转化为求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位二进制数的</a:t>
            </a:r>
            <a:r>
              <a:rPr lang="en-US" altLang="zh-CN" dirty="0" smtClean="0"/>
              <a:t>and/or/</a:t>
            </a:r>
            <a:r>
              <a:rPr lang="en-US" altLang="zh-CN" dirty="0" err="1" smtClean="0"/>
              <a:t>xor</a:t>
            </a:r>
            <a:r>
              <a:rPr lang="zh-CN" altLang="zh-CN" dirty="0"/>
              <a:t>和的</a:t>
            </a:r>
            <a:r>
              <a:rPr lang="zh-CN" altLang="zh-CN" dirty="0" smtClean="0"/>
              <a:t>期望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zh-CN" dirty="0" smtClean="0"/>
              <a:t>枚举</a:t>
            </a:r>
            <a:r>
              <a:rPr lang="zh-CN" altLang="zh-CN" dirty="0"/>
              <a:t>右端点，然后往左扫描，可以发现一旦遇到一个</a:t>
            </a:r>
            <a:r>
              <a:rPr lang="en-US" altLang="zh-CN" dirty="0"/>
              <a:t>0</a:t>
            </a:r>
            <a:r>
              <a:rPr lang="zh-CN" altLang="zh-CN" dirty="0"/>
              <a:t>，那么后面的</a:t>
            </a:r>
            <a:r>
              <a:rPr lang="en-US" altLang="zh-CN" dirty="0"/>
              <a:t>and</a:t>
            </a:r>
            <a:r>
              <a:rPr lang="zh-CN" altLang="zh-CN" dirty="0"/>
              <a:t>和就都是</a:t>
            </a:r>
            <a:r>
              <a:rPr lang="en-US" altLang="zh-CN" dirty="0"/>
              <a:t>0</a:t>
            </a:r>
            <a:r>
              <a:rPr lang="zh-CN" altLang="zh-CN" dirty="0"/>
              <a:t>了</a:t>
            </a:r>
            <a:r>
              <a:rPr lang="zh-CN" altLang="zh-CN" dirty="0" smtClean="0"/>
              <a:t>。因此</a:t>
            </a:r>
            <a:r>
              <a:rPr lang="zh-CN" altLang="zh-CN" dirty="0"/>
              <a:t>对于</a:t>
            </a:r>
            <a:r>
              <a:rPr lang="en-US" altLang="zh-CN" dirty="0"/>
              <a:t>and</a:t>
            </a:r>
            <a:r>
              <a:rPr lang="zh-CN" altLang="zh-CN" dirty="0"/>
              <a:t>和，只需要统计每个数左边第一个</a:t>
            </a:r>
            <a:r>
              <a:rPr lang="en-US" altLang="zh-CN" dirty="0"/>
              <a:t>0</a:t>
            </a:r>
            <a:r>
              <a:rPr lang="zh-CN" altLang="zh-CN" dirty="0"/>
              <a:t>出现在什么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同理对于</a:t>
            </a:r>
            <a:r>
              <a:rPr lang="en-US" altLang="zh-CN" dirty="0"/>
              <a:t>or</a:t>
            </a:r>
            <a:r>
              <a:rPr lang="zh-CN" altLang="zh-CN" dirty="0"/>
              <a:t>和，只需要统计每个数左边第一个</a:t>
            </a:r>
            <a:r>
              <a:rPr lang="en-US" altLang="zh-CN" dirty="0"/>
              <a:t>1</a:t>
            </a:r>
            <a:r>
              <a:rPr lang="zh-CN" altLang="zh-CN" dirty="0"/>
              <a:t>出现在什么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对于</a:t>
            </a:r>
            <a:r>
              <a:rPr lang="en-US" altLang="zh-CN" dirty="0" err="1"/>
              <a:t>xor</a:t>
            </a:r>
            <a:r>
              <a:rPr lang="zh-CN" altLang="zh-CN" dirty="0" smtClean="0"/>
              <a:t>和，</a:t>
            </a:r>
            <a:r>
              <a:rPr lang="zh-CN" altLang="zh-CN" dirty="0"/>
              <a:t>枚举右端点然后向左扫描的过程中，遇到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 err="1"/>
              <a:t>xor</a:t>
            </a:r>
            <a:r>
              <a:rPr lang="zh-CN" altLang="zh-CN" dirty="0"/>
              <a:t>和不变，遇到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err="1"/>
              <a:t>xor</a:t>
            </a:r>
            <a:r>
              <a:rPr lang="zh-CN" altLang="zh-CN" dirty="0" smtClean="0"/>
              <a:t>和取</a:t>
            </a:r>
            <a:r>
              <a:rPr lang="zh-CN" altLang="zh-CN" dirty="0"/>
              <a:t>反</a:t>
            </a:r>
            <a:r>
              <a:rPr lang="zh-CN" altLang="zh-CN" dirty="0" smtClean="0"/>
              <a:t>。我们</a:t>
            </a:r>
            <a:r>
              <a:rPr lang="zh-CN" altLang="zh-CN" dirty="0"/>
              <a:t>以所有的</a:t>
            </a:r>
            <a:r>
              <a:rPr lang="en-US" altLang="zh-CN" dirty="0"/>
              <a:t>1</a:t>
            </a:r>
            <a:r>
              <a:rPr lang="zh-CN" altLang="zh-CN" dirty="0"/>
              <a:t>为分界点，把这些数分成几段，要累加的要么就是所有奇数段中的数为左端点的</a:t>
            </a:r>
            <a:r>
              <a:rPr lang="en-US" altLang="zh-CN" dirty="0" err="1"/>
              <a:t>xor</a:t>
            </a:r>
            <a:r>
              <a:rPr lang="zh-CN" altLang="zh-CN" dirty="0" smtClean="0"/>
              <a:t>和，</a:t>
            </a:r>
            <a:r>
              <a:rPr lang="zh-CN" altLang="zh-CN" dirty="0"/>
              <a:t>要么就是所有偶数段中的数为左端点的</a:t>
            </a:r>
            <a:r>
              <a:rPr lang="en-US" altLang="zh-CN" dirty="0" err="1"/>
              <a:t>xor</a:t>
            </a:r>
            <a:r>
              <a:rPr lang="zh-CN" altLang="zh-CN" dirty="0" smtClean="0"/>
              <a:t>和。因此</a:t>
            </a:r>
            <a:r>
              <a:rPr lang="zh-CN" altLang="en-US" dirty="0" smtClean="0"/>
              <a:t>只需用</a:t>
            </a:r>
            <a:r>
              <a:rPr lang="zh-CN" altLang="zh-CN" dirty="0" smtClean="0"/>
              <a:t>两</a:t>
            </a:r>
            <a:r>
              <a:rPr lang="zh-CN" altLang="zh-CN" dirty="0"/>
              <a:t>个变量分别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奇偶段的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和</a:t>
            </a:r>
            <a:r>
              <a:rPr lang="zh-CN" altLang="zh-CN" dirty="0" smtClean="0"/>
              <a:t>，遇到</a:t>
            </a:r>
            <a:r>
              <a:rPr lang="en-US" altLang="zh-CN" dirty="0"/>
              <a:t>1</a:t>
            </a:r>
            <a:r>
              <a:rPr lang="zh-CN" altLang="zh-CN" dirty="0"/>
              <a:t>就交换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，然后根据当前情况取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中合适的一个累加到答案</a:t>
            </a:r>
            <a:r>
              <a:rPr lang="zh-CN" altLang="zh-CN" dirty="0" smtClean="0"/>
              <a:t>里。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8776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Tyvj2002 </a:t>
            </a:r>
            <a:r>
              <a:rPr lang="zh-CN" altLang="en-US" dirty="0" smtClean="0"/>
              <a:t>扑克牌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www.tyvj.cn/p/2002</a:t>
            </a:r>
            <a:endParaRPr lang="en-US" altLang="zh-CN" dirty="0" smtClean="0"/>
          </a:p>
          <a:p>
            <a:r>
              <a:rPr lang="zh-CN" altLang="en-US" dirty="0" smtClean="0"/>
              <a:t>使用记忆化搜索实现。</a:t>
            </a:r>
            <a:endParaRPr lang="en-US" altLang="zh-CN" dirty="0" smtClean="0"/>
          </a:p>
          <a:p>
            <a:r>
              <a:rPr lang="en-US" altLang="zh-CN" dirty="0"/>
              <a:t>f[a][b][c][d][x][y]</a:t>
            </a:r>
            <a:r>
              <a:rPr lang="zh-CN" altLang="en-US" dirty="0"/>
              <a:t>来记录当前已经翻了</a:t>
            </a:r>
            <a:r>
              <a:rPr lang="en-US" altLang="zh-CN" dirty="0"/>
              <a:t>a</a:t>
            </a:r>
            <a:r>
              <a:rPr lang="zh-CN" altLang="en-US" dirty="0"/>
              <a:t>张黑桃，</a:t>
            </a:r>
            <a:r>
              <a:rPr lang="en-US" altLang="zh-CN" dirty="0"/>
              <a:t>b</a:t>
            </a:r>
            <a:r>
              <a:rPr lang="zh-CN" altLang="en-US" dirty="0"/>
              <a:t>张红桃，</a:t>
            </a:r>
            <a:r>
              <a:rPr lang="en-US" altLang="zh-CN" dirty="0"/>
              <a:t>c</a:t>
            </a:r>
            <a:r>
              <a:rPr lang="zh-CN" altLang="en-US" dirty="0"/>
              <a:t>张梅花，</a:t>
            </a:r>
            <a:r>
              <a:rPr lang="en-US" altLang="zh-CN" dirty="0"/>
              <a:t>d</a:t>
            </a:r>
            <a:r>
              <a:rPr lang="zh-CN" altLang="en-US" dirty="0"/>
              <a:t>张方片</a:t>
            </a:r>
            <a:r>
              <a:rPr lang="zh-CN" altLang="en-US" dirty="0" smtClean="0"/>
              <a:t>，小王状态为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，大王状态为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时的期望值。</a:t>
            </a:r>
            <a:r>
              <a:rPr lang="en-US" altLang="zh-CN" dirty="0" smtClean="0"/>
              <a:t>x=4</a:t>
            </a:r>
            <a:r>
              <a:rPr lang="zh-CN" altLang="en-US" dirty="0" smtClean="0"/>
              <a:t>表示没有用</a:t>
            </a:r>
            <a:r>
              <a:rPr lang="zh-CN" altLang="en-US" dirty="0"/>
              <a:t>过</a:t>
            </a:r>
            <a:r>
              <a:rPr lang="zh-CN" altLang="en-US" dirty="0" smtClean="0"/>
              <a:t>小王，</a:t>
            </a:r>
            <a:r>
              <a:rPr lang="en-US" altLang="zh-CN" dirty="0" smtClean="0"/>
              <a:t>x=0~3</a:t>
            </a:r>
            <a:r>
              <a:rPr lang="zh-CN" altLang="en-US" dirty="0" smtClean="0"/>
              <a:t>表示用</a:t>
            </a:r>
            <a:r>
              <a:rPr lang="zh-CN" altLang="en-US" dirty="0"/>
              <a:t>过</a:t>
            </a:r>
            <a:r>
              <a:rPr lang="zh-CN" altLang="en-US" dirty="0" smtClean="0"/>
              <a:t>小王且变成相应的数。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r>
              <a:rPr lang="en-US" altLang="zh-CN" dirty="0"/>
              <a:t>f[0][0][0][0][4][4</a:t>
            </a:r>
            <a:r>
              <a:rPr lang="en-US" altLang="zh-CN" dirty="0" smtClean="0"/>
              <a:t>]</a:t>
            </a:r>
            <a:endParaRPr lang="zh-CN" altLang="en-US" dirty="0"/>
          </a:p>
          <a:p>
            <a:r>
              <a:rPr lang="zh-CN" altLang="en-US" dirty="0" smtClean="0"/>
              <a:t>边界：已经翻出的牌不少于给定</a:t>
            </a:r>
            <a:r>
              <a:rPr lang="zh-CN" altLang="en-US" dirty="0"/>
              <a:t>的个数，返回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转移：</a:t>
            </a:r>
            <a:endParaRPr lang="en-US" altLang="zh-CN" dirty="0" smtClean="0"/>
          </a:p>
          <a:p>
            <a:r>
              <a:rPr lang="zh-CN" altLang="en-US" dirty="0" smtClean="0"/>
              <a:t>如果不翻开王，则有</a:t>
            </a:r>
            <a:r>
              <a:rPr lang="en-US" altLang="zh-CN" dirty="0" smtClean="0"/>
              <a:t>F+=f(a+1,b,c,d,x,y</a:t>
            </a:r>
            <a:r>
              <a:rPr lang="en-US" altLang="zh-CN" dirty="0"/>
              <a:t>)*(13-a)/(54-sum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b,c,d</a:t>
            </a:r>
            <a:r>
              <a:rPr lang="zh-CN" altLang="en-US" dirty="0" smtClean="0"/>
              <a:t>同理；</a:t>
            </a:r>
            <a:endParaRPr lang="zh-CN" altLang="en-US" dirty="0"/>
          </a:p>
          <a:p>
            <a:r>
              <a:rPr lang="zh-CN" altLang="en-US" dirty="0" smtClean="0"/>
              <a:t>如果翻开王，则枚举王翻成何种牌，</a:t>
            </a:r>
            <a:r>
              <a:rPr lang="en-US" altLang="zh-CN" dirty="0" smtClean="0"/>
              <a:t>F+=Min{f(a,b,c,d,0~3,y</a:t>
            </a:r>
            <a:r>
              <a:rPr lang="en-US" altLang="zh-CN" dirty="0"/>
              <a:t>)/(54-sum</a:t>
            </a:r>
            <a:r>
              <a:rPr lang="en-US" altLang="zh-CN" dirty="0" smtClean="0"/>
              <a:t>)}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0794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经典模型：</a:t>
            </a:r>
            <a:r>
              <a:rPr lang="en-US" altLang="zh-CN" dirty="0" smtClean="0"/>
              <a:t>NIM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 </a:t>
            </a:r>
            <a:r>
              <a:rPr lang="zh-CN" altLang="en-US" dirty="0" smtClean="0"/>
              <a:t>取硬币游戏？</a:t>
            </a:r>
            <a:endParaRPr lang="en-US" altLang="zh-CN" dirty="0" smtClean="0"/>
          </a:p>
          <a:p>
            <a:r>
              <a:rPr lang="zh-CN" altLang="en-US" dirty="0" smtClean="0"/>
              <a:t>很多人小时候玩过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三堆硬币，各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枚，每次可以从某一堆中取走任意多枚，两人轮流取，取走最后一枚硬币者胜。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一般化？</a:t>
            </a:r>
            <a:endParaRPr lang="en-US" altLang="zh-CN" dirty="0"/>
          </a:p>
          <a:p>
            <a:r>
              <a:rPr lang="zh-CN" altLang="en-US" dirty="0" smtClean="0"/>
              <a:t>有若干堆物品，每堆有若干</a:t>
            </a:r>
            <a:r>
              <a:rPr lang="zh-CN" altLang="en-US" dirty="0"/>
              <a:t>个</a:t>
            </a:r>
            <a:r>
              <a:rPr lang="zh-CN" altLang="en-US" dirty="0" smtClean="0"/>
              <a:t>物品。两</a:t>
            </a:r>
            <a:r>
              <a:rPr lang="zh-CN" altLang="en-US" dirty="0"/>
              <a:t>个人轮流从某一堆取任意多的</a:t>
            </a:r>
            <a:r>
              <a:rPr lang="zh-CN" altLang="en-US" dirty="0" smtClean="0"/>
              <a:t>物品，每次</a:t>
            </a:r>
            <a:r>
              <a:rPr lang="zh-CN" altLang="en-US" dirty="0"/>
              <a:t>至少取一</a:t>
            </a:r>
            <a:r>
              <a:rPr lang="zh-CN" altLang="en-US" dirty="0" smtClean="0"/>
              <a:t>个</a:t>
            </a:r>
            <a:r>
              <a:rPr lang="zh-CN" altLang="en-US" dirty="0"/>
              <a:t>，</a:t>
            </a:r>
            <a:r>
              <a:rPr lang="zh-CN" altLang="en-US" dirty="0" smtClean="0"/>
              <a:t>最后</a:t>
            </a:r>
            <a:r>
              <a:rPr lang="zh-CN" altLang="en-US" dirty="0"/>
              <a:t>取光</a:t>
            </a:r>
            <a:r>
              <a:rPr lang="zh-CN" altLang="en-US" dirty="0" smtClean="0"/>
              <a:t>者获胜。问先手有无必胜策略。</a:t>
            </a:r>
            <a:endParaRPr lang="en-US" altLang="zh-CN" dirty="0" smtClean="0"/>
          </a:p>
          <a:p>
            <a:r>
              <a:rPr lang="zh-CN" altLang="en-US" dirty="0" smtClean="0"/>
              <a:t>把所有堆物品的数目异或起来，若为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则先手必败，否则先手必胜。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536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有向图游戏   </a:t>
            </a:r>
            <a:r>
              <a:rPr lang="zh-CN" altLang="en-US" dirty="0" smtClean="0"/>
              <a:t>给定</a:t>
            </a:r>
            <a:r>
              <a:rPr lang="zh-CN" altLang="en-US" dirty="0"/>
              <a:t>一个有向无环图和一个起始顶点上的一枚棋子，两名选手交替的将这枚棋子沿有向边进行移动，无法移动者判负。任何一个</a:t>
            </a:r>
            <a:r>
              <a:rPr lang="en-US" altLang="zh-CN" dirty="0" smtClean="0"/>
              <a:t>ICG</a:t>
            </a:r>
            <a:r>
              <a:rPr lang="zh-CN" altLang="en-US" dirty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公平组合游戏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</a:t>
            </a:r>
            <a:r>
              <a:rPr lang="zh-CN" altLang="en-US" dirty="0"/>
              <a:t>可以通过把每个局面看成一个顶点，对每个局面和它的子局面连一条有向边来抽象成这个“有向图游戏”。</a:t>
            </a:r>
            <a:endParaRPr lang="en-US" altLang="zh-CN" dirty="0" smtClean="0"/>
          </a:p>
          <a:p>
            <a:r>
              <a:rPr lang="en-US" altLang="zh-CN" b="1" dirty="0" err="1" smtClean="0"/>
              <a:t>Mex</a:t>
            </a:r>
            <a:r>
              <a:rPr lang="zh-CN" altLang="en-US" b="1" dirty="0" smtClean="0"/>
              <a:t>运算</a:t>
            </a:r>
            <a:r>
              <a:rPr lang="zh-CN" altLang="en-US" dirty="0" smtClean="0"/>
              <a:t>   施加</a:t>
            </a:r>
            <a:r>
              <a:rPr lang="zh-CN" altLang="en-US" dirty="0"/>
              <a:t>于一个集合的运算，表示求最小的不属于这个集合的非负整数。例如</a:t>
            </a:r>
            <a:r>
              <a:rPr lang="en-US" altLang="zh-CN" dirty="0" err="1"/>
              <a:t>mex</a:t>
            </a:r>
            <a:r>
              <a:rPr lang="en-US" altLang="zh-CN" dirty="0"/>
              <a:t>{0,1,2,4}=3</a:t>
            </a:r>
            <a:r>
              <a:rPr lang="zh-CN" altLang="en-US" dirty="0"/>
              <a:t>、</a:t>
            </a:r>
            <a:r>
              <a:rPr lang="en-US" altLang="zh-CN" dirty="0" err="1"/>
              <a:t>mex</a:t>
            </a:r>
            <a:r>
              <a:rPr lang="en-US" altLang="zh-CN" dirty="0"/>
              <a:t>{2,3,5}=0</a:t>
            </a:r>
            <a:r>
              <a:rPr lang="zh-CN" altLang="en-US" dirty="0"/>
              <a:t>、</a:t>
            </a:r>
            <a:r>
              <a:rPr lang="en-US" altLang="zh-CN" dirty="0" err="1"/>
              <a:t>mex</a:t>
            </a:r>
            <a:r>
              <a:rPr lang="en-US" altLang="zh-CN" dirty="0"/>
              <a:t>{}=0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b="1" dirty="0"/>
              <a:t>SG</a:t>
            </a:r>
            <a:r>
              <a:rPr lang="zh-CN" altLang="en-US" b="1" dirty="0"/>
              <a:t>函数</a:t>
            </a:r>
            <a:r>
              <a:rPr lang="zh-CN" altLang="en-US" dirty="0"/>
              <a:t>   对于一个给定的有向无环图，定义关于图的每个顶点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函数如下</a:t>
            </a:r>
            <a:r>
              <a:rPr lang="zh-CN" altLang="en-US" dirty="0"/>
              <a:t>：</a:t>
            </a:r>
            <a:r>
              <a:rPr lang="en-US" altLang="zh-CN" dirty="0" smtClean="0"/>
              <a:t>SG=g(x</a:t>
            </a:r>
            <a:r>
              <a:rPr lang="en-US" altLang="zh-CN" dirty="0"/>
              <a:t>)=</a:t>
            </a:r>
            <a:r>
              <a:rPr lang="en-US" altLang="zh-CN" dirty="0" err="1"/>
              <a:t>mex</a:t>
            </a:r>
            <a:r>
              <a:rPr lang="en-US" altLang="zh-CN" dirty="0"/>
              <a:t>{ g(y) | 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的后继</a:t>
            </a:r>
            <a:r>
              <a:rPr lang="en-US" altLang="zh-CN" dirty="0"/>
              <a:t>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有向图游戏的</a:t>
            </a:r>
            <a:r>
              <a:rPr lang="zh-CN" altLang="en-US" b="1" dirty="0" smtClean="0"/>
              <a:t>和   </a:t>
            </a:r>
            <a:r>
              <a:rPr lang="zh-CN" altLang="en-US" dirty="0" smtClean="0"/>
              <a:t>有向图</a:t>
            </a:r>
            <a:r>
              <a:rPr lang="zh-CN" altLang="en-US" dirty="0"/>
              <a:t>游戏的和的</a:t>
            </a:r>
            <a:r>
              <a:rPr lang="en-US" altLang="zh-CN" dirty="0"/>
              <a:t>SG</a:t>
            </a:r>
            <a:r>
              <a:rPr lang="zh-CN" altLang="en-US" dirty="0"/>
              <a:t>函数值是它的所有子游戏的</a:t>
            </a:r>
            <a:r>
              <a:rPr lang="en-US" altLang="zh-CN" dirty="0"/>
              <a:t>SG</a:t>
            </a:r>
            <a:r>
              <a:rPr lang="zh-CN" altLang="en-US" dirty="0"/>
              <a:t>函数值的异</a:t>
            </a:r>
            <a:r>
              <a:rPr lang="zh-CN" altLang="en-US" dirty="0" smtClean="0"/>
              <a:t>或和。设</a:t>
            </a:r>
            <a:r>
              <a:rPr lang="en-US" altLang="zh-CN" dirty="0" smtClean="0"/>
              <a:t>G1</a:t>
            </a:r>
            <a:r>
              <a:rPr lang="zh-CN" altLang="en-US" dirty="0"/>
              <a:t>、</a:t>
            </a:r>
            <a:r>
              <a:rPr lang="en-US" altLang="zh-CN" dirty="0"/>
              <a:t>G2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、</a:t>
            </a:r>
            <a:r>
              <a:rPr lang="en-US" altLang="zh-CN" dirty="0" err="1"/>
              <a:t>Gn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个有向图游戏，定义游戏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G1</a:t>
            </a:r>
            <a:r>
              <a:rPr lang="zh-CN" altLang="en-US" dirty="0"/>
              <a:t>、</a:t>
            </a:r>
            <a:r>
              <a:rPr lang="en-US" altLang="zh-CN" dirty="0"/>
              <a:t>G2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、</a:t>
            </a:r>
            <a:r>
              <a:rPr lang="en-US" altLang="zh-CN" dirty="0" err="1"/>
              <a:t>Gn</a:t>
            </a:r>
            <a:r>
              <a:rPr lang="zh-CN" altLang="en-US" dirty="0"/>
              <a:t>的</a:t>
            </a:r>
            <a:r>
              <a:rPr lang="zh-CN" altLang="en-US" dirty="0" smtClean="0"/>
              <a:t>和，</a:t>
            </a:r>
            <a:r>
              <a:rPr lang="zh-CN" altLang="en-US" dirty="0"/>
              <a:t>游戏</a:t>
            </a:r>
            <a:r>
              <a:rPr lang="en-US" altLang="zh-CN" dirty="0"/>
              <a:t>G</a:t>
            </a:r>
            <a:r>
              <a:rPr lang="zh-CN" altLang="en-US" dirty="0"/>
              <a:t>的移动规则是：任选一个子游戏</a:t>
            </a:r>
            <a:r>
              <a:rPr lang="en-US" altLang="zh-CN" dirty="0" err="1"/>
              <a:t>Gi</a:t>
            </a:r>
            <a:r>
              <a:rPr lang="en-US" altLang="zh-CN" dirty="0"/>
              <a:t> </a:t>
            </a:r>
            <a:r>
              <a:rPr lang="zh-CN" altLang="en-US" dirty="0"/>
              <a:t>并移动上面的棋子</a:t>
            </a:r>
            <a:r>
              <a:rPr lang="zh-CN" altLang="en-US" dirty="0" smtClean="0"/>
              <a:t>。那么游戏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函数值为</a:t>
            </a:r>
            <a:r>
              <a:rPr lang="en-US" altLang="zh-CN" dirty="0" smtClean="0"/>
              <a:t>g(G</a:t>
            </a:r>
            <a:r>
              <a:rPr lang="en-US" altLang="zh-CN" dirty="0"/>
              <a:t>)=g(G1) </a:t>
            </a:r>
            <a:r>
              <a:rPr lang="en-US" altLang="zh-CN" dirty="0" err="1"/>
              <a:t>xor</a:t>
            </a:r>
            <a:r>
              <a:rPr lang="en-US" altLang="zh-CN" dirty="0"/>
              <a:t> g(G2) </a:t>
            </a:r>
            <a:r>
              <a:rPr lang="en-US" altLang="zh-CN" dirty="0" err="1"/>
              <a:t>xor</a:t>
            </a:r>
            <a:r>
              <a:rPr lang="en-US" altLang="zh-CN" dirty="0"/>
              <a:t>…</a:t>
            </a:r>
            <a:r>
              <a:rPr lang="en-US" altLang="zh-CN" dirty="0" err="1"/>
              <a:t>xor</a:t>
            </a:r>
            <a:r>
              <a:rPr lang="en-US" altLang="zh-CN" dirty="0"/>
              <a:t> g(</a:t>
            </a:r>
            <a:r>
              <a:rPr lang="en-US" altLang="zh-CN" dirty="0" err="1"/>
              <a:t>Gn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407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没有出边的顶点，其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若一</a:t>
            </a:r>
            <a:r>
              <a:rPr lang="zh-CN" altLang="en-US" dirty="0"/>
              <a:t>个点的所有后继节点</a:t>
            </a:r>
            <a:r>
              <a:rPr lang="en-US" altLang="zh-CN" dirty="0"/>
              <a:t>SG</a:t>
            </a:r>
            <a:r>
              <a:rPr lang="zh-CN" altLang="en-US" dirty="0"/>
              <a:t>值均不为</a:t>
            </a:r>
            <a:r>
              <a:rPr lang="en-US" altLang="zh-CN" dirty="0"/>
              <a:t>0</a:t>
            </a:r>
            <a:r>
              <a:rPr lang="zh-CN" altLang="en-US" dirty="0"/>
              <a:t>，那么通过</a:t>
            </a:r>
            <a:r>
              <a:rPr lang="en-US" altLang="zh-CN" dirty="0" err="1"/>
              <a:t>Mex</a:t>
            </a:r>
            <a:r>
              <a:rPr lang="zh-CN" altLang="en-US" dirty="0"/>
              <a:t>运算，此节点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若一个点的某个后继节点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，那么通过</a:t>
            </a:r>
            <a:r>
              <a:rPr lang="en-US" altLang="zh-CN" dirty="0" err="1" smtClean="0"/>
              <a:t>Mex</a:t>
            </a:r>
            <a:r>
              <a:rPr lang="zh-CN" altLang="en-US" dirty="0" smtClean="0"/>
              <a:t>运算，此节点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endParaRPr lang="en-US" altLang="zh-CN" dirty="0" smtClean="0"/>
          </a:p>
          <a:p>
            <a:r>
              <a:rPr lang="zh-CN" altLang="en-US" dirty="0" smtClean="0"/>
              <a:t>最终</a:t>
            </a:r>
            <a:r>
              <a:rPr lang="zh-CN" altLang="en-US" dirty="0"/>
              <a:t>不能移动的局面为</a:t>
            </a:r>
            <a:r>
              <a:rPr lang="zh-CN" altLang="en-US" dirty="0" smtClean="0"/>
              <a:t>负。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某局面的后继局面全部为先手必胜局面，则当前局面为先手必败局</a:t>
            </a:r>
            <a:r>
              <a:rPr lang="zh-CN" altLang="en-US" dirty="0" smtClean="0"/>
              <a:t>面。</a:t>
            </a:r>
            <a:endParaRPr lang="en-US" altLang="zh-CN" dirty="0" smtClean="0"/>
          </a:p>
          <a:p>
            <a:r>
              <a:rPr lang="zh-CN" altLang="en-US" dirty="0"/>
              <a:t>若某局面的后继局面中存在先手必败局面，则当前局面为先手必胜局面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SG=0</a:t>
            </a:r>
            <a:r>
              <a:rPr lang="zh-CN" altLang="en-US" b="1" dirty="0"/>
              <a:t>的</a:t>
            </a:r>
            <a:r>
              <a:rPr lang="zh-CN" altLang="en-US" b="1" dirty="0" smtClean="0"/>
              <a:t>点是</a:t>
            </a:r>
            <a:r>
              <a:rPr lang="zh-CN" altLang="en-US" b="1" dirty="0"/>
              <a:t>先手必败局面，</a:t>
            </a:r>
            <a:r>
              <a:rPr lang="en-US" altLang="zh-CN" b="1" dirty="0"/>
              <a:t>SG&gt;0</a:t>
            </a:r>
            <a:r>
              <a:rPr lang="zh-CN" altLang="en-US" b="1" dirty="0"/>
              <a:t>的</a:t>
            </a:r>
            <a:r>
              <a:rPr lang="zh-CN" altLang="en-US" b="1" dirty="0" smtClean="0"/>
              <a:t>点是</a:t>
            </a:r>
            <a:r>
              <a:rPr lang="zh-CN" altLang="en-US" b="1" dirty="0"/>
              <a:t>先手必胜局面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11430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DFDCB7"/>
                </a:solidFill>
              </a:rPr>
              <a:t>2016/2/1</a:t>
            </a:r>
            <a:endParaRPr lang="zh-CN" altLang="en-US" dirty="0">
              <a:solidFill>
                <a:srgbClr val="DFDCB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DFDCB7"/>
                </a:solidFill>
              </a:rPr>
              <a:t>Li Yudong</a:t>
            </a:r>
            <a:endParaRPr lang="zh-CN" altLang="en-US">
              <a:solidFill>
                <a:srgbClr val="DFDCB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B567-52AA-4F5A-AF14-9FB7FFC9A310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45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8774</Words>
  <Application>Microsoft Office PowerPoint</Application>
  <PresentationFormat>宽屏</PresentationFormat>
  <Paragraphs>1051</Paragraphs>
  <Slides>101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3" baseType="lpstr">
      <vt:lpstr>ＭＳ ゴシック</vt:lpstr>
      <vt:lpstr>仿宋</vt:lpstr>
      <vt:lpstr>宋体</vt:lpstr>
      <vt:lpstr>微软雅黑</vt:lpstr>
      <vt:lpstr>Arial</vt:lpstr>
      <vt:lpstr>Calibri</vt:lpstr>
      <vt:lpstr>Cambria Math</vt:lpstr>
      <vt:lpstr>Courier New</vt:lpstr>
      <vt:lpstr>Lucida Sans Unicode</vt:lpstr>
      <vt:lpstr>Verdana</vt:lpstr>
      <vt:lpstr>Wingdings</vt:lpstr>
      <vt:lpstr>相邻</vt:lpstr>
      <vt:lpstr>Mathematics in OI</vt:lpstr>
      <vt:lpstr>数论部分</vt:lpstr>
      <vt:lpstr>Bezout定理(裴蜀定理)</vt:lpstr>
      <vt:lpstr>扩展欧几里得算法</vt:lpstr>
      <vt:lpstr>乘法逆元</vt:lpstr>
      <vt:lpstr>一次线性同余方程</vt:lpstr>
      <vt:lpstr>中国剩余定理</vt:lpstr>
      <vt:lpstr>线性同余方程组</vt:lpstr>
      <vt:lpstr>欧拉函数</vt:lpstr>
      <vt:lpstr>欧拉定理</vt:lpstr>
      <vt:lpstr>阶</vt:lpstr>
      <vt:lpstr>欧拉定理</vt:lpstr>
      <vt:lpstr>欧拉定理</vt:lpstr>
      <vt:lpstr>Lucas定理</vt:lpstr>
      <vt:lpstr>积性函数</vt:lpstr>
      <vt:lpstr>分块与GCD统计</vt:lpstr>
      <vt:lpstr>Mobius函数</vt:lpstr>
      <vt:lpstr>原根</vt:lpstr>
      <vt:lpstr>指标</vt:lpstr>
      <vt:lpstr>Baby Step, Giant Step 算法</vt:lpstr>
      <vt:lpstr>高次同余方程 x^a ≡b (mod p)</vt:lpstr>
      <vt:lpstr>高次同余方程 x^a ≡b (mod p)</vt:lpstr>
      <vt:lpstr>高次同余方程 x^a ≡b (mod p)</vt:lpstr>
      <vt:lpstr>线性代数部分</vt:lpstr>
      <vt:lpstr>高斯消元——学♂术一点的定义？</vt:lpstr>
      <vt:lpstr>线性方程组的解</vt:lpstr>
      <vt:lpstr>解线性方程组</vt:lpstr>
      <vt:lpstr>解线性方程组</vt:lpstr>
      <vt:lpstr>解同余方程组</vt:lpstr>
      <vt:lpstr>解同余方程组</vt:lpstr>
      <vt:lpstr>解同余方程组</vt:lpstr>
      <vt:lpstr>一类 Xor 问题</vt:lpstr>
      <vt:lpstr>在 Xor 运算下定义</vt:lpstr>
      <vt:lpstr>高斯消元解Xor方程组</vt:lpstr>
      <vt:lpstr>示例代码</vt:lpstr>
      <vt:lpstr>问题一、二</vt:lpstr>
      <vt:lpstr>问题三、四</vt:lpstr>
      <vt:lpstr>问题五</vt:lpstr>
      <vt:lpstr>扩展到树、图</vt:lpstr>
      <vt:lpstr>与Xor相关的构造题</vt:lpstr>
      <vt:lpstr>构造异或方程组</vt:lpstr>
      <vt:lpstr>高斯消元解异或方程组</vt:lpstr>
      <vt:lpstr>行列式的定义</vt:lpstr>
      <vt:lpstr>行列式的展开</vt:lpstr>
      <vt:lpstr>行列式的性质</vt:lpstr>
      <vt:lpstr>生成树计数</vt:lpstr>
      <vt:lpstr>常系数线性齐次递推方程</vt:lpstr>
      <vt:lpstr>Fibonacci数列</vt:lpstr>
      <vt:lpstr>Fibonacci数列</vt:lpstr>
      <vt:lpstr>常系数线性齐次递推方程</vt:lpstr>
      <vt:lpstr>常系数线性齐次递推方程</vt:lpstr>
      <vt:lpstr>常系数线性非齐次递推方程</vt:lpstr>
      <vt:lpstr>常系数线性非齐次递推方程</vt:lpstr>
      <vt:lpstr>矩阵乘法</vt:lpstr>
      <vt:lpstr>233 Matrix</vt:lpstr>
      <vt:lpstr>Bzoj2973 石头游戏</vt:lpstr>
      <vt:lpstr>Tyvj1668 播放列表</vt:lpstr>
      <vt:lpstr>Tyvj1668 播放列表</vt:lpstr>
      <vt:lpstr>HEOI2012 赵州桥</vt:lpstr>
      <vt:lpstr>HEOI2012 赵州桥</vt:lpstr>
      <vt:lpstr>组合计数与数位统计部分</vt:lpstr>
      <vt:lpstr>非降路径问题</vt:lpstr>
      <vt:lpstr>Catalan数列</vt:lpstr>
      <vt:lpstr>Codeforces Round #313 Div.1 C</vt:lpstr>
      <vt:lpstr>多重集的组合数</vt:lpstr>
      <vt:lpstr>多重集的组合数</vt:lpstr>
      <vt:lpstr>ZZX and Permutations</vt:lpstr>
      <vt:lpstr>Burnside引理</vt:lpstr>
      <vt:lpstr>Burnside引理</vt:lpstr>
      <vt:lpstr>Polya定理</vt:lpstr>
      <vt:lpstr>Polya定理</vt:lpstr>
      <vt:lpstr>Polya定理</vt:lpstr>
      <vt:lpstr>Polya定理</vt:lpstr>
      <vt:lpstr>Polya定理</vt:lpstr>
      <vt:lpstr>Polya定理</vt:lpstr>
      <vt:lpstr>Nescafé9 预言家</vt:lpstr>
      <vt:lpstr>Nescafé2 月之谜</vt:lpstr>
      <vt:lpstr>Nescafé2 月之谜</vt:lpstr>
      <vt:lpstr>Nescafé12 启示录</vt:lpstr>
      <vt:lpstr>Spoj BIGSEQ</vt:lpstr>
      <vt:lpstr>Spoj BIGSEQ</vt:lpstr>
      <vt:lpstr>Sgu390 Tickets</vt:lpstr>
      <vt:lpstr>Sgu390 Tickets</vt:lpstr>
      <vt:lpstr>APIO2011 方格染色</vt:lpstr>
      <vt:lpstr>图连通性计数问题</vt:lpstr>
      <vt:lpstr>图连通性计数问题</vt:lpstr>
      <vt:lpstr>IPSC2016 F - Ferries</vt:lpstr>
      <vt:lpstr>概率论与博弈论部分</vt:lpstr>
      <vt:lpstr>概率</vt:lpstr>
      <vt:lpstr>离散型随机变量的分布</vt:lpstr>
      <vt:lpstr>连续型随机变量的分布</vt:lpstr>
      <vt:lpstr>数学期望</vt:lpstr>
      <vt:lpstr>方差</vt:lpstr>
      <vt:lpstr>常见概率分布的期望与方差</vt:lpstr>
      <vt:lpstr>Nescafé26 Rainbow的信号</vt:lpstr>
      <vt:lpstr>Tyvj2002 扑克牌</vt:lpstr>
      <vt:lpstr>经典模型：NIM</vt:lpstr>
      <vt:lpstr>SG函数</vt:lpstr>
      <vt:lpstr>SG函数</vt:lpstr>
      <vt:lpstr>SG函数例题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李煜东</dc:creator>
  <cp:lastModifiedBy>李煜东</cp:lastModifiedBy>
  <cp:revision>191</cp:revision>
  <dcterms:created xsi:type="dcterms:W3CDTF">2015-07-10T12:57:55Z</dcterms:created>
  <dcterms:modified xsi:type="dcterms:W3CDTF">2016-07-15T13:19:20Z</dcterms:modified>
</cp:coreProperties>
</file>