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3" r:id="rId1"/>
  </p:sldMasterIdLst>
  <p:sldIdLst>
    <p:sldId id="256" r:id="rId2"/>
    <p:sldId id="273" r:id="rId3"/>
    <p:sldId id="258" r:id="rId4"/>
    <p:sldId id="262" r:id="rId5"/>
    <p:sldId id="263" r:id="rId6"/>
    <p:sldId id="264" r:id="rId7"/>
    <p:sldId id="265" r:id="rId8"/>
    <p:sldId id="266" r:id="rId9"/>
    <p:sldId id="269" r:id="rId10"/>
    <p:sldId id="271" r:id="rId11"/>
    <p:sldId id="268"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ita Singaraju" initials="SS" lastIdx="3" clrIdx="0">
    <p:extLst>
      <p:ext uri="{19B8F6BF-5375-455C-9EA6-DF929625EA0E}">
        <p15:presenceInfo xmlns:p15="http://schemas.microsoft.com/office/powerpoint/2012/main" userId="80d20e16d73604d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1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7618D1-6BC0-46D1-AAFD-E6ECAC0FD2C6}"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703C5-9407-421A-87FC-DBEEF686287B}"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0238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D7618D1-6BC0-46D1-AAFD-E6ECAC0FD2C6}" type="datetimeFigureOut">
              <a:rPr lang="en-IN" smtClean="0"/>
              <a:t>08-02-2023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C703C5-9407-421A-87FC-DBEEF686287B}" type="slidenum">
              <a:rPr lang="en-IN" smtClean="0"/>
              <a:t>‹#›</a:t>
            </a:fld>
            <a:endParaRPr lang="en-IN"/>
          </a:p>
        </p:txBody>
      </p:sp>
    </p:spTree>
    <p:extLst>
      <p:ext uri="{BB962C8B-B14F-4D97-AF65-F5344CB8AC3E}">
        <p14:creationId xmlns:p14="http://schemas.microsoft.com/office/powerpoint/2010/main" val="343870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7618D1-6BC0-46D1-AAFD-E6ECAC0FD2C6}"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703C5-9407-421A-87FC-DBEEF686287B}" type="slidenum">
              <a:rPr lang="en-IN" smtClean="0"/>
              <a:t>‹#›</a:t>
            </a:fld>
            <a:endParaRPr lang="en-IN"/>
          </a:p>
        </p:txBody>
      </p:sp>
    </p:spTree>
    <p:extLst>
      <p:ext uri="{BB962C8B-B14F-4D97-AF65-F5344CB8AC3E}">
        <p14:creationId xmlns:p14="http://schemas.microsoft.com/office/powerpoint/2010/main" val="3172689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7618D1-6BC0-46D1-AAFD-E6ECAC0FD2C6}"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703C5-9407-421A-87FC-DBEEF686287B}"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94204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7618D1-6BC0-46D1-AAFD-E6ECAC0FD2C6}"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703C5-9407-421A-87FC-DBEEF686287B}" type="slidenum">
              <a:rPr lang="en-IN" smtClean="0"/>
              <a:t>‹#›</a:t>
            </a:fld>
            <a:endParaRPr lang="en-IN"/>
          </a:p>
        </p:txBody>
      </p:sp>
    </p:spTree>
    <p:extLst>
      <p:ext uri="{BB962C8B-B14F-4D97-AF65-F5344CB8AC3E}">
        <p14:creationId xmlns:p14="http://schemas.microsoft.com/office/powerpoint/2010/main" val="283378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7618D1-6BC0-46D1-AAFD-E6ECAC0FD2C6}"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703C5-9407-421A-87FC-DBEEF686287B}"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13870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7618D1-6BC0-46D1-AAFD-E6ECAC0FD2C6}"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703C5-9407-421A-87FC-DBEEF686287B}" type="slidenum">
              <a:rPr lang="en-IN" smtClean="0"/>
              <a:t>‹#›</a:t>
            </a:fld>
            <a:endParaRPr lang="en-IN"/>
          </a:p>
        </p:txBody>
      </p:sp>
    </p:spTree>
    <p:extLst>
      <p:ext uri="{BB962C8B-B14F-4D97-AF65-F5344CB8AC3E}">
        <p14:creationId xmlns:p14="http://schemas.microsoft.com/office/powerpoint/2010/main" val="2004941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7618D1-6BC0-46D1-AAFD-E6ECAC0FD2C6}"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703C5-9407-421A-87FC-DBEEF686287B}" type="slidenum">
              <a:rPr lang="en-IN" smtClean="0"/>
              <a:t>‹#›</a:t>
            </a:fld>
            <a:endParaRPr lang="en-IN"/>
          </a:p>
        </p:txBody>
      </p:sp>
    </p:spTree>
    <p:extLst>
      <p:ext uri="{BB962C8B-B14F-4D97-AF65-F5344CB8AC3E}">
        <p14:creationId xmlns:p14="http://schemas.microsoft.com/office/powerpoint/2010/main" val="41558079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7618D1-6BC0-46D1-AAFD-E6ECAC0FD2C6}"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703C5-9407-421A-87FC-DBEEF686287B}" type="slidenum">
              <a:rPr lang="en-IN" smtClean="0"/>
              <a:t>‹#›</a:t>
            </a:fld>
            <a:endParaRPr lang="en-IN"/>
          </a:p>
        </p:txBody>
      </p:sp>
    </p:spTree>
    <p:extLst>
      <p:ext uri="{BB962C8B-B14F-4D97-AF65-F5344CB8AC3E}">
        <p14:creationId xmlns:p14="http://schemas.microsoft.com/office/powerpoint/2010/main" val="681429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7618D1-6BC0-46D1-AAFD-E6ECAC0FD2C6}"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703C5-9407-421A-87FC-DBEEF686287B}" type="slidenum">
              <a:rPr lang="en-IN" smtClean="0"/>
              <a:t>‹#›</a:t>
            </a:fld>
            <a:endParaRPr lang="en-IN"/>
          </a:p>
        </p:txBody>
      </p:sp>
    </p:spTree>
    <p:extLst>
      <p:ext uri="{BB962C8B-B14F-4D97-AF65-F5344CB8AC3E}">
        <p14:creationId xmlns:p14="http://schemas.microsoft.com/office/powerpoint/2010/main" val="1289864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7618D1-6BC0-46D1-AAFD-E6ECAC0FD2C6}"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703C5-9407-421A-87FC-DBEEF686287B}" type="slidenum">
              <a:rPr lang="en-IN" smtClean="0"/>
              <a:t>‹#›</a:t>
            </a:fld>
            <a:endParaRPr lang="en-IN"/>
          </a:p>
        </p:txBody>
      </p:sp>
    </p:spTree>
    <p:extLst>
      <p:ext uri="{BB962C8B-B14F-4D97-AF65-F5344CB8AC3E}">
        <p14:creationId xmlns:p14="http://schemas.microsoft.com/office/powerpoint/2010/main" val="2075379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7618D1-6BC0-46D1-AAFD-E6ECAC0FD2C6}" type="datetimeFigureOut">
              <a:rPr lang="en-IN" smtClean="0"/>
              <a:t>08-02-2023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C703C5-9407-421A-87FC-DBEEF686287B}" type="slidenum">
              <a:rPr lang="en-IN" smtClean="0"/>
              <a:t>‹#›</a:t>
            </a:fld>
            <a:endParaRPr lang="en-IN"/>
          </a:p>
        </p:txBody>
      </p:sp>
    </p:spTree>
    <p:extLst>
      <p:ext uri="{BB962C8B-B14F-4D97-AF65-F5344CB8AC3E}">
        <p14:creationId xmlns:p14="http://schemas.microsoft.com/office/powerpoint/2010/main" val="1953064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7618D1-6BC0-46D1-AAFD-E6ECAC0FD2C6}" type="datetimeFigureOut">
              <a:rPr lang="en-IN" smtClean="0"/>
              <a:t>08-02-2023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C703C5-9407-421A-87FC-DBEEF686287B}" type="slidenum">
              <a:rPr lang="en-IN" smtClean="0"/>
              <a:t>‹#›</a:t>
            </a:fld>
            <a:endParaRPr lang="en-IN"/>
          </a:p>
        </p:txBody>
      </p:sp>
    </p:spTree>
    <p:extLst>
      <p:ext uri="{BB962C8B-B14F-4D97-AF65-F5344CB8AC3E}">
        <p14:creationId xmlns:p14="http://schemas.microsoft.com/office/powerpoint/2010/main" val="3511131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7618D1-6BC0-46D1-AAFD-E6ECAC0FD2C6}" type="datetimeFigureOut">
              <a:rPr lang="en-IN" smtClean="0"/>
              <a:t>08-02-2023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C703C5-9407-421A-87FC-DBEEF686287B}" type="slidenum">
              <a:rPr lang="en-IN" smtClean="0"/>
              <a:t>‹#›</a:t>
            </a:fld>
            <a:endParaRPr lang="en-IN"/>
          </a:p>
        </p:txBody>
      </p:sp>
    </p:spTree>
    <p:extLst>
      <p:ext uri="{BB962C8B-B14F-4D97-AF65-F5344CB8AC3E}">
        <p14:creationId xmlns:p14="http://schemas.microsoft.com/office/powerpoint/2010/main" val="1772698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7618D1-6BC0-46D1-AAFD-E6ECAC0FD2C6}" type="datetimeFigureOut">
              <a:rPr lang="en-IN" smtClean="0"/>
              <a:t>08-02-2023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C703C5-9407-421A-87FC-DBEEF686287B}" type="slidenum">
              <a:rPr lang="en-IN" smtClean="0"/>
              <a:t>‹#›</a:t>
            </a:fld>
            <a:endParaRPr lang="en-IN"/>
          </a:p>
        </p:txBody>
      </p:sp>
    </p:spTree>
    <p:extLst>
      <p:ext uri="{BB962C8B-B14F-4D97-AF65-F5344CB8AC3E}">
        <p14:creationId xmlns:p14="http://schemas.microsoft.com/office/powerpoint/2010/main" val="2956175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7618D1-6BC0-46D1-AAFD-E6ECAC0FD2C6}" type="datetimeFigureOut">
              <a:rPr lang="en-IN" smtClean="0"/>
              <a:t>08-02-2023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C703C5-9407-421A-87FC-DBEEF686287B}" type="slidenum">
              <a:rPr lang="en-IN" smtClean="0"/>
              <a:t>‹#›</a:t>
            </a:fld>
            <a:endParaRPr lang="en-IN"/>
          </a:p>
        </p:txBody>
      </p:sp>
    </p:spTree>
    <p:extLst>
      <p:ext uri="{BB962C8B-B14F-4D97-AF65-F5344CB8AC3E}">
        <p14:creationId xmlns:p14="http://schemas.microsoft.com/office/powerpoint/2010/main" val="3554694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7618D1-6BC0-46D1-AAFD-E6ECAC0FD2C6}" type="datetimeFigureOut">
              <a:rPr lang="en-IN" smtClean="0"/>
              <a:t>08-02-2023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C703C5-9407-421A-87FC-DBEEF686287B}" type="slidenum">
              <a:rPr lang="en-IN" smtClean="0"/>
              <a:t>‹#›</a:t>
            </a:fld>
            <a:endParaRPr lang="en-IN"/>
          </a:p>
        </p:txBody>
      </p:sp>
    </p:spTree>
    <p:extLst>
      <p:ext uri="{BB962C8B-B14F-4D97-AF65-F5344CB8AC3E}">
        <p14:creationId xmlns:p14="http://schemas.microsoft.com/office/powerpoint/2010/main" val="877852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D7618D1-6BC0-46D1-AAFD-E6ECAC0FD2C6}" type="datetimeFigureOut">
              <a:rPr lang="en-IN" smtClean="0"/>
              <a:t>08-02-2023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DC703C5-9407-421A-87FC-DBEEF686287B}" type="slidenum">
              <a:rPr lang="en-IN" smtClean="0"/>
              <a:t>‹#›</a:t>
            </a:fld>
            <a:endParaRPr lang="en-IN"/>
          </a:p>
        </p:txBody>
      </p:sp>
    </p:spTree>
    <p:extLst>
      <p:ext uri="{BB962C8B-B14F-4D97-AF65-F5344CB8AC3E}">
        <p14:creationId xmlns:p14="http://schemas.microsoft.com/office/powerpoint/2010/main" val="775402300"/>
      </p:ext>
    </p:extLst>
  </p:cSld>
  <p:clrMap bg1="dk1" tx1="lt1" bg2="dk2" tx2="lt2" accent1="accent1" accent2="accent2" accent3="accent3" accent4="accent4" accent5="accent5" accent6="accent6" hlink="hlink" folHlink="folHlink"/>
  <p:sldLayoutIdLst>
    <p:sldLayoutId id="2147484024" r:id="rId1"/>
    <p:sldLayoutId id="2147484025"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4" r:id="rId11"/>
    <p:sldLayoutId id="2147484035" r:id="rId12"/>
    <p:sldLayoutId id="2147484036" r:id="rId13"/>
    <p:sldLayoutId id="2147484037" r:id="rId14"/>
    <p:sldLayoutId id="2147484038" r:id="rId15"/>
    <p:sldLayoutId id="2147484039" r:id="rId16"/>
    <p:sldLayoutId id="214748404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mehulk05/Blogapp-using-MERN"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firstsiteguide.com/increase-blog-traffic/" TargetMode="External"/><Relationship Id="rId2" Type="http://schemas.openxmlformats.org/officeDocument/2006/relationships/hyperlink" Target="https://techboomers.com/blog/ultimate-guide-to-digital-literacy" TargetMode="External"/><Relationship Id="rId1" Type="http://schemas.openxmlformats.org/officeDocument/2006/relationships/slideLayout" Target="../slideLayouts/slideLayout2.xml"/><Relationship Id="rId4" Type="http://schemas.openxmlformats.org/officeDocument/2006/relationships/hyperlink" Target="http://shareasale.com/r.cfm?b=224026&amp;u=1005966&amp;m=26748&amp;urllink=grammarly%2Ecom%2Faff%5Ftrack%2Fsas&amp;afftrack="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lifehack.org/articles/communication/how-important-is-email.html" TargetMode="External"/><Relationship Id="rId2" Type="http://schemas.openxmlformats.org/officeDocument/2006/relationships/hyperlink" Target="https://www.lifehack.org/articles/money/the-1-reason-why-most-blogs-and-businesses-fail-and-the-3-questions-you-need-to-answer-to-save-yours.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0E076-822E-E933-FBCF-AB5AE303B817}"/>
              </a:ext>
            </a:extLst>
          </p:cNvPr>
          <p:cNvSpPr>
            <a:spLocks noGrp="1"/>
          </p:cNvSpPr>
          <p:nvPr>
            <p:ph type="ctrTitle"/>
          </p:nvPr>
        </p:nvSpPr>
        <p:spPr>
          <a:xfrm>
            <a:off x="1778545" y="114950"/>
            <a:ext cx="7992985" cy="854635"/>
          </a:xfrm>
        </p:spPr>
        <p:txBody>
          <a:bodyPr>
            <a:normAutofit fontScale="90000"/>
          </a:bodyPr>
          <a:lstStyle/>
          <a:p>
            <a:r>
              <a:rPr lang="en-GB" dirty="0">
                <a:latin typeface="Times New Roman" panose="02020603050405020304" pitchFamily="18" charset="0"/>
                <a:cs typeface="Times New Roman" panose="02020603050405020304" pitchFamily="18" charset="0"/>
              </a:rPr>
              <a:t>PUBLIC BLOGGING SYSTEM            </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546162A-A98E-F826-4E4F-0D9433F78774}"/>
              </a:ext>
            </a:extLst>
          </p:cNvPr>
          <p:cNvSpPr>
            <a:spLocks noGrp="1"/>
          </p:cNvSpPr>
          <p:nvPr>
            <p:ph type="subTitle" idx="1"/>
          </p:nvPr>
        </p:nvSpPr>
        <p:spPr>
          <a:xfrm>
            <a:off x="6742001" y="907486"/>
            <a:ext cx="7342908" cy="1655762"/>
          </a:xfrm>
        </p:spPr>
        <p:txBody>
          <a:bodyPr/>
          <a:lstStyle/>
          <a:p>
            <a:r>
              <a:rPr lang="en-GB" sz="3000" b="1" dirty="0">
                <a:latin typeface="Ink Free" panose="03080402000500000000" pitchFamily="66" charset="0"/>
              </a:rPr>
              <a:t>-Using</a:t>
            </a:r>
            <a:r>
              <a:rPr lang="en-GB" b="1" dirty="0">
                <a:latin typeface="Ink Free" panose="03080402000500000000" pitchFamily="66" charset="0"/>
              </a:rPr>
              <a:t> MERN stack development</a:t>
            </a:r>
            <a:endParaRPr lang="en-IN" b="1" dirty="0">
              <a:latin typeface="Ink Free" panose="03080402000500000000" pitchFamily="66" charset="0"/>
            </a:endParaRPr>
          </a:p>
        </p:txBody>
      </p:sp>
      <p:pic>
        <p:nvPicPr>
          <p:cNvPr id="14" name="Picture 13">
            <a:extLst>
              <a:ext uri="{FF2B5EF4-FFF2-40B4-BE49-F238E27FC236}">
                <a16:creationId xmlns:a16="http://schemas.microsoft.com/office/drawing/2014/main" id="{55B54EF1-5C91-0787-1EDD-6F302293D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588" y="2914647"/>
            <a:ext cx="3943928" cy="2974379"/>
          </a:xfrm>
          <a:prstGeom prst="rect">
            <a:avLst/>
          </a:prstGeom>
        </p:spPr>
      </p:pic>
      <p:pic>
        <p:nvPicPr>
          <p:cNvPr id="17" name="Picture 16">
            <a:extLst>
              <a:ext uri="{FF2B5EF4-FFF2-40B4-BE49-F238E27FC236}">
                <a16:creationId xmlns:a16="http://schemas.microsoft.com/office/drawing/2014/main" id="{6887D96C-9A70-B104-2E7C-4ADD42AAE6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84" y="200898"/>
            <a:ext cx="1192789" cy="682741"/>
          </a:xfrm>
          <a:prstGeom prst="rect">
            <a:avLst/>
          </a:prstGeom>
        </p:spPr>
      </p:pic>
      <p:pic>
        <p:nvPicPr>
          <p:cNvPr id="6" name="Picture 5">
            <a:extLst>
              <a:ext uri="{FF2B5EF4-FFF2-40B4-BE49-F238E27FC236}">
                <a16:creationId xmlns:a16="http://schemas.microsoft.com/office/drawing/2014/main" id="{948B8D0F-23E5-B5FA-19D2-EF3CEB95C5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7472" y="1789506"/>
            <a:ext cx="1674528" cy="949441"/>
          </a:xfrm>
          <a:prstGeom prst="rect">
            <a:avLst/>
          </a:prstGeom>
        </p:spPr>
      </p:pic>
      <p:sp>
        <p:nvSpPr>
          <p:cNvPr id="7" name="TextBox 6">
            <a:extLst>
              <a:ext uri="{FF2B5EF4-FFF2-40B4-BE49-F238E27FC236}">
                <a16:creationId xmlns:a16="http://schemas.microsoft.com/office/drawing/2014/main" id="{AEE6A6C3-986E-55AA-04BB-30093F4135DB}"/>
              </a:ext>
            </a:extLst>
          </p:cNvPr>
          <p:cNvSpPr txBox="1"/>
          <p:nvPr/>
        </p:nvSpPr>
        <p:spPr>
          <a:xfrm>
            <a:off x="2017059" y="2006130"/>
            <a:ext cx="5889812" cy="3508653"/>
          </a:xfrm>
          <a:prstGeom prst="rect">
            <a:avLst/>
          </a:prstGeom>
          <a:noFill/>
        </p:spPr>
        <p:txBody>
          <a:bodyPr wrap="square" rtlCol="0">
            <a:spAutoFit/>
          </a:bodyPr>
          <a:lstStyle/>
          <a:p>
            <a:pPr algn="ctr">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Submitted to P. B. Siddhartha College of Arts &amp; Science for the partial fulfillment of the requirements for the award of</a:t>
            </a:r>
            <a:r>
              <a:rPr lang="en-US" sz="1800" b="1" dirty="0">
                <a:solidFill>
                  <a:schemeClr val="bg1"/>
                </a:solidFill>
                <a:effectLst/>
                <a:latin typeface="Times New Roman" panose="02020603050405020304" pitchFamily="18" charset="0"/>
                <a:ea typeface="Times New Roman" panose="02020603050405020304" pitchFamily="18" charset="0"/>
              </a:rPr>
              <a:t> </a:t>
            </a:r>
            <a:endParaRPr lang="en-IN" sz="1800" dirty="0">
              <a:solidFill>
                <a:schemeClr val="bg1"/>
              </a:solidFill>
              <a:effectLst/>
              <a:latin typeface="Calibri" panose="020F0502020204030204" pitchFamily="34" charset="0"/>
              <a:ea typeface="Calibri" panose="020F0502020204030204" pitchFamily="34" charset="0"/>
            </a:endParaRPr>
          </a:p>
          <a:p>
            <a:pPr algn="ctr">
              <a:lnSpc>
                <a:spcPct val="150000"/>
              </a:lnSpc>
            </a:pPr>
            <a:r>
              <a:rPr lang="en-US" sz="1800" b="1" dirty="0">
                <a:solidFill>
                  <a:schemeClr val="bg1"/>
                </a:solidFill>
                <a:effectLst/>
                <a:latin typeface="Times New Roman" panose="02020603050405020304" pitchFamily="18" charset="0"/>
                <a:ea typeface="Times New Roman" panose="02020603050405020304" pitchFamily="18" charset="0"/>
              </a:rPr>
              <a:t>Degree of Bachelor Science (</a:t>
            </a:r>
            <a:r>
              <a:rPr lang="en-US" sz="1800" b="1" dirty="0" err="1">
                <a:solidFill>
                  <a:schemeClr val="bg1"/>
                </a:solidFill>
                <a:effectLst/>
                <a:latin typeface="Times New Roman" panose="02020603050405020304" pitchFamily="18" charset="0"/>
                <a:ea typeface="Times New Roman" panose="02020603050405020304" pitchFamily="18" charset="0"/>
              </a:rPr>
              <a:t>Bsc</a:t>
            </a:r>
            <a:r>
              <a:rPr lang="en-US" sz="1800" b="1" dirty="0">
                <a:solidFill>
                  <a:schemeClr val="bg1"/>
                </a:solidFill>
                <a:effectLst/>
                <a:latin typeface="Times New Roman" panose="02020603050405020304" pitchFamily="18" charset="0"/>
                <a:ea typeface="Times New Roman" panose="02020603050405020304" pitchFamily="18" charset="0"/>
              </a:rPr>
              <a:t>-CAMS)</a:t>
            </a:r>
          </a:p>
          <a:p>
            <a:pPr algn="ctr">
              <a:lnSpc>
                <a:spcPct val="150000"/>
              </a:lnSpc>
            </a:pPr>
            <a:r>
              <a:rPr lang="en-US" sz="1800" b="1" dirty="0">
                <a:effectLst/>
                <a:latin typeface="Times New Roman" panose="02020603050405020304" pitchFamily="18" charset="0"/>
                <a:ea typeface="Times New Roman" panose="02020603050405020304" pitchFamily="18" charset="0"/>
              </a:rPr>
              <a:t>By</a:t>
            </a:r>
            <a:endParaRPr lang="en-IN" sz="1800" dirty="0">
              <a:effectLst/>
              <a:latin typeface="Calibri" panose="020F0502020204030204" pitchFamily="34" charset="0"/>
              <a:ea typeface="Calibri" panose="020F0502020204030204" pitchFamily="34" charset="0"/>
            </a:endParaRPr>
          </a:p>
          <a:p>
            <a:pPr algn="ctr">
              <a:lnSpc>
                <a:spcPct val="150000"/>
              </a:lnSpc>
            </a:pPr>
            <a:r>
              <a:rPr lang="en-US" b="1">
                <a:latin typeface="Times New Roman" panose="02020603050405020304" pitchFamily="18" charset="0"/>
                <a:ea typeface="Times New Roman" panose="02020603050405020304" pitchFamily="18" charset="0"/>
              </a:rPr>
              <a:t>G.RENUKA</a:t>
            </a:r>
            <a:r>
              <a:rPr lang="en-US" sz="1800" b="1">
                <a:effectLst/>
                <a:latin typeface="Times New Roman" panose="02020603050405020304" pitchFamily="18" charset="0"/>
                <a:ea typeface="Times New Roman" panose="02020603050405020304" pitchFamily="18" charset="0"/>
              </a:rPr>
              <a:t> ( 203665)</a:t>
            </a:r>
            <a:endParaRPr lang="en-IN" sz="1800" dirty="0">
              <a:effectLst/>
              <a:latin typeface="Calibri" panose="020F0502020204030204" pitchFamily="34" charset="0"/>
              <a:ea typeface="Calibri" panose="020F0502020204030204" pitchFamily="34" charset="0"/>
            </a:endParaRPr>
          </a:p>
          <a:p>
            <a:pPr marL="914400" indent="457200" algn="just">
              <a:lnSpc>
                <a:spcPct val="150000"/>
              </a:lnSpc>
            </a:pPr>
            <a:r>
              <a:rPr lang="en-US" sz="1800" dirty="0">
                <a:effectLst/>
                <a:latin typeface="Times New Roman" panose="02020603050405020304" pitchFamily="18" charset="0"/>
                <a:ea typeface="Times New Roman" panose="02020603050405020304" pitchFamily="18" charset="0"/>
              </a:rPr>
              <a:t>Under the esteemed guidance of </a:t>
            </a:r>
            <a:endParaRPr lang="en-IN" sz="1800" dirty="0">
              <a:effectLst/>
              <a:latin typeface="Calibri" panose="020F0502020204030204" pitchFamily="34" charset="0"/>
              <a:ea typeface="Calibri" panose="020F0502020204030204" pitchFamily="34" charset="0"/>
            </a:endParaRPr>
          </a:p>
          <a:p>
            <a:pPr algn="ctr">
              <a:lnSpc>
                <a:spcPct val="150000"/>
              </a:lnSpc>
            </a:pPr>
            <a:r>
              <a:rPr lang="en-US" sz="2800" dirty="0" err="1">
                <a:solidFill>
                  <a:schemeClr val="accent2">
                    <a:lumMod val="75000"/>
                  </a:schemeClr>
                </a:solidFill>
                <a:effectLst/>
                <a:latin typeface="Times New Roman" panose="02020603050405020304" pitchFamily="18" charset="0"/>
                <a:ea typeface="Times New Roman" panose="02020603050405020304" pitchFamily="18" charset="0"/>
              </a:rPr>
              <a:t>Mrs</a:t>
            </a:r>
            <a:r>
              <a:rPr lang="en-US" sz="2800" dirty="0">
                <a:solidFill>
                  <a:schemeClr val="accent2">
                    <a:lumMod val="75000"/>
                  </a:schemeClr>
                </a:solidFill>
                <a:effectLst/>
                <a:latin typeface="Times New Roman" panose="02020603050405020304" pitchFamily="18" charset="0"/>
                <a:ea typeface="Times New Roman" panose="02020603050405020304" pitchFamily="18" charset="0"/>
              </a:rPr>
              <a:t> </a:t>
            </a:r>
            <a:r>
              <a:rPr lang="en-US" sz="2800" dirty="0" err="1">
                <a:solidFill>
                  <a:schemeClr val="accent2">
                    <a:lumMod val="75000"/>
                  </a:schemeClr>
                </a:solidFill>
                <a:effectLst/>
                <a:latin typeface="Times New Roman" panose="02020603050405020304" pitchFamily="18" charset="0"/>
                <a:ea typeface="Times New Roman" panose="02020603050405020304" pitchFamily="18" charset="0"/>
              </a:rPr>
              <a:t>V.Jhansi</a:t>
            </a:r>
            <a:endParaRPr lang="en-IN" sz="2800" dirty="0">
              <a:solidFill>
                <a:schemeClr val="accent2">
                  <a:lumMod val="75000"/>
                </a:schemeClr>
              </a:solidFill>
              <a:effectLst/>
              <a:latin typeface="Calibri" panose="020F0502020204030204" pitchFamily="34" charset="0"/>
              <a:ea typeface="Calibri" panose="020F0502020204030204" pitchFamily="34" charset="0"/>
            </a:endParaRPr>
          </a:p>
          <a:p>
            <a:endParaRPr lang="en-IN" dirty="0"/>
          </a:p>
        </p:txBody>
      </p:sp>
      <p:pic>
        <p:nvPicPr>
          <p:cNvPr id="10" name="Picture 9">
            <a:extLst>
              <a:ext uri="{FF2B5EF4-FFF2-40B4-BE49-F238E27FC236}">
                <a16:creationId xmlns:a16="http://schemas.microsoft.com/office/drawing/2014/main" id="{30634FB8-7BC9-9E7C-74D4-C82E27EFA5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484" y="4666171"/>
            <a:ext cx="1870575" cy="1855610"/>
          </a:xfrm>
          <a:prstGeom prst="rect">
            <a:avLst/>
          </a:prstGeom>
        </p:spPr>
      </p:pic>
      <p:sp>
        <p:nvSpPr>
          <p:cNvPr id="11" name="TextBox 10">
            <a:extLst>
              <a:ext uri="{FF2B5EF4-FFF2-40B4-BE49-F238E27FC236}">
                <a16:creationId xmlns:a16="http://schemas.microsoft.com/office/drawing/2014/main" id="{269C7E1E-ED6F-34A9-7FCF-BD28C438A30D}"/>
              </a:ext>
            </a:extLst>
          </p:cNvPr>
          <p:cNvSpPr txBox="1"/>
          <p:nvPr/>
        </p:nvSpPr>
        <p:spPr>
          <a:xfrm>
            <a:off x="3935505" y="1719267"/>
            <a:ext cx="4840942" cy="677108"/>
          </a:xfrm>
          <a:prstGeom prst="rect">
            <a:avLst/>
          </a:prstGeom>
          <a:noFill/>
        </p:spPr>
        <p:txBody>
          <a:bodyPr wrap="square" rtlCol="0">
            <a:spAutoFit/>
          </a:bodyPr>
          <a:lstStyle/>
          <a:p>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 Major project </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24917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se case diagram of blog web service | Download Scientific Diagram">
            <a:extLst>
              <a:ext uri="{FF2B5EF4-FFF2-40B4-BE49-F238E27FC236}">
                <a16:creationId xmlns:a16="http://schemas.microsoft.com/office/drawing/2014/main" id="{F0F2EFB2-0A36-BCAF-1481-750485457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6062" y="1110503"/>
            <a:ext cx="6050056" cy="52264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BF4C896-BF50-0012-1D06-E65E15B7F8DC}"/>
              </a:ext>
            </a:extLst>
          </p:cNvPr>
          <p:cNvSpPr txBox="1"/>
          <p:nvPr/>
        </p:nvSpPr>
        <p:spPr>
          <a:xfrm>
            <a:off x="1138518" y="519953"/>
            <a:ext cx="4527176"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USECASE DIAGRAM: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623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AD3351-CEBA-58AE-EFF0-FA387E79F288}"/>
              </a:ext>
            </a:extLst>
          </p:cNvPr>
          <p:cNvSpPr txBox="1"/>
          <p:nvPr/>
        </p:nvSpPr>
        <p:spPr>
          <a:xfrm>
            <a:off x="416859" y="349624"/>
            <a:ext cx="11358282" cy="5037276"/>
          </a:xfrm>
          <a:prstGeom prst="rect">
            <a:avLst/>
          </a:prstGeom>
          <a:noFill/>
        </p:spPr>
        <p:txBody>
          <a:bodyPr wrap="square" rtlCol="0">
            <a:spAutoFit/>
          </a:bodyPr>
          <a:lstStyle/>
          <a:p>
            <a:pPr algn="ct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dirty="0">
                <a:solidFill>
                  <a:srgbClr val="000000"/>
                </a:solidFill>
                <a:effectLst/>
                <a:latin typeface="Times New Roman" panose="02020603050405020304" pitchFamily="18" charset="0"/>
                <a:ea typeface="Times New Roman" panose="02020603050405020304" pitchFamily="18" charset="0"/>
              </a:rPr>
              <a:t>With the MERN stack you can ideally build any web application you want by learning just one language, </a:t>
            </a:r>
            <a:r>
              <a:rPr lang="en-IN" dirty="0" err="1">
                <a:solidFill>
                  <a:srgbClr val="000000"/>
                </a:solidFill>
                <a:effectLst/>
                <a:latin typeface="Times New Roman" panose="02020603050405020304" pitchFamily="18" charset="0"/>
                <a:ea typeface="Times New Roman" panose="02020603050405020304" pitchFamily="18" charset="0"/>
              </a:rPr>
              <a:t>Javascript</a:t>
            </a:r>
            <a:r>
              <a:rPr lang="en-IN" dirty="0">
                <a:solidFill>
                  <a:srgbClr val="000000"/>
                </a:solidFill>
                <a:effectLst/>
                <a:latin typeface="Times New Roman" panose="02020603050405020304" pitchFamily="18" charset="0"/>
                <a:ea typeface="Times New Roman" panose="02020603050405020304" pitchFamily="18" charset="0"/>
              </a:rPr>
              <a:t>. With increased popularity of NoSQL databases, MongoDB is a go to database because of its scalability and flexible document schemas.</a:t>
            </a:r>
            <a:endParaRPr lang="en-IN" dirty="0">
              <a:effectLst/>
              <a:latin typeface="Times New Roman" panose="02020603050405020304" pitchFamily="18" charset="0"/>
              <a:ea typeface="Times New Roman" panose="02020603050405020304" pitchFamily="18" charset="0"/>
            </a:endParaRPr>
          </a:p>
          <a:p>
            <a:pPr>
              <a:lnSpc>
                <a:spcPct val="150000"/>
              </a:lnSpc>
            </a:pPr>
            <a:r>
              <a:rPr lang="en-IN" dirty="0">
                <a:solidFill>
                  <a:srgbClr val="000000"/>
                </a:solidFill>
                <a:effectLst/>
                <a:latin typeface="Times New Roman" panose="02020603050405020304" pitchFamily="18" charset="0"/>
                <a:ea typeface="Times New Roman" panose="02020603050405020304" pitchFamily="18" charset="0"/>
              </a:rPr>
              <a:t>Though, the MERN stack is ideally suited for more JSON heavy, cloud native and dynamic web applications. One can build simple applications like the </a:t>
            </a:r>
            <a:r>
              <a:rPr lang="en-IN" dirty="0" err="1">
                <a:solidFill>
                  <a:srgbClr val="000000"/>
                </a:solidFill>
                <a:effectLst/>
                <a:latin typeface="Times New Roman" panose="02020603050405020304" pitchFamily="18" charset="0"/>
                <a:ea typeface="Times New Roman" panose="02020603050405020304" pitchFamily="18" charset="0"/>
              </a:rPr>
              <a:t>todo</a:t>
            </a:r>
            <a:r>
              <a:rPr lang="en-IN" dirty="0">
                <a:solidFill>
                  <a:srgbClr val="000000"/>
                </a:solidFill>
                <a:effectLst/>
                <a:latin typeface="Times New Roman" panose="02020603050405020304" pitchFamily="18" charset="0"/>
                <a:ea typeface="Times New Roman" panose="02020603050405020304" pitchFamily="18" charset="0"/>
              </a:rPr>
              <a:t> list, task manager to more complex ones like e-commerce sites and social media sites. MERN stack has growing popularity and many advantages with backing from a community of developers. If one aspires to be a full stack developer, he/she should definitely try out the MERN stack!</a:t>
            </a:r>
            <a:endParaRPr lang="en-IN" dirty="0">
              <a:effectLst/>
              <a:latin typeface="Times New Roman" panose="02020603050405020304" pitchFamily="18" charset="0"/>
              <a:ea typeface="Times New Roman" panose="02020603050405020304" pitchFamily="18" charset="0"/>
            </a:endParaRPr>
          </a:p>
          <a:p>
            <a:pPr>
              <a:lnSpc>
                <a:spcPct val="150000"/>
              </a:lnSpc>
              <a:spcBef>
                <a:spcPts val="1030"/>
              </a:spcBef>
            </a:pPr>
            <a:r>
              <a:rPr lang="en-IN" spc="-5" dirty="0">
                <a:solidFill>
                  <a:srgbClr val="292929"/>
                </a:solidFill>
                <a:effectLst/>
                <a:latin typeface="Times New Roman" panose="02020603050405020304" pitchFamily="18" charset="0"/>
                <a:ea typeface="Times New Roman" panose="02020603050405020304" pitchFamily="18" charset="0"/>
              </a:rPr>
              <a:t>Finally, we are done for this MERN Stack Tutorial using React and Bootstrap 4. I have tried to highlight every essential topic in this tutorial. However, if you have skipped anything you can check out my </a:t>
            </a:r>
            <a:r>
              <a:rPr lang="en-IN" u="sng" spc="-5" dirty="0" err="1">
                <a:solidFill>
                  <a:srgbClr val="000000"/>
                </a:solidFill>
                <a:effectLst/>
                <a:latin typeface="Times New Roman" panose="02020603050405020304" pitchFamily="18" charset="0"/>
                <a:ea typeface="Times New Roman" panose="02020603050405020304" pitchFamily="18" charset="0"/>
                <a:hlinkClick r:id="rId2"/>
              </a:rPr>
              <a:t>Github</a:t>
            </a:r>
            <a:r>
              <a:rPr lang="en-IN" u="sng" spc="-5" dirty="0">
                <a:solidFill>
                  <a:srgbClr val="000000"/>
                </a:solidFill>
                <a:effectLst/>
                <a:latin typeface="Times New Roman" panose="02020603050405020304" pitchFamily="18" charset="0"/>
                <a:ea typeface="Times New Roman" panose="02020603050405020304" pitchFamily="18" charset="0"/>
                <a:hlinkClick r:id="rId2"/>
              </a:rPr>
              <a:t> Repo</a:t>
            </a:r>
            <a:r>
              <a:rPr lang="en-IN" spc="-5" dirty="0">
                <a:solidFill>
                  <a:srgbClr val="292929"/>
                </a:solidFill>
                <a:effectLst/>
                <a:latin typeface="Times New Roman" panose="02020603050405020304" pitchFamily="18" charset="0"/>
                <a:ea typeface="Times New Roman" panose="02020603050405020304" pitchFamily="18" charset="0"/>
              </a:rPr>
              <a:t>.</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986235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2831014-7AFC-3F07-B968-72D7969A75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717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77E1FD-918D-5ACC-A806-E7800638A61F}"/>
              </a:ext>
            </a:extLst>
          </p:cNvPr>
          <p:cNvSpPr txBox="1"/>
          <p:nvPr/>
        </p:nvSpPr>
        <p:spPr>
          <a:xfrm>
            <a:off x="197224" y="215153"/>
            <a:ext cx="11994776" cy="6466386"/>
          </a:xfrm>
          <a:prstGeom prst="rect">
            <a:avLst/>
          </a:prstGeom>
          <a:noFill/>
        </p:spPr>
        <p:txBody>
          <a:bodyPr wrap="square" rtlCol="0">
            <a:spAutoFit/>
          </a:bodyPr>
          <a:lstStyle/>
          <a:p>
            <a:pPr>
              <a:lnSpc>
                <a:spcPct val="115000"/>
              </a:lnSpc>
            </a:pPr>
            <a:r>
              <a:rPr lang="en-IN" sz="2800" b="1" dirty="0">
                <a:effectLst/>
                <a:latin typeface="Times New Roman" panose="02020603050405020304" pitchFamily="18" charset="0"/>
                <a:ea typeface="Times New Roman" panose="02020603050405020304" pitchFamily="18" charset="0"/>
              </a:rPr>
              <a:t>Abstract:</a:t>
            </a:r>
            <a:endParaRPr lang="en-IN" sz="2800" dirty="0">
              <a:effectLst/>
              <a:latin typeface="Times New Roman" panose="02020603050405020304" pitchFamily="18" charset="0"/>
              <a:ea typeface="Times New Roman" panose="02020603050405020304" pitchFamily="18" charset="0"/>
            </a:endParaRPr>
          </a:p>
          <a:p>
            <a:pPr>
              <a:lnSpc>
                <a:spcPct val="200000"/>
              </a:lnSpc>
            </a:pPr>
            <a:r>
              <a:rPr lang="en-IN" sz="1400" dirty="0">
                <a:solidFill>
                  <a:srgbClr val="000000"/>
                </a:solidFill>
                <a:effectLst/>
                <a:latin typeface="Times New Roman" panose="02020603050405020304" pitchFamily="18" charset="0"/>
                <a:ea typeface="Times New Roman" panose="02020603050405020304" pitchFamily="18" charset="0"/>
              </a:rPr>
              <a:t> Blogging is as simple as obtaining a website and publishing original content on it. Tech-savvy bloggers can buy a domain name and build the website themselves. Those with less HTML knowledge can create an account with sites like WordPress that simplify the web design and publishing </a:t>
            </a:r>
            <a:r>
              <a:rPr lang="en-IN" sz="1400" dirty="0" err="1">
                <a:solidFill>
                  <a:srgbClr val="000000"/>
                </a:solidFill>
                <a:effectLst/>
                <a:latin typeface="Times New Roman" panose="02020603050405020304" pitchFamily="18" charset="0"/>
                <a:ea typeface="Times New Roman" panose="02020603050405020304" pitchFamily="18" charset="0"/>
              </a:rPr>
              <a:t>process.Blogs</a:t>
            </a:r>
            <a:r>
              <a:rPr lang="en-IN" sz="1400" dirty="0">
                <a:solidFill>
                  <a:srgbClr val="000000"/>
                </a:solidFill>
                <a:effectLst/>
                <a:latin typeface="Times New Roman" panose="02020603050405020304" pitchFamily="18" charset="0"/>
                <a:ea typeface="Times New Roman" panose="02020603050405020304" pitchFamily="18" charset="0"/>
              </a:rPr>
              <a:t> are usually simple websites. Older pieces may be archived in separate sections of the site, and there may be a separate page with contact info or a bio, but the blog itself is usually just a single page that can be scrolled through—similar to the news feed on social media sites like Facebook. As with a Facebook news feed, a blog displays the newest content at the top of the page.</a:t>
            </a:r>
            <a:endParaRPr lang="en-IN" sz="1400" dirty="0">
              <a:effectLst/>
              <a:latin typeface="Times New Roman" panose="02020603050405020304" pitchFamily="18" charset="0"/>
              <a:ea typeface="Times New Roman" panose="02020603050405020304" pitchFamily="18" charset="0"/>
            </a:endParaRPr>
          </a:p>
          <a:p>
            <a:pPr>
              <a:lnSpc>
                <a:spcPct val="200000"/>
              </a:lnSpc>
            </a:pPr>
            <a:r>
              <a:rPr lang="en-IN" sz="1400" dirty="0">
                <a:solidFill>
                  <a:srgbClr val="000000"/>
                </a:solidFill>
                <a:effectLst/>
                <a:latin typeface="Times New Roman" panose="02020603050405020304" pitchFamily="18" charset="0"/>
                <a:ea typeface="Times New Roman" panose="02020603050405020304" pitchFamily="18" charset="0"/>
              </a:rPr>
              <a:t>Another unique feature of blogging is interlinking. This occurs when a blogger links to another person's blog within their own blog post. For example, if a music teacher maintains a blog, and they write a blog post about how to form a chord, they might link to a musician's blog to show an example of the chords in action. A political blogger may link to another politics blog and then discuss how they agree or disagree with a post on that blog. Interlinking, along with the comment section, fosters the sense of community that makes blogs </a:t>
            </a:r>
            <a:r>
              <a:rPr lang="en-IN" sz="1400" dirty="0" err="1">
                <a:solidFill>
                  <a:srgbClr val="000000"/>
                </a:solidFill>
                <a:effectLst/>
                <a:latin typeface="Times New Roman" panose="02020603050405020304" pitchFamily="18" charset="0"/>
                <a:ea typeface="Times New Roman" panose="02020603050405020304" pitchFamily="18" charset="0"/>
              </a:rPr>
              <a:t>unique.The</a:t>
            </a:r>
            <a:r>
              <a:rPr lang="en-IN" sz="1400" dirty="0">
                <a:solidFill>
                  <a:srgbClr val="000000"/>
                </a:solidFill>
                <a:effectLst/>
                <a:latin typeface="Times New Roman" panose="02020603050405020304" pitchFamily="18" charset="0"/>
                <a:ea typeface="Times New Roman" panose="02020603050405020304" pitchFamily="18" charset="0"/>
              </a:rPr>
              <a:t> purpose of online blogging system is to automate the existing manual </a:t>
            </a:r>
            <a:r>
              <a:rPr lang="en-IN" sz="1400" dirty="0" err="1">
                <a:solidFill>
                  <a:srgbClr val="000000"/>
                </a:solidFill>
                <a:effectLst/>
                <a:latin typeface="Times New Roman" panose="02020603050405020304" pitchFamily="18" charset="0"/>
                <a:ea typeface="Times New Roman" panose="02020603050405020304" pitchFamily="18" charset="0"/>
              </a:rPr>
              <a:t>syatem</a:t>
            </a:r>
            <a:r>
              <a:rPr lang="en-IN" sz="1400" dirty="0">
                <a:solidFill>
                  <a:srgbClr val="000000"/>
                </a:solidFill>
                <a:effectLst/>
                <a:latin typeface="Times New Roman" panose="02020603050405020304" pitchFamily="18" charset="0"/>
                <a:ea typeface="Times New Roman" panose="02020603050405020304" pitchFamily="18" charset="0"/>
              </a:rPr>
              <a:t> by the help of </a:t>
            </a:r>
            <a:r>
              <a:rPr lang="en-IN" sz="1400" dirty="0" err="1">
                <a:solidFill>
                  <a:srgbClr val="000000"/>
                </a:solidFill>
                <a:effectLst/>
                <a:latin typeface="Times New Roman" panose="02020603050405020304" pitchFamily="18" charset="0"/>
                <a:ea typeface="Times New Roman" panose="02020603050405020304" pitchFamily="18" charset="0"/>
              </a:rPr>
              <a:t>computarized</a:t>
            </a:r>
            <a:r>
              <a:rPr lang="en-IN" sz="1400" dirty="0">
                <a:solidFill>
                  <a:srgbClr val="000000"/>
                </a:solidFill>
                <a:effectLst/>
                <a:latin typeface="Times New Roman" panose="02020603050405020304" pitchFamily="18" charset="0"/>
                <a:ea typeface="Times New Roman" panose="02020603050405020304" pitchFamily="18" charset="0"/>
              </a:rPr>
              <a:t> </a:t>
            </a:r>
            <a:r>
              <a:rPr lang="en-IN" sz="1400" dirty="0" err="1">
                <a:solidFill>
                  <a:srgbClr val="000000"/>
                </a:solidFill>
                <a:effectLst/>
                <a:latin typeface="Times New Roman" panose="02020603050405020304" pitchFamily="18" charset="0"/>
                <a:ea typeface="Times New Roman" panose="02020603050405020304" pitchFamily="18" charset="0"/>
              </a:rPr>
              <a:t>equipments</a:t>
            </a:r>
            <a:r>
              <a:rPr lang="en-IN" sz="1400" dirty="0">
                <a:solidFill>
                  <a:srgbClr val="000000"/>
                </a:solidFill>
                <a:effectLst/>
                <a:latin typeface="Times New Roman" panose="02020603050405020304" pitchFamily="18" charset="0"/>
                <a:ea typeface="Times New Roman" panose="02020603050405020304" pitchFamily="18" charset="0"/>
              </a:rPr>
              <a:t> and full-fledged  computer software, fulfilling their requirements, so that their </a:t>
            </a:r>
            <a:r>
              <a:rPr lang="en-IN" sz="1400" dirty="0" err="1">
                <a:solidFill>
                  <a:srgbClr val="000000"/>
                </a:solidFill>
                <a:effectLst/>
                <a:latin typeface="Times New Roman" panose="02020603050405020304" pitchFamily="18" charset="0"/>
                <a:ea typeface="Times New Roman" panose="02020603050405020304" pitchFamily="18" charset="0"/>
              </a:rPr>
              <a:t>valuabale</a:t>
            </a:r>
            <a:r>
              <a:rPr lang="en-IN" sz="1400" dirty="0">
                <a:solidFill>
                  <a:srgbClr val="000000"/>
                </a:solidFill>
                <a:effectLst/>
                <a:latin typeface="Times New Roman" panose="02020603050405020304" pitchFamily="18" charset="0"/>
                <a:ea typeface="Times New Roman" panose="02020603050405020304" pitchFamily="18" charset="0"/>
              </a:rPr>
              <a:t> data/information can be stored for a longer period of time with easy accessing and manipulation of the same. The required software and hardware are easily </a:t>
            </a:r>
            <a:r>
              <a:rPr lang="en-IN" sz="1400" dirty="0" err="1">
                <a:solidFill>
                  <a:srgbClr val="000000"/>
                </a:solidFill>
                <a:effectLst/>
                <a:latin typeface="Times New Roman" panose="02020603050405020304" pitchFamily="18" charset="0"/>
                <a:ea typeface="Times New Roman" panose="02020603050405020304" pitchFamily="18" charset="0"/>
              </a:rPr>
              <a:t>availbale</a:t>
            </a:r>
            <a:r>
              <a:rPr lang="en-IN" sz="1400" dirty="0">
                <a:solidFill>
                  <a:srgbClr val="000000"/>
                </a:solidFill>
                <a:effectLst/>
                <a:latin typeface="Times New Roman" panose="02020603050405020304" pitchFamily="18" charset="0"/>
                <a:ea typeface="Times New Roman" panose="02020603050405020304" pitchFamily="18" charset="0"/>
              </a:rPr>
              <a:t> and easy to work </a:t>
            </a:r>
            <a:r>
              <a:rPr lang="en-IN" sz="1400" dirty="0" err="1">
                <a:solidFill>
                  <a:srgbClr val="000000"/>
                </a:solidFill>
                <a:effectLst/>
                <a:latin typeface="Times New Roman" panose="02020603050405020304" pitchFamily="18" charset="0"/>
                <a:ea typeface="Times New Roman" panose="02020603050405020304" pitchFamily="18" charset="0"/>
              </a:rPr>
              <a:t>with.</a:t>
            </a:r>
            <a:r>
              <a:rPr lang="en-IN" sz="1400" dirty="0" err="1">
                <a:solidFill>
                  <a:srgbClr val="202124"/>
                </a:solidFill>
                <a:effectLst/>
                <a:latin typeface="Times New Roman" panose="02020603050405020304" pitchFamily="18" charset="0"/>
                <a:ea typeface="Times New Roman" panose="02020603050405020304" pitchFamily="18" charset="0"/>
              </a:rPr>
              <a:t>A</a:t>
            </a:r>
            <a:r>
              <a:rPr lang="en-IN" sz="1400" dirty="0">
                <a:solidFill>
                  <a:srgbClr val="202124"/>
                </a:solidFill>
                <a:effectLst/>
                <a:latin typeface="Times New Roman" panose="02020603050405020304" pitchFamily="18" charset="0"/>
                <a:ea typeface="Times New Roman" panose="02020603050405020304" pitchFamily="18" charset="0"/>
              </a:rPr>
              <a:t> blog, short for weblog, is a frequently updated web page used for </a:t>
            </a:r>
            <a:r>
              <a:rPr lang="en-IN" sz="1400" b="1" dirty="0">
                <a:solidFill>
                  <a:srgbClr val="202124"/>
                </a:solidFill>
                <a:effectLst/>
                <a:latin typeface="Times New Roman" panose="02020603050405020304" pitchFamily="18" charset="0"/>
                <a:ea typeface="Times New Roman" panose="02020603050405020304" pitchFamily="18" charset="0"/>
              </a:rPr>
              <a:t>personal commentary or business content</a:t>
            </a:r>
            <a:r>
              <a:rPr lang="en-IN" sz="1400" dirty="0">
                <a:solidFill>
                  <a:srgbClr val="202124"/>
                </a:solidFill>
                <a:effectLst/>
                <a:latin typeface="Times New Roman" panose="02020603050405020304" pitchFamily="18" charset="0"/>
                <a:ea typeface="Times New Roman" panose="02020603050405020304" pitchFamily="18" charset="0"/>
              </a:rPr>
              <a:t>. Blogs are often interactive and include sections at the bottom of individual blog posts where readers can leave comments.</a:t>
            </a:r>
            <a:endParaRPr lang="en-IN" sz="1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370951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301E49C-F88E-AD93-6E43-B20BDA9A7626}"/>
              </a:ext>
            </a:extLst>
          </p:cNvPr>
          <p:cNvSpPr txBox="1"/>
          <p:nvPr/>
        </p:nvSpPr>
        <p:spPr>
          <a:xfrm>
            <a:off x="156882" y="0"/>
            <a:ext cx="11447929" cy="6364499"/>
          </a:xfrm>
          <a:prstGeom prst="rect">
            <a:avLst/>
          </a:prstGeom>
          <a:noFill/>
        </p:spPr>
        <p:txBody>
          <a:bodyPr wrap="square" rtlCol="0">
            <a:spAutoFit/>
          </a:bodyPr>
          <a:lstStyle/>
          <a:p>
            <a:pPr algn="l">
              <a:lnSpc>
                <a:spcPct val="150000"/>
              </a:lnSpc>
            </a:pPr>
            <a:r>
              <a:rPr lang="en-GB" b="1" i="0" dirty="0">
                <a:effectLst/>
                <a:latin typeface="Times New Roman" panose="02020603050405020304" pitchFamily="18" charset="0"/>
                <a:cs typeface="Times New Roman" panose="02020603050405020304" pitchFamily="18" charset="0"/>
              </a:rPr>
              <a:t>ADVANTAGES:</a:t>
            </a:r>
          </a:p>
          <a:p>
            <a:pPr algn="l">
              <a:lnSpc>
                <a:spcPct val="150000"/>
              </a:lnSpc>
            </a:pPr>
            <a:r>
              <a:rPr lang="en-GB" sz="1600" b="1" i="0" dirty="0">
                <a:solidFill>
                  <a:srgbClr val="000000"/>
                </a:solidFill>
                <a:effectLst/>
                <a:latin typeface="Times New Roman" panose="02020603050405020304" pitchFamily="18" charset="0"/>
                <a:cs typeface="Times New Roman" panose="02020603050405020304" pitchFamily="18" charset="0"/>
              </a:rPr>
              <a:t>1. You can manage your online identity and build trust</a:t>
            </a:r>
          </a:p>
          <a:p>
            <a:pPr algn="l">
              <a:lnSpc>
                <a:spcPct val="150000"/>
              </a:lnSpc>
            </a:pPr>
            <a:r>
              <a:rPr lang="en-GB" sz="1600" b="0" i="0" dirty="0">
                <a:solidFill>
                  <a:srgbClr val="000000"/>
                </a:solidFill>
                <a:effectLst/>
                <a:latin typeface="Times New Roman" panose="02020603050405020304" pitchFamily="18" charset="0"/>
                <a:cs typeface="Times New Roman" panose="02020603050405020304" pitchFamily="18" charset="0"/>
              </a:rPr>
              <a:t>Both people and businesses have their information posted online. What happens then when someone searches your name? One of the advantages of blogs is that it allows you to build and to control your online identity.</a:t>
            </a:r>
          </a:p>
          <a:p>
            <a:pPr algn="l">
              <a:lnSpc>
                <a:spcPct val="150000"/>
              </a:lnSpc>
            </a:pPr>
            <a:r>
              <a:rPr lang="en-GB" sz="1600" b="0" i="0" dirty="0">
                <a:solidFill>
                  <a:srgbClr val="000000"/>
                </a:solidFill>
                <a:effectLst/>
                <a:latin typeface="Times New Roman" panose="02020603050405020304" pitchFamily="18" charset="0"/>
                <a:cs typeface="Times New Roman" panose="02020603050405020304" pitchFamily="18" charset="0"/>
              </a:rPr>
              <a:t>Aside from social network profiles, people who are searching for your name can find your blog or your author page on other blogs. That information will help people to get to know you better by reading your work.</a:t>
            </a:r>
          </a:p>
          <a:p>
            <a:pPr algn="l">
              <a:lnSpc>
                <a:spcPct val="150000"/>
              </a:lnSpc>
            </a:pPr>
            <a:r>
              <a:rPr lang="en-GB" sz="1600" b="1" i="0" dirty="0">
                <a:solidFill>
                  <a:srgbClr val="000000"/>
                </a:solidFill>
                <a:effectLst/>
                <a:latin typeface="Times New Roman" panose="02020603050405020304" pitchFamily="18" charset="0"/>
                <a:cs typeface="Times New Roman" panose="02020603050405020304" pitchFamily="18" charset="0"/>
              </a:rPr>
              <a:t>2. You will learn new things</a:t>
            </a:r>
          </a:p>
          <a:p>
            <a:pPr algn="l">
              <a:lnSpc>
                <a:spcPct val="150000"/>
              </a:lnSpc>
            </a:pPr>
            <a:r>
              <a:rPr lang="en-GB" sz="1600" b="0" i="0" dirty="0">
                <a:solidFill>
                  <a:srgbClr val="000000"/>
                </a:solidFill>
                <a:effectLst/>
                <a:latin typeface="Times New Roman" panose="02020603050405020304" pitchFamily="18" charset="0"/>
                <a:cs typeface="Times New Roman" panose="02020603050405020304" pitchFamily="18" charset="0"/>
              </a:rPr>
              <a:t>You not only teach others when you blog. You learn as well. At first, you will learn more about your niche because you need to </a:t>
            </a:r>
            <a:r>
              <a:rPr lang="en-GB" sz="1600" b="0" i="0" u="none" strike="noStrike" dirty="0">
                <a:solidFill>
                  <a:srgbClr val="0039D5"/>
                </a:solidFill>
                <a:effectLst/>
                <a:latin typeface="Times New Roman" panose="02020603050405020304" pitchFamily="18" charset="0"/>
                <a:cs typeface="Times New Roman" panose="02020603050405020304" pitchFamily="18" charset="0"/>
                <a:hlinkClick r:id="rId2"/>
              </a:rPr>
              <a:t>educate yourself</a:t>
            </a:r>
            <a:r>
              <a:rPr lang="en-GB" sz="1600" b="0" i="0" dirty="0">
                <a:solidFill>
                  <a:srgbClr val="000000"/>
                </a:solidFill>
                <a:effectLst/>
                <a:latin typeface="Times New Roman" panose="02020603050405020304" pitchFamily="18" charset="0"/>
                <a:cs typeface="Times New Roman" panose="02020603050405020304" pitchFamily="18" charset="0"/>
              </a:rPr>
              <a:t> to teach others.</a:t>
            </a:r>
          </a:p>
          <a:p>
            <a:pPr algn="l">
              <a:lnSpc>
                <a:spcPct val="150000"/>
              </a:lnSpc>
            </a:pPr>
            <a:r>
              <a:rPr lang="en-GB" sz="1600" b="0" i="0" dirty="0">
                <a:solidFill>
                  <a:srgbClr val="000000"/>
                </a:solidFill>
                <a:effectLst/>
                <a:latin typeface="Times New Roman" panose="02020603050405020304" pitchFamily="18" charset="0"/>
                <a:cs typeface="Times New Roman" panose="02020603050405020304" pitchFamily="18" charset="0"/>
              </a:rPr>
              <a:t>You will also learn a lot about other fields, such as online marketing, no matter what you write.</a:t>
            </a:r>
          </a:p>
          <a:p>
            <a:pPr algn="l">
              <a:lnSpc>
                <a:spcPct val="150000"/>
              </a:lnSpc>
            </a:pPr>
            <a:r>
              <a:rPr lang="en-GB" sz="1600" b="0" i="0" dirty="0">
                <a:solidFill>
                  <a:srgbClr val="000000"/>
                </a:solidFill>
                <a:effectLst/>
                <a:latin typeface="Times New Roman" panose="02020603050405020304" pitchFamily="18" charset="0"/>
                <a:cs typeface="Times New Roman" panose="02020603050405020304" pitchFamily="18" charset="0"/>
              </a:rPr>
              <a:t>Whether you like it or not, there’s a certain amount of marketing knowledge you will need to </a:t>
            </a:r>
            <a:r>
              <a:rPr lang="en-GB" sz="1600" b="0" i="0" u="none" strike="noStrike" dirty="0">
                <a:solidFill>
                  <a:srgbClr val="0039D5"/>
                </a:solidFill>
                <a:effectLst/>
                <a:latin typeface="Times New Roman" panose="02020603050405020304" pitchFamily="18" charset="0"/>
                <a:cs typeface="Times New Roman" panose="02020603050405020304" pitchFamily="18" charset="0"/>
                <a:hlinkClick r:id="rId3"/>
              </a:rPr>
              <a:t>increase the traffic to your blog</a:t>
            </a:r>
            <a:r>
              <a:rPr lang="en-GB" sz="1600" b="0" i="0" dirty="0">
                <a:solidFill>
                  <a:srgbClr val="000000"/>
                </a:solidFill>
                <a:effectLst/>
                <a:latin typeface="Times New Roman" panose="02020603050405020304" pitchFamily="18" charset="0"/>
                <a:cs typeface="Times New Roman" panose="02020603050405020304" pitchFamily="18" charset="0"/>
              </a:rPr>
              <a:t>. Your knowledge of email marketing, search engine marketing, and social media marketing will continue to grow.</a:t>
            </a:r>
          </a:p>
          <a:p>
            <a:pPr algn="l">
              <a:lnSpc>
                <a:spcPct val="150000"/>
              </a:lnSpc>
            </a:pPr>
            <a:r>
              <a:rPr lang="en-GB" sz="1600" b="1" i="0" dirty="0">
                <a:solidFill>
                  <a:srgbClr val="000000"/>
                </a:solidFill>
                <a:effectLst/>
                <a:latin typeface="Times New Roman" panose="02020603050405020304" pitchFamily="18" charset="0"/>
                <a:cs typeface="Times New Roman" panose="02020603050405020304" pitchFamily="18" charset="0"/>
              </a:rPr>
              <a:t>3. You will improve your writing skills</a:t>
            </a:r>
          </a:p>
          <a:p>
            <a:pPr algn="l">
              <a:lnSpc>
                <a:spcPct val="150000"/>
              </a:lnSpc>
            </a:pPr>
            <a:r>
              <a:rPr lang="en-GB" sz="1600" b="0" i="0" dirty="0">
                <a:solidFill>
                  <a:srgbClr val="000000"/>
                </a:solidFill>
                <a:effectLst/>
                <a:latin typeface="Times New Roman" panose="02020603050405020304" pitchFamily="18" charset="0"/>
                <a:cs typeface="Times New Roman" panose="02020603050405020304" pitchFamily="18" charset="0"/>
              </a:rPr>
              <a:t>The more you do something, the better you will become at that skill. Writing is no exception. Even if you don’t set out to study writing, your writing will improve the more you do </a:t>
            </a:r>
            <a:r>
              <a:rPr lang="en-GB" sz="1600" b="0" i="0" dirty="0" err="1">
                <a:solidFill>
                  <a:srgbClr val="000000"/>
                </a:solidFill>
                <a:effectLst/>
                <a:latin typeface="Times New Roman" panose="02020603050405020304" pitchFamily="18" charset="0"/>
                <a:cs typeface="Times New Roman" panose="02020603050405020304" pitchFamily="18" charset="0"/>
              </a:rPr>
              <a:t>it.You</a:t>
            </a:r>
            <a:r>
              <a:rPr lang="en-GB" sz="1600" b="0" i="0" dirty="0">
                <a:solidFill>
                  <a:srgbClr val="000000"/>
                </a:solidFill>
                <a:effectLst/>
                <a:latin typeface="Times New Roman" panose="02020603050405020304" pitchFamily="18" charset="0"/>
                <a:cs typeface="Times New Roman" panose="02020603050405020304" pitchFamily="18" charset="0"/>
              </a:rPr>
              <a:t> can even invest in grammar checker tools, like </a:t>
            </a:r>
            <a:r>
              <a:rPr lang="en-GB" sz="1600" b="0" i="0" u="none" strike="noStrike" dirty="0">
                <a:solidFill>
                  <a:srgbClr val="0039D5"/>
                </a:solidFill>
                <a:effectLst/>
                <a:latin typeface="Times New Roman" panose="02020603050405020304" pitchFamily="18" charset="0"/>
                <a:cs typeface="Times New Roman" panose="02020603050405020304" pitchFamily="18" charset="0"/>
                <a:hlinkClick r:id="rId4"/>
              </a:rPr>
              <a:t>Grammarly</a:t>
            </a:r>
            <a:r>
              <a:rPr lang="en-GB" sz="1600" b="0" i="0" dirty="0">
                <a:solidFill>
                  <a:srgbClr val="000000"/>
                </a:solidFill>
                <a:effectLst/>
                <a:latin typeface="Times New Roman" panose="02020603050405020304" pitchFamily="18" charset="0"/>
                <a:cs typeface="Times New Roman" panose="02020603050405020304" pitchFamily="18" charset="0"/>
              </a:rPr>
              <a:t>, to help you with the writing basics, punctuation, spelling, sentence structure, and style while you write.</a:t>
            </a:r>
          </a:p>
          <a:p>
            <a:pPr algn="l">
              <a:lnSpc>
                <a:spcPct val="150000"/>
              </a:lnSpc>
            </a:pPr>
            <a:endParaRPr lang="en-IN" dirty="0"/>
          </a:p>
        </p:txBody>
      </p:sp>
    </p:spTree>
    <p:extLst>
      <p:ext uri="{BB962C8B-B14F-4D97-AF65-F5344CB8AC3E}">
        <p14:creationId xmlns:p14="http://schemas.microsoft.com/office/powerpoint/2010/main" val="3790678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807752-75AA-EA66-5DC8-667BE2143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659" y="1743495"/>
            <a:ext cx="7771082" cy="4128387"/>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5972B5A0-3A2D-262B-2112-398AC2430AC8}"/>
              </a:ext>
            </a:extLst>
          </p:cNvPr>
          <p:cNvSpPr txBox="1"/>
          <p:nvPr/>
        </p:nvSpPr>
        <p:spPr>
          <a:xfrm>
            <a:off x="1461247" y="449537"/>
            <a:ext cx="9753600" cy="461665"/>
          </a:xfrm>
          <a:prstGeom prst="rect">
            <a:avLst/>
          </a:prstGeom>
          <a:noFill/>
        </p:spPr>
        <p:txBody>
          <a:bodyPr wrap="square" rtlCol="0">
            <a:spAutoFit/>
          </a:bodyPr>
          <a:lstStyle/>
          <a:p>
            <a:r>
              <a:rPr lang="en-GB" sz="2400" dirty="0">
                <a:latin typeface="Times New Roman" panose="02020603050405020304" pitchFamily="18" charset="0"/>
                <a:cs typeface="Times New Roman" panose="02020603050405020304" pitchFamily="18" charset="0"/>
              </a:rPr>
              <a:t>OUTPUT SCREEN OF OUR BLOG BOOK:</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4635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0AC0D1-DED7-B33B-A338-D14FEBF2D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2624" y="1732431"/>
            <a:ext cx="7617890" cy="40470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595F83C1-8458-8993-59EE-CF0D92D243C9}"/>
              </a:ext>
            </a:extLst>
          </p:cNvPr>
          <p:cNvSpPr txBox="1"/>
          <p:nvPr/>
        </p:nvSpPr>
        <p:spPr>
          <a:xfrm>
            <a:off x="654424" y="654424"/>
            <a:ext cx="5298141" cy="400110"/>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LOG IN/SIGN UP PAGE: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5013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D659F8-A04A-F0CD-6881-6B7DB7D64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487" y="1606924"/>
            <a:ext cx="8315025" cy="441735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A2826E6B-17DF-B867-59CB-674861FD0437}"/>
              </a:ext>
            </a:extLst>
          </p:cNvPr>
          <p:cNvSpPr txBox="1"/>
          <p:nvPr/>
        </p:nvSpPr>
        <p:spPr>
          <a:xfrm>
            <a:off x="1147483" y="823042"/>
            <a:ext cx="9224682" cy="400110"/>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CREATE PROFILE OR CREATE POST: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9788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5854E6-EF48-6FEB-F38C-B0416DC20FF3}"/>
              </a:ext>
            </a:extLst>
          </p:cNvPr>
          <p:cNvSpPr txBox="1"/>
          <p:nvPr/>
        </p:nvSpPr>
        <p:spPr>
          <a:xfrm>
            <a:off x="147917" y="-125505"/>
            <a:ext cx="11752730" cy="7022435"/>
          </a:xfrm>
          <a:prstGeom prst="rect">
            <a:avLst/>
          </a:prstGeom>
          <a:noFill/>
        </p:spPr>
        <p:txBody>
          <a:bodyPr wrap="square" rtlCol="0">
            <a:spAutoFit/>
          </a:bodyPr>
          <a:lstStyle/>
          <a:p>
            <a:pPr algn="ctr">
              <a:lnSpc>
                <a:spcPct val="150000"/>
              </a:lnSpc>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SYSTEM ANALYSIS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Existing system:</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There is an old and traditional system that is even followed even </a:t>
            </a:r>
            <a:r>
              <a:rPr lang="en-IN"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now,which</a:t>
            </a: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is manual blog application </a:t>
            </a:r>
            <a:r>
              <a:rPr lang="en-IN"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system.Later</a:t>
            </a: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on ,we started to use some tools like google documents and google </a:t>
            </a:r>
            <a:r>
              <a:rPr lang="en-IN"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sheets.Then</a:t>
            </a: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came as previously said the biometric system of </a:t>
            </a:r>
            <a:r>
              <a:rPr lang="en-IN"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blog.Each</a:t>
            </a: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had it owns purpose as the sole purpose off manufacturing something is to </a:t>
            </a:r>
            <a:r>
              <a:rPr lang="en-IN"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fullfill</a:t>
            </a: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its purpose.</a:t>
            </a:r>
            <a:endParaRPr lang="en-IN"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1000"/>
              </a:spcAft>
              <a:buFont typeface="Symbol" panose="05050102010706020507" pitchFamily="18" charset="2"/>
              <a:buChar char=""/>
            </a:pP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As far as considering the executing systems  they have served their purpose to their full extent.</a:t>
            </a:r>
            <a:endParaRPr lang="en-IN" sz="1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1000"/>
              </a:spcAft>
            </a:pPr>
            <a:r>
              <a:rPr lang="en-US"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Proposed System:</a:t>
            </a:r>
            <a:endPar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current system is what that proves the difference in technology and time.</a:t>
            </a:r>
            <a:endParaRPr lang="en-IN"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1000"/>
              </a:spcAft>
              <a:buFont typeface="Symbol" panose="05050102010706020507" pitchFamily="18" charset="2"/>
              <a:buChar char=""/>
            </a:pP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As introduced </a:t>
            </a:r>
            <a:r>
              <a:rPr lang="en-IN"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earlier,this</a:t>
            </a: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sytem</a:t>
            </a: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captures the face and </a:t>
            </a:r>
            <a:r>
              <a:rPr lang="en-IN"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recongnizes</a:t>
            </a: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them on comparing with the pictures in </a:t>
            </a:r>
            <a:r>
              <a:rPr lang="en-IN"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database.if</a:t>
            </a: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there is a question of accuracy recognition ,it is </a:t>
            </a:r>
            <a:r>
              <a:rPr lang="en-IN"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achevied</a:t>
            </a: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by continuous testing of the facial recognition system using sample data and the software used for that was Selenium IDE </a:t>
            </a:r>
            <a:r>
              <a:rPr lang="en-IN"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whichwe</a:t>
            </a: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shall discuss in future.</a:t>
            </a:r>
            <a:endParaRPr lang="en-IN" sz="1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1000"/>
              </a:spcAf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NEED AND MOTIVATION:</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l">
              <a:spcAft>
                <a:spcPts val="1800"/>
              </a:spcAft>
            </a:pPr>
            <a:r>
              <a:rPr lang="en-US" sz="1400" dirty="0">
                <a:solidFill>
                  <a:srgbClr val="2A2A2A"/>
                </a:solidFill>
                <a:effectLst/>
                <a:latin typeface="Times New Roman" panose="02020603050405020304" pitchFamily="18" charset="0"/>
                <a:ea typeface="Times New Roman" panose="02020603050405020304" pitchFamily="18" charset="0"/>
                <a:cs typeface="Times New Roman" panose="02020603050405020304" pitchFamily="18" charset="0"/>
              </a:rPr>
              <a:t>Here’s a list of some of those things blogging can help with:</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50000"/>
              </a:lnSpc>
              <a:buFont typeface="+mj-lt"/>
              <a:buAutoNum type="arabicPeriod"/>
              <a:tabLst>
                <a:tab pos="457200" algn="l"/>
              </a:tabLst>
            </a:pPr>
            <a:r>
              <a:rPr lang="en-US" sz="1400" b="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If you’re a business owner, it’s a great way to connect with customers</a:t>
            </a:r>
            <a:r>
              <a:rPr lang="en-US" sz="1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Forget Twitter, networking events, and call centers. Blogging is a personal, down-to-earth method of keeping your customers informed and in-the-know about not only your latest product offerings, but your internal culture as well.</a:t>
            </a:r>
            <a:endParaRPr lang="en-IN" sz="14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50000"/>
              </a:lnSpc>
              <a:buFont typeface="+mj-lt"/>
              <a:buAutoNum type="arabicPeriod"/>
              <a:tabLst>
                <a:tab pos="457200" algn="l"/>
              </a:tabLst>
            </a:pPr>
            <a:r>
              <a:rPr lang="en-US" sz="1400" b="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Finding new clients. </a:t>
            </a:r>
            <a:r>
              <a:rPr lang="en-US" sz="1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In the same vein, don’t discount the </a:t>
            </a:r>
            <a:r>
              <a:rPr lang="en-US" sz="1400" u="sng" dirty="0">
                <a:solidFill>
                  <a:srgbClr val="1C5796"/>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marketing advantages of blogging</a:t>
            </a:r>
            <a:r>
              <a:rPr lang="en-US" sz="1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If you do it right, you could be on to something. Many businesses chalk up a large percentage of their revenue from blogging and blogging-related activities, and you can have a piece of that pie.</a:t>
            </a:r>
            <a:endParaRPr lang="en-IN" sz="14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50000"/>
              </a:lnSpc>
              <a:buFont typeface="+mj-lt"/>
              <a:buAutoNum type="arabicPeriod"/>
              <a:tabLst>
                <a:tab pos="457200" algn="l"/>
              </a:tabLst>
            </a:pPr>
            <a:r>
              <a:rPr lang="en-US" sz="1400" b="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Getting more done. </a:t>
            </a:r>
            <a:r>
              <a:rPr lang="en-US" sz="1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Just because you’re writing every day on a blog doesn’t mean </a:t>
            </a:r>
            <a:r>
              <a:rPr lang="en-US" sz="1400" u="sng" dirty="0">
                <a:solidFill>
                  <a:srgbClr val="1C5796"/>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other things won’t get done</a:t>
            </a:r>
            <a:r>
              <a:rPr lang="en-US" sz="1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Blogging is an activity that can literally happen </a:t>
            </a:r>
            <a:r>
              <a:rPr lang="en-US" sz="1400" i="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anywhere.</a:t>
            </a:r>
            <a:r>
              <a:rPr lang="en-US" sz="1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Wake up early, go to bed late, whatever–blogging doesn’t usually take long, and you can press writing that first sentence–you’ll find yourself invigorated, energized, and motivated by the words you’re writing.</a:t>
            </a:r>
            <a:endParaRPr lang="en-IN" sz="14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5378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164945-303E-D36A-C121-77493A3B8E0A}"/>
              </a:ext>
            </a:extLst>
          </p:cNvPr>
          <p:cNvSpPr txBox="1"/>
          <p:nvPr/>
        </p:nvSpPr>
        <p:spPr>
          <a:xfrm>
            <a:off x="304800" y="295835"/>
            <a:ext cx="11707906" cy="784830"/>
          </a:xfrm>
          <a:prstGeom prst="rect">
            <a:avLst/>
          </a:prstGeom>
          <a:noFill/>
        </p:spPr>
        <p:txBody>
          <a:bodyPr wrap="square" rtlCol="0">
            <a:spAutoFit/>
          </a:bodyPr>
          <a:lstStyle/>
          <a:p>
            <a:pPr marL="228600" algn="just">
              <a:lnSpc>
                <a:spcPct val="150000"/>
              </a:lnSpc>
            </a:pPr>
            <a:endParaRPr lang="en-GB" sz="1800" b="1" dirty="0">
              <a:solidFill>
                <a:srgbClr val="000000"/>
              </a:solidFill>
              <a:effectLst/>
              <a:latin typeface="Times New Roman" panose="02020603050405020304" pitchFamily="18" charset="0"/>
              <a:ea typeface="Calibri" panose="020F0502020204030204" pitchFamily="34" charset="0"/>
            </a:endParaRPr>
          </a:p>
          <a:p>
            <a:endParaRPr lang="en-IN" dirty="0"/>
          </a:p>
        </p:txBody>
      </p:sp>
      <p:pic>
        <p:nvPicPr>
          <p:cNvPr id="3" name="Picture 2" descr="MERN Stack - Javatpoint">
            <a:extLst>
              <a:ext uri="{FF2B5EF4-FFF2-40B4-BE49-F238E27FC236}">
                <a16:creationId xmlns:a16="http://schemas.microsoft.com/office/drawing/2014/main" id="{C2229E8C-FA61-D20E-1F87-01DD1423A9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1727" y="2579353"/>
            <a:ext cx="5120640" cy="1287780"/>
          </a:xfrm>
          <a:prstGeom prst="rect">
            <a:avLst/>
          </a:prstGeom>
          <a:noFill/>
          <a:ln>
            <a:noFill/>
          </a:ln>
        </p:spPr>
      </p:pic>
      <p:sp>
        <p:nvSpPr>
          <p:cNvPr id="4" name="TextBox 3">
            <a:extLst>
              <a:ext uri="{FF2B5EF4-FFF2-40B4-BE49-F238E27FC236}">
                <a16:creationId xmlns:a16="http://schemas.microsoft.com/office/drawing/2014/main" id="{A28595CA-43DF-A3CE-7455-324F79CA4A40}"/>
              </a:ext>
            </a:extLst>
          </p:cNvPr>
          <p:cNvSpPr txBox="1"/>
          <p:nvPr/>
        </p:nvSpPr>
        <p:spPr>
          <a:xfrm>
            <a:off x="770965" y="295835"/>
            <a:ext cx="10174941" cy="2575064"/>
          </a:xfrm>
          <a:prstGeom prst="rect">
            <a:avLst/>
          </a:prstGeom>
          <a:noFill/>
        </p:spPr>
        <p:txBody>
          <a:bodyPr wrap="square" rtlCol="0">
            <a:spAutoFit/>
          </a:bodyPr>
          <a:lstStyle/>
          <a:p>
            <a:pPr marL="228600" algn="just">
              <a:lnSpc>
                <a:spcPct val="150000"/>
              </a:lnSpc>
            </a:pPr>
            <a:r>
              <a:rPr lang="en-US" b="1" dirty="0">
                <a:solidFill>
                  <a:schemeClr val="tx1">
                    <a:lumMod val="95000"/>
                  </a:schemeClr>
                </a:solidFill>
                <a:latin typeface="Times New Roman" panose="02020603050405020304" pitchFamily="18" charset="0"/>
                <a:ea typeface="Calibri" panose="020F0502020204030204" pitchFamily="34" charset="0"/>
              </a:rPr>
              <a:t>SYSTEM REQUIREMENTS</a:t>
            </a:r>
            <a:r>
              <a:rPr lang="en-US" sz="1800" b="1" dirty="0">
                <a:solidFill>
                  <a:srgbClr val="000000"/>
                </a:solidFill>
                <a:effectLst/>
                <a:latin typeface="Times New Roman" panose="02020603050405020304" pitchFamily="18" charset="0"/>
                <a:ea typeface="Calibri" panose="020F0502020204030204" pitchFamily="34" charset="0"/>
              </a:rPr>
              <a:t>:</a:t>
            </a:r>
            <a:endParaRPr lang="en-IN" sz="1800" dirty="0">
              <a:effectLst/>
              <a:latin typeface="Calibri" panose="020F0502020204030204" pitchFamily="34" charset="0"/>
              <a:ea typeface="Calibri" panose="020F0502020204030204" pitchFamily="34" charset="0"/>
            </a:endParaRPr>
          </a:p>
          <a:p>
            <a:pPr marL="342900" lvl="0" indent="-342900">
              <a:lnSpc>
                <a:spcPct val="150000"/>
              </a:lnSpc>
              <a:buFont typeface="Wingdings" panose="05000000000000000000" pitchFamily="2"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Sublime text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Github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Backend-</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Express,Node.js,MongoDB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Frontend-</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Bootstrap,React,Java</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script,CSS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descr="MERN Stack - Javatpoint">
            <a:extLst>
              <a:ext uri="{FF2B5EF4-FFF2-40B4-BE49-F238E27FC236}">
                <a16:creationId xmlns:a16="http://schemas.microsoft.com/office/drawing/2014/main" id="{D95EA1C3-3924-FEB8-3C62-F715047D45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83783" y="3607156"/>
            <a:ext cx="4291040" cy="25469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09168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8631002-DE50-5AE0-69EE-F27D1A13E908}"/>
              </a:ext>
            </a:extLst>
          </p:cNvPr>
          <p:cNvSpPr>
            <a:spLocks noChangeArrowheads="1"/>
          </p:cNvSpPr>
          <p:nvPr/>
        </p:nvSpPr>
        <p:spPr bwMode="auto">
          <a:xfrm>
            <a:off x="197224" y="316213"/>
            <a:ext cx="11766372" cy="3016210"/>
          </a:xfrm>
          <a:prstGeom prst="rect">
            <a:avLst/>
          </a:prstGeom>
          <a:solidFill>
            <a:schemeClr val="tx2">
              <a:lumMod val="5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Let us understand what does MERN stack means:</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Mongo DB </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It’s an open-source NoSQL cross-platform document-oriented database.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Express JS </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It’s a web-based application framework work with Node JS, It helps to build web apps and RESTful APIs.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React</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React is a </a:t>
            </a: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JavaScript</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library created by </a:t>
            </a: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Facebook. </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React is a </a:t>
            </a: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User Interface</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(UI) library. React is a tool for building </a:t>
            </a: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UI components</a:t>
            </a:r>
            <a:endPar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Node JS </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It is a free JavaScript run-time environment, It executes JavaScript code outside of a browser. It is available for macOS, Windows,         Linux, and Unix.</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D35ADDA2-1061-60E2-777E-1398962937A7}"/>
              </a:ext>
            </a:extLst>
          </p:cNvPr>
          <p:cNvSpPr>
            <a:spLocks noChangeArrowheads="1"/>
          </p:cNvSpPr>
          <p:nvPr/>
        </p:nvSpPr>
        <p:spPr bwMode="auto">
          <a:xfrm>
            <a:off x="197224" y="3279453"/>
            <a:ext cx="11766372" cy="3216073"/>
          </a:xfrm>
          <a:prstGeom prst="rect">
            <a:avLst/>
          </a:prstGeom>
          <a:solidFill>
            <a:schemeClr val="tx2">
              <a:lumMod val="50000"/>
            </a:schemeClr>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500" b="1" i="0" u="none" strike="noStrike" cap="none" normalizeH="0" baseline="0" dirty="0">
                <a:ln>
                  <a:noFill/>
                </a:ln>
                <a:solidFill>
                  <a:srgbClr val="292929"/>
                </a:solidFill>
                <a:effectLst/>
                <a:latin typeface="sohne"/>
              </a:rPr>
              <a:t> </a:t>
            </a:r>
            <a:r>
              <a:rPr kumimoji="0" lang="en-US" altLang="en-US" sz="1400" b="1" i="0" u="none" strike="noStrike" cap="none" normalizeH="0" baseline="0" dirty="0">
                <a:ln>
                  <a:noFill/>
                </a:ln>
                <a:effectLst/>
                <a:latin typeface="Times New Roman" panose="02020603050405020304" pitchFamily="18" charset="0"/>
                <a:cs typeface="Times New Roman" panose="02020603050405020304" pitchFamily="18" charset="0"/>
              </a:rPr>
              <a:t>Install and Configure required NPM packages for MERN Stack app development: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Use the below command to install the following node modules.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npm</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install --save body-parser </a:t>
            </a:r>
            <a:r>
              <a:rPr kumimoji="0" lang="en-US" altLang="en-US" sz="14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cors</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express mongoose</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400" b="1" dirty="0">
                <a:solidFill>
                  <a:schemeClr val="bg1"/>
                </a:solidFill>
                <a:latin typeface="Times New Roman" panose="02020603050405020304" pitchFamily="18" charset="0"/>
                <a:cs typeface="Times New Roman" panose="02020603050405020304" pitchFamily="18" charset="0"/>
              </a:rPr>
              <a:t>B</a:t>
            </a: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ody-parser:</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The body-parser </a:t>
            </a:r>
            <a:r>
              <a:rPr kumimoji="0" lang="en-US" altLang="en-US" sz="14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npm</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module is a JSON parsing middleware. It helps to parse the JSON data, plain text, or a whole object.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CORS</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This is a Node JS package, also known as the express </a:t>
            </a:r>
            <a:r>
              <a:rPr kumimoji="0" lang="en-US" altLang="en-US" sz="14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js</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middleware. It allows enabling CORS with multiple options. It is available through the </a:t>
            </a:r>
            <a:r>
              <a:rPr kumimoji="0" lang="en-US" altLang="en-US" sz="14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npm</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registry.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Express.js</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Express </a:t>
            </a:r>
            <a:r>
              <a:rPr kumimoji="0" lang="en-US" altLang="en-US" sz="14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js</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is a free open source Node </a:t>
            </a:r>
            <a:r>
              <a:rPr kumimoji="0" lang="en-US" altLang="en-US" sz="14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js</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web application framework. It helps in creating web applications and RESTful APIs and act as middleware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Mongoose</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Mongoose is a MongoDB ODM for Node. It allows you to interact with the MongoDB database.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Starting and stopping a server every time a change is made is a time-consuming task. To get rid of this problem we use </a:t>
            </a:r>
            <a:r>
              <a:rPr kumimoji="0" lang="en-US" altLang="en-US" sz="14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nodemon</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the </a:t>
            </a:r>
            <a:r>
              <a:rPr kumimoji="0" lang="en-US" altLang="en-US" sz="14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npm</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module. This package restarts the server automatically every time we make a change. We’ll be installing it locally by using the given below command.</a:t>
            </a:r>
          </a:p>
        </p:txBody>
      </p:sp>
    </p:spTree>
    <p:extLst>
      <p:ext uri="{BB962C8B-B14F-4D97-AF65-F5344CB8AC3E}">
        <p14:creationId xmlns:p14="http://schemas.microsoft.com/office/powerpoint/2010/main" val="389279503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274</TotalTime>
  <Words>1563</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Century Gothic</vt:lpstr>
      <vt:lpstr>Ink Free</vt:lpstr>
      <vt:lpstr>sohne</vt:lpstr>
      <vt:lpstr>Symbol</vt:lpstr>
      <vt:lpstr>Times New Roman</vt:lpstr>
      <vt:lpstr>Wingdings</vt:lpstr>
      <vt:lpstr>Wingdings 3</vt:lpstr>
      <vt:lpstr>Slice</vt:lpstr>
      <vt:lpstr>PUBLIC BLOGGING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BLOGGING SYSTEM</dc:title>
  <dc:creator>Sabita Singaraju</dc:creator>
  <cp:lastModifiedBy>Sabita Singaraju</cp:lastModifiedBy>
  <cp:revision>19</cp:revision>
  <dcterms:created xsi:type="dcterms:W3CDTF">2022-12-30T08:14:03Z</dcterms:created>
  <dcterms:modified xsi:type="dcterms:W3CDTF">2023-02-08T06:06:43Z</dcterms:modified>
</cp:coreProperties>
</file>