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429" r:id="rId12"/>
    <p:sldId id="430" r:id="rId13"/>
    <p:sldId id="431" r:id="rId14"/>
    <p:sldId id="434" r:id="rId15"/>
    <p:sldId id="438" r:id="rId16"/>
    <p:sldId id="435" r:id="rId17"/>
    <p:sldId id="439" r:id="rId18"/>
    <p:sldId id="436" r:id="rId19"/>
    <p:sldId id="440" r:id="rId20"/>
    <p:sldId id="437" r:id="rId21"/>
    <p:sldId id="432" r:id="rId22"/>
    <p:sldId id="383" r:id="rId23"/>
    <p:sldId id="433" r:id="rId24"/>
    <p:sldId id="428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space.mit.edu/bitstream/handle/1721.1/67188/758649007-MIT.pdf?sequence=2&amp;isAllowed=y" TargetMode="External"/><Relationship Id="rId2" Type="http://schemas.openxmlformats.org/officeDocument/2006/relationships/hyperlink" Target="https://www.flightstats.com/v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surac/FlightAirMa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1981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SkyLinker</a:t>
            </a:r>
            <a:r>
              <a:rPr lang="en-US" sz="4000" b="1" dirty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4000" b="1" dirty="0" err="1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AeroPathways</a:t>
            </a:r>
            <a:endParaRPr lang="en-US" sz="4000" b="1" dirty="0">
              <a:ln w="1905"/>
              <a:solidFill>
                <a:srgbClr val="00B0F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7499" y="322926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P.Shreyansh Srikar Rao  (20H51A05D2) </a:t>
            </a:r>
          </a:p>
          <a:p>
            <a:r>
              <a:rPr lang="pt-BR" b="1" dirty="0"/>
              <a:t>P.NithinVarma Reddy       (20H51A05F1) </a:t>
            </a:r>
          </a:p>
          <a:p>
            <a:r>
              <a:rPr lang="pt-BR" b="1" dirty="0"/>
              <a:t>V.Venkata Sai charan       (20H51A0578)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8768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b="1" dirty="0">
                <a:solidFill>
                  <a:srgbClr val="C00000"/>
                </a:solidFill>
              </a:rPr>
              <a:t>Under esteemed guidance of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b="1" dirty="0"/>
              <a:t> </a:t>
            </a:r>
            <a:r>
              <a:rPr lang="en-US" b="1" dirty="0" err="1"/>
              <a:t>Ms.B.Anuradha</a:t>
            </a:r>
            <a:r>
              <a:rPr lang="en-US" sz="1400" b="1" dirty="0"/>
              <a:t>(Assistant professor)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8600"/>
          <a:ext cx="6096000" cy="12559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D71FF-2CCD-1250-3E69-C054FC50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427680"/>
            <a:ext cx="8724132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1AE0A-21F8-C92D-2D5E-64A87B2263DC}"/>
              </a:ext>
            </a:extLst>
          </p:cNvPr>
          <p:cNvSpPr txBox="1"/>
          <p:nvPr/>
        </p:nvSpPr>
        <p:spPr>
          <a:xfrm>
            <a:off x="609600" y="1447800"/>
            <a:ext cx="822876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Overly complex and non-user-friendly interfaces.</a:t>
            </a:r>
          </a:p>
          <a:p>
            <a:r>
              <a:rPr lang="en-US" sz="1400" dirty="0"/>
              <a:t>- Design an intuitive interface that caters to both casual travelers and aviation enthusiasts, ensuring ease of use and detailed data visualization.</a:t>
            </a:r>
            <a:endParaRPr lang="en-IN" sz="1400" dirty="0"/>
          </a:p>
          <a:p>
            <a:endParaRPr lang="en-IN" sz="1600" dirty="0">
              <a:solidFill>
                <a:srgbClr val="7030A0"/>
              </a:solidFill>
            </a:endParaRPr>
          </a:p>
          <a:p>
            <a:r>
              <a:rPr lang="en-IN" sz="1600" dirty="0">
                <a:solidFill>
                  <a:srgbClr val="7030A0"/>
                </a:solidFill>
              </a:rPr>
              <a:t>Performance and reliability challenges with real-time tracking.</a:t>
            </a:r>
          </a:p>
          <a:p>
            <a:r>
              <a:rPr lang="en-US" sz="1400" dirty="0"/>
              <a:t>- Ensure efficient resource consumption to handle continuous real-time tracking, making it feasible for prolonged usage.</a:t>
            </a:r>
            <a:endParaRPr lang="en-IN" sz="1400" dirty="0"/>
          </a:p>
          <a:p>
            <a:endParaRPr lang="en-IN" sz="1600" dirty="0">
              <a:solidFill>
                <a:srgbClr val="7030A0"/>
              </a:solidFill>
            </a:endParaRPr>
          </a:p>
          <a:p>
            <a:r>
              <a:rPr lang="en-IN" sz="1600" dirty="0">
                <a:solidFill>
                  <a:srgbClr val="7030A0"/>
                </a:solidFill>
              </a:rPr>
              <a:t>Limited predictive tools in current market offerings.</a:t>
            </a:r>
          </a:p>
          <a:p>
            <a:r>
              <a:rPr lang="en-US" sz="1400" dirty="0"/>
              <a:t>- Incorporate algorithms that can provide predictive insights about flight paths and potential delays.</a:t>
            </a:r>
            <a:endParaRPr lang="en-IN" sz="1400" dirty="0"/>
          </a:p>
          <a:p>
            <a:endParaRPr lang="en-IN" sz="1600" dirty="0">
              <a:solidFill>
                <a:srgbClr val="7030A0"/>
              </a:solidFill>
            </a:endParaRPr>
          </a:p>
          <a:p>
            <a:r>
              <a:rPr lang="en-IN" sz="1600" dirty="0">
                <a:solidFill>
                  <a:srgbClr val="7030A0"/>
                </a:solidFill>
              </a:rPr>
              <a:t>Scalability concerns in the face of growing air travel.</a:t>
            </a:r>
          </a:p>
          <a:p>
            <a:r>
              <a:rPr lang="en-US" sz="1400" dirty="0"/>
              <a:t>- Harness cloud platforms to ensure the application can handle increased user loads while maintaining consistent performance.</a:t>
            </a:r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4555D85-9628-B727-B14B-54C3A5551DC0}"/>
              </a:ext>
            </a:extLst>
          </p:cNvPr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236243B-AA9D-DFAA-3E29-3E6D6E34FFBD}"/>
              </a:ext>
            </a:extLst>
          </p:cNvPr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Project Scope and Limitations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4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E546AA0-1700-7555-347E-02FFCEB7CCD5}"/>
              </a:ext>
            </a:extLst>
          </p:cNvPr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A8182-5DB4-254A-2DF5-8CAEB0440C2F}"/>
              </a:ext>
            </a:extLst>
          </p:cNvPr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DF951-E4DE-5A0A-ACDC-282321E566F3}"/>
              </a:ext>
            </a:extLst>
          </p:cNvPr>
          <p:cNvSpPr txBox="1"/>
          <p:nvPr/>
        </p:nvSpPr>
        <p:spPr>
          <a:xfrm>
            <a:off x="494880" y="1676400"/>
            <a:ext cx="830580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70C0"/>
                </a:solidFill>
              </a:rPr>
              <a:t>Capture accurate, real-time flight positions.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70C0"/>
                </a:solidFill>
              </a:rPr>
              <a:t>Deliver an intuitive and detailed user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70C0"/>
                </a:solidFill>
              </a:rPr>
              <a:t>Provide predictive insights on flight paths and delays.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70C0"/>
                </a:solidFill>
              </a:rPr>
              <a:t>Ensure scalability and high performance.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70C0"/>
                </a:solidFill>
              </a:rPr>
              <a:t>Offer robust data management and storage solutions.</a:t>
            </a:r>
          </a:p>
        </p:txBody>
      </p:sp>
    </p:spTree>
    <p:extLst>
      <p:ext uri="{BB962C8B-B14F-4D97-AF65-F5344CB8AC3E}">
        <p14:creationId xmlns:p14="http://schemas.microsoft.com/office/powerpoint/2010/main" val="20437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F4B4705-3438-6378-CDAF-259FE5461743}"/>
              </a:ext>
            </a:extLst>
          </p:cNvPr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E2BBF-DFD5-2C44-C9A9-1A88C78AEAAC}"/>
              </a:ext>
            </a:extLst>
          </p:cNvPr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1F082-87F3-461A-EC1D-556C398E4646}"/>
              </a:ext>
            </a:extLst>
          </p:cNvPr>
          <p:cNvSpPr txBox="1"/>
          <p:nvPr/>
        </p:nvSpPr>
        <p:spPr>
          <a:xfrm>
            <a:off x="457200" y="1524000"/>
            <a:ext cx="784860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Dependence on ADS-B equipped aircraft.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Possible inaccuracies due to source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Predictive analytics cannot guarantee absolute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Potential performance challenges during high traffic.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Possible regional gaps in tracking due to ADS-B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41074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C5F0607D-A7D6-A7D5-A09F-FC63676AFA59}"/>
              </a:ext>
            </a:extLst>
          </p:cNvPr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BEF110C-8E66-4EA1-30CD-EF1F633305A5}"/>
              </a:ext>
            </a:extLst>
          </p:cNvPr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Literature Review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6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5C0A-8235-FE2B-1781-290D20C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3885480" cy="1469880"/>
          </a:xfrm>
        </p:spPr>
        <p:txBody>
          <a:bodyPr/>
          <a:lstStyle/>
          <a:p>
            <a:r>
              <a:rPr lang="en-IN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b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AEC4913C-FD15-AF26-15F1-A97ABE55B18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48121" y="3281363"/>
            <a:ext cx="8047038" cy="147637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7F1BD-4DFA-6A9B-D74C-EC9CD1294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43998"/>
              </p:ext>
            </p:extLst>
          </p:nvPr>
        </p:nvGraphicFramePr>
        <p:xfrm>
          <a:off x="-2177" y="228600"/>
          <a:ext cx="9143999" cy="631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19">
                  <a:extLst>
                    <a:ext uri="{9D8B030D-6E8A-4147-A177-3AD203B41FA5}">
                      <a16:colId xmlns:a16="http://schemas.microsoft.com/office/drawing/2014/main" val="3873096351"/>
                    </a:ext>
                  </a:extLst>
                </a:gridCol>
                <a:gridCol w="1138302">
                  <a:extLst>
                    <a:ext uri="{9D8B030D-6E8A-4147-A177-3AD203B41FA5}">
                      <a16:colId xmlns:a16="http://schemas.microsoft.com/office/drawing/2014/main" val="4261882706"/>
                    </a:ext>
                  </a:extLst>
                </a:gridCol>
                <a:gridCol w="1770391">
                  <a:extLst>
                    <a:ext uri="{9D8B030D-6E8A-4147-A177-3AD203B41FA5}">
                      <a16:colId xmlns:a16="http://schemas.microsoft.com/office/drawing/2014/main" val="312175322"/>
                    </a:ext>
                  </a:extLst>
                </a:gridCol>
                <a:gridCol w="1269717">
                  <a:extLst>
                    <a:ext uri="{9D8B030D-6E8A-4147-A177-3AD203B41FA5}">
                      <a16:colId xmlns:a16="http://schemas.microsoft.com/office/drawing/2014/main" val="2574154433"/>
                    </a:ext>
                  </a:extLst>
                </a:gridCol>
                <a:gridCol w="1995265">
                  <a:extLst>
                    <a:ext uri="{9D8B030D-6E8A-4147-A177-3AD203B41FA5}">
                      <a16:colId xmlns:a16="http://schemas.microsoft.com/office/drawing/2014/main" val="2279195483"/>
                    </a:ext>
                  </a:extLst>
                </a:gridCol>
                <a:gridCol w="2308505">
                  <a:extLst>
                    <a:ext uri="{9D8B030D-6E8A-4147-A177-3AD203B41FA5}">
                      <a16:colId xmlns:a16="http://schemas.microsoft.com/office/drawing/2014/main" val="78968212"/>
                    </a:ext>
                  </a:extLst>
                </a:gridCol>
              </a:tblGrid>
              <a:tr h="91644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 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48379"/>
                  </a:ext>
                </a:extLst>
              </a:tr>
              <a:tr h="18328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Alexandre M.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Bayen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Claire J. Tomlin.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 STUDY – AIR TRAFFIC MANAGEMENT SYSTEMS(2002)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problem statement of air traffic management systems (ATMS) is to ensure the safe and efficient flow of air traffic. This is a challenging task, as ATMS must deal with a complex and dynamic environment, including a wide variety of aircraft types, weather conditions, and air traffic control systems.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NextGen Air Traffic Management System (NextGen ATMS)</a:t>
                      </a:r>
                    </a:p>
                    <a:p>
                      <a:br>
                        <a:rPr lang="en-US" sz="900" dirty="0"/>
                      </a:b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next-generation air traffic management system (ATMS) that leverages artificial intelligence (AI), machine learning (ML), and big data analytics can improve capacity, safety, efficiency, and flexibility in the following ways: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Capacity:.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Efficiency: 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Flexibility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safety: AI, ML, and big data analytics can be used to develop systems that can better predict and prevent potential hazards. This could lead to a significant reduction in the number of aviation accidents and incidents.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efficiency: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safety</a:t>
                      </a:r>
                      <a:endParaRPr lang="en-US" sz="9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Reduced environmental impact:.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capacity: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94775"/>
                  </a:ext>
                </a:extLst>
              </a:tr>
              <a:tr h="32075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Systems Approach to Identifying Aircraft Equipage Requirements, Benefits, and Risks of ADS-B Applications by Marisa Rachael Jenkins on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Februrary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2009.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key elements of the problem statement are: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Existing flight tracking apps and websites rely on outdated technologies that cannot deliver real-time updates and lack predictive analytics capabilities.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Their user interfaces are often not intuitive or interactive, making flight tracking tedious.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 is a need for a modern flight tracking solution that utilizes:</a:t>
                      </a:r>
                    </a:p>
                    <a:p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Air Traffic Management System (Real-Time ATMS)</a:t>
                      </a:r>
                    </a:p>
                    <a:p>
                      <a:br>
                        <a:rPr lang="en-US" sz="900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Architecture: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Incorporate historical flight data for training predictive models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 intuitive web interfaces with ReactJS and mobile apps with React Native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 interactive maps for visualizing flight positions and details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9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Predictive Analytics: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Collect and analyze historical flight status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patterns and indicators that correlate with delays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9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User Experience: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 simple flight search by route, airline, flight number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live flight status updates and notifications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Present details like aircraft position, altitude, speed visually.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Here are some potential remarks on the proposed flight tracking solution: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microservices-based architecture aligns with modern best practices for building scalable and resilient systems to handle growing flight data volumes.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Leveraging ADS-B and direct airline feeds provides comprehensive real-time flight monitoring capabilities. This overcomes limitations of public flight data sources.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Incorporating historical flight status data unlocks the ability to implement predictive models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0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D4AA-78ED-3032-96D2-72153B4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BE06-79C6-AD36-78FE-00C1B99790D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C19F27-CE58-CEEC-09D9-6F7027EF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55971"/>
              </p:ext>
            </p:extLst>
          </p:nvPr>
        </p:nvGraphicFramePr>
        <p:xfrm>
          <a:off x="-21771" y="0"/>
          <a:ext cx="9106386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1860946283"/>
                    </a:ext>
                  </a:extLst>
                </a:gridCol>
                <a:gridCol w="1801431">
                  <a:extLst>
                    <a:ext uri="{9D8B030D-6E8A-4147-A177-3AD203B41FA5}">
                      <a16:colId xmlns:a16="http://schemas.microsoft.com/office/drawing/2014/main" val="1401085026"/>
                    </a:ext>
                  </a:extLst>
                </a:gridCol>
                <a:gridCol w="1629866">
                  <a:extLst>
                    <a:ext uri="{9D8B030D-6E8A-4147-A177-3AD203B41FA5}">
                      <a16:colId xmlns:a16="http://schemas.microsoft.com/office/drawing/2014/main" val="2605551917"/>
                    </a:ext>
                  </a:extLst>
                </a:gridCol>
                <a:gridCol w="1503954">
                  <a:extLst>
                    <a:ext uri="{9D8B030D-6E8A-4147-A177-3AD203B41FA5}">
                      <a16:colId xmlns:a16="http://schemas.microsoft.com/office/drawing/2014/main" val="3317623462"/>
                    </a:ext>
                  </a:extLst>
                </a:gridCol>
                <a:gridCol w="2118180">
                  <a:extLst>
                    <a:ext uri="{9D8B030D-6E8A-4147-A177-3AD203B41FA5}">
                      <a16:colId xmlns:a16="http://schemas.microsoft.com/office/drawing/2014/main" val="34631154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8021708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 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938747"/>
                  </a:ext>
                </a:extLst>
              </a:tr>
              <a:tr h="1559560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AND PROCESSING OF FLIGHT INFORMATION ON FLIGHTRADAR24 PROJECT Karina KALAGIREVA,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Veselin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RADKOV.2016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problem statement is that there is a need for a way to track air traffic over large bodies of water and over land in the presence of vast uninhabited areas where it is impossible to deploy radars.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Flightradar24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Flightradar24 proposed solution impossible to deploy radars is to use a combination of Automatic Dependent Surveillance-Broadcast (ADS-B) and </a:t>
                      </a:r>
                      <a:r>
                        <a:rPr lang="en-US" sz="9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Multilateration</a:t>
                      </a: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(MLAT).</a:t>
                      </a:r>
                    </a:p>
                    <a:p>
                      <a:pPr rtl="0"/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ADS-B is a system where aircraft broadcast their position, altitude, and speed to other aircraft and ground stations. Flightradar24 has a network of over 250,000 ADS-B ground stations around the world. This network allows Flightradar24 to track aircraft even in areas where there are no radar stations.</a:t>
                      </a:r>
                    </a:p>
                    <a:p>
                      <a:pPr rtl="0"/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MLAT is a technique that can be used to determine the position of an aircraft using the time difference of arrival (TDOA) of ADS-B signals at multiple ground stations. MLAT is not as accurate as radar.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safety: Flightradar24's solution can help to improve safety by providing air traffic controllers with a more complete picture of the air traffic situation. 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efficiency: flight routes and to reduce delays.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Reduced environmental impact: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15444"/>
                  </a:ext>
                </a:extLst>
              </a:tr>
              <a:tr h="1879600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and Low-Cost ADS-B System to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Fulfill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Air Traffic Safety Obligations during High Power LIDAR Operation By Frédéric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Peyrin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1,* Patrick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Fréville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Nadège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Montoux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and Jean-Luc </a:t>
                      </a:r>
                      <a:r>
                        <a:rPr lang="en-IN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Baray.March</a:t>
                      </a:r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problem statement for this system is to design a low-cost and reliable system that can accurately detect aircraft in the vicinity of the LIDAR and shut off the laser promptly to avoid any potential hazards to aviation safety.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ADS-B Air Safety System for LIDAR</a:t>
                      </a:r>
                    </a:p>
                    <a:p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Uses ADS-B technology to detect aircraft near LIDAR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Shuts off laser emission when aircraft are within a certain distance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Low-cost, reliable, and accurate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Successfully accredited by French air authorities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 of missing data due to air traffic interruption is about 2%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Potential to be widely deployed in LIDAR observatories and used alongside portable LIDARs for field campaigns</a:t>
                      </a:r>
                    </a:p>
                    <a:p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Accurate aircraft detection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disturbed by birds or UAVs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Handles multiple aircraft simultaneously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Applies safety procedure even in degraded mode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Accredited by French air authorities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rate of missing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Potential for widespread deployment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9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9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9263F00-C172-AE0A-2C39-CEB1148F8554}"/>
              </a:ext>
            </a:extLst>
          </p:cNvPr>
          <p:cNvSpPr/>
          <p:nvPr/>
        </p:nvSpPr>
        <p:spPr>
          <a:xfrm>
            <a:off x="546089" y="377136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420169A-41F5-63C3-E88E-75C3815A0D9D}"/>
              </a:ext>
            </a:extLst>
          </p:cNvPr>
          <p:cNvSpPr/>
          <p:nvPr/>
        </p:nvSpPr>
        <p:spPr>
          <a:xfrm>
            <a:off x="546089" y="304884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Implementation of Existing system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6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D62F-74A8-C3A1-3356-036DDB72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28C4511-CBFA-01B2-93B5-25909CCE93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48121" y="609600"/>
            <a:ext cx="8047038" cy="71437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30DC1-093A-FE45-3141-C0907109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1" y="1263325"/>
            <a:ext cx="5140927" cy="43313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F9D3F-41A2-38D4-42D3-F0613476B599}"/>
              </a:ext>
            </a:extLst>
          </p:cNvPr>
          <p:cNvCxnSpPr>
            <a:cxnSpLocks/>
          </p:cNvCxnSpPr>
          <p:nvPr/>
        </p:nvCxnSpPr>
        <p:spPr>
          <a:xfrm>
            <a:off x="2514600" y="2971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BBB34DE-1A2A-7C2E-6F36-EE3F8A760E15}"/>
              </a:ext>
            </a:extLst>
          </p:cNvPr>
          <p:cNvCxnSpPr>
            <a:cxnSpLocks/>
          </p:cNvCxnSpPr>
          <p:nvPr/>
        </p:nvCxnSpPr>
        <p:spPr>
          <a:xfrm>
            <a:off x="3581400" y="3810000"/>
            <a:ext cx="533401" cy="4270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1B0052-0CD2-5CD5-146A-FE3277371374}"/>
              </a:ext>
            </a:extLst>
          </p:cNvPr>
          <p:cNvSpPr txBox="1"/>
          <p:nvPr/>
        </p:nvSpPr>
        <p:spPr>
          <a:xfrm>
            <a:off x="685800" y="88164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868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418680" y="1295400"/>
            <a:ext cx="8458200" cy="586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Project Scope and Limitations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C1768C-6F8E-EBD7-0F7E-14AAF36F2401}"/>
              </a:ext>
            </a:extLst>
          </p:cNvPr>
          <p:cNvSpPr txBox="1"/>
          <p:nvPr/>
        </p:nvSpPr>
        <p:spPr>
          <a:xfrm>
            <a:off x="365760" y="920621"/>
            <a:ext cx="9677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ADS-B 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from platforms like ADS-B Exchange or FlightRadar24.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React or Angular for a responsive interface. Incorporate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Leaflet for map visuals.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using Node.js, Python, or Java on cloud platforms (AWS, Azure).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WebSocket or Server-Sent Events (e.g., Socket.io) for real-time updates.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machine learning models using TensorFlow or Scikit-learn.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databases like PostgreSQL or MongoDB on managed services.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tools like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Typeform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feedback.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CDNs like Cloudflare for faster delivery.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9CABD544-EDA7-6E52-8749-F06579E60C90}"/>
              </a:ext>
            </a:extLst>
          </p:cNvPr>
          <p:cNvSpPr/>
          <p:nvPr/>
        </p:nvSpPr>
        <p:spPr>
          <a:xfrm>
            <a:off x="386080" y="609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5309B-F027-7D91-3BE5-BE3C059545B3}"/>
              </a:ext>
            </a:extLst>
          </p:cNvPr>
          <p:cNvSpPr txBox="1"/>
          <p:nvPr/>
        </p:nvSpPr>
        <p:spPr>
          <a:xfrm>
            <a:off x="365760" y="100425"/>
            <a:ext cx="710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Implementation of Existing solution:</a:t>
            </a:r>
          </a:p>
        </p:txBody>
      </p:sp>
    </p:spTree>
    <p:extLst>
      <p:ext uri="{BB962C8B-B14F-4D97-AF65-F5344CB8AC3E}">
        <p14:creationId xmlns:p14="http://schemas.microsoft.com/office/powerpoint/2010/main" val="119441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57A6EBA-9C44-934B-51AE-531BFF45197C}"/>
              </a:ext>
            </a:extLst>
          </p:cNvPr>
          <p:cNvSpPr/>
          <p:nvPr/>
        </p:nvSpPr>
        <p:spPr>
          <a:xfrm>
            <a:off x="533700" y="388620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D898E16-9DEA-4627-7E28-76CB2D89E026}"/>
              </a:ext>
            </a:extLst>
          </p:cNvPr>
          <p:cNvSpPr/>
          <p:nvPr/>
        </p:nvSpPr>
        <p:spPr>
          <a:xfrm>
            <a:off x="457380" y="31932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                      Conclusion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Conclusion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87B15-073F-6084-9306-AC24E9B94EB5}"/>
              </a:ext>
            </a:extLst>
          </p:cNvPr>
          <p:cNvSpPr txBox="1"/>
          <p:nvPr/>
        </p:nvSpPr>
        <p:spPr>
          <a:xfrm>
            <a:off x="457200" y="1524000"/>
            <a:ext cx="838116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The aviation world is vast, dynamic, and ever-evolving. With the increasing number of flights and a growing community of travellers and enthusiasts, there's a pressing demand for real-time, accurate, and user-friendly flight tracking solutions. The </a:t>
            </a:r>
            <a:r>
              <a:rPr lang="en-IN" sz="1600" dirty="0" err="1"/>
              <a:t>SkyLinker</a:t>
            </a:r>
            <a:r>
              <a:rPr lang="en-IN" sz="1600" dirty="0"/>
              <a:t> Aero Pathways Application steps into this space with the promise of revolutionizing flight tracking. Harnessing the power of ADS-B data, modern web technologies, and predictive analytics, </a:t>
            </a:r>
            <a:r>
              <a:rPr lang="en-IN" sz="1600" dirty="0" err="1"/>
              <a:t>SkyLinker</a:t>
            </a:r>
            <a:r>
              <a:rPr lang="en-IN" sz="1600" dirty="0"/>
              <a:t> Aero Pathways offers a seamless and comprehensive flight tracking experience.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As we navigate the skies with </a:t>
            </a:r>
            <a:r>
              <a:rPr lang="en-IN" sz="1600" dirty="0" err="1"/>
              <a:t>SkyLinker</a:t>
            </a:r>
            <a:r>
              <a:rPr lang="en-IN" sz="1600" dirty="0"/>
              <a:t> Aero Pathways, it's not just about monitoring flights. It's about enhancing the way we interact with aviation data, providing valuable insights, and fostering a deeper connection between the sky and those who admire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1C65CDD6-5CE0-D4E3-06C0-AB2950F9698F}"/>
              </a:ext>
            </a:extLst>
          </p:cNvPr>
          <p:cNvSpPr/>
          <p:nvPr/>
        </p:nvSpPr>
        <p:spPr>
          <a:xfrm>
            <a:off x="572040" y="396960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C8F46AA-788E-4211-B87F-CD66C644ADBA}"/>
              </a:ext>
            </a:extLst>
          </p:cNvPr>
          <p:cNvSpPr/>
          <p:nvPr/>
        </p:nvSpPr>
        <p:spPr>
          <a:xfrm>
            <a:off x="495720" y="32766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                      References </a:t>
            </a:r>
            <a:endParaRPr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4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1067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7200" y="533400"/>
            <a:ext cx="2052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Calibri" pitchFamily="34" charset="0"/>
              </a:rPr>
              <a:t>References</a:t>
            </a:r>
            <a:endParaRPr lang="en-US" sz="3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6F786-73FA-88BC-744E-313665CDBB1F}"/>
              </a:ext>
            </a:extLst>
          </p:cNvPr>
          <p:cNvSpPr txBox="1"/>
          <p:nvPr/>
        </p:nvSpPr>
        <p:spPr>
          <a:xfrm>
            <a:off x="471340" y="1371600"/>
            <a:ext cx="8381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https://www.flightstats.com/v2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https://dspace.mit.edu/bitstream/handle/1721.1/67188/758649007-MIT.pdf?sequence=2&amp;isAllowed=y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https://github.com/Ysurac/FlightAirMap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6201" y="264417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920" y="396960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609600" y="32766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                          Abstract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6777A-2E32-BD5D-1355-C3412EB59C02}"/>
              </a:ext>
            </a:extLst>
          </p:cNvPr>
          <p:cNvSpPr txBox="1"/>
          <p:nvPr/>
        </p:nvSpPr>
        <p:spPr>
          <a:xfrm>
            <a:off x="495300" y="1524000"/>
            <a:ext cx="8153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</a:t>
            </a:r>
            <a:r>
              <a:rPr lang="en-IN" sz="1600" dirty="0" err="1"/>
              <a:t>SkyLinker</a:t>
            </a:r>
            <a:r>
              <a:rPr lang="en-IN" sz="1600" dirty="0"/>
              <a:t> </a:t>
            </a:r>
            <a:r>
              <a:rPr lang="en-IN" sz="1600" dirty="0" err="1"/>
              <a:t>AeroPathways</a:t>
            </a:r>
            <a:r>
              <a:rPr lang="en-IN" sz="1600" dirty="0"/>
              <a:t> Application revolutionizes real-time flight tracking by leveraging public ADS-B feeds. Built using cutting-edge web technologies like JavaScript, React, and Angular, the app offers dynamic front-end interactions, allowing users to view flights on interactive maps. A backend microservices architecture handles notifications, predictive algorithms, and flight data retrieval through RESTful APIs. Cloud platforms ensure scalable hosting while databases like MySQL and PostgreSQL manage data efficiently.</a:t>
            </a:r>
          </a:p>
          <a:p>
            <a:endParaRPr lang="en-IN" sz="1600" dirty="0"/>
          </a:p>
          <a:p>
            <a:r>
              <a:rPr lang="en-IN" sz="1600" dirty="0"/>
              <a:t>	With the incorporation of WebSocket and SSE, the Flight Tracker offers instantaneous flight updates, redefining how users interact with aviation data. This fusion of real-time monitoring and predictive insights enhances the travel experience for both enthusiasts and regular travellers.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81240" y="41148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761760" y="32766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                     Introduction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Introduction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53B5-FE17-AAAB-B4F7-DABCDF11AD90}"/>
              </a:ext>
            </a:extLst>
          </p:cNvPr>
          <p:cNvSpPr txBox="1"/>
          <p:nvPr/>
        </p:nvSpPr>
        <p:spPr>
          <a:xfrm>
            <a:off x="609180" y="1684101"/>
            <a:ext cx="8077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SkyLinker</a:t>
            </a:r>
            <a:r>
              <a:rPr lang="en-IN" sz="1600" dirty="0"/>
              <a:t> </a:t>
            </a:r>
            <a:r>
              <a:rPr lang="en-IN" sz="1600" dirty="0" err="1"/>
              <a:t>Aeropathways</a:t>
            </a:r>
            <a:r>
              <a:rPr lang="en-IN" sz="1600" dirty="0"/>
              <a:t> is a </a:t>
            </a:r>
            <a:r>
              <a:rPr lang="en-IN" sz="1600" dirty="0" err="1"/>
              <a:t>fullstack</a:t>
            </a:r>
            <a:r>
              <a:rPr lang="en-IN" sz="1600" dirty="0"/>
              <a:t> application where tracking of your aircraft is now a step away ! This website combines real-time ADS-B data with cutting-edge technology, presenting a dynamic and responsive interface for both travellers and aviation enthusiasts. </a:t>
            </a:r>
          </a:p>
          <a:p>
            <a:endParaRPr lang="en-IN" sz="1600" dirty="0"/>
          </a:p>
          <a:p>
            <a:r>
              <a:rPr lang="en-IN" sz="1600" dirty="0"/>
              <a:t>Dive into a seamless experience, backed by microservices architecture, modern web technologies, and cloud support. With </a:t>
            </a:r>
            <a:r>
              <a:rPr lang="en-IN" sz="1600" dirty="0" err="1"/>
              <a:t>SkyLinker</a:t>
            </a:r>
            <a:r>
              <a:rPr lang="en-IN" sz="1600" dirty="0"/>
              <a:t> Aero Pathways, we're not just tracking flights; we're redefining how we interact with aviation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A2761-7BF1-22DB-88CF-6489D0315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52868"/>
            <a:ext cx="3657600" cy="1953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Research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2275C-8732-AA6B-0586-C15697C1C6EB}"/>
              </a:ext>
            </a:extLst>
          </p:cNvPr>
          <p:cNvSpPr txBox="1"/>
          <p:nvPr/>
        </p:nvSpPr>
        <p:spPr>
          <a:xfrm>
            <a:off x="457200" y="1371600"/>
            <a:ext cx="769620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solidFill>
                  <a:srgbClr val="002060"/>
                </a:solidFill>
              </a:rPr>
              <a:t>Capture accurate, real-time flight positions.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solidFill>
                  <a:srgbClr val="002060"/>
                </a:solidFill>
              </a:rPr>
              <a:t>Deliver an intuitive and detailed user interface.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solidFill>
                  <a:srgbClr val="002060"/>
                </a:solidFill>
              </a:rPr>
              <a:t>Provide predictive insights on flight paths and delays.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solidFill>
                  <a:srgbClr val="002060"/>
                </a:solidFill>
              </a:rPr>
              <a:t>Ensure scalability and high performance.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solidFill>
                  <a:srgbClr val="002060"/>
                </a:solidFill>
              </a:rPr>
              <a:t>Offer robust data management and storage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		  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1734</Words>
  <Application>Microsoft Office PowerPoint</Application>
  <PresentationFormat>On-screen Show (4:3)</PresentationFormat>
  <Paragraphs>198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Bookman Old Style</vt:lpstr>
      <vt:lpstr>Calibri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table for the existing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Rithika Rashmi</cp:lastModifiedBy>
  <cp:revision>711</cp:revision>
  <dcterms:modified xsi:type="dcterms:W3CDTF">2023-11-11T05:43:38Z</dcterms:modified>
</cp:coreProperties>
</file>