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4"/>
  </p:handoutMasterIdLst>
  <p:sldIdLst>
    <p:sldId id="274" r:id="rId3"/>
    <p:sldId id="844" r:id="rId5"/>
    <p:sldId id="966" r:id="rId6"/>
    <p:sldId id="995" r:id="rId7"/>
    <p:sldId id="996" r:id="rId8"/>
    <p:sldId id="1078" r:id="rId9"/>
    <p:sldId id="1079" r:id="rId10"/>
    <p:sldId id="1080" r:id="rId11"/>
    <p:sldId id="1081" r:id="rId12"/>
    <p:sldId id="1082" r:id="rId13"/>
    <p:sldId id="997" r:id="rId14"/>
    <p:sldId id="1083" r:id="rId15"/>
    <p:sldId id="1084" r:id="rId16"/>
    <p:sldId id="1086" r:id="rId17"/>
    <p:sldId id="1090" r:id="rId18"/>
    <p:sldId id="1087" r:id="rId19"/>
    <p:sldId id="1088" r:id="rId20"/>
    <p:sldId id="1085" r:id="rId21"/>
    <p:sldId id="1089" r:id="rId22"/>
    <p:sldId id="903" r:id="rId23"/>
  </p:sldIdLst>
  <p:sldSz cx="12192000" cy="6858000"/>
  <p:notesSz cx="6858000" cy="9144000"/>
  <p:embeddedFontLst>
    <p:embeddedFont>
      <p:font typeface="微软雅黑" panose="020B0503020204020204" pitchFamily="34" charset="-122"/>
      <p:regular r:id="rId28"/>
    </p:embeddedFont>
    <p:embeddedFont>
      <p:font typeface="Arial Unicode MS" panose="020B0604020202020204" pitchFamily="34" charset="-122"/>
      <p:regular r:id="rId29"/>
    </p:embeddedFont>
    <p:embeddedFont>
      <p:font typeface="Calibri" panose="020F0502020204030204"/>
      <p:regular r:id="rId30"/>
      <p:bold r:id="rId31"/>
      <p:italic r:id="rId32"/>
      <p:boldItalic r:id="rId33"/>
    </p:embeddedFont>
    <p:embeddedFont>
      <p:font typeface="黑体" panose="02010609060101010101" pitchFamily="49" charset="-122"/>
      <p:regular r:id="rId34"/>
    </p:embeddedFont>
    <p:embeddedFont>
      <p:font typeface="Segoe UI" panose="020B0502040204020203" pitchFamily="34" charset="0"/>
      <p:regular r:id="rId35"/>
      <p:bold r:id="rId36"/>
      <p:italic r:id="rId37"/>
      <p:boldItalic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3B3B0"/>
    <a:srgbClr val="C14615"/>
    <a:srgbClr val="D105B4"/>
    <a:srgbClr val="F5F3F2"/>
    <a:srgbClr val="F5F3F1"/>
    <a:srgbClr val="FAF8F7"/>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9" autoAdjust="0"/>
    <p:restoredTop sz="75576" autoAdjust="0"/>
  </p:normalViewPr>
  <p:slideViewPr>
    <p:cSldViewPr snapToGrid="0" showGuides="1">
      <p:cViewPr varScale="1">
        <p:scale>
          <a:sx n="88" d="100"/>
          <a:sy n="88" d="100"/>
        </p:scale>
        <p:origin x="690" y="78"/>
      </p:cViewPr>
      <p:guideLst>
        <p:guide pos="3920"/>
        <p:guide orient="horz" pos="830"/>
        <p:guide orient="horz" pos="3518"/>
        <p:guide orient="horz" pos="2151"/>
        <p:guide pos="1640"/>
        <p:guide pos="6119"/>
        <p:guide pos="483"/>
      </p:guideLst>
    </p:cSldViewPr>
  </p:slideViewPr>
  <p:notesTextViewPr>
    <p:cViewPr>
      <p:scale>
        <a:sx n="1" d="1"/>
        <a:sy n="1" d="1"/>
      </p:scale>
      <p:origin x="0" y="0"/>
    </p:cViewPr>
  </p:notesTextViewPr>
  <p:sorterViewPr>
    <p:cViewPr>
      <p:scale>
        <a:sx n="100" d="100"/>
        <a:sy n="100" d="100"/>
      </p:scale>
      <p:origin x="0" y="-75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4F1DDB-1D4D-4D55-B6A9-E80F07BDD19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06BB6-966C-4A87-803C-F788F492F80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48275-4F36-45C0-A3ED-9A211C33B4F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90223-A694-47C7-9870-B6B8BDCBCD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tyle>
          <a:lnRef idx="2">
            <a:schemeClr val="dk1"/>
          </a:lnRef>
          <a:fillRef idx="1">
            <a:schemeClr val="lt1"/>
          </a:fillRef>
          <a:effectRef idx="0">
            <a:schemeClr val="dk1"/>
          </a:effectRef>
          <a:fontRef idx="minor">
            <a:schemeClr val="dk1"/>
          </a:fontRef>
        </p:style>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90223-A694-47C7-9870-B6B8BDCBCD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封面与封底">
    <p:spTree>
      <p:nvGrpSpPr>
        <p:cNvPr id="1" name=""/>
        <p:cNvGrpSpPr/>
        <p:nvPr/>
      </p:nvGrpSpPr>
      <p:grpSpPr>
        <a:xfrm>
          <a:off x="0" y="0"/>
          <a:ext cx="0" cy="0"/>
          <a:chOff x="0" y="0"/>
          <a:chExt cx="0" cy="0"/>
        </a:xfrm>
      </p:grpSpPr>
      <p:sp>
        <p:nvSpPr>
          <p:cNvPr id="4" name="燕尾形 3"/>
          <p:cNvSpPr/>
          <p:nvPr userDrawn="1"/>
        </p:nvSpPr>
        <p:spPr>
          <a:xfrm>
            <a:off x="193599" y="6475132"/>
            <a:ext cx="187569" cy="24618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矩形 1"/>
          <p:cNvSpPr/>
          <p:nvPr userDrawn="1"/>
        </p:nvSpPr>
        <p:spPr>
          <a:xfrm>
            <a:off x="669471" y="383721"/>
            <a:ext cx="130629" cy="718458"/>
          </a:xfrm>
          <a:prstGeom prst="rect">
            <a:avLst/>
          </a:prstGeom>
          <a:solidFill>
            <a:schemeClr val="accent5">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封面与封底">
    <p:spTree>
      <p:nvGrpSpPr>
        <p:cNvPr id="1" name=""/>
        <p:cNvGrpSpPr/>
        <p:nvPr/>
      </p:nvGrpSpPr>
      <p:grpSpPr>
        <a:xfrm>
          <a:off x="0" y="0"/>
          <a:ext cx="0" cy="0"/>
          <a:chOff x="0" y="0"/>
          <a:chExt cx="0" cy="0"/>
        </a:xfrm>
      </p:grpSpPr>
      <p:sp>
        <p:nvSpPr>
          <p:cNvPr id="4" name="燕尾形 3"/>
          <p:cNvSpPr/>
          <p:nvPr userDrawn="1"/>
        </p:nvSpPr>
        <p:spPr>
          <a:xfrm>
            <a:off x="193599" y="6475132"/>
            <a:ext cx="187569" cy="24618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 name="矩形 1"/>
          <p:cNvSpPr/>
          <p:nvPr userDrawn="1"/>
        </p:nvSpPr>
        <p:spPr>
          <a:xfrm>
            <a:off x="0" y="0"/>
            <a:ext cx="12192000" cy="6858000"/>
          </a:xfrm>
          <a:prstGeom prst="rect">
            <a:avLst/>
          </a:prstGeom>
          <a:solidFill>
            <a:schemeClr val="dk1">
              <a:alpha val="6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8" name="矩形 27"/>
          <p:cNvSpPr/>
          <p:nvPr userDrawn="1"/>
        </p:nvSpPr>
        <p:spPr>
          <a:xfrm>
            <a:off x="637" y="1495955"/>
            <a:ext cx="12191999" cy="3089103"/>
          </a:xfrm>
          <a:prstGeom prst="rect">
            <a:avLst/>
          </a:prstGeom>
          <a:solidFill>
            <a:schemeClr val="accent5">
              <a:lumMod val="50000"/>
              <a:alpha val="98000"/>
            </a:schemeClr>
          </a:solidFill>
          <a:ln w="25400" cap="flat" cmpd="sng" algn="ctr">
            <a:noFill/>
            <a:prstDash val="solid"/>
          </a:ln>
          <a:effectLst/>
        </p:spPr>
        <p:txBody>
          <a:bodyPr lIns="91440" tIns="45720" rIns="91440" bIns="45720" rtlCol="0" anchor="ctr"/>
          <a:lstStyle/>
          <a:p>
            <a:pPr algn="ctr">
              <a:defRPr/>
            </a:pPr>
            <a:endParaRPr lang="zh-CN" altLang="en-US" sz="2490" kern="0">
              <a:solidFill>
                <a:sysClr val="window" lastClr="FFFFFF"/>
              </a:solidFill>
              <a:latin typeface="Calibri" panose="020F0502020204030204"/>
              <a:ea typeface="宋体" panose="02010600030101010101" pitchFamily="2" charset="-122"/>
            </a:endParaRPr>
          </a:p>
        </p:txBody>
      </p:sp>
      <p:sp>
        <p:nvSpPr>
          <p:cNvPr id="29" name="矩形 28"/>
          <p:cNvSpPr/>
          <p:nvPr userDrawn="1"/>
        </p:nvSpPr>
        <p:spPr>
          <a:xfrm>
            <a:off x="-1" y="1319154"/>
            <a:ext cx="12192001" cy="177437"/>
          </a:xfrm>
          <a:prstGeom prst="rect">
            <a:avLst/>
          </a:prstGeom>
          <a:pattFill prst="ltUpDiag">
            <a:fgClr>
              <a:srgbClr val="414455"/>
            </a:fgClr>
            <a:bgClr>
              <a:srgbClr val="E8E8E6"/>
            </a:bgClr>
          </a:pattFill>
          <a:ln w="25400" cap="flat" cmpd="sng" algn="ctr">
            <a:noFill/>
            <a:prstDash val="solid"/>
          </a:ln>
          <a:effectLst/>
        </p:spPr>
        <p:txBody>
          <a:bodyPr lIns="91440" tIns="45720" rIns="91440" bIns="45720" rtlCol="0" anchor="ctr"/>
          <a:lstStyle/>
          <a:p>
            <a:pPr algn="ctr">
              <a:defRPr/>
            </a:pPr>
            <a:endParaRPr lang="zh-CN" altLang="en-US" sz="2490" kern="0">
              <a:solidFill>
                <a:sysClr val="window" lastClr="FFFFFF"/>
              </a:solidFill>
              <a:latin typeface="Calibri" panose="020F0502020204030204"/>
              <a:ea typeface="宋体" panose="02010600030101010101" pitchFamily="2" charset="-122"/>
            </a:endParaRPr>
          </a:p>
        </p:txBody>
      </p:sp>
      <p:grpSp>
        <p:nvGrpSpPr>
          <p:cNvPr id="32" name="组合 31"/>
          <p:cNvGrpSpPr/>
          <p:nvPr userDrawn="1"/>
        </p:nvGrpSpPr>
        <p:grpSpPr>
          <a:xfrm>
            <a:off x="9261163" y="5298559"/>
            <a:ext cx="681980" cy="681980"/>
            <a:chOff x="2892684" y="1262808"/>
            <a:chExt cx="681980" cy="681980"/>
          </a:xfrm>
        </p:grpSpPr>
        <p:sp>
          <p:nvSpPr>
            <p:cNvPr id="33" name="椭圆 50"/>
            <p:cNvSpPr>
              <a:spLocks noChangeArrowheads="1"/>
            </p:cNvSpPr>
            <p:nvPr/>
          </p:nvSpPr>
          <p:spPr bwMode="auto">
            <a:xfrm>
              <a:off x="2892684" y="1262808"/>
              <a:ext cx="681980" cy="681980"/>
            </a:xfrm>
            <a:prstGeom prst="ellipse">
              <a:avLst/>
            </a:prstGeom>
            <a:solidFill>
              <a:srgbClr val="7F7F7F"/>
            </a:solidFill>
            <a:ln w="76200" cap="sq" cmpd="sng">
              <a:solidFill>
                <a:srgbClr val="C8C6BD"/>
              </a:solidFill>
              <a:round/>
            </a:ln>
          </p:spPr>
          <p:txBody>
            <a:bodyPr anchor="ctr"/>
            <a:lstStyle/>
            <a:p>
              <a:pPr algn="ctr">
                <a:defRPr/>
              </a:pPr>
              <a:endParaRPr lang="zh-CN" altLang="zh-CN" sz="2400" kern="0">
                <a:solidFill>
                  <a:srgbClr val="FFFFFF"/>
                </a:solidFill>
                <a:latin typeface="宋体" panose="02010600030101010101" pitchFamily="2" charset="-122"/>
                <a:sym typeface="宋体" panose="02010600030101010101" pitchFamily="2" charset="-122"/>
              </a:endParaRPr>
            </a:p>
          </p:txBody>
        </p:sp>
        <p:sp>
          <p:nvSpPr>
            <p:cNvPr id="34" name="Freeform 11"/>
            <p:cNvSpPr>
              <a:spLocks noChangeAspect="1" noEditPoints="1"/>
            </p:cNvSpPr>
            <p:nvPr/>
          </p:nvSpPr>
          <p:spPr bwMode="auto">
            <a:xfrm>
              <a:off x="3019075" y="1434229"/>
              <a:ext cx="429197" cy="339138"/>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defRPr/>
              </a:pPr>
              <a:endParaRPr lang="zh-CN" altLang="en-US" sz="2490" kern="0">
                <a:solidFill>
                  <a:sysClr val="windowText" lastClr="000000"/>
                </a:solidFill>
              </a:endParaRPr>
            </a:p>
          </p:txBody>
        </p:sp>
      </p:grpSp>
      <p:grpSp>
        <p:nvGrpSpPr>
          <p:cNvPr id="35" name="组合 34"/>
          <p:cNvGrpSpPr/>
          <p:nvPr userDrawn="1"/>
        </p:nvGrpSpPr>
        <p:grpSpPr>
          <a:xfrm>
            <a:off x="11071019" y="5303815"/>
            <a:ext cx="681980" cy="681980"/>
            <a:chOff x="4453834" y="4980930"/>
            <a:chExt cx="681980" cy="681980"/>
          </a:xfrm>
        </p:grpSpPr>
        <p:sp>
          <p:nvSpPr>
            <p:cNvPr id="36" name="椭圆 35"/>
            <p:cNvSpPr>
              <a:spLocks noChangeArrowheads="1"/>
            </p:cNvSpPr>
            <p:nvPr/>
          </p:nvSpPr>
          <p:spPr bwMode="auto">
            <a:xfrm>
              <a:off x="4453834" y="4980930"/>
              <a:ext cx="681980" cy="681980"/>
            </a:xfrm>
            <a:prstGeom prst="ellipse">
              <a:avLst/>
            </a:prstGeom>
            <a:solidFill>
              <a:srgbClr val="7F7F7F"/>
            </a:solidFill>
            <a:ln w="76200" cap="sq" cmpd="sng">
              <a:solidFill>
                <a:srgbClr val="C8C6BD"/>
              </a:solidFill>
              <a:round/>
            </a:ln>
          </p:spPr>
          <p:txBody>
            <a:bodyPr anchor="ctr"/>
            <a:lstStyle/>
            <a:p>
              <a:pPr algn="ctr">
                <a:defRPr/>
              </a:pPr>
              <a:endParaRPr lang="zh-CN" altLang="zh-CN" sz="2400" kern="0">
                <a:solidFill>
                  <a:srgbClr val="FFFFFF"/>
                </a:solidFill>
                <a:latin typeface="宋体" panose="02010600030101010101" pitchFamily="2" charset="-122"/>
                <a:sym typeface="宋体" panose="02010600030101010101" pitchFamily="2" charset="-122"/>
              </a:endParaRPr>
            </a:p>
          </p:txBody>
        </p:sp>
        <p:sp>
          <p:nvSpPr>
            <p:cNvPr id="37" name="Freeform 5"/>
            <p:cNvSpPr>
              <a:spLocks noChangeAspect="1" noEditPoints="1"/>
            </p:cNvSpPr>
            <p:nvPr/>
          </p:nvSpPr>
          <p:spPr bwMode="auto">
            <a:xfrm>
              <a:off x="4621081" y="5153506"/>
              <a:ext cx="396000" cy="351791"/>
            </a:xfrm>
            <a:custGeom>
              <a:avLst/>
              <a:gdLst>
                <a:gd name="T0" fmla="*/ 746 w 1802"/>
                <a:gd name="T1" fmla="*/ 524 h 1618"/>
                <a:gd name="T2" fmla="*/ 223 w 1802"/>
                <a:gd name="T3" fmla="*/ 599 h 1618"/>
                <a:gd name="T4" fmla="*/ 223 w 1802"/>
                <a:gd name="T5" fmla="*/ 383 h 1618"/>
                <a:gd name="T6" fmla="*/ 1059 w 1802"/>
                <a:gd name="T7" fmla="*/ 458 h 1618"/>
                <a:gd name="T8" fmla="*/ 223 w 1802"/>
                <a:gd name="T9" fmla="*/ 383 h 1618"/>
                <a:gd name="T10" fmla="*/ 1059 w 1802"/>
                <a:gd name="T11" fmla="*/ 241 h 1618"/>
                <a:gd name="T12" fmla="*/ 223 w 1802"/>
                <a:gd name="T13" fmla="*/ 317 h 1618"/>
                <a:gd name="T14" fmla="*/ 0 w 1802"/>
                <a:gd name="T15" fmla="*/ 1182 h 1618"/>
                <a:gd name="T16" fmla="*/ 202 w 1802"/>
                <a:gd name="T17" fmla="*/ 1455 h 1618"/>
                <a:gd name="T18" fmla="*/ 1283 w 1802"/>
                <a:gd name="T19" fmla="*/ 1548 h 1618"/>
                <a:gd name="T20" fmla="*/ 1198 w 1802"/>
                <a:gd name="T21" fmla="*/ 1219 h 1618"/>
                <a:gd name="T22" fmla="*/ 382 w 1802"/>
                <a:gd name="T23" fmla="*/ 1228 h 1618"/>
                <a:gd name="T24" fmla="*/ 298 w 1802"/>
                <a:gd name="T25" fmla="*/ 1320 h 1618"/>
                <a:gd name="T26" fmla="*/ 84 w 1802"/>
                <a:gd name="T27" fmla="*/ 1164 h 1618"/>
                <a:gd name="T28" fmla="*/ 1198 w 1802"/>
                <a:gd name="T29" fmla="*/ 85 h 1618"/>
                <a:gd name="T30" fmla="*/ 1283 w 1802"/>
                <a:gd name="T31" fmla="*/ 840 h 1618"/>
                <a:gd name="T32" fmla="*/ 0 w 1802"/>
                <a:gd name="T33" fmla="*/ 0 h 1618"/>
                <a:gd name="T34" fmla="*/ 302 w 1802"/>
                <a:gd name="T35" fmla="*/ 1398 h 1618"/>
                <a:gd name="T36" fmla="*/ 972 w 1802"/>
                <a:gd name="T37" fmla="*/ 1492 h 1618"/>
                <a:gd name="T38" fmla="*/ 302 w 1802"/>
                <a:gd name="T39" fmla="*/ 1398 h 1618"/>
                <a:gd name="T40" fmla="*/ 1442 w 1802"/>
                <a:gd name="T41" fmla="*/ 1062 h 1618"/>
                <a:gd name="T42" fmla="*/ 993 w 1802"/>
                <a:gd name="T43" fmla="*/ 851 h 1618"/>
                <a:gd name="T44" fmla="*/ 1783 w 1802"/>
                <a:gd name="T45" fmla="*/ 1547 h 1618"/>
                <a:gd name="T46" fmla="*/ 1604 w 1802"/>
                <a:gd name="T47" fmla="*/ 1057 h 1618"/>
                <a:gd name="T48" fmla="*/ 1387 w 1802"/>
                <a:gd name="T49" fmla="*/ 940 h 1618"/>
                <a:gd name="T50" fmla="*/ 1393 w 1802"/>
                <a:gd name="T51" fmla="*/ 863 h 1618"/>
                <a:gd name="T52" fmla="*/ 1333 w 1802"/>
                <a:gd name="T53" fmla="*/ 914 h 1618"/>
                <a:gd name="T54" fmla="*/ 1360 w 1802"/>
                <a:gd name="T55" fmla="*/ 951 h 1618"/>
                <a:gd name="T56" fmla="*/ 1549 w 1802"/>
                <a:gd name="T57" fmla="*/ 1082 h 1618"/>
                <a:gd name="T58" fmla="*/ 1681 w 1802"/>
                <a:gd name="T59" fmla="*/ 1321 h 1618"/>
                <a:gd name="T60" fmla="*/ 1572 w 1802"/>
                <a:gd name="T61" fmla="*/ 1171 h 1618"/>
                <a:gd name="T62" fmla="*/ 1270 w 1802"/>
                <a:gd name="T63" fmla="*/ 1253 h 1618"/>
                <a:gd name="T64" fmla="*/ 1696 w 1802"/>
                <a:gd name="T65" fmla="*/ 1610 h 1618"/>
                <a:gd name="T66" fmla="*/ 1069 w 1802"/>
                <a:gd name="T67" fmla="*/ 618 h 1618"/>
                <a:gd name="T68" fmla="*/ 823 w 1802"/>
                <a:gd name="T69" fmla="*/ 496 h 1618"/>
                <a:gd name="T70" fmla="*/ 1007 w 1802"/>
                <a:gd name="T71" fmla="*/ 661 h 1618"/>
                <a:gd name="T72" fmla="*/ 941 w 1802"/>
                <a:gd name="T73" fmla="*/ 716 h 1618"/>
                <a:gd name="T74" fmla="*/ 810 w 1802"/>
                <a:gd name="T75" fmla="*/ 507 h 1618"/>
                <a:gd name="T76" fmla="*/ 889 w 1802"/>
                <a:gd name="T77" fmla="*/ 770 h 1618"/>
                <a:gd name="T78" fmla="*/ 1111 w 1802"/>
                <a:gd name="T79" fmla="*/ 71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2" h="1618">
                  <a:moveTo>
                    <a:pt x="223" y="524"/>
                  </a:moveTo>
                  <a:lnTo>
                    <a:pt x="746" y="524"/>
                  </a:lnTo>
                  <a:lnTo>
                    <a:pt x="746" y="599"/>
                  </a:lnTo>
                  <a:lnTo>
                    <a:pt x="223" y="599"/>
                  </a:lnTo>
                  <a:lnTo>
                    <a:pt x="223" y="524"/>
                  </a:lnTo>
                  <a:close/>
                  <a:moveTo>
                    <a:pt x="223" y="383"/>
                  </a:moveTo>
                  <a:lnTo>
                    <a:pt x="1059" y="383"/>
                  </a:lnTo>
                  <a:lnTo>
                    <a:pt x="1059" y="458"/>
                  </a:lnTo>
                  <a:lnTo>
                    <a:pt x="223" y="458"/>
                  </a:lnTo>
                  <a:lnTo>
                    <a:pt x="223" y="383"/>
                  </a:lnTo>
                  <a:close/>
                  <a:moveTo>
                    <a:pt x="223" y="241"/>
                  </a:moveTo>
                  <a:lnTo>
                    <a:pt x="1059" y="241"/>
                  </a:lnTo>
                  <a:lnTo>
                    <a:pt x="1059" y="317"/>
                  </a:lnTo>
                  <a:lnTo>
                    <a:pt x="223" y="317"/>
                  </a:lnTo>
                  <a:lnTo>
                    <a:pt x="223" y="241"/>
                  </a:lnTo>
                  <a:close/>
                  <a:moveTo>
                    <a:pt x="0" y="1182"/>
                  </a:moveTo>
                  <a:cubicBezTo>
                    <a:pt x="0" y="1254"/>
                    <a:pt x="9" y="1311"/>
                    <a:pt x="54" y="1369"/>
                  </a:cubicBezTo>
                  <a:cubicBezTo>
                    <a:pt x="92" y="1419"/>
                    <a:pt x="140" y="1446"/>
                    <a:pt x="202" y="1455"/>
                  </a:cubicBezTo>
                  <a:lnTo>
                    <a:pt x="1206" y="1612"/>
                  </a:lnTo>
                  <a:cubicBezTo>
                    <a:pt x="1248" y="1618"/>
                    <a:pt x="1283" y="1590"/>
                    <a:pt x="1283" y="1548"/>
                  </a:cubicBezTo>
                  <a:lnTo>
                    <a:pt x="1283" y="1335"/>
                  </a:lnTo>
                  <a:cubicBezTo>
                    <a:pt x="1254" y="1299"/>
                    <a:pt x="1226" y="1259"/>
                    <a:pt x="1198" y="1219"/>
                  </a:cubicBezTo>
                  <a:lnTo>
                    <a:pt x="1198" y="1490"/>
                  </a:lnTo>
                  <a:lnTo>
                    <a:pt x="382" y="1228"/>
                  </a:lnTo>
                  <a:cubicBezTo>
                    <a:pt x="372" y="1225"/>
                    <a:pt x="361" y="1229"/>
                    <a:pt x="356" y="1239"/>
                  </a:cubicBezTo>
                  <a:cubicBezTo>
                    <a:pt x="339" y="1273"/>
                    <a:pt x="319" y="1304"/>
                    <a:pt x="298" y="1320"/>
                  </a:cubicBezTo>
                  <a:cubicBezTo>
                    <a:pt x="239" y="1366"/>
                    <a:pt x="166" y="1357"/>
                    <a:pt x="121" y="1299"/>
                  </a:cubicBezTo>
                  <a:cubicBezTo>
                    <a:pt x="88" y="1256"/>
                    <a:pt x="84" y="1215"/>
                    <a:pt x="84" y="1164"/>
                  </a:cubicBezTo>
                  <a:lnTo>
                    <a:pt x="84" y="85"/>
                  </a:lnTo>
                  <a:lnTo>
                    <a:pt x="1198" y="85"/>
                  </a:lnTo>
                  <a:lnTo>
                    <a:pt x="1198" y="751"/>
                  </a:lnTo>
                  <a:lnTo>
                    <a:pt x="1283" y="840"/>
                  </a:lnTo>
                  <a:lnTo>
                    <a:pt x="1283" y="0"/>
                  </a:lnTo>
                  <a:lnTo>
                    <a:pt x="0" y="0"/>
                  </a:lnTo>
                  <a:lnTo>
                    <a:pt x="0" y="1182"/>
                  </a:lnTo>
                  <a:close/>
                  <a:moveTo>
                    <a:pt x="302" y="1398"/>
                  </a:moveTo>
                  <a:lnTo>
                    <a:pt x="970" y="1503"/>
                  </a:lnTo>
                  <a:cubicBezTo>
                    <a:pt x="977" y="1504"/>
                    <a:pt x="980" y="1494"/>
                    <a:pt x="972" y="1492"/>
                  </a:cubicBezTo>
                  <a:lnTo>
                    <a:pt x="390" y="1305"/>
                  </a:lnTo>
                  <a:cubicBezTo>
                    <a:pt x="364" y="1349"/>
                    <a:pt x="344" y="1371"/>
                    <a:pt x="302" y="1398"/>
                  </a:cubicBezTo>
                  <a:close/>
                  <a:moveTo>
                    <a:pt x="1131" y="735"/>
                  </a:moveTo>
                  <a:lnTo>
                    <a:pt x="1442" y="1062"/>
                  </a:lnTo>
                  <a:lnTo>
                    <a:pt x="1264" y="1213"/>
                  </a:lnTo>
                  <a:lnTo>
                    <a:pt x="993" y="851"/>
                  </a:lnTo>
                  <a:lnTo>
                    <a:pt x="1131" y="735"/>
                  </a:lnTo>
                  <a:close/>
                  <a:moveTo>
                    <a:pt x="1783" y="1547"/>
                  </a:moveTo>
                  <a:cubicBezTo>
                    <a:pt x="1788" y="1530"/>
                    <a:pt x="1791" y="1511"/>
                    <a:pt x="1793" y="1489"/>
                  </a:cubicBezTo>
                  <a:cubicBezTo>
                    <a:pt x="1802" y="1343"/>
                    <a:pt x="1781" y="1146"/>
                    <a:pt x="1604" y="1057"/>
                  </a:cubicBezTo>
                  <a:cubicBezTo>
                    <a:pt x="1550" y="1030"/>
                    <a:pt x="1446" y="989"/>
                    <a:pt x="1408" y="959"/>
                  </a:cubicBezTo>
                  <a:cubicBezTo>
                    <a:pt x="1399" y="952"/>
                    <a:pt x="1392" y="946"/>
                    <a:pt x="1387" y="940"/>
                  </a:cubicBezTo>
                  <a:cubicBezTo>
                    <a:pt x="1392" y="939"/>
                    <a:pt x="1397" y="937"/>
                    <a:pt x="1401" y="933"/>
                  </a:cubicBezTo>
                  <a:cubicBezTo>
                    <a:pt x="1418" y="919"/>
                    <a:pt x="1414" y="888"/>
                    <a:pt x="1393" y="863"/>
                  </a:cubicBezTo>
                  <a:cubicBezTo>
                    <a:pt x="1373" y="838"/>
                    <a:pt x="1342" y="830"/>
                    <a:pt x="1325" y="844"/>
                  </a:cubicBezTo>
                  <a:cubicBezTo>
                    <a:pt x="1309" y="858"/>
                    <a:pt x="1312" y="890"/>
                    <a:pt x="1333" y="914"/>
                  </a:cubicBezTo>
                  <a:cubicBezTo>
                    <a:pt x="1338" y="920"/>
                    <a:pt x="1343" y="925"/>
                    <a:pt x="1349" y="929"/>
                  </a:cubicBezTo>
                  <a:cubicBezTo>
                    <a:pt x="1351" y="937"/>
                    <a:pt x="1355" y="944"/>
                    <a:pt x="1360" y="951"/>
                  </a:cubicBezTo>
                  <a:cubicBezTo>
                    <a:pt x="1367" y="963"/>
                    <a:pt x="1379" y="975"/>
                    <a:pt x="1394" y="986"/>
                  </a:cubicBezTo>
                  <a:cubicBezTo>
                    <a:pt x="1436" y="1019"/>
                    <a:pt x="1494" y="1051"/>
                    <a:pt x="1549" y="1082"/>
                  </a:cubicBezTo>
                  <a:cubicBezTo>
                    <a:pt x="1666" y="1148"/>
                    <a:pt x="1695" y="1231"/>
                    <a:pt x="1700" y="1321"/>
                  </a:cubicBezTo>
                  <a:cubicBezTo>
                    <a:pt x="1701" y="1334"/>
                    <a:pt x="1694" y="1341"/>
                    <a:pt x="1681" y="1321"/>
                  </a:cubicBezTo>
                  <a:cubicBezTo>
                    <a:pt x="1677" y="1316"/>
                    <a:pt x="1673" y="1310"/>
                    <a:pt x="1670" y="1305"/>
                  </a:cubicBezTo>
                  <a:cubicBezTo>
                    <a:pt x="1643" y="1261"/>
                    <a:pt x="1610" y="1216"/>
                    <a:pt x="1572" y="1171"/>
                  </a:cubicBezTo>
                  <a:cubicBezTo>
                    <a:pt x="1542" y="1136"/>
                    <a:pt x="1512" y="1104"/>
                    <a:pt x="1481" y="1075"/>
                  </a:cubicBezTo>
                  <a:lnTo>
                    <a:pt x="1270" y="1253"/>
                  </a:lnTo>
                  <a:cubicBezTo>
                    <a:pt x="1293" y="1288"/>
                    <a:pt x="1320" y="1324"/>
                    <a:pt x="1350" y="1359"/>
                  </a:cubicBezTo>
                  <a:cubicBezTo>
                    <a:pt x="1476" y="1508"/>
                    <a:pt x="1615" y="1606"/>
                    <a:pt x="1696" y="1610"/>
                  </a:cubicBezTo>
                  <a:cubicBezTo>
                    <a:pt x="1739" y="1613"/>
                    <a:pt x="1770" y="1585"/>
                    <a:pt x="1783" y="1547"/>
                  </a:cubicBezTo>
                  <a:close/>
                  <a:moveTo>
                    <a:pt x="1069" y="618"/>
                  </a:moveTo>
                  <a:lnTo>
                    <a:pt x="835" y="486"/>
                  </a:lnTo>
                  <a:lnTo>
                    <a:pt x="823" y="496"/>
                  </a:lnTo>
                  <a:lnTo>
                    <a:pt x="953" y="651"/>
                  </a:lnTo>
                  <a:cubicBezTo>
                    <a:pt x="971" y="641"/>
                    <a:pt x="993" y="645"/>
                    <a:pt x="1007" y="661"/>
                  </a:cubicBezTo>
                  <a:cubicBezTo>
                    <a:pt x="1022" y="679"/>
                    <a:pt x="1020" y="706"/>
                    <a:pt x="1002" y="722"/>
                  </a:cubicBezTo>
                  <a:cubicBezTo>
                    <a:pt x="984" y="737"/>
                    <a:pt x="957" y="734"/>
                    <a:pt x="941" y="716"/>
                  </a:cubicBezTo>
                  <a:cubicBezTo>
                    <a:pt x="928" y="700"/>
                    <a:pt x="928" y="677"/>
                    <a:pt x="940" y="662"/>
                  </a:cubicBezTo>
                  <a:lnTo>
                    <a:pt x="810" y="507"/>
                  </a:lnTo>
                  <a:lnTo>
                    <a:pt x="797" y="518"/>
                  </a:lnTo>
                  <a:lnTo>
                    <a:pt x="889" y="770"/>
                  </a:lnTo>
                  <a:lnTo>
                    <a:pt x="974" y="828"/>
                  </a:lnTo>
                  <a:lnTo>
                    <a:pt x="1111" y="712"/>
                  </a:lnTo>
                  <a:lnTo>
                    <a:pt x="1069" y="618"/>
                  </a:lnTo>
                  <a:close/>
                </a:path>
              </a:pathLst>
            </a:custGeom>
            <a:solidFill>
              <a:srgbClr val="FFFFFF"/>
            </a:solidFill>
            <a:ln>
              <a:noFill/>
            </a:ln>
          </p:spPr>
          <p:txBody>
            <a:bodyPr vert="horz" wrap="square" lIns="121920" tIns="60960" rIns="121920" bIns="60960" numCol="1" anchor="t" anchorCtr="0" compatLnSpc="1"/>
            <a:lstStyle/>
            <a:p>
              <a:pPr>
                <a:defRPr/>
              </a:pPr>
              <a:endParaRPr lang="zh-CN" altLang="en-US" sz="2490" kern="0">
                <a:solidFill>
                  <a:srgbClr val="C4261D"/>
                </a:solidFill>
              </a:endParaRPr>
            </a:p>
          </p:txBody>
        </p:sp>
      </p:grpSp>
      <p:grpSp>
        <p:nvGrpSpPr>
          <p:cNvPr id="38" name="组合 37"/>
          <p:cNvGrpSpPr/>
          <p:nvPr userDrawn="1"/>
        </p:nvGrpSpPr>
        <p:grpSpPr>
          <a:xfrm>
            <a:off x="10166091" y="5298559"/>
            <a:ext cx="681980" cy="681980"/>
            <a:chOff x="4670606" y="4037909"/>
            <a:chExt cx="681980" cy="681980"/>
          </a:xfrm>
        </p:grpSpPr>
        <p:sp>
          <p:nvSpPr>
            <p:cNvPr id="39" name="椭圆 38"/>
            <p:cNvSpPr>
              <a:spLocks noChangeArrowheads="1"/>
            </p:cNvSpPr>
            <p:nvPr/>
          </p:nvSpPr>
          <p:spPr bwMode="auto">
            <a:xfrm>
              <a:off x="4670606" y="4037909"/>
              <a:ext cx="681980" cy="681980"/>
            </a:xfrm>
            <a:prstGeom prst="ellipse">
              <a:avLst/>
            </a:prstGeom>
            <a:solidFill>
              <a:srgbClr val="7F7F7F"/>
            </a:solidFill>
            <a:ln w="76200" cap="sq" cmpd="sng">
              <a:solidFill>
                <a:srgbClr val="C8C6BD"/>
              </a:solidFill>
              <a:round/>
            </a:ln>
          </p:spPr>
          <p:txBody>
            <a:bodyPr anchor="ctr"/>
            <a:lstStyle/>
            <a:p>
              <a:pPr algn="ctr">
                <a:defRPr/>
              </a:pPr>
              <a:endParaRPr lang="zh-CN" altLang="zh-CN" sz="2400" kern="0">
                <a:solidFill>
                  <a:srgbClr val="FFFFFF"/>
                </a:solidFill>
                <a:latin typeface="宋体" panose="02010600030101010101" pitchFamily="2" charset="-122"/>
                <a:sym typeface="宋体" panose="02010600030101010101" pitchFamily="2" charset="-122"/>
              </a:endParaRPr>
            </a:p>
          </p:txBody>
        </p:sp>
        <p:sp>
          <p:nvSpPr>
            <p:cNvPr id="40" name="Freeform 14"/>
            <p:cNvSpPr>
              <a:spLocks noEditPoints="1"/>
            </p:cNvSpPr>
            <p:nvPr/>
          </p:nvSpPr>
          <p:spPr bwMode="auto">
            <a:xfrm>
              <a:off x="4795447" y="4168006"/>
              <a:ext cx="432298" cy="432297"/>
            </a:xfrm>
            <a:custGeom>
              <a:avLst/>
              <a:gdLst>
                <a:gd name="T0" fmla="*/ 785115 w 1145"/>
                <a:gd name="T1" fmla="*/ 436260 h 1145"/>
                <a:gd name="T2" fmla="*/ 877887 w 1145"/>
                <a:gd name="T3" fmla="*/ 436260 h 1145"/>
                <a:gd name="T4" fmla="*/ 631772 w 1145"/>
                <a:gd name="T5" fmla="*/ 584236 h 1145"/>
                <a:gd name="T6" fmla="*/ 631772 w 1145"/>
                <a:gd name="T7" fmla="*/ 677009 h 1145"/>
                <a:gd name="T8" fmla="*/ 631772 w 1145"/>
                <a:gd name="T9" fmla="*/ 584236 h 1145"/>
                <a:gd name="T10" fmla="*/ 274483 w 1145"/>
                <a:gd name="T11" fmla="*/ 228481 h 1145"/>
                <a:gd name="T12" fmla="*/ 417859 w 1145"/>
                <a:gd name="T13" fmla="*/ 90472 h 1145"/>
                <a:gd name="T14" fmla="*/ 417859 w 1145"/>
                <a:gd name="T15" fmla="*/ 787416 h 1145"/>
                <a:gd name="T16" fmla="*/ 272950 w 1145"/>
                <a:gd name="T17" fmla="*/ 646340 h 1145"/>
                <a:gd name="T18" fmla="*/ 417859 w 1145"/>
                <a:gd name="T19" fmla="*/ 787416 h 1145"/>
                <a:gd name="T20" fmla="*/ 233848 w 1145"/>
                <a:gd name="T21" fmla="*/ 658608 h 1145"/>
                <a:gd name="T22" fmla="*/ 185545 w 1145"/>
                <a:gd name="T23" fmla="*/ 679309 h 1145"/>
                <a:gd name="T24" fmla="*/ 716877 w 1145"/>
                <a:gd name="T25" fmla="*/ 647874 h 1145"/>
                <a:gd name="T26" fmla="*/ 650173 w 1145"/>
                <a:gd name="T27" fmla="*/ 715345 h 1145"/>
                <a:gd name="T28" fmla="*/ 617204 w 1145"/>
                <a:gd name="T29" fmla="*/ 715345 h 1145"/>
                <a:gd name="T30" fmla="*/ 520598 w 1145"/>
                <a:gd name="T31" fmla="*/ 777448 h 1145"/>
                <a:gd name="T32" fmla="*/ 457728 w 1145"/>
                <a:gd name="T33" fmla="*/ 625639 h 1145"/>
                <a:gd name="T34" fmla="*/ 545900 w 1145"/>
                <a:gd name="T35" fmla="*/ 630239 h 1145"/>
                <a:gd name="T36" fmla="*/ 457728 w 1145"/>
                <a:gd name="T37" fmla="*/ 585770 h 1145"/>
                <a:gd name="T38" fmla="*/ 637139 w 1145"/>
                <a:gd name="T39" fmla="*/ 458495 h 1145"/>
                <a:gd name="T40" fmla="*/ 631772 w 1145"/>
                <a:gd name="T41" fmla="*/ 543601 h 1145"/>
                <a:gd name="T42" fmla="*/ 677008 w 1145"/>
                <a:gd name="T43" fmla="*/ 458495 h 1145"/>
                <a:gd name="T44" fmla="*/ 744479 w 1145"/>
                <a:gd name="T45" fmla="*/ 436260 h 1145"/>
                <a:gd name="T46" fmla="*/ 677008 w 1145"/>
                <a:gd name="T47" fmla="*/ 418626 h 1145"/>
                <a:gd name="T48" fmla="*/ 627938 w 1145"/>
                <a:gd name="T49" fmla="*/ 325854 h 1145"/>
                <a:gd name="T50" fmla="*/ 637139 w 1145"/>
                <a:gd name="T51" fmla="*/ 418626 h 1145"/>
                <a:gd name="T52" fmla="*/ 457728 w 1145"/>
                <a:gd name="T53" fmla="*/ 289051 h 1145"/>
                <a:gd name="T54" fmla="*/ 541300 w 1145"/>
                <a:gd name="T55" fmla="*/ 240748 h 1145"/>
                <a:gd name="T56" fmla="*/ 457728 w 1145"/>
                <a:gd name="T57" fmla="*/ 90472 h 1145"/>
                <a:gd name="T58" fmla="*/ 575802 w 1145"/>
                <a:gd name="T59" fmla="*/ 170977 h 1145"/>
                <a:gd name="T60" fmla="*/ 598803 w 1145"/>
                <a:gd name="T61" fmla="*/ 129575 h 1145"/>
                <a:gd name="T62" fmla="*/ 713810 w 1145"/>
                <a:gd name="T63" fmla="*/ 228481 h 1145"/>
                <a:gd name="T64" fmla="*/ 778981 w 1145"/>
                <a:gd name="T65" fmla="*/ 368023 h 1145"/>
                <a:gd name="T66" fmla="*/ 868686 w 1145"/>
                <a:gd name="T67" fmla="*/ 358822 h 1145"/>
                <a:gd name="T68" fmla="*/ 157176 w 1145"/>
                <a:gd name="T69" fmla="*/ 101973 h 1145"/>
                <a:gd name="T70" fmla="*/ 277550 w 1145"/>
                <a:gd name="T71" fmla="*/ 129575 h 1145"/>
                <a:gd name="T72" fmla="*/ 220047 w 1145"/>
                <a:gd name="T73" fmla="*/ 210846 h 1145"/>
                <a:gd name="T74" fmla="*/ 223114 w 1145"/>
                <a:gd name="T75" fmla="*/ 254549 h 1145"/>
                <a:gd name="T76" fmla="*/ 219280 w 1145"/>
                <a:gd name="T77" fmla="*/ 351922 h 1145"/>
                <a:gd name="T78" fmla="*/ 262216 w 1145"/>
                <a:gd name="T79" fmla="*/ 266817 h 1145"/>
                <a:gd name="T80" fmla="*/ 417859 w 1145"/>
                <a:gd name="T81" fmla="*/ 418626 h 1145"/>
                <a:gd name="T82" fmla="*/ 305152 w 1145"/>
                <a:gd name="T83" fmla="*/ 438561 h 1145"/>
                <a:gd name="T84" fmla="*/ 417859 w 1145"/>
                <a:gd name="T85" fmla="*/ 458495 h 1145"/>
                <a:gd name="T86" fmla="*/ 261449 w 1145"/>
                <a:gd name="T87" fmla="*/ 608005 h 1145"/>
                <a:gd name="T88" fmla="*/ 219280 w 1145"/>
                <a:gd name="T89" fmla="*/ 525199 h 1145"/>
                <a:gd name="T90" fmla="*/ 222347 w 1145"/>
                <a:gd name="T91" fmla="*/ 620272 h 1145"/>
                <a:gd name="T92" fmla="*/ 90472 w 1145"/>
                <a:gd name="T93" fmla="*/ 458495 h 1145"/>
                <a:gd name="T94" fmla="*/ 132641 w 1145"/>
                <a:gd name="T95" fmla="*/ 438561 h 1145"/>
                <a:gd name="T96" fmla="*/ 90472 w 1145"/>
                <a:gd name="T97" fmla="*/ 418626 h 1145"/>
                <a:gd name="T98" fmla="*/ 58270 w 1145"/>
                <a:gd name="T99" fmla="*/ 220814 h 1145"/>
                <a:gd name="T100" fmla="*/ 437793 w 1145"/>
                <a:gd name="T101" fmla="*/ 877888 h 1145"/>
                <a:gd name="T102" fmla="*/ 831117 w 1145"/>
                <a:gd name="T103" fmla="*/ 522899 h 1145"/>
                <a:gd name="T104" fmla="*/ 581169 w 1145"/>
                <a:gd name="T105" fmla="*/ 239215 h 1145"/>
                <a:gd name="T106" fmla="*/ 673941 w 1145"/>
                <a:gd name="T107" fmla="*/ 239215 h 1145"/>
                <a:gd name="T108" fmla="*/ 581169 w 1145"/>
                <a:gd name="T109" fmla="*/ 239215 h 1145"/>
                <a:gd name="T110" fmla="*/ 184011 w 1145"/>
                <a:gd name="T111" fmla="*/ 186312 h 1145"/>
                <a:gd name="T112" fmla="*/ 91239 w 1145"/>
                <a:gd name="T113" fmla="*/ 186312 h 1145"/>
                <a:gd name="T114" fmla="*/ 219280 w 1145"/>
                <a:gd name="T115" fmla="*/ 485330 h 1145"/>
                <a:gd name="T116" fmla="*/ 219280 w 1145"/>
                <a:gd name="T117" fmla="*/ 392558 h 1145"/>
                <a:gd name="T118" fmla="*/ 219280 w 1145"/>
                <a:gd name="T119" fmla="*/ 485330 h 114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45" h="1145">
                  <a:moveTo>
                    <a:pt x="1084" y="509"/>
                  </a:moveTo>
                  <a:cubicBezTo>
                    <a:pt x="1051" y="509"/>
                    <a:pt x="1024" y="536"/>
                    <a:pt x="1024" y="569"/>
                  </a:cubicBezTo>
                  <a:cubicBezTo>
                    <a:pt x="1024" y="603"/>
                    <a:pt x="1051" y="630"/>
                    <a:pt x="1084" y="630"/>
                  </a:cubicBezTo>
                  <a:cubicBezTo>
                    <a:pt x="1117" y="630"/>
                    <a:pt x="1145" y="603"/>
                    <a:pt x="1145" y="569"/>
                  </a:cubicBezTo>
                  <a:cubicBezTo>
                    <a:pt x="1145" y="536"/>
                    <a:pt x="1117" y="509"/>
                    <a:pt x="1084" y="509"/>
                  </a:cubicBezTo>
                  <a:close/>
                  <a:moveTo>
                    <a:pt x="824" y="762"/>
                  </a:moveTo>
                  <a:cubicBezTo>
                    <a:pt x="791" y="762"/>
                    <a:pt x="764" y="789"/>
                    <a:pt x="764" y="822"/>
                  </a:cubicBezTo>
                  <a:cubicBezTo>
                    <a:pt x="764" y="856"/>
                    <a:pt x="791" y="883"/>
                    <a:pt x="824" y="883"/>
                  </a:cubicBezTo>
                  <a:cubicBezTo>
                    <a:pt x="858" y="883"/>
                    <a:pt x="885" y="856"/>
                    <a:pt x="885" y="822"/>
                  </a:cubicBezTo>
                  <a:cubicBezTo>
                    <a:pt x="885" y="789"/>
                    <a:pt x="858" y="762"/>
                    <a:pt x="824" y="762"/>
                  </a:cubicBezTo>
                  <a:close/>
                  <a:moveTo>
                    <a:pt x="545" y="325"/>
                  </a:moveTo>
                  <a:cubicBezTo>
                    <a:pt x="479" y="323"/>
                    <a:pt x="416" y="314"/>
                    <a:pt x="358" y="298"/>
                  </a:cubicBezTo>
                  <a:cubicBezTo>
                    <a:pt x="384" y="226"/>
                    <a:pt x="421" y="168"/>
                    <a:pt x="463" y="130"/>
                  </a:cubicBezTo>
                  <a:cubicBezTo>
                    <a:pt x="490" y="124"/>
                    <a:pt x="517" y="120"/>
                    <a:pt x="545" y="118"/>
                  </a:cubicBezTo>
                  <a:lnTo>
                    <a:pt x="545" y="325"/>
                  </a:lnTo>
                  <a:close/>
                  <a:moveTo>
                    <a:pt x="545" y="1027"/>
                  </a:moveTo>
                  <a:cubicBezTo>
                    <a:pt x="517" y="1025"/>
                    <a:pt x="490" y="1021"/>
                    <a:pt x="463" y="1014"/>
                  </a:cubicBezTo>
                  <a:cubicBezTo>
                    <a:pt x="420" y="976"/>
                    <a:pt x="383" y="917"/>
                    <a:pt x="356" y="843"/>
                  </a:cubicBezTo>
                  <a:cubicBezTo>
                    <a:pt x="415" y="827"/>
                    <a:pt x="479" y="818"/>
                    <a:pt x="545" y="816"/>
                  </a:cubicBezTo>
                  <a:lnTo>
                    <a:pt x="545" y="1027"/>
                  </a:lnTo>
                  <a:close/>
                  <a:moveTo>
                    <a:pt x="242" y="886"/>
                  </a:moveTo>
                  <a:cubicBezTo>
                    <a:pt x="262" y="876"/>
                    <a:pt x="283" y="867"/>
                    <a:pt x="305" y="859"/>
                  </a:cubicBezTo>
                  <a:cubicBezTo>
                    <a:pt x="321" y="903"/>
                    <a:pt x="340" y="942"/>
                    <a:pt x="362" y="976"/>
                  </a:cubicBezTo>
                  <a:cubicBezTo>
                    <a:pt x="317" y="953"/>
                    <a:pt x="277" y="922"/>
                    <a:pt x="242" y="886"/>
                  </a:cubicBezTo>
                  <a:close/>
                  <a:moveTo>
                    <a:pt x="1017" y="660"/>
                  </a:moveTo>
                  <a:cubicBezTo>
                    <a:pt x="1004" y="728"/>
                    <a:pt x="975" y="791"/>
                    <a:pt x="935" y="845"/>
                  </a:cubicBezTo>
                  <a:cubicBezTo>
                    <a:pt x="935" y="845"/>
                    <a:pt x="935" y="845"/>
                    <a:pt x="935" y="845"/>
                  </a:cubicBezTo>
                  <a:cubicBezTo>
                    <a:pt x="926" y="888"/>
                    <a:pt x="892" y="923"/>
                    <a:pt x="848" y="933"/>
                  </a:cubicBezTo>
                  <a:cubicBezTo>
                    <a:pt x="827" y="949"/>
                    <a:pt x="805" y="963"/>
                    <a:pt x="781" y="976"/>
                  </a:cubicBezTo>
                  <a:cubicBezTo>
                    <a:pt x="789" y="963"/>
                    <a:pt x="797" y="948"/>
                    <a:pt x="805" y="933"/>
                  </a:cubicBezTo>
                  <a:cubicBezTo>
                    <a:pt x="787" y="930"/>
                    <a:pt x="770" y="923"/>
                    <a:pt x="756" y="912"/>
                  </a:cubicBezTo>
                  <a:cubicBezTo>
                    <a:pt x="734" y="954"/>
                    <a:pt x="708" y="989"/>
                    <a:pt x="679" y="1014"/>
                  </a:cubicBezTo>
                  <a:cubicBezTo>
                    <a:pt x="653" y="1021"/>
                    <a:pt x="625" y="1025"/>
                    <a:pt x="597" y="1027"/>
                  </a:cubicBezTo>
                  <a:lnTo>
                    <a:pt x="597" y="816"/>
                  </a:lnTo>
                  <a:cubicBezTo>
                    <a:pt x="637" y="817"/>
                    <a:pt x="675" y="821"/>
                    <a:pt x="712" y="827"/>
                  </a:cubicBezTo>
                  <a:cubicBezTo>
                    <a:pt x="712" y="826"/>
                    <a:pt x="712" y="824"/>
                    <a:pt x="712" y="822"/>
                  </a:cubicBezTo>
                  <a:cubicBezTo>
                    <a:pt x="712" y="806"/>
                    <a:pt x="715" y="790"/>
                    <a:pt x="722" y="776"/>
                  </a:cubicBezTo>
                  <a:cubicBezTo>
                    <a:pt x="682" y="769"/>
                    <a:pt x="640" y="765"/>
                    <a:pt x="597" y="764"/>
                  </a:cubicBezTo>
                  <a:lnTo>
                    <a:pt x="597" y="598"/>
                  </a:lnTo>
                  <a:lnTo>
                    <a:pt x="831" y="598"/>
                  </a:lnTo>
                  <a:cubicBezTo>
                    <a:pt x="830" y="637"/>
                    <a:pt x="826" y="674"/>
                    <a:pt x="820" y="710"/>
                  </a:cubicBezTo>
                  <a:cubicBezTo>
                    <a:pt x="822" y="710"/>
                    <a:pt x="823" y="709"/>
                    <a:pt x="824" y="709"/>
                  </a:cubicBezTo>
                  <a:cubicBezTo>
                    <a:pt x="842" y="709"/>
                    <a:pt x="858" y="713"/>
                    <a:pt x="872" y="720"/>
                  </a:cubicBezTo>
                  <a:cubicBezTo>
                    <a:pt x="878" y="681"/>
                    <a:pt x="882" y="641"/>
                    <a:pt x="883" y="598"/>
                  </a:cubicBezTo>
                  <a:lnTo>
                    <a:pt x="975" y="598"/>
                  </a:lnTo>
                  <a:cubicBezTo>
                    <a:pt x="973" y="589"/>
                    <a:pt x="971" y="579"/>
                    <a:pt x="971" y="569"/>
                  </a:cubicBezTo>
                  <a:cubicBezTo>
                    <a:pt x="971" y="561"/>
                    <a:pt x="972" y="554"/>
                    <a:pt x="974" y="546"/>
                  </a:cubicBezTo>
                  <a:lnTo>
                    <a:pt x="883" y="546"/>
                  </a:lnTo>
                  <a:cubicBezTo>
                    <a:pt x="882" y="500"/>
                    <a:pt x="878" y="455"/>
                    <a:pt x="870" y="413"/>
                  </a:cubicBezTo>
                  <a:cubicBezTo>
                    <a:pt x="855" y="421"/>
                    <a:pt x="837" y="425"/>
                    <a:pt x="819" y="425"/>
                  </a:cubicBezTo>
                  <a:cubicBezTo>
                    <a:pt x="826" y="464"/>
                    <a:pt x="830" y="504"/>
                    <a:pt x="831" y="546"/>
                  </a:cubicBezTo>
                  <a:lnTo>
                    <a:pt x="597" y="546"/>
                  </a:lnTo>
                  <a:lnTo>
                    <a:pt x="597" y="377"/>
                  </a:lnTo>
                  <a:cubicBezTo>
                    <a:pt x="639" y="376"/>
                    <a:pt x="680" y="372"/>
                    <a:pt x="719" y="365"/>
                  </a:cubicBezTo>
                  <a:cubicBezTo>
                    <a:pt x="711" y="350"/>
                    <a:pt x="707" y="333"/>
                    <a:pt x="706" y="314"/>
                  </a:cubicBezTo>
                  <a:cubicBezTo>
                    <a:pt x="671" y="320"/>
                    <a:pt x="635" y="323"/>
                    <a:pt x="597" y="325"/>
                  </a:cubicBezTo>
                  <a:lnTo>
                    <a:pt x="597" y="118"/>
                  </a:lnTo>
                  <a:cubicBezTo>
                    <a:pt x="625" y="120"/>
                    <a:pt x="653" y="124"/>
                    <a:pt x="679" y="130"/>
                  </a:cubicBezTo>
                  <a:cubicBezTo>
                    <a:pt x="706" y="154"/>
                    <a:pt x="730" y="185"/>
                    <a:pt x="751" y="223"/>
                  </a:cubicBezTo>
                  <a:cubicBezTo>
                    <a:pt x="765" y="212"/>
                    <a:pt x="782" y="204"/>
                    <a:pt x="800" y="201"/>
                  </a:cubicBezTo>
                  <a:cubicBezTo>
                    <a:pt x="794" y="190"/>
                    <a:pt x="787" y="179"/>
                    <a:pt x="781" y="169"/>
                  </a:cubicBezTo>
                  <a:cubicBezTo>
                    <a:pt x="799" y="178"/>
                    <a:pt x="816" y="189"/>
                    <a:pt x="832" y="200"/>
                  </a:cubicBezTo>
                  <a:cubicBezTo>
                    <a:pt x="883" y="206"/>
                    <a:pt x="924" y="247"/>
                    <a:pt x="931" y="298"/>
                  </a:cubicBezTo>
                  <a:cubicBezTo>
                    <a:pt x="931" y="298"/>
                    <a:pt x="932" y="298"/>
                    <a:pt x="933" y="297"/>
                  </a:cubicBezTo>
                  <a:cubicBezTo>
                    <a:pt x="973" y="350"/>
                    <a:pt x="1002" y="412"/>
                    <a:pt x="1016" y="480"/>
                  </a:cubicBezTo>
                  <a:cubicBezTo>
                    <a:pt x="1035" y="465"/>
                    <a:pt x="1059" y="456"/>
                    <a:pt x="1084" y="456"/>
                  </a:cubicBezTo>
                  <a:cubicBezTo>
                    <a:pt x="1102" y="456"/>
                    <a:pt x="1118" y="461"/>
                    <a:pt x="1133" y="468"/>
                  </a:cubicBezTo>
                  <a:cubicBezTo>
                    <a:pt x="1084" y="202"/>
                    <a:pt x="851" y="0"/>
                    <a:pt x="571" y="0"/>
                  </a:cubicBezTo>
                  <a:cubicBezTo>
                    <a:pt x="432" y="0"/>
                    <a:pt x="304" y="50"/>
                    <a:pt x="205" y="133"/>
                  </a:cubicBezTo>
                  <a:cubicBezTo>
                    <a:pt x="246" y="143"/>
                    <a:pt x="279" y="176"/>
                    <a:pt x="289" y="217"/>
                  </a:cubicBezTo>
                  <a:cubicBezTo>
                    <a:pt x="311" y="199"/>
                    <a:pt x="336" y="182"/>
                    <a:pt x="362" y="169"/>
                  </a:cubicBezTo>
                  <a:cubicBezTo>
                    <a:pt x="341" y="202"/>
                    <a:pt x="322" y="240"/>
                    <a:pt x="307" y="282"/>
                  </a:cubicBezTo>
                  <a:cubicBezTo>
                    <a:pt x="300" y="280"/>
                    <a:pt x="294" y="277"/>
                    <a:pt x="287" y="275"/>
                  </a:cubicBezTo>
                  <a:cubicBezTo>
                    <a:pt x="282" y="292"/>
                    <a:pt x="273" y="308"/>
                    <a:pt x="261" y="320"/>
                  </a:cubicBezTo>
                  <a:cubicBezTo>
                    <a:pt x="271" y="324"/>
                    <a:pt x="280" y="328"/>
                    <a:pt x="291" y="332"/>
                  </a:cubicBezTo>
                  <a:cubicBezTo>
                    <a:pt x="279" y="372"/>
                    <a:pt x="271" y="416"/>
                    <a:pt x="265" y="461"/>
                  </a:cubicBezTo>
                  <a:cubicBezTo>
                    <a:pt x="272" y="460"/>
                    <a:pt x="279" y="459"/>
                    <a:pt x="286" y="459"/>
                  </a:cubicBezTo>
                  <a:cubicBezTo>
                    <a:pt x="297" y="459"/>
                    <a:pt x="308" y="461"/>
                    <a:pt x="318" y="464"/>
                  </a:cubicBezTo>
                  <a:cubicBezTo>
                    <a:pt x="323" y="423"/>
                    <a:pt x="331" y="384"/>
                    <a:pt x="342" y="348"/>
                  </a:cubicBezTo>
                  <a:cubicBezTo>
                    <a:pt x="405" y="365"/>
                    <a:pt x="474" y="375"/>
                    <a:pt x="545" y="377"/>
                  </a:cubicBezTo>
                  <a:lnTo>
                    <a:pt x="545" y="546"/>
                  </a:lnTo>
                  <a:lnTo>
                    <a:pt x="395" y="546"/>
                  </a:lnTo>
                  <a:cubicBezTo>
                    <a:pt x="397" y="555"/>
                    <a:pt x="398" y="563"/>
                    <a:pt x="398" y="572"/>
                  </a:cubicBezTo>
                  <a:cubicBezTo>
                    <a:pt x="398" y="581"/>
                    <a:pt x="397" y="590"/>
                    <a:pt x="395" y="598"/>
                  </a:cubicBezTo>
                  <a:lnTo>
                    <a:pt x="545" y="598"/>
                  </a:lnTo>
                  <a:lnTo>
                    <a:pt x="545" y="764"/>
                  </a:lnTo>
                  <a:cubicBezTo>
                    <a:pt x="474" y="766"/>
                    <a:pt x="404" y="776"/>
                    <a:pt x="341" y="793"/>
                  </a:cubicBezTo>
                  <a:cubicBezTo>
                    <a:pt x="331" y="758"/>
                    <a:pt x="323" y="720"/>
                    <a:pt x="318" y="680"/>
                  </a:cubicBezTo>
                  <a:cubicBezTo>
                    <a:pt x="308" y="683"/>
                    <a:pt x="297" y="685"/>
                    <a:pt x="286" y="685"/>
                  </a:cubicBezTo>
                  <a:cubicBezTo>
                    <a:pt x="279" y="685"/>
                    <a:pt x="272" y="684"/>
                    <a:pt x="265" y="683"/>
                  </a:cubicBezTo>
                  <a:cubicBezTo>
                    <a:pt x="271" y="727"/>
                    <a:pt x="279" y="770"/>
                    <a:pt x="290" y="809"/>
                  </a:cubicBezTo>
                  <a:cubicBezTo>
                    <a:pt x="261" y="819"/>
                    <a:pt x="233" y="831"/>
                    <a:pt x="208" y="845"/>
                  </a:cubicBezTo>
                  <a:cubicBezTo>
                    <a:pt x="156" y="775"/>
                    <a:pt x="123" y="690"/>
                    <a:pt x="118" y="598"/>
                  </a:cubicBezTo>
                  <a:lnTo>
                    <a:pt x="176" y="598"/>
                  </a:lnTo>
                  <a:cubicBezTo>
                    <a:pt x="174" y="590"/>
                    <a:pt x="173" y="581"/>
                    <a:pt x="173" y="572"/>
                  </a:cubicBezTo>
                  <a:cubicBezTo>
                    <a:pt x="173" y="563"/>
                    <a:pt x="174" y="555"/>
                    <a:pt x="176" y="546"/>
                  </a:cubicBezTo>
                  <a:lnTo>
                    <a:pt x="118" y="546"/>
                  </a:lnTo>
                  <a:cubicBezTo>
                    <a:pt x="122" y="478"/>
                    <a:pt x="141" y="413"/>
                    <a:pt x="172" y="356"/>
                  </a:cubicBezTo>
                  <a:cubicBezTo>
                    <a:pt x="129" y="353"/>
                    <a:pt x="92" y="326"/>
                    <a:pt x="76" y="288"/>
                  </a:cubicBezTo>
                  <a:cubicBezTo>
                    <a:pt x="27" y="372"/>
                    <a:pt x="0" y="469"/>
                    <a:pt x="0" y="572"/>
                  </a:cubicBezTo>
                  <a:cubicBezTo>
                    <a:pt x="0" y="888"/>
                    <a:pt x="256" y="1145"/>
                    <a:pt x="571" y="1145"/>
                  </a:cubicBezTo>
                  <a:cubicBezTo>
                    <a:pt x="853" y="1145"/>
                    <a:pt x="1088" y="939"/>
                    <a:pt x="1135" y="670"/>
                  </a:cubicBezTo>
                  <a:cubicBezTo>
                    <a:pt x="1119" y="678"/>
                    <a:pt x="1102" y="682"/>
                    <a:pt x="1084" y="682"/>
                  </a:cubicBezTo>
                  <a:cubicBezTo>
                    <a:pt x="1059" y="682"/>
                    <a:pt x="1036" y="674"/>
                    <a:pt x="1017" y="660"/>
                  </a:cubicBezTo>
                  <a:close/>
                  <a:moveTo>
                    <a:pt x="758" y="312"/>
                  </a:moveTo>
                  <a:cubicBezTo>
                    <a:pt x="758" y="346"/>
                    <a:pt x="785" y="373"/>
                    <a:pt x="819" y="373"/>
                  </a:cubicBezTo>
                  <a:cubicBezTo>
                    <a:pt x="852" y="373"/>
                    <a:pt x="879" y="346"/>
                    <a:pt x="879" y="312"/>
                  </a:cubicBezTo>
                  <a:cubicBezTo>
                    <a:pt x="879" y="279"/>
                    <a:pt x="852" y="252"/>
                    <a:pt x="819" y="252"/>
                  </a:cubicBezTo>
                  <a:cubicBezTo>
                    <a:pt x="785" y="252"/>
                    <a:pt x="758" y="279"/>
                    <a:pt x="758" y="312"/>
                  </a:cubicBezTo>
                  <a:close/>
                  <a:moveTo>
                    <a:pt x="179" y="304"/>
                  </a:moveTo>
                  <a:cubicBezTo>
                    <a:pt x="213" y="304"/>
                    <a:pt x="240" y="277"/>
                    <a:pt x="240" y="243"/>
                  </a:cubicBezTo>
                  <a:cubicBezTo>
                    <a:pt x="240" y="210"/>
                    <a:pt x="213" y="183"/>
                    <a:pt x="179" y="183"/>
                  </a:cubicBezTo>
                  <a:cubicBezTo>
                    <a:pt x="146" y="183"/>
                    <a:pt x="119" y="210"/>
                    <a:pt x="119" y="243"/>
                  </a:cubicBezTo>
                  <a:cubicBezTo>
                    <a:pt x="119" y="277"/>
                    <a:pt x="146" y="304"/>
                    <a:pt x="179" y="304"/>
                  </a:cubicBezTo>
                  <a:close/>
                  <a:moveTo>
                    <a:pt x="286" y="633"/>
                  </a:moveTo>
                  <a:cubicBezTo>
                    <a:pt x="319" y="633"/>
                    <a:pt x="346" y="606"/>
                    <a:pt x="346" y="572"/>
                  </a:cubicBezTo>
                  <a:cubicBezTo>
                    <a:pt x="346" y="539"/>
                    <a:pt x="319" y="512"/>
                    <a:pt x="286" y="512"/>
                  </a:cubicBezTo>
                  <a:cubicBezTo>
                    <a:pt x="252" y="512"/>
                    <a:pt x="225" y="539"/>
                    <a:pt x="225" y="572"/>
                  </a:cubicBezTo>
                  <a:cubicBezTo>
                    <a:pt x="225" y="606"/>
                    <a:pt x="252" y="633"/>
                    <a:pt x="286" y="633"/>
                  </a:cubicBezTo>
                  <a:close/>
                </a:path>
              </a:pathLst>
            </a:custGeom>
            <a:solidFill>
              <a:srgbClr val="FFFFFF"/>
            </a:solidFill>
            <a:ln>
              <a:noFill/>
            </a:ln>
          </p:spPr>
          <p:txBody>
            <a:bodyPr/>
            <a:lstStyle/>
            <a:p>
              <a:pPr>
                <a:defRPr/>
              </a:pPr>
              <a:endParaRPr lang="zh-CN" altLang="en-US" sz="2490" kern="0">
                <a:solidFill>
                  <a:sysClr val="windowText" lastClr="000000"/>
                </a:solidFill>
              </a:endParaRPr>
            </a:p>
          </p:txBody>
        </p:sp>
      </p:grpSp>
      <p:grpSp>
        <p:nvGrpSpPr>
          <p:cNvPr id="41" name="组合 40"/>
          <p:cNvGrpSpPr/>
          <p:nvPr userDrawn="1"/>
        </p:nvGrpSpPr>
        <p:grpSpPr>
          <a:xfrm>
            <a:off x="8356235" y="5298558"/>
            <a:ext cx="681980" cy="681980"/>
            <a:chOff x="4595344" y="2109904"/>
            <a:chExt cx="681980" cy="681980"/>
          </a:xfrm>
        </p:grpSpPr>
        <p:sp>
          <p:nvSpPr>
            <p:cNvPr id="42" name="椭圆 50"/>
            <p:cNvSpPr>
              <a:spLocks noChangeArrowheads="1"/>
            </p:cNvSpPr>
            <p:nvPr/>
          </p:nvSpPr>
          <p:spPr bwMode="auto">
            <a:xfrm>
              <a:off x="4595344" y="2109904"/>
              <a:ext cx="681980" cy="681980"/>
            </a:xfrm>
            <a:prstGeom prst="ellipse">
              <a:avLst/>
            </a:prstGeom>
            <a:solidFill>
              <a:srgbClr val="7F7F7F"/>
            </a:solidFill>
            <a:ln w="76200" cap="sq" cmpd="sng">
              <a:solidFill>
                <a:srgbClr val="C8C6BD"/>
              </a:solidFill>
              <a:round/>
            </a:ln>
          </p:spPr>
          <p:txBody>
            <a:bodyPr anchor="ctr"/>
            <a:lstStyle/>
            <a:p>
              <a:pPr algn="ctr">
                <a:defRPr/>
              </a:pPr>
              <a:endParaRPr lang="zh-CN" altLang="zh-CN" sz="2400" kern="0">
                <a:solidFill>
                  <a:srgbClr val="FFFFFF"/>
                </a:solidFill>
                <a:latin typeface="宋体" panose="02010600030101010101" pitchFamily="2" charset="-122"/>
                <a:sym typeface="宋体" panose="02010600030101010101" pitchFamily="2" charset="-122"/>
              </a:endParaRPr>
            </a:p>
          </p:txBody>
        </p:sp>
        <p:sp>
          <p:nvSpPr>
            <p:cNvPr id="43" name="Freeform 16"/>
            <p:cNvSpPr>
              <a:spLocks noEditPoints="1"/>
            </p:cNvSpPr>
            <p:nvPr/>
          </p:nvSpPr>
          <p:spPr bwMode="auto">
            <a:xfrm>
              <a:off x="4728105" y="2245698"/>
              <a:ext cx="436662" cy="410396"/>
            </a:xfrm>
            <a:custGeom>
              <a:avLst/>
              <a:gdLst>
                <a:gd name="T0" fmla="*/ 21 w 643"/>
                <a:gd name="T1" fmla="*/ 478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6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2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7"/>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9"/>
                    <a:pt x="51" y="579"/>
                  </a:cubicBezTo>
                  <a:cubicBezTo>
                    <a:pt x="35" y="578"/>
                    <a:pt x="21" y="566"/>
                    <a:pt x="21" y="550"/>
                  </a:cubicBezTo>
                  <a:cubicBezTo>
                    <a:pt x="21" y="526"/>
                    <a:pt x="21" y="502"/>
                    <a:pt x="21" y="478"/>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60"/>
                    <a:pt x="453" y="362"/>
                  </a:cubicBezTo>
                  <a:cubicBezTo>
                    <a:pt x="452" y="364"/>
                    <a:pt x="451" y="367"/>
                    <a:pt x="451" y="371"/>
                  </a:cubicBezTo>
                  <a:cubicBezTo>
                    <a:pt x="451" y="378"/>
                    <a:pt x="452" y="382"/>
                    <a:pt x="455" y="385"/>
                  </a:cubicBezTo>
                  <a:cubicBezTo>
                    <a:pt x="458" y="388"/>
                    <a:pt x="466" y="393"/>
                    <a:pt x="478" y="401"/>
                  </a:cubicBezTo>
                  <a:cubicBezTo>
                    <a:pt x="489" y="407"/>
                    <a:pt x="497" y="413"/>
                    <a:pt x="501" y="416"/>
                  </a:cubicBezTo>
                  <a:cubicBezTo>
                    <a:pt x="505" y="420"/>
                    <a:pt x="508" y="425"/>
                    <a:pt x="511" y="431"/>
                  </a:cubicBezTo>
                  <a:cubicBezTo>
                    <a:pt x="514" y="438"/>
                    <a:pt x="515" y="446"/>
                    <a:pt x="515" y="455"/>
                  </a:cubicBezTo>
                  <a:cubicBezTo>
                    <a:pt x="515" y="471"/>
                    <a:pt x="511"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9"/>
                  </a:cubicBezTo>
                  <a:cubicBezTo>
                    <a:pt x="466" y="477"/>
                    <a:pt x="467" y="474"/>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4"/>
                    <a:pt x="407" y="386"/>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2"/>
                  </a:lnTo>
                  <a:lnTo>
                    <a:pt x="408" y="272"/>
                  </a:lnTo>
                  <a:lnTo>
                    <a:pt x="407" y="272"/>
                  </a:lnTo>
                  <a:lnTo>
                    <a:pt x="406" y="272"/>
                  </a:lnTo>
                  <a:lnTo>
                    <a:pt x="405" y="273"/>
                  </a:lnTo>
                  <a:lnTo>
                    <a:pt x="404"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9"/>
                  </a:lnTo>
                  <a:lnTo>
                    <a:pt x="414" y="288"/>
                  </a:lnTo>
                  <a:lnTo>
                    <a:pt x="415" y="288"/>
                  </a:lnTo>
                  <a:lnTo>
                    <a:pt x="416" y="288"/>
                  </a:lnTo>
                  <a:lnTo>
                    <a:pt x="411" y="271"/>
                  </a:lnTo>
                  <a:close/>
                  <a:moveTo>
                    <a:pt x="361" y="297"/>
                  </a:moveTo>
                  <a:lnTo>
                    <a:pt x="361" y="297"/>
                  </a:lnTo>
                  <a:lnTo>
                    <a:pt x="361" y="298"/>
                  </a:lnTo>
                  <a:lnTo>
                    <a:pt x="360" y="298"/>
                  </a:lnTo>
                  <a:lnTo>
                    <a:pt x="360" y="299"/>
                  </a:lnTo>
                  <a:lnTo>
                    <a:pt x="359" y="299"/>
                  </a:lnTo>
                  <a:lnTo>
                    <a:pt x="358" y="300"/>
                  </a:lnTo>
                  <a:lnTo>
                    <a:pt x="358" y="301"/>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2" y="320"/>
                  </a:lnTo>
                  <a:lnTo>
                    <a:pt x="363" y="319"/>
                  </a:lnTo>
                  <a:lnTo>
                    <a:pt x="364" y="319"/>
                  </a:lnTo>
                  <a:lnTo>
                    <a:pt x="364" y="318"/>
                  </a:lnTo>
                  <a:lnTo>
                    <a:pt x="365" y="318"/>
                  </a:lnTo>
                  <a:lnTo>
                    <a:pt x="365" y="317"/>
                  </a:lnTo>
                  <a:lnTo>
                    <a:pt x="366" y="317"/>
                  </a:lnTo>
                  <a:lnTo>
                    <a:pt x="367" y="316"/>
                  </a:lnTo>
                  <a:lnTo>
                    <a:pt x="367" y="316"/>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6"/>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2"/>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5"/>
                  </a:lnTo>
                  <a:lnTo>
                    <a:pt x="306" y="396"/>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1"/>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1" y="464"/>
                  </a:lnTo>
                  <a:lnTo>
                    <a:pt x="312" y="465"/>
                  </a:lnTo>
                  <a:lnTo>
                    <a:pt x="312" y="466"/>
                  </a:lnTo>
                  <a:lnTo>
                    <a:pt x="329" y="460"/>
                  </a:lnTo>
                  <a:lnTo>
                    <a:pt x="328" y="460"/>
                  </a:lnTo>
                  <a:lnTo>
                    <a:pt x="328" y="459"/>
                  </a:lnTo>
                  <a:lnTo>
                    <a:pt x="328" y="458"/>
                  </a:lnTo>
                  <a:lnTo>
                    <a:pt x="328" y="457"/>
                  </a:lnTo>
                  <a:lnTo>
                    <a:pt x="327"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3"/>
                  </a:lnTo>
                  <a:lnTo>
                    <a:pt x="331" y="503"/>
                  </a:lnTo>
                  <a:lnTo>
                    <a:pt x="331" y="504"/>
                  </a:lnTo>
                  <a:lnTo>
                    <a:pt x="332" y="505"/>
                  </a:lnTo>
                  <a:lnTo>
                    <a:pt x="332" y="506"/>
                  </a:lnTo>
                  <a:lnTo>
                    <a:pt x="333" y="506"/>
                  </a:lnTo>
                  <a:lnTo>
                    <a:pt x="333" y="507"/>
                  </a:lnTo>
                  <a:lnTo>
                    <a:pt x="334" y="508"/>
                  </a:lnTo>
                  <a:lnTo>
                    <a:pt x="334" y="509"/>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1"/>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7"/>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9"/>
                  </a:lnTo>
                  <a:lnTo>
                    <a:pt x="424" y="548"/>
                  </a:lnTo>
                  <a:lnTo>
                    <a:pt x="423" y="548"/>
                  </a:lnTo>
                  <a:lnTo>
                    <a:pt x="422" y="548"/>
                  </a:lnTo>
                  <a:lnTo>
                    <a:pt x="422" y="548"/>
                  </a:lnTo>
                  <a:lnTo>
                    <a:pt x="421" y="548"/>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9"/>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7"/>
                  </a:lnTo>
                  <a:lnTo>
                    <a:pt x="490" y="567"/>
                  </a:lnTo>
                  <a:lnTo>
                    <a:pt x="486" y="549"/>
                  </a:lnTo>
                  <a:lnTo>
                    <a:pt x="486" y="549"/>
                  </a:lnTo>
                  <a:lnTo>
                    <a:pt x="485" y="549"/>
                  </a:lnTo>
                  <a:lnTo>
                    <a:pt x="484"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2"/>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8" y="552"/>
                  </a:lnTo>
                  <a:lnTo>
                    <a:pt x="529" y="552"/>
                  </a:lnTo>
                  <a:lnTo>
                    <a:pt x="530" y="552"/>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29"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1"/>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9"/>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1"/>
                  </a:lnTo>
                  <a:lnTo>
                    <a:pt x="563" y="501"/>
                  </a:lnTo>
                  <a:lnTo>
                    <a:pt x="563" y="502"/>
                  </a:lnTo>
                  <a:lnTo>
                    <a:pt x="562" y="502"/>
                  </a:lnTo>
                  <a:lnTo>
                    <a:pt x="562" y="503"/>
                  </a:lnTo>
                  <a:lnTo>
                    <a:pt x="561" y="504"/>
                  </a:lnTo>
                  <a:lnTo>
                    <a:pt x="561" y="504"/>
                  </a:lnTo>
                  <a:lnTo>
                    <a:pt x="560" y="505"/>
                  </a:lnTo>
                  <a:lnTo>
                    <a:pt x="560" y="506"/>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70"/>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2"/>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60"/>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3"/>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3"/>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70"/>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8" y="281"/>
                  </a:lnTo>
                  <a:lnTo>
                    <a:pt x="528" y="281"/>
                  </a:lnTo>
                  <a:lnTo>
                    <a:pt x="527" y="281"/>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1"/>
                    <a:pt x="358" y="9"/>
                  </a:cubicBezTo>
                  <a:cubicBezTo>
                    <a:pt x="374" y="11"/>
                    <a:pt x="388" y="23"/>
                    <a:pt x="388" y="39"/>
                  </a:cubicBezTo>
                  <a:cubicBezTo>
                    <a:pt x="388" y="63"/>
                    <a:pt x="388" y="87"/>
                    <a:pt x="388" y="111"/>
                  </a:cubicBezTo>
                  <a:cubicBezTo>
                    <a:pt x="388" y="128"/>
                    <a:pt x="374" y="139"/>
                    <a:pt x="358" y="141"/>
                  </a:cubicBezTo>
                  <a:cubicBezTo>
                    <a:pt x="323" y="145"/>
                    <a:pt x="287" y="147"/>
                    <a:pt x="252" y="149"/>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121920" tIns="60960" rIns="121920" bIns="60960" numCol="1" anchor="t" anchorCtr="0" compatLnSpc="1"/>
            <a:lstStyle/>
            <a:p>
              <a:pPr>
                <a:defRPr/>
              </a:pPr>
              <a:r>
                <a:rPr lang="en-US" altLang="zh-CN" sz="2490" kern="0" dirty="0">
                  <a:solidFill>
                    <a:sysClr val="windowText" lastClr="000000"/>
                  </a:solidFill>
                </a:rPr>
                <a:t> </a:t>
              </a:r>
              <a:endParaRPr lang="zh-CN" altLang="en-US" sz="2490" kern="0" dirty="0">
                <a:solidFill>
                  <a:sysClr val="windowText" lastClr="000000"/>
                </a:solidFill>
              </a:endParaRPr>
            </a:p>
          </p:txBody>
        </p:sp>
      </p:grpSp>
      <p:grpSp>
        <p:nvGrpSpPr>
          <p:cNvPr id="44" name="组合 43"/>
          <p:cNvGrpSpPr/>
          <p:nvPr userDrawn="1"/>
        </p:nvGrpSpPr>
        <p:grpSpPr>
          <a:xfrm>
            <a:off x="7451307" y="5298558"/>
            <a:ext cx="681980" cy="681980"/>
            <a:chOff x="1987756" y="1262808"/>
            <a:chExt cx="681980" cy="681980"/>
          </a:xfrm>
        </p:grpSpPr>
        <p:sp>
          <p:nvSpPr>
            <p:cNvPr id="45" name="椭圆 50"/>
            <p:cNvSpPr>
              <a:spLocks noChangeArrowheads="1"/>
            </p:cNvSpPr>
            <p:nvPr/>
          </p:nvSpPr>
          <p:spPr bwMode="auto">
            <a:xfrm>
              <a:off x="1987756" y="1262808"/>
              <a:ext cx="681980" cy="681980"/>
            </a:xfrm>
            <a:prstGeom prst="ellipse">
              <a:avLst/>
            </a:prstGeom>
            <a:solidFill>
              <a:srgbClr val="7F7F7F"/>
            </a:solidFill>
            <a:ln w="76200" cap="sq" cmpd="sng">
              <a:solidFill>
                <a:srgbClr val="C8C6BD"/>
              </a:solidFill>
              <a:round/>
            </a:ln>
          </p:spPr>
          <p:txBody>
            <a:bodyPr anchor="ctr"/>
            <a:lstStyle/>
            <a:p>
              <a:pPr algn="ctr">
                <a:defRPr/>
              </a:pPr>
              <a:endParaRPr lang="zh-CN" altLang="zh-CN" sz="2400" kern="0">
                <a:solidFill>
                  <a:srgbClr val="FFFFFF"/>
                </a:solidFill>
                <a:latin typeface="宋体" panose="02010600030101010101" pitchFamily="2" charset="-122"/>
                <a:sym typeface="宋体" panose="02010600030101010101" pitchFamily="2" charset="-122"/>
              </a:endParaRPr>
            </a:p>
          </p:txBody>
        </p:sp>
        <p:sp>
          <p:nvSpPr>
            <p:cNvPr id="46" name="Freeform 10"/>
            <p:cNvSpPr>
              <a:spLocks noEditPoints="1"/>
            </p:cNvSpPr>
            <p:nvPr/>
          </p:nvSpPr>
          <p:spPr bwMode="auto">
            <a:xfrm>
              <a:off x="2130746" y="1370108"/>
              <a:ext cx="396000" cy="415536"/>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defRPr/>
              </a:pPr>
              <a:endParaRPr lang="zh-CN" altLang="en-US" sz="2490" kern="0">
                <a:solidFill>
                  <a:sysClr val="windowText" lastClr="000000"/>
                </a:solidFill>
              </a:endParaRPr>
            </a:p>
          </p:txBody>
        </p:sp>
      </p:grpSp>
      <p:sp>
        <p:nvSpPr>
          <p:cNvPr id="25" name="TextBox 219"/>
          <p:cNvSpPr txBox="1"/>
          <p:nvPr userDrawn="1"/>
        </p:nvSpPr>
        <p:spPr>
          <a:xfrm>
            <a:off x="3401926" y="2519041"/>
            <a:ext cx="5267960" cy="1042670"/>
          </a:xfrm>
          <a:prstGeom prst="rect">
            <a:avLst/>
          </a:prstGeom>
          <a:noFill/>
        </p:spPr>
        <p:txBody>
          <a:bodyPr wrap="none" lIns="119448" tIns="59724" rIns="119448" bIns="59724" rtlCol="0">
            <a:spAutoFit/>
          </a:bodyPr>
          <a:lstStyle/>
          <a:p>
            <a:pPr algn="l">
              <a:defRPr/>
            </a:pPr>
            <a:r>
              <a:rPr lang="zh-CN" altLang="zh-CN" sz="6000" b="1" kern="0" spc="6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日志采集项目</a:t>
            </a:r>
            <a:endParaRPr lang="zh-CN" altLang="zh-CN" sz="6000" b="1" kern="0" spc="6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B2DA330-99E0-4B4D-9C61-82CFEE5A232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E02866-32EA-4EDE-B1EF-E5D366E4AC4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2DA330-99E0-4B4D-9C61-82CFEE5A232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E02866-32EA-4EDE-B1EF-E5D366E4AC4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分节标题">
    <p:spTree>
      <p:nvGrpSpPr>
        <p:cNvPr id="1" name=""/>
        <p:cNvGrpSpPr/>
        <p:nvPr/>
      </p:nvGrpSpPr>
      <p:grpSpPr>
        <a:xfrm>
          <a:off x="0" y="0"/>
          <a:ext cx="0" cy="0"/>
          <a:chOff x="0" y="0"/>
          <a:chExt cx="0" cy="0"/>
        </a:xfrm>
      </p:grpSpPr>
      <p:sp>
        <p:nvSpPr>
          <p:cNvPr id="9" name="矩形 8"/>
          <p:cNvSpPr/>
          <p:nvPr userDrawn="1"/>
        </p:nvSpPr>
        <p:spPr>
          <a:xfrm>
            <a:off x="10763120" y="6365322"/>
            <a:ext cx="1093568" cy="369332"/>
          </a:xfrm>
          <a:prstGeom prst="rect">
            <a:avLst/>
          </a:prstGeom>
        </p:spPr>
        <p:txBody>
          <a:bodyPr/>
          <a:lstStyle/>
          <a:p>
            <a:pPr algn="ctr">
              <a:defRPr/>
            </a:pPr>
            <a:r>
              <a:rPr lang="zh-CN" altLang="en-US" sz="1400" dirty="0" smtClean="0">
                <a:solidFill>
                  <a:schemeClr val="accent5">
                    <a:lumMod val="50000"/>
                  </a:schemeClr>
                </a:solidFill>
                <a:latin typeface="+mn-ea"/>
                <a:ea typeface="+mn-ea"/>
              </a:rPr>
              <a:t>第  </a:t>
            </a:r>
            <a:fld id="{2EEF1883-7A0E-4F66-9932-E581691AD397}" type="slidenum">
              <a:rPr lang="zh-CN" altLang="en-US" sz="1400" dirty="0" smtClean="0">
                <a:solidFill>
                  <a:schemeClr val="accent5">
                    <a:lumMod val="50000"/>
                  </a:schemeClr>
                </a:solidFill>
                <a:latin typeface="+mn-ea"/>
                <a:ea typeface="+mn-ea"/>
              </a:rPr>
            </a:fld>
            <a:r>
              <a:rPr lang="zh-CN" altLang="en-US" sz="1400" dirty="0">
                <a:solidFill>
                  <a:schemeClr val="accent5">
                    <a:lumMod val="50000"/>
                  </a:schemeClr>
                </a:solidFill>
                <a:latin typeface="+mn-ea"/>
                <a:ea typeface="+mn-ea"/>
              </a:rPr>
              <a:t> </a:t>
            </a:r>
            <a:r>
              <a:rPr lang="zh-CN" altLang="en-US" sz="1400" dirty="0" smtClean="0">
                <a:solidFill>
                  <a:schemeClr val="accent5">
                    <a:lumMod val="50000"/>
                  </a:schemeClr>
                </a:solidFill>
                <a:latin typeface="+mn-ea"/>
                <a:ea typeface="+mn-ea"/>
              </a:rPr>
              <a:t> 页</a:t>
            </a:r>
            <a:endParaRPr lang="zh-CN" altLang="en-US" sz="1400" dirty="0">
              <a:solidFill>
                <a:schemeClr val="accent5">
                  <a:lumMod val="50000"/>
                </a:schemeClr>
              </a:solidFill>
              <a:latin typeface="+mn-ea"/>
              <a:ea typeface="+mn-ea"/>
            </a:endParaRPr>
          </a:p>
        </p:txBody>
      </p:sp>
      <p:sp>
        <p:nvSpPr>
          <p:cNvPr id="11" name="矩形 10"/>
          <p:cNvSpPr/>
          <p:nvPr userDrawn="1"/>
        </p:nvSpPr>
        <p:spPr>
          <a:xfrm>
            <a:off x="488713" y="330556"/>
            <a:ext cx="130629" cy="612000"/>
          </a:xfrm>
          <a:prstGeom prst="rect">
            <a:avLst/>
          </a:prstGeom>
          <a:solidFill>
            <a:schemeClr val="accent5">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2" name="图片 1" descr="G:\培训资料\180305川大\要求以及文档\拓思爱诺logo.jpg拓思爱诺logo"/>
          <p:cNvPicPr>
            <a:picLocks noChangeAspect="1"/>
          </p:cNvPicPr>
          <p:nvPr userDrawn="1"/>
        </p:nvPicPr>
        <p:blipFill>
          <a:blip r:embed="rId2"/>
          <a:srcRect/>
          <a:stretch>
            <a:fillRect/>
          </a:stretch>
        </p:blipFill>
        <p:spPr>
          <a:xfrm>
            <a:off x="10101580" y="461645"/>
            <a:ext cx="1698625" cy="35052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分节标题">
    <p:spTree>
      <p:nvGrpSpPr>
        <p:cNvPr id="1" name=""/>
        <p:cNvGrpSpPr/>
        <p:nvPr/>
      </p:nvGrpSpPr>
      <p:grpSpPr>
        <a:xfrm>
          <a:off x="0" y="0"/>
          <a:ext cx="0" cy="0"/>
          <a:chOff x="0" y="0"/>
          <a:chExt cx="0" cy="0"/>
        </a:xfrm>
      </p:grpSpPr>
      <p:sp>
        <p:nvSpPr>
          <p:cNvPr id="9" name="矩形 8"/>
          <p:cNvSpPr/>
          <p:nvPr userDrawn="1"/>
        </p:nvSpPr>
        <p:spPr>
          <a:xfrm>
            <a:off x="10763120" y="6365322"/>
            <a:ext cx="1093568" cy="369332"/>
          </a:xfrm>
          <a:prstGeom prst="rect">
            <a:avLst/>
          </a:prstGeom>
        </p:spPr>
        <p:txBody>
          <a:bodyPr/>
          <a:lstStyle/>
          <a:p>
            <a:pPr algn="ctr">
              <a:defRPr/>
            </a:pPr>
            <a:r>
              <a:rPr lang="zh-CN" altLang="en-US" sz="1400" dirty="0" smtClean="0">
                <a:solidFill>
                  <a:schemeClr val="accent5">
                    <a:lumMod val="50000"/>
                  </a:schemeClr>
                </a:solidFill>
                <a:latin typeface="+mn-ea"/>
                <a:ea typeface="+mn-ea"/>
              </a:rPr>
              <a:t>第  </a:t>
            </a:r>
            <a:fld id="{2EEF1883-7A0E-4F66-9932-E581691AD397}" type="slidenum">
              <a:rPr lang="zh-CN" altLang="en-US" sz="1400" dirty="0" smtClean="0">
                <a:solidFill>
                  <a:schemeClr val="accent5">
                    <a:lumMod val="50000"/>
                  </a:schemeClr>
                </a:solidFill>
                <a:latin typeface="+mn-ea"/>
                <a:ea typeface="+mn-ea"/>
              </a:rPr>
            </a:fld>
            <a:r>
              <a:rPr lang="zh-CN" altLang="en-US" sz="1400" dirty="0">
                <a:solidFill>
                  <a:schemeClr val="accent5">
                    <a:lumMod val="50000"/>
                  </a:schemeClr>
                </a:solidFill>
                <a:latin typeface="+mn-ea"/>
                <a:ea typeface="+mn-ea"/>
              </a:rPr>
              <a:t> </a:t>
            </a:r>
            <a:r>
              <a:rPr lang="zh-CN" altLang="en-US" sz="1400" dirty="0" smtClean="0">
                <a:solidFill>
                  <a:schemeClr val="accent5">
                    <a:lumMod val="50000"/>
                  </a:schemeClr>
                </a:solidFill>
                <a:latin typeface="+mn-ea"/>
                <a:ea typeface="+mn-ea"/>
              </a:rPr>
              <a:t> 页</a:t>
            </a:r>
            <a:endParaRPr lang="zh-CN" altLang="en-US" sz="1400" dirty="0">
              <a:solidFill>
                <a:schemeClr val="accent5">
                  <a:lumMod val="50000"/>
                </a:schemeClr>
              </a:solidFill>
              <a:latin typeface="+mn-ea"/>
              <a:ea typeface="+mn-ea"/>
            </a:endParaRPr>
          </a:p>
        </p:txBody>
      </p:sp>
      <p:pic>
        <p:nvPicPr>
          <p:cNvPr id="10" name="图片 9"/>
          <p:cNvPicPr/>
          <p:nvPr userDrawn="1"/>
        </p:nvPicPr>
        <p:blipFill rotWithShape="1">
          <a:blip r:embed="rId2"/>
          <a:srcRect l="7273" b="30261"/>
          <a:stretch>
            <a:fillRect/>
          </a:stretch>
        </p:blipFill>
        <p:spPr>
          <a:xfrm>
            <a:off x="10175356" y="363304"/>
            <a:ext cx="1800000" cy="612000"/>
          </a:xfrm>
          <a:prstGeom prst="rect">
            <a:avLst/>
          </a:prstGeom>
        </p:spPr>
      </p:pic>
      <p:sp>
        <p:nvSpPr>
          <p:cNvPr id="11" name="矩形 10"/>
          <p:cNvSpPr/>
          <p:nvPr userDrawn="1"/>
        </p:nvSpPr>
        <p:spPr>
          <a:xfrm>
            <a:off x="488713" y="330556"/>
            <a:ext cx="130629" cy="612000"/>
          </a:xfrm>
          <a:prstGeom prst="rect">
            <a:avLst/>
          </a:prstGeom>
          <a:solidFill>
            <a:schemeClr val="accent5">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矩形 4"/>
          <p:cNvSpPr/>
          <p:nvPr userDrawn="1"/>
        </p:nvSpPr>
        <p:spPr>
          <a:xfrm>
            <a:off x="690996" y="262454"/>
            <a:ext cx="2339102" cy="662554"/>
          </a:xfrm>
          <a:prstGeom prst="rect">
            <a:avLst/>
          </a:prstGeom>
        </p:spPr>
        <p:txBody>
          <a:bodyPr wrap="none">
            <a:spAutoFit/>
          </a:bodyPr>
          <a:lstStyle/>
          <a:p>
            <a:pPr>
              <a:lnSpc>
                <a:spcPct val="150000"/>
              </a:lnSpc>
            </a:pPr>
            <a:r>
              <a:rPr lang="zh-CN" altLang="en-US" sz="2800" b="1" dirty="0" smtClean="0">
                <a:solidFill>
                  <a:srgbClr val="4EB3CF">
                    <a:lumMod val="75000"/>
                  </a:srgbClr>
                </a:solidFill>
                <a:latin typeface="微软雅黑" panose="020B0503020204020204" pitchFamily="34" charset="-122"/>
              </a:rPr>
              <a:t>各级领导关怀</a:t>
            </a:r>
            <a:endParaRPr lang="en-US" altLang="zh-CN" sz="2800" b="1" dirty="0">
              <a:solidFill>
                <a:srgbClr val="4EB3CF">
                  <a:lumMod val="75000"/>
                </a:srgbClr>
              </a:solidFill>
              <a:latin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分节标题">
    <p:spTree>
      <p:nvGrpSpPr>
        <p:cNvPr id="1" name=""/>
        <p:cNvGrpSpPr/>
        <p:nvPr/>
      </p:nvGrpSpPr>
      <p:grpSpPr>
        <a:xfrm>
          <a:off x="0" y="0"/>
          <a:ext cx="0" cy="0"/>
          <a:chOff x="0" y="0"/>
          <a:chExt cx="0" cy="0"/>
        </a:xfrm>
      </p:grpSpPr>
      <p:sp>
        <p:nvSpPr>
          <p:cNvPr id="9" name="矩形 8"/>
          <p:cNvSpPr/>
          <p:nvPr userDrawn="1"/>
        </p:nvSpPr>
        <p:spPr>
          <a:xfrm>
            <a:off x="10763120" y="6365322"/>
            <a:ext cx="1093568" cy="369332"/>
          </a:xfrm>
          <a:prstGeom prst="rect">
            <a:avLst/>
          </a:prstGeom>
        </p:spPr>
        <p:txBody>
          <a:bodyPr/>
          <a:lstStyle/>
          <a:p>
            <a:pPr algn="ctr">
              <a:defRPr/>
            </a:pPr>
            <a:r>
              <a:rPr lang="zh-CN" altLang="en-US" sz="1400" dirty="0" smtClean="0">
                <a:solidFill>
                  <a:schemeClr val="accent5">
                    <a:lumMod val="50000"/>
                  </a:schemeClr>
                </a:solidFill>
                <a:latin typeface="+mn-ea"/>
                <a:ea typeface="+mn-ea"/>
              </a:rPr>
              <a:t>第  </a:t>
            </a:r>
            <a:fld id="{2EEF1883-7A0E-4F66-9932-E581691AD397}" type="slidenum">
              <a:rPr lang="zh-CN" altLang="en-US" sz="1400" dirty="0" smtClean="0">
                <a:solidFill>
                  <a:schemeClr val="accent5">
                    <a:lumMod val="50000"/>
                  </a:schemeClr>
                </a:solidFill>
                <a:latin typeface="+mn-ea"/>
                <a:ea typeface="+mn-ea"/>
              </a:rPr>
            </a:fld>
            <a:r>
              <a:rPr lang="zh-CN" altLang="en-US" sz="1400" dirty="0">
                <a:solidFill>
                  <a:schemeClr val="accent5">
                    <a:lumMod val="50000"/>
                  </a:schemeClr>
                </a:solidFill>
                <a:latin typeface="+mn-ea"/>
                <a:ea typeface="+mn-ea"/>
              </a:rPr>
              <a:t> </a:t>
            </a:r>
            <a:r>
              <a:rPr lang="zh-CN" altLang="en-US" sz="1400" dirty="0" smtClean="0">
                <a:solidFill>
                  <a:schemeClr val="accent5">
                    <a:lumMod val="50000"/>
                  </a:schemeClr>
                </a:solidFill>
                <a:latin typeface="+mn-ea"/>
                <a:ea typeface="+mn-ea"/>
              </a:rPr>
              <a:t> 页</a:t>
            </a:r>
            <a:endParaRPr lang="zh-CN" altLang="en-US" sz="1400" dirty="0">
              <a:solidFill>
                <a:schemeClr val="accent5">
                  <a:lumMod val="50000"/>
                </a:schemeClr>
              </a:solidFill>
              <a:latin typeface="+mn-ea"/>
              <a:ea typeface="+mn-ea"/>
            </a:endParaRPr>
          </a:p>
        </p:txBody>
      </p:sp>
      <p:pic>
        <p:nvPicPr>
          <p:cNvPr id="10" name="图片 9"/>
          <p:cNvPicPr/>
          <p:nvPr userDrawn="1"/>
        </p:nvPicPr>
        <p:blipFill rotWithShape="1">
          <a:blip r:embed="rId2"/>
          <a:srcRect l="7273" b="30261"/>
          <a:stretch>
            <a:fillRect/>
          </a:stretch>
        </p:blipFill>
        <p:spPr>
          <a:xfrm>
            <a:off x="10175356" y="363304"/>
            <a:ext cx="1800000" cy="612000"/>
          </a:xfrm>
          <a:prstGeom prst="rect">
            <a:avLst/>
          </a:prstGeom>
        </p:spPr>
      </p:pic>
      <p:sp>
        <p:nvSpPr>
          <p:cNvPr id="11" name="矩形 10"/>
          <p:cNvSpPr/>
          <p:nvPr userDrawn="1"/>
        </p:nvSpPr>
        <p:spPr>
          <a:xfrm>
            <a:off x="488713" y="330556"/>
            <a:ext cx="130629" cy="612000"/>
          </a:xfrm>
          <a:prstGeom prst="rect">
            <a:avLst/>
          </a:prstGeom>
          <a:solidFill>
            <a:schemeClr val="accent5">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矩形 4"/>
          <p:cNvSpPr/>
          <p:nvPr userDrawn="1"/>
        </p:nvSpPr>
        <p:spPr>
          <a:xfrm>
            <a:off x="690996" y="262454"/>
            <a:ext cx="1620957" cy="662554"/>
          </a:xfrm>
          <a:prstGeom prst="rect">
            <a:avLst/>
          </a:prstGeom>
        </p:spPr>
        <p:txBody>
          <a:bodyPr wrap="none">
            <a:spAutoFit/>
          </a:bodyPr>
          <a:lstStyle/>
          <a:p>
            <a:pPr>
              <a:lnSpc>
                <a:spcPct val="150000"/>
              </a:lnSpc>
            </a:pPr>
            <a:r>
              <a:rPr lang="zh-CN" altLang="en-US" sz="2800" b="1" dirty="0" smtClean="0">
                <a:solidFill>
                  <a:srgbClr val="4EB3CF">
                    <a:lumMod val="75000"/>
                  </a:srgbClr>
                </a:solidFill>
                <a:latin typeface="微软雅黑" panose="020B0503020204020204" pitchFamily="34" charset="-122"/>
              </a:rPr>
              <a:t>权威导师</a:t>
            </a:r>
            <a:endParaRPr lang="en-US" altLang="zh-CN" sz="2800" b="1" dirty="0">
              <a:solidFill>
                <a:srgbClr val="4EB3CF">
                  <a:lumMod val="75000"/>
                </a:srgbClr>
              </a:solidFill>
              <a:latin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62" y="0"/>
            <a:ext cx="12191238" cy="6857572"/>
          </a:xfrm>
          <a:prstGeom prst="rect">
            <a:avLst/>
          </a:prstGeom>
        </p:spPr>
      </p:pic>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DA330-99E0-4B4D-9C61-82CFEE5A232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02866-32EA-4EDE-B1EF-E5D366E4AC4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474984" y="5429506"/>
            <a:ext cx="1964690" cy="43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400" b="1" baseline="0" dirty="0" smtClean="0">
                <a:solidFill>
                  <a:srgbClr val="2C3637"/>
                </a:solidFill>
                <a:latin typeface="微软雅黑" panose="020B0503020204020204" pitchFamily="34" charset="-122"/>
                <a:ea typeface="微软雅黑" panose="020B0503020204020204" pitchFamily="34" charset="-122"/>
                <a:cs typeface="Arial" panose="020B0604020202020204" pitchFamily="34" charset="0"/>
              </a:rPr>
              <a:t>讲师：沈明洲</a:t>
            </a:r>
            <a:endParaRPr lang="zh-CN" altLang="en-US" sz="2400" b="1" dirty="0">
              <a:solidFill>
                <a:srgbClr val="2C363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3"/>
          <p:cNvSpPr/>
          <p:nvPr/>
        </p:nvSpPr>
        <p:spPr>
          <a:xfrm>
            <a:off x="467626" y="5899789"/>
            <a:ext cx="1008000" cy="40500"/>
          </a:xfrm>
          <a:prstGeom prst="rect">
            <a:avLst/>
          </a:prstGeom>
          <a:solidFill>
            <a:srgbClr val="2C363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sz="2490">
              <a:solidFill>
                <a:srgbClr val="2C3637"/>
              </a:solidFill>
              <a:latin typeface="微软雅黑" panose="020B0503020204020204" pitchFamily="34" charset="-122"/>
              <a:ea typeface="微软雅黑" panose="020B0503020204020204" pitchFamily="34" charset="-122"/>
            </a:endParaRPr>
          </a:p>
        </p:txBody>
      </p:sp>
      <p:sp>
        <p:nvSpPr>
          <p:cNvPr id="5" name="矩形 4"/>
          <p:cNvSpPr/>
          <p:nvPr/>
        </p:nvSpPr>
        <p:spPr>
          <a:xfrm>
            <a:off x="1473000" y="5899789"/>
            <a:ext cx="1224000" cy="405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sz="2490">
              <a:solidFill>
                <a:srgbClr val="2C3637"/>
              </a:solidFill>
              <a:latin typeface="微软雅黑" panose="020B0503020204020204" pitchFamily="34" charset="-122"/>
              <a:ea typeface="微软雅黑" panose="020B0503020204020204" pitchFamily="34" charset="-122"/>
            </a:endParaRPr>
          </a:p>
        </p:txBody>
      </p:sp>
      <p:pic>
        <p:nvPicPr>
          <p:cNvPr id="8" name="图片 7" descr="G:\培训资料\180305川大\要求以及文档\拓思爱诺logo.jpg拓思爱诺logo"/>
          <p:cNvPicPr>
            <a:picLocks noChangeAspect="1"/>
          </p:cNvPicPr>
          <p:nvPr/>
        </p:nvPicPr>
        <p:blipFill>
          <a:blip r:embed="rId1"/>
          <a:srcRect/>
          <a:stretch>
            <a:fillRect/>
          </a:stretch>
        </p:blipFill>
        <p:spPr>
          <a:xfrm>
            <a:off x="159385" y="352743"/>
            <a:ext cx="2134870" cy="440690"/>
          </a:xfrm>
          <a:prstGeom prst="rect">
            <a:avLst/>
          </a:prstGeom>
        </p:spPr>
      </p:pic>
      <p:sp>
        <p:nvSpPr>
          <p:cNvPr id="9" name="Rectangle 2"/>
          <p:cNvSpPr>
            <a:spLocks noGrp="1" noChangeArrowheads="1"/>
          </p:cNvSpPr>
          <p:nvPr/>
        </p:nvSpPr>
        <p:spPr bwMode="auto">
          <a:xfrm>
            <a:off x="5565775" y="290830"/>
            <a:ext cx="6573520" cy="71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buFont typeface="Arial" panose="020B0604020202020204" pitchFamily="34" charset="0"/>
              <a:buNone/>
            </a:pPr>
            <a:r>
              <a:rPr lang="zh-CN" altLang="en-US" b="1" dirty="0" smtClean="0">
                <a:solidFill>
                  <a:srgbClr val="2882BE"/>
                </a:solidFill>
                <a:latin typeface="+mn-ea"/>
                <a:ea typeface="+mn-ea"/>
                <a:sym typeface="微软雅黑" panose="020B0503020204020204" pitchFamily="34" charset="-122"/>
              </a:rPr>
              <a:t>国家信息中心大数据创新创业</a:t>
            </a:r>
            <a:r>
              <a:rPr lang="en-US" altLang="zh-CN" b="1" dirty="0" smtClean="0">
                <a:solidFill>
                  <a:srgbClr val="2882BE"/>
                </a:solidFill>
                <a:latin typeface="+mn-ea"/>
                <a:ea typeface="+mn-ea"/>
                <a:sym typeface="微软雅黑" panose="020B0503020204020204" pitchFamily="34" charset="-122"/>
              </a:rPr>
              <a:t>(</a:t>
            </a:r>
            <a:r>
              <a:rPr lang="zh-CN" altLang="en-US" b="1" dirty="0" smtClean="0">
                <a:solidFill>
                  <a:srgbClr val="2882BE"/>
                </a:solidFill>
                <a:latin typeface="+mn-ea"/>
                <a:ea typeface="+mn-ea"/>
                <a:sym typeface="微软雅黑" panose="020B0503020204020204" pitchFamily="34" charset="-122"/>
              </a:rPr>
              <a:t>成都</a:t>
            </a:r>
            <a:r>
              <a:rPr lang="en-US" altLang="zh-CN" b="1" dirty="0" smtClean="0">
                <a:solidFill>
                  <a:srgbClr val="2882BE"/>
                </a:solidFill>
                <a:latin typeface="+mn-ea"/>
                <a:ea typeface="+mn-ea"/>
                <a:sym typeface="微软雅黑" panose="020B0503020204020204" pitchFamily="34" charset="-122"/>
              </a:rPr>
              <a:t>)</a:t>
            </a:r>
            <a:r>
              <a:rPr lang="zh-CN" altLang="en-US" b="1" dirty="0" smtClean="0">
                <a:solidFill>
                  <a:srgbClr val="2882BE"/>
                </a:solidFill>
                <a:latin typeface="+mn-ea"/>
                <a:ea typeface="+mn-ea"/>
                <a:sym typeface="微软雅黑" panose="020B0503020204020204" pitchFamily="34" charset="-122"/>
              </a:rPr>
              <a:t>基地</a:t>
            </a:r>
            <a:endParaRPr lang="zh-CN" altLang="en-US" b="1" dirty="0" smtClean="0">
              <a:solidFill>
                <a:srgbClr val="2882BE"/>
              </a:solidFill>
              <a:latin typeface="+mn-ea"/>
              <a:ea typeface="+mn-ea"/>
              <a:sym typeface="微软雅黑" panose="020B0503020204020204" pitchFamily="34" charset="-122"/>
            </a:endParaRPr>
          </a:p>
          <a:p>
            <a:pPr algn="r">
              <a:buFont typeface="Arial" panose="020B0604020202020204" pitchFamily="34" charset="0"/>
              <a:buNone/>
            </a:pPr>
            <a:r>
              <a:rPr lang="zh-CN" altLang="en-US" b="1" dirty="0" smtClean="0">
                <a:solidFill>
                  <a:srgbClr val="2882BE"/>
                </a:solidFill>
                <a:latin typeface="+mn-ea"/>
                <a:ea typeface="+mn-ea"/>
                <a:sym typeface="微软雅黑" panose="020B0503020204020204" pitchFamily="34" charset="-122"/>
              </a:rPr>
              <a:t>成都拓思爱诺科技有限公司</a:t>
            </a:r>
            <a:endParaRPr lang="zh-CN" altLang="en-US" b="1" dirty="0" smtClean="0">
              <a:solidFill>
                <a:srgbClr val="2882BE"/>
              </a:solidFill>
              <a:latin typeface="+mn-ea"/>
              <a:ea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项目技术架构</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922020"/>
          </a:xfrm>
          <a:prstGeom prst="rect">
            <a:avLst/>
          </a:prstGeom>
        </p:spPr>
        <p:txBody>
          <a:bodyPr wrap="square">
            <a:spAutoFit/>
          </a:bodyPr>
          <a:p>
            <a:pPr fontAlgn="auto">
              <a:lnSpc>
                <a:spcPct val="150000"/>
              </a:lnSpc>
            </a:pPr>
            <a:endParaRPr lang="zh-CN" altLang="en-US" dirty="0">
              <a:latin typeface="+mn-ea"/>
              <a:sym typeface="+mn-ea"/>
            </a:endParaRPr>
          </a:p>
          <a:p>
            <a:pPr fontAlgn="auto">
              <a:lnSpc>
                <a:spcPct val="150000"/>
              </a:lnSpc>
            </a:pPr>
            <a:endParaRPr lang="zh-CN" altLang="en-US" dirty="0">
              <a:latin typeface="+mn-ea"/>
            </a:endParaRPr>
          </a:p>
        </p:txBody>
      </p:sp>
      <p:pic>
        <p:nvPicPr>
          <p:cNvPr id="4" name="图片 3"/>
          <p:cNvPicPr>
            <a:picLocks noChangeAspect="1"/>
          </p:cNvPicPr>
          <p:nvPr/>
        </p:nvPicPr>
        <p:blipFill>
          <a:blip r:embed="rId1"/>
          <a:stretch>
            <a:fillRect/>
          </a:stretch>
        </p:blipFill>
        <p:spPr>
          <a:xfrm>
            <a:off x="846455" y="1000125"/>
            <a:ext cx="10370820" cy="46266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项目技术架构</a:t>
            </a:r>
            <a:endPar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1240790" y="1378585"/>
            <a:ext cx="10312400" cy="45542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项目业务架构</a:t>
            </a:r>
            <a:endPar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667510" y="1333500"/>
            <a:ext cx="8856980" cy="41903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项目数据说明</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3415030"/>
          </a:xfrm>
          <a:prstGeom prst="rect">
            <a:avLst/>
          </a:prstGeom>
        </p:spPr>
        <p:txBody>
          <a:bodyPr wrap="square">
            <a:spAutoFit/>
          </a:bodyPr>
          <a:p>
            <a:pPr fontAlgn="auto">
              <a:lnSpc>
                <a:spcPct val="150000"/>
              </a:lnSpc>
            </a:pPr>
            <a:r>
              <a:rPr lang="en-US" altLang="zh-CN" dirty="0">
                <a:latin typeface="+mn-ea"/>
                <a:sym typeface="+mn-ea"/>
              </a:rPr>
              <a:t>    1</a:t>
            </a:r>
            <a:r>
              <a:rPr lang="zh-CN" altLang="en-US" dirty="0">
                <a:latin typeface="+mn-ea"/>
                <a:sym typeface="+mn-ea"/>
              </a:rPr>
              <a:t>、</a:t>
            </a:r>
            <a:r>
              <a:rPr lang="zh-CN" altLang="zh-CN" dirty="0">
                <a:latin typeface="+mn-ea"/>
                <a:sym typeface="+mn-ea"/>
              </a:rPr>
              <a:t>因为这儿是大数据部分项目，没有</a:t>
            </a:r>
            <a:r>
              <a:rPr lang="en-US" altLang="zh-CN" dirty="0">
                <a:latin typeface="+mn-ea"/>
                <a:sym typeface="+mn-ea"/>
              </a:rPr>
              <a:t>web</a:t>
            </a:r>
            <a:r>
              <a:rPr lang="zh-CN" altLang="zh-CN" dirty="0">
                <a:latin typeface="+mn-ea"/>
                <a:sym typeface="+mn-ea"/>
              </a:rPr>
              <a:t>系统需要进行模拟，那么这个任务交给研究</a:t>
            </a:r>
            <a:r>
              <a:rPr lang="en-US" altLang="zh-CN" dirty="0">
                <a:latin typeface="+mn-ea"/>
                <a:sym typeface="+mn-ea"/>
              </a:rPr>
              <a:t>flume</a:t>
            </a:r>
            <a:r>
              <a:rPr lang="zh-CN" altLang="zh-CN" dirty="0">
                <a:latin typeface="+mn-ea"/>
                <a:sym typeface="+mn-ea"/>
              </a:rPr>
              <a:t>的同学解决，也就是</a:t>
            </a:r>
            <a:r>
              <a:rPr lang="en-US" altLang="zh-CN" dirty="0">
                <a:latin typeface="+mn-ea"/>
                <a:sym typeface="+mn-ea"/>
              </a:rPr>
              <a:t>flume</a:t>
            </a:r>
            <a:r>
              <a:rPr lang="zh-CN" altLang="zh-CN" dirty="0">
                <a:latin typeface="+mn-ea"/>
                <a:sym typeface="+mn-ea"/>
              </a:rPr>
              <a:t>这边要解决数据生成问题。（写一个日志生成</a:t>
            </a:r>
            <a:r>
              <a:rPr lang="en-US" altLang="zh-CN" dirty="0">
                <a:latin typeface="+mn-ea"/>
                <a:sym typeface="+mn-ea"/>
              </a:rPr>
              <a:t>demo</a:t>
            </a:r>
            <a:r>
              <a:rPr lang="zh-CN" altLang="zh-CN" dirty="0">
                <a:latin typeface="+mn-ea"/>
                <a:sym typeface="+mn-ea"/>
              </a:rPr>
              <a:t>，在</a:t>
            </a:r>
            <a:r>
              <a:rPr lang="en-US" altLang="zh-CN" dirty="0">
                <a:latin typeface="+mn-ea"/>
                <a:sym typeface="+mn-ea"/>
              </a:rPr>
              <a:t>idea</a:t>
            </a:r>
            <a:r>
              <a:rPr lang="zh-CN" altLang="zh-CN" dirty="0">
                <a:latin typeface="+mn-ea"/>
                <a:sym typeface="+mn-ea"/>
              </a:rPr>
              <a:t>里面跑起来，然后数据通过网络发送到</a:t>
            </a:r>
            <a:r>
              <a:rPr lang="en-US" altLang="zh-CN" dirty="0">
                <a:latin typeface="+mn-ea"/>
                <a:sym typeface="+mn-ea"/>
              </a:rPr>
              <a:t>flume</a:t>
            </a:r>
            <a:r>
              <a:rPr lang="zh-CN" altLang="zh-CN" dirty="0">
                <a:latin typeface="+mn-ea"/>
                <a:sym typeface="+mn-ea"/>
              </a:rPr>
              <a:t>这边来）</a:t>
            </a:r>
            <a:endParaRPr lang="zh-CN" altLang="zh-CN" dirty="0">
              <a:latin typeface="+mn-ea"/>
              <a:sym typeface="+mn-ea"/>
            </a:endParaRPr>
          </a:p>
          <a:p>
            <a:pPr fontAlgn="auto">
              <a:lnSpc>
                <a:spcPct val="150000"/>
              </a:lnSpc>
            </a:pPr>
            <a:r>
              <a:rPr lang="zh-CN" altLang="zh-CN" dirty="0">
                <a:latin typeface="+mn-ea"/>
                <a:sym typeface="+mn-ea"/>
              </a:rPr>
              <a:t>    </a:t>
            </a:r>
            <a:r>
              <a:rPr lang="en-US" altLang="zh-CN" dirty="0">
                <a:latin typeface="+mn-ea"/>
                <a:sym typeface="+mn-ea"/>
              </a:rPr>
              <a:t>2</a:t>
            </a:r>
            <a:r>
              <a:rPr lang="zh-CN" altLang="en-US" dirty="0">
                <a:latin typeface="+mn-ea"/>
                <a:sym typeface="+mn-ea"/>
              </a:rPr>
              <a:t>、原始数据格式：</a:t>
            </a:r>
            <a:endParaRPr lang="zh-CN" altLang="en-US" dirty="0">
              <a:latin typeface="+mn-ea"/>
              <a:sym typeface="+mn-ea"/>
            </a:endParaRPr>
          </a:p>
          <a:p>
            <a:pPr fontAlgn="auto">
              <a:lnSpc>
                <a:spcPct val="150000"/>
              </a:lnSpc>
            </a:pPr>
            <a:r>
              <a:rPr lang="zh-CN" altLang="en-US" dirty="0">
                <a:latin typeface="+mn-ea"/>
                <a:sym typeface="+mn-ea"/>
              </a:rPr>
              <a:t>   {"userId":2000,"day":"2017-03-01","begintime":1488326400000,"endtime":1488327000000,"data":[{"package":"com.browser1","activetime":60000},{"package":"com.browser","activetime":120000}]}</a:t>
            </a:r>
            <a:endParaRPr lang="zh-CN" altLang="en-US" dirty="0">
              <a:latin typeface="+mn-ea"/>
              <a:sym typeface="+mn-ea"/>
            </a:endParaRPr>
          </a:p>
          <a:p>
            <a:pPr fontAlgn="auto">
              <a:lnSpc>
                <a:spcPct val="150000"/>
              </a:lnSpc>
            </a:pPr>
            <a:endParaRPr lang="zh-CN" altLang="en-US" dirty="0">
              <a:latin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项目数据说明</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1337945"/>
          </a:xfrm>
          <a:prstGeom prst="rect">
            <a:avLst/>
          </a:prstGeom>
        </p:spPr>
        <p:txBody>
          <a:bodyPr wrap="square">
            <a:spAutoFit/>
          </a:bodyPr>
          <a:p>
            <a:pPr fontAlgn="auto">
              <a:lnSpc>
                <a:spcPct val="150000"/>
              </a:lnSpc>
            </a:pPr>
            <a:r>
              <a:rPr lang="en-US" altLang="zh-CN" dirty="0">
                <a:latin typeface="+mn-ea"/>
                <a:sym typeface="+mn-ea"/>
              </a:rPr>
              <a:t>    </a:t>
            </a:r>
            <a:r>
              <a:rPr lang="en-US" dirty="0">
                <a:latin typeface="+mn-ea"/>
                <a:sym typeface="+mn-ea"/>
              </a:rPr>
              <a:t>3</a:t>
            </a:r>
            <a:r>
              <a:rPr lang="zh-CN" altLang="en-US" dirty="0">
                <a:latin typeface="+mn-ea"/>
                <a:sym typeface="+mn-ea"/>
              </a:rPr>
              <a:t>、</a:t>
            </a:r>
            <a:r>
              <a:rPr lang="en-US" altLang="zh-CN" dirty="0">
                <a:latin typeface="+mn-ea"/>
                <a:sym typeface="+mn-ea"/>
              </a:rPr>
              <a:t>habase</a:t>
            </a:r>
            <a:r>
              <a:rPr lang="zh-CN" altLang="zh-CN" dirty="0">
                <a:latin typeface="+mn-ea"/>
                <a:sym typeface="+mn-ea"/>
              </a:rPr>
              <a:t>数据库设计：用户用过哪些APP和使用时长</a:t>
            </a:r>
            <a:endParaRPr lang="zh-CN" altLang="zh-CN" dirty="0">
              <a:latin typeface="+mn-ea"/>
              <a:sym typeface="+mn-ea"/>
            </a:endParaRPr>
          </a:p>
          <a:p>
            <a:pPr fontAlgn="auto">
              <a:lnSpc>
                <a:spcPct val="150000"/>
              </a:lnSpc>
            </a:pPr>
            <a:endParaRPr lang="zh-CN" altLang="zh-CN" dirty="0">
              <a:latin typeface="+mn-ea"/>
              <a:sym typeface="+mn-ea"/>
            </a:endParaRPr>
          </a:p>
          <a:p>
            <a:pPr fontAlgn="auto">
              <a:lnSpc>
                <a:spcPct val="150000"/>
              </a:lnSpc>
            </a:pPr>
            <a:endParaRPr lang="zh-CN" altLang="en-US" dirty="0">
              <a:latin typeface="+mn-ea"/>
            </a:endParaRPr>
          </a:p>
        </p:txBody>
      </p:sp>
      <p:pic>
        <p:nvPicPr>
          <p:cNvPr id="5" name="图片 4"/>
          <p:cNvPicPr>
            <a:picLocks noChangeAspect="1"/>
          </p:cNvPicPr>
          <p:nvPr/>
        </p:nvPicPr>
        <p:blipFill>
          <a:blip r:embed="rId1"/>
          <a:stretch>
            <a:fillRect/>
          </a:stretch>
        </p:blipFill>
        <p:spPr>
          <a:xfrm>
            <a:off x="2136140" y="2644140"/>
            <a:ext cx="7675880" cy="31807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项目数据说明</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1753235"/>
          </a:xfrm>
          <a:prstGeom prst="rect">
            <a:avLst/>
          </a:prstGeom>
        </p:spPr>
        <p:txBody>
          <a:bodyPr wrap="square">
            <a:spAutoFit/>
          </a:bodyPr>
          <a:p>
            <a:pPr fontAlgn="auto">
              <a:lnSpc>
                <a:spcPct val="150000"/>
              </a:lnSpc>
            </a:pPr>
            <a:r>
              <a:rPr lang="en-US" altLang="zh-CN" dirty="0">
                <a:latin typeface="+mn-ea"/>
                <a:sym typeface="+mn-ea"/>
              </a:rPr>
              <a:t>    </a:t>
            </a:r>
            <a:r>
              <a:rPr lang="en-US" dirty="0">
                <a:latin typeface="+mn-ea"/>
                <a:sym typeface="+mn-ea"/>
              </a:rPr>
              <a:t>3</a:t>
            </a:r>
            <a:r>
              <a:rPr lang="zh-CN" altLang="en-US" dirty="0">
                <a:latin typeface="+mn-ea"/>
                <a:sym typeface="+mn-ea"/>
              </a:rPr>
              <a:t>、</a:t>
            </a:r>
            <a:r>
              <a:rPr lang="en-US" altLang="zh-CN" dirty="0">
                <a:latin typeface="+mn-ea"/>
                <a:sym typeface="+mn-ea"/>
              </a:rPr>
              <a:t>habase</a:t>
            </a:r>
            <a:r>
              <a:rPr lang="zh-CN" altLang="zh-CN" dirty="0">
                <a:latin typeface="+mn-ea"/>
                <a:sym typeface="+mn-ea"/>
              </a:rPr>
              <a:t>数据库设计：用户每小时的玩机时长</a:t>
            </a:r>
            <a:endParaRPr lang="zh-CN" altLang="zh-CN" dirty="0">
              <a:latin typeface="+mn-ea"/>
              <a:sym typeface="+mn-ea"/>
            </a:endParaRPr>
          </a:p>
          <a:p>
            <a:pPr fontAlgn="auto">
              <a:lnSpc>
                <a:spcPct val="150000"/>
              </a:lnSpc>
            </a:pPr>
            <a:endParaRPr lang="zh-CN" altLang="zh-CN" dirty="0">
              <a:latin typeface="+mn-ea"/>
              <a:sym typeface="+mn-ea"/>
            </a:endParaRPr>
          </a:p>
          <a:p>
            <a:pPr fontAlgn="auto">
              <a:lnSpc>
                <a:spcPct val="150000"/>
              </a:lnSpc>
            </a:pPr>
            <a:endParaRPr lang="zh-CN" altLang="zh-CN" dirty="0">
              <a:latin typeface="+mn-ea"/>
              <a:sym typeface="+mn-ea"/>
            </a:endParaRPr>
          </a:p>
          <a:p>
            <a:pPr fontAlgn="auto">
              <a:lnSpc>
                <a:spcPct val="150000"/>
              </a:lnSpc>
            </a:pPr>
            <a:endParaRPr lang="zh-CN" altLang="en-US" dirty="0">
              <a:latin typeface="+mn-ea"/>
            </a:endParaRPr>
          </a:p>
        </p:txBody>
      </p:sp>
      <p:pic>
        <p:nvPicPr>
          <p:cNvPr id="4" name="图片 3"/>
          <p:cNvPicPr>
            <a:picLocks noChangeAspect="1"/>
          </p:cNvPicPr>
          <p:nvPr/>
        </p:nvPicPr>
        <p:blipFill>
          <a:blip r:embed="rId1"/>
          <a:stretch>
            <a:fillRect/>
          </a:stretch>
        </p:blipFill>
        <p:spPr>
          <a:xfrm>
            <a:off x="1711960" y="2334260"/>
            <a:ext cx="6971665" cy="32473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项目数据说明</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1753235"/>
          </a:xfrm>
          <a:prstGeom prst="rect">
            <a:avLst/>
          </a:prstGeom>
        </p:spPr>
        <p:txBody>
          <a:bodyPr wrap="square">
            <a:spAutoFit/>
          </a:bodyPr>
          <a:p>
            <a:pPr fontAlgn="auto">
              <a:lnSpc>
                <a:spcPct val="150000"/>
              </a:lnSpc>
            </a:pPr>
            <a:r>
              <a:rPr lang="en-US" altLang="zh-CN" dirty="0">
                <a:latin typeface="+mn-ea"/>
                <a:sym typeface="+mn-ea"/>
              </a:rPr>
              <a:t>    </a:t>
            </a:r>
            <a:r>
              <a:rPr lang="en-US" dirty="0">
                <a:latin typeface="+mn-ea"/>
                <a:sym typeface="+mn-ea"/>
              </a:rPr>
              <a:t>3</a:t>
            </a:r>
            <a:r>
              <a:rPr lang="zh-CN" altLang="en-US" dirty="0">
                <a:latin typeface="+mn-ea"/>
                <a:sym typeface="+mn-ea"/>
              </a:rPr>
              <a:t>、</a:t>
            </a:r>
            <a:r>
              <a:rPr lang="en-US" altLang="zh-CN" dirty="0">
                <a:latin typeface="+mn-ea"/>
                <a:sym typeface="+mn-ea"/>
              </a:rPr>
              <a:t>habase</a:t>
            </a:r>
            <a:r>
              <a:rPr lang="zh-CN" altLang="zh-CN" dirty="0">
                <a:latin typeface="+mn-ea"/>
                <a:sym typeface="+mn-ea"/>
              </a:rPr>
              <a:t>数据库设计：用户每天的玩机时长</a:t>
            </a:r>
            <a:endParaRPr lang="zh-CN" altLang="zh-CN" dirty="0">
              <a:latin typeface="+mn-ea"/>
              <a:sym typeface="+mn-ea"/>
            </a:endParaRPr>
          </a:p>
          <a:p>
            <a:pPr fontAlgn="auto">
              <a:lnSpc>
                <a:spcPct val="150000"/>
              </a:lnSpc>
            </a:pPr>
            <a:endParaRPr lang="zh-CN" altLang="zh-CN" dirty="0">
              <a:latin typeface="+mn-ea"/>
              <a:sym typeface="+mn-ea"/>
            </a:endParaRPr>
          </a:p>
          <a:p>
            <a:pPr fontAlgn="auto">
              <a:lnSpc>
                <a:spcPct val="150000"/>
              </a:lnSpc>
            </a:pPr>
            <a:endParaRPr lang="zh-CN" altLang="zh-CN" dirty="0">
              <a:latin typeface="+mn-ea"/>
              <a:sym typeface="+mn-ea"/>
            </a:endParaRPr>
          </a:p>
          <a:p>
            <a:pPr fontAlgn="auto">
              <a:lnSpc>
                <a:spcPct val="150000"/>
              </a:lnSpc>
            </a:pPr>
            <a:endParaRPr lang="zh-CN" altLang="en-US" dirty="0">
              <a:latin typeface="+mn-ea"/>
            </a:endParaRPr>
          </a:p>
        </p:txBody>
      </p:sp>
      <p:pic>
        <p:nvPicPr>
          <p:cNvPr id="5" name="图片 4"/>
          <p:cNvPicPr>
            <a:picLocks noChangeAspect="1"/>
          </p:cNvPicPr>
          <p:nvPr/>
        </p:nvPicPr>
        <p:blipFill>
          <a:blip r:embed="rId1"/>
          <a:stretch>
            <a:fillRect/>
          </a:stretch>
        </p:blipFill>
        <p:spPr>
          <a:xfrm>
            <a:off x="2476500" y="2497455"/>
            <a:ext cx="7238365" cy="312356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项目数据说明</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1753235"/>
          </a:xfrm>
          <a:prstGeom prst="rect">
            <a:avLst/>
          </a:prstGeom>
        </p:spPr>
        <p:txBody>
          <a:bodyPr wrap="square">
            <a:spAutoFit/>
          </a:bodyPr>
          <a:p>
            <a:pPr fontAlgn="auto">
              <a:lnSpc>
                <a:spcPct val="150000"/>
              </a:lnSpc>
            </a:pPr>
            <a:r>
              <a:rPr lang="en-US" altLang="zh-CN" dirty="0">
                <a:latin typeface="+mn-ea"/>
                <a:sym typeface="+mn-ea"/>
              </a:rPr>
              <a:t>    </a:t>
            </a:r>
            <a:r>
              <a:rPr lang="en-US" dirty="0">
                <a:latin typeface="+mn-ea"/>
                <a:sym typeface="+mn-ea"/>
              </a:rPr>
              <a:t>3</a:t>
            </a:r>
            <a:r>
              <a:rPr lang="zh-CN" altLang="en-US" dirty="0">
                <a:latin typeface="+mn-ea"/>
                <a:sym typeface="+mn-ea"/>
              </a:rPr>
              <a:t>、</a:t>
            </a:r>
            <a:r>
              <a:rPr lang="en-US" altLang="zh-CN" dirty="0">
                <a:latin typeface="+mn-ea"/>
                <a:sym typeface="+mn-ea"/>
              </a:rPr>
              <a:t>habase</a:t>
            </a:r>
            <a:r>
              <a:rPr lang="zh-CN" altLang="zh-CN" dirty="0">
                <a:latin typeface="+mn-ea"/>
                <a:sym typeface="+mn-ea"/>
              </a:rPr>
              <a:t>数据库设计：用户每个应用每小时的玩机时长</a:t>
            </a:r>
            <a:endParaRPr lang="zh-CN" altLang="zh-CN" dirty="0">
              <a:latin typeface="+mn-ea"/>
              <a:sym typeface="+mn-ea"/>
            </a:endParaRPr>
          </a:p>
          <a:p>
            <a:pPr fontAlgn="auto">
              <a:lnSpc>
                <a:spcPct val="150000"/>
              </a:lnSpc>
            </a:pPr>
            <a:endParaRPr lang="zh-CN" altLang="zh-CN" dirty="0">
              <a:latin typeface="+mn-ea"/>
              <a:sym typeface="+mn-ea"/>
            </a:endParaRPr>
          </a:p>
          <a:p>
            <a:pPr fontAlgn="auto">
              <a:lnSpc>
                <a:spcPct val="150000"/>
              </a:lnSpc>
            </a:pPr>
            <a:endParaRPr lang="zh-CN" altLang="zh-CN" dirty="0">
              <a:latin typeface="+mn-ea"/>
              <a:sym typeface="+mn-ea"/>
            </a:endParaRPr>
          </a:p>
          <a:p>
            <a:pPr fontAlgn="auto">
              <a:lnSpc>
                <a:spcPct val="150000"/>
              </a:lnSpc>
            </a:pPr>
            <a:endParaRPr lang="zh-CN" altLang="en-US" dirty="0">
              <a:latin typeface="+mn-ea"/>
            </a:endParaRPr>
          </a:p>
        </p:txBody>
      </p:sp>
      <p:pic>
        <p:nvPicPr>
          <p:cNvPr id="4" name="图片 3"/>
          <p:cNvPicPr>
            <a:picLocks noChangeAspect="1"/>
          </p:cNvPicPr>
          <p:nvPr/>
        </p:nvPicPr>
        <p:blipFill>
          <a:blip r:embed="rId1"/>
          <a:stretch>
            <a:fillRect/>
          </a:stretch>
        </p:blipFill>
        <p:spPr>
          <a:xfrm>
            <a:off x="2519680" y="2403475"/>
            <a:ext cx="7152640" cy="319024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16052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项目分工</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3415030"/>
          </a:xfrm>
          <a:prstGeom prst="rect">
            <a:avLst/>
          </a:prstGeom>
        </p:spPr>
        <p:txBody>
          <a:bodyPr wrap="square">
            <a:spAutoFit/>
          </a:bodyPr>
          <a:p>
            <a:pPr fontAlgn="auto">
              <a:lnSpc>
                <a:spcPct val="150000"/>
              </a:lnSpc>
            </a:pPr>
            <a:r>
              <a:rPr lang="en-US" dirty="0">
                <a:latin typeface="+mn-ea"/>
              </a:rPr>
              <a:t>    1</a:t>
            </a:r>
            <a:r>
              <a:rPr lang="zh-CN" altLang="en-US" dirty="0">
                <a:latin typeface="+mn-ea"/>
              </a:rPr>
              <a:t>、项目组长，召集所有组员一起商量，并梳理本项目，并初步定出时间安排</a:t>
            </a:r>
            <a:endParaRPr lang="zh-CN" altLang="en-US" dirty="0">
              <a:latin typeface="+mn-ea"/>
            </a:endParaRPr>
          </a:p>
          <a:p>
            <a:pPr fontAlgn="auto">
              <a:lnSpc>
                <a:spcPct val="150000"/>
              </a:lnSpc>
            </a:pPr>
            <a:r>
              <a:rPr lang="zh-CN" altLang="en-US" dirty="0">
                <a:latin typeface="+mn-ea"/>
              </a:rPr>
              <a:t>    </a:t>
            </a:r>
            <a:r>
              <a:rPr lang="en-US" altLang="zh-CN" dirty="0">
                <a:latin typeface="+mn-ea"/>
              </a:rPr>
              <a:t>2</a:t>
            </a:r>
            <a:r>
              <a:rPr lang="zh-CN" altLang="en-US" dirty="0">
                <a:latin typeface="+mn-ea"/>
              </a:rPr>
              <a:t>、根据梳理的情况，和对团队成员的能力了解上，进行分工</a:t>
            </a:r>
            <a:endParaRPr lang="zh-CN" altLang="en-US" dirty="0">
              <a:latin typeface="+mn-ea"/>
            </a:endParaRPr>
          </a:p>
          <a:p>
            <a:pPr fontAlgn="auto">
              <a:lnSpc>
                <a:spcPct val="150000"/>
              </a:lnSpc>
            </a:pPr>
            <a:r>
              <a:rPr lang="en-US" altLang="zh-CN" dirty="0">
                <a:latin typeface="+mn-ea"/>
              </a:rPr>
              <a:t>kafka / zookeeper / habase / flume </a:t>
            </a:r>
            <a:r>
              <a:rPr lang="zh-CN" altLang="zh-CN" dirty="0">
                <a:latin typeface="+mn-ea"/>
              </a:rPr>
              <a:t>分别一人 项目组长根据技术架构图考虑各个环节的衔接，并让相应的成员间直接对接</a:t>
            </a:r>
            <a:endParaRPr lang="zh-CN" altLang="zh-CN" dirty="0">
              <a:latin typeface="+mn-ea"/>
            </a:endParaRPr>
          </a:p>
          <a:p>
            <a:pPr fontAlgn="auto">
              <a:lnSpc>
                <a:spcPct val="150000"/>
              </a:lnSpc>
            </a:pPr>
            <a:r>
              <a:rPr lang="zh-CN" altLang="zh-CN" dirty="0">
                <a:latin typeface="+mn-ea"/>
              </a:rPr>
              <a:t>    </a:t>
            </a:r>
            <a:r>
              <a:rPr lang="en-US" altLang="zh-CN" dirty="0">
                <a:latin typeface="+mn-ea"/>
              </a:rPr>
              <a:t>3</a:t>
            </a:r>
            <a:r>
              <a:rPr lang="zh-CN" altLang="en-US" dirty="0">
                <a:latin typeface="+mn-ea"/>
              </a:rPr>
              <a:t>、前面做好了后就可以开始编写</a:t>
            </a:r>
            <a:r>
              <a:rPr lang="en-US" altLang="zh-CN" dirty="0">
                <a:latin typeface="+mn-ea"/>
              </a:rPr>
              <a:t>spark-streaming </a:t>
            </a:r>
            <a:r>
              <a:rPr lang="zh-CN" altLang="zh-CN" dirty="0">
                <a:latin typeface="+mn-ea"/>
              </a:rPr>
              <a:t>代码，将数据存入</a:t>
            </a:r>
            <a:r>
              <a:rPr lang="en-US" altLang="zh-CN" dirty="0">
                <a:latin typeface="+mn-ea"/>
              </a:rPr>
              <a:t>habase</a:t>
            </a:r>
            <a:r>
              <a:rPr lang="zh-CN" altLang="zh-CN" dirty="0">
                <a:latin typeface="+mn-ea"/>
              </a:rPr>
              <a:t>中</a:t>
            </a:r>
            <a:endParaRPr lang="zh-CN" altLang="zh-CN" dirty="0">
              <a:latin typeface="+mn-ea"/>
            </a:endParaRPr>
          </a:p>
          <a:p>
            <a:pPr fontAlgn="auto">
              <a:lnSpc>
                <a:spcPct val="150000"/>
              </a:lnSpc>
            </a:pPr>
            <a:r>
              <a:rPr lang="zh-CN" altLang="zh-CN" dirty="0">
                <a:latin typeface="+mn-ea"/>
              </a:rPr>
              <a:t>    </a:t>
            </a:r>
            <a:r>
              <a:rPr lang="en-US" altLang="zh-CN" dirty="0">
                <a:latin typeface="+mn-ea"/>
              </a:rPr>
              <a:t>4</a:t>
            </a:r>
            <a:r>
              <a:rPr lang="zh-CN" altLang="en-US" dirty="0">
                <a:latin typeface="+mn-ea"/>
              </a:rPr>
              <a:t>、观察对应</a:t>
            </a:r>
            <a:r>
              <a:rPr lang="en-US" altLang="zh-CN" dirty="0">
                <a:latin typeface="+mn-ea"/>
              </a:rPr>
              <a:t>hdfs</a:t>
            </a:r>
            <a:r>
              <a:rPr lang="zh-CN" altLang="zh-CN" dirty="0">
                <a:latin typeface="+mn-ea"/>
              </a:rPr>
              <a:t>文件目录</a:t>
            </a:r>
            <a:endParaRPr lang="zh-CN" altLang="zh-CN" dirty="0">
              <a:latin typeface="+mn-ea"/>
            </a:endParaRPr>
          </a:p>
          <a:p>
            <a:pPr fontAlgn="auto">
              <a:lnSpc>
                <a:spcPct val="150000"/>
              </a:lnSpc>
            </a:pPr>
            <a:endParaRPr lang="zh-CN" altLang="zh-CN" dirty="0">
              <a:latin typeface="+mn-ea"/>
              <a:sym typeface="+mn-ea"/>
            </a:endParaRPr>
          </a:p>
          <a:p>
            <a:pPr fontAlgn="auto">
              <a:lnSpc>
                <a:spcPct val="150000"/>
              </a:lnSpc>
            </a:pPr>
            <a:endParaRPr lang="zh-CN" altLang="en-US" dirty="0">
              <a:latin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30276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项目答辩以及总结</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2584450"/>
          </a:xfrm>
          <a:prstGeom prst="rect">
            <a:avLst/>
          </a:prstGeom>
        </p:spPr>
        <p:txBody>
          <a:bodyPr wrap="square">
            <a:spAutoFit/>
          </a:bodyPr>
          <a:p>
            <a:pPr fontAlgn="auto">
              <a:lnSpc>
                <a:spcPct val="150000"/>
              </a:lnSpc>
            </a:pPr>
            <a:r>
              <a:rPr lang="en-US" dirty="0">
                <a:latin typeface="+mn-ea"/>
              </a:rPr>
              <a:t>    1</a:t>
            </a:r>
            <a:r>
              <a:rPr lang="zh-CN" altLang="en-US" dirty="0">
                <a:latin typeface="+mn-ea"/>
              </a:rPr>
              <a:t>、会根据大家的做的情况进行打分，对于有出国需求的同学或者考研的，建议这段时间做好</a:t>
            </a:r>
            <a:endParaRPr lang="zh-CN" altLang="en-US" dirty="0">
              <a:latin typeface="+mn-ea"/>
            </a:endParaRPr>
          </a:p>
          <a:p>
            <a:pPr fontAlgn="auto">
              <a:lnSpc>
                <a:spcPct val="150000"/>
              </a:lnSpc>
            </a:pPr>
            <a:r>
              <a:rPr lang="zh-CN" altLang="en-US" dirty="0">
                <a:latin typeface="+mn-ea"/>
              </a:rPr>
              <a:t>    </a:t>
            </a:r>
            <a:r>
              <a:rPr lang="en-US" altLang="zh-CN" dirty="0">
                <a:latin typeface="+mn-ea"/>
              </a:rPr>
              <a:t>2</a:t>
            </a:r>
            <a:r>
              <a:rPr lang="zh-CN" altLang="en-US" dirty="0">
                <a:latin typeface="+mn-ea"/>
              </a:rPr>
              <a:t>、答辩是在最后</a:t>
            </a:r>
            <a:r>
              <a:rPr lang="en-US" altLang="zh-CN" dirty="0">
                <a:latin typeface="+mn-ea"/>
              </a:rPr>
              <a:t>2</a:t>
            </a:r>
            <a:r>
              <a:rPr lang="zh-CN" altLang="en-US" dirty="0">
                <a:latin typeface="+mn-ea"/>
              </a:rPr>
              <a:t>天，开始答辩的</a:t>
            </a:r>
            <a:r>
              <a:rPr lang="en-US" altLang="zh-CN" dirty="0">
                <a:latin typeface="+mn-ea"/>
              </a:rPr>
              <a:t>1/2</a:t>
            </a:r>
            <a:r>
              <a:rPr lang="zh-CN" altLang="en-US" dirty="0">
                <a:latin typeface="+mn-ea"/>
              </a:rPr>
              <a:t>组会有优势</a:t>
            </a:r>
            <a:endParaRPr lang="zh-CN" altLang="en-US" dirty="0">
              <a:latin typeface="+mn-ea"/>
            </a:endParaRPr>
          </a:p>
          <a:p>
            <a:pPr fontAlgn="auto">
              <a:lnSpc>
                <a:spcPct val="150000"/>
              </a:lnSpc>
            </a:pPr>
            <a:r>
              <a:rPr lang="zh-CN" altLang="en-US" dirty="0">
                <a:latin typeface="+mn-ea"/>
              </a:rPr>
              <a:t>    </a:t>
            </a:r>
            <a:r>
              <a:rPr lang="en-US" altLang="zh-CN" dirty="0">
                <a:latin typeface="+mn-ea"/>
              </a:rPr>
              <a:t>3</a:t>
            </a:r>
            <a:r>
              <a:rPr lang="zh-CN" altLang="en-US" dirty="0">
                <a:latin typeface="+mn-ea"/>
              </a:rPr>
              <a:t>、答辩完了后就开始返校</a:t>
            </a:r>
            <a:endParaRPr lang="zh-CN" altLang="en-US" dirty="0">
              <a:latin typeface="+mn-ea"/>
            </a:endParaRPr>
          </a:p>
          <a:p>
            <a:pPr fontAlgn="auto">
              <a:lnSpc>
                <a:spcPct val="150000"/>
              </a:lnSpc>
            </a:pPr>
            <a:endParaRPr lang="zh-CN" altLang="zh-CN" dirty="0">
              <a:latin typeface="+mn-ea"/>
              <a:sym typeface="+mn-ea"/>
            </a:endParaRPr>
          </a:p>
          <a:p>
            <a:pPr fontAlgn="auto">
              <a:lnSpc>
                <a:spcPct val="150000"/>
              </a:lnSpc>
            </a:pPr>
            <a:endParaRPr lang="zh-CN" altLang="en-US" dirty="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21849" b="35929"/>
          <a:stretch>
            <a:fillRect/>
          </a:stretch>
        </p:blipFill>
        <p:spPr>
          <a:xfrm>
            <a:off x="0" y="1710369"/>
            <a:ext cx="12192000" cy="3437262"/>
          </a:xfrm>
          <a:prstGeom prst="rect">
            <a:avLst/>
          </a:prstGeom>
        </p:spPr>
      </p:pic>
      <p:sp>
        <p:nvSpPr>
          <p:cNvPr id="3" name="矩形 2"/>
          <p:cNvSpPr/>
          <p:nvPr/>
        </p:nvSpPr>
        <p:spPr>
          <a:xfrm>
            <a:off x="3728854" y="1710369"/>
            <a:ext cx="8463146" cy="3437262"/>
          </a:xfrm>
          <a:prstGeom prst="rect">
            <a:avLst/>
          </a:prstGeom>
          <a:solidFill>
            <a:schemeClr val="accent5">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 y="1710368"/>
            <a:ext cx="3728852" cy="343726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49370" y="2644775"/>
            <a:ext cx="8221980" cy="2061210"/>
          </a:xfrm>
          <a:prstGeom prst="rect">
            <a:avLst/>
          </a:prstGeom>
        </p:spPr>
        <p:txBody>
          <a:bodyPr wrap="square">
            <a:spAutoFit/>
          </a:bodyPr>
          <a:lstStyle/>
          <a:p>
            <a:pPr lvl="0"/>
            <a:r>
              <a:rPr lang="zh-CN" altLang="en-US" sz="3200" b="1" dirty="0" smtClean="0">
                <a:solidFill>
                  <a:schemeClr val="bg1"/>
                </a:solidFill>
                <a:latin typeface="微软雅黑" panose="020B0503020204020204" pitchFamily="34" charset="-122"/>
                <a:ea typeface="微软雅黑" panose="020B0503020204020204" pitchFamily="34" charset="-122"/>
                <a:cs typeface="黑体" panose="02010609060101010101" pitchFamily="49" charset="-122"/>
                <a:sym typeface="+mn-ea"/>
              </a:rPr>
              <a:t>1、熟悉实际开发流程</a:t>
            </a:r>
            <a:endParaRPr lang="zh-CN" altLang="en-US" sz="3200" b="1" dirty="0" smtClean="0">
              <a:solidFill>
                <a:schemeClr val="bg1"/>
              </a:solidFill>
              <a:latin typeface="微软雅黑" panose="020B0503020204020204" pitchFamily="34" charset="-122"/>
              <a:ea typeface="微软雅黑" panose="020B0503020204020204" pitchFamily="34" charset="-122"/>
              <a:cs typeface="黑体" panose="02010609060101010101" pitchFamily="49" charset="-122"/>
            </a:endParaRPr>
          </a:p>
          <a:p>
            <a:pPr lvl="0"/>
            <a:r>
              <a:rPr lang="zh-CN" altLang="en-US" sz="3200" b="1" dirty="0" smtClean="0">
                <a:solidFill>
                  <a:schemeClr val="bg1"/>
                </a:solidFill>
                <a:latin typeface="微软雅黑" panose="020B0503020204020204" pitchFamily="34" charset="-122"/>
                <a:ea typeface="微软雅黑" panose="020B0503020204020204" pitchFamily="34" charset="-122"/>
                <a:cs typeface="黑体" panose="02010609060101010101" pitchFamily="49" charset="-122"/>
                <a:sym typeface="+mn-ea"/>
              </a:rPr>
              <a:t>2、熟悉团队开发协作和分工，以及项目管理</a:t>
            </a:r>
            <a:endParaRPr lang="zh-CN" altLang="en-US" sz="3200" b="1" dirty="0" smtClean="0">
              <a:solidFill>
                <a:schemeClr val="bg1"/>
              </a:solidFill>
              <a:latin typeface="微软雅黑" panose="020B0503020204020204" pitchFamily="34" charset="-122"/>
              <a:ea typeface="微软雅黑" panose="020B0503020204020204" pitchFamily="34" charset="-122"/>
              <a:cs typeface="黑体" panose="02010609060101010101" pitchFamily="49" charset="-122"/>
            </a:endParaRPr>
          </a:p>
          <a:p>
            <a:pPr lvl="0"/>
            <a:r>
              <a:rPr lang="zh-CN" altLang="en-US" sz="3200" b="1" dirty="0" smtClean="0">
                <a:solidFill>
                  <a:schemeClr val="bg1"/>
                </a:solidFill>
                <a:latin typeface="微软雅黑" panose="020B0503020204020204" pitchFamily="34" charset="-122"/>
                <a:ea typeface="微软雅黑" panose="020B0503020204020204" pitchFamily="34" charset="-122"/>
                <a:cs typeface="黑体" panose="02010609060101010101" pitchFamily="49" charset="-122"/>
                <a:sym typeface="+mn-ea"/>
              </a:rPr>
              <a:t>3、通过本次企业项目开发，提高动手实践能力</a:t>
            </a:r>
            <a:endParaRPr lang="zh-CN" altLang="en-US" sz="3200" b="1" dirty="0" smtClean="0">
              <a:solidFill>
                <a:schemeClr val="bg1"/>
              </a:solidFill>
              <a:latin typeface="微软雅黑" panose="020B0503020204020204" pitchFamily="34" charset="-122"/>
              <a:ea typeface="微软雅黑" panose="020B0503020204020204" pitchFamily="34" charset="-122"/>
              <a:cs typeface="黑体" panose="02010609060101010101" pitchFamily="49" charset="-122"/>
              <a:sym typeface="+mn-ea"/>
            </a:endParaRPr>
          </a:p>
        </p:txBody>
      </p:sp>
      <p:sp>
        <p:nvSpPr>
          <p:cNvPr id="6" name="矩形 5"/>
          <p:cNvSpPr/>
          <p:nvPr/>
        </p:nvSpPr>
        <p:spPr>
          <a:xfrm>
            <a:off x="4901184" y="377087"/>
            <a:ext cx="2380323" cy="646331"/>
          </a:xfrm>
          <a:prstGeom prst="rect">
            <a:avLst/>
          </a:prstGeom>
        </p:spPr>
        <p:txBody>
          <a:bodyPr wrap="square">
            <a:spAutoFit/>
          </a:bodyPr>
          <a:lstStyle/>
          <a:p>
            <a:r>
              <a:rPr lang="zh-CN" altLang="en-US" sz="3600" b="1" spc="300" dirty="0" smtClean="0">
                <a:solidFill>
                  <a:schemeClr val="tx1">
                    <a:lumMod val="65000"/>
                    <a:lumOff val="35000"/>
                  </a:schemeClr>
                </a:solidFill>
                <a:latin typeface="Segoe UI" panose="020B0502040204020203" pitchFamily="34" charset="0"/>
                <a:cs typeface="Segoe UI" panose="020B0502040204020203" pitchFamily="34" charset="0"/>
              </a:rPr>
              <a:t>学习目标</a:t>
            </a:r>
            <a:endParaRPr lang="zh-CN" altLang="en-US" sz="3600" b="1" spc="3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 y="1710366"/>
            <a:ext cx="3717975" cy="3437265"/>
          </a:xfrm>
          <a:prstGeom prst="rect">
            <a:avLst/>
          </a:prstGeom>
        </p:spPr>
      </p:pic>
      <p:cxnSp>
        <p:nvCxnSpPr>
          <p:cNvPr id="7" name="直接连接符 6"/>
          <p:cNvCxnSpPr/>
          <p:nvPr/>
        </p:nvCxnSpPr>
        <p:spPr>
          <a:xfrm>
            <a:off x="4592543" y="1087586"/>
            <a:ext cx="2900787" cy="0"/>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38" y="1710366"/>
            <a:ext cx="3737018" cy="3437265"/>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76037" y="2710822"/>
            <a:ext cx="5261808" cy="1436355"/>
          </a:xfrm>
          <a:prstGeom prst="rect">
            <a:avLst/>
          </a:prstGeom>
          <a:noFill/>
        </p:spPr>
        <p:txBody>
          <a:bodyPr wrap="square" rtlCol="0">
            <a:spAutoFit/>
          </a:bodyPr>
          <a:lstStyle/>
          <a:p>
            <a:pPr algn="ctr">
              <a:lnSpc>
                <a:spcPct val="150000"/>
              </a:lnSpc>
            </a:pPr>
            <a:r>
              <a:rPr lang="zh-CN" altLang="en-US" sz="6600" b="1" spc="600" dirty="0">
                <a:solidFill>
                  <a:srgbClr val="23B3B0"/>
                </a:solidFill>
                <a:latin typeface="微软雅黑" panose="020B0503020204020204" pitchFamily="34" charset="-122"/>
              </a:rPr>
              <a:t>感谢聆听</a:t>
            </a:r>
            <a:endParaRPr lang="en-US" altLang="zh-CN" sz="6600" b="1" spc="600" dirty="0">
              <a:solidFill>
                <a:srgbClr val="23B3B0"/>
              </a:solidFill>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84875" y="650875"/>
            <a:ext cx="221615" cy="620712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矩形 2"/>
          <p:cNvSpPr/>
          <p:nvPr/>
        </p:nvSpPr>
        <p:spPr>
          <a:xfrm>
            <a:off x="19736" y="8250"/>
            <a:ext cx="2003258" cy="642620"/>
          </a:xfrm>
          <a:prstGeom prst="rect">
            <a:avLst/>
          </a:prstGeom>
        </p:spPr>
        <p:txBody>
          <a:bodyPr wrap="square">
            <a:spAutoFit/>
          </a:bodyPr>
          <a:lstStyle/>
          <a:p>
            <a:pPr algn="ctr">
              <a:lnSpc>
                <a:spcPct val="112000"/>
              </a:lnSpc>
              <a:defRPr/>
            </a:pPr>
            <a:r>
              <a:rPr lang="zh-CN" altLang="en-US" sz="3200" b="1" dirty="0" smtClean="0">
                <a:solidFill>
                  <a:srgbClr val="4EB3CF">
                    <a:lumMod val="75000"/>
                  </a:srgbClr>
                </a:solidFill>
                <a:latin typeface="微软雅黑" panose="020B0503020204020204" pitchFamily="34" charset="-122"/>
              </a:rPr>
              <a:t>知识点 </a:t>
            </a:r>
            <a:r>
              <a:rPr lang="en-US" altLang="zh-CN" sz="3200" b="1" dirty="0" smtClean="0">
                <a:solidFill>
                  <a:srgbClr val="4EB3CF">
                    <a:lumMod val="75000"/>
                  </a:srgbClr>
                </a:solidFill>
                <a:latin typeface="微软雅黑" panose="020B0503020204020204" pitchFamily="34" charset="-122"/>
              </a:rPr>
              <a:t> </a:t>
            </a:r>
            <a:r>
              <a:rPr lang="en-US" altLang="zh-CN" dirty="0" smtClean="0">
                <a:solidFill>
                  <a:prstClr val="white">
                    <a:lumMod val="50000"/>
                  </a:prstClr>
                </a:solidFill>
                <a:ea typeface="宋体" panose="02010600030101010101" pitchFamily="2" charset="-122"/>
              </a:rPr>
              <a:t> </a:t>
            </a:r>
            <a:endParaRPr lang="zh-CN" altLang="en-US" sz="2000" kern="0" dirty="0" smtClean="0">
              <a:solidFill>
                <a:prstClr val="white">
                  <a:lumMod val="50000"/>
                </a:prstClr>
              </a:solidFill>
            </a:endParaRPr>
          </a:p>
        </p:txBody>
      </p:sp>
      <p:sp>
        <p:nvSpPr>
          <p:cNvPr id="12" name="文本框 11"/>
          <p:cNvSpPr txBox="1"/>
          <p:nvPr/>
        </p:nvSpPr>
        <p:spPr>
          <a:xfrm>
            <a:off x="551180" y="911860"/>
            <a:ext cx="5288915" cy="5492750"/>
          </a:xfrm>
          <a:prstGeom prst="rect">
            <a:avLst/>
          </a:prstGeom>
          <a:noFill/>
        </p:spPr>
        <p:txBody>
          <a:bodyPr wrap="square" rtlCol="0">
            <a:spAutoFit/>
          </a:bodyPr>
          <a:p>
            <a:pPr fontAlgn="auto">
              <a:lnSpc>
                <a:spcPct val="150000"/>
              </a:lnSpc>
            </a:pPr>
            <a:r>
              <a:rPr lang="en-US" altLang="zh-CN" b="1">
                <a:solidFill>
                  <a:schemeClr val="tx1"/>
                </a:solidFill>
                <a:latin typeface="+mn-ea"/>
              </a:rPr>
              <a:t>01</a:t>
            </a:r>
            <a:r>
              <a:rPr lang="zh-CN" altLang="en-US" b="1">
                <a:solidFill>
                  <a:schemeClr val="tx1"/>
                </a:solidFill>
                <a:latin typeface="+mn-ea"/>
              </a:rPr>
              <a:t>、项目简介</a:t>
            </a:r>
            <a:endParaRPr lang="en-US" b="1" dirty="0">
              <a:solidFill>
                <a:schemeClr val="tx1"/>
              </a:solidFill>
              <a:latin typeface="+mn-ea"/>
              <a:sym typeface="+mn-ea"/>
            </a:endParaRPr>
          </a:p>
          <a:p>
            <a:pPr fontAlgn="auto">
              <a:lnSpc>
                <a:spcPct val="150000"/>
              </a:lnSpc>
            </a:pPr>
            <a:r>
              <a:rPr lang="en-US" altLang="zh-CN" b="1">
                <a:solidFill>
                  <a:schemeClr val="tx1"/>
                </a:solidFill>
                <a:latin typeface="+mn-ea"/>
              </a:rPr>
              <a:t>02</a:t>
            </a:r>
            <a:r>
              <a:rPr lang="zh-CN" altLang="en-US" b="1">
                <a:solidFill>
                  <a:schemeClr val="tx1"/>
                </a:solidFill>
                <a:latin typeface="+mn-ea"/>
              </a:rPr>
              <a:t>、项目新技术调研思路</a:t>
            </a:r>
            <a:r>
              <a:rPr lang="en-US" altLang="zh-CN" b="1">
                <a:solidFill>
                  <a:schemeClr val="tx1"/>
                </a:solidFill>
                <a:latin typeface="+mn-ea"/>
              </a:rPr>
              <a:t>flume/</a:t>
            </a:r>
            <a:r>
              <a:rPr lang="en-US" b="1" dirty="0" smtClean="0">
                <a:latin typeface="+mn-ea"/>
                <a:sym typeface="+mn-ea"/>
              </a:rPr>
              <a:t>kafka/zookeeper/habase</a:t>
            </a:r>
            <a:endParaRPr lang="en-US" altLang="zh-CN" b="1" dirty="0">
              <a:solidFill>
                <a:schemeClr val="tx1"/>
              </a:solidFill>
              <a:latin typeface="+mn-ea"/>
              <a:sym typeface="+mn-ea"/>
            </a:endParaRPr>
          </a:p>
          <a:p>
            <a:pPr fontAlgn="auto">
              <a:lnSpc>
                <a:spcPct val="150000"/>
              </a:lnSpc>
            </a:pPr>
            <a:r>
              <a:rPr lang="en-US" b="1" dirty="0" smtClean="0">
                <a:solidFill>
                  <a:schemeClr val="tx1"/>
                </a:solidFill>
                <a:latin typeface="+mn-ea"/>
                <a:sym typeface="+mn-ea"/>
              </a:rPr>
              <a:t>03</a:t>
            </a:r>
            <a:r>
              <a:rPr lang="zh-CN" altLang="en-US" b="1" dirty="0" smtClean="0">
                <a:solidFill>
                  <a:schemeClr val="tx1"/>
                </a:solidFill>
                <a:latin typeface="+mn-ea"/>
                <a:sym typeface="+mn-ea"/>
              </a:rPr>
              <a:t>、项目需求说明</a:t>
            </a:r>
            <a:endParaRPr lang="en-US" b="1" dirty="0" smtClean="0">
              <a:solidFill>
                <a:schemeClr val="tx1"/>
              </a:solidFill>
              <a:latin typeface="+mn-ea"/>
              <a:sym typeface="+mn-ea"/>
            </a:endParaRPr>
          </a:p>
          <a:p>
            <a:pPr fontAlgn="auto">
              <a:lnSpc>
                <a:spcPct val="150000"/>
              </a:lnSpc>
            </a:pPr>
            <a:r>
              <a:rPr lang="en-US" b="1" dirty="0" smtClean="0">
                <a:solidFill>
                  <a:schemeClr val="tx1"/>
                </a:solidFill>
                <a:latin typeface="+mn-ea"/>
                <a:sym typeface="+mn-ea"/>
              </a:rPr>
              <a:t>04</a:t>
            </a:r>
            <a:r>
              <a:rPr lang="zh-CN" altLang="en-US" b="1" dirty="0" smtClean="0">
                <a:solidFill>
                  <a:schemeClr val="tx1"/>
                </a:solidFill>
                <a:latin typeface="+mn-ea"/>
                <a:sym typeface="+mn-ea"/>
              </a:rPr>
              <a:t>、项目技术架构</a:t>
            </a:r>
            <a:endParaRPr lang="en-US" b="1" dirty="0" smtClean="0">
              <a:solidFill>
                <a:schemeClr val="tx1"/>
              </a:solidFill>
              <a:latin typeface="+mn-ea"/>
              <a:sym typeface="+mn-ea"/>
            </a:endParaRPr>
          </a:p>
          <a:p>
            <a:pPr fontAlgn="auto">
              <a:lnSpc>
                <a:spcPct val="150000"/>
              </a:lnSpc>
            </a:pPr>
            <a:r>
              <a:rPr lang="en-US" altLang="zh-CN" b="1">
                <a:solidFill>
                  <a:schemeClr val="tx1"/>
                </a:solidFill>
                <a:latin typeface="+mn-ea"/>
              </a:rPr>
              <a:t>05</a:t>
            </a:r>
            <a:r>
              <a:rPr lang="zh-CN" altLang="en-US" b="1">
                <a:solidFill>
                  <a:schemeClr val="tx1"/>
                </a:solidFill>
                <a:latin typeface="+mn-ea"/>
              </a:rPr>
              <a:t>、项目业务架构</a:t>
            </a:r>
            <a:endParaRPr lang="en-US" b="1" dirty="0" smtClean="0">
              <a:solidFill>
                <a:schemeClr val="tx1"/>
              </a:solidFill>
              <a:latin typeface="+mn-ea"/>
              <a:sym typeface="+mn-ea"/>
            </a:endParaRPr>
          </a:p>
          <a:p>
            <a:pPr fontAlgn="auto">
              <a:lnSpc>
                <a:spcPct val="150000"/>
              </a:lnSpc>
            </a:pPr>
            <a:r>
              <a:rPr lang="en-US" altLang="zh-CN" b="1">
                <a:solidFill>
                  <a:schemeClr val="tx1"/>
                </a:solidFill>
                <a:latin typeface="+mn-ea"/>
              </a:rPr>
              <a:t>06</a:t>
            </a:r>
            <a:r>
              <a:rPr lang="zh-CN" altLang="en-US" b="1">
                <a:solidFill>
                  <a:schemeClr val="tx1"/>
                </a:solidFill>
                <a:latin typeface="+mn-ea"/>
              </a:rPr>
              <a:t>、</a:t>
            </a:r>
            <a:r>
              <a:rPr lang="zh-CN" altLang="en-US" b="1">
                <a:latin typeface="+mn-ea"/>
                <a:sym typeface="+mn-ea"/>
              </a:rPr>
              <a:t>项目数据说明</a:t>
            </a:r>
            <a:endParaRPr lang="en-US" b="1" dirty="0" smtClean="0">
              <a:solidFill>
                <a:schemeClr val="tx1"/>
              </a:solidFill>
              <a:latin typeface="+mn-ea"/>
              <a:sym typeface="+mn-ea"/>
            </a:endParaRPr>
          </a:p>
          <a:p>
            <a:pPr fontAlgn="auto">
              <a:lnSpc>
                <a:spcPct val="150000"/>
              </a:lnSpc>
            </a:pPr>
            <a:r>
              <a:rPr lang="en-US" altLang="zh-CN" b="1">
                <a:solidFill>
                  <a:schemeClr val="tx1"/>
                </a:solidFill>
                <a:latin typeface="+mn-ea"/>
              </a:rPr>
              <a:t>07</a:t>
            </a:r>
            <a:r>
              <a:rPr lang="zh-CN" altLang="en-US" b="1">
                <a:solidFill>
                  <a:schemeClr val="tx1"/>
                </a:solidFill>
                <a:latin typeface="+mn-ea"/>
              </a:rPr>
              <a:t>、</a:t>
            </a:r>
            <a:r>
              <a:rPr lang="zh-CN" altLang="en-US" b="1">
                <a:latin typeface="+mn-ea"/>
                <a:sym typeface="+mn-ea"/>
              </a:rPr>
              <a:t>项目分工</a:t>
            </a:r>
            <a:endParaRPr lang="zh-CN" altLang="en-US" b="1">
              <a:latin typeface="+mn-ea"/>
              <a:sym typeface="+mn-ea"/>
            </a:endParaRPr>
          </a:p>
          <a:p>
            <a:pPr fontAlgn="auto">
              <a:lnSpc>
                <a:spcPct val="150000"/>
              </a:lnSpc>
            </a:pPr>
            <a:endParaRPr lang="zh-CN" altLang="en-US" b="1" dirty="0" smtClean="0">
              <a:solidFill>
                <a:schemeClr val="tx1"/>
              </a:solidFill>
              <a:latin typeface="+mn-ea"/>
              <a:sym typeface="+mn-ea"/>
            </a:endParaRPr>
          </a:p>
          <a:p>
            <a:pPr fontAlgn="auto">
              <a:lnSpc>
                <a:spcPct val="150000"/>
              </a:lnSpc>
            </a:pPr>
            <a:r>
              <a:rPr lang="en-US" altLang="zh-CN" b="1">
                <a:latin typeface="+mn-ea"/>
                <a:sym typeface="+mn-ea"/>
              </a:rPr>
              <a:t>08</a:t>
            </a:r>
            <a:r>
              <a:rPr lang="zh-CN" altLang="en-US" b="1">
                <a:latin typeface="+mn-ea"/>
                <a:sym typeface="+mn-ea"/>
              </a:rPr>
              <a:t>、项目答辩以及总结</a:t>
            </a:r>
            <a:endParaRPr lang="zh-CN" altLang="en-US" b="1">
              <a:latin typeface="+mn-ea"/>
              <a:sym typeface="+mn-ea"/>
            </a:endParaRPr>
          </a:p>
          <a:p>
            <a:pPr fontAlgn="auto">
              <a:lnSpc>
                <a:spcPct val="150000"/>
              </a:lnSpc>
            </a:pPr>
            <a:endParaRPr lang="zh-CN" altLang="en-US" b="1" dirty="0" smtClean="0">
              <a:solidFill>
                <a:schemeClr val="tx1"/>
              </a:solidFill>
              <a:latin typeface="+mn-ea"/>
              <a:sym typeface="+mn-ea"/>
            </a:endParaRPr>
          </a:p>
          <a:p>
            <a:pPr fontAlgn="auto">
              <a:lnSpc>
                <a:spcPct val="150000"/>
              </a:lnSpc>
            </a:pPr>
            <a:endParaRPr lang="zh-CN" altLang="en-US" b="1" dirty="0" smtClean="0">
              <a:solidFill>
                <a:schemeClr val="tx1"/>
              </a:solidFill>
              <a:latin typeface="+mn-ea"/>
              <a:sym typeface="+mn-ea"/>
            </a:endParaRPr>
          </a:p>
          <a:p>
            <a:pPr fontAlgn="auto">
              <a:lnSpc>
                <a:spcPct val="150000"/>
              </a:lnSpc>
            </a:pPr>
            <a:endParaRPr lang="zh-CN" altLang="en-US" b="1" dirty="0" smtClean="0">
              <a:solidFill>
                <a:schemeClr val="tx1"/>
              </a:solidFill>
              <a:latin typeface="+mn-ea"/>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16052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项目简介</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78460" y="1245870"/>
            <a:ext cx="11396345" cy="5077460"/>
          </a:xfrm>
          <a:prstGeom prst="rect">
            <a:avLst/>
          </a:prstGeom>
        </p:spPr>
        <p:txBody>
          <a:bodyPr wrap="square">
            <a:spAutoFit/>
          </a:bodyPr>
          <a:p>
            <a:pPr eaLnBrk="1" latinLnBrk="0" hangingPunct="1">
              <a:lnSpc>
                <a:spcPct val="150000"/>
              </a:lnSpc>
            </a:pPr>
            <a:r>
              <a:rPr lang="en-US" dirty="0">
                <a:latin typeface="+mn-ea"/>
              </a:rPr>
              <a:t>        </a:t>
            </a:r>
            <a:r>
              <a:rPr lang="zh-CN" dirty="0">
                <a:latin typeface="+mn-ea"/>
              </a:rPr>
              <a:t>通过本企业真实的实时统计项目，使学生们从总体到细节了解目前最火热的大数据流式计算框架</a:t>
            </a:r>
            <a:r>
              <a:rPr lang="en-US" altLang="zh-CN" dirty="0">
                <a:latin typeface="+mn-ea"/>
              </a:rPr>
              <a:t>flume + kafka +spark-streaming+habase ,</a:t>
            </a:r>
            <a:r>
              <a:rPr lang="zh-CN" altLang="zh-CN" dirty="0">
                <a:latin typeface="+mn-ea"/>
              </a:rPr>
              <a:t>这个在大数据行业中是最需要掌握的技能，可以大大提高竞争力和大家对大数据处理、大数据处理技术的理解。通过本项目学生们会掌握在大数据平台中企业级实时计算架构设计、高可用、高并发设计，可以具体达到如下目的：</a:t>
            </a:r>
            <a:endParaRPr lang="zh-CN" altLang="zh-CN" dirty="0">
              <a:latin typeface="+mn-ea"/>
            </a:endParaRPr>
          </a:p>
          <a:p>
            <a:pPr eaLnBrk="1" latinLnBrk="0" hangingPunct="1">
              <a:lnSpc>
                <a:spcPct val="150000"/>
              </a:lnSpc>
            </a:pPr>
            <a:r>
              <a:rPr lang="zh-CN" altLang="zh-CN" sz="2400" b="1" dirty="0">
                <a:latin typeface="+mn-ea"/>
                <a:cs typeface="黑体" panose="02010609060101010101" pitchFamily="49" charset="-122"/>
              </a:rPr>
              <a:t>    </a:t>
            </a:r>
            <a:r>
              <a:rPr lang="en-US" altLang="zh-CN" sz="2400" b="1" dirty="0">
                <a:latin typeface="+mn-ea"/>
                <a:cs typeface="黑体" panose="02010609060101010101" pitchFamily="49" charset="-122"/>
              </a:rPr>
              <a:t>1</a:t>
            </a:r>
            <a:r>
              <a:rPr lang="zh-CN" altLang="en-US" sz="2400" b="1" dirty="0">
                <a:latin typeface="+mn-ea"/>
                <a:cs typeface="黑体" panose="02010609060101010101" pitchFamily="49" charset="-122"/>
              </a:rPr>
              <a:t>、掌握高可用的大数据采集系统</a:t>
            </a:r>
            <a:endParaRPr lang="zh-CN" altLang="en-US" sz="2400" b="1" dirty="0">
              <a:latin typeface="+mn-ea"/>
              <a:cs typeface="黑体" panose="02010609060101010101" pitchFamily="49" charset="-122"/>
            </a:endParaRPr>
          </a:p>
          <a:p>
            <a:pPr eaLnBrk="1" latinLnBrk="0" hangingPunct="1">
              <a:lnSpc>
                <a:spcPct val="150000"/>
              </a:lnSpc>
            </a:pPr>
            <a:r>
              <a:rPr lang="zh-CN" altLang="en-US" sz="2400" b="1" dirty="0">
                <a:latin typeface="+mn-ea"/>
                <a:cs typeface="黑体" panose="02010609060101010101" pitchFamily="49" charset="-122"/>
              </a:rPr>
              <a:t>    </a:t>
            </a:r>
            <a:r>
              <a:rPr lang="en-US" altLang="zh-CN" sz="2400" b="1" dirty="0">
                <a:latin typeface="+mn-ea"/>
                <a:cs typeface="黑体" panose="02010609060101010101" pitchFamily="49" charset="-122"/>
              </a:rPr>
              <a:t>2</a:t>
            </a:r>
            <a:r>
              <a:rPr lang="zh-CN" altLang="en-US" sz="2400" b="1" dirty="0">
                <a:latin typeface="+mn-ea"/>
                <a:cs typeface="黑体" panose="02010609060101010101" pitchFamily="49" charset="-122"/>
              </a:rPr>
              <a:t>、掌握高并发的分布式消息队列</a:t>
            </a:r>
            <a:endParaRPr lang="zh-CN" altLang="en-US" sz="2400" b="1" dirty="0">
              <a:latin typeface="+mn-ea"/>
              <a:cs typeface="黑体" panose="02010609060101010101" pitchFamily="49" charset="-122"/>
            </a:endParaRPr>
          </a:p>
          <a:p>
            <a:pPr eaLnBrk="1" latinLnBrk="0" hangingPunct="1">
              <a:lnSpc>
                <a:spcPct val="150000"/>
              </a:lnSpc>
            </a:pPr>
            <a:r>
              <a:rPr lang="zh-CN" altLang="en-US" sz="2400" b="1" dirty="0">
                <a:latin typeface="+mn-ea"/>
                <a:cs typeface="黑体" panose="02010609060101010101" pitchFamily="49" charset="-122"/>
              </a:rPr>
              <a:t>    </a:t>
            </a:r>
            <a:r>
              <a:rPr lang="en-US" altLang="zh-CN" sz="2400" b="1" dirty="0">
                <a:latin typeface="+mn-ea"/>
                <a:cs typeface="黑体" panose="02010609060101010101" pitchFamily="49" charset="-122"/>
              </a:rPr>
              <a:t>3</a:t>
            </a:r>
            <a:r>
              <a:rPr lang="zh-CN" altLang="en-US" sz="2400" b="1" dirty="0">
                <a:latin typeface="+mn-ea"/>
                <a:cs typeface="黑体" panose="02010609060101010101" pitchFamily="49" charset="-122"/>
              </a:rPr>
              <a:t>、基于内存的高吞吐量的实时计算</a:t>
            </a:r>
            <a:endParaRPr lang="zh-CN" altLang="en-US" sz="2400" b="1" dirty="0">
              <a:latin typeface="+mn-ea"/>
              <a:cs typeface="黑体" panose="02010609060101010101" pitchFamily="49" charset="-122"/>
            </a:endParaRPr>
          </a:p>
          <a:p>
            <a:pPr eaLnBrk="1" latinLnBrk="0" hangingPunct="1">
              <a:lnSpc>
                <a:spcPct val="150000"/>
              </a:lnSpc>
            </a:pPr>
            <a:r>
              <a:rPr lang="zh-CN" altLang="en-US" sz="2400" b="1" dirty="0">
                <a:latin typeface="+mn-ea"/>
                <a:cs typeface="黑体" panose="02010609060101010101" pitchFamily="49" charset="-122"/>
              </a:rPr>
              <a:t>    </a:t>
            </a:r>
            <a:r>
              <a:rPr lang="en-US" altLang="zh-CN" sz="2400" b="1" dirty="0">
                <a:latin typeface="+mn-ea"/>
                <a:cs typeface="黑体" panose="02010609060101010101" pitchFamily="49" charset="-122"/>
              </a:rPr>
              <a:t>4</a:t>
            </a:r>
            <a:r>
              <a:rPr lang="zh-CN" altLang="en-US" sz="2400" b="1" dirty="0">
                <a:latin typeface="+mn-ea"/>
                <a:cs typeface="黑体" panose="02010609060101010101" pitchFamily="49" charset="-122"/>
              </a:rPr>
              <a:t>、亿级行百万列可达到毫秒级查询的数据库</a:t>
            </a:r>
            <a:endParaRPr lang="zh-CN" altLang="en-US" sz="2400" b="1" dirty="0">
              <a:latin typeface="+mn-ea"/>
              <a:cs typeface="黑体" panose="02010609060101010101" pitchFamily="49" charset="-122"/>
            </a:endParaRPr>
          </a:p>
          <a:p>
            <a:pPr eaLnBrk="1" latinLnBrk="0" hangingPunct="1">
              <a:lnSpc>
                <a:spcPct val="150000"/>
              </a:lnSpc>
            </a:pPr>
            <a:r>
              <a:rPr lang="zh-CN" altLang="en-US" sz="2400" b="1" dirty="0">
                <a:latin typeface="+mn-ea"/>
                <a:cs typeface="黑体" panose="02010609060101010101" pitchFamily="49" charset="-122"/>
              </a:rPr>
              <a:t>    </a:t>
            </a:r>
            <a:r>
              <a:rPr lang="en-US" altLang="zh-CN" sz="2400" b="1" dirty="0">
                <a:latin typeface="+mn-ea"/>
                <a:cs typeface="黑体" panose="02010609060101010101" pitchFamily="49" charset="-122"/>
              </a:rPr>
              <a:t>5</a:t>
            </a:r>
            <a:r>
              <a:rPr lang="zh-CN" altLang="en-US" sz="2400" b="1" dirty="0">
                <a:latin typeface="+mn-ea"/>
                <a:cs typeface="黑体" panose="02010609060101010101" pitchFamily="49" charset="-122"/>
              </a:rPr>
              <a:t>、各个大数据项目之间的无缝衔接，以及基于真实场景的项目代码编写，让学生能够举一反三应对其他实时项目的需求</a:t>
            </a:r>
            <a:endParaRPr lang="zh-CN" altLang="en-US" sz="2400" b="1" dirty="0">
              <a:latin typeface="+mn-ea"/>
              <a:cs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1605280" cy="737235"/>
          </a:xfrm>
          <a:prstGeom prst="rect">
            <a:avLst/>
          </a:prstGeom>
        </p:spPr>
        <p:txBody>
          <a:bodyPr wrap="none">
            <a:spAutoFit/>
          </a:bodyPr>
          <a:lstStyle/>
          <a:p>
            <a:pPr algn="l">
              <a:lnSpc>
                <a:spcPct val="150000"/>
              </a:lnSpc>
            </a:pPr>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项目简介</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2999740"/>
          </a:xfrm>
          <a:prstGeom prst="rect">
            <a:avLst/>
          </a:prstGeom>
        </p:spPr>
        <p:txBody>
          <a:bodyPr wrap="square">
            <a:spAutoFit/>
          </a:bodyPr>
          <a:p>
            <a:pPr fontAlgn="auto">
              <a:lnSpc>
                <a:spcPct val="150000"/>
              </a:lnSpc>
            </a:pPr>
            <a:r>
              <a:rPr lang="zh-CN" altLang="zh-CN" dirty="0">
                <a:latin typeface="+mn-ea"/>
              </a:rPr>
              <a:t>项目背景</a:t>
            </a:r>
            <a:endParaRPr lang="zh-CN" altLang="zh-CN" dirty="0">
              <a:latin typeface="+mn-ea"/>
            </a:endParaRPr>
          </a:p>
          <a:p>
            <a:pPr fontAlgn="auto">
              <a:lnSpc>
                <a:spcPct val="150000"/>
              </a:lnSpc>
            </a:pPr>
            <a:r>
              <a:rPr lang="zh-CN" altLang="zh-CN" dirty="0">
                <a:latin typeface="+mn-ea"/>
              </a:rPr>
              <a:t>    </a:t>
            </a:r>
            <a:r>
              <a:rPr lang="en-US" altLang="zh-CN" dirty="0">
                <a:latin typeface="+mn-ea"/>
              </a:rPr>
              <a:t>1</a:t>
            </a:r>
            <a:r>
              <a:rPr lang="zh-CN" altLang="en-US" dirty="0">
                <a:latin typeface="+mn-ea"/>
              </a:rPr>
              <a:t>、如何更好的了解用户的行为以及属性以便更好的服务用户是当前互联网公司必须要做的事情，我们可以收集用户在手机上用了哪些应用，当然这个是需要用户同意的，如果用户同意上报自己的数据那么根据用户的使用情况会给到用户一些奖励，比如成长值、各种特权、游戏币、游戏礼包，进一步刺激用户的使用情况，同时让用户实时看到应用使用情况</a:t>
            </a:r>
            <a:endParaRPr lang="zh-CN" altLang="en-US" dirty="0">
              <a:latin typeface="+mn-ea"/>
            </a:endParaRPr>
          </a:p>
          <a:p>
            <a:pPr fontAlgn="auto">
              <a:lnSpc>
                <a:spcPct val="150000"/>
              </a:lnSpc>
            </a:pPr>
            <a:r>
              <a:rPr lang="zh-CN" altLang="en-US" dirty="0">
                <a:latin typeface="+mn-ea"/>
              </a:rPr>
              <a:t>    </a:t>
            </a:r>
            <a:r>
              <a:rPr lang="en-US" altLang="zh-CN" dirty="0">
                <a:latin typeface="+mn-ea"/>
              </a:rPr>
              <a:t>2</a:t>
            </a:r>
            <a:r>
              <a:rPr lang="zh-CN" altLang="en-US" dirty="0">
                <a:latin typeface="+mn-ea"/>
              </a:rPr>
              <a:t>、随着业务的规模以及用户量越来越大，对系统接口的响应情况需要实时监控，比如</a:t>
            </a:r>
            <a:r>
              <a:rPr lang="en-US" altLang="zh-CN" dirty="0">
                <a:latin typeface="+mn-ea"/>
              </a:rPr>
              <a:t>PV/UV</a:t>
            </a:r>
            <a:r>
              <a:rPr lang="zh-CN" altLang="en-US" dirty="0">
                <a:latin typeface="+mn-ea"/>
              </a:rPr>
              <a:t>、接口响应时间；</a:t>
            </a:r>
            <a:endParaRPr lang="zh-CN" altLang="en-US" dirty="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3383280" cy="737235"/>
          </a:xfrm>
          <a:prstGeom prst="rect">
            <a:avLst/>
          </a:prstGeom>
        </p:spPr>
        <p:txBody>
          <a:bodyPr wrap="none">
            <a:spAutoFit/>
          </a:bodyPr>
          <a:lstStyle/>
          <a:p>
            <a:pPr algn="l">
              <a:lnSpc>
                <a:spcPct val="150000"/>
              </a:lnSpc>
            </a:pPr>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项目新技术调研思路</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2584450"/>
          </a:xfrm>
          <a:prstGeom prst="rect">
            <a:avLst/>
          </a:prstGeom>
        </p:spPr>
        <p:txBody>
          <a:bodyPr wrap="square">
            <a:spAutoFit/>
          </a:bodyPr>
          <a:p>
            <a:pPr fontAlgn="auto">
              <a:lnSpc>
                <a:spcPct val="150000"/>
              </a:lnSpc>
            </a:pPr>
            <a:r>
              <a:rPr lang="en-US" dirty="0">
                <a:latin typeface="+mn-ea"/>
              </a:rPr>
              <a:t>    1</a:t>
            </a:r>
            <a:r>
              <a:rPr lang="zh-CN" altLang="en-US" dirty="0">
                <a:latin typeface="+mn-ea"/>
              </a:rPr>
              <a:t>、在实际项目中，经常会用到以前没有接触到的技术，项目组会给到一定的时间去调研</a:t>
            </a:r>
            <a:r>
              <a:rPr lang="zh-CN" altLang="en-US" dirty="0">
                <a:latin typeface="+mn-ea"/>
                <a:sym typeface="+mn-ea"/>
              </a:rPr>
              <a:t>，作为技术开发人员，尤其是高级工程师这是你首当其冲的任务。</a:t>
            </a:r>
            <a:endParaRPr lang="zh-CN" altLang="en-US" dirty="0">
              <a:latin typeface="+mn-ea"/>
              <a:sym typeface="+mn-ea"/>
            </a:endParaRPr>
          </a:p>
          <a:p>
            <a:pPr fontAlgn="auto">
              <a:lnSpc>
                <a:spcPct val="150000"/>
              </a:lnSpc>
            </a:pPr>
            <a:r>
              <a:rPr lang="zh-CN" altLang="en-US" dirty="0">
                <a:latin typeface="+mn-ea"/>
              </a:rPr>
              <a:t>    </a:t>
            </a:r>
            <a:r>
              <a:rPr lang="en-US" altLang="zh-CN" dirty="0">
                <a:latin typeface="+mn-ea"/>
              </a:rPr>
              <a:t>2</a:t>
            </a:r>
            <a:r>
              <a:rPr lang="zh-CN" altLang="en-US" dirty="0">
                <a:latin typeface="+mn-ea"/>
              </a:rPr>
              <a:t>、主要是能够很好的提高大家强化学习能力，养成正确的调研新技术的正确思路和方法，养成并提高对未知的探索能力，进行素质教育</a:t>
            </a:r>
            <a:endParaRPr lang="zh-CN" altLang="en-US" dirty="0">
              <a:latin typeface="+mn-ea"/>
            </a:endParaRPr>
          </a:p>
          <a:p>
            <a:pPr fontAlgn="auto">
              <a:lnSpc>
                <a:spcPct val="150000"/>
              </a:lnSpc>
            </a:pPr>
            <a:r>
              <a:rPr lang="en-US" altLang="zh-CN" dirty="0">
                <a:latin typeface="+mn-ea"/>
              </a:rPr>
              <a:t>    3</a:t>
            </a:r>
            <a:r>
              <a:rPr lang="zh-CN" altLang="en-US" dirty="0">
                <a:latin typeface="+mn-ea"/>
              </a:rPr>
              <a:t>、所要调研的技术只是让大家能够简单的使用，并不涉及到深入的研究，团队合作的话时间上应该足够</a:t>
            </a:r>
            <a:endParaRPr lang="zh-CN" altLang="en-US" dirty="0">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3383280" cy="737235"/>
          </a:xfrm>
          <a:prstGeom prst="rect">
            <a:avLst/>
          </a:prstGeom>
        </p:spPr>
        <p:txBody>
          <a:bodyPr wrap="none">
            <a:spAutoFit/>
          </a:bodyPr>
          <a:lstStyle/>
          <a:p>
            <a:pPr algn="l">
              <a:lnSpc>
                <a:spcPct val="150000"/>
              </a:lnSpc>
            </a:pPr>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项目新技术调研思路</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5077460"/>
          </a:xfrm>
          <a:prstGeom prst="rect">
            <a:avLst/>
          </a:prstGeom>
        </p:spPr>
        <p:txBody>
          <a:bodyPr wrap="square">
            <a:spAutoFit/>
          </a:bodyPr>
          <a:p>
            <a:pPr fontAlgn="auto">
              <a:lnSpc>
                <a:spcPct val="150000"/>
              </a:lnSpc>
            </a:pPr>
            <a:r>
              <a:rPr lang="en-US" dirty="0">
                <a:latin typeface="+mn-ea"/>
              </a:rPr>
              <a:t>    1</a:t>
            </a:r>
            <a:r>
              <a:rPr lang="zh-CN" altLang="en-US" dirty="0">
                <a:latin typeface="+mn-ea"/>
              </a:rPr>
              <a:t>、本次需要调研的技术有：</a:t>
            </a:r>
            <a:r>
              <a:rPr lang="en-US" altLang="zh-CN" dirty="0">
                <a:latin typeface="+mn-ea"/>
              </a:rPr>
              <a:t>flume / kafka / habase/zookeeper, </a:t>
            </a:r>
            <a:r>
              <a:rPr lang="zh-CN" altLang="zh-CN" dirty="0">
                <a:latin typeface="+mn-ea"/>
              </a:rPr>
              <a:t>每个技术专门分一个人去调研</a:t>
            </a:r>
            <a:endParaRPr lang="zh-CN" altLang="zh-CN" dirty="0">
              <a:latin typeface="+mn-ea"/>
              <a:sym typeface="+mn-ea"/>
            </a:endParaRPr>
          </a:p>
          <a:p>
            <a:pPr fontAlgn="auto">
              <a:lnSpc>
                <a:spcPct val="150000"/>
              </a:lnSpc>
            </a:pPr>
            <a:r>
              <a:rPr lang="zh-CN" altLang="en-US" dirty="0">
                <a:latin typeface="+mn-ea"/>
              </a:rPr>
              <a:t>    </a:t>
            </a:r>
            <a:r>
              <a:rPr lang="en-US" altLang="zh-CN" dirty="0">
                <a:latin typeface="+mn-ea"/>
              </a:rPr>
              <a:t>2</a:t>
            </a:r>
            <a:r>
              <a:rPr lang="zh-CN" altLang="en-US" dirty="0">
                <a:latin typeface="+mn-ea"/>
              </a:rPr>
              <a:t>、</a:t>
            </a:r>
            <a:r>
              <a:rPr lang="en-US" altLang="zh-CN" dirty="0">
                <a:latin typeface="+mn-ea"/>
              </a:rPr>
              <a:t>a:</a:t>
            </a:r>
            <a:r>
              <a:rPr lang="zh-CN" altLang="en-US" dirty="0">
                <a:latin typeface="+mn-ea"/>
              </a:rPr>
              <a:t>先简单浏览一下相关官网，用本子记录下来有哪些概念。先尝试从数据的角度去理解</a:t>
            </a:r>
            <a:endParaRPr lang="zh-CN" altLang="en-US" dirty="0">
              <a:latin typeface="+mn-ea"/>
            </a:endParaRPr>
          </a:p>
          <a:p>
            <a:pPr fontAlgn="auto">
              <a:lnSpc>
                <a:spcPct val="150000"/>
              </a:lnSpc>
            </a:pPr>
            <a:r>
              <a:rPr lang="zh-CN" altLang="en-US" dirty="0">
                <a:latin typeface="+mn-ea"/>
              </a:rPr>
              <a:t>         </a:t>
            </a:r>
            <a:r>
              <a:rPr lang="en-US" altLang="zh-CN" dirty="0">
                <a:latin typeface="+mn-ea"/>
              </a:rPr>
              <a:t>b:</a:t>
            </a:r>
            <a:r>
              <a:rPr lang="zh-CN" altLang="zh-CN" dirty="0">
                <a:latin typeface="+mn-ea"/>
              </a:rPr>
              <a:t>先从官网给出的最简单安装入手，一步一步地安装使用起来，在安装过程中联想</a:t>
            </a:r>
            <a:r>
              <a:rPr lang="en-US" altLang="zh-CN" dirty="0">
                <a:latin typeface="+mn-ea"/>
              </a:rPr>
              <a:t>a</a:t>
            </a:r>
            <a:r>
              <a:rPr lang="zh-CN" altLang="zh-CN" dirty="0">
                <a:latin typeface="+mn-ea"/>
              </a:rPr>
              <a:t>里面的概念，能够想通更好，想不通也无所谓，这个过程一直持续到整个学习阶段。</a:t>
            </a:r>
            <a:endParaRPr lang="zh-CN" altLang="zh-CN" dirty="0">
              <a:latin typeface="+mn-ea"/>
            </a:endParaRPr>
          </a:p>
          <a:p>
            <a:pPr fontAlgn="auto">
              <a:lnSpc>
                <a:spcPct val="150000"/>
              </a:lnSpc>
            </a:pPr>
            <a:r>
              <a:rPr lang="en-US" altLang="zh-CN" dirty="0">
                <a:latin typeface="+mn-ea"/>
              </a:rPr>
              <a:t>         c:</a:t>
            </a:r>
            <a:r>
              <a:rPr lang="zh-CN" altLang="en-US" dirty="0">
                <a:latin typeface="+mn-ea"/>
              </a:rPr>
              <a:t>根据官网进行</a:t>
            </a:r>
            <a:r>
              <a:rPr lang="en-US" altLang="zh-CN" dirty="0">
                <a:latin typeface="+mn-ea"/>
              </a:rPr>
              <a:t>demo</a:t>
            </a:r>
            <a:r>
              <a:rPr lang="zh-CN" altLang="zh-CN" dirty="0">
                <a:latin typeface="+mn-ea"/>
              </a:rPr>
              <a:t>级别实验，如果有交互式，先使用交互式，并联想</a:t>
            </a:r>
            <a:r>
              <a:rPr lang="en-US" altLang="zh-CN" dirty="0">
                <a:latin typeface="+mn-ea"/>
              </a:rPr>
              <a:t>a</a:t>
            </a:r>
            <a:endParaRPr lang="zh-CN" altLang="zh-CN" dirty="0">
              <a:latin typeface="+mn-ea"/>
            </a:endParaRPr>
          </a:p>
          <a:p>
            <a:pPr fontAlgn="auto">
              <a:lnSpc>
                <a:spcPct val="150000"/>
              </a:lnSpc>
            </a:pPr>
            <a:r>
              <a:rPr lang="zh-CN" altLang="zh-CN" dirty="0">
                <a:latin typeface="+mn-ea"/>
              </a:rPr>
              <a:t>         </a:t>
            </a:r>
            <a:r>
              <a:rPr lang="en-US" altLang="zh-CN" dirty="0">
                <a:latin typeface="+mn-ea"/>
              </a:rPr>
              <a:t>d:</a:t>
            </a:r>
            <a:r>
              <a:rPr lang="zh-CN" altLang="en-US" dirty="0">
                <a:latin typeface="+mn-ea"/>
              </a:rPr>
              <a:t>如果需要写程序，先写程序跑一下，并联想</a:t>
            </a:r>
            <a:r>
              <a:rPr lang="en-US" altLang="zh-CN" dirty="0">
                <a:latin typeface="+mn-ea"/>
              </a:rPr>
              <a:t>a</a:t>
            </a:r>
            <a:endParaRPr lang="zh-CN" altLang="zh-CN" dirty="0">
              <a:latin typeface="+mn-ea"/>
            </a:endParaRPr>
          </a:p>
          <a:p>
            <a:pPr fontAlgn="auto">
              <a:lnSpc>
                <a:spcPct val="150000"/>
              </a:lnSpc>
            </a:pPr>
            <a:r>
              <a:rPr lang="zh-CN" altLang="zh-CN" dirty="0">
                <a:latin typeface="+mn-ea"/>
              </a:rPr>
              <a:t>         </a:t>
            </a:r>
            <a:r>
              <a:rPr lang="en-US" altLang="zh-CN" dirty="0">
                <a:latin typeface="+mn-ea"/>
              </a:rPr>
              <a:t>e:</a:t>
            </a:r>
            <a:r>
              <a:rPr lang="zh-CN" altLang="en-US" dirty="0">
                <a:latin typeface="+mn-ea"/>
              </a:rPr>
              <a:t>考虑和其他工具的集成，并联想</a:t>
            </a:r>
            <a:r>
              <a:rPr lang="en-US" altLang="zh-CN" dirty="0">
                <a:latin typeface="+mn-ea"/>
              </a:rPr>
              <a:t>a/b/c/d</a:t>
            </a:r>
            <a:endParaRPr lang="en-US" altLang="zh-CN" dirty="0">
              <a:latin typeface="+mn-ea"/>
            </a:endParaRPr>
          </a:p>
          <a:p>
            <a:pPr fontAlgn="auto">
              <a:lnSpc>
                <a:spcPct val="150000"/>
              </a:lnSpc>
            </a:pPr>
            <a:r>
              <a:rPr lang="en-US" altLang="zh-CN" dirty="0">
                <a:latin typeface="+mn-ea"/>
              </a:rPr>
              <a:t>    3</a:t>
            </a:r>
            <a:r>
              <a:rPr lang="zh-CN" altLang="en-US" dirty="0">
                <a:latin typeface="+mn-ea"/>
              </a:rPr>
              <a:t>、在第</a:t>
            </a:r>
            <a:r>
              <a:rPr lang="en-US" altLang="zh-CN" dirty="0">
                <a:latin typeface="+mn-ea"/>
              </a:rPr>
              <a:t>2</a:t>
            </a:r>
            <a:r>
              <a:rPr lang="zh-CN" altLang="en-US" dirty="0">
                <a:latin typeface="+mn-ea"/>
              </a:rPr>
              <a:t>点中，熟悉了基本的概念和基本的操作、以及代码，要深入的学习的话，还要深入的研究官方网站，多看几本经典的书籍，研究其他相关的技术</a:t>
            </a:r>
            <a:endParaRPr lang="zh-CN" altLang="en-US" dirty="0">
              <a:latin typeface="+mn-ea"/>
            </a:endParaRPr>
          </a:p>
          <a:p>
            <a:pPr fontAlgn="auto">
              <a:lnSpc>
                <a:spcPct val="150000"/>
              </a:lnSpc>
            </a:pPr>
            <a:r>
              <a:rPr lang="en-US" altLang="zh-CN" dirty="0">
                <a:latin typeface="+mn-ea"/>
              </a:rPr>
              <a:t>    4</a:t>
            </a:r>
            <a:r>
              <a:rPr lang="zh-CN" altLang="en-US" dirty="0">
                <a:latin typeface="+mn-ea"/>
              </a:rPr>
              <a:t>、百度和谷歌：这里不推荐直接看博客和操作过程，只是是</a:t>
            </a:r>
            <a:r>
              <a:rPr lang="en-US" altLang="zh-CN" dirty="0">
                <a:latin typeface="+mn-ea"/>
              </a:rPr>
              <a:t>2/3</a:t>
            </a:r>
            <a:r>
              <a:rPr lang="zh-CN" altLang="en-US" dirty="0">
                <a:latin typeface="+mn-ea"/>
              </a:rPr>
              <a:t>点中方法还是没找到的情况下，作为一个辅助手段。当然，官网和书籍也是百度</a:t>
            </a:r>
            <a:endParaRPr lang="zh-CN" altLang="en-US"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3383280" cy="737235"/>
          </a:xfrm>
          <a:prstGeom prst="rect">
            <a:avLst/>
          </a:prstGeom>
        </p:spPr>
        <p:txBody>
          <a:bodyPr wrap="none">
            <a:spAutoFit/>
          </a:bodyPr>
          <a:lstStyle/>
          <a:p>
            <a:pPr algn="l">
              <a:lnSpc>
                <a:spcPct val="150000"/>
              </a:lnSpc>
            </a:pPr>
            <a:r>
              <a:rPr lang="zh-CN" altLang="en-US" sz="2800" b="1" dirty="0">
                <a:solidFill>
                  <a:schemeClr val="accent5">
                    <a:lumMod val="75000"/>
                  </a:schemeClr>
                </a:solidFill>
                <a:latin typeface="微软雅黑" panose="020B0503020204020204" pitchFamily="34" charset="-122"/>
                <a:ea typeface="微软雅黑" panose="020B0503020204020204" pitchFamily="34" charset="-122"/>
              </a:rPr>
              <a:t>项目新技术调研思路</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2584450"/>
          </a:xfrm>
          <a:prstGeom prst="rect">
            <a:avLst/>
          </a:prstGeom>
        </p:spPr>
        <p:txBody>
          <a:bodyPr wrap="square">
            <a:spAutoFit/>
          </a:bodyPr>
          <a:p>
            <a:pPr fontAlgn="auto">
              <a:lnSpc>
                <a:spcPct val="150000"/>
              </a:lnSpc>
            </a:pPr>
            <a:r>
              <a:rPr lang="en-US" dirty="0">
                <a:latin typeface="+mn-ea"/>
              </a:rPr>
              <a:t>    5</a:t>
            </a:r>
            <a:r>
              <a:rPr lang="zh-CN" altLang="en-US" dirty="0">
                <a:latin typeface="+mn-ea"/>
              </a:rPr>
              <a:t>、本次需要调研安排：</a:t>
            </a:r>
            <a:r>
              <a:rPr lang="en-US" altLang="zh-CN" dirty="0">
                <a:latin typeface="+mn-ea"/>
              </a:rPr>
              <a:t>flume / kafka / habase/zookeeper, </a:t>
            </a:r>
            <a:r>
              <a:rPr lang="zh-CN" altLang="zh-CN" dirty="0">
                <a:latin typeface="+mn-ea"/>
              </a:rPr>
              <a:t>每个技术专门分一个人去调研</a:t>
            </a:r>
            <a:endParaRPr lang="zh-CN" altLang="zh-CN" dirty="0">
              <a:latin typeface="+mn-ea"/>
            </a:endParaRPr>
          </a:p>
          <a:p>
            <a:pPr fontAlgn="auto">
              <a:lnSpc>
                <a:spcPct val="150000"/>
              </a:lnSpc>
            </a:pPr>
            <a:r>
              <a:rPr lang="zh-CN" altLang="zh-CN" dirty="0">
                <a:latin typeface="+mn-ea"/>
              </a:rPr>
              <a:t>     </a:t>
            </a:r>
            <a:r>
              <a:rPr lang="en-US" altLang="zh-CN" dirty="0">
                <a:latin typeface="+mn-ea"/>
              </a:rPr>
              <a:t>flume </a:t>
            </a:r>
            <a:r>
              <a:rPr lang="zh-CN" altLang="zh-CN" dirty="0">
                <a:latin typeface="+mn-ea"/>
              </a:rPr>
              <a:t>和 </a:t>
            </a:r>
            <a:r>
              <a:rPr lang="en-US" altLang="zh-CN" dirty="0">
                <a:latin typeface="+mn-ea"/>
              </a:rPr>
              <a:t>kafka</a:t>
            </a:r>
            <a:r>
              <a:rPr lang="zh-CN" altLang="zh-CN" dirty="0">
                <a:latin typeface="+mn-ea"/>
              </a:rPr>
              <a:t>要考虑协作， </a:t>
            </a:r>
            <a:r>
              <a:rPr lang="en-US" altLang="zh-CN" dirty="0">
                <a:latin typeface="+mn-ea"/>
              </a:rPr>
              <a:t>kafka</a:t>
            </a:r>
            <a:r>
              <a:rPr lang="zh-CN" altLang="zh-CN" dirty="0">
                <a:latin typeface="+mn-ea"/>
              </a:rPr>
              <a:t>和</a:t>
            </a:r>
            <a:r>
              <a:rPr lang="en-US" altLang="zh-CN" dirty="0">
                <a:latin typeface="+mn-ea"/>
              </a:rPr>
              <a:t>zookeeper</a:t>
            </a:r>
            <a:r>
              <a:rPr lang="zh-CN" altLang="zh-CN" dirty="0">
                <a:latin typeface="+mn-ea"/>
              </a:rPr>
              <a:t>要考虑协作， 其它技术点的合作参考后续的技术架构</a:t>
            </a:r>
            <a:endParaRPr lang="zh-CN" altLang="zh-CN" dirty="0">
              <a:latin typeface="+mn-ea"/>
            </a:endParaRPr>
          </a:p>
          <a:p>
            <a:pPr fontAlgn="auto">
              <a:lnSpc>
                <a:spcPct val="150000"/>
              </a:lnSpc>
            </a:pPr>
            <a:r>
              <a:rPr lang="zh-CN" altLang="zh-CN" dirty="0">
                <a:latin typeface="+mn-ea"/>
              </a:rPr>
              <a:t>注意：考虑版本的兼容问题，注意看官网说明，百度，或者</a:t>
            </a:r>
            <a:r>
              <a:rPr lang="en-US" altLang="zh-CN" dirty="0">
                <a:latin typeface="+mn-ea"/>
              </a:rPr>
              <a:t>maven</a:t>
            </a:r>
            <a:r>
              <a:rPr lang="zh-CN" altLang="en-US" dirty="0">
                <a:latin typeface="+mn-ea"/>
              </a:rPr>
              <a:t>仓库里面找</a:t>
            </a:r>
            <a:endParaRPr lang="zh-CN" altLang="en-US" dirty="0">
              <a:latin typeface="+mn-ea"/>
              <a:sym typeface="+mn-ea"/>
            </a:endParaRPr>
          </a:p>
          <a:p>
            <a:pPr fontAlgn="auto">
              <a:lnSpc>
                <a:spcPct val="150000"/>
              </a:lnSpc>
            </a:pPr>
            <a:endParaRPr lang="zh-CN" altLang="en-US" dirty="0">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0996" y="262454"/>
            <a:ext cx="2316480" cy="737235"/>
          </a:xfrm>
          <a:prstGeom prst="rect">
            <a:avLst/>
          </a:prstGeom>
        </p:spPr>
        <p:txBody>
          <a:bodyPr wrap="none">
            <a:spAutoFit/>
          </a:bodyPr>
          <a:lstStyle/>
          <a:p>
            <a:pPr algn="l">
              <a:lnSpc>
                <a:spcPct val="150000"/>
              </a:lnSpc>
            </a:pPr>
            <a:r>
              <a:rPr lang="zh-CN" altLang="en-US" sz="2800" b="1" dirty="0" smtClean="0">
                <a:solidFill>
                  <a:schemeClr val="accent5">
                    <a:lumMod val="75000"/>
                  </a:schemeClr>
                </a:solidFill>
                <a:latin typeface="微软雅黑" panose="020B0503020204020204" pitchFamily="34" charset="-122"/>
                <a:ea typeface="微软雅黑" panose="020B0503020204020204" pitchFamily="34" charset="-122"/>
                <a:sym typeface="+mn-ea"/>
              </a:rPr>
              <a:t>项目需求说明</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1645" y="1661795"/>
            <a:ext cx="9472295" cy="3830955"/>
          </a:xfrm>
          <a:prstGeom prst="rect">
            <a:avLst/>
          </a:prstGeom>
        </p:spPr>
        <p:txBody>
          <a:bodyPr wrap="square">
            <a:spAutoFit/>
          </a:bodyPr>
          <a:p>
            <a:pPr fontAlgn="auto">
              <a:lnSpc>
                <a:spcPct val="150000"/>
              </a:lnSpc>
            </a:pPr>
            <a:r>
              <a:rPr lang="en-US" dirty="0">
                <a:latin typeface="+mn-ea"/>
              </a:rPr>
              <a:t>    1</a:t>
            </a:r>
            <a:r>
              <a:rPr lang="zh-CN" altLang="en-US" dirty="0">
                <a:latin typeface="+mn-ea"/>
              </a:rPr>
              <a:t>、搭建好实时采集系统的整体架构，能够进行从数据采集、分析、存储、查询全流程走通</a:t>
            </a:r>
            <a:endParaRPr lang="zh-CN" altLang="en-US" dirty="0">
              <a:latin typeface="+mn-ea"/>
            </a:endParaRPr>
          </a:p>
          <a:p>
            <a:pPr fontAlgn="auto">
              <a:lnSpc>
                <a:spcPct val="150000"/>
              </a:lnSpc>
            </a:pPr>
            <a:r>
              <a:rPr lang="zh-CN" altLang="en-US" dirty="0">
                <a:latin typeface="+mn-ea"/>
              </a:rPr>
              <a:t>    </a:t>
            </a:r>
            <a:r>
              <a:rPr lang="en-US" altLang="zh-CN" dirty="0">
                <a:latin typeface="+mn-ea"/>
              </a:rPr>
              <a:t>2</a:t>
            </a:r>
            <a:r>
              <a:rPr lang="zh-CN" altLang="en-US" dirty="0">
                <a:latin typeface="+mn-ea"/>
              </a:rPr>
              <a:t>、在</a:t>
            </a:r>
            <a:r>
              <a:rPr lang="en-US" altLang="zh-CN" dirty="0">
                <a:latin typeface="+mn-ea"/>
              </a:rPr>
              <a:t>spark-streaming </a:t>
            </a:r>
            <a:r>
              <a:rPr lang="zh-CN" altLang="zh-CN" dirty="0">
                <a:latin typeface="+mn-ea"/>
              </a:rPr>
              <a:t>这里进行数据处理，然后存入</a:t>
            </a:r>
            <a:r>
              <a:rPr lang="en-US" altLang="zh-CN" dirty="0">
                <a:latin typeface="+mn-ea"/>
              </a:rPr>
              <a:t>habase</a:t>
            </a:r>
            <a:r>
              <a:rPr lang="zh-CN" altLang="zh-CN" dirty="0">
                <a:latin typeface="+mn-ea"/>
              </a:rPr>
              <a:t>中（最后是存在</a:t>
            </a:r>
            <a:r>
              <a:rPr lang="en-US" altLang="zh-CN" dirty="0">
                <a:latin typeface="+mn-ea"/>
              </a:rPr>
              <a:t>hadoop</a:t>
            </a:r>
            <a:r>
              <a:rPr lang="zh-CN" altLang="zh-CN" dirty="0">
                <a:latin typeface="+mn-ea"/>
              </a:rPr>
              <a:t>中）</a:t>
            </a:r>
            <a:endParaRPr lang="zh-CN" altLang="zh-CN" dirty="0">
              <a:latin typeface="+mn-ea"/>
            </a:endParaRPr>
          </a:p>
          <a:p>
            <a:pPr fontAlgn="auto">
              <a:lnSpc>
                <a:spcPct val="150000"/>
              </a:lnSpc>
            </a:pPr>
            <a:r>
              <a:rPr lang="zh-CN" altLang="zh-CN" dirty="0">
                <a:latin typeface="+mn-ea"/>
              </a:rPr>
              <a:t>      </a:t>
            </a:r>
            <a:r>
              <a:rPr lang="en-US" altLang="zh-CN" dirty="0">
                <a:latin typeface="+mn-ea"/>
              </a:rPr>
              <a:t>a</a:t>
            </a:r>
            <a:r>
              <a:rPr lang="zh-CN" altLang="en-US" dirty="0">
                <a:latin typeface="+mn-ea"/>
              </a:rPr>
              <a:t>、用户用过哪些APP和使用时长</a:t>
            </a:r>
            <a:endParaRPr lang="zh-CN" altLang="en-US" dirty="0">
              <a:latin typeface="+mn-ea"/>
            </a:endParaRPr>
          </a:p>
          <a:p>
            <a:pPr fontAlgn="auto">
              <a:lnSpc>
                <a:spcPct val="150000"/>
              </a:lnSpc>
            </a:pPr>
            <a:r>
              <a:rPr lang="zh-CN" altLang="en-US" dirty="0">
                <a:latin typeface="+mn-ea"/>
              </a:rPr>
              <a:t>      </a:t>
            </a:r>
            <a:r>
              <a:rPr lang="en-US" altLang="zh-CN" dirty="0">
                <a:latin typeface="+mn-ea"/>
              </a:rPr>
              <a:t>b</a:t>
            </a:r>
            <a:r>
              <a:rPr lang="zh-CN" altLang="zh-CN" dirty="0">
                <a:latin typeface="+mn-ea"/>
              </a:rPr>
              <a:t>、用户每小时的玩机时长</a:t>
            </a:r>
            <a:endParaRPr lang="zh-CN" altLang="zh-CN" dirty="0">
              <a:latin typeface="+mn-ea"/>
            </a:endParaRPr>
          </a:p>
          <a:p>
            <a:pPr fontAlgn="auto">
              <a:lnSpc>
                <a:spcPct val="150000"/>
              </a:lnSpc>
            </a:pPr>
            <a:r>
              <a:rPr lang="zh-CN" altLang="zh-CN" dirty="0">
                <a:latin typeface="+mn-ea"/>
              </a:rPr>
              <a:t>      </a:t>
            </a:r>
            <a:r>
              <a:rPr lang="en-US" altLang="zh-CN" dirty="0">
                <a:latin typeface="+mn-ea"/>
              </a:rPr>
              <a:t>c</a:t>
            </a:r>
            <a:r>
              <a:rPr lang="zh-CN" altLang="zh-CN" dirty="0">
                <a:latin typeface="+mn-ea"/>
              </a:rPr>
              <a:t>、用户每天的玩机时长</a:t>
            </a:r>
            <a:endParaRPr lang="zh-CN" altLang="zh-CN" dirty="0">
              <a:latin typeface="+mn-ea"/>
            </a:endParaRPr>
          </a:p>
          <a:p>
            <a:pPr fontAlgn="auto">
              <a:lnSpc>
                <a:spcPct val="150000"/>
              </a:lnSpc>
            </a:pPr>
            <a:r>
              <a:rPr lang="zh-CN" altLang="zh-CN" dirty="0">
                <a:latin typeface="+mn-ea"/>
              </a:rPr>
              <a:t>      </a:t>
            </a:r>
            <a:r>
              <a:rPr lang="en-US" altLang="zh-CN" dirty="0">
                <a:latin typeface="+mn-ea"/>
              </a:rPr>
              <a:t>d</a:t>
            </a:r>
            <a:r>
              <a:rPr lang="zh-CN" altLang="en-US" dirty="0">
                <a:latin typeface="+mn-ea"/>
              </a:rPr>
              <a:t>、</a:t>
            </a:r>
            <a:r>
              <a:rPr lang="zh-CN" altLang="zh-CN" dirty="0">
                <a:latin typeface="+mn-ea"/>
              </a:rPr>
              <a:t>用户每个应用每小时的玩机时长</a:t>
            </a:r>
            <a:endParaRPr lang="zh-CN" altLang="zh-CN" dirty="0">
              <a:latin typeface="+mn-ea"/>
            </a:endParaRPr>
          </a:p>
          <a:p>
            <a:pPr fontAlgn="auto">
              <a:lnSpc>
                <a:spcPct val="150000"/>
              </a:lnSpc>
            </a:pPr>
            <a:r>
              <a:rPr lang="zh-CN" altLang="zh-CN" dirty="0">
                <a:latin typeface="+mn-ea"/>
              </a:rPr>
              <a:t>    </a:t>
            </a:r>
            <a:r>
              <a:rPr lang="en-US" altLang="zh-CN" dirty="0">
                <a:latin typeface="+mn-ea"/>
              </a:rPr>
              <a:t>3</a:t>
            </a:r>
            <a:r>
              <a:rPr lang="zh-CN" altLang="en-US" dirty="0">
                <a:latin typeface="+mn-ea"/>
              </a:rPr>
              <a:t>、能够通过</a:t>
            </a:r>
            <a:r>
              <a:rPr lang="en-US" altLang="zh-CN" dirty="0">
                <a:latin typeface="+mn-ea"/>
              </a:rPr>
              <a:t>habase </a:t>
            </a:r>
            <a:r>
              <a:rPr lang="zh-CN" altLang="zh-CN" dirty="0">
                <a:latin typeface="+mn-ea"/>
              </a:rPr>
              <a:t>查询展示出来</a:t>
            </a:r>
            <a:endParaRPr lang="zh-CN" altLang="zh-CN" dirty="0">
              <a:latin typeface="+mn-ea"/>
              <a:sym typeface="+mn-ea"/>
            </a:endParaRPr>
          </a:p>
          <a:p>
            <a:pPr fontAlgn="auto">
              <a:lnSpc>
                <a:spcPct val="150000"/>
              </a:lnSpc>
            </a:pPr>
            <a:endParaRPr lang="zh-CN" altLang="en-US" dirty="0">
              <a:latin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版式">
  <a:themeElements>
    <a:clrScheme name="Office">
      <a:dk1>
        <a:srgbClr val="000000"/>
      </a:dk1>
      <a:lt1>
        <a:srgbClr val="FFFFFF"/>
      </a:lt1>
      <a:dk2>
        <a:srgbClr val="778495"/>
      </a:dk2>
      <a:lt2>
        <a:srgbClr val="F0F0F0"/>
      </a:lt2>
      <a:accent1>
        <a:srgbClr val="63A537"/>
      </a:accent1>
      <a:accent2>
        <a:srgbClr val="08A5EF"/>
      </a:accent2>
      <a:accent3>
        <a:srgbClr val="739A28"/>
      </a:accent3>
      <a:accent4>
        <a:srgbClr val="37A76F"/>
      </a:accent4>
      <a:accent5>
        <a:srgbClr val="4EB3CF"/>
      </a:accent5>
      <a:accent6>
        <a:srgbClr val="51C3F9"/>
      </a:accent6>
      <a:hlink>
        <a:srgbClr val="63A537"/>
      </a:hlink>
      <a:folHlink>
        <a:srgbClr val="BFBFBF"/>
      </a:folHlink>
    </a:clrScheme>
    <a:fontScheme name="标准字体">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63A537"/>
    </a:accent1>
    <a:accent2>
      <a:srgbClr val="08A5EF"/>
    </a:accent2>
    <a:accent3>
      <a:srgbClr val="739A28"/>
    </a:accent3>
    <a:accent4>
      <a:srgbClr val="37A76F"/>
    </a:accent4>
    <a:accent5>
      <a:srgbClr val="4EB3CF"/>
    </a:accent5>
    <a:accent6>
      <a:srgbClr val="51C3F9"/>
    </a:accent6>
    <a:hlink>
      <a:srgbClr val="63A537"/>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2582</Words>
  <Application>WPS 演示</Application>
  <PresentationFormat>宽屏</PresentationFormat>
  <Paragraphs>138</Paragraphs>
  <Slides>20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微软雅黑</vt:lpstr>
      <vt:lpstr>Arial Unicode MS</vt:lpstr>
      <vt:lpstr>Calibri</vt:lpstr>
      <vt:lpstr>黑体</vt:lpstr>
      <vt:lpstr>Segoe UI</vt:lpstr>
      <vt:lpstr>Arial Unicode MS</vt:lpstr>
      <vt:lpstr>Calibri</vt:lpstr>
      <vt:lpstr>版式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Administrator</cp:lastModifiedBy>
  <cp:revision>849</cp:revision>
  <dcterms:created xsi:type="dcterms:W3CDTF">2014-12-24T03:19:00Z</dcterms:created>
  <dcterms:modified xsi:type="dcterms:W3CDTF">2018-07-06T01:32:08Z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