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61" r:id="rId3"/>
    <p:sldId id="396" r:id="rId4"/>
    <p:sldId id="398" r:id="rId5"/>
    <p:sldId id="401" r:id="rId6"/>
    <p:sldId id="400" r:id="rId7"/>
    <p:sldId id="402" r:id="rId8"/>
    <p:sldId id="386" r:id="rId9"/>
    <p:sldId id="385" r:id="rId10"/>
    <p:sldId id="387" r:id="rId12"/>
    <p:sldId id="388" r:id="rId13"/>
    <p:sldId id="389" r:id="rId14"/>
    <p:sldId id="395" r:id="rId15"/>
    <p:sldId id="390" r:id="rId16"/>
    <p:sldId id="394" r:id="rId17"/>
    <p:sldId id="391" r:id="rId18"/>
    <p:sldId id="397" r:id="rId19"/>
  </p:sldIdLst>
  <p:sldSz cx="12192000" cy="6858000"/>
  <p:notesSz cx="6858000" cy="9144000"/>
  <p:embeddedFontLst>
    <p:embeddedFont>
      <p:font typeface="Calibri Light" panose="020F0302020204030204" pitchFamily="34" charset="0"/>
      <p:regular r:id="rId23"/>
      <p:italic r:id="rId24"/>
    </p:embeddedFont>
    <p:embeddedFont>
      <p:font typeface="方正兰亭纤黑_GBK" panose="02010600030101010101" pitchFamily="2" charset="-122"/>
      <p:regular r:id="rId25"/>
    </p:embeddedFont>
    <p:embeddedFont>
      <p:font typeface="黑体" panose="02010609060101010101" pitchFamily="49" charset="-122"/>
      <p:regular r:id="rId26"/>
    </p:embeddedFont>
    <p:embeddedFont>
      <p:font typeface="微软雅黑" panose="020B0503020204020204" pitchFamily="34" charset="-122"/>
      <p:regular r:id="rId27"/>
    </p:embeddedFont>
    <p:embeddedFont>
      <p:font typeface="Segoe UI Black" panose="020B0A02040204020203" pitchFamily="2" charset="0"/>
      <p:bold r:id="rId28"/>
    </p:embeddedFont>
    <p:embeddedFont>
      <p:font typeface="Calibri" panose="020F0502020204030204" charset="0"/>
      <p:regular r:id="rId29"/>
      <p:bold r:id="rId30"/>
      <p:italic r:id="rId31"/>
      <p:boldItalic r:id="rId32"/>
    </p:embeddedFont>
  </p:embeddedFont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9646"/>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54" autoAdjust="0"/>
    <p:restoredTop sz="91902" autoAdjust="0"/>
  </p:normalViewPr>
  <p:slideViewPr>
    <p:cSldViewPr snapToGrid="0">
      <p:cViewPr varScale="1">
        <p:scale>
          <a:sx n="64" d="100"/>
          <a:sy n="64" d="100"/>
        </p:scale>
        <p:origin x="160" y="52"/>
      </p:cViewPr>
      <p:guideLst>
        <p:guide orient="horz" pos="2186"/>
        <p:guide pos="384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BD5E529-5715-4D97-B58C-E634028E2372}"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993ADF90-5B0A-4FFD-AEAF-933E630621E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err="1" smtClean="0"/>
              <a:t>scala</a:t>
            </a:r>
            <a:r>
              <a:rPr lang="zh-CN" altLang="en-US" dirty="0" smtClean="0"/>
              <a:t>背景介绍，和</a:t>
            </a:r>
            <a:r>
              <a:rPr lang="en-US" altLang="zh-CN" dirty="0" smtClean="0"/>
              <a:t>java</a:t>
            </a:r>
            <a:r>
              <a:rPr lang="zh-CN" altLang="en-US" dirty="0" smtClean="0"/>
              <a:t>的历史渊源</a:t>
            </a:r>
            <a:endParaRPr lang="en-US" altLang="zh-CN" dirty="0" smtClean="0"/>
          </a:p>
          <a:p>
            <a:r>
              <a:rPr lang="en-US" altLang="zh-CN" dirty="0" smtClean="0"/>
              <a:t>2</a:t>
            </a:r>
            <a:r>
              <a:rPr lang="zh-CN" altLang="en-US" dirty="0" smtClean="0"/>
              <a:t>：安装</a:t>
            </a:r>
            <a:r>
              <a:rPr lang="en-US" altLang="zh-CN" dirty="0" err="1" smtClean="0"/>
              <a:t>jdk,scala</a:t>
            </a:r>
            <a:endParaRPr lang="en-US" altLang="zh-CN" dirty="0" smtClean="0"/>
          </a:p>
          <a:p>
            <a:r>
              <a:rPr lang="en-US" altLang="zh-CN" dirty="0" smtClean="0"/>
              <a:t>2.1:windows</a:t>
            </a:r>
            <a:r>
              <a:rPr lang="en-US" altLang="zh-CN" baseline="0" dirty="0" smtClean="0"/>
              <a:t> </a:t>
            </a:r>
            <a:r>
              <a:rPr lang="zh-CN" altLang="en-US" baseline="0" dirty="0" smtClean="0"/>
              <a:t>版本下载</a:t>
            </a:r>
            <a:r>
              <a:rPr lang="en-US" altLang="zh-CN" baseline="0" dirty="0" err="1" smtClean="0"/>
              <a:t>msi</a:t>
            </a:r>
            <a:r>
              <a:rPr lang="zh-CN" altLang="en-US" baseline="0" dirty="0" smtClean="0"/>
              <a:t>格式的安装程序，点击安装即可（先安装</a:t>
            </a:r>
            <a:r>
              <a:rPr lang="en-US" altLang="zh-CN" baseline="0" dirty="0" smtClean="0"/>
              <a:t>JDK</a:t>
            </a:r>
            <a:r>
              <a:rPr lang="zh-CN" altLang="en-US" baseline="0" dirty="0" smtClean="0"/>
              <a:t>）</a:t>
            </a:r>
            <a:endParaRPr lang="en-US" altLang="zh-CN" baseline="0" dirty="0" smtClean="0"/>
          </a:p>
          <a:p>
            <a:r>
              <a:rPr lang="en-US" altLang="zh-CN" baseline="0" dirty="0" smtClean="0"/>
              <a:t>2.2:linux</a:t>
            </a:r>
            <a:r>
              <a:rPr lang="zh-CN" altLang="en-US" baseline="0" dirty="0" smtClean="0"/>
              <a:t>版本注意配置环境变量，</a:t>
            </a:r>
            <a:endParaRPr lang="en-US" altLang="zh-CN" baseline="0" dirty="0" smtClean="0"/>
          </a:p>
          <a:p>
            <a:r>
              <a:rPr lang="en-US" altLang="zh-CN" baseline="0" dirty="0" smtClean="0"/>
              <a:t> vi /</a:t>
            </a:r>
            <a:r>
              <a:rPr lang="en-US" altLang="zh-CN" baseline="0" dirty="0" err="1" smtClean="0"/>
              <a:t>etc</a:t>
            </a:r>
            <a:r>
              <a:rPr lang="en-US" altLang="zh-CN" baseline="0" dirty="0" smtClean="0"/>
              <a:t>/profile </a:t>
            </a:r>
            <a:endParaRPr lang="en-US" altLang="zh-CN" baseline="0" dirty="0" smtClean="0"/>
          </a:p>
          <a:p>
            <a:r>
              <a:rPr lang="en-US" altLang="zh-CN" baseline="0" dirty="0" smtClean="0"/>
              <a:t> export JAVA_HOME=/</a:t>
            </a:r>
            <a:r>
              <a:rPr lang="en-US" altLang="zh-CN" baseline="0" dirty="0" err="1" smtClean="0"/>
              <a:t>usr</a:t>
            </a:r>
            <a:r>
              <a:rPr lang="en-US" altLang="zh-CN" baseline="0" dirty="0" smtClean="0"/>
              <a:t>/java/jdk1.8</a:t>
            </a:r>
            <a:endParaRPr lang="en-US" altLang="zh-CN" baseline="0" dirty="0" smtClean="0"/>
          </a:p>
          <a:p>
            <a:r>
              <a:rPr lang="en-US" altLang="zh-CN" baseline="0" dirty="0" smtClean="0"/>
              <a:t> export PATH=$PATH;$JAVA_HOME/bin;/</a:t>
            </a:r>
            <a:r>
              <a:rPr lang="en-US" altLang="zh-CN" baseline="0" dirty="0" err="1" smtClean="0"/>
              <a:t>usr</a:t>
            </a:r>
            <a:r>
              <a:rPr lang="en-US" altLang="zh-CN" baseline="0" dirty="0" smtClean="0"/>
              <a:t>/java/</a:t>
            </a:r>
            <a:r>
              <a:rPr lang="en-US" altLang="zh-CN" baseline="0" dirty="0" err="1" smtClean="0"/>
              <a:t>scala</a:t>
            </a:r>
            <a:r>
              <a:rPr lang="en-US" altLang="zh-CN" baseline="0" dirty="0" smtClean="0"/>
              <a:t>/bin</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993ADF90-5B0A-4FFD-AEAF-933E630621E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2690E70-5904-48D8-9C38-22EF20E01D3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EBE916-85FF-4F54-83E4-3AA26A79FC6F}"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8" name="图片 7"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28D49DF8-2B9C-4E7E-A1AC-2E5DCED6BCB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1E6BBD-B870-4359-871B-6D18BAD572FC}"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8" name="图片 7"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AB11B852-F930-4B55-B114-4F09ECC83A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84BF78-5690-4AB0-BE26-43F85E5661CE}"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8" name="图片 7"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5A65477-B528-4F57-BB50-D4B294CA0A0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981E27-90CE-44D9-B499-90A8F27681B1}"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7" name="图片 6"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4B3786E-F536-4D20-9881-9A1015F7C02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C54441-6C28-4A33-B41B-2DA35C9E4FCE}"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7" name="图片 6"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7"/>
          <p:cNvPicPr>
            <a:picLocks noChangeAspect="1"/>
          </p:cNvPicPr>
          <p:nvPr userDrawn="1"/>
        </p:nvPicPr>
        <p:blipFill>
          <a:blip r:embed="rId2"/>
          <a:srcRect/>
          <a:stretch>
            <a:fillRect/>
          </a:stretch>
        </p:blipFill>
        <p:spPr bwMode="auto">
          <a:xfrm>
            <a:off x="8502650" y="701675"/>
            <a:ext cx="2813050" cy="495300"/>
          </a:xfrm>
          <a:prstGeom prst="rect">
            <a:avLst/>
          </a:prstGeom>
          <a:noFill/>
          <a:ln w="9525">
            <a:noFill/>
            <a:miter lim="800000"/>
            <a:headEnd/>
            <a:tailEnd/>
          </a:ln>
        </p:spPr>
      </p:pic>
      <p:sp>
        <p:nvSpPr>
          <p:cNvPr id="2" name="标题 1"/>
          <p:cNvSpPr>
            <a:spLocks noGrp="1"/>
          </p:cNvSpPr>
          <p:nvPr>
            <p:ph type="title"/>
          </p:nvPr>
        </p:nvSpPr>
        <p:spPr>
          <a:xfrm>
            <a:off x="838200" y="365125"/>
            <a:ext cx="7772400" cy="1325563"/>
          </a:xfrm>
        </p:spPr>
        <p:txBody>
          <a:bodyPr/>
          <a:lstStyle>
            <a:lvl1pPr>
              <a:defRPr>
                <a:latin typeface="方正兰亭纤黑_GBK" panose="02010600030101010101" pitchFamily="2" charset="-122"/>
                <a:ea typeface="方正兰亭纤黑_GBK"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方正兰亭纤黑_GBK" panose="02010600030101010101" pitchFamily="2" charset="-122"/>
                <a:ea typeface="方正兰亭纤黑_GBK" panose="02010600030101010101" pitchFamily="2" charset="-122"/>
              </a:defRPr>
            </a:lvl1pPr>
            <a:lvl2pPr>
              <a:defRPr>
                <a:latin typeface="方正兰亭纤黑_GBK" panose="02010600030101010101" pitchFamily="2" charset="-122"/>
                <a:ea typeface="方正兰亭纤黑_GBK" panose="02010600030101010101" pitchFamily="2" charset="-122"/>
              </a:defRPr>
            </a:lvl2pPr>
            <a:lvl3pPr>
              <a:defRPr>
                <a:latin typeface="方正兰亭纤黑_GBK" panose="02010600030101010101" pitchFamily="2" charset="-122"/>
                <a:ea typeface="方正兰亭纤黑_GBK" panose="02010600030101010101" pitchFamily="2" charset="-122"/>
              </a:defRPr>
            </a:lvl3pPr>
            <a:lvl4pPr>
              <a:defRPr>
                <a:latin typeface="方正兰亭纤黑_GBK" panose="02010600030101010101" pitchFamily="2" charset="-122"/>
                <a:ea typeface="方正兰亭纤黑_GBK" panose="02010600030101010101" pitchFamily="2" charset="-122"/>
              </a:defRPr>
            </a:lvl4pPr>
            <a:lvl5pPr>
              <a:defRPr>
                <a:latin typeface="方正兰亭纤黑_GBK" panose="02010600030101010101" pitchFamily="2" charset="-122"/>
                <a:ea typeface="方正兰亭纤黑_GBK" panose="0201060003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9DAE86D2-96B2-4587-9373-4A8B202098D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74E34E-6C32-46B3-B4A1-16134C4686BC}" type="slidenum">
              <a:rPr lang="zh-CN" altLang="en-US"/>
            </a:fld>
            <a:endParaRPr lang="zh-CN" altLang="en-US"/>
          </a:p>
        </p:txBody>
      </p:sp>
      <p:pic>
        <p:nvPicPr>
          <p:cNvPr id="9" name="图片 8" descr="566ce8b5462ef"/>
          <p:cNvPicPr>
            <a:picLocks noChangeAspect="1"/>
          </p:cNvPicPr>
          <p:nvPr userDrawn="1"/>
        </p:nvPicPr>
        <p:blipFill>
          <a:blip r:embed="rId3"/>
          <a:stretch>
            <a:fillRect/>
          </a:stretch>
        </p:blipFill>
        <p:spPr>
          <a:xfrm>
            <a:off x="9876790" y="248920"/>
            <a:ext cx="1993265" cy="411480"/>
          </a:xfrm>
          <a:prstGeom prst="rect">
            <a:avLst/>
          </a:prstGeom>
        </p:spPr>
      </p:pic>
      <p:pic>
        <p:nvPicPr>
          <p:cNvPr id="8" name="图片 7" descr="694024737714130673"/>
          <p:cNvPicPr>
            <a:picLocks noChangeAspect="1"/>
          </p:cNvPicPr>
          <p:nvPr userDrawn="1"/>
        </p:nvPicPr>
        <p:blipFill>
          <a:blip r:embed="rId4"/>
          <a:stretch>
            <a:fillRect/>
          </a:stretch>
        </p:blipFill>
        <p:spPr>
          <a:xfrm>
            <a:off x="10403840" y="6198235"/>
            <a:ext cx="1714500" cy="609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4" name="矩形 6"/>
          <p:cNvSpPr/>
          <p:nvPr userDrawn="1"/>
        </p:nvSpPr>
        <p:spPr>
          <a:xfrm>
            <a:off x="0" y="0"/>
            <a:ext cx="610552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43754" y="365125"/>
            <a:ext cx="5513294" cy="1325563"/>
          </a:xfrm>
        </p:spPr>
        <p:txBody>
          <a:bodyPr/>
          <a:lstStyle>
            <a:lvl1pPr>
              <a:defRPr>
                <a:solidFill>
                  <a:schemeClr val="bg1"/>
                </a:solidFill>
                <a:latin typeface="方正兰亭纤黑_GBK" panose="02010600030101010101" pitchFamily="2" charset="-122"/>
                <a:ea typeface="方正兰亭纤黑_GBK"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320118" y="1825625"/>
            <a:ext cx="5311588" cy="4351338"/>
          </a:xfrm>
        </p:spPr>
        <p:txBody>
          <a:bodyPr/>
          <a:lstStyle>
            <a:lvl1pPr>
              <a:defRPr>
                <a:latin typeface="方正兰亭纤黑_GBK" panose="02010600030101010101" pitchFamily="2" charset="-122"/>
                <a:ea typeface="方正兰亭纤黑_GBK" panose="02010600030101010101" pitchFamily="2" charset="-122"/>
              </a:defRPr>
            </a:lvl1pPr>
            <a:lvl2pPr>
              <a:defRPr>
                <a:latin typeface="方正兰亭纤黑_GBK" panose="02010600030101010101" pitchFamily="2" charset="-122"/>
                <a:ea typeface="方正兰亭纤黑_GBK" panose="02010600030101010101" pitchFamily="2" charset="-122"/>
              </a:defRPr>
            </a:lvl2pPr>
            <a:lvl3pPr>
              <a:defRPr>
                <a:latin typeface="方正兰亭纤黑_GBK" panose="02010600030101010101" pitchFamily="2" charset="-122"/>
                <a:ea typeface="方正兰亭纤黑_GBK" panose="02010600030101010101" pitchFamily="2" charset="-122"/>
              </a:defRPr>
            </a:lvl3pPr>
            <a:lvl4pPr>
              <a:defRPr>
                <a:latin typeface="方正兰亭纤黑_GBK" panose="02010600030101010101" pitchFamily="2" charset="-122"/>
                <a:ea typeface="方正兰亭纤黑_GBK" panose="02010600030101010101" pitchFamily="2" charset="-122"/>
              </a:defRPr>
            </a:lvl4pPr>
            <a:lvl5pPr>
              <a:defRPr>
                <a:latin typeface="方正兰亭纤黑_GBK" panose="02010600030101010101" pitchFamily="2" charset="-122"/>
                <a:ea typeface="方正兰亭纤黑_GBK" panose="0201060003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6CB5D3BC-5D1F-4D06-BA72-B0D7EC1D1C7D}"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B807AD61-2D3B-482B-A2D7-47A46A130444}"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矩形 6"/>
          <p:cNvSpPr/>
          <p:nvPr userDrawn="1"/>
        </p:nvSpPr>
        <p:spPr>
          <a:xfrm>
            <a:off x="0" y="0"/>
            <a:ext cx="178911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43754" y="365125"/>
            <a:ext cx="1035422" cy="5591922"/>
          </a:xfrm>
        </p:spPr>
        <p:txBody>
          <a:bodyPr vert="eaVert"/>
          <a:lstStyle>
            <a:lvl1pPr>
              <a:defRPr>
                <a:solidFill>
                  <a:schemeClr val="bg1"/>
                </a:solidFill>
                <a:latin typeface="方正兰亭纤黑_GBK" panose="02010600030101010101" pitchFamily="2" charset="-122"/>
                <a:ea typeface="方正兰亭纤黑_GBK"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232213" y="1825625"/>
            <a:ext cx="9399493" cy="4351338"/>
          </a:xfrm>
        </p:spPr>
        <p:txBody>
          <a:bodyPr/>
          <a:lstStyle>
            <a:lvl1pPr>
              <a:defRPr>
                <a:latin typeface="方正兰亭纤黑_GBK" panose="02010600030101010101" pitchFamily="2" charset="-122"/>
                <a:ea typeface="方正兰亭纤黑_GBK" panose="02010600030101010101" pitchFamily="2" charset="-122"/>
              </a:defRPr>
            </a:lvl1pPr>
            <a:lvl2pPr>
              <a:defRPr>
                <a:latin typeface="方正兰亭纤黑_GBK" panose="02010600030101010101" pitchFamily="2" charset="-122"/>
                <a:ea typeface="方正兰亭纤黑_GBK" panose="02010600030101010101" pitchFamily="2" charset="-122"/>
              </a:defRPr>
            </a:lvl2pPr>
            <a:lvl3pPr>
              <a:defRPr>
                <a:latin typeface="方正兰亭纤黑_GBK" panose="02010600030101010101" pitchFamily="2" charset="-122"/>
                <a:ea typeface="方正兰亭纤黑_GBK" panose="02010600030101010101" pitchFamily="2" charset="-122"/>
              </a:defRPr>
            </a:lvl3pPr>
            <a:lvl4pPr>
              <a:defRPr>
                <a:latin typeface="方正兰亭纤黑_GBK" panose="02010600030101010101" pitchFamily="2" charset="-122"/>
                <a:ea typeface="方正兰亭纤黑_GBK" panose="02010600030101010101" pitchFamily="2" charset="-122"/>
              </a:defRPr>
            </a:lvl4pPr>
            <a:lvl5pPr>
              <a:defRPr>
                <a:latin typeface="方正兰亭纤黑_GBK" panose="02010600030101010101" pitchFamily="2" charset="-122"/>
                <a:ea typeface="方正兰亭纤黑_GBK" panose="0201060003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349C5F8E-4374-49F3-88CA-64BF0EE8614F}"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83AD907-CDD7-49BD-B5BF-C5B690A38023}" type="slidenum">
              <a:rPr lang="zh-CN" altLang="en-US"/>
            </a:fld>
            <a:endParaRPr lang="zh-CN" altLang="en-US"/>
          </a:p>
        </p:txBody>
      </p:sp>
      <p:pic>
        <p:nvPicPr>
          <p:cNvPr id="14" name="图片 13"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16" name="图片 15"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5ABB3361-D2EB-480D-A42B-334416B9AA7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89A5111-81A3-4CAC-9AC8-192968D07034}"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7" name="图片 6"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A2DC0D7-B104-4B2F-A82D-C201856A6C4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80FBC1-5FEB-4B0E-92AE-DBA1EB43A15A}"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8" name="图片 7"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8603323-CBEC-4C5D-9041-081A11DBC23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8DFF261-AF7F-4986-9BAF-97A7CF54B820}" type="slidenum">
              <a:rPr lang="zh-CN" altLang="en-US"/>
            </a:fld>
            <a:endParaRPr lang="zh-CN" altLang="en-US"/>
          </a:p>
        </p:txBody>
      </p:sp>
      <p:pic>
        <p:nvPicPr>
          <p:cNvPr id="10" name="图片 9"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12" name="图片 11"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BA8B222-BD49-444E-B44E-A958DE6B558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0DA6C71-E6C8-4E14-83A6-ABA3417651DB}" type="slidenum">
              <a:rPr lang="zh-CN" altLang="en-US"/>
            </a:fld>
            <a:endParaRPr lang="zh-CN" altLang="en-US"/>
          </a:p>
        </p:txBody>
      </p:sp>
      <p:pic>
        <p:nvPicPr>
          <p:cNvPr id="9" name="图片 8" descr="566ce8b5462ef"/>
          <p:cNvPicPr>
            <a:picLocks noChangeAspect="1"/>
          </p:cNvPicPr>
          <p:nvPr userDrawn="1"/>
        </p:nvPicPr>
        <p:blipFill>
          <a:blip r:embed="rId2"/>
          <a:stretch>
            <a:fillRect/>
          </a:stretch>
        </p:blipFill>
        <p:spPr>
          <a:xfrm>
            <a:off x="9876790" y="248920"/>
            <a:ext cx="1993265" cy="411480"/>
          </a:xfrm>
          <a:prstGeom prst="rect">
            <a:avLst/>
          </a:prstGeom>
        </p:spPr>
      </p:pic>
      <p:pic>
        <p:nvPicPr>
          <p:cNvPr id="6" name="图片 5" descr="694024737714130673"/>
          <p:cNvPicPr>
            <a:picLocks noChangeAspect="1"/>
          </p:cNvPicPr>
          <p:nvPr userDrawn="1"/>
        </p:nvPicPr>
        <p:blipFill>
          <a:blip r:embed="rId3"/>
          <a:stretch>
            <a:fillRect/>
          </a:stretch>
        </p:blipFill>
        <p:spPr>
          <a:xfrm>
            <a:off x="10403840" y="6198235"/>
            <a:ext cx="1714500" cy="6096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1DC6E4-23D4-4746-A1E7-9970C041D4C4}"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C504E91-7E52-4AE9-99D8-96F3AC362289}" type="slidenum">
              <a:rPr lang="zh-CN" altLang="en-US"/>
            </a:fld>
            <a:endParaRPr lang="zh-CN" altLang="en-US"/>
          </a:p>
        </p:txBody>
      </p:sp>
      <p:pic>
        <p:nvPicPr>
          <p:cNvPr id="10" name="图片 9" descr="694024737714130673"/>
          <p:cNvPicPr>
            <a:picLocks noChangeAspect="1"/>
          </p:cNvPicPr>
          <p:nvPr userDrawn="1"/>
        </p:nvPicPr>
        <p:blipFill>
          <a:blip r:embed="rId2"/>
          <a:stretch>
            <a:fillRect/>
          </a:stretch>
        </p:blipFill>
        <p:spPr>
          <a:xfrm>
            <a:off x="10403840" y="6198235"/>
            <a:ext cx="17145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EBC2667A-8A84-416D-99E2-E899366276CF}"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C538595-011B-43A8-8DC8-6544803D6170}" type="slidenum">
              <a:rPr lang="zh-CN" altLang="en-US"/>
            </a:fld>
            <a:endParaRPr lang="zh-CN" altLang="en-US"/>
          </a:p>
        </p:txBody>
      </p:sp>
      <p:pic>
        <p:nvPicPr>
          <p:cNvPr id="16" name="图片 15" descr="694024737714130673"/>
          <p:cNvPicPr>
            <a:picLocks noChangeAspect="1"/>
          </p:cNvPicPr>
          <p:nvPr userDrawn="1"/>
        </p:nvPicPr>
        <p:blipFill>
          <a:blip r:embed="rId14"/>
          <a:stretch>
            <a:fillRect/>
          </a:stretch>
        </p:blipFill>
        <p:spPr>
          <a:xfrm>
            <a:off x="10403840" y="6198235"/>
            <a:ext cx="17145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0.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hyperlink" Target="http://www.scala-lang.org/" TargetMode="Externa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651500"/>
            <a:ext cx="12192000" cy="1206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文本框 6"/>
          <p:cNvSpPr txBox="1">
            <a:spLocks noChangeArrowheads="1"/>
          </p:cNvSpPr>
          <p:nvPr/>
        </p:nvSpPr>
        <p:spPr bwMode="auto">
          <a:xfrm>
            <a:off x="8642554" y="5927725"/>
            <a:ext cx="1915909" cy="553998"/>
          </a:xfrm>
          <a:prstGeom prst="rect">
            <a:avLst/>
          </a:prstGeom>
          <a:noFill/>
          <a:ln w="9525">
            <a:noFill/>
            <a:miter lim="800000"/>
          </a:ln>
        </p:spPr>
        <p:txBody>
          <a:bodyPr wrap="none">
            <a:spAutoFit/>
          </a:bodyPr>
          <a:lstStyle/>
          <a:p>
            <a:r>
              <a:rPr lang="en-US" altLang="zh-CN" sz="3000" dirty="0" smtClean="0">
                <a:solidFill>
                  <a:schemeClr val="bg1"/>
                </a:solidFill>
                <a:latin typeface="黑体" panose="02010609060101010101" pitchFamily="49" charset="-122"/>
                <a:ea typeface="黑体" panose="02010609060101010101" pitchFamily="49" charset="-122"/>
              </a:rPr>
              <a:t>2017</a:t>
            </a:r>
            <a:r>
              <a:rPr lang="zh-CN" altLang="en-US" sz="3000" dirty="0" smtClean="0">
                <a:solidFill>
                  <a:schemeClr val="bg1"/>
                </a:solidFill>
                <a:latin typeface="黑体" panose="02010609060101010101" pitchFamily="49" charset="-122"/>
                <a:ea typeface="黑体" panose="02010609060101010101" pitchFamily="49" charset="-122"/>
              </a:rPr>
              <a:t>年</a:t>
            </a:r>
            <a:r>
              <a:rPr lang="en-US" altLang="zh-CN" sz="3000" dirty="0" smtClean="0">
                <a:solidFill>
                  <a:schemeClr val="bg1"/>
                </a:solidFill>
                <a:latin typeface="黑体" panose="02010609060101010101" pitchFamily="49" charset="-122"/>
                <a:ea typeface="黑体" panose="02010609060101010101" pitchFamily="49" charset="-122"/>
              </a:rPr>
              <a:t>1</a:t>
            </a:r>
            <a:r>
              <a:rPr lang="zh-CN" altLang="en-US" sz="3000" dirty="0" smtClean="0">
                <a:solidFill>
                  <a:schemeClr val="bg1"/>
                </a:solidFill>
                <a:latin typeface="黑体" panose="02010609060101010101" pitchFamily="49" charset="-122"/>
                <a:ea typeface="黑体" panose="02010609060101010101" pitchFamily="49" charset="-122"/>
              </a:rPr>
              <a:t>月</a:t>
            </a:r>
            <a:endParaRPr lang="zh-CN" altLang="en-US" sz="3000" dirty="0">
              <a:solidFill>
                <a:schemeClr val="bg1"/>
              </a:solidFill>
              <a:latin typeface="黑体" panose="02010609060101010101" pitchFamily="49" charset="-122"/>
              <a:ea typeface="黑体" panose="02010609060101010101" pitchFamily="49" charset="-122"/>
            </a:endParaRPr>
          </a:p>
        </p:txBody>
      </p:sp>
      <p:pic>
        <p:nvPicPr>
          <p:cNvPr id="3" name="图片 2" descr="图22片1"/>
          <p:cNvPicPr>
            <a:picLocks noChangeAspect="1"/>
          </p:cNvPicPr>
          <p:nvPr/>
        </p:nvPicPr>
        <p:blipFill>
          <a:blip r:embed="rId1"/>
          <a:stretch>
            <a:fillRect/>
          </a:stretch>
        </p:blipFill>
        <p:spPr>
          <a:xfrm>
            <a:off x="725170" y="6012180"/>
            <a:ext cx="1993265" cy="411480"/>
          </a:xfrm>
          <a:prstGeom prst="rect">
            <a:avLst/>
          </a:prstGeom>
        </p:spPr>
      </p:pic>
      <p:sp>
        <p:nvSpPr>
          <p:cNvPr id="6" name="Rectangle 2"/>
          <p:cNvSpPr>
            <a:spLocks noGrp="1" noChangeArrowheads="1"/>
          </p:cNvSpPr>
          <p:nvPr/>
        </p:nvSpPr>
        <p:spPr bwMode="auto">
          <a:xfrm>
            <a:off x="1520617" y="2066078"/>
            <a:ext cx="9169637" cy="107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6000" b="1" dirty="0" smtClean="0">
                <a:solidFill>
                  <a:srgbClr val="2882BE"/>
                </a:solidFill>
                <a:latin typeface="+mn-ea"/>
                <a:ea typeface="+mn-ea"/>
                <a:sym typeface="微软雅黑" panose="020B0503020204020204" pitchFamily="34" charset="-122"/>
              </a:rPr>
              <a:t>国家信息中心</a:t>
            </a:r>
            <a:endParaRPr lang="en-US" altLang="zh-CN" sz="6000" b="1" dirty="0">
              <a:solidFill>
                <a:srgbClr val="2882BE"/>
              </a:solidFill>
              <a:latin typeface="+mn-ea"/>
              <a:ea typeface="+mn-ea"/>
              <a:sym typeface="微软雅黑" panose="020B0503020204020204" pitchFamily="34" charset="-122"/>
            </a:endParaRPr>
          </a:p>
        </p:txBody>
      </p:sp>
      <p:grpSp>
        <p:nvGrpSpPr>
          <p:cNvPr id="7" name="组合 6"/>
          <p:cNvGrpSpPr/>
          <p:nvPr/>
        </p:nvGrpSpPr>
        <p:grpSpPr>
          <a:xfrm>
            <a:off x="5004825" y="5576186"/>
            <a:ext cx="2201220" cy="618556"/>
            <a:chOff x="4854013" y="5576186"/>
            <a:chExt cx="2201220" cy="618556"/>
          </a:xfrm>
          <a:solidFill>
            <a:srgbClr val="0080B2"/>
          </a:solidFill>
        </p:grpSpPr>
        <p:sp>
          <p:nvSpPr>
            <p:cNvPr id="8" name="椭圆 7"/>
            <p:cNvSpPr/>
            <p:nvPr/>
          </p:nvSpPr>
          <p:spPr>
            <a:xfrm>
              <a:off x="4854013" y="5576186"/>
              <a:ext cx="618076" cy="6185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9" name="椭圆 8"/>
            <p:cNvSpPr/>
            <p:nvPr/>
          </p:nvSpPr>
          <p:spPr>
            <a:xfrm>
              <a:off x="5381728" y="5576186"/>
              <a:ext cx="618076" cy="6185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0</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5909443" y="5576186"/>
              <a:ext cx="618076" cy="6185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6437157" y="5576186"/>
              <a:ext cx="618076" cy="6185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7</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2" name="Rectangle 2"/>
          <p:cNvSpPr>
            <a:spLocks noGrp="1" noChangeArrowheads="1"/>
          </p:cNvSpPr>
          <p:nvPr/>
        </p:nvSpPr>
        <p:spPr bwMode="auto">
          <a:xfrm>
            <a:off x="1511182" y="3194492"/>
            <a:ext cx="9169637" cy="77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400" b="1" dirty="0" smtClean="0">
                <a:solidFill>
                  <a:srgbClr val="2882BE"/>
                </a:solidFill>
                <a:latin typeface="+mn-ea"/>
                <a:ea typeface="+mn-ea"/>
                <a:sym typeface="微软雅黑" panose="020B0503020204020204" pitchFamily="34" charset="-122"/>
              </a:rPr>
              <a:t>成都大数据基地</a:t>
            </a:r>
            <a:endParaRPr lang="en-US" altLang="zh-CN" sz="4400" b="1" dirty="0">
              <a:solidFill>
                <a:srgbClr val="2882BE"/>
              </a:solidFill>
              <a:latin typeface="+mn-ea"/>
              <a:ea typeface="+mn-ea"/>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2657"/>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txBox="1"/>
          <p:nvPr/>
        </p:nvSpPr>
        <p:spPr>
          <a:xfrm>
            <a:off x="911424" y="755358"/>
            <a:ext cx="987552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360" b="1" dirty="0" smtClean="0">
                <a:latin typeface="微软雅黑" panose="020B0503020204020204" pitchFamily="34" charset="-122"/>
                <a:ea typeface="微软雅黑" panose="020B0503020204020204" pitchFamily="34" charset="-122"/>
              </a:rPr>
              <a:t>变量声明</a:t>
            </a:r>
            <a:endParaRPr lang="zh-CN" altLang="en-US" sz="336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13" name="标题 1"/>
          <p:cNvSpPr txBox="1"/>
          <p:nvPr/>
        </p:nvSpPr>
        <p:spPr>
          <a:xfrm>
            <a:off x="911424" y="1581151"/>
            <a:ext cx="9875520" cy="2022182"/>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n-US" altLang="zh-CN" sz="3360" b="1" dirty="0" err="1" smtClean="0">
                <a:latin typeface="微软雅黑" panose="020B0503020204020204" pitchFamily="34" charset="-122"/>
                <a:ea typeface="微软雅黑" panose="020B0503020204020204" pitchFamily="34" charset="-122"/>
              </a:rPr>
              <a:t>val</a:t>
            </a:r>
            <a:r>
              <a:rPr lang="en-US" altLang="zh-CN" sz="3360" b="1" dirty="0" smtClean="0">
                <a:latin typeface="微软雅黑" panose="020B0503020204020204" pitchFamily="34" charset="-122"/>
                <a:ea typeface="微软雅黑" panose="020B0503020204020204" pitchFamily="34" charset="-122"/>
              </a:rPr>
              <a:t>: </a:t>
            </a:r>
            <a:r>
              <a:rPr lang="zh-CN" altLang="en-US" sz="3360" b="1" dirty="0" smtClean="0">
                <a:latin typeface="微软雅黑" panose="020B0503020204020204" pitchFamily="34" charset="-122"/>
                <a:ea typeface="微软雅黑" panose="020B0503020204020204" pitchFamily="34" charset="-122"/>
              </a:rPr>
              <a:t>声明不可变的变量（就是常量的意思）</a:t>
            </a:r>
            <a:endParaRPr lang="en-US" altLang="zh-CN" sz="3360" b="1" dirty="0" smtClean="0">
              <a:latin typeface="微软雅黑" panose="020B0503020204020204" pitchFamily="34" charset="-122"/>
              <a:ea typeface="微软雅黑" panose="020B0503020204020204" pitchFamily="34" charset="-122"/>
            </a:endParaRPr>
          </a:p>
          <a:p>
            <a:pPr marL="514350" indent="-514350" algn="l">
              <a:buAutoNum type="arabicPeriod"/>
            </a:pPr>
            <a:r>
              <a:rPr lang="en-US" altLang="zh-CN" sz="3360" b="1" dirty="0" err="1" smtClean="0">
                <a:latin typeface="微软雅黑" panose="020B0503020204020204" pitchFamily="34" charset="-122"/>
                <a:ea typeface="微软雅黑" panose="020B0503020204020204" pitchFamily="34" charset="-122"/>
              </a:rPr>
              <a:t>var</a:t>
            </a:r>
            <a:r>
              <a:rPr lang="en-US" altLang="zh-CN" sz="3360" b="1" dirty="0" smtClean="0">
                <a:latin typeface="微软雅黑" panose="020B0503020204020204" pitchFamily="34" charset="-122"/>
                <a:ea typeface="微软雅黑" panose="020B0503020204020204" pitchFamily="34" charset="-122"/>
              </a:rPr>
              <a:t>: </a:t>
            </a:r>
            <a:r>
              <a:rPr lang="zh-CN" altLang="en-US" sz="3360" b="1" dirty="0" smtClean="0">
                <a:latin typeface="微软雅黑" panose="020B0503020204020204" pitchFamily="34" charset="-122"/>
                <a:ea typeface="微软雅黑" panose="020B0503020204020204" pitchFamily="34" charset="-122"/>
              </a:rPr>
              <a:t>声明可变的变量</a:t>
            </a:r>
            <a:endParaRPr lang="en-US" altLang="zh-CN" sz="3360" b="1" dirty="0" smtClean="0">
              <a:latin typeface="微软雅黑" panose="020B0503020204020204" pitchFamily="34" charset="-122"/>
              <a:ea typeface="微软雅黑" panose="020B0503020204020204" pitchFamily="34" charset="-122"/>
            </a:endParaRPr>
          </a:p>
          <a:p>
            <a:pPr marL="514350" indent="-514350" algn="l">
              <a:buAutoNum type="arabicPeriod"/>
            </a:pPr>
            <a:r>
              <a:rPr lang="zh-CN" altLang="en-US" sz="3360" b="1" dirty="0" smtClean="0">
                <a:latin typeface="微软雅黑" panose="020B0503020204020204" pitchFamily="34" charset="-122"/>
                <a:ea typeface="微软雅黑" panose="020B0503020204020204" pitchFamily="34" charset="-122"/>
              </a:rPr>
              <a:t>推荐使用</a:t>
            </a:r>
            <a:r>
              <a:rPr lang="en-US" altLang="zh-CN" sz="3360" b="1" dirty="0" err="1" smtClean="0">
                <a:latin typeface="微软雅黑" panose="020B0503020204020204" pitchFamily="34" charset="-122"/>
                <a:ea typeface="微软雅黑" panose="020B0503020204020204" pitchFamily="34" charset="-122"/>
              </a:rPr>
              <a:t>val</a:t>
            </a:r>
            <a:endParaRPr lang="en-US" altLang="zh-CN" sz="3360" b="1" dirty="0" smtClean="0">
              <a:latin typeface="微软雅黑" panose="020B0503020204020204" pitchFamily="34" charset="-122"/>
              <a:ea typeface="微软雅黑" panose="020B0503020204020204" pitchFamily="34" charset="-122"/>
            </a:endParaRPr>
          </a:p>
          <a:p>
            <a:pPr marL="514350" indent="-514350" algn="l">
              <a:buAutoNum type="arabicPeriod"/>
            </a:pPr>
            <a:r>
              <a:rPr lang="zh-CN" altLang="en-US" sz="3360" b="1" dirty="0" smtClean="0">
                <a:latin typeface="微软雅黑" panose="020B0503020204020204" pitchFamily="34" charset="-122"/>
                <a:ea typeface="微软雅黑" panose="020B0503020204020204" pitchFamily="34" charset="-122"/>
              </a:rPr>
              <a:t>变量声明时可以不指定类型，编译器可以自动推断出来</a:t>
            </a:r>
            <a:endParaRPr lang="zh-CN" altLang="en-US" sz="3360" b="1" dirty="0">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2657"/>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txBox="1"/>
          <p:nvPr/>
        </p:nvSpPr>
        <p:spPr>
          <a:xfrm>
            <a:off x="639570" y="755358"/>
            <a:ext cx="987552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smtClean="0">
                <a:latin typeface="微软雅黑" panose="020B0503020204020204" pitchFamily="34" charset="-122"/>
                <a:ea typeface="微软雅黑" panose="020B0503020204020204" pitchFamily="34" charset="-122"/>
              </a:rPr>
              <a:t>Scala</a:t>
            </a:r>
            <a:r>
              <a:rPr lang="zh-CN" altLang="en-US" sz="3360" b="1" dirty="0" smtClean="0">
                <a:latin typeface="微软雅黑" panose="020B0503020204020204" pitchFamily="34" charset="-122"/>
                <a:ea typeface="微软雅黑" panose="020B0503020204020204" pitchFamily="34" charset="-122"/>
              </a:rPr>
              <a:t>常用类型</a:t>
            </a:r>
            <a:endParaRPr lang="zh-CN" altLang="en-US" sz="336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14" name="标题 1"/>
          <p:cNvSpPr txBox="1"/>
          <p:nvPr/>
        </p:nvSpPr>
        <p:spPr>
          <a:xfrm>
            <a:off x="669275" y="3563444"/>
            <a:ext cx="8229600" cy="952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3200" b="1" dirty="0">
              <a:latin typeface="微软雅黑" panose="020B0503020204020204" pitchFamily="34" charset="-122"/>
              <a:ea typeface="微软雅黑" panose="020B0503020204020204" pitchFamily="34" charset="-122"/>
            </a:endParaRPr>
          </a:p>
        </p:txBody>
      </p:sp>
      <p:sp>
        <p:nvSpPr>
          <p:cNvPr id="15" name="内容占位符 2"/>
          <p:cNvSpPr txBox="1"/>
          <p:nvPr/>
        </p:nvSpPr>
        <p:spPr>
          <a:xfrm>
            <a:off x="669275" y="2167354"/>
            <a:ext cx="8229600" cy="13961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000" dirty="0"/>
              <a:t>第一组：</a:t>
            </a:r>
            <a:r>
              <a:rPr lang="en-US" altLang="zh-CN" sz="2000" dirty="0"/>
              <a:t>Scala</a:t>
            </a:r>
            <a:r>
              <a:rPr lang="zh-CN" altLang="en-US" sz="2000" dirty="0"/>
              <a:t>和</a:t>
            </a:r>
            <a:r>
              <a:rPr lang="en-US" altLang="zh-CN" sz="2000" dirty="0"/>
              <a:t>Java</a:t>
            </a:r>
            <a:r>
              <a:rPr lang="zh-CN" altLang="en-US" sz="2000" dirty="0"/>
              <a:t>一样，有</a:t>
            </a:r>
            <a:r>
              <a:rPr lang="en-US" altLang="zh-CN" sz="2000" dirty="0"/>
              <a:t>7</a:t>
            </a:r>
            <a:r>
              <a:rPr lang="zh-CN" altLang="en-US" sz="2000" dirty="0"/>
              <a:t>种数值类型</a:t>
            </a:r>
            <a:r>
              <a:rPr lang="en-US" altLang="zh-CN" sz="2000" dirty="0"/>
              <a:t>Byte</a:t>
            </a:r>
            <a:r>
              <a:rPr lang="zh-CN" altLang="en-US" sz="2000" dirty="0"/>
              <a:t>、</a:t>
            </a:r>
            <a:r>
              <a:rPr lang="en-US" altLang="zh-CN" sz="2000" dirty="0"/>
              <a:t>Char</a:t>
            </a:r>
            <a:r>
              <a:rPr lang="zh-CN" altLang="en-US" sz="2000" dirty="0"/>
              <a:t>、</a:t>
            </a:r>
            <a:r>
              <a:rPr lang="en-US" altLang="zh-CN" sz="2000" dirty="0"/>
              <a:t>Short</a:t>
            </a:r>
            <a:r>
              <a:rPr lang="zh-CN" altLang="en-US" sz="2000" dirty="0"/>
              <a:t>、</a:t>
            </a:r>
            <a:r>
              <a:rPr lang="en-US" altLang="zh-CN" sz="2000" dirty="0" err="1"/>
              <a:t>Int</a:t>
            </a:r>
            <a:r>
              <a:rPr lang="zh-CN" altLang="en-US" sz="2000" dirty="0"/>
              <a:t>、</a:t>
            </a:r>
            <a:r>
              <a:rPr lang="en-US" altLang="zh-CN" sz="2000" dirty="0"/>
              <a:t>Long</a:t>
            </a:r>
            <a:r>
              <a:rPr lang="zh-CN" altLang="en-US" sz="2000" dirty="0"/>
              <a:t>、</a:t>
            </a:r>
            <a:r>
              <a:rPr lang="en-US" altLang="zh-CN" sz="2000" dirty="0"/>
              <a:t>Float</a:t>
            </a:r>
            <a:r>
              <a:rPr lang="zh-CN" altLang="en-US" sz="2000" dirty="0"/>
              <a:t>和</a:t>
            </a:r>
            <a:r>
              <a:rPr lang="en-US" altLang="zh-CN" sz="2000" dirty="0"/>
              <a:t>Double</a:t>
            </a:r>
            <a:r>
              <a:rPr lang="zh-CN" altLang="en-US" sz="2000" dirty="0"/>
              <a:t>（无包装类型）</a:t>
            </a:r>
            <a:endParaRPr lang="zh-CN" altLang="en-US" sz="2000" dirty="0"/>
          </a:p>
          <a:p>
            <a:r>
              <a:rPr lang="zh-CN" altLang="en-US" sz="2000" dirty="0">
                <a:sym typeface="+mn-ea"/>
              </a:rPr>
              <a:t>第二组：一个</a:t>
            </a:r>
            <a:r>
              <a:rPr lang="en-US" altLang="zh-CN" sz="2000" dirty="0">
                <a:sym typeface="+mn-ea"/>
              </a:rPr>
              <a:t>Boolean</a:t>
            </a:r>
            <a:r>
              <a:rPr lang="zh-CN" altLang="en-US" sz="2000" dirty="0">
                <a:sym typeface="+mn-ea"/>
              </a:rPr>
              <a:t>类型 </a:t>
            </a:r>
            <a:r>
              <a:rPr lang="zh-CN" altLang="en-US" sz="2000" dirty="0" smtClean="0">
                <a:sym typeface="+mn-ea"/>
              </a:rPr>
              <a:t>外加</a:t>
            </a:r>
            <a:r>
              <a:rPr lang="en-US" altLang="zh-CN" sz="2000" dirty="0">
                <a:sym typeface="+mn-ea"/>
              </a:rPr>
              <a:t>String ,</a:t>
            </a:r>
            <a:r>
              <a:rPr lang="en-US" altLang="zh-CN" sz="2000" dirty="0" smtClean="0">
                <a:sym typeface="+mn-ea"/>
              </a:rPr>
              <a:t>Unit , </a:t>
            </a:r>
            <a:r>
              <a:rPr lang="en-US" altLang="zh-CN" sz="2000" b="1" dirty="0">
                <a:sym typeface="+mn-ea"/>
              </a:rPr>
              <a:t>null</a:t>
            </a:r>
            <a:r>
              <a:rPr lang="en-US" altLang="zh-CN" sz="2000" dirty="0" smtClean="0">
                <a:sym typeface="+mn-ea"/>
              </a:rPr>
              <a:t>, </a:t>
            </a:r>
            <a:endParaRPr lang="en-US" altLang="zh-CN" sz="2000" dirty="0" smtClean="0"/>
          </a:p>
          <a:p>
            <a:r>
              <a:rPr lang="zh-CN" altLang="en-US" sz="2000" dirty="0" smtClean="0"/>
              <a:t>第三组：</a:t>
            </a:r>
            <a:r>
              <a:rPr lang="en-US" altLang="zh-CN" sz="2000" dirty="0" smtClean="0"/>
              <a:t>Any, </a:t>
            </a:r>
            <a:r>
              <a:rPr lang="en-US" altLang="zh-CN" sz="2000" dirty="0" err="1" smtClean="0"/>
              <a:t>AnyRef , AnyVal</a:t>
            </a:r>
            <a:endParaRPr lang="en-US" altLang="zh-CN" sz="2000" dirty="0" err="1" smtClean="0"/>
          </a:p>
        </p:txBody>
      </p:sp>
      <p:sp>
        <p:nvSpPr>
          <p:cNvPr id="20" name="标题 1"/>
          <p:cNvSpPr txBox="1"/>
          <p:nvPr/>
        </p:nvSpPr>
        <p:spPr>
          <a:xfrm>
            <a:off x="669275" y="1453524"/>
            <a:ext cx="8229600" cy="952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2657"/>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txBox="1"/>
          <p:nvPr/>
        </p:nvSpPr>
        <p:spPr>
          <a:xfrm>
            <a:off x="911424" y="755358"/>
            <a:ext cx="987552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err="1" smtClean="0">
                <a:latin typeface="微软雅黑" panose="020B0503020204020204" pitchFamily="34" charset="-122"/>
                <a:ea typeface="微软雅黑" panose="020B0503020204020204" pitchFamily="34" charset="-122"/>
              </a:rPr>
              <a:t>scala</a:t>
            </a:r>
            <a:r>
              <a:rPr lang="zh-CN" altLang="en-US" sz="3360" b="1" dirty="0" smtClean="0">
                <a:latin typeface="微软雅黑" panose="020B0503020204020204" pitchFamily="34" charset="-122"/>
                <a:ea typeface="微软雅黑" panose="020B0503020204020204" pitchFamily="34" charset="-122"/>
              </a:rPr>
              <a:t>条件表达</a:t>
            </a:r>
            <a:endParaRPr lang="zh-CN" altLang="en-US" sz="336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6" name="标题 7"/>
          <p:cNvSpPr txBox="1"/>
          <p:nvPr/>
        </p:nvSpPr>
        <p:spPr>
          <a:xfrm>
            <a:off x="790837" y="1595474"/>
            <a:ext cx="8229600" cy="9525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altLang="zh-CN" sz="3200" dirty="0" err="1" smtClean="0"/>
              <a:t>scala</a:t>
            </a:r>
            <a:r>
              <a:rPr lang="zh-CN" altLang="en-US" sz="3200" dirty="0" smtClean="0"/>
              <a:t>的条件表达式比较简洁</a:t>
            </a:r>
            <a:endParaRPr lang="zh-CN" altLang="en-US" sz="3200" dirty="0"/>
          </a:p>
        </p:txBody>
      </p:sp>
      <p:sp>
        <p:nvSpPr>
          <p:cNvPr id="8" name="文本占位符 8"/>
          <p:cNvSpPr txBox="1"/>
          <p:nvPr/>
        </p:nvSpPr>
        <p:spPr>
          <a:xfrm>
            <a:off x="790836" y="2645870"/>
            <a:ext cx="9996107" cy="5331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smtClean="0"/>
              <a:t>val</a:t>
            </a:r>
            <a:r>
              <a:rPr lang="en-US" altLang="zh-CN" dirty="0" smtClean="0"/>
              <a:t> y = if (x &gt; 0 ) 1 else -1</a:t>
            </a:r>
            <a:endParaRPr lang="en-US" altLang="zh-CN" dirty="0" smtClean="0"/>
          </a:p>
          <a:p>
            <a:pPr marL="0" indent="0">
              <a:buNone/>
            </a:pPr>
            <a:r>
              <a:rPr lang="en-US" altLang="zh-CN" dirty="0" err="1" smtClean="0"/>
              <a:t>val</a:t>
            </a:r>
            <a:r>
              <a:rPr lang="en-US" altLang="zh-CN" dirty="0" smtClean="0"/>
              <a:t> z = if (x &gt; 1) 1 else “error”</a:t>
            </a:r>
            <a:endParaRPr lang="en-US" altLang="zh-CN" dirty="0" smtClean="0"/>
          </a:p>
          <a:p>
            <a:pPr marL="0" indent="0">
              <a:buNone/>
            </a:pPr>
            <a:r>
              <a:rPr lang="en-US" altLang="zh-CN" dirty="0" err="1" smtClean="0"/>
              <a:t>val</a:t>
            </a:r>
            <a:r>
              <a:rPr lang="en-US" altLang="zh-CN" dirty="0" smtClean="0"/>
              <a:t> m = if ( x &gt;2 ) </a:t>
            </a:r>
            <a:endParaRPr lang="en-US" altLang="zh-CN" dirty="0" smtClean="0"/>
          </a:p>
          <a:p>
            <a:pPr marL="0" indent="0">
              <a:buNone/>
            </a:pPr>
            <a:r>
              <a:rPr lang="en-US" altLang="zh-CN" dirty="0" err="1" smtClean="0"/>
              <a:t>val</a:t>
            </a:r>
            <a:r>
              <a:rPr lang="en-US" altLang="zh-CN" dirty="0" smtClean="0"/>
              <a:t> n = if (x &gt; 2) 1 else () </a:t>
            </a:r>
            <a:endParaRPr lang="en-US" altLang="zh-CN" dirty="0" smtClean="0"/>
          </a:p>
          <a:p>
            <a:pPr marL="0" indent="0">
              <a:buNone/>
            </a:pPr>
            <a:r>
              <a:rPr lang="en-US" altLang="zh-CN" dirty="0" err="1" smtClean="0"/>
              <a:t>val</a:t>
            </a:r>
            <a:r>
              <a:rPr lang="en-US" altLang="zh-CN" dirty="0" smtClean="0"/>
              <a:t> k = if (x &lt;0 ) 0 else if (x &gt;=1) 1 else -1</a:t>
            </a:r>
            <a:endParaRPr lang="en-US" altLang="zh-CN" dirty="0" smtClean="0"/>
          </a:p>
          <a:p>
            <a:pPr marL="0" indent="0">
              <a:buNone/>
            </a:pPr>
            <a:endParaRPr lang="en-US" altLang="zh-CN" dirty="0" smtClean="0"/>
          </a:p>
          <a:p>
            <a:pPr marL="0" indent="0">
              <a:buNone/>
            </a:pPr>
            <a:r>
              <a:rPr lang="en-US" altLang="zh-CN" dirty="0" smtClean="0"/>
              <a:t> </a:t>
            </a:r>
            <a:endParaRPr lang="en-US" altLang="zh-CN" dirty="0" smtClean="0"/>
          </a:p>
          <a:p>
            <a:pPr marL="0" indent="0">
              <a:buNone/>
            </a:pPr>
            <a:endParaRPr lang="zh-CN" alt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2657"/>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6" name="标题 1"/>
          <p:cNvSpPr txBox="1"/>
          <p:nvPr/>
        </p:nvSpPr>
        <p:spPr>
          <a:xfrm>
            <a:off x="601122" y="727935"/>
            <a:ext cx="8229600" cy="952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smtClean="0">
                <a:latin typeface="微软雅黑" panose="020B0503020204020204" pitchFamily="34" charset="-122"/>
                <a:ea typeface="微软雅黑" panose="020B0503020204020204" pitchFamily="34" charset="-122"/>
              </a:rPr>
              <a:t>Scala</a:t>
            </a:r>
            <a:r>
              <a:rPr lang="zh-CN" altLang="en-US" sz="3360" b="1" dirty="0" smtClean="0">
                <a:latin typeface="微软雅黑" panose="020B0503020204020204" pitchFamily="34" charset="-122"/>
                <a:ea typeface="微软雅黑" panose="020B0503020204020204" pitchFamily="34" charset="-122"/>
              </a:rPr>
              <a:t>块表达式</a:t>
            </a:r>
            <a:endParaRPr lang="zh-CN" altLang="en-US" sz="3360" b="1" dirty="0">
              <a:latin typeface="微软雅黑" panose="020B0503020204020204" pitchFamily="34" charset="-122"/>
              <a:ea typeface="微软雅黑" panose="020B0503020204020204" pitchFamily="34" charset="-122"/>
            </a:endParaRPr>
          </a:p>
        </p:txBody>
      </p:sp>
      <p:sp>
        <p:nvSpPr>
          <p:cNvPr id="8" name="内容占位符 2"/>
          <p:cNvSpPr txBox="1"/>
          <p:nvPr/>
        </p:nvSpPr>
        <p:spPr>
          <a:xfrm>
            <a:off x="607496" y="1607559"/>
            <a:ext cx="8623003" cy="424954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latin typeface="微软雅黑" panose="020B0503020204020204" pitchFamily="34" charset="-122"/>
                <a:ea typeface="微软雅黑" panose="020B0503020204020204" pitchFamily="34" charset="-122"/>
              </a:rPr>
              <a:t>在</a:t>
            </a:r>
            <a:r>
              <a:rPr lang="en-US" altLang="zh-CN" sz="2000" dirty="0" err="1" smtClean="0">
                <a:latin typeface="微软雅黑" panose="020B0503020204020204" pitchFamily="34" charset="-122"/>
                <a:ea typeface="微软雅黑" panose="020B0503020204020204" pitchFamily="34" charset="-122"/>
              </a:rPr>
              <a:t>scala</a:t>
            </a:r>
            <a:r>
              <a:rPr lang="zh-CN" altLang="en-US" sz="2000" dirty="0" smtClean="0">
                <a:latin typeface="微软雅黑" panose="020B0503020204020204" pitchFamily="34" charset="-122"/>
                <a:ea typeface="微软雅黑" panose="020B0503020204020204" pitchFamily="34" charset="-122"/>
              </a:rPr>
              <a:t>中</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中若包含一系列表达式，块中最后一个表达式的值就是块的值</a:t>
            </a:r>
            <a:endParaRPr lang="zh-CN" altLang="zh-CN" sz="2000" dirty="0">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2657"/>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6" name="标题 1"/>
          <p:cNvSpPr txBox="1"/>
          <p:nvPr/>
        </p:nvSpPr>
        <p:spPr>
          <a:xfrm>
            <a:off x="586903" y="789715"/>
            <a:ext cx="8229600" cy="952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smtClean="0">
                <a:latin typeface="微软雅黑" panose="020B0503020204020204" pitchFamily="34" charset="-122"/>
                <a:ea typeface="微软雅黑" panose="020B0503020204020204" pitchFamily="34" charset="-122"/>
              </a:rPr>
              <a:t>Scala </a:t>
            </a:r>
            <a:r>
              <a:rPr lang="zh-CN" altLang="en-US" sz="3360" b="1" dirty="0" smtClean="0">
                <a:latin typeface="微软雅黑" panose="020B0503020204020204" pitchFamily="34" charset="-122"/>
                <a:ea typeface="微软雅黑" panose="020B0503020204020204" pitchFamily="34" charset="-122"/>
              </a:rPr>
              <a:t>循环语句</a:t>
            </a:r>
            <a:endParaRPr lang="zh-CN" altLang="en-US" sz="3360" b="1" dirty="0">
              <a:latin typeface="微软雅黑" panose="020B0503020204020204" pitchFamily="34" charset="-122"/>
              <a:ea typeface="微软雅黑" panose="020B0503020204020204" pitchFamily="34" charset="-122"/>
            </a:endParaRPr>
          </a:p>
        </p:txBody>
      </p:sp>
      <p:sp>
        <p:nvSpPr>
          <p:cNvPr id="10" name="内容占位符 2"/>
          <p:cNvSpPr txBox="1"/>
          <p:nvPr/>
        </p:nvSpPr>
        <p:spPr>
          <a:xfrm>
            <a:off x="586903" y="1451113"/>
            <a:ext cx="9360286" cy="4097071"/>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altLang="zh-CN" sz="2000" dirty="0" smtClean="0"/>
              <a:t>for </a:t>
            </a:r>
            <a:endParaRPr lang="en-US" altLang="zh-CN" sz="2000" dirty="0" smtClean="0"/>
          </a:p>
          <a:p>
            <a:pPr lvl="0"/>
            <a:r>
              <a:rPr lang="en-US" altLang="zh-CN" sz="2000" dirty="0" smtClean="0"/>
              <a:t>While</a:t>
            </a:r>
            <a:endParaRPr lang="en-US" altLang="zh-CN" sz="2000" dirty="0" smtClean="0"/>
          </a:p>
          <a:p>
            <a:pPr lvl="0"/>
            <a:r>
              <a:rPr lang="en-US" altLang="zh-CN" sz="2000" dirty="0" smtClean="0"/>
              <a:t>do while </a:t>
            </a:r>
            <a:endParaRPr lang="zh-CN" altLang="zh-CN" sz="2000"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2657"/>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txBox="1"/>
          <p:nvPr/>
        </p:nvSpPr>
        <p:spPr>
          <a:xfrm>
            <a:off x="861996" y="755358"/>
            <a:ext cx="987552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smtClean="0">
                <a:latin typeface="微软雅黑" panose="020B0503020204020204" pitchFamily="34" charset="-122"/>
                <a:ea typeface="微软雅黑" panose="020B0503020204020204" pitchFamily="34" charset="-122"/>
              </a:rPr>
              <a:t>Scala </a:t>
            </a:r>
            <a:r>
              <a:rPr lang="zh-CN" altLang="en-US" sz="3360" b="1" dirty="0" smtClean="0">
                <a:latin typeface="微软雅黑" panose="020B0503020204020204" pitchFamily="34" charset="-122"/>
                <a:ea typeface="微软雅黑" panose="020B0503020204020204" pitchFamily="34" charset="-122"/>
              </a:rPr>
              <a:t>函数和方法</a:t>
            </a:r>
            <a:endParaRPr lang="zh-CN" altLang="en-US" sz="336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6" name="内容占位符 2"/>
          <p:cNvSpPr txBox="1"/>
          <p:nvPr/>
        </p:nvSpPr>
        <p:spPr>
          <a:xfrm>
            <a:off x="847587" y="1415782"/>
            <a:ext cx="8867328" cy="1327415"/>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AutoNum type="arabicPeriod"/>
            </a:pPr>
            <a:r>
              <a:rPr lang="en-US" altLang="zh-CN" sz="2400" dirty="0" smtClean="0"/>
              <a:t>Scala</a:t>
            </a:r>
            <a:r>
              <a:rPr lang="zh-CN" altLang="en-US" sz="2400" dirty="0" smtClean="0"/>
              <a:t>里面 </a:t>
            </a:r>
            <a:r>
              <a:rPr lang="en-US" altLang="zh-CN" sz="2400" dirty="0" smtClean="0"/>
              <a:t>+-*/ &amp;^ </a:t>
            </a:r>
            <a:r>
              <a:rPr lang="zh-CN" altLang="en-US" sz="2400" dirty="0" smtClean="0"/>
              <a:t>等等操作符号都是方法（带着一起看</a:t>
            </a:r>
            <a:r>
              <a:rPr lang="en-US" altLang="zh-CN" sz="2400" dirty="0" err="1" smtClean="0"/>
              <a:t>scala</a:t>
            </a:r>
            <a:r>
              <a:rPr lang="zh-CN" altLang="en-US" sz="2400" dirty="0" smtClean="0"/>
              <a:t>源码）</a:t>
            </a:r>
            <a:endParaRPr lang="en-US" altLang="zh-CN" sz="2400" dirty="0" smtClean="0"/>
          </a:p>
          <a:p>
            <a:pPr marL="457200" indent="-457200">
              <a:buAutoNum type="arabicPeriod"/>
            </a:pPr>
            <a:r>
              <a:rPr lang="zh-CN" altLang="en-US" sz="2400" dirty="0" smtClean="0"/>
              <a:t>方法</a:t>
            </a:r>
            <a:endParaRPr lang="en-US" altLang="zh-CN" sz="2400" dirty="0" smtClean="0"/>
          </a:p>
          <a:p>
            <a:pPr marL="457200" indent="-457200">
              <a:buAutoNum type="arabicPeriod"/>
            </a:pPr>
            <a:r>
              <a:rPr lang="zh-CN" altLang="en-US" sz="2400" dirty="0" smtClean="0"/>
              <a:t>函数：可以像被值一样，被传递给方法</a:t>
            </a:r>
            <a:endParaRPr lang="en-US" altLang="zh-CN" sz="2400" dirty="0" smtClean="0"/>
          </a:p>
          <a:p>
            <a:pPr marL="457200" indent="-457200">
              <a:buAutoNum type="arabicPeriod"/>
            </a:pPr>
            <a:r>
              <a:rPr lang="zh-CN" altLang="en-US" sz="2400" dirty="0" smtClean="0"/>
              <a:t>对于递归函数必须指定返回类型</a:t>
            </a:r>
            <a:endParaRPr lang="en-US" altLang="zh-CN" sz="2400" dirty="0" smtClean="0"/>
          </a:p>
          <a:p>
            <a:pPr marL="457200" indent="-457200">
              <a:buAutoNum type="arabicPeriod"/>
            </a:pPr>
            <a:r>
              <a:rPr lang="zh-CN" altLang="en-US" sz="2400" dirty="0" smtClean="0"/>
              <a:t>方法转换成函数</a:t>
            </a:r>
            <a:endParaRPr lang="zh-CN" altLang="zh-CN" sz="2400"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2657"/>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txBox="1"/>
          <p:nvPr/>
        </p:nvSpPr>
        <p:spPr>
          <a:xfrm>
            <a:off x="861996" y="755358"/>
            <a:ext cx="987552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smtClean="0">
                <a:latin typeface="微软雅黑" panose="020B0503020204020204" pitchFamily="34" charset="-122"/>
                <a:ea typeface="微软雅黑" panose="020B0503020204020204" pitchFamily="34" charset="-122"/>
              </a:rPr>
              <a:t>Scala </a:t>
            </a:r>
            <a:r>
              <a:rPr lang="zh-CN" altLang="en-US" sz="3360" b="1" dirty="0" smtClean="0">
                <a:latin typeface="微软雅黑" panose="020B0503020204020204" pitchFamily="34" charset="-122"/>
                <a:ea typeface="微软雅黑" panose="020B0503020204020204" pitchFamily="34" charset="-122"/>
              </a:rPr>
              <a:t>数组</a:t>
            </a:r>
            <a:endParaRPr lang="zh-CN" altLang="en-US" sz="336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6" name="内容占位符 2"/>
          <p:cNvSpPr txBox="1"/>
          <p:nvPr/>
        </p:nvSpPr>
        <p:spPr>
          <a:xfrm>
            <a:off x="847587" y="1415782"/>
            <a:ext cx="8867328" cy="132741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AutoNum type="arabicPeriod"/>
            </a:pPr>
            <a:r>
              <a:rPr lang="zh-CN" altLang="en-US" sz="2400" dirty="0" smtClean="0"/>
              <a:t>定长数组</a:t>
            </a:r>
            <a:endParaRPr lang="en-US" altLang="zh-CN" sz="2400" dirty="0" smtClean="0"/>
          </a:p>
          <a:p>
            <a:pPr marL="457200" indent="-457200">
              <a:buAutoNum type="arabicPeriod"/>
            </a:pPr>
            <a:r>
              <a:rPr lang="zh-CN" altLang="en-US" sz="2400" dirty="0"/>
              <a:t>变长</a:t>
            </a:r>
            <a:r>
              <a:rPr lang="zh-CN" altLang="en-US" sz="2400" dirty="0" smtClean="0"/>
              <a:t>数组</a:t>
            </a:r>
            <a:endParaRPr lang="en-US" altLang="zh-CN" sz="2400" dirty="0" smtClean="0"/>
          </a:p>
          <a:p>
            <a:pPr marL="457200" indent="-457200">
              <a:buAutoNum type="arabicPeriod"/>
            </a:pPr>
            <a:r>
              <a:rPr lang="zh-CN" altLang="en-US" sz="2400" smtClean="0"/>
              <a:t>数组的操作</a:t>
            </a:r>
            <a:endParaRPr lang="en-US" altLang="zh-CN" sz="2400" dirty="0" smtClean="0"/>
          </a:p>
          <a:p>
            <a:pPr marL="457200" indent="-457200">
              <a:buAutoNum type="arabicPeriod"/>
            </a:pPr>
            <a:endParaRPr lang="zh-CN" altLang="zh-CN" sz="2400"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4" name="矩形 3"/>
          <p:cNvSpPr/>
          <p:nvPr/>
        </p:nvSpPr>
        <p:spPr>
          <a:xfrm>
            <a:off x="266700" y="1581150"/>
            <a:ext cx="11725275" cy="1754326"/>
          </a:xfrm>
          <a:prstGeom prst="rect">
            <a:avLst/>
          </a:prstGeom>
        </p:spPr>
        <p:txBody>
          <a:bodyPr wrap="square">
            <a:spAutoFit/>
          </a:bodyPr>
          <a:lstStyle/>
          <a:p>
            <a:pPr lvl="0"/>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1</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、优雅 </a:t>
            </a:r>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java</a:t>
            </a:r>
            <a:endParaRPr lang="en-US" altLang="zh-CN" dirty="0" smtClean="0">
              <a:latin typeface="微软雅黑" panose="020B0503020204020204" pitchFamily="34" charset="-122"/>
              <a:ea typeface="微软雅黑" panose="020B0503020204020204" pitchFamily="34" charset="-122"/>
              <a:cs typeface="黑体" panose="02010609060101010101" pitchFamily="49" charset="-122"/>
            </a:endParaRPr>
          </a:p>
          <a:p>
            <a:pPr lvl="0"/>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lvl="0"/>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2</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、编写</a:t>
            </a:r>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spark</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的语言</a:t>
            </a:r>
            <a:endParaRPr lang="en-US" altLang="zh-CN" dirty="0" smtClean="0">
              <a:latin typeface="微软雅黑" panose="020B0503020204020204" pitchFamily="34" charset="-122"/>
              <a:ea typeface="微软雅黑" panose="020B0503020204020204" pitchFamily="34" charset="-122"/>
              <a:cs typeface="黑体" panose="02010609060101010101" pitchFamily="49" charset="-122"/>
            </a:endParaRPr>
          </a:p>
          <a:p>
            <a:pPr lvl="0"/>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lvl="0"/>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3</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、速度快</a:t>
            </a:r>
            <a:r>
              <a:rPr lang="en-US" altLang="zh-CN" dirty="0">
                <a:latin typeface="微软雅黑" panose="020B0503020204020204" pitchFamily="34" charset="-122"/>
                <a:ea typeface="微软雅黑" panose="020B0503020204020204" pitchFamily="34" charset="-122"/>
                <a:cs typeface="黑体" panose="02010609060101010101" pitchFamily="49" charset="-122"/>
              </a:rPr>
              <a:t> </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 </a:t>
            </a:r>
            <a:r>
              <a:rPr lang="en-US" altLang="zh-CN" dirty="0" err="1" smtClean="0">
                <a:latin typeface="微软雅黑" panose="020B0503020204020204" pitchFamily="34" charset="-122"/>
                <a:ea typeface="微软雅黑" panose="020B0503020204020204" pitchFamily="34" charset="-122"/>
                <a:cs typeface="黑体" panose="02010609060101010101" pitchFamily="49" charset="-122"/>
              </a:rPr>
              <a:t>scala</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表达能力强，一行代码抵得上</a:t>
            </a:r>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java</a:t>
            </a:r>
            <a:r>
              <a:rPr lang="zh-CN" altLang="en-US" smtClean="0">
                <a:latin typeface="微软雅黑" panose="020B0503020204020204" pitchFamily="34" charset="-122"/>
                <a:ea typeface="微软雅黑" panose="020B0503020204020204" pitchFamily="34" charset="-122"/>
                <a:cs typeface="黑体" panose="02010609060101010101" pitchFamily="49" charset="-122"/>
              </a:rPr>
              <a:t>多行，开发速度快</a:t>
            </a:r>
            <a:endParaRPr lang="en-US" altLang="zh-CN" dirty="0" smtClean="0">
              <a:latin typeface="微软雅黑" panose="020B0503020204020204" pitchFamily="34" charset="-122"/>
              <a:ea typeface="微软雅黑" panose="020B0503020204020204" pitchFamily="34" charset="-122"/>
              <a:cs typeface="黑体" panose="02010609060101010101" pitchFamily="49" charset="-122"/>
            </a:endParaRPr>
          </a:p>
          <a:p>
            <a:pPr lvl="0"/>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标题 1"/>
          <p:cNvSpPr txBox="1"/>
          <p:nvPr/>
        </p:nvSpPr>
        <p:spPr>
          <a:xfrm>
            <a:off x="1172143" y="801977"/>
            <a:ext cx="7873007" cy="634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smtClean="0">
                <a:latin typeface="微软雅黑" panose="020B0503020204020204" pitchFamily="34" charset="-122"/>
                <a:ea typeface="微软雅黑" panose="020B0503020204020204" pitchFamily="34" charset="-122"/>
              </a:rPr>
              <a:t>为什么学习</a:t>
            </a:r>
            <a:r>
              <a:rPr lang="en-US" altLang="zh-CN" sz="3200" b="1" dirty="0" err="1" smtClean="0">
                <a:latin typeface="微软雅黑" panose="020B0503020204020204" pitchFamily="34" charset="-122"/>
                <a:ea typeface="微软雅黑" panose="020B0503020204020204" pitchFamily="34" charset="-122"/>
              </a:rPr>
              <a:t>scala</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5" name="标题 1"/>
          <p:cNvSpPr txBox="1"/>
          <p:nvPr/>
        </p:nvSpPr>
        <p:spPr>
          <a:xfrm>
            <a:off x="1172143" y="801977"/>
            <a:ext cx="7873007" cy="634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Scala </a:t>
            </a:r>
            <a:r>
              <a:rPr lang="zh-CN" altLang="en-US" sz="3200" b="1" dirty="0" smtClean="0">
                <a:latin typeface="微软雅黑" panose="020B0503020204020204" pitchFamily="34" charset="-122"/>
                <a:ea typeface="微软雅黑" panose="020B0503020204020204" pitchFamily="34" charset="-122"/>
              </a:rPr>
              <a:t>开发工具安装 </a:t>
            </a:r>
            <a:r>
              <a:rPr lang="en-US" altLang="zh-CN" sz="3200" b="1" dirty="0" smtClean="0">
                <a:latin typeface="微软雅黑" panose="020B0503020204020204" pitchFamily="34" charset="-122"/>
                <a:ea typeface="微软雅黑" panose="020B0503020204020204" pitchFamily="34" charset="-122"/>
              </a:rPr>
              <a:t>IDEA</a:t>
            </a:r>
            <a:endParaRPr lang="zh-CN" altLang="en-US" sz="3200" b="1" dirty="0">
              <a:latin typeface="微软雅黑" panose="020B0503020204020204" pitchFamily="34" charset="-122"/>
              <a:ea typeface="微软雅黑" panose="020B0503020204020204" pitchFamily="34" charset="-122"/>
            </a:endParaRPr>
          </a:p>
        </p:txBody>
      </p:sp>
      <p:sp>
        <p:nvSpPr>
          <p:cNvPr id="8" name="矩形 7"/>
          <p:cNvSpPr/>
          <p:nvPr/>
        </p:nvSpPr>
        <p:spPr>
          <a:xfrm>
            <a:off x="246580" y="1808253"/>
            <a:ext cx="25459755" cy="3416320"/>
          </a:xfrm>
          <a:prstGeom prst="rect">
            <a:avLst/>
          </a:prstGeom>
        </p:spPr>
        <p:txBody>
          <a:bodyPr wrap="square">
            <a:spAutoFit/>
          </a:bodyPr>
          <a:lstStyle/>
          <a:p>
            <a:r>
              <a:rPr lang="zh-CN" altLang="en-US" dirty="0"/>
              <a:t>目前</a:t>
            </a:r>
            <a:r>
              <a:rPr lang="en-US" altLang="zh-CN" dirty="0"/>
              <a:t>Scala</a:t>
            </a:r>
            <a:r>
              <a:rPr lang="zh-CN" altLang="en-US" dirty="0"/>
              <a:t>的开发工具主要有两种：</a:t>
            </a:r>
            <a:r>
              <a:rPr lang="en-US" altLang="zh-CN" dirty="0"/>
              <a:t>Eclipse</a:t>
            </a:r>
            <a:r>
              <a:rPr lang="zh-CN" altLang="en-US" dirty="0"/>
              <a:t>和</a:t>
            </a:r>
            <a:r>
              <a:rPr lang="en-US" altLang="zh-CN" dirty="0"/>
              <a:t>IDEA</a:t>
            </a:r>
            <a:r>
              <a:rPr lang="zh-CN" altLang="en-US" dirty="0"/>
              <a:t>，这两个开发工具都有相应的</a:t>
            </a:r>
            <a:r>
              <a:rPr lang="en-US" altLang="zh-CN" dirty="0"/>
              <a:t>Scala</a:t>
            </a:r>
            <a:r>
              <a:rPr lang="zh-CN" altLang="en-US" dirty="0"/>
              <a:t>插件，如果使用</a:t>
            </a:r>
            <a:r>
              <a:rPr lang="en-US" altLang="zh-CN" dirty="0"/>
              <a:t>Eclipse</a:t>
            </a:r>
            <a:r>
              <a:rPr lang="zh-CN" altLang="en-US" dirty="0" smtClean="0"/>
              <a:t>，</a:t>
            </a:r>
            <a:endParaRPr lang="en-US" altLang="zh-CN" dirty="0" smtClean="0"/>
          </a:p>
          <a:p>
            <a:r>
              <a:rPr lang="zh-CN" altLang="en-US" dirty="0" smtClean="0"/>
              <a:t>直接</a:t>
            </a:r>
            <a:r>
              <a:rPr lang="zh-CN" altLang="en-US" dirty="0"/>
              <a:t>到</a:t>
            </a:r>
            <a:r>
              <a:rPr lang="en-US" altLang="zh-CN" dirty="0"/>
              <a:t>Scala</a:t>
            </a:r>
            <a:r>
              <a:rPr lang="zh-CN" altLang="en-US" dirty="0"/>
              <a:t>官网下载即可</a:t>
            </a:r>
            <a:r>
              <a:rPr lang="en-US" altLang="zh-CN" dirty="0"/>
              <a:t>http://scala-ide.org/download/sdk.html</a:t>
            </a:r>
            <a:r>
              <a:rPr lang="zh-CN" altLang="en-US" dirty="0"/>
              <a:t>。</a:t>
            </a:r>
            <a:endParaRPr lang="en-US" altLang="zh-CN" dirty="0"/>
          </a:p>
          <a:p>
            <a:r>
              <a:rPr lang="en-US" altLang="zh-CN" dirty="0"/>
              <a:t> </a:t>
            </a:r>
            <a:endParaRPr lang="en-US" altLang="zh-CN" dirty="0"/>
          </a:p>
          <a:p>
            <a:r>
              <a:rPr lang="zh-CN" altLang="en-US" dirty="0"/>
              <a:t>由于</a:t>
            </a:r>
            <a:r>
              <a:rPr lang="en-US" altLang="zh-CN" dirty="0"/>
              <a:t>IDEA</a:t>
            </a:r>
            <a:r>
              <a:rPr lang="zh-CN" altLang="en-US" dirty="0"/>
              <a:t>的</a:t>
            </a:r>
            <a:r>
              <a:rPr lang="en-US" altLang="zh-CN" dirty="0"/>
              <a:t>Scala</a:t>
            </a:r>
            <a:r>
              <a:rPr lang="zh-CN" altLang="en-US" dirty="0"/>
              <a:t>插件更优秀，大多数</a:t>
            </a:r>
            <a:r>
              <a:rPr lang="en-US" altLang="zh-CN" dirty="0"/>
              <a:t>Scala</a:t>
            </a:r>
            <a:r>
              <a:rPr lang="zh-CN" altLang="en-US" dirty="0"/>
              <a:t>程序员都选择</a:t>
            </a:r>
            <a:r>
              <a:rPr lang="en-US" altLang="zh-CN" dirty="0"/>
              <a:t>IDEA</a:t>
            </a:r>
            <a:r>
              <a:rPr lang="zh-CN" altLang="en-US" dirty="0" smtClean="0"/>
              <a:t>，</a:t>
            </a:r>
            <a:endParaRPr lang="en-US" altLang="zh-CN" dirty="0" smtClean="0"/>
          </a:p>
          <a:p>
            <a:r>
              <a:rPr lang="zh-CN" altLang="en-US" dirty="0" smtClean="0"/>
              <a:t>可以</a:t>
            </a:r>
            <a:r>
              <a:rPr lang="zh-CN" altLang="en-US" dirty="0"/>
              <a:t>到</a:t>
            </a:r>
            <a:r>
              <a:rPr lang="en-US" altLang="zh-CN" dirty="0"/>
              <a:t>http://www.jetbrains.com/idea/download/</a:t>
            </a:r>
            <a:r>
              <a:rPr lang="zh-CN" altLang="en-US" dirty="0"/>
              <a:t>下载社区免费版，点击下一步安装即可</a:t>
            </a:r>
            <a:r>
              <a:rPr lang="zh-CN" altLang="en-US" dirty="0" smtClean="0"/>
              <a:t>，</a:t>
            </a:r>
            <a:endParaRPr lang="en-US" altLang="zh-CN" dirty="0" smtClean="0"/>
          </a:p>
          <a:p>
            <a:r>
              <a:rPr lang="zh-CN" altLang="en-US" dirty="0" smtClean="0"/>
              <a:t>安装</a:t>
            </a:r>
            <a:r>
              <a:rPr lang="zh-CN" altLang="en-US" dirty="0"/>
              <a:t>时如果有网络可以选择在线安装</a:t>
            </a:r>
            <a:r>
              <a:rPr lang="en-US" altLang="zh-CN" dirty="0"/>
              <a:t>Scala</a:t>
            </a:r>
            <a:r>
              <a:rPr lang="zh-CN" altLang="en-US" dirty="0"/>
              <a:t>插件。这里我们使用离线安装</a:t>
            </a:r>
            <a:r>
              <a:rPr lang="en-US" altLang="zh-CN" dirty="0"/>
              <a:t>Scala</a:t>
            </a:r>
            <a:r>
              <a:rPr lang="zh-CN" altLang="en-US" dirty="0"/>
              <a:t>插件：</a:t>
            </a:r>
            <a:endParaRPr lang="zh-CN" altLang="en-US" dirty="0"/>
          </a:p>
          <a:p>
            <a:r>
              <a:rPr lang="zh-CN" altLang="en-US" dirty="0"/>
              <a:t> </a:t>
            </a:r>
            <a:endParaRPr lang="zh-CN" altLang="en-US" dirty="0"/>
          </a:p>
          <a:p>
            <a:pPr lvl="0"/>
            <a:r>
              <a:rPr lang="zh-CN" altLang="en-US" dirty="0"/>
              <a:t>安装</a:t>
            </a:r>
            <a:r>
              <a:rPr lang="en-US" altLang="zh-CN" dirty="0"/>
              <a:t>IDEA</a:t>
            </a:r>
            <a:r>
              <a:rPr lang="zh-CN" altLang="en-US" dirty="0"/>
              <a:t>，点击下一步即可。由于我们离线安装插件，所以点击</a:t>
            </a:r>
            <a:r>
              <a:rPr lang="en-US" altLang="zh-CN" dirty="0"/>
              <a:t>Skip All and Set </a:t>
            </a:r>
            <a:r>
              <a:rPr lang="en-US" altLang="zh-CN" dirty="0" err="1"/>
              <a:t>Defaul</a:t>
            </a:r>
            <a:endParaRPr lang="en-US" altLang="zh-CN" dirty="0"/>
          </a:p>
          <a:p>
            <a:pPr lvl="0"/>
            <a:r>
              <a:rPr lang="zh-CN" altLang="en-US" dirty="0"/>
              <a:t>下载</a:t>
            </a:r>
            <a:r>
              <a:rPr lang="en-US" altLang="zh-CN" dirty="0"/>
              <a:t>IEDA</a:t>
            </a:r>
            <a:r>
              <a:rPr lang="zh-CN" altLang="en-US" dirty="0"/>
              <a:t>的</a:t>
            </a:r>
            <a:r>
              <a:rPr lang="en-US" altLang="zh-CN" dirty="0" err="1"/>
              <a:t>scala</a:t>
            </a:r>
            <a:r>
              <a:rPr lang="zh-CN" altLang="en-US" dirty="0"/>
              <a:t>插件，地址</a:t>
            </a:r>
            <a:r>
              <a:rPr lang="en-US" altLang="zh-CN" dirty="0"/>
              <a:t>http://plugins.jetbrains.com/?idea_ce</a:t>
            </a:r>
            <a:endParaRPr lang="en-US" altLang="zh-CN" dirty="0"/>
          </a:p>
          <a:p>
            <a:endParaRPr lang="en-US" altLang="zh-CN" dirty="0" smtClean="0"/>
          </a:p>
          <a:p>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5" name="标题 1"/>
          <p:cNvSpPr txBox="1"/>
          <p:nvPr/>
        </p:nvSpPr>
        <p:spPr>
          <a:xfrm>
            <a:off x="1172143" y="801977"/>
            <a:ext cx="7873007" cy="634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Scala </a:t>
            </a:r>
            <a:r>
              <a:rPr lang="zh-CN" altLang="en-US" sz="3200" b="1" dirty="0" smtClean="0">
                <a:latin typeface="微软雅黑" panose="020B0503020204020204" pitchFamily="34" charset="-122"/>
                <a:ea typeface="微软雅黑" panose="020B0503020204020204" pitchFamily="34" charset="-122"/>
              </a:rPr>
              <a:t>开发工具安装 </a:t>
            </a:r>
            <a:r>
              <a:rPr lang="en-US" altLang="zh-CN" sz="3200" b="1" dirty="0" smtClean="0">
                <a:latin typeface="微软雅黑" panose="020B0503020204020204" pitchFamily="34" charset="-122"/>
                <a:ea typeface="微软雅黑" panose="020B0503020204020204" pitchFamily="34" charset="-122"/>
              </a:rPr>
              <a:t>IDEA</a:t>
            </a:r>
            <a:endParaRPr lang="zh-CN" altLang="en-US" sz="3200" b="1" dirty="0">
              <a:latin typeface="微软雅黑" panose="020B0503020204020204" pitchFamily="34" charset="-122"/>
              <a:ea typeface="微软雅黑" panose="020B0503020204020204" pitchFamily="34" charset="-122"/>
            </a:endParaRPr>
          </a:p>
        </p:txBody>
      </p:sp>
      <p:sp>
        <p:nvSpPr>
          <p:cNvPr id="8" name="矩形 7"/>
          <p:cNvSpPr/>
          <p:nvPr/>
        </p:nvSpPr>
        <p:spPr>
          <a:xfrm>
            <a:off x="1399616" y="1932369"/>
            <a:ext cx="184731" cy="923330"/>
          </a:xfrm>
          <a:prstGeom prst="rect">
            <a:avLst/>
          </a:prstGeom>
        </p:spPr>
        <p:txBody>
          <a:bodyPr wrap="none">
            <a:spAutoFit/>
          </a:bodyPr>
          <a:lstStyle/>
          <a:p>
            <a:endParaRPr lang="en-US" altLang="zh-CN" dirty="0" smtClean="0"/>
          </a:p>
          <a:p>
            <a:endParaRPr lang="en-US" altLang="zh-CN" dirty="0"/>
          </a:p>
          <a:p>
            <a:endParaRPr lang="zh-CN" altLang="en-US" dirty="0"/>
          </a:p>
        </p:txBody>
      </p:sp>
      <p:pic>
        <p:nvPicPr>
          <p:cNvPr id="6" name="图片 5" descr="0"/>
          <p:cNvPicPr>
            <a:picLocks noChangeAspect="1"/>
          </p:cNvPicPr>
          <p:nvPr/>
        </p:nvPicPr>
        <p:blipFill>
          <a:blip r:embed="rId2"/>
          <a:srcRect/>
          <a:stretch>
            <a:fillRect/>
          </a:stretch>
        </p:blipFill>
        <p:spPr>
          <a:xfrm>
            <a:off x="2304077" y="2054826"/>
            <a:ext cx="5272405" cy="39001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5" name="标题 1"/>
          <p:cNvSpPr txBox="1"/>
          <p:nvPr/>
        </p:nvSpPr>
        <p:spPr>
          <a:xfrm>
            <a:off x="1172143" y="801977"/>
            <a:ext cx="7873007" cy="634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Scala </a:t>
            </a:r>
            <a:r>
              <a:rPr lang="zh-CN" altLang="en-US" sz="3200" b="1" dirty="0" smtClean="0">
                <a:latin typeface="微软雅黑" panose="020B0503020204020204" pitchFamily="34" charset="-122"/>
                <a:ea typeface="微软雅黑" panose="020B0503020204020204" pitchFamily="34" charset="-122"/>
              </a:rPr>
              <a:t>开发工具安装 </a:t>
            </a:r>
            <a:r>
              <a:rPr lang="en-US" altLang="zh-CN" sz="3200" b="1" dirty="0" smtClean="0">
                <a:latin typeface="微软雅黑" panose="020B0503020204020204" pitchFamily="34" charset="-122"/>
                <a:ea typeface="微软雅黑" panose="020B0503020204020204" pitchFamily="34" charset="-122"/>
              </a:rPr>
              <a:t>IDEA</a:t>
            </a:r>
            <a:endParaRPr lang="zh-CN" altLang="en-US" sz="3200" b="1" dirty="0">
              <a:latin typeface="微软雅黑" panose="020B0503020204020204" pitchFamily="34" charset="-122"/>
              <a:ea typeface="微软雅黑" panose="020B0503020204020204" pitchFamily="34" charset="-122"/>
            </a:endParaRPr>
          </a:p>
        </p:txBody>
      </p:sp>
      <p:sp>
        <p:nvSpPr>
          <p:cNvPr id="8" name="矩形 7"/>
          <p:cNvSpPr/>
          <p:nvPr/>
        </p:nvSpPr>
        <p:spPr>
          <a:xfrm>
            <a:off x="1399616" y="1932369"/>
            <a:ext cx="184731" cy="923330"/>
          </a:xfrm>
          <a:prstGeom prst="rect">
            <a:avLst/>
          </a:prstGeom>
        </p:spPr>
        <p:txBody>
          <a:bodyPr wrap="none">
            <a:spAutoFit/>
          </a:bodyPr>
          <a:lstStyle/>
          <a:p>
            <a:endParaRPr lang="en-US" altLang="zh-CN" dirty="0" smtClean="0"/>
          </a:p>
          <a:p>
            <a:endParaRPr lang="en-US" altLang="zh-CN" dirty="0"/>
          </a:p>
          <a:p>
            <a:endParaRPr lang="zh-CN" altLang="en-US" dirty="0"/>
          </a:p>
        </p:txBody>
      </p:sp>
      <p:sp>
        <p:nvSpPr>
          <p:cNvPr id="4" name="矩形 3"/>
          <p:cNvSpPr/>
          <p:nvPr/>
        </p:nvSpPr>
        <p:spPr>
          <a:xfrm>
            <a:off x="87584" y="2070868"/>
            <a:ext cx="10488769" cy="646331"/>
          </a:xfrm>
          <a:prstGeom prst="rect">
            <a:avLst/>
          </a:prstGeom>
        </p:spPr>
        <p:txBody>
          <a:bodyPr wrap="none">
            <a:spAutoFit/>
          </a:bodyPr>
          <a:lstStyle/>
          <a:p>
            <a:r>
              <a:rPr lang="zh-CN" altLang="en-US" dirty="0"/>
              <a:t>安装</a:t>
            </a:r>
            <a:r>
              <a:rPr lang="en-US" altLang="zh-CN" dirty="0"/>
              <a:t>Scala</a:t>
            </a:r>
            <a:r>
              <a:rPr lang="zh-CN" altLang="en-US" dirty="0"/>
              <a:t>插件：</a:t>
            </a:r>
            <a:r>
              <a:rPr lang="en-US" altLang="zh-CN" dirty="0"/>
              <a:t>Configure -&gt; Plugins -&gt; Install plugin from disk -&gt; </a:t>
            </a:r>
            <a:r>
              <a:rPr lang="zh-CN" altLang="en-US" dirty="0"/>
              <a:t>选择</a:t>
            </a:r>
            <a:r>
              <a:rPr lang="en-US" altLang="zh-CN" dirty="0"/>
              <a:t>Scala</a:t>
            </a:r>
            <a:r>
              <a:rPr lang="zh-CN" altLang="en-US" dirty="0"/>
              <a:t>插件 </a:t>
            </a:r>
            <a:r>
              <a:rPr lang="en-US" altLang="zh-CN" dirty="0"/>
              <a:t>-&gt; OK -&gt; </a:t>
            </a:r>
            <a:r>
              <a:rPr lang="zh-CN" altLang="en-US" dirty="0"/>
              <a:t>重启</a:t>
            </a:r>
            <a:r>
              <a:rPr lang="en-US" altLang="zh-CN" dirty="0"/>
              <a:t>IDEA</a:t>
            </a:r>
            <a:endParaRPr lang="en-US" altLang="zh-CN" dirty="0"/>
          </a:p>
          <a:p>
            <a:endParaRPr lang="zh-CN" altLang="en-US" dirty="0"/>
          </a:p>
        </p:txBody>
      </p:sp>
      <p:pic>
        <p:nvPicPr>
          <p:cNvPr id="7" name="图片 6" descr="1"/>
          <p:cNvPicPr>
            <a:picLocks noChangeAspect="1"/>
          </p:cNvPicPr>
          <p:nvPr/>
        </p:nvPicPr>
        <p:blipFill>
          <a:blip r:embed="rId2"/>
          <a:srcRect/>
          <a:stretch>
            <a:fillRect/>
          </a:stretch>
        </p:blipFill>
        <p:spPr>
          <a:xfrm>
            <a:off x="87584" y="3115774"/>
            <a:ext cx="5272405" cy="3641725"/>
          </a:xfrm>
          <a:prstGeom prst="rect">
            <a:avLst/>
          </a:prstGeom>
        </p:spPr>
      </p:pic>
      <p:pic>
        <p:nvPicPr>
          <p:cNvPr id="9" name="图片 8" descr="3"/>
          <p:cNvPicPr>
            <a:picLocks noChangeAspect="1"/>
          </p:cNvPicPr>
          <p:nvPr/>
        </p:nvPicPr>
        <p:blipFill>
          <a:blip r:embed="rId3"/>
          <a:srcRect/>
          <a:stretch>
            <a:fillRect/>
          </a:stretch>
        </p:blipFill>
        <p:spPr>
          <a:xfrm>
            <a:off x="6408630" y="318268"/>
            <a:ext cx="5273040" cy="1752600"/>
          </a:xfrm>
          <a:prstGeom prst="rect">
            <a:avLst/>
          </a:prstGeom>
        </p:spPr>
      </p:pic>
      <p:pic>
        <p:nvPicPr>
          <p:cNvPr id="10" name="图片 9" descr="5"/>
          <p:cNvPicPr>
            <a:picLocks noChangeAspect="1"/>
          </p:cNvPicPr>
          <p:nvPr/>
        </p:nvPicPr>
        <p:blipFill>
          <a:blip r:embed="rId4"/>
          <a:srcRect/>
          <a:stretch>
            <a:fillRect/>
          </a:stretch>
        </p:blipFill>
        <p:spPr>
          <a:xfrm>
            <a:off x="6096000" y="2689053"/>
            <a:ext cx="5270500" cy="4495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5" name="标题 1"/>
          <p:cNvSpPr txBox="1"/>
          <p:nvPr/>
        </p:nvSpPr>
        <p:spPr>
          <a:xfrm>
            <a:off x="1172143" y="801977"/>
            <a:ext cx="7873007" cy="634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Scala </a:t>
            </a:r>
            <a:r>
              <a:rPr lang="zh-CN" altLang="en-US" sz="3200" b="1" dirty="0" smtClean="0">
                <a:latin typeface="微软雅黑" panose="020B0503020204020204" pitchFamily="34" charset="-122"/>
                <a:ea typeface="微软雅黑" panose="020B0503020204020204" pitchFamily="34" charset="-122"/>
              </a:rPr>
              <a:t>开发工具安装 </a:t>
            </a:r>
            <a:r>
              <a:rPr lang="en-US" altLang="zh-CN" sz="3200" b="1" dirty="0" smtClean="0">
                <a:latin typeface="微软雅黑" panose="020B0503020204020204" pitchFamily="34" charset="-122"/>
                <a:ea typeface="微软雅黑" panose="020B0503020204020204" pitchFamily="34" charset="-122"/>
              </a:rPr>
              <a:t>IDEA</a:t>
            </a:r>
            <a:endParaRPr lang="zh-CN" altLang="en-US" sz="3200" b="1" dirty="0">
              <a:latin typeface="微软雅黑" panose="020B0503020204020204" pitchFamily="34" charset="-122"/>
              <a:ea typeface="微软雅黑" panose="020B0503020204020204" pitchFamily="34" charset="-122"/>
            </a:endParaRPr>
          </a:p>
        </p:txBody>
      </p:sp>
      <p:sp>
        <p:nvSpPr>
          <p:cNvPr id="8" name="矩形 7"/>
          <p:cNvSpPr/>
          <p:nvPr/>
        </p:nvSpPr>
        <p:spPr>
          <a:xfrm>
            <a:off x="1399616" y="1932369"/>
            <a:ext cx="184731" cy="923330"/>
          </a:xfrm>
          <a:prstGeom prst="rect">
            <a:avLst/>
          </a:prstGeom>
        </p:spPr>
        <p:txBody>
          <a:bodyPr wrap="none">
            <a:spAutoFit/>
          </a:bodyPr>
          <a:lstStyle/>
          <a:p>
            <a:endParaRPr lang="en-US" altLang="zh-CN" dirty="0" smtClean="0"/>
          </a:p>
          <a:p>
            <a:endParaRPr lang="en-US" altLang="zh-CN" dirty="0"/>
          </a:p>
          <a:p>
            <a:endParaRPr lang="zh-CN" altLang="en-US" dirty="0"/>
          </a:p>
        </p:txBody>
      </p:sp>
      <p:pic>
        <p:nvPicPr>
          <p:cNvPr id="11" name="图片 10" descr="4"/>
          <p:cNvPicPr>
            <a:picLocks noChangeAspect="1"/>
          </p:cNvPicPr>
          <p:nvPr/>
        </p:nvPicPr>
        <p:blipFill>
          <a:blip r:embed="rId2"/>
          <a:srcRect/>
          <a:stretch>
            <a:fillRect/>
          </a:stretch>
        </p:blipFill>
        <p:spPr>
          <a:xfrm>
            <a:off x="1829049" y="2052287"/>
            <a:ext cx="5253990" cy="3295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Logo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37511" y="79772"/>
            <a:ext cx="852964" cy="31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文本框 10"/>
          <p:cNvSpPr>
            <a:spLocks noChangeArrowheads="1"/>
          </p:cNvSpPr>
          <p:nvPr/>
        </p:nvSpPr>
        <p:spPr bwMode="auto">
          <a:xfrm>
            <a:off x="9293155" y="82630"/>
            <a:ext cx="172819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40">
                <a:solidFill>
                  <a:schemeClr val="bg1"/>
                </a:solidFill>
                <a:latin typeface="微软雅黑" panose="020B0503020204020204" pitchFamily="34" charset="-122"/>
                <a:ea typeface="微软雅黑" panose="020B0503020204020204" pitchFamily="34" charset="-122"/>
                <a:sym typeface="Segoe UI Black" panose="020B0A02040204020203" pitchFamily="2" charset="0"/>
              </a:rPr>
              <a:t>大数据行业背景</a:t>
            </a:r>
            <a:endParaRPr lang="zh-CN" altLang="en-US" sz="1440">
              <a:solidFill>
                <a:schemeClr val="bg1"/>
              </a:solidFill>
              <a:latin typeface="微软雅黑" panose="020B0503020204020204" pitchFamily="34" charset="-122"/>
              <a:ea typeface="微软雅黑" panose="020B0503020204020204" pitchFamily="34" charset="-122"/>
              <a:sym typeface="Segoe UI Black" panose="020B0A02040204020203" pitchFamily="2" charset="0"/>
            </a:endParaRPr>
          </a:p>
        </p:txBody>
      </p:sp>
      <p:sp>
        <p:nvSpPr>
          <p:cNvPr id="7" name="标题 1"/>
          <p:cNvSpPr txBox="1"/>
          <p:nvPr/>
        </p:nvSpPr>
        <p:spPr>
          <a:xfrm>
            <a:off x="874357" y="1009531"/>
            <a:ext cx="987552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smtClean="0">
                <a:latin typeface="微软雅黑" panose="020B0503020204020204" pitchFamily="34" charset="-122"/>
                <a:ea typeface="微软雅黑" panose="020B0503020204020204" pitchFamily="34" charset="-122"/>
              </a:rPr>
              <a:t>Scala </a:t>
            </a:r>
            <a:r>
              <a:rPr lang="zh-CN" altLang="en-US" sz="3360" b="1" dirty="0" smtClean="0">
                <a:latin typeface="微软雅黑" panose="020B0503020204020204" pitchFamily="34" charset="-122"/>
                <a:ea typeface="微软雅黑" panose="020B0503020204020204" pitchFamily="34" charset="-122"/>
              </a:rPr>
              <a:t>学习</a:t>
            </a:r>
            <a:endParaRPr lang="zh-CN" altLang="en-US" sz="3360" b="1" dirty="0">
              <a:latin typeface="微软雅黑" panose="020B0503020204020204" pitchFamily="34" charset="-122"/>
              <a:ea typeface="微软雅黑" panose="020B0503020204020204" pitchFamily="34" charset="-122"/>
            </a:endParaRPr>
          </a:p>
        </p:txBody>
      </p:sp>
      <p:sp>
        <p:nvSpPr>
          <p:cNvPr id="8" name="内容占位符 2"/>
          <p:cNvSpPr txBox="1"/>
          <p:nvPr/>
        </p:nvSpPr>
        <p:spPr>
          <a:xfrm>
            <a:off x="911424" y="1774420"/>
            <a:ext cx="987552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3840" dirty="0" smtClean="0">
                <a:latin typeface="微软雅黑" panose="020B0503020204020204" pitchFamily="34" charset="-122"/>
                <a:ea typeface="微软雅黑" panose="020B0503020204020204" pitchFamily="34" charset="-122"/>
              </a:rPr>
              <a:t>基础</a:t>
            </a:r>
            <a:endParaRPr lang="en-US" altLang="zh-CN" sz="3840" dirty="0" smtClean="0">
              <a:latin typeface="微软雅黑" panose="020B0503020204020204" pitchFamily="34" charset="-122"/>
              <a:ea typeface="微软雅黑" panose="020B0503020204020204" pitchFamily="34" charset="-122"/>
            </a:endParaRPr>
          </a:p>
          <a:p>
            <a:r>
              <a:rPr lang="zh-CN" altLang="en-US" sz="3840" dirty="0" smtClean="0">
                <a:latin typeface="微软雅黑" panose="020B0503020204020204" pitchFamily="34" charset="-122"/>
                <a:ea typeface="微软雅黑" panose="020B0503020204020204" pitchFamily="34" charset="-122"/>
              </a:rPr>
              <a:t>面向对象</a:t>
            </a:r>
            <a:endParaRPr lang="en-US" altLang="zh-CN" sz="3840" dirty="0" smtClean="0">
              <a:latin typeface="微软雅黑" panose="020B0503020204020204" pitchFamily="34" charset="-122"/>
              <a:ea typeface="微软雅黑" panose="020B0503020204020204" pitchFamily="34" charset="-122"/>
            </a:endParaRPr>
          </a:p>
          <a:p>
            <a:r>
              <a:rPr lang="zh-CN" altLang="en-US" sz="3840" dirty="0" smtClean="0">
                <a:latin typeface="微软雅黑" panose="020B0503020204020204" pitchFamily="34" charset="-122"/>
                <a:ea typeface="微软雅黑" panose="020B0503020204020204" pitchFamily="34" charset="-122"/>
              </a:rPr>
              <a:t>隐式转换</a:t>
            </a:r>
            <a:endParaRPr lang="en-US" altLang="zh-CN" sz="3840" dirty="0" smtClean="0">
              <a:latin typeface="微软雅黑" panose="020B0503020204020204" pitchFamily="34" charset="-122"/>
              <a:ea typeface="微软雅黑" panose="020B0503020204020204" pitchFamily="34" charset="-122"/>
            </a:endParaRPr>
          </a:p>
          <a:p>
            <a:r>
              <a:rPr lang="zh-CN" altLang="en-US" sz="3840" dirty="0" smtClean="0">
                <a:latin typeface="微软雅黑" panose="020B0503020204020204" pitchFamily="34" charset="-122"/>
                <a:ea typeface="微软雅黑" panose="020B0503020204020204" pitchFamily="34" charset="-122"/>
              </a:rPr>
              <a:t>高阶函数</a:t>
            </a:r>
            <a:endParaRPr lang="en-US" altLang="zh-CN" sz="3840" dirty="0" smtClean="0">
              <a:latin typeface="微软雅黑" panose="020B0503020204020204" pitchFamily="34" charset="-122"/>
              <a:ea typeface="微软雅黑" panose="020B0503020204020204" pitchFamily="34" charset="-122"/>
            </a:endParaRPr>
          </a:p>
          <a:p>
            <a:r>
              <a:rPr lang="en-US" altLang="zh-CN" sz="3840" dirty="0" smtClean="0">
                <a:latin typeface="微软雅黑" panose="020B0503020204020204" pitchFamily="34" charset="-122"/>
                <a:ea typeface="微软雅黑" panose="020B0503020204020204" pitchFamily="34" charset="-122"/>
              </a:rPr>
              <a:t>Actor </a:t>
            </a:r>
            <a:r>
              <a:rPr lang="zh-CN" altLang="en-US" sz="3840" dirty="0" smtClean="0">
                <a:latin typeface="微软雅黑" panose="020B0503020204020204" pitchFamily="34" charset="-122"/>
                <a:ea typeface="微软雅黑" panose="020B0503020204020204" pitchFamily="34" charset="-122"/>
              </a:rPr>
              <a:t>和 </a:t>
            </a:r>
            <a:r>
              <a:rPr lang="en-US" altLang="zh-CN" sz="3840" dirty="0" err="1" smtClean="0">
                <a:latin typeface="微软雅黑" panose="020B0503020204020204" pitchFamily="34" charset="-122"/>
                <a:ea typeface="微软雅黑" panose="020B0503020204020204" pitchFamily="34" charset="-122"/>
              </a:rPr>
              <a:t>Akka</a:t>
            </a:r>
            <a:endParaRPr lang="en-US" altLang="zh-CN" sz="3840" dirty="0" smtClean="0">
              <a:latin typeface="微软雅黑" panose="020B0503020204020204" pitchFamily="34" charset="-122"/>
              <a:ea typeface="微软雅黑" panose="020B0503020204020204" pitchFamily="34" charset="-122"/>
            </a:endParaRPr>
          </a:p>
        </p:txBody>
      </p:sp>
      <p:sp>
        <p:nvSpPr>
          <p:cNvPr id="9"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1669" y="60103"/>
            <a:ext cx="1924121" cy="411481"/>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
        <p:nvSpPr>
          <p:cNvPr id="27" name="标题 1"/>
          <p:cNvSpPr txBox="1"/>
          <p:nvPr/>
        </p:nvSpPr>
        <p:spPr>
          <a:xfrm>
            <a:off x="1172143" y="801977"/>
            <a:ext cx="7873007" cy="634114"/>
          </a:xfrm>
          <a:prstGeom prst="rect">
            <a:avLst/>
          </a:prstGeom>
        </p:spPr>
        <p:txBody>
          <a:bodyP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latin typeface="微软雅黑" panose="020B0503020204020204" pitchFamily="34" charset="-122"/>
                <a:ea typeface="微软雅黑" panose="020B0503020204020204" pitchFamily="34" charset="-122"/>
                <a:hlinkClick r:id="rId2"/>
              </a:rPr>
              <a:t>http://www.scala-lang.org</a:t>
            </a:r>
            <a:r>
              <a:rPr lang="en-US" altLang="zh-CN" sz="3200" b="1" dirty="0" smtClean="0">
                <a:latin typeface="微软雅黑" panose="020B0503020204020204" pitchFamily="34" charset="-122"/>
                <a:ea typeface="微软雅黑" panose="020B0503020204020204" pitchFamily="34" charset="-122"/>
                <a:hlinkClick r:id="rId2"/>
              </a:rPr>
              <a:t>/</a:t>
            </a:r>
            <a:endParaRPr lang="en-US" altLang="zh-CN" sz="3200" b="1" dirty="0" smtClean="0">
              <a:latin typeface="微软雅黑" panose="020B0503020204020204" pitchFamily="34" charset="-122"/>
              <a:ea typeface="微软雅黑" panose="020B0503020204020204" pitchFamily="34" charset="-122"/>
            </a:endParaRPr>
          </a:p>
          <a:p>
            <a:pPr algn="l"/>
            <a:r>
              <a:rPr lang="en-US" altLang="zh-CN" sz="3200" b="1" dirty="0">
                <a:latin typeface="微软雅黑" panose="020B0503020204020204" pitchFamily="34" charset="-122"/>
                <a:ea typeface="微软雅黑" panose="020B0503020204020204" pitchFamily="34" charset="-122"/>
              </a:rPr>
              <a:t>https://github.com/scala/scala</a:t>
            </a:r>
            <a:endParaRPr lang="zh-CN" altLang="en-US" sz="3200" b="1" dirty="0">
              <a:latin typeface="微软雅黑" panose="020B0503020204020204" pitchFamily="34" charset="-122"/>
              <a:ea typeface="微软雅黑" panose="020B0503020204020204" pitchFamily="34" charset="-122"/>
            </a:endParaRPr>
          </a:p>
        </p:txBody>
      </p:sp>
      <p:sp>
        <p:nvSpPr>
          <p:cNvPr id="13" name="Rectangle 2"/>
          <p:cNvSpPr/>
          <p:nvPr/>
        </p:nvSpPr>
        <p:spPr>
          <a:xfrm>
            <a:off x="981075" y="1627314"/>
            <a:ext cx="9639300" cy="47544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71332" tIns="35666" rIns="71332" bIns="35666" rtlCol="0" anchor="ctr"/>
          <a:lstStyle/>
          <a:p>
            <a:r>
              <a:rPr lang="en-US" altLang="zh-CN" sz="7200" b="1" dirty="0" smtClean="0"/>
              <a:t>                                               Object-Oriented </a:t>
            </a:r>
            <a:r>
              <a:rPr lang="en-US" altLang="zh-CN" sz="7200" b="1" dirty="0"/>
              <a:t>Meets Functional</a:t>
            </a:r>
            <a:endParaRPr lang="en-US" altLang="zh-CN" sz="7200" b="1" dirty="0">
              <a:effectLst/>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5"/>
          <p:cNvSpPr>
            <a:spLocks noChangeArrowheads="1"/>
          </p:cNvSpPr>
          <p:nvPr/>
        </p:nvSpPr>
        <p:spPr bwMode="auto">
          <a:xfrm>
            <a:off x="0" y="-4544"/>
            <a:ext cx="12192000" cy="534877"/>
          </a:xfrm>
          <a:prstGeom prst="rect">
            <a:avLst/>
          </a:prstGeom>
          <a:solidFill>
            <a:srgbClr val="333333"/>
          </a:solidFill>
          <a:ln>
            <a:noFill/>
          </a:ln>
        </p:spPr>
        <p:txBody>
          <a:bodyPr lIns="81154" tIns="42292" rIns="81154" bIns="4229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2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txBox="1"/>
          <p:nvPr/>
        </p:nvSpPr>
        <p:spPr>
          <a:xfrm>
            <a:off x="911424" y="755358"/>
            <a:ext cx="987552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360" b="1" dirty="0" smtClean="0">
                <a:latin typeface="微软雅黑" panose="020B0503020204020204" pitchFamily="34" charset="-122"/>
                <a:ea typeface="微软雅黑" panose="020B0503020204020204" pitchFamily="34" charset="-122"/>
              </a:rPr>
              <a:t>Scala</a:t>
            </a:r>
            <a:r>
              <a:rPr lang="zh-CN" altLang="en-US" sz="3360" b="1" dirty="0" smtClean="0">
                <a:latin typeface="微软雅黑" panose="020B0503020204020204" pitchFamily="34" charset="-122"/>
                <a:ea typeface="微软雅黑" panose="020B0503020204020204" pitchFamily="34" charset="-122"/>
              </a:rPr>
              <a:t>基础</a:t>
            </a:r>
            <a:endParaRPr lang="zh-CN" altLang="en-US" sz="3360" b="1" dirty="0">
              <a:latin typeface="微软雅黑" panose="020B0503020204020204" pitchFamily="34" charset="-122"/>
              <a:ea typeface="微软雅黑" panose="020B0503020204020204" pitchFamily="34" charset="-122"/>
            </a:endParaRPr>
          </a:p>
        </p:txBody>
      </p:sp>
      <p:sp>
        <p:nvSpPr>
          <p:cNvPr id="6" name="矩形 5"/>
          <p:cNvSpPr/>
          <p:nvPr/>
        </p:nvSpPr>
        <p:spPr>
          <a:xfrm>
            <a:off x="266700" y="1581150"/>
            <a:ext cx="11725275" cy="2031325"/>
          </a:xfrm>
          <a:prstGeom prst="rect">
            <a:avLst/>
          </a:prstGeom>
        </p:spPr>
        <p:txBody>
          <a:bodyPr wrap="square">
            <a:spAutoFit/>
          </a:bodyPr>
          <a:lstStyle/>
          <a:p>
            <a:pPr lvl="0"/>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1</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Scala</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是一门以</a:t>
            </a:r>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java</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虚拟机为目标运行环境并将面向对象和函数式编程语言的最佳特性结合在一起的编程语言</a:t>
            </a:r>
            <a:endParaRPr lang="en-US" altLang="zh-CN" dirty="0" smtClean="0">
              <a:latin typeface="微软雅黑" panose="020B0503020204020204" pitchFamily="34" charset="-122"/>
              <a:ea typeface="微软雅黑" panose="020B0503020204020204" pitchFamily="34" charset="-122"/>
              <a:cs typeface="黑体" panose="02010609060101010101" pitchFamily="49" charset="-122"/>
            </a:endParaRPr>
          </a:p>
          <a:p>
            <a:pPr lvl="0"/>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lvl="0"/>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2</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、使用</a:t>
            </a:r>
            <a:r>
              <a:rPr lang="en-US" altLang="zh-CN" dirty="0" err="1" smtClean="0">
                <a:latin typeface="微软雅黑" panose="020B0503020204020204" pitchFamily="34" charset="-122"/>
                <a:ea typeface="微软雅黑" panose="020B0503020204020204" pitchFamily="34" charset="-122"/>
                <a:cs typeface="黑体" panose="02010609060101010101" pitchFamily="49" charset="-122"/>
              </a:rPr>
              <a:t>scala</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可编写出更加精简优雅的程序</a:t>
            </a:r>
            <a:endParaRPr lang="en-US" altLang="zh-CN" dirty="0" smtClean="0">
              <a:latin typeface="微软雅黑" panose="020B0503020204020204" pitchFamily="34" charset="-122"/>
              <a:ea typeface="微软雅黑" panose="020B0503020204020204" pitchFamily="34" charset="-122"/>
              <a:cs typeface="黑体" panose="02010609060101010101" pitchFamily="49" charset="-122"/>
            </a:endParaRPr>
          </a:p>
          <a:p>
            <a:pPr lvl="0"/>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lvl="0"/>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3</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Scala</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的并发库非常强大</a:t>
            </a:r>
            <a:endParaRPr lang="en-US" altLang="zh-CN" dirty="0" smtClean="0">
              <a:latin typeface="微软雅黑" panose="020B0503020204020204" pitchFamily="34" charset="-122"/>
              <a:ea typeface="微软雅黑" panose="020B0503020204020204" pitchFamily="34" charset="-122"/>
              <a:cs typeface="黑体" panose="02010609060101010101" pitchFamily="49" charset="-122"/>
            </a:endParaRPr>
          </a:p>
          <a:p>
            <a:pPr lvl="0"/>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lvl="0"/>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4</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dirty="0" err="1" smtClean="0">
                <a:latin typeface="微软雅黑" panose="020B0503020204020204" pitchFamily="34" charset="-122"/>
                <a:ea typeface="微软雅黑" panose="020B0503020204020204" pitchFamily="34" charset="-122"/>
                <a:cs typeface="黑体" panose="02010609060101010101" pitchFamily="49" charset="-122"/>
              </a:rPr>
              <a:t>scala</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可以访问任何</a:t>
            </a:r>
            <a:r>
              <a:rPr lang="en-US" altLang="zh-CN" dirty="0" smtClean="0">
                <a:latin typeface="微软雅黑" panose="020B0503020204020204" pitchFamily="34" charset="-122"/>
                <a:ea typeface="微软雅黑" panose="020B0503020204020204" pitchFamily="34" charset="-122"/>
                <a:cs typeface="黑体" panose="02010609060101010101" pitchFamily="49" charset="-122"/>
              </a:rPr>
              <a:t>Java</a:t>
            </a:r>
            <a:r>
              <a:rPr lang="zh-CN" altLang="en-US" dirty="0" smtClean="0">
                <a:latin typeface="微软雅黑" panose="020B0503020204020204" pitchFamily="34" charset="-122"/>
                <a:ea typeface="微软雅黑" panose="020B0503020204020204" pitchFamily="34" charset="-122"/>
                <a:cs typeface="黑体" panose="02010609060101010101" pitchFamily="49" charset="-122"/>
              </a:rPr>
              <a:t>类库</a:t>
            </a:r>
            <a:endParaRPr lang="zh-CN" altLang="en-US" dirty="0">
              <a:latin typeface="微软雅黑" panose="020B0503020204020204" pitchFamily="34" charset="-122"/>
              <a:ea typeface="微软雅黑" panose="020B0503020204020204" pitchFamily="34" charset="-122"/>
              <a:cs typeface="黑体" panose="02010609060101010101" pitchFamily="49"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5003" y="60103"/>
            <a:ext cx="1924121" cy="411481"/>
          </a:xfrm>
          <a:prstGeom prst="rect">
            <a:avLst/>
          </a:prstGeom>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1484</Words>
  <Application>WPS 演示</Application>
  <PresentationFormat>宽屏</PresentationFormat>
  <Paragraphs>132</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Calibri Light</vt:lpstr>
      <vt:lpstr>方正兰亭纤黑_GBK</vt:lpstr>
      <vt:lpstr>黑体</vt:lpstr>
      <vt:lpstr>微软雅黑</vt:lpstr>
      <vt:lpstr>Segoe UI Black</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Eko Hsu</dc:creator>
  <cp:lastModifiedBy>---------------------</cp:lastModifiedBy>
  <cp:revision>261</cp:revision>
  <dcterms:created xsi:type="dcterms:W3CDTF">2012-12-11T07:55:00Z</dcterms:created>
  <dcterms:modified xsi:type="dcterms:W3CDTF">2018-02-27T01:55:08Z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