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1" r:id="rId3"/>
    <p:sldId id="398" r:id="rId4"/>
    <p:sldId id="396" r:id="rId5"/>
    <p:sldId id="386" r:id="rId6"/>
    <p:sldId id="385" r:id="rId7"/>
    <p:sldId id="387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方正兰亭纤黑_GBK" panose="02010600030101010101" pitchFamily="2" charset="-122"/>
      <p:regular r:id="rId23"/>
    </p:embeddedFont>
    <p:embeddedFont>
      <p:font typeface="黑体" panose="02010609060101010101" pitchFamily="49" charset="-122"/>
      <p:regular r:id="rId24"/>
    </p:embeddedFont>
    <p:embeddedFont>
      <p:font typeface="微软雅黑" panose="020B0503020204020204" pitchFamily="34" charset="-122"/>
      <p:regular r:id="rId25"/>
    </p:embeddedFont>
    <p:embeddedFont>
      <p:font typeface="Segoe UI Black" panose="020B0A02040204020203" pitchFamily="2" charset="0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9646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5219" autoAdjust="0"/>
  </p:normalViewPr>
  <p:slideViewPr>
    <p:cSldViewPr snapToGrid="0">
      <p:cViewPr varScale="1">
        <p:scale>
          <a:sx n="60" d="100"/>
          <a:sy n="60" d="100"/>
        </p:scale>
        <p:origin x="648" y="36"/>
      </p:cViewPr>
      <p:guideLst>
        <p:guide orient="horz" pos="218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BD5E529-5715-4D97-B58C-E634028E237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ADF90-5B0A-4FFD-AEAF-933E630621E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ADF90-5B0A-4FFD-AEAF-933E63062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90E70-5904-48D8-9C38-22EF20E01D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BE916-85FF-4F54-83E4-3AA26A79FC6F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9DF8-2B9C-4E7E-A1AC-2E5DCED6BCB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E6BBD-B870-4359-871B-6D18BAD572FC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1B852-F930-4B55-B114-4F09ECC83A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4BF78-5690-4AB0-BE26-43F85E5661CE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65477-B528-4F57-BB50-D4B294CA0A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1E27-90CE-44D9-B499-90A8F27681B1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786E-F536-4D20-9881-9A1015F7C0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4441-6C28-4A33-B41B-2DA35C9E4FCE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02650" y="701675"/>
            <a:ext cx="2813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E86D2-96B2-4587-9373-4A8B202098D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E34E-6C32-46B3-B4A1-16134C4686BC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610552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5D3BC-5D1F-4D06-BA72-B0D7EC1D1C7D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7AD61-2D3B-482B-A2D7-47A46A130444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1789113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C5F8E-4374-49F3-88CA-64BF0EE8614F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AD907-CDD7-49BD-B5BF-C5B690A38023}" type="slidenum">
              <a:rPr lang="zh-CN" altLang="en-US"/>
            </a:fld>
            <a:endParaRPr lang="zh-CN" altLang="en-US"/>
          </a:p>
        </p:txBody>
      </p:sp>
      <p:pic>
        <p:nvPicPr>
          <p:cNvPr id="14" name="图片 13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16" name="图片 15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3361-D2EB-480D-A42B-334416B9AA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A5111-81A3-4CAC-9AC8-192968D07034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C0D7-B104-4B2F-A82D-C201856A6C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0FBC1-5FEB-4B0E-92AE-DBA1EB43A15A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03323-CBEC-4C5D-9041-081A11DBC23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F261-AF7F-4986-9BAF-97A7CF54B820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12" name="图片 11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8B222-BD49-444E-B44E-A958DE6B55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6C71-E6C8-4E14-83A6-ABA3417651DB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6" name="图片 5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C6E4-23D4-4746-A1E7-9970C041D4C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4E91-7E52-4AE9-99D8-96F3AC362289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6940247377141306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C2667A-8A84-416D-99E2-E899366276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538595-011B-43A8-8DC8-6544803D6170}" type="slidenum">
              <a:rPr lang="zh-CN" altLang="en-US"/>
            </a:fld>
            <a:endParaRPr lang="zh-CN" altLang="en-US"/>
          </a:p>
        </p:txBody>
      </p:sp>
      <p:pic>
        <p:nvPicPr>
          <p:cNvPr id="16" name="图片 15" descr="69402473771413067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651500"/>
            <a:ext cx="12192000" cy="12065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7" name="文本框 6"/>
          <p:cNvSpPr txBox="1">
            <a:spLocks noChangeArrowheads="1"/>
          </p:cNvSpPr>
          <p:nvPr/>
        </p:nvSpPr>
        <p:spPr bwMode="auto">
          <a:xfrm>
            <a:off x="8642554" y="5927725"/>
            <a:ext cx="191590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图22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6012180"/>
            <a:ext cx="1993265" cy="41148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520617" y="2066078"/>
            <a:ext cx="9169637" cy="10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2882BE"/>
                </a:solidFill>
                <a:latin typeface="+mn-ea"/>
                <a:ea typeface="+mn-ea"/>
                <a:sym typeface="微软雅黑" panose="020B0503020204020204" pitchFamily="34" charset="-122"/>
              </a:rPr>
              <a:t>国家信息中心</a:t>
            </a:r>
            <a:endParaRPr lang="en-US" altLang="zh-CN" sz="6000" b="1" dirty="0">
              <a:solidFill>
                <a:srgbClr val="2882BE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4825" y="5576186"/>
            <a:ext cx="2201220" cy="618556"/>
            <a:chOff x="4854013" y="5576186"/>
            <a:chExt cx="2201220" cy="618556"/>
          </a:xfrm>
          <a:solidFill>
            <a:srgbClr val="0080B2"/>
          </a:solidFill>
        </p:grpSpPr>
        <p:sp>
          <p:nvSpPr>
            <p:cNvPr id="8" name="椭圆 7"/>
            <p:cNvSpPr/>
            <p:nvPr/>
          </p:nvSpPr>
          <p:spPr>
            <a:xfrm>
              <a:off x="4854013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81728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09443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437157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1511182" y="3194492"/>
            <a:ext cx="9169637" cy="77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882BE"/>
                </a:solidFill>
                <a:latin typeface="+mn-ea"/>
                <a:ea typeface="+mn-ea"/>
                <a:sym typeface="微软雅黑" panose="020B0503020204020204" pitchFamily="34" charset="-122"/>
              </a:rPr>
              <a:t>成都大数据基地</a:t>
            </a:r>
            <a:endParaRPr lang="en-US" altLang="zh-CN" sz="4400" b="1" dirty="0">
              <a:solidFill>
                <a:srgbClr val="2882BE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Option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363" y="2211572"/>
            <a:ext cx="11270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用来表示可能存在可能不存在的值，子类有</a:t>
            </a:r>
            <a:r>
              <a:rPr lang="en-US" altLang="zh-CN" b="1" dirty="0" smtClean="0"/>
              <a:t>Some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None 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>Some</a:t>
            </a:r>
            <a:r>
              <a:rPr lang="zh-CN" altLang="en-US" b="1" dirty="0" smtClean="0"/>
              <a:t>包装了某个值，</a:t>
            </a:r>
            <a:r>
              <a:rPr lang="en-US" altLang="zh-CN" b="1" dirty="0" smtClean="0"/>
              <a:t>None</a:t>
            </a:r>
            <a:r>
              <a:rPr lang="zh-CN" altLang="en-US" b="1" dirty="0" smtClean="0"/>
              <a:t>表示没有值</a:t>
            </a:r>
            <a:endParaRPr lang="en-US" altLang="zh-CN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偏函数 与 偏应用函数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363" y="2211572"/>
            <a:ext cx="11270511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偏函数和模式匹配有一定的关系，被包括在花括号内没有</a:t>
            </a:r>
            <a:r>
              <a:rPr lang="en-US" altLang="zh-CN" b="1" dirty="0" smtClean="0"/>
              <a:t>match</a:t>
            </a:r>
            <a:r>
              <a:rPr lang="zh-CN" altLang="en-US" b="1" dirty="0" smtClean="0"/>
              <a:t>的一组</a:t>
            </a:r>
            <a:r>
              <a:rPr lang="en-US" altLang="zh-CN" b="1" dirty="0" smtClean="0"/>
              <a:t>case</a:t>
            </a:r>
            <a:r>
              <a:rPr lang="zh-CN" altLang="en-US" b="1" dirty="0" smtClean="0"/>
              <a:t>语句是一个偏函数，它是</a:t>
            </a:r>
            <a:r>
              <a:rPr lang="en-US" altLang="zh-CN" b="1" dirty="0" err="1" smtClean="0"/>
              <a:t>PartialFunction</a:t>
            </a:r>
            <a:r>
              <a:rPr lang="en-US" altLang="zh-CN" b="1" dirty="0" smtClean="0"/>
              <a:t>[A,B]</a:t>
            </a:r>
            <a:r>
              <a:rPr lang="zh-CN" altLang="en-US" b="1" dirty="0" smtClean="0"/>
              <a:t>的一个实例，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代表参数类型，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代表返回类型，常用作输入模式匹配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smtClean="0"/>
              <a:t>偏应用函数举例：偏应用函数是指在调用函数时，有意缺少部分参数的函数</a:t>
            </a:r>
            <a:endParaRPr lang="zh-CN" altLang="en-US" b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Actor </a:t>
            </a:r>
            <a:r>
              <a:rPr lang="en-US" altLang="zh-CN" sz="336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Akka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363" y="2211572"/>
            <a:ext cx="11270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目标一：熟悉</a:t>
            </a:r>
            <a:r>
              <a:rPr lang="en-US" altLang="zh-CN" b="1" dirty="0" smtClean="0"/>
              <a:t>Scala Actor </a:t>
            </a:r>
            <a:r>
              <a:rPr lang="zh-CN" altLang="en-US" b="1" dirty="0" smtClean="0"/>
              <a:t>并发编程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目标二：为学习</a:t>
            </a:r>
            <a:r>
              <a:rPr lang="en-US" altLang="zh-CN" b="1" dirty="0" err="1" smtClean="0"/>
              <a:t>Akka</a:t>
            </a:r>
            <a:r>
              <a:rPr lang="zh-CN" altLang="en-US" b="1" dirty="0" smtClean="0"/>
              <a:t>做准备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r>
              <a:rPr lang="en-US" altLang="zh-CN" b="1" dirty="0" smtClean="0"/>
              <a:t>  </a:t>
            </a:r>
            <a:r>
              <a:rPr lang="zh-CN" altLang="en-US" b="1" dirty="0" smtClean="0"/>
              <a:t>备注：我们现在学习的</a:t>
            </a:r>
            <a:r>
              <a:rPr lang="en-US" altLang="zh-CN" b="1" dirty="0" smtClean="0"/>
              <a:t>Scala Actor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scala2.10.X</a:t>
            </a:r>
            <a:r>
              <a:rPr lang="zh-CN" altLang="en-US" b="1" dirty="0" smtClean="0"/>
              <a:t>版本以及以前版本的</a:t>
            </a:r>
            <a:r>
              <a:rPr lang="en-US" altLang="zh-CN" b="1" dirty="0" smtClean="0"/>
              <a:t>Actor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scala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2.11.x</a:t>
            </a:r>
            <a:r>
              <a:rPr lang="zh-CN" altLang="en-US" b="1" dirty="0" smtClean="0"/>
              <a:t>版本中将</a:t>
            </a:r>
            <a:r>
              <a:rPr lang="en-US" altLang="zh-CN" b="1" dirty="0" err="1" smtClean="0"/>
              <a:t>Akka</a:t>
            </a:r>
            <a:r>
              <a:rPr lang="zh-CN" altLang="en-US" b="1" dirty="0" smtClean="0"/>
              <a:t>加入其中，作为其默认的</a:t>
            </a:r>
            <a:r>
              <a:rPr lang="en-US" altLang="zh-CN" b="1" dirty="0" smtClean="0"/>
              <a:t>Actor,</a:t>
            </a:r>
            <a:r>
              <a:rPr lang="zh-CN" altLang="en-US" b="1" dirty="0" smtClean="0"/>
              <a:t>老版本的</a:t>
            </a:r>
            <a:r>
              <a:rPr lang="en-US" altLang="zh-CN" b="1" dirty="0" smtClean="0"/>
              <a:t>Actor</a:t>
            </a:r>
            <a:r>
              <a:rPr lang="zh-CN" altLang="en-US" b="1" dirty="0" smtClean="0"/>
              <a:t>已经作废</a:t>
            </a:r>
            <a:endParaRPr lang="en-US" altLang="zh-CN" b="1" dirty="0" smtClean="0"/>
          </a:p>
          <a:p>
            <a:r>
              <a:rPr lang="en-US" altLang="zh-CN" b="1" dirty="0" smtClean="0"/>
              <a:t>3.  Actor</a:t>
            </a:r>
            <a:r>
              <a:rPr lang="zh-CN" altLang="en-US" b="1" dirty="0" smtClean="0"/>
              <a:t>编程模型</a:t>
            </a:r>
            <a:endParaRPr lang="en-US" altLang="zh-CN" b="1" dirty="0" smtClean="0"/>
          </a:p>
          <a:p>
            <a:pPr marL="342900" indent="-342900">
              <a:buAutoNum type="arabicPeriod" startAt="4"/>
            </a:pPr>
            <a:r>
              <a:rPr lang="en-US" altLang="zh-CN" b="1" dirty="0" err="1" smtClean="0"/>
              <a:t>Akka</a:t>
            </a:r>
            <a:r>
              <a:rPr lang="zh-CN" altLang="en-US" b="1" dirty="0" smtClean="0"/>
              <a:t>分布式编程框架，</a:t>
            </a:r>
            <a:r>
              <a:rPr lang="en-US" altLang="zh-CN" b="1" dirty="0" smtClean="0"/>
              <a:t>spark</a:t>
            </a:r>
            <a:r>
              <a:rPr lang="zh-CN" altLang="en-US" b="1" dirty="0" smtClean="0"/>
              <a:t>底层通信框架。</a:t>
            </a:r>
            <a:r>
              <a:rPr lang="en-US" altLang="zh-CN" b="1" dirty="0" smtClean="0"/>
              <a:t>1.6</a:t>
            </a:r>
            <a:r>
              <a:rPr lang="zh-CN" altLang="en-US" b="1" dirty="0" smtClean="0"/>
              <a:t>以前是用的</a:t>
            </a:r>
            <a:r>
              <a:rPr lang="en-US" altLang="zh-CN" b="1" dirty="0" err="1" smtClean="0"/>
              <a:t>akka</a:t>
            </a:r>
            <a:r>
              <a:rPr lang="en-US" altLang="zh-CN" b="1" dirty="0" smtClean="0"/>
              <a:t>, 1.6</a:t>
            </a:r>
            <a:r>
              <a:rPr lang="zh-CN" altLang="en-US" b="1" dirty="0" smtClean="0"/>
              <a:t>以后多了一种实现方式</a:t>
            </a:r>
            <a:r>
              <a:rPr lang="en-US" altLang="zh-CN" b="1" dirty="0" err="1" smtClean="0"/>
              <a:t>netty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Actor 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363" y="2211572"/>
            <a:ext cx="11270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Actor </a:t>
            </a:r>
            <a:r>
              <a:rPr lang="zh-CN" altLang="en-US" b="1" dirty="0" smtClean="0"/>
              <a:t>方法执行顺序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首先调用</a:t>
            </a:r>
            <a:r>
              <a:rPr lang="en-US" altLang="zh-CN" b="1" dirty="0" smtClean="0"/>
              <a:t>start()</a:t>
            </a:r>
            <a:r>
              <a:rPr lang="zh-CN" altLang="en-US" b="1" dirty="0" smtClean="0"/>
              <a:t>方法启动</a:t>
            </a:r>
            <a:r>
              <a:rPr lang="en-US" altLang="zh-CN" b="1" dirty="0" smtClean="0"/>
              <a:t>Actor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调用</a:t>
            </a:r>
            <a:r>
              <a:rPr lang="en-US" altLang="zh-CN" b="1" dirty="0" smtClean="0"/>
              <a:t>start()</a:t>
            </a:r>
            <a:r>
              <a:rPr lang="zh-CN" altLang="en-US" b="1" dirty="0" smtClean="0"/>
              <a:t>方法后其</a:t>
            </a:r>
            <a:r>
              <a:rPr lang="en-US" altLang="zh-CN" b="1" dirty="0" smtClean="0"/>
              <a:t>act()</a:t>
            </a:r>
            <a:r>
              <a:rPr lang="zh-CN" altLang="en-US" b="1" dirty="0" smtClean="0"/>
              <a:t>方法会被执行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向</a:t>
            </a:r>
            <a:r>
              <a:rPr lang="en-US" altLang="zh-CN" b="1" dirty="0" smtClean="0"/>
              <a:t>Actor </a:t>
            </a:r>
            <a:r>
              <a:rPr lang="zh-CN" altLang="en-US" b="1" dirty="0" smtClean="0"/>
              <a:t>发送消息</a:t>
            </a:r>
            <a:endParaRPr lang="en-US" altLang="zh-CN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Actor 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363" y="2211572"/>
            <a:ext cx="11270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Scala </a:t>
            </a:r>
            <a:r>
              <a:rPr lang="zh-CN" altLang="en-US" b="1" dirty="0" smtClean="0"/>
              <a:t>中的</a:t>
            </a:r>
            <a:r>
              <a:rPr lang="en-US" altLang="zh-CN" b="1" dirty="0" smtClean="0"/>
              <a:t>Actor</a:t>
            </a:r>
            <a:r>
              <a:rPr lang="zh-CN" altLang="en-US" b="1" dirty="0" smtClean="0"/>
              <a:t>能够实现并行编程的强大功能，它是基于事件模型的并发机制，</a:t>
            </a:r>
            <a:r>
              <a:rPr lang="en-US" altLang="zh-CN" b="1" dirty="0" err="1" smtClean="0"/>
              <a:t>scala</a:t>
            </a:r>
            <a:r>
              <a:rPr lang="zh-CN" altLang="en-US" b="1" dirty="0" smtClean="0"/>
              <a:t>是运用消息的发送、接收来实现多线程的。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与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并发编程对比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/>
              <a:t>java</a:t>
            </a:r>
            <a:r>
              <a:rPr lang="zh-CN" altLang="en-US" b="1" dirty="0" smtClean="0"/>
              <a:t>线程间通信是通过获取、修改同一块内存区域，那么就面临线程安全问题，加锁，慢，死锁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/>
              <a:t>Scala Actor</a:t>
            </a:r>
            <a:r>
              <a:rPr lang="zh-CN" altLang="en-US" b="1" dirty="0" smtClean="0"/>
              <a:t>模型是通过消息传递，在没有传递消息之前，数据就相当于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中</a:t>
            </a:r>
            <a:r>
              <a:rPr lang="en-US" altLang="zh-CN" b="1" dirty="0" err="1" smtClean="0"/>
              <a:t>threadlocal</a:t>
            </a:r>
            <a:r>
              <a:rPr lang="zh-CN" altLang="en-US" b="1" dirty="0" smtClean="0"/>
              <a:t>线程私有的。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r>
              <a:rPr lang="zh-CN" altLang="en-US" b="1" dirty="0" smtClean="0"/>
              <a:t>发送消息的方式：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！ 发送异步消息， 没有返回值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！？ 发送同步消息，等待返回值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！！ 发送异步消息，返回值是</a:t>
            </a:r>
            <a:r>
              <a:rPr lang="en-US" altLang="zh-CN" b="1" dirty="0" smtClean="0"/>
              <a:t>Future[Any]</a:t>
            </a:r>
            <a:endParaRPr lang="en-US" altLang="zh-CN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Logo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1" y="79772"/>
            <a:ext cx="852964" cy="31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0"/>
          <p:cNvSpPr>
            <a:spLocks noChangeArrowheads="1"/>
          </p:cNvSpPr>
          <p:nvPr/>
        </p:nvSpPr>
        <p:spPr bwMode="auto">
          <a:xfrm>
            <a:off x="9293155" y="82630"/>
            <a:ext cx="172819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4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Black" panose="020B0A02040204020203" pitchFamily="2" charset="0"/>
              </a:rPr>
              <a:t>大数据行业背景</a:t>
            </a:r>
            <a:endParaRPr lang="zh-CN" altLang="en-US" sz="144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 Black" panose="020B0A02040204020203" pitchFamily="2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74357" y="1009531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911424" y="1774420"/>
            <a:ext cx="9875520" cy="45259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/>
              <a:t>class Person {</a:t>
            </a:r>
            <a:endParaRPr lang="en-US" altLang="zh-CN" sz="4000" b="1" dirty="0"/>
          </a:p>
          <a:p>
            <a:r>
              <a:rPr lang="zh-CN" altLang="en-US" sz="4000" dirty="0"/>
              <a:t>  </a:t>
            </a:r>
            <a:endParaRPr lang="zh-CN" altLang="en-US" sz="4000" dirty="0"/>
          </a:p>
          <a:p>
            <a:r>
              <a:rPr lang="en-US" altLang="zh-CN" sz="4000" dirty="0"/>
              <a:t>  </a:t>
            </a:r>
            <a:r>
              <a:rPr lang="en-US" altLang="zh-CN" sz="4000" b="1" dirty="0" err="1"/>
              <a:t>val</a:t>
            </a:r>
            <a:r>
              <a:rPr lang="en-US" altLang="zh-CN" sz="4000" b="1" dirty="0"/>
              <a:t> id = "1245" // </a:t>
            </a:r>
            <a:r>
              <a:rPr lang="en-US" altLang="zh-CN" sz="4000" b="1" dirty="0" err="1"/>
              <a:t>getterid</a:t>
            </a:r>
            <a:r>
              <a:rPr lang="en-US" altLang="zh-CN" sz="4000" b="1" dirty="0"/>
              <a:t>() </a:t>
            </a:r>
            <a:r>
              <a:rPr lang="zh-CN" altLang="en-US" sz="4000" b="1" dirty="0"/>
              <a:t>， 相当于</a:t>
            </a:r>
            <a:r>
              <a:rPr lang="en-US" altLang="zh-CN" sz="4000" b="1" dirty="0"/>
              <a:t>final</a:t>
            </a:r>
            <a:endParaRPr lang="en-US" altLang="zh-CN" sz="4000" b="1" dirty="0"/>
          </a:p>
          <a:p>
            <a:r>
              <a:rPr lang="zh-CN" altLang="en-US" sz="4000" dirty="0"/>
              <a:t>  </a:t>
            </a:r>
            <a:endParaRPr lang="zh-CN" altLang="en-US" sz="4000" dirty="0"/>
          </a:p>
          <a:p>
            <a:r>
              <a:rPr lang="en-US" altLang="zh-CN" sz="4000" dirty="0"/>
              <a:t>  </a:t>
            </a:r>
            <a:r>
              <a:rPr lang="en-US" altLang="zh-CN" sz="4000" b="1" dirty="0" err="1"/>
              <a:t>var</a:t>
            </a:r>
            <a:r>
              <a:rPr lang="en-US" altLang="zh-CN" sz="4000" b="1" dirty="0"/>
              <a:t> name = "</a:t>
            </a:r>
            <a:r>
              <a:rPr lang="en-US" altLang="zh-CN" sz="4000" b="1" dirty="0" err="1"/>
              <a:t>huaan</a:t>
            </a:r>
            <a:r>
              <a:rPr lang="en-US" altLang="zh-CN" sz="4000" b="1" dirty="0"/>
              <a:t>" //getter setter name</a:t>
            </a:r>
            <a:endParaRPr lang="en-US" altLang="zh-CN" sz="4000" b="1" dirty="0"/>
          </a:p>
          <a:p>
            <a:r>
              <a:rPr lang="zh-CN" altLang="en-US" sz="4000" dirty="0"/>
              <a:t>  </a:t>
            </a:r>
            <a:endParaRPr lang="zh-CN" altLang="en-US" sz="4000" dirty="0"/>
          </a:p>
          <a:p>
            <a:r>
              <a:rPr lang="en-US" altLang="zh-CN" sz="4000" dirty="0"/>
              <a:t>  </a:t>
            </a:r>
            <a:r>
              <a:rPr lang="en-US" altLang="zh-CN" sz="4000" b="1" dirty="0"/>
              <a:t>private </a:t>
            </a:r>
            <a:r>
              <a:rPr lang="en-US" altLang="zh-CN" sz="4000" b="1" dirty="0" err="1"/>
              <a:t>var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gender:</a:t>
            </a:r>
            <a:r>
              <a:rPr lang="en-US" altLang="zh-CN" sz="4000" b="1" i="1" dirty="0" err="1"/>
              <a:t>String</a:t>
            </a:r>
            <a:r>
              <a:rPr lang="en-US" altLang="zh-CN" sz="4000" b="1" i="1" dirty="0"/>
              <a:t> </a:t>
            </a:r>
            <a:r>
              <a:rPr lang="en-US" altLang="zh-CN" sz="4000" b="1" i="1" dirty="0" smtClean="0"/>
              <a:t>=“male“ // </a:t>
            </a:r>
            <a:r>
              <a:rPr lang="zh-CN" altLang="en-US" sz="4000" b="1" i="1" dirty="0" smtClean="0"/>
              <a:t>本类。半生对象里面访问</a:t>
            </a:r>
            <a:endParaRPr lang="en-US" altLang="zh-CN" sz="4000" b="1" i="1" dirty="0"/>
          </a:p>
          <a:p>
            <a:r>
              <a:rPr lang="zh-CN" altLang="en-US" sz="4000" dirty="0"/>
              <a:t>  </a:t>
            </a:r>
            <a:endParaRPr lang="zh-CN" altLang="en-US" sz="4000" dirty="0"/>
          </a:p>
          <a:p>
            <a:r>
              <a:rPr lang="en-US" altLang="zh-CN" sz="4000" dirty="0"/>
              <a:t>  </a:t>
            </a:r>
            <a:r>
              <a:rPr lang="en-US" altLang="zh-CN" sz="4000" b="1" dirty="0"/>
              <a:t>private[this] </a:t>
            </a:r>
            <a:r>
              <a:rPr lang="en-US" altLang="zh-CN" sz="4000" b="1" dirty="0" err="1"/>
              <a:t>var</a:t>
            </a:r>
            <a:r>
              <a:rPr lang="en-US" altLang="zh-CN" sz="4000" b="1" dirty="0"/>
              <a:t> pop: </a:t>
            </a:r>
            <a:r>
              <a:rPr lang="en-US" altLang="zh-CN" sz="4000" b="1" i="1" dirty="0"/>
              <a:t>String = _ // </a:t>
            </a:r>
            <a:r>
              <a:rPr lang="zh-CN" altLang="en-US" sz="4000" b="1" i="1" dirty="0"/>
              <a:t>只能在本类里面访问</a:t>
            </a:r>
            <a:endParaRPr lang="zh-CN" altLang="en-US" sz="4000" b="1" i="1" dirty="0"/>
          </a:p>
          <a:p>
            <a:r>
              <a:rPr lang="zh-CN" altLang="en-US" sz="4000" dirty="0"/>
              <a:t>  </a:t>
            </a:r>
            <a:endParaRPr lang="zh-CN" altLang="en-US" sz="4000" dirty="0"/>
          </a:p>
          <a:p>
            <a:r>
              <a:rPr lang="en-US" altLang="zh-CN" sz="4000" dirty="0"/>
              <a:t>  </a:t>
            </a:r>
            <a:r>
              <a:rPr lang="en-US" altLang="zh-CN" sz="4000" b="1" dirty="0" err="1"/>
              <a:t>def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printPop</a:t>
            </a:r>
            <a:r>
              <a:rPr lang="en-US" altLang="zh-CN" sz="4000" b="1" dirty="0"/>
              <a:t>: Unit = {</a:t>
            </a:r>
            <a:endParaRPr lang="en-US" altLang="zh-CN" sz="4000" b="1" dirty="0"/>
          </a:p>
          <a:p>
            <a:r>
              <a:rPr lang="en-US" altLang="zh-CN" sz="4000" dirty="0"/>
              <a:t>    </a:t>
            </a:r>
            <a:r>
              <a:rPr lang="en-US" altLang="zh-CN" sz="4000" dirty="0" err="1"/>
              <a:t>println</a:t>
            </a:r>
            <a:r>
              <a:rPr lang="en-US" altLang="zh-CN" sz="4000" dirty="0"/>
              <a:t>(pop) // </a:t>
            </a:r>
            <a:endParaRPr lang="en-US" altLang="zh-CN" sz="4000" dirty="0"/>
          </a:p>
          <a:p>
            <a:r>
              <a:rPr lang="zh-CN" altLang="en-US" sz="4000" dirty="0"/>
              <a:t>  </a:t>
            </a:r>
            <a:r>
              <a:rPr lang="en-US" altLang="zh-CN" sz="4000" dirty="0"/>
              <a:t>}</a:t>
            </a:r>
            <a:endParaRPr lang="en-US" altLang="zh-CN" sz="4000" dirty="0"/>
          </a:p>
          <a:p>
            <a:r>
              <a:rPr lang="en-US" altLang="zh-CN" sz="4000" dirty="0"/>
              <a:t>}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69" y="60103"/>
            <a:ext cx="1924121" cy="4114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6700" y="1581150"/>
            <a:ext cx="117252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class </a:t>
            </a:r>
            <a:r>
              <a:rPr lang="en-US" altLang="zh-CN" b="1" dirty="0" err="1"/>
              <a:t>MissRight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r>
              <a:rPr lang="zh-CN" altLang="en-US" dirty="0"/>
              <a:t>  </a:t>
            </a:r>
            <a:r>
              <a:rPr lang="en-US" altLang="zh-CN" dirty="0"/>
              <a:t>// </a:t>
            </a:r>
            <a:r>
              <a:rPr lang="zh-CN" altLang="en-US" dirty="0"/>
              <a:t>用</a:t>
            </a:r>
            <a:r>
              <a:rPr lang="en-US" altLang="zh-CN" dirty="0"/>
              <a:t>this</a:t>
            </a:r>
            <a:r>
              <a:rPr lang="zh-CN" altLang="en-US" dirty="0"/>
              <a:t>定义辅助构造器</a:t>
            </a:r>
            <a:endParaRPr lang="zh-CN" altLang="en-US" dirty="0"/>
          </a:p>
          <a:p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this( left: </a:t>
            </a:r>
            <a:r>
              <a:rPr lang="en-US" altLang="zh-CN" b="1" i="1" dirty="0"/>
              <a:t>String){</a:t>
            </a:r>
            <a:endParaRPr lang="en-US" altLang="zh-CN" b="1" i="1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this()</a:t>
            </a:r>
            <a:endParaRPr lang="en-US" altLang="zh-CN" b="1" dirty="0"/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// </a:t>
            </a:r>
            <a:r>
              <a:rPr lang="zh-CN" altLang="en-US" dirty="0"/>
              <a:t>这是在主构造器里面</a:t>
            </a:r>
            <a:endParaRPr lang="zh-CN" altLang="en-US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(123)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//</a:t>
            </a:r>
            <a:r>
              <a:rPr lang="zh-CN" altLang="en-US" dirty="0"/>
              <a:t>读取文件</a:t>
            </a:r>
            <a:endParaRPr lang="zh-CN" altLang="en-US" dirty="0"/>
          </a:p>
          <a:p>
            <a:r>
              <a:rPr lang="en-US" altLang="zh-CN" dirty="0"/>
              <a:t>  </a:t>
            </a:r>
            <a:r>
              <a:rPr lang="en-US" altLang="zh-CN" b="1" dirty="0"/>
              <a:t>try{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b="1" dirty="0" err="1"/>
              <a:t>var</a:t>
            </a:r>
            <a:r>
              <a:rPr lang="en-US" altLang="zh-CN" b="1" dirty="0"/>
              <a:t> contexts = </a:t>
            </a:r>
            <a:r>
              <a:rPr lang="en-US" altLang="zh-CN" b="1" dirty="0" err="1"/>
              <a:t>Source.fromFile</a:t>
            </a:r>
            <a:r>
              <a:rPr lang="en-US" altLang="zh-CN" b="1" dirty="0"/>
              <a:t>("D:\\workspace\\day03\\src\\day03\\sacal\\classlearn\\People.scala").mkString</a:t>
            </a:r>
            <a:endParaRPr lang="en-US" altLang="zh-CN" b="1" dirty="0"/>
          </a:p>
          <a:p>
            <a:r>
              <a:rPr lang="en-US" altLang="zh-CN" dirty="0"/>
              <a:t>//    </a:t>
            </a:r>
            <a:r>
              <a:rPr lang="en-US" altLang="zh-CN" dirty="0" err="1"/>
              <a:t>println</a:t>
            </a:r>
            <a:r>
              <a:rPr lang="en-US" altLang="zh-CN" dirty="0"/>
              <a:t>(contexts)</a:t>
            </a:r>
            <a:endParaRPr lang="en-US" altLang="zh-CN" dirty="0"/>
          </a:p>
          <a:p>
            <a:r>
              <a:rPr lang="en-US" altLang="zh-CN" dirty="0"/>
              <a:t>  }</a:t>
            </a:r>
            <a:r>
              <a:rPr lang="en-US" altLang="zh-CN" b="1" dirty="0"/>
              <a:t>catch {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 e: </a:t>
            </a:r>
            <a:r>
              <a:rPr lang="en-US" altLang="zh-CN" b="1" i="1" dirty="0"/>
              <a:t>Exception =&gt; </a:t>
            </a:r>
            <a:r>
              <a:rPr lang="en-US" altLang="zh-CN" b="1" i="1" dirty="0" err="1"/>
              <a:t>e.printStackTrace</a:t>
            </a:r>
            <a:r>
              <a:rPr lang="en-US" altLang="zh-CN" b="1" i="1" dirty="0"/>
              <a:t>()</a:t>
            </a:r>
            <a:endParaRPr lang="en-US" altLang="zh-CN" b="1" i="1" dirty="0"/>
          </a:p>
          <a:p>
            <a:r>
              <a:rPr lang="en-US" altLang="zh-CN" dirty="0"/>
              <a:t>  } </a:t>
            </a:r>
            <a:r>
              <a:rPr lang="en-US" altLang="zh-CN" b="1" dirty="0"/>
              <a:t>finally{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("finally")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  </a:t>
            </a:r>
            <a:endParaRPr lang="zh-CN" altLang="en-US" dirty="0"/>
          </a:p>
          <a:p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sayHi</a:t>
            </a:r>
            <a:r>
              <a:rPr lang="en-US" altLang="zh-CN" b="1" dirty="0"/>
              <a:t>: Unit= {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</a:t>
            </a:r>
            <a:r>
              <a:rPr lang="en-US" altLang="zh-CN" dirty="0" err="1"/>
              <a:t>hai</a:t>
            </a:r>
            <a:r>
              <a:rPr lang="en-US" altLang="zh-CN" dirty="0"/>
              <a:t>")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172143" y="801977"/>
            <a:ext cx="7873007" cy="634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类构造器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Logo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1" y="79772"/>
            <a:ext cx="852964" cy="31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0"/>
          <p:cNvSpPr>
            <a:spLocks noChangeArrowheads="1"/>
          </p:cNvSpPr>
          <p:nvPr/>
        </p:nvSpPr>
        <p:spPr bwMode="auto">
          <a:xfrm>
            <a:off x="9293155" y="82630"/>
            <a:ext cx="172819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4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Black" panose="020B0A02040204020203" pitchFamily="2" charset="0"/>
              </a:rPr>
              <a:t>大数据行业背景</a:t>
            </a:r>
            <a:endParaRPr lang="zh-CN" altLang="en-US" sz="144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 Black" panose="020B0A02040204020203" pitchFamily="2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74357" y="1009531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类单例对象 与 半生对象 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911424" y="1774420"/>
            <a:ext cx="987552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存放工具方法和常量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内存中只有一个实例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半生对象和半生类名相同，可以访问类的私有成员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里面的代码相当于是静态代码块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69" y="60103"/>
            <a:ext cx="1924121" cy="4114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27" name="标题 1"/>
          <p:cNvSpPr txBox="1"/>
          <p:nvPr/>
        </p:nvSpPr>
        <p:spPr>
          <a:xfrm>
            <a:off x="768106" y="739280"/>
            <a:ext cx="7873007" cy="634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apply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8567" y="176309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329399"/>
                </a:solidFill>
                <a:latin typeface="Consolas" panose="020B0609020204030204" pitchFamily="49" charset="0"/>
              </a:rPr>
              <a:t>SingletonDemo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C4C4C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():Unit={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4C4C4C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"apply invoked"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C4C4C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640067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: Array[</a:t>
            </a:r>
            <a:r>
              <a:rPr lang="en-US" altLang="zh-CN" b="1" i="1" dirty="0">
                <a:solidFill>
                  <a:srgbClr val="3293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]): Unit = {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E5EFF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329399"/>
                </a:solidFill>
                <a:latin typeface="Consolas" panose="020B0609020204030204" pitchFamily="49" charset="0"/>
              </a:rPr>
              <a:t>SingletonDemo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类比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Array , 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  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Thread.sleep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(5000)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  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(s)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应用程序对象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57154" y="2233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day03.sacal.yinyong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altLang="zh-CN" b="1" u="sng" dirty="0" err="1">
                <a:solidFill>
                  <a:srgbClr val="329399"/>
                </a:solidFill>
                <a:latin typeface="Consolas" panose="020B0609020204030204" pitchFamily="49" charset="0"/>
              </a:rPr>
              <a:t>AppDemo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329399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4C4C4C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"hello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7572" y="17190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Trail </a:t>
            </a:r>
            <a:r>
              <a:rPr lang="zh-CN" altLang="en-US" dirty="0" smtClean="0"/>
              <a:t>特质，相当于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中的接口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重写非抽象方法，需要勇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类型检查和转换：</a:t>
            </a:r>
            <a:r>
              <a:rPr lang="en-US" altLang="zh-CN" dirty="0" err="1" smtClean="0"/>
              <a:t>obj.isInstanceOf</a:t>
            </a:r>
            <a:r>
              <a:rPr lang="en-US" altLang="zh-CN" dirty="0" smtClean="0"/>
              <a:t>[C], </a:t>
            </a:r>
            <a:r>
              <a:rPr lang="en-US" altLang="zh-CN" dirty="0" err="1" smtClean="0"/>
              <a:t>obj.asInstanceOf</a:t>
            </a:r>
            <a:r>
              <a:rPr lang="en-US" altLang="zh-CN" dirty="0" smtClean="0"/>
              <a:t>[C] 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classOf</a:t>
            </a:r>
            <a:r>
              <a:rPr lang="en-US" altLang="zh-CN" dirty="0" smtClean="0"/>
              <a:t>[C]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57154" y="223313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package day03.scala.pattern</a:t>
            </a:r>
            <a:endParaRPr lang="en-US" altLang="zh-CN" b="1" dirty="0"/>
          </a:p>
          <a:p>
            <a:endParaRPr lang="zh-CN" altLang="en-US" dirty="0"/>
          </a:p>
          <a:p>
            <a:r>
              <a:rPr lang="en-US" altLang="zh-CN" b="1" dirty="0"/>
              <a:t>object CaseDemo01 extends App {</a:t>
            </a:r>
            <a:endParaRPr lang="en-US" altLang="zh-CN" b="1" dirty="0"/>
          </a:p>
          <a:p>
            <a:r>
              <a:rPr lang="en-US" altLang="zh-CN" dirty="0"/>
              <a:t>  </a:t>
            </a:r>
            <a:r>
              <a:rPr lang="en-US" altLang="zh-CN" b="1" dirty="0"/>
              <a:t>import </a:t>
            </a:r>
            <a:r>
              <a:rPr lang="en-US" altLang="zh-CN" b="1" dirty="0" err="1"/>
              <a:t>scala.util.Random</a:t>
            </a:r>
            <a:endParaRPr lang="en-US" altLang="zh-CN" b="1" dirty="0"/>
          </a:p>
          <a:p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arr</a:t>
            </a:r>
            <a:r>
              <a:rPr lang="en-US" altLang="zh-CN" b="1" dirty="0"/>
              <a:t> = </a:t>
            </a:r>
            <a:r>
              <a:rPr lang="en-US" altLang="zh-CN" b="1" u="sng" dirty="0"/>
              <a:t>Array("</a:t>
            </a:r>
            <a:r>
              <a:rPr lang="en-US" altLang="zh-CN" b="1" u="sng" dirty="0" err="1"/>
              <a:t>zhangsan</a:t>
            </a:r>
            <a:r>
              <a:rPr lang="en-US" altLang="zh-CN" b="1" u="sng" dirty="0"/>
              <a:t>" , "</a:t>
            </a:r>
            <a:r>
              <a:rPr lang="en-US" altLang="zh-CN" b="1" u="sng" dirty="0" err="1"/>
              <a:t>lisi</a:t>
            </a:r>
            <a:r>
              <a:rPr lang="en-US" altLang="zh-CN" b="1" u="sng" dirty="0"/>
              <a:t>" ,"</a:t>
            </a:r>
            <a:r>
              <a:rPr lang="en-US" altLang="zh-CN" b="1" u="sng" dirty="0" err="1"/>
              <a:t>wangwu</a:t>
            </a:r>
            <a:r>
              <a:rPr lang="en-US" altLang="zh-CN" b="1" u="sng" dirty="0"/>
              <a:t>")</a:t>
            </a:r>
            <a:endParaRPr lang="en-US" altLang="zh-CN" b="1" u="sng" dirty="0"/>
          </a:p>
          <a:p>
            <a:r>
              <a:rPr lang="zh-CN" altLang="en-US" dirty="0"/>
              <a:t>  </a:t>
            </a:r>
            <a:endParaRPr lang="zh-CN" altLang="en-US" dirty="0"/>
          </a:p>
          <a:p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name = </a:t>
            </a:r>
            <a:r>
              <a:rPr lang="en-US" altLang="zh-CN" b="1" dirty="0" err="1"/>
              <a:t>arr</a:t>
            </a:r>
            <a:r>
              <a:rPr lang="en-US" altLang="zh-CN" b="1" dirty="0"/>
              <a:t>(</a:t>
            </a:r>
            <a:r>
              <a:rPr lang="en-US" altLang="zh-CN" b="1" dirty="0" err="1"/>
              <a:t>Random.nextInt</a:t>
            </a:r>
            <a:r>
              <a:rPr lang="en-US" altLang="zh-CN" b="1" dirty="0"/>
              <a:t>(</a:t>
            </a:r>
            <a:r>
              <a:rPr lang="en-US" altLang="zh-CN" b="1" dirty="0" err="1"/>
              <a:t>arr.length</a:t>
            </a:r>
            <a:r>
              <a:rPr lang="en-US" altLang="zh-CN" b="1" dirty="0"/>
              <a:t>))</a:t>
            </a:r>
            <a:endParaRPr lang="en-US" altLang="zh-CN" b="1" dirty="0"/>
          </a:p>
          <a:p>
            <a:r>
              <a:rPr lang="zh-CN" altLang="en-US" dirty="0"/>
              <a:t>  </a:t>
            </a:r>
            <a:endParaRPr lang="zh-CN" altLang="en-US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(name)</a:t>
            </a:r>
            <a:endParaRPr lang="en-US" altLang="zh-CN" dirty="0"/>
          </a:p>
          <a:p>
            <a:r>
              <a:rPr lang="zh-CN" altLang="en-US" dirty="0"/>
              <a:t>  </a:t>
            </a:r>
            <a:endParaRPr lang="zh-CN" altLang="en-US" dirty="0"/>
          </a:p>
          <a:p>
            <a:r>
              <a:rPr lang="en-US" altLang="zh-CN" dirty="0"/>
              <a:t>  name </a:t>
            </a:r>
            <a:r>
              <a:rPr lang="en-US" altLang="zh-CN" b="1" dirty="0"/>
              <a:t>match{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 "</a:t>
            </a:r>
            <a:r>
              <a:rPr lang="en-US" altLang="zh-CN" b="1" dirty="0" err="1"/>
              <a:t>zhangsan</a:t>
            </a:r>
            <a:r>
              <a:rPr lang="en-US" altLang="zh-CN" b="1" dirty="0"/>
              <a:t>" =&gt; </a:t>
            </a:r>
            <a:r>
              <a:rPr lang="en-US" altLang="zh-CN" b="1" dirty="0" err="1"/>
              <a:t>println</a:t>
            </a:r>
            <a:r>
              <a:rPr lang="en-US" altLang="zh-CN" b="1" dirty="0"/>
              <a:t>("</a:t>
            </a:r>
            <a:r>
              <a:rPr lang="en-US" altLang="zh-CN" b="1" dirty="0" err="1"/>
              <a:t>zhangsan</a:t>
            </a:r>
            <a:r>
              <a:rPr lang="en-US" altLang="zh-CN" b="1" dirty="0"/>
              <a:t> </a:t>
            </a:r>
            <a:r>
              <a:rPr lang="en-US" altLang="zh-CN" b="1" dirty="0" err="1"/>
              <a:t>laoshi</a:t>
            </a:r>
            <a:r>
              <a:rPr lang="en-US" altLang="zh-CN" b="1" dirty="0"/>
              <a:t> </a:t>
            </a:r>
            <a:r>
              <a:rPr lang="en-US" altLang="zh-CN" b="1" dirty="0" err="1"/>
              <a:t>hao</a:t>
            </a:r>
            <a:r>
              <a:rPr lang="en-US" altLang="zh-CN" b="1" dirty="0"/>
              <a:t> .......")</a:t>
            </a:r>
            <a:endParaRPr lang="en-US" altLang="zh-CN" b="1" dirty="0"/>
          </a:p>
          <a:p>
            <a:r>
              <a:rPr lang="fi-FI" altLang="zh-CN" dirty="0"/>
              <a:t>    </a:t>
            </a:r>
            <a:r>
              <a:rPr lang="fi-FI" altLang="zh-CN" b="1" dirty="0"/>
              <a:t>case "lisi" =&gt; println("lisi laoshi hao .....")</a:t>
            </a:r>
            <a:endParaRPr lang="fi-FI" altLang="zh-CN" b="1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case _ =&gt; </a:t>
            </a:r>
            <a:r>
              <a:rPr lang="en-US" altLang="zh-CN" b="1" dirty="0" err="1"/>
              <a:t>println</a:t>
            </a:r>
            <a:r>
              <a:rPr lang="en-US" altLang="zh-CN" b="1" dirty="0"/>
              <a:t>("</a:t>
            </a:r>
            <a:r>
              <a:rPr lang="en-US" altLang="zh-CN" b="1" dirty="0" err="1"/>
              <a:t>wangwulaoshihao</a:t>
            </a:r>
            <a:r>
              <a:rPr lang="en-US" altLang="zh-CN" b="1" dirty="0"/>
              <a:t> ..........")</a:t>
            </a:r>
            <a:endParaRPr lang="en-US" altLang="zh-CN" b="1" dirty="0"/>
          </a:p>
          <a:p>
            <a:r>
              <a:rPr lang="zh-CN" altLang="en-US" dirty="0"/>
              <a:t>  </a:t>
            </a:r>
            <a:r>
              <a:rPr lang="en-US" altLang="zh-CN" dirty="0"/>
              <a:t>} 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例类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363" y="2211572"/>
            <a:ext cx="11270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/>
              <a:t>Case class </a:t>
            </a:r>
            <a:r>
              <a:rPr lang="zh-CN" altLang="en-US" b="1" dirty="0" smtClean="0"/>
              <a:t>是多例的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/>
              <a:t>Case object </a:t>
            </a:r>
            <a:r>
              <a:rPr lang="zh-CN" altLang="en-US" b="1" dirty="0" smtClean="0"/>
              <a:t>是单例的</a:t>
            </a:r>
            <a:endParaRPr lang="en-US" altLang="zh-CN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演示</Application>
  <PresentationFormat>宽屏</PresentationFormat>
  <Paragraphs>161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方正兰亭纤黑_GBK</vt:lpstr>
      <vt:lpstr>黑体</vt:lpstr>
      <vt:lpstr>微软雅黑</vt:lpstr>
      <vt:lpstr>Segoe UI Black</vt:lpstr>
      <vt:lpstr>Consolas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Eko Hsu</dc:creator>
  <cp:lastModifiedBy>Administrator</cp:lastModifiedBy>
  <cp:revision>293</cp:revision>
  <dcterms:created xsi:type="dcterms:W3CDTF">2012-12-11T07:55:00Z</dcterms:created>
  <dcterms:modified xsi:type="dcterms:W3CDTF">2017-03-03T14:08:17Z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