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1" r:id="rId2"/>
    <p:sldId id="398" r:id="rId3"/>
    <p:sldId id="396" r:id="rId4"/>
    <p:sldId id="386" r:id="rId5"/>
    <p:sldId id="385" r:id="rId6"/>
    <p:sldId id="387" r:id="rId7"/>
    <p:sldId id="399" r:id="rId8"/>
    <p:sldId id="400" r:id="rId9"/>
    <p:sldId id="401" r:id="rId10"/>
    <p:sldId id="402" r:id="rId11"/>
    <p:sldId id="403" r:id="rId12"/>
    <p:sldId id="406" r:id="rId13"/>
    <p:sldId id="404" r:id="rId14"/>
    <p:sldId id="405" r:id="rId15"/>
  </p:sldIdLst>
  <p:sldSz cx="12192000" cy="6858000"/>
  <p:notesSz cx="6858000" cy="9144000"/>
  <p:embeddedFontLst>
    <p:embeddedFont>
      <p:font typeface="黑体" panose="02010609060101010101" pitchFamily="49" charset="-122"/>
      <p:regular r:id="rId17"/>
    </p:embeddedFont>
    <p:embeddedFont>
      <p:font typeface="方正兰亭纤黑_GBK" panose="02010600030101010101" charset="-122"/>
      <p:regular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Segoe UI Black" panose="020B0A02040204020203" pitchFamily="34" charset="0"/>
      <p:bold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微软雅黑" panose="020B0503020204020204" pitchFamily="34" charset="-122"/>
      <p:regular r:id="rId27"/>
      <p:bold r:id="rId28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9646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85219" autoAdjust="0"/>
  </p:normalViewPr>
  <p:slideViewPr>
    <p:cSldViewPr snapToGrid="0">
      <p:cViewPr varScale="1">
        <p:scale>
          <a:sx n="56" d="100"/>
          <a:sy n="56" d="100"/>
        </p:scale>
        <p:origin x="72" y="128"/>
      </p:cViewPr>
      <p:guideLst>
        <p:guide orient="horz" pos="2186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BD5E529-5715-4D97-B58C-E634028E2372}" type="datetimeFigureOut">
              <a:rPr lang="zh-CN" altLang="en-US"/>
              <a:t>2017/1/22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ADF90-5B0A-4FFD-AEAF-933E630621E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538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ADF90-5B0A-4FFD-AEAF-933E630621E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90E70-5904-48D8-9C38-22EF20E01D37}" type="datetimeFigureOut">
              <a:rPr lang="zh-CN" altLang="en-US"/>
              <a:t>2017/1/22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BE916-85FF-4F54-83E4-3AA26A79FC6F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8" name="图片 7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49DF8-2B9C-4E7E-A1AC-2E5DCED6BCB8}" type="datetimeFigureOut">
              <a:rPr lang="zh-CN" altLang="en-US"/>
              <a:t>2017/1/22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E6BBD-B870-4359-871B-6D18BAD572FC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8" name="图片 7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1B852-F930-4B55-B114-4F09ECC83A8C}" type="datetimeFigureOut">
              <a:rPr lang="zh-CN" altLang="en-US"/>
              <a:t>2017/1/22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4BF78-5690-4AB0-BE26-43F85E5661CE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8" name="图片 7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65477-B528-4F57-BB50-D4B294CA0A04}" type="datetimeFigureOut">
              <a:rPr lang="zh-CN" altLang="en-US"/>
              <a:t>2017/1/22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81E27-90CE-44D9-B499-90A8F27681B1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7" name="图片 6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3786E-F536-4D20-9881-9A1015F7C024}" type="datetimeFigureOut">
              <a:rPr lang="zh-CN" altLang="en-US"/>
              <a:t>2017/1/22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4441-6C28-4A33-B41B-2DA35C9E4FCE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7" name="图片 6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02650" y="701675"/>
            <a:ext cx="2813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/>
          <a:lstStyle>
            <a:lvl1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1pPr>
            <a:lvl2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2pPr>
            <a:lvl3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3pPr>
            <a:lvl4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4pPr>
            <a:lvl5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E86D2-96B2-4587-9373-4A8B202098DA}" type="datetimeFigureOut">
              <a:rPr lang="zh-CN" altLang="en-US"/>
              <a:t>2017/1/22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4E34E-6C32-46B3-B4A1-16134C4686BC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8" name="图片 7" descr="69402473771413067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>
          <a:xfrm>
            <a:off x="0" y="0"/>
            <a:ext cx="610552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551329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0118" y="1825625"/>
            <a:ext cx="5311588" cy="4351338"/>
          </a:xfrm>
        </p:spPr>
        <p:txBody>
          <a:bodyPr/>
          <a:lstStyle>
            <a:lvl1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1pPr>
            <a:lvl2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2pPr>
            <a:lvl3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3pPr>
            <a:lvl4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4pPr>
            <a:lvl5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5D3BC-5D1F-4D06-BA72-B0D7EC1D1C7D}" type="datetimeFigureOut">
              <a:rPr lang="zh-CN" altLang="en-US"/>
              <a:t>2017/1/22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7AD61-2D3B-482B-A2D7-47A46A130444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>
          <a:xfrm>
            <a:off x="0" y="0"/>
            <a:ext cx="1789113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1035422" cy="5591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2213" y="1825625"/>
            <a:ext cx="9399493" cy="4351338"/>
          </a:xfrm>
        </p:spPr>
        <p:txBody>
          <a:bodyPr/>
          <a:lstStyle>
            <a:lvl1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1pPr>
            <a:lvl2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2pPr>
            <a:lvl3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3pPr>
            <a:lvl4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4pPr>
            <a:lvl5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C5F8E-4374-49F3-88CA-64BF0EE8614F}" type="datetimeFigureOut">
              <a:rPr lang="zh-CN" altLang="en-US"/>
              <a:t>2017/1/22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AD907-CDD7-49BD-B5BF-C5B690A38023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4" name="图片 13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16" name="图片 15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3361-D2EB-480D-A42B-334416B9AA74}" type="datetimeFigureOut">
              <a:rPr lang="zh-CN" altLang="en-US"/>
              <a:t>2017/1/22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A5111-81A3-4CAC-9AC8-192968D07034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7" name="图片 6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DC0D7-B104-4B2F-A82D-C201856A6C42}" type="datetimeFigureOut">
              <a:rPr lang="zh-CN" altLang="en-US"/>
              <a:t>2017/1/22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0FBC1-5FEB-4B0E-92AE-DBA1EB43A15A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8" name="图片 7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03323-CBEC-4C5D-9041-081A11DBC231}" type="datetimeFigureOut">
              <a:rPr lang="zh-CN" altLang="en-US"/>
              <a:t>2017/1/22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FF261-AF7F-4986-9BAF-97A7CF54B820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0" name="图片 9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12" name="图片 11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8B222-BD49-444E-B44E-A958DE6B558F}" type="datetimeFigureOut">
              <a:rPr lang="zh-CN" altLang="en-US"/>
              <a:t>2017/1/22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A6C71-E6C8-4E14-83A6-ABA3417651DB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6" name="图片 5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DC6E4-23D4-4746-A1E7-9970C041D4C4}" type="datetimeFigureOut">
              <a:rPr lang="zh-CN" altLang="en-US"/>
              <a:t>2017/1/22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04E91-7E52-4AE9-99D8-96F3AC362289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0" name="图片 9" descr="69402473771413067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C2667A-8A84-416D-99E2-E899366276CF}" type="datetimeFigureOut">
              <a:rPr lang="zh-CN" altLang="en-US"/>
              <a:t>2017/1/22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C538595-011B-43A8-8DC8-6544803D6170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6" name="图片 15" descr="694024737714130673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651500"/>
            <a:ext cx="12192000" cy="12065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87" name="文本框 6"/>
          <p:cNvSpPr txBox="1">
            <a:spLocks noChangeArrowheads="1"/>
          </p:cNvSpPr>
          <p:nvPr/>
        </p:nvSpPr>
        <p:spPr bwMode="auto">
          <a:xfrm>
            <a:off x="8642554" y="5927725"/>
            <a:ext cx="1915909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2017</a:t>
            </a:r>
            <a:r>
              <a:rPr lang="zh-CN" altLang="en-US" sz="3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3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en-US" sz="3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 descr="图22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" y="6012180"/>
            <a:ext cx="1993265" cy="41148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1520617" y="2066078"/>
            <a:ext cx="9169637" cy="107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zh-CN" altLang="en-US" sz="6000" b="1" dirty="0" smtClean="0">
                <a:solidFill>
                  <a:srgbClr val="2882BE"/>
                </a:solidFill>
                <a:latin typeface="+mn-ea"/>
                <a:ea typeface="+mn-ea"/>
                <a:sym typeface="微软雅黑" pitchFamily="34" charset="-122"/>
              </a:rPr>
              <a:t>国家信息中心</a:t>
            </a:r>
            <a:endParaRPr lang="en-US" altLang="zh-CN" sz="6000" b="1" dirty="0">
              <a:solidFill>
                <a:srgbClr val="2882BE"/>
              </a:solidFill>
              <a:latin typeface="+mn-ea"/>
              <a:ea typeface="+mn-ea"/>
              <a:sym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04825" y="5576186"/>
            <a:ext cx="2201220" cy="618556"/>
            <a:chOff x="4854013" y="5576186"/>
            <a:chExt cx="2201220" cy="618556"/>
          </a:xfrm>
          <a:solidFill>
            <a:srgbClr val="0080B2"/>
          </a:solidFill>
        </p:grpSpPr>
        <p:sp>
          <p:nvSpPr>
            <p:cNvPr id="8" name="椭圆 7"/>
            <p:cNvSpPr/>
            <p:nvPr/>
          </p:nvSpPr>
          <p:spPr>
            <a:xfrm>
              <a:off x="4854013" y="5576186"/>
              <a:ext cx="618076" cy="61855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381728" y="5576186"/>
              <a:ext cx="618076" cy="61855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909443" y="5576186"/>
              <a:ext cx="618076" cy="61855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437157" y="5576186"/>
              <a:ext cx="618076" cy="61855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Rectangle 2"/>
          <p:cNvSpPr>
            <a:spLocks noGrp="1" noChangeArrowheads="1"/>
          </p:cNvSpPr>
          <p:nvPr/>
        </p:nvSpPr>
        <p:spPr bwMode="auto">
          <a:xfrm>
            <a:off x="1511182" y="3194492"/>
            <a:ext cx="9169637" cy="77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zh-CN" altLang="en-US" sz="4400" b="1" dirty="0" smtClean="0">
                <a:solidFill>
                  <a:srgbClr val="2882BE"/>
                </a:solidFill>
                <a:latin typeface="+mn-ea"/>
                <a:ea typeface="+mn-ea"/>
                <a:sym typeface="微软雅黑" pitchFamily="34" charset="-122"/>
              </a:rPr>
              <a:t>成都大数据基地</a:t>
            </a:r>
            <a:endParaRPr lang="en-US" altLang="zh-CN" sz="4400" b="1" dirty="0">
              <a:solidFill>
                <a:srgbClr val="2882BE"/>
              </a:solidFill>
              <a:latin typeface="+mn-ea"/>
              <a:ea typeface="+mn-ea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11424" y="755358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高阶函数：匿名函数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05786" y="1898358"/>
            <a:ext cx="53133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(x: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=&gt; x * x </a:t>
            </a:r>
          </a:p>
          <a:p>
            <a:endParaRPr lang="en-US" altLang="zh-CN" dirty="0"/>
          </a:p>
          <a:p>
            <a:r>
              <a:rPr lang="en-US" altLang="zh-CN" dirty="0" smtClean="0"/>
              <a:t>Array(“1”).map(_*2)</a:t>
            </a:r>
          </a:p>
          <a:p>
            <a:endParaRPr lang="en-US" altLang="zh-CN" dirty="0"/>
          </a:p>
          <a:p>
            <a:r>
              <a:rPr lang="en-US" altLang="zh-CN" dirty="0" smtClean="0"/>
              <a:t>Array(“2”).map(x =&gt; x * 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1012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11424" y="755358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高阶函数：将方法转换成函数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05786" y="1898358"/>
            <a:ext cx="53133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math(x: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= {x * x }</a:t>
            </a:r>
          </a:p>
          <a:p>
            <a:endParaRPr lang="en-US" altLang="zh-CN" dirty="0"/>
          </a:p>
          <a:p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 = math _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4179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11424" y="755358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高阶函数</a:t>
            </a:r>
            <a:r>
              <a:rPr lang="zh-CN" altLang="en-US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：闭包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05786" y="1898358"/>
            <a:ext cx="10609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你可以在任何作用域内定义函数</a:t>
            </a:r>
            <a:r>
              <a:rPr lang="zh-CN" altLang="en-US" dirty="0" smtClean="0"/>
              <a:t>：包、类甚至是另外一个函数</a:t>
            </a:r>
            <a:r>
              <a:rPr lang="zh-CN" altLang="en-US" smtClean="0"/>
              <a:t>或方法。在函数体内，你可以访问到相应作用域的任何变量。但是函数也可能在变量不再处于作用域内时被调用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5821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11424" y="755358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高阶函数：柯里化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05786" y="1898358"/>
            <a:ext cx="9569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柯里化就是将原来接受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个参数的方法变成新的接受一个参数的方法的过程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8331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11424" y="755358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</a:t>
            </a:r>
            <a:r>
              <a:rPr lang="zh-CN" altLang="en-US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隐式转换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05786" y="1898358"/>
            <a:ext cx="9569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所有的隐式值和隐式方法都必须放到</a:t>
            </a:r>
            <a:r>
              <a:rPr lang="en-US" altLang="zh-CN" dirty="0" smtClean="0"/>
              <a:t>object</a:t>
            </a:r>
            <a:r>
              <a:rPr lang="zh-CN" altLang="en-US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6135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Logo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11" y="79772"/>
            <a:ext cx="852964" cy="31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文本框 10"/>
          <p:cNvSpPr>
            <a:spLocks noChangeArrowheads="1"/>
          </p:cNvSpPr>
          <p:nvPr/>
        </p:nvSpPr>
        <p:spPr bwMode="auto">
          <a:xfrm>
            <a:off x="9293155" y="82630"/>
            <a:ext cx="1728192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44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 Black" pitchFamily="2" charset="0"/>
              </a:rPr>
              <a:t>大数据行业背景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74357" y="1009531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36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akka</a:t>
            </a:r>
            <a:r>
              <a:rPr lang="zh-CN" altLang="en-US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11424" y="1774420"/>
            <a:ext cx="9875520" cy="452596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/>
              <a:t>目前大多数的分布式架构底层通信都是通过</a:t>
            </a:r>
            <a:r>
              <a:rPr lang="en-US" altLang="zh-CN" sz="4000" dirty="0"/>
              <a:t>RPC</a:t>
            </a:r>
            <a:r>
              <a:rPr lang="zh-CN" altLang="en-US" sz="4000" dirty="0"/>
              <a:t>实现的，</a:t>
            </a:r>
            <a:r>
              <a:rPr lang="en-US" altLang="zh-CN" sz="4000" dirty="0"/>
              <a:t>RPC</a:t>
            </a:r>
            <a:r>
              <a:rPr lang="zh-CN" altLang="en-US" sz="4000" dirty="0"/>
              <a:t>框架非常多，比如前我们学过的</a:t>
            </a:r>
            <a:r>
              <a:rPr lang="en-US" altLang="zh-CN" sz="4000" dirty="0"/>
              <a:t>Hadoop</a:t>
            </a:r>
            <a:r>
              <a:rPr lang="zh-CN" altLang="en-US" sz="4000" dirty="0"/>
              <a:t>项目的</a:t>
            </a:r>
            <a:r>
              <a:rPr lang="en-US" altLang="zh-CN" sz="4000" dirty="0"/>
              <a:t>RPC</a:t>
            </a:r>
            <a:r>
              <a:rPr lang="zh-CN" altLang="en-US" sz="4000" dirty="0"/>
              <a:t>通信框架，但是</a:t>
            </a:r>
            <a:r>
              <a:rPr lang="en-US" altLang="zh-CN" sz="4000" dirty="0"/>
              <a:t>Hadoop</a:t>
            </a:r>
            <a:r>
              <a:rPr lang="zh-CN" altLang="en-US" sz="4000" dirty="0"/>
              <a:t>在设计之初就是为了运行长达数小时的批量而设计的，在某些极端的情况下，任务提交的延迟很高，所有</a:t>
            </a:r>
            <a:r>
              <a:rPr lang="en-US" altLang="zh-CN" sz="4000" dirty="0"/>
              <a:t>Hadoop</a:t>
            </a:r>
            <a:r>
              <a:rPr lang="zh-CN" altLang="en-US" sz="4000" dirty="0"/>
              <a:t>的</a:t>
            </a:r>
            <a:r>
              <a:rPr lang="en-US" altLang="zh-CN" sz="4000" dirty="0"/>
              <a:t>RPC</a:t>
            </a:r>
            <a:r>
              <a:rPr lang="zh-CN" altLang="en-US" sz="4000" dirty="0"/>
              <a:t>显得有些笨重。</a:t>
            </a:r>
          </a:p>
          <a:p>
            <a:r>
              <a:rPr lang="zh-CN" altLang="en-US" sz="4000" dirty="0"/>
              <a:t> </a:t>
            </a:r>
          </a:p>
          <a:p>
            <a:r>
              <a:rPr lang="en-US" altLang="zh-CN" sz="4000" dirty="0"/>
              <a:t>Spark </a:t>
            </a:r>
            <a:r>
              <a:rPr lang="zh-CN" altLang="en-US" sz="4000" dirty="0"/>
              <a:t>的</a:t>
            </a:r>
            <a:r>
              <a:rPr lang="en-US" altLang="zh-CN" sz="4000" dirty="0"/>
              <a:t>RPC</a:t>
            </a:r>
            <a:r>
              <a:rPr lang="zh-CN" altLang="en-US" sz="4000" dirty="0"/>
              <a:t>是通过</a:t>
            </a:r>
            <a:r>
              <a:rPr lang="en-US" altLang="zh-CN" sz="4000" dirty="0" err="1"/>
              <a:t>Akka</a:t>
            </a:r>
            <a:r>
              <a:rPr lang="zh-CN" altLang="en-US" sz="4000" dirty="0"/>
              <a:t>类库实现的，</a:t>
            </a:r>
            <a:r>
              <a:rPr lang="en-US" altLang="zh-CN" sz="4000" dirty="0" err="1"/>
              <a:t>Akka</a:t>
            </a:r>
            <a:r>
              <a:rPr lang="zh-CN" altLang="en-US" sz="4000" dirty="0"/>
              <a:t>用</a:t>
            </a:r>
            <a:r>
              <a:rPr lang="en-US" altLang="zh-CN" sz="4000" dirty="0"/>
              <a:t>Scala</a:t>
            </a:r>
            <a:r>
              <a:rPr lang="zh-CN" altLang="en-US" sz="4000" dirty="0"/>
              <a:t>语言开发，基于</a:t>
            </a:r>
            <a:r>
              <a:rPr lang="en-US" altLang="zh-CN" sz="4000" dirty="0"/>
              <a:t>Actor</a:t>
            </a:r>
            <a:r>
              <a:rPr lang="zh-CN" altLang="en-US" sz="4000" dirty="0"/>
              <a:t>并发模型实现，</a:t>
            </a:r>
            <a:r>
              <a:rPr lang="en-US" altLang="zh-CN" sz="4000" dirty="0" err="1"/>
              <a:t>Akka</a:t>
            </a:r>
            <a:r>
              <a:rPr lang="zh-CN" altLang="en-US" sz="4000" dirty="0"/>
              <a:t>具有高可靠、高性能、可扩展等特点，使用</a:t>
            </a:r>
            <a:r>
              <a:rPr lang="en-US" altLang="zh-CN" sz="4000" dirty="0" err="1"/>
              <a:t>Akka</a:t>
            </a:r>
            <a:r>
              <a:rPr lang="zh-CN" altLang="en-US" sz="4000" dirty="0"/>
              <a:t>可以轻松实现分布式</a:t>
            </a:r>
            <a:r>
              <a:rPr lang="en-US" altLang="zh-CN" sz="4000" dirty="0"/>
              <a:t>RPC</a:t>
            </a:r>
            <a:r>
              <a:rPr lang="zh-CN" altLang="en-US" sz="4000" dirty="0"/>
              <a:t>功能</a:t>
            </a:r>
          </a:p>
          <a:p>
            <a:pPr marL="0" indent="0">
              <a:buNone/>
            </a:pPr>
            <a:endParaRPr lang="en-US" altLang="zh-CN" sz="384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69" y="60103"/>
            <a:ext cx="1924121" cy="4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6700" y="1581150"/>
            <a:ext cx="117252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Akka</a:t>
            </a:r>
            <a:r>
              <a:rPr lang="zh-CN" altLang="en-US" dirty="0"/>
              <a:t>基于</a:t>
            </a:r>
            <a:r>
              <a:rPr lang="en-US" altLang="zh-CN" dirty="0"/>
              <a:t>Actor</a:t>
            </a:r>
            <a:r>
              <a:rPr lang="zh-CN" altLang="en-US" dirty="0"/>
              <a:t>模型，提供了一个用于构建可扩展的（</a:t>
            </a:r>
            <a:r>
              <a:rPr lang="en-US" altLang="zh-CN" dirty="0"/>
              <a:t>Scalable</a:t>
            </a:r>
            <a:r>
              <a:rPr lang="zh-CN" altLang="en-US" dirty="0"/>
              <a:t>）、弹性的（</a:t>
            </a:r>
            <a:r>
              <a:rPr lang="en-US" altLang="zh-CN" dirty="0"/>
              <a:t>Resilient</a:t>
            </a:r>
            <a:r>
              <a:rPr lang="zh-CN" altLang="en-US" dirty="0"/>
              <a:t>）、快速响应的（</a:t>
            </a:r>
            <a:r>
              <a:rPr lang="en-US" altLang="zh-CN" dirty="0"/>
              <a:t>Responsive</a:t>
            </a:r>
            <a:r>
              <a:rPr lang="zh-CN" altLang="en-US" dirty="0"/>
              <a:t>）应用程序的平台。</a:t>
            </a:r>
          </a:p>
          <a:p>
            <a:r>
              <a:rPr lang="zh-CN" altLang="en-US" dirty="0"/>
              <a:t> </a:t>
            </a:r>
          </a:p>
          <a:p>
            <a:r>
              <a:rPr lang="en-US" altLang="zh-CN" dirty="0"/>
              <a:t>Actor</a:t>
            </a:r>
            <a:r>
              <a:rPr lang="zh-CN" altLang="en-US" dirty="0"/>
              <a:t>模型：在计算机科学领域，</a:t>
            </a:r>
            <a:r>
              <a:rPr lang="en-US" altLang="zh-CN" dirty="0"/>
              <a:t>Actor</a:t>
            </a:r>
            <a:r>
              <a:rPr lang="zh-CN" altLang="en-US" dirty="0"/>
              <a:t>模型是一个并行计算（</a:t>
            </a:r>
            <a:r>
              <a:rPr lang="en-US" altLang="zh-CN" dirty="0"/>
              <a:t>Concurrent Computation</a:t>
            </a:r>
            <a:r>
              <a:rPr lang="zh-CN" altLang="en-US" dirty="0"/>
              <a:t>）模型，它把</a:t>
            </a:r>
            <a:r>
              <a:rPr lang="en-US" altLang="zh-CN" dirty="0"/>
              <a:t>actor</a:t>
            </a:r>
            <a:r>
              <a:rPr lang="zh-CN" altLang="en-US" dirty="0"/>
              <a:t>作为并行计算的基本元素来对待：为响应一个接收到的消息，一个</a:t>
            </a:r>
            <a:r>
              <a:rPr lang="en-US" altLang="zh-CN" dirty="0"/>
              <a:t>actor</a:t>
            </a:r>
            <a:r>
              <a:rPr lang="zh-CN" altLang="en-US" dirty="0"/>
              <a:t>能够自己做出一些决策，如创建更多的</a:t>
            </a:r>
            <a:r>
              <a:rPr lang="en-US" altLang="zh-CN" dirty="0"/>
              <a:t>actor</a:t>
            </a:r>
            <a:r>
              <a:rPr lang="zh-CN" altLang="en-US" dirty="0"/>
              <a:t>，或发送更多的消息，或者确定如何去响应接收到的下一个消息。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172143" y="801977"/>
            <a:ext cx="7873007" cy="63411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akka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45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Logo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11" y="79772"/>
            <a:ext cx="852964" cy="31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文本框 10"/>
          <p:cNvSpPr>
            <a:spLocks noChangeArrowheads="1"/>
          </p:cNvSpPr>
          <p:nvPr/>
        </p:nvSpPr>
        <p:spPr bwMode="auto">
          <a:xfrm>
            <a:off x="9293155" y="82630"/>
            <a:ext cx="1728192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44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 Black" pitchFamily="2" charset="0"/>
              </a:rPr>
              <a:t>大数据行业背景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74357" y="1009531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36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akka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11424" y="1774420"/>
            <a:ext cx="9875520" cy="452596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Actor</a:t>
            </a:r>
            <a:r>
              <a:rPr lang="zh-CN" altLang="en-US" sz="4000" dirty="0"/>
              <a:t>是</a:t>
            </a:r>
            <a:r>
              <a:rPr lang="en-US" altLang="zh-CN" sz="4000" dirty="0" err="1"/>
              <a:t>Akka</a:t>
            </a:r>
            <a:r>
              <a:rPr lang="zh-CN" altLang="en-US" sz="4000" dirty="0"/>
              <a:t>中最核心的概念，它是一个封装了状态和行为的对象，</a:t>
            </a:r>
            <a:r>
              <a:rPr lang="en-US" altLang="zh-CN" sz="4000" dirty="0"/>
              <a:t>Actor</a:t>
            </a:r>
            <a:r>
              <a:rPr lang="zh-CN" altLang="en-US" sz="4000" dirty="0"/>
              <a:t>之间可以通过交换消息的方式进行通信，每个</a:t>
            </a:r>
            <a:r>
              <a:rPr lang="en-US" altLang="zh-CN" sz="4000" dirty="0"/>
              <a:t>Actor</a:t>
            </a:r>
            <a:r>
              <a:rPr lang="zh-CN" altLang="en-US" sz="4000" dirty="0"/>
              <a:t>都有自己的收件箱（</a:t>
            </a:r>
            <a:r>
              <a:rPr lang="en-US" altLang="zh-CN" sz="4000" dirty="0"/>
              <a:t>Mailbox</a:t>
            </a:r>
            <a:r>
              <a:rPr lang="zh-CN" altLang="en-US" sz="4000" dirty="0"/>
              <a:t>）。通过</a:t>
            </a:r>
            <a:r>
              <a:rPr lang="en-US" altLang="zh-CN" sz="4000" dirty="0"/>
              <a:t>Actor</a:t>
            </a:r>
            <a:r>
              <a:rPr lang="zh-CN" altLang="en-US" sz="4000" dirty="0"/>
              <a:t>能够简化锁及线程管理，可以非常容易地开发出正确地并发程序和并行系统，</a:t>
            </a:r>
            <a:r>
              <a:rPr lang="en-US" altLang="zh-CN" sz="4000" dirty="0"/>
              <a:t>Actor</a:t>
            </a:r>
            <a:r>
              <a:rPr lang="zh-CN" altLang="en-US" sz="4000" dirty="0"/>
              <a:t>具有如下特性：</a:t>
            </a:r>
          </a:p>
          <a:p>
            <a:r>
              <a:rPr lang="zh-CN" altLang="en-US" sz="4000" dirty="0"/>
              <a:t> </a:t>
            </a:r>
          </a:p>
          <a:p>
            <a:r>
              <a:rPr lang="en-US" altLang="zh-CN" sz="4000" dirty="0"/>
              <a:t>1.</a:t>
            </a:r>
            <a:r>
              <a:rPr lang="zh-CN" altLang="en-US" sz="4000" dirty="0"/>
              <a:t>提供了一种高级抽象，能够简化在并发（</a:t>
            </a:r>
            <a:r>
              <a:rPr lang="en-US" altLang="zh-CN" sz="4000" dirty="0"/>
              <a:t>Concurrency</a:t>
            </a:r>
            <a:r>
              <a:rPr lang="zh-CN" altLang="en-US" sz="4000" dirty="0"/>
              <a:t>）</a:t>
            </a:r>
            <a:r>
              <a:rPr lang="en-US" altLang="zh-CN" sz="4000" dirty="0"/>
              <a:t>/</a:t>
            </a:r>
            <a:r>
              <a:rPr lang="zh-CN" altLang="en-US" sz="4000" dirty="0"/>
              <a:t>并行（</a:t>
            </a:r>
            <a:r>
              <a:rPr lang="en-US" altLang="zh-CN" sz="4000" dirty="0"/>
              <a:t>Parallelism</a:t>
            </a:r>
            <a:r>
              <a:rPr lang="zh-CN" altLang="en-US" sz="4000" dirty="0"/>
              <a:t>）应用场景下的编程开发</a:t>
            </a:r>
          </a:p>
          <a:p>
            <a:r>
              <a:rPr lang="en-US" altLang="zh-CN" sz="4000" dirty="0"/>
              <a:t>2.</a:t>
            </a:r>
            <a:r>
              <a:rPr lang="zh-CN" altLang="en-US" sz="4000" dirty="0"/>
              <a:t>提供了异步非阻塞的、高性能的事件驱动编程模型</a:t>
            </a:r>
          </a:p>
          <a:p>
            <a:r>
              <a:rPr lang="en-US" altLang="zh-CN" sz="4000" dirty="0"/>
              <a:t>3.</a:t>
            </a:r>
            <a:r>
              <a:rPr lang="zh-CN" altLang="en-US" sz="4000" dirty="0"/>
              <a:t>超级轻量级事件处理（每</a:t>
            </a:r>
            <a:r>
              <a:rPr lang="en-US" altLang="zh-CN" sz="4000" dirty="0"/>
              <a:t>GB</a:t>
            </a:r>
            <a:r>
              <a:rPr lang="zh-CN" altLang="en-US" sz="4000" dirty="0"/>
              <a:t>堆内存几百万</a:t>
            </a:r>
            <a:r>
              <a:rPr lang="en-US" altLang="zh-CN" sz="4000" dirty="0"/>
              <a:t>Actor</a:t>
            </a:r>
            <a:r>
              <a:rPr lang="zh-CN" altLang="en-US" sz="4000" dirty="0"/>
              <a:t>）</a:t>
            </a:r>
          </a:p>
          <a:p>
            <a:pPr marL="0" indent="0">
              <a:buNone/>
            </a:pPr>
            <a:endParaRPr lang="en-US" altLang="zh-CN" sz="384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69" y="60103"/>
            <a:ext cx="1924121" cy="4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773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27" name="标题 1"/>
          <p:cNvSpPr txBox="1">
            <a:spLocks/>
          </p:cNvSpPr>
          <p:nvPr/>
        </p:nvSpPr>
        <p:spPr>
          <a:xfrm>
            <a:off x="768106" y="739280"/>
            <a:ext cx="7873007" cy="63411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akka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8567" y="17630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sd</a:t>
            </a:r>
            <a:endParaRPr lang="zh-CN" altLang="en-US" dirty="0"/>
          </a:p>
        </p:txBody>
      </p:sp>
      <p:pic>
        <p:nvPicPr>
          <p:cNvPr id="6" name="图片 5" descr="5ba7e5571f_180741-lmQE-5787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95423" y="1666165"/>
            <a:ext cx="10388010" cy="489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113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11424" y="755358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36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Akka</a:t>
            </a:r>
            <a:r>
              <a:rPr lang="en-US" altLang="zh-CN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36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525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11424" y="755358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en-US" altLang="zh-CN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336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en-US" altLang="zh-CN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590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11424" y="755358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</a:t>
            </a:r>
            <a:r>
              <a:rPr lang="zh-CN" altLang="en-US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高阶函数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73244" y="1938716"/>
            <a:ext cx="107076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Scala</a:t>
            </a:r>
            <a:r>
              <a:rPr lang="zh-CN" altLang="en-US" dirty="0" smtClean="0"/>
              <a:t>混合了面向对象和函数式的特性，我们通常将可以作为参数传递到方法中的表达式叫做函数。</a:t>
            </a:r>
            <a:endParaRPr lang="en-US" altLang="zh-CN" dirty="0" smtClean="0"/>
          </a:p>
          <a:p>
            <a:r>
              <a:rPr lang="zh-CN" altLang="en-US" dirty="0" smtClean="0"/>
              <a:t>在函数式编程语言中，函数是“头等公民”，高阶函数包括：作为值的函数、匿名函数、闭包、柯里化等等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46398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11424" y="755358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高阶函数：作为值的函数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05786" y="1898358"/>
            <a:ext cx="531337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package day04.scala.highlevelfunction</a:t>
            </a:r>
          </a:p>
          <a:p>
            <a:endParaRPr lang="zh-CN" altLang="en-US" dirty="0"/>
          </a:p>
          <a:p>
            <a:r>
              <a:rPr lang="en-US" altLang="zh-CN" b="1" dirty="0"/>
              <a:t>object </a:t>
            </a:r>
            <a:r>
              <a:rPr lang="en-US" altLang="zh-CN" b="1" dirty="0" err="1"/>
              <a:t>AsValueFunction</a:t>
            </a:r>
            <a:r>
              <a:rPr lang="en-US" altLang="zh-CN" b="1" dirty="0"/>
              <a:t>  extends App{</a:t>
            </a:r>
          </a:p>
          <a:p>
            <a:r>
              <a:rPr lang="zh-CN" altLang="en-US" dirty="0"/>
              <a:t>  </a:t>
            </a:r>
          </a:p>
          <a:p>
            <a:r>
              <a:rPr lang="en-US" altLang="zh-CN" dirty="0"/>
              <a:t>  </a:t>
            </a:r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b="1" dirty="0" err="1"/>
              <a:t>func</a:t>
            </a:r>
            <a:r>
              <a:rPr lang="en-US" altLang="zh-CN" b="1" dirty="0"/>
              <a:t> = (x: </a:t>
            </a:r>
            <a:r>
              <a:rPr lang="en-US" altLang="zh-CN" b="1" dirty="0" err="1"/>
              <a:t>Int</a:t>
            </a:r>
            <a:r>
              <a:rPr lang="en-US" altLang="zh-CN" b="1" dirty="0"/>
              <a:t>) =&gt; x * x </a:t>
            </a:r>
          </a:p>
          <a:p>
            <a:r>
              <a:rPr lang="zh-CN" altLang="en-US" dirty="0"/>
              <a:t>  </a:t>
            </a:r>
          </a:p>
          <a:p>
            <a:r>
              <a:rPr lang="en-US" altLang="zh-CN" dirty="0"/>
              <a:t>  </a:t>
            </a:r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b="1" dirty="0" err="1"/>
              <a:t>arr</a:t>
            </a:r>
            <a:r>
              <a:rPr lang="en-US" altLang="zh-CN" b="1" dirty="0"/>
              <a:t> = Array(1,2,3,4,5,6,7,8,9)</a:t>
            </a:r>
          </a:p>
          <a:p>
            <a:r>
              <a:rPr lang="zh-CN" altLang="en-US" dirty="0"/>
              <a:t>  </a:t>
            </a:r>
          </a:p>
          <a:p>
            <a:r>
              <a:rPr lang="en-US" altLang="zh-CN" dirty="0"/>
              <a:t>  </a:t>
            </a:r>
            <a:r>
              <a:rPr lang="en-US" altLang="zh-CN" b="1" dirty="0" err="1"/>
              <a:t>val</a:t>
            </a:r>
            <a:r>
              <a:rPr lang="en-US" altLang="zh-CN" b="1" dirty="0"/>
              <a:t> arr_1 = </a:t>
            </a:r>
            <a:r>
              <a:rPr lang="en-US" altLang="zh-CN" b="1" u="sng" dirty="0" err="1"/>
              <a:t>arr.map</a:t>
            </a:r>
            <a:r>
              <a:rPr lang="en-US" altLang="zh-CN" b="1" u="sng" dirty="0"/>
              <a:t>(</a:t>
            </a:r>
            <a:r>
              <a:rPr lang="en-US" altLang="zh-CN" b="1" u="sng" dirty="0" err="1"/>
              <a:t>func</a:t>
            </a:r>
            <a:r>
              <a:rPr lang="en-US" altLang="zh-CN" b="1" u="sng" dirty="0"/>
              <a:t>) //</a:t>
            </a:r>
            <a:r>
              <a:rPr lang="zh-CN" altLang="en-US" b="1" u="sng" dirty="0"/>
              <a:t>作为值的高阶函数</a:t>
            </a:r>
          </a:p>
          <a:p>
            <a:r>
              <a:rPr lang="zh-CN" altLang="en-US" dirty="0"/>
              <a:t>  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</a:t>
            </a:r>
            <a:r>
              <a:rPr lang="en-US" altLang="zh-CN" u="sng" dirty="0"/>
              <a:t>arr_1.toBuffer)</a:t>
            </a:r>
          </a:p>
          <a:p>
            <a:r>
              <a:rPr lang="zh-CN" altLang="en-US" dirty="0"/>
              <a:t>  </a:t>
            </a:r>
          </a:p>
          <a:p>
            <a:r>
              <a:rPr lang="en-US" altLang="zh-CN" dirty="0"/>
              <a:t>  </a:t>
            </a: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b="1" dirty="0" err="1"/>
              <a:t>multipy</a:t>
            </a:r>
            <a:r>
              <a:rPr lang="en-US" altLang="zh-CN" b="1" dirty="0"/>
              <a:t>(x: </a:t>
            </a:r>
            <a:r>
              <a:rPr lang="en-US" altLang="zh-CN" b="1" dirty="0" err="1"/>
              <a:t>Int</a:t>
            </a:r>
            <a:r>
              <a:rPr lang="en-US" altLang="zh-CN" b="1" dirty="0"/>
              <a:t>): </a:t>
            </a:r>
            <a:r>
              <a:rPr lang="en-US" altLang="zh-CN" b="1" dirty="0" err="1"/>
              <a:t>Int</a:t>
            </a:r>
            <a:r>
              <a:rPr lang="en-US" altLang="zh-CN" b="1" dirty="0"/>
              <a:t> = x * x </a:t>
            </a:r>
          </a:p>
          <a:p>
            <a:r>
              <a:rPr lang="zh-CN" altLang="en-US" dirty="0"/>
              <a:t>  </a:t>
            </a:r>
          </a:p>
          <a:p>
            <a:r>
              <a:rPr lang="en-US" altLang="zh-CN" dirty="0"/>
              <a:t>  </a:t>
            </a:r>
            <a:r>
              <a:rPr lang="en-US" altLang="zh-CN" b="1" dirty="0" err="1"/>
              <a:t>val</a:t>
            </a:r>
            <a:r>
              <a:rPr lang="en-US" altLang="zh-CN" b="1" dirty="0"/>
              <a:t> arr_2 = </a:t>
            </a:r>
            <a:r>
              <a:rPr lang="en-US" altLang="zh-CN" b="1" u="sng" dirty="0" err="1"/>
              <a:t>arr.map</a:t>
            </a:r>
            <a:r>
              <a:rPr lang="en-US" altLang="zh-CN" b="1" u="sng" dirty="0"/>
              <a:t>(</a:t>
            </a:r>
            <a:r>
              <a:rPr lang="en-US" altLang="zh-CN" b="1" u="sng" dirty="0" err="1"/>
              <a:t>multipy</a:t>
            </a:r>
            <a:r>
              <a:rPr lang="en-US" altLang="zh-CN" b="1" u="sng" dirty="0"/>
              <a:t> _) // </a:t>
            </a:r>
            <a:r>
              <a:rPr lang="zh-CN" altLang="en-US" b="1" u="sng" dirty="0"/>
              <a:t>方法转函数</a:t>
            </a:r>
          </a:p>
          <a:p>
            <a:r>
              <a:rPr lang="zh-CN" altLang="en-US" dirty="0"/>
              <a:t>  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</a:t>
            </a:r>
            <a:r>
              <a:rPr lang="en-US" altLang="zh-CN" u="sng" dirty="0"/>
              <a:t>arr_2.toBuffer)</a:t>
            </a:r>
          </a:p>
          <a:p>
            <a:r>
              <a:rPr lang="zh-CN" altLang="en-US" dirty="0"/>
              <a:t>  </a:t>
            </a:r>
          </a:p>
          <a:p>
            <a:r>
              <a:rPr lang="en-US" altLang="zh-CN" dirty="0"/>
              <a:t>  </a:t>
            </a:r>
            <a:r>
              <a:rPr lang="en-US" altLang="zh-CN" b="1" dirty="0" err="1"/>
              <a:t>val</a:t>
            </a:r>
            <a:r>
              <a:rPr lang="en-US" altLang="zh-CN" b="1" dirty="0"/>
              <a:t> arr_3 = </a:t>
            </a:r>
            <a:r>
              <a:rPr lang="en-US" altLang="zh-CN" b="1" u="sng" dirty="0" err="1"/>
              <a:t>arr.map</a:t>
            </a:r>
            <a:r>
              <a:rPr lang="en-US" altLang="zh-CN" b="1" u="sng" dirty="0"/>
              <a:t>(</a:t>
            </a:r>
            <a:r>
              <a:rPr lang="en-US" altLang="zh-CN" b="1" u="sng" dirty="0" err="1"/>
              <a:t>multipy</a:t>
            </a:r>
            <a:r>
              <a:rPr lang="en-US" altLang="zh-CN" b="1" u="sng" dirty="0"/>
              <a:t>)// </a:t>
            </a:r>
            <a:r>
              <a:rPr lang="zh-CN" altLang="en-US" b="1" u="sng" dirty="0"/>
              <a:t>自动转换为函数</a:t>
            </a:r>
          </a:p>
          <a:p>
            <a:r>
              <a:rPr lang="zh-CN" altLang="en-US" dirty="0"/>
              <a:t>  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</a:t>
            </a:r>
            <a:r>
              <a:rPr lang="en-US" altLang="zh-CN" u="sng" dirty="0"/>
              <a:t>arr_3.toBuffer)</a:t>
            </a:r>
          </a:p>
          <a:p>
            <a:r>
              <a:rPr lang="zh-CN" altLang="en-US" dirty="0"/>
              <a:t>  </a:t>
            </a:r>
          </a:p>
          <a:p>
            <a:r>
              <a:rPr lang="zh-CN" altLang="en-US" dirty="0"/>
              <a:t>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0581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694</Words>
  <Application>Microsoft Office PowerPoint</Application>
  <PresentationFormat>宽屏</PresentationFormat>
  <Paragraphs>72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黑体</vt:lpstr>
      <vt:lpstr>Arial</vt:lpstr>
      <vt:lpstr>宋体</vt:lpstr>
      <vt:lpstr>方正兰亭纤黑_GBK</vt:lpstr>
      <vt:lpstr>Calibri Light</vt:lpstr>
      <vt:lpstr>Segoe UI Black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Eko Hsu</dc:creator>
  <cp:lastModifiedBy>YoueData</cp:lastModifiedBy>
  <cp:revision>299</cp:revision>
  <dcterms:created xsi:type="dcterms:W3CDTF">2012-12-11T07:55:00Z</dcterms:created>
  <dcterms:modified xsi:type="dcterms:W3CDTF">2017-01-22T18:00:49Z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