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comments+xml" PartName="/ppt/comments/comment10.xml"/>
  <Override ContentType="application/vnd.openxmlformats-officedocument.presentationml.comments+xml" PartName="/ppt/comments/comment17.xml"/>
  <Override ContentType="application/vnd.openxmlformats-officedocument.presentationml.comments+xml" PartName="/ppt/comments/comment8.xml"/>
  <Override ContentType="application/vnd.openxmlformats-officedocument.presentationml.comments+xml" PartName="/ppt/comments/comment21.xml"/>
  <Override ContentType="application/vnd.openxmlformats-officedocument.presentationml.comments+xml" PartName="/ppt/comments/comment6.xml"/>
  <Override ContentType="application/vnd.openxmlformats-officedocument.presentationml.comments+xml" PartName="/ppt/comments/comment19.xml"/>
  <Override ContentType="application/vnd.openxmlformats-officedocument.presentationml.comments+xml" PartName="/ppt/comments/comment20.xml"/>
  <Override ContentType="application/vnd.openxmlformats-officedocument.presentationml.comments+xml" PartName="/ppt/comments/comment3.xml"/>
  <Override ContentType="application/vnd.openxmlformats-officedocument.presentationml.comments+xml" PartName="/ppt/comments/comment15.xml"/>
  <Override ContentType="application/vnd.openxmlformats-officedocument.presentationml.comments+xml" PartName="/ppt/comments/comment13.xml"/>
  <Override ContentType="application/vnd.openxmlformats-officedocument.presentationml.comments+xml" PartName="/ppt/comments/comment16.xml"/>
  <Override ContentType="application/vnd.openxmlformats-officedocument.presentationml.comments+xml" PartName="/ppt/comments/comment11.xml"/>
  <Override ContentType="application/vnd.openxmlformats-officedocument.presentationml.comments+xml" PartName="/ppt/comments/comment2.xml"/>
  <Override ContentType="application/vnd.openxmlformats-officedocument.presentationml.comments+xml" PartName="/ppt/comments/comment5.xml"/>
  <Override ContentType="application/vnd.openxmlformats-officedocument.presentationml.comments+xml" PartName="/ppt/comments/comment7.xml"/>
  <Override ContentType="application/vnd.openxmlformats-officedocument.presentationml.comments+xml" PartName="/ppt/comments/comment4.xml"/>
  <Override ContentType="application/vnd.openxmlformats-officedocument.presentationml.comments+xml" PartName="/ppt/comments/comment9.xml"/>
  <Override ContentType="application/vnd.openxmlformats-officedocument.presentationml.comments+xml" PartName="/ppt/comments/comment18.xml"/>
  <Override ContentType="application/vnd.openxmlformats-officedocument.presentationml.comments+xml" PartName="/ppt/comments/comment12.xml"/>
  <Override ContentType="application/vnd.openxmlformats-officedocument.presentationml.comments+xml" PartName="/ppt/comments/comment1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embeddedFontLst>
    <p:embeddedFont>
      <p:font typeface="ABeeZee"/>
      <p:regular r:id="rId29"/>
      <p: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4" name="Jon Beason"/>
  <p:cmAuthor clrIdx="1" id="1" initials="" lastIdx="4" name="Ben Calvert"/>
  <p:cmAuthor clrIdx="2" id="2" initials="" lastIdx="3" name="Chad Bryan"/>
  <p:cmAuthor clrIdx="3" id="3" initials="" lastIdx="4" name="Benjamin McAnulty"/>
  <p:cmAuthor clrIdx="4" id="4" initials="" lastIdx="7" name="Ben Curths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ABeeZee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ABeeZee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2-12-07T04:29:03.523">
    <p:pos x="1213" y="1285"/>
    <p:text>Jon</p:text>
  </p:cm>
</p:cmLst>
</file>

<file path=ppt/comments/comment10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3" idx="3" dt="2022-12-07T19:08:01.886">
    <p:pos x="579" y="725"/>
    <p:text>Dibs</p:text>
  </p:cm>
</p:cmLst>
</file>

<file path=ppt/comments/comment1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4" idx="1" dt="2022-12-07T19:08:19.625">
    <p:pos x="6000" y="0"/>
    <p:text>Mine</p:text>
  </p:cm>
</p:cmLst>
</file>

<file path=ppt/comments/comment1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4" idx="2" dt="2022-12-07T17:30:40.761">
    <p:pos x="196" y="556"/>
    <p:text>Mine</p:text>
  </p:cm>
</p:cmLst>
</file>

<file path=ppt/comments/comment1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4" idx="3" dt="2022-12-07T04:28:10.325">
    <p:pos x="196" y="550"/>
    <p:text>Mine</p:text>
  </p:cm>
</p:cmLst>
</file>

<file path=ppt/comments/comment1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4" idx="4" dt="2022-12-07T04:28:18.358">
    <p:pos x="196" y="545"/>
    <p:text>Mine</p:text>
  </p:cm>
</p:cmLst>
</file>

<file path=ppt/comments/comment1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4" idx="5" dt="2022-12-07T04:28:26.113">
    <p:pos x="96" y="1038"/>
    <p:text>Mine</p:text>
  </p:cm>
</p:cmLst>
</file>

<file path=ppt/comments/comment1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4" idx="6" dt="2022-12-07T04:28:34.300">
    <p:pos x="725" y="627"/>
    <p:text>Mine</p:text>
  </p:cm>
</p:cmLst>
</file>

<file path=ppt/comments/comment1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4" idx="7" dt="2022-12-07T04:28:42.676">
    <p:pos x="545" y="588"/>
    <p:text>Mine</p:text>
  </p:cm>
</p:cmLst>
</file>

<file path=ppt/comments/comment1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3" idx="4" dt="2022-12-07T06:00:30.937">
    <p:pos x="6000" y="0"/>
    <p:text>Simone</p:text>
  </p:cm>
</p:cmLst>
</file>

<file path=ppt/comments/comment19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3" dt="2022-12-07T04:29:42.089">
    <p:pos x="6000" y="0"/>
    <p:text>Simone</p:text>
  </p:cm>
</p:cmLst>
</file>

<file path=ppt/comments/comment2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2" dt="2022-12-07T04:34:41.921">
    <p:pos x="6000" y="0"/>
    <p:text>Jon</p:text>
  </p:cm>
</p:cmLst>
</file>

<file path=ppt/comments/comment20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4" dt="2022-12-07T04:29:50.083">
    <p:pos x="6000" y="0"/>
    <p:text>Simone</p:text>
  </p:cm>
</p:cmLst>
</file>

<file path=ppt/comments/comment2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4" dt="2022-12-07T15:58:29.330">
    <p:pos x="6000" y="0"/>
    <p:text>Jon</p:text>
  </p:cm>
</p:cmLst>
</file>

<file path=ppt/comments/comment3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1" dt="2022-12-07T04:24:46.772">
    <p:pos x="579" y="725"/>
    <p:text>Mine</p:text>
  </p:cm>
  <p:cm authorId="0" idx="3" dt="2022-12-04T05:50:48.894">
    <p:pos x="579" y="825"/>
    <p:text>Highlighted sections that can be used to briefly paraphrase the Project Summary.</p:text>
  </p:cm>
</p:cmLst>
</file>

<file path=ppt/comments/comment4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1" idx="2" dt="2022-12-07T04:25:01.357">
    <p:pos x="6000" y="0"/>
    <p:text>Mine</p:text>
  </p:cm>
</p:cmLst>
</file>

<file path=ppt/comments/comment5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2" idx="1" dt="2022-12-07T04:24:01.946">
    <p:pos x="6000" y="0"/>
    <p:text>Chad</p:text>
  </p:cm>
</p:cmLst>
</file>

<file path=ppt/comments/comment6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2" idx="2" dt="2022-12-07T04:24:10.004">
    <p:pos x="6000" y="0"/>
    <p:text>Chad</p:text>
  </p:cm>
</p:cmLst>
</file>

<file path=ppt/comments/comment7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2" idx="3" dt="2022-12-07T04:29:45.579">
    <p:pos x="6000" y="0"/>
    <p:text>Chad</p:text>
  </p:cm>
</p:cmLst>
</file>

<file path=ppt/comments/comment8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3" idx="1" dt="2022-12-07T04:30:31.301">
    <p:pos x="6000" y="0"/>
    <p:text>Dibs</p:text>
  </p:cm>
</p:cmLst>
</file>

<file path=ppt/comments/comment9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3" idx="2" dt="2022-12-07T04:25:41.813">
    <p:pos x="1270" y="910"/>
    <p:text>Dibs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a515646e2e_3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a515646e2e_3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7fb9c492a7_1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17fb9c492a7_1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7fb9c492a7_1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17fb9c492a7_1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1ab4fabd2a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1ab4fabd2a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1a8ce1ce4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1a8ce1ce4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ab2e145a2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ab2e145a2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1ab2e145a2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1ab2e145a2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1ab2e145a22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1ab2e145a22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1a90dbc070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1a90dbc070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17fb9c492a7_1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17fb9c492a7_1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17fb9c492a7_1_2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17fb9c492a7_1_2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1a515646e2e_3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1a515646e2e_3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1a515646e2e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1a515646e2e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1a515646e2e_3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1a515646e2e_3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ab9046274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ab9046274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1a42f77aadb_1_17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1a42f77aadb_1_17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17fb9c492a7_1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17fb9c492a7_1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a42f77aadb_1_173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a42f77aadb_1_173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17fb9c492a7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17fb9c492a7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7fb9c492a7_1_2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17fb9c492a7_1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1a42f77aadb_1_173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1a42f77aadb_1_173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7fb9c492a7_1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17fb9c492a7_1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13"/>
          <p:cNvGrpSpPr/>
          <p:nvPr/>
        </p:nvGrpSpPr>
        <p:grpSpPr>
          <a:xfrm>
            <a:off x="-4" y="-2"/>
            <a:ext cx="1262493" cy="697985"/>
            <a:chOff x="3729625" y="3808325"/>
            <a:chExt cx="470325" cy="260025"/>
          </a:xfrm>
        </p:grpSpPr>
        <p:sp>
          <p:nvSpPr>
            <p:cNvPr id="52" name="Google Shape;52;p13"/>
            <p:cNvSpPr/>
            <p:nvPr/>
          </p:nvSpPr>
          <p:spPr>
            <a:xfrm>
              <a:off x="4184725" y="3808325"/>
              <a:ext cx="15225" cy="20575"/>
            </a:xfrm>
            <a:custGeom>
              <a:rect b="b" l="l" r="r" t="t"/>
              <a:pathLst>
                <a:path extrusionOk="0" h="823" w="609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13"/>
            <p:cNvSpPr/>
            <p:nvPr/>
          </p:nvSpPr>
          <p:spPr>
            <a:xfrm>
              <a:off x="4053475" y="3877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13"/>
            <p:cNvSpPr/>
            <p:nvPr/>
          </p:nvSpPr>
          <p:spPr>
            <a:xfrm>
              <a:off x="4054075" y="3877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13"/>
            <p:cNvSpPr/>
            <p:nvPr/>
          </p:nvSpPr>
          <p:spPr>
            <a:xfrm>
              <a:off x="4052575" y="38779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13"/>
            <p:cNvSpPr/>
            <p:nvPr/>
          </p:nvSpPr>
          <p:spPr>
            <a:xfrm>
              <a:off x="4052575" y="3877975"/>
              <a:ext cx="925" cy="25"/>
            </a:xfrm>
            <a:custGeom>
              <a:rect b="b" l="l" r="r" t="t"/>
              <a:pathLst>
                <a:path extrusionOk="0" h="1" w="37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" name="Google Shape;57;p13"/>
            <p:cNvSpPr/>
            <p:nvPr/>
          </p:nvSpPr>
          <p:spPr>
            <a:xfrm>
              <a:off x="4052875" y="3817575"/>
              <a:ext cx="75325" cy="60150"/>
            </a:xfrm>
            <a:custGeom>
              <a:rect b="b" l="l" r="r" t="t"/>
              <a:pathLst>
                <a:path extrusionOk="0" h="2406" w="3013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/>
            <p:nvPr/>
          </p:nvSpPr>
          <p:spPr>
            <a:xfrm>
              <a:off x="4054375" y="3877700"/>
              <a:ext cx="900" cy="300"/>
            </a:xfrm>
            <a:custGeom>
              <a:rect b="b" l="l" r="r" t="t"/>
              <a:pathLst>
                <a:path extrusionOk="0" h="12" w="36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13"/>
            <p:cNvSpPr/>
            <p:nvPr/>
          </p:nvSpPr>
          <p:spPr>
            <a:xfrm>
              <a:off x="3913575" y="3827100"/>
              <a:ext cx="143200" cy="50900"/>
            </a:xfrm>
            <a:custGeom>
              <a:rect b="b" l="l" r="r" t="t"/>
              <a:pathLst>
                <a:path extrusionOk="0" h="2036" w="5728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13"/>
            <p:cNvSpPr/>
            <p:nvPr/>
          </p:nvSpPr>
          <p:spPr>
            <a:xfrm>
              <a:off x="4141275" y="3808325"/>
              <a:ext cx="5975" cy="2725"/>
            </a:xfrm>
            <a:custGeom>
              <a:rect b="b" l="l" r="r" t="t"/>
              <a:pathLst>
                <a:path extrusionOk="0" h="109" w="239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13"/>
            <p:cNvSpPr/>
            <p:nvPr/>
          </p:nvSpPr>
          <p:spPr>
            <a:xfrm>
              <a:off x="4141875" y="3809525"/>
              <a:ext cx="51525" cy="25325"/>
            </a:xfrm>
            <a:custGeom>
              <a:rect b="b" l="l" r="r" t="t"/>
              <a:pathLst>
                <a:path extrusionOk="0" h="1013" w="2061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4122525" y="3808325"/>
              <a:ext cx="3900" cy="1225"/>
            </a:xfrm>
            <a:custGeom>
              <a:rect b="b" l="l" r="r" t="t"/>
              <a:pathLst>
                <a:path extrusionOk="0" h="49" w="156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3906425" y="3808325"/>
              <a:ext cx="10750" cy="16400"/>
            </a:xfrm>
            <a:custGeom>
              <a:rect b="b" l="l" r="r" t="t"/>
              <a:pathLst>
                <a:path extrusionOk="0" h="656" w="43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3"/>
            <p:cNvSpPr/>
            <p:nvPr/>
          </p:nvSpPr>
          <p:spPr>
            <a:xfrm>
              <a:off x="3838275" y="3832450"/>
              <a:ext cx="71150" cy="218800"/>
            </a:xfrm>
            <a:custGeom>
              <a:rect b="b" l="l" r="r" t="t"/>
              <a:pathLst>
                <a:path extrusionOk="0" h="8752" w="2846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13"/>
            <p:cNvSpPr/>
            <p:nvPr/>
          </p:nvSpPr>
          <p:spPr>
            <a:xfrm>
              <a:off x="3813250" y="3808325"/>
              <a:ext cx="91425" cy="24750"/>
            </a:xfrm>
            <a:custGeom>
              <a:rect b="b" l="l" r="r" t="t"/>
              <a:pathLst>
                <a:path extrusionOk="0" h="990" w="3657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" name="Google Shape;66;p13"/>
            <p:cNvSpPr/>
            <p:nvPr/>
          </p:nvSpPr>
          <p:spPr>
            <a:xfrm>
              <a:off x="3729625" y="3808325"/>
              <a:ext cx="107475" cy="244125"/>
            </a:xfrm>
            <a:custGeom>
              <a:rect b="b" l="l" r="r" t="t"/>
              <a:pathLst>
                <a:path extrusionOk="0" h="9765" w="4299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13"/>
            <p:cNvSpPr/>
            <p:nvPr/>
          </p:nvSpPr>
          <p:spPr>
            <a:xfrm>
              <a:off x="4180275" y="3827875"/>
              <a:ext cx="10150" cy="9700"/>
            </a:xfrm>
            <a:custGeom>
              <a:rect b="b" l="l" r="r" t="t"/>
              <a:pathLst>
                <a:path extrusionOk="0" h="388" w="406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13"/>
            <p:cNvSpPr/>
            <p:nvPr/>
          </p:nvSpPr>
          <p:spPr>
            <a:xfrm>
              <a:off x="4124025" y="3808325"/>
              <a:ext cx="19075" cy="15750"/>
            </a:xfrm>
            <a:custGeom>
              <a:rect b="b" l="l" r="r" t="t"/>
              <a:pathLst>
                <a:path extrusionOk="0" h="630" w="763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3828750" y="4049725"/>
              <a:ext cx="20250" cy="18625"/>
            </a:xfrm>
            <a:custGeom>
              <a:rect b="b" l="l" r="r" t="t"/>
              <a:pathLst>
                <a:path extrusionOk="0" h="745" w="81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3903450" y="3823400"/>
              <a:ext cx="11625" cy="11450"/>
            </a:xfrm>
            <a:custGeom>
              <a:rect b="b" l="l" r="r" t="t"/>
              <a:pathLst>
                <a:path extrusionOk="0" h="458" w="465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" name="Google Shape;71;p13"/>
          <p:cNvGrpSpPr/>
          <p:nvPr/>
        </p:nvGrpSpPr>
        <p:grpSpPr>
          <a:xfrm flipH="1">
            <a:off x="7881496" y="-2"/>
            <a:ext cx="1262493" cy="697985"/>
            <a:chOff x="3729625" y="3808325"/>
            <a:chExt cx="470325" cy="260025"/>
          </a:xfrm>
        </p:grpSpPr>
        <p:sp>
          <p:nvSpPr>
            <p:cNvPr id="72" name="Google Shape;72;p13"/>
            <p:cNvSpPr/>
            <p:nvPr/>
          </p:nvSpPr>
          <p:spPr>
            <a:xfrm>
              <a:off x="4184725" y="3808325"/>
              <a:ext cx="15225" cy="20575"/>
            </a:xfrm>
            <a:custGeom>
              <a:rect b="b" l="l" r="r" t="t"/>
              <a:pathLst>
                <a:path extrusionOk="0" h="823" w="609">
                  <a:moveTo>
                    <a:pt x="346" y="1"/>
                  </a:moveTo>
                  <a:lnTo>
                    <a:pt x="1" y="727"/>
                  </a:lnTo>
                  <a:lnTo>
                    <a:pt x="227" y="822"/>
                  </a:lnTo>
                  <a:lnTo>
                    <a:pt x="608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4053475" y="3877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3"/>
            <p:cNvSpPr/>
            <p:nvPr/>
          </p:nvSpPr>
          <p:spPr>
            <a:xfrm>
              <a:off x="4054075" y="3877975"/>
              <a:ext cx="325" cy="25"/>
            </a:xfrm>
            <a:custGeom>
              <a:rect b="b" l="l" r="r" t="t"/>
              <a:pathLst>
                <a:path extrusionOk="0" h="1" w="13">
                  <a:moveTo>
                    <a:pt x="12" y="1"/>
                  </a:move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3"/>
            <p:cNvSpPr/>
            <p:nvPr/>
          </p:nvSpPr>
          <p:spPr>
            <a:xfrm>
              <a:off x="4052575" y="3877975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3"/>
            <p:cNvSpPr/>
            <p:nvPr/>
          </p:nvSpPr>
          <p:spPr>
            <a:xfrm>
              <a:off x="4052575" y="3877975"/>
              <a:ext cx="925" cy="25"/>
            </a:xfrm>
            <a:custGeom>
              <a:rect b="b" l="l" r="r" t="t"/>
              <a:pathLst>
                <a:path extrusionOk="0" h="1" w="37">
                  <a:moveTo>
                    <a:pt x="36" y="1"/>
                  </a:move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13"/>
            <p:cNvSpPr/>
            <p:nvPr/>
          </p:nvSpPr>
          <p:spPr>
            <a:xfrm>
              <a:off x="4052875" y="3817575"/>
              <a:ext cx="75325" cy="60150"/>
            </a:xfrm>
            <a:custGeom>
              <a:rect b="b" l="l" r="r" t="t"/>
              <a:pathLst>
                <a:path extrusionOk="0" h="2406" w="3013">
                  <a:moveTo>
                    <a:pt x="2870" y="0"/>
                  </a:moveTo>
                  <a:lnTo>
                    <a:pt x="1" y="2179"/>
                  </a:lnTo>
                  <a:lnTo>
                    <a:pt x="60" y="2191"/>
                  </a:lnTo>
                  <a:cubicBezTo>
                    <a:pt x="120" y="2203"/>
                    <a:pt x="155" y="2286"/>
                    <a:pt x="143" y="2346"/>
                  </a:cubicBezTo>
                  <a:cubicBezTo>
                    <a:pt x="120" y="2369"/>
                    <a:pt x="108" y="2381"/>
                    <a:pt x="96" y="2405"/>
                  </a:cubicBezTo>
                  <a:lnTo>
                    <a:pt x="3013" y="202"/>
                  </a:lnTo>
                  <a:cubicBezTo>
                    <a:pt x="2953" y="143"/>
                    <a:pt x="2906" y="83"/>
                    <a:pt x="2870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13"/>
            <p:cNvSpPr/>
            <p:nvPr/>
          </p:nvSpPr>
          <p:spPr>
            <a:xfrm>
              <a:off x="4054375" y="3877700"/>
              <a:ext cx="900" cy="300"/>
            </a:xfrm>
            <a:custGeom>
              <a:rect b="b" l="l" r="r" t="t"/>
              <a:pathLst>
                <a:path extrusionOk="0" h="12" w="36">
                  <a:moveTo>
                    <a:pt x="36" y="0"/>
                  </a:moveTo>
                  <a:cubicBezTo>
                    <a:pt x="36" y="0"/>
                    <a:pt x="24" y="0"/>
                    <a:pt x="0" y="12"/>
                  </a:cubicBezTo>
                  <a:cubicBezTo>
                    <a:pt x="24" y="12"/>
                    <a:pt x="36" y="0"/>
                    <a:pt x="36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13"/>
            <p:cNvSpPr/>
            <p:nvPr/>
          </p:nvSpPr>
          <p:spPr>
            <a:xfrm>
              <a:off x="3913575" y="3827100"/>
              <a:ext cx="143200" cy="50900"/>
            </a:xfrm>
            <a:custGeom>
              <a:rect b="b" l="l" r="r" t="t"/>
              <a:pathLst>
                <a:path extrusionOk="0" h="2036" w="5728">
                  <a:moveTo>
                    <a:pt x="12" y="0"/>
                  </a:moveTo>
                  <a:lnTo>
                    <a:pt x="12" y="0"/>
                  </a:lnTo>
                  <a:cubicBezTo>
                    <a:pt x="24" y="12"/>
                    <a:pt x="24" y="24"/>
                    <a:pt x="36" y="60"/>
                  </a:cubicBezTo>
                  <a:cubicBezTo>
                    <a:pt x="60" y="131"/>
                    <a:pt x="36" y="191"/>
                    <a:pt x="0" y="238"/>
                  </a:cubicBezTo>
                  <a:lnTo>
                    <a:pt x="5561" y="2036"/>
                  </a:lnTo>
                  <a:lnTo>
                    <a:pt x="5644" y="2036"/>
                  </a:lnTo>
                  <a:cubicBezTo>
                    <a:pt x="5668" y="2036"/>
                    <a:pt x="5668" y="2024"/>
                    <a:pt x="5680" y="2024"/>
                  </a:cubicBezTo>
                  <a:cubicBezTo>
                    <a:pt x="5692" y="2000"/>
                    <a:pt x="5703" y="1988"/>
                    <a:pt x="5727" y="1965"/>
                  </a:cubicBezTo>
                  <a:cubicBezTo>
                    <a:pt x="5727" y="1905"/>
                    <a:pt x="5692" y="1822"/>
                    <a:pt x="5632" y="1810"/>
                  </a:cubicBezTo>
                  <a:lnTo>
                    <a:pt x="5573" y="179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13"/>
            <p:cNvSpPr/>
            <p:nvPr/>
          </p:nvSpPr>
          <p:spPr>
            <a:xfrm>
              <a:off x="4141275" y="3808325"/>
              <a:ext cx="5975" cy="2725"/>
            </a:xfrm>
            <a:custGeom>
              <a:rect b="b" l="l" r="r" t="t"/>
              <a:pathLst>
                <a:path extrusionOk="0" h="109" w="239">
                  <a:moveTo>
                    <a:pt x="1" y="1"/>
                  </a:moveTo>
                  <a:lnTo>
                    <a:pt x="1" y="13"/>
                  </a:lnTo>
                  <a:lnTo>
                    <a:pt x="10" y="13"/>
                  </a:lnTo>
                  <a:cubicBezTo>
                    <a:pt x="7" y="8"/>
                    <a:pt x="4" y="4"/>
                    <a:pt x="1" y="1"/>
                  </a:cubicBezTo>
                  <a:close/>
                  <a:moveTo>
                    <a:pt x="10" y="13"/>
                  </a:moveTo>
                  <a:lnTo>
                    <a:pt x="10" y="13"/>
                  </a:lnTo>
                  <a:cubicBezTo>
                    <a:pt x="18" y="26"/>
                    <a:pt x="24" y="43"/>
                    <a:pt x="24" y="60"/>
                  </a:cubicBezTo>
                  <a:lnTo>
                    <a:pt x="132" y="108"/>
                  </a:lnTo>
                  <a:lnTo>
                    <a:pt x="239" y="13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13"/>
            <p:cNvSpPr/>
            <p:nvPr/>
          </p:nvSpPr>
          <p:spPr>
            <a:xfrm>
              <a:off x="4141875" y="3809525"/>
              <a:ext cx="51525" cy="25325"/>
            </a:xfrm>
            <a:custGeom>
              <a:rect b="b" l="l" r="r" t="t"/>
              <a:pathLst>
                <a:path extrusionOk="0" h="1013" w="2061">
                  <a:moveTo>
                    <a:pt x="0" y="1"/>
                  </a:moveTo>
                  <a:lnTo>
                    <a:pt x="0" y="1"/>
                  </a:lnTo>
                  <a:cubicBezTo>
                    <a:pt x="12" y="24"/>
                    <a:pt x="36" y="72"/>
                    <a:pt x="48" y="108"/>
                  </a:cubicBezTo>
                  <a:cubicBezTo>
                    <a:pt x="60" y="167"/>
                    <a:pt x="60" y="203"/>
                    <a:pt x="48" y="263"/>
                  </a:cubicBezTo>
                  <a:lnTo>
                    <a:pt x="1560" y="882"/>
                  </a:lnTo>
                  <a:cubicBezTo>
                    <a:pt x="1584" y="798"/>
                    <a:pt x="1644" y="763"/>
                    <a:pt x="1715" y="739"/>
                  </a:cubicBezTo>
                  <a:cubicBezTo>
                    <a:pt x="1729" y="736"/>
                    <a:pt x="1743" y="734"/>
                    <a:pt x="1756" y="734"/>
                  </a:cubicBezTo>
                  <a:cubicBezTo>
                    <a:pt x="1846" y="734"/>
                    <a:pt x="1920" y="800"/>
                    <a:pt x="1941" y="894"/>
                  </a:cubicBezTo>
                  <a:cubicBezTo>
                    <a:pt x="1953" y="941"/>
                    <a:pt x="1941" y="965"/>
                    <a:pt x="1917" y="1013"/>
                  </a:cubicBezTo>
                  <a:cubicBezTo>
                    <a:pt x="1953" y="1013"/>
                    <a:pt x="1965" y="1001"/>
                    <a:pt x="1977" y="977"/>
                  </a:cubicBezTo>
                  <a:lnTo>
                    <a:pt x="2025" y="941"/>
                  </a:lnTo>
                  <a:cubicBezTo>
                    <a:pt x="2060" y="882"/>
                    <a:pt x="2025" y="798"/>
                    <a:pt x="1965" y="786"/>
                  </a:cubicBezTo>
                  <a:lnTo>
                    <a:pt x="1953" y="786"/>
                  </a:lnTo>
                  <a:lnTo>
                    <a:pt x="1727" y="703"/>
                  </a:lnTo>
                  <a:lnTo>
                    <a:pt x="108" y="4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4122525" y="3808325"/>
              <a:ext cx="3900" cy="1225"/>
            </a:xfrm>
            <a:custGeom>
              <a:rect b="b" l="l" r="r" t="t"/>
              <a:pathLst>
                <a:path extrusionOk="0" h="49" w="156">
                  <a:moveTo>
                    <a:pt x="1" y="1"/>
                  </a:moveTo>
                  <a:lnTo>
                    <a:pt x="120" y="49"/>
                  </a:lnTo>
                  <a:cubicBezTo>
                    <a:pt x="132" y="37"/>
                    <a:pt x="132" y="13"/>
                    <a:pt x="155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3906425" y="3808325"/>
              <a:ext cx="10750" cy="16400"/>
            </a:xfrm>
            <a:custGeom>
              <a:rect b="b" l="l" r="r" t="t"/>
              <a:pathLst>
                <a:path extrusionOk="0" h="656" w="430">
                  <a:moveTo>
                    <a:pt x="191" y="1"/>
                  </a:moveTo>
                  <a:lnTo>
                    <a:pt x="1" y="644"/>
                  </a:lnTo>
                  <a:cubicBezTo>
                    <a:pt x="13" y="632"/>
                    <a:pt x="48" y="632"/>
                    <a:pt x="60" y="608"/>
                  </a:cubicBezTo>
                  <a:cubicBezTo>
                    <a:pt x="74" y="605"/>
                    <a:pt x="89" y="604"/>
                    <a:pt x="104" y="604"/>
                  </a:cubicBezTo>
                  <a:cubicBezTo>
                    <a:pt x="152" y="604"/>
                    <a:pt x="202" y="619"/>
                    <a:pt x="239" y="656"/>
                  </a:cubicBezTo>
                  <a:lnTo>
                    <a:pt x="429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3838275" y="3832450"/>
              <a:ext cx="71150" cy="218800"/>
            </a:xfrm>
            <a:custGeom>
              <a:rect b="b" l="l" r="r" t="t"/>
              <a:pathLst>
                <a:path extrusionOk="0" h="8752" w="2846">
                  <a:moveTo>
                    <a:pt x="2655" y="0"/>
                  </a:moveTo>
                  <a:cubicBezTo>
                    <a:pt x="2631" y="24"/>
                    <a:pt x="2619" y="24"/>
                    <a:pt x="2619" y="24"/>
                  </a:cubicBezTo>
                  <a:lnTo>
                    <a:pt x="0" y="8692"/>
                  </a:lnTo>
                  <a:cubicBezTo>
                    <a:pt x="95" y="8692"/>
                    <a:pt x="167" y="8716"/>
                    <a:pt x="226" y="8751"/>
                  </a:cubicBezTo>
                  <a:lnTo>
                    <a:pt x="2846" y="84"/>
                  </a:lnTo>
                  <a:lnTo>
                    <a:pt x="2846" y="84"/>
                  </a:lnTo>
                  <a:cubicBezTo>
                    <a:pt x="2836" y="85"/>
                    <a:pt x="2827" y="86"/>
                    <a:pt x="2818" y="86"/>
                  </a:cubicBezTo>
                  <a:cubicBezTo>
                    <a:pt x="2754" y="86"/>
                    <a:pt x="2686" y="52"/>
                    <a:pt x="265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3813250" y="3808325"/>
              <a:ext cx="91425" cy="24750"/>
            </a:xfrm>
            <a:custGeom>
              <a:rect b="b" l="l" r="r" t="t"/>
              <a:pathLst>
                <a:path extrusionOk="0" h="990" w="3657">
                  <a:moveTo>
                    <a:pt x="1" y="1"/>
                  </a:moveTo>
                  <a:lnTo>
                    <a:pt x="3549" y="989"/>
                  </a:lnTo>
                  <a:lnTo>
                    <a:pt x="3620" y="989"/>
                  </a:lnTo>
                  <a:cubicBezTo>
                    <a:pt x="3632" y="989"/>
                    <a:pt x="3656" y="965"/>
                    <a:pt x="3656" y="965"/>
                  </a:cubicBezTo>
                  <a:lnTo>
                    <a:pt x="3609" y="882"/>
                  </a:lnTo>
                  <a:cubicBezTo>
                    <a:pt x="3597" y="834"/>
                    <a:pt x="3609" y="811"/>
                    <a:pt x="3620" y="763"/>
                  </a:cubicBezTo>
                  <a:lnTo>
                    <a:pt x="3609" y="763"/>
                  </a:lnTo>
                  <a:lnTo>
                    <a:pt x="894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3729625" y="3808325"/>
              <a:ext cx="107475" cy="244125"/>
            </a:xfrm>
            <a:custGeom>
              <a:rect b="b" l="l" r="r" t="t"/>
              <a:pathLst>
                <a:path extrusionOk="0" h="9765" w="4299">
                  <a:moveTo>
                    <a:pt x="0" y="1"/>
                  </a:moveTo>
                  <a:lnTo>
                    <a:pt x="4108" y="9764"/>
                  </a:lnTo>
                  <a:cubicBezTo>
                    <a:pt x="4156" y="9716"/>
                    <a:pt x="4215" y="9681"/>
                    <a:pt x="4298" y="965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4180275" y="3827875"/>
              <a:ext cx="10150" cy="9700"/>
            </a:xfrm>
            <a:custGeom>
              <a:rect b="b" l="l" r="r" t="t"/>
              <a:pathLst>
                <a:path extrusionOk="0" h="388" w="406">
                  <a:moveTo>
                    <a:pt x="197" y="0"/>
                  </a:moveTo>
                  <a:cubicBezTo>
                    <a:pt x="183" y="0"/>
                    <a:pt x="169" y="2"/>
                    <a:pt x="155" y="5"/>
                  </a:cubicBezTo>
                  <a:cubicBezTo>
                    <a:pt x="84" y="29"/>
                    <a:pt x="24" y="88"/>
                    <a:pt x="12" y="148"/>
                  </a:cubicBezTo>
                  <a:cubicBezTo>
                    <a:pt x="12" y="171"/>
                    <a:pt x="0" y="195"/>
                    <a:pt x="12" y="231"/>
                  </a:cubicBezTo>
                  <a:cubicBezTo>
                    <a:pt x="23" y="329"/>
                    <a:pt x="114" y="387"/>
                    <a:pt x="211" y="387"/>
                  </a:cubicBezTo>
                  <a:cubicBezTo>
                    <a:pt x="220" y="387"/>
                    <a:pt x="229" y="387"/>
                    <a:pt x="239" y="386"/>
                  </a:cubicBezTo>
                  <a:cubicBezTo>
                    <a:pt x="298" y="362"/>
                    <a:pt x="358" y="326"/>
                    <a:pt x="369" y="279"/>
                  </a:cubicBezTo>
                  <a:cubicBezTo>
                    <a:pt x="405" y="243"/>
                    <a:pt x="405" y="207"/>
                    <a:pt x="381" y="160"/>
                  </a:cubicBezTo>
                  <a:cubicBezTo>
                    <a:pt x="371" y="66"/>
                    <a:pt x="289" y="0"/>
                    <a:pt x="197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4124025" y="3808325"/>
              <a:ext cx="19075" cy="15750"/>
            </a:xfrm>
            <a:custGeom>
              <a:rect b="b" l="l" r="r" t="t"/>
              <a:pathLst>
                <a:path extrusionOk="0" h="630" w="763">
                  <a:moveTo>
                    <a:pt x="95" y="1"/>
                  </a:moveTo>
                  <a:cubicBezTo>
                    <a:pt x="72" y="13"/>
                    <a:pt x="60" y="37"/>
                    <a:pt x="60" y="49"/>
                  </a:cubicBezTo>
                  <a:cubicBezTo>
                    <a:pt x="12" y="120"/>
                    <a:pt x="0" y="215"/>
                    <a:pt x="12" y="311"/>
                  </a:cubicBezTo>
                  <a:cubicBezTo>
                    <a:pt x="12" y="334"/>
                    <a:pt x="24" y="358"/>
                    <a:pt x="24" y="370"/>
                  </a:cubicBezTo>
                  <a:cubicBezTo>
                    <a:pt x="60" y="441"/>
                    <a:pt x="107" y="525"/>
                    <a:pt x="179" y="561"/>
                  </a:cubicBezTo>
                  <a:cubicBezTo>
                    <a:pt x="232" y="605"/>
                    <a:pt x="304" y="629"/>
                    <a:pt x="382" y="629"/>
                  </a:cubicBezTo>
                  <a:cubicBezTo>
                    <a:pt x="409" y="629"/>
                    <a:pt x="437" y="626"/>
                    <a:pt x="464" y="620"/>
                  </a:cubicBezTo>
                  <a:cubicBezTo>
                    <a:pt x="607" y="596"/>
                    <a:pt x="726" y="477"/>
                    <a:pt x="762" y="346"/>
                  </a:cubicBezTo>
                  <a:lnTo>
                    <a:pt x="762" y="168"/>
                  </a:lnTo>
                  <a:cubicBezTo>
                    <a:pt x="762" y="120"/>
                    <a:pt x="750" y="96"/>
                    <a:pt x="714" y="60"/>
                  </a:cubicBezTo>
                  <a:cubicBezTo>
                    <a:pt x="703" y="49"/>
                    <a:pt x="691" y="37"/>
                    <a:pt x="69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3828750" y="4049725"/>
              <a:ext cx="20250" cy="18625"/>
            </a:xfrm>
            <a:custGeom>
              <a:rect b="b" l="l" r="r" t="t"/>
              <a:pathLst>
                <a:path extrusionOk="0" h="745" w="810">
                  <a:moveTo>
                    <a:pt x="322" y="1"/>
                  </a:moveTo>
                  <a:cubicBezTo>
                    <a:pt x="250" y="25"/>
                    <a:pt x="179" y="60"/>
                    <a:pt x="119" y="108"/>
                  </a:cubicBezTo>
                  <a:cubicBezTo>
                    <a:pt x="24" y="203"/>
                    <a:pt x="0" y="322"/>
                    <a:pt x="24" y="441"/>
                  </a:cubicBezTo>
                  <a:cubicBezTo>
                    <a:pt x="66" y="621"/>
                    <a:pt x="222" y="745"/>
                    <a:pt x="406" y="745"/>
                  </a:cubicBezTo>
                  <a:cubicBezTo>
                    <a:pt x="429" y="745"/>
                    <a:pt x="453" y="743"/>
                    <a:pt x="476" y="739"/>
                  </a:cubicBezTo>
                  <a:cubicBezTo>
                    <a:pt x="679" y="691"/>
                    <a:pt x="810" y="501"/>
                    <a:pt x="774" y="287"/>
                  </a:cubicBezTo>
                  <a:cubicBezTo>
                    <a:pt x="750" y="179"/>
                    <a:pt x="679" y="108"/>
                    <a:pt x="607" y="49"/>
                  </a:cubicBezTo>
                  <a:cubicBezTo>
                    <a:pt x="548" y="25"/>
                    <a:pt x="476" y="1"/>
                    <a:pt x="381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3903450" y="3823400"/>
              <a:ext cx="11625" cy="11450"/>
            </a:xfrm>
            <a:custGeom>
              <a:rect b="b" l="l" r="r" t="t"/>
              <a:pathLst>
                <a:path extrusionOk="0" h="458" w="465">
                  <a:moveTo>
                    <a:pt x="223" y="1"/>
                  </a:moveTo>
                  <a:cubicBezTo>
                    <a:pt x="208" y="1"/>
                    <a:pt x="193" y="2"/>
                    <a:pt x="179" y="5"/>
                  </a:cubicBezTo>
                  <a:cubicBezTo>
                    <a:pt x="143" y="5"/>
                    <a:pt x="132" y="29"/>
                    <a:pt x="120" y="41"/>
                  </a:cubicBezTo>
                  <a:cubicBezTo>
                    <a:pt x="72" y="65"/>
                    <a:pt x="24" y="112"/>
                    <a:pt x="12" y="160"/>
                  </a:cubicBezTo>
                  <a:cubicBezTo>
                    <a:pt x="1" y="184"/>
                    <a:pt x="1" y="231"/>
                    <a:pt x="1" y="279"/>
                  </a:cubicBezTo>
                  <a:cubicBezTo>
                    <a:pt x="1" y="303"/>
                    <a:pt x="12" y="339"/>
                    <a:pt x="36" y="362"/>
                  </a:cubicBezTo>
                  <a:cubicBezTo>
                    <a:pt x="84" y="422"/>
                    <a:pt x="155" y="458"/>
                    <a:pt x="239" y="458"/>
                  </a:cubicBezTo>
                  <a:lnTo>
                    <a:pt x="263" y="458"/>
                  </a:lnTo>
                  <a:cubicBezTo>
                    <a:pt x="310" y="446"/>
                    <a:pt x="358" y="422"/>
                    <a:pt x="382" y="386"/>
                  </a:cubicBezTo>
                  <a:cubicBezTo>
                    <a:pt x="429" y="327"/>
                    <a:pt x="465" y="267"/>
                    <a:pt x="441" y="184"/>
                  </a:cubicBezTo>
                  <a:cubicBezTo>
                    <a:pt x="441" y="172"/>
                    <a:pt x="429" y="148"/>
                    <a:pt x="417" y="124"/>
                  </a:cubicBezTo>
                  <a:cubicBezTo>
                    <a:pt x="405" y="100"/>
                    <a:pt x="382" y="89"/>
                    <a:pt x="358" y="53"/>
                  </a:cubicBezTo>
                  <a:cubicBezTo>
                    <a:pt x="321" y="16"/>
                    <a:pt x="271" y="1"/>
                    <a:pt x="223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13"/>
          <p:cNvGrpSpPr/>
          <p:nvPr/>
        </p:nvGrpSpPr>
        <p:grpSpPr>
          <a:xfrm flipH="1" rot="10800000">
            <a:off x="-5825" y="2616294"/>
            <a:ext cx="1451646" cy="2527204"/>
            <a:chOff x="1083450" y="1318750"/>
            <a:chExt cx="624525" cy="1087250"/>
          </a:xfrm>
        </p:grpSpPr>
        <p:sp>
          <p:nvSpPr>
            <p:cNvPr id="92" name="Google Shape;92;p13"/>
            <p:cNvSpPr/>
            <p:nvPr/>
          </p:nvSpPr>
          <p:spPr>
            <a:xfrm>
              <a:off x="1083450" y="2340600"/>
              <a:ext cx="215525" cy="50325"/>
            </a:xfrm>
            <a:custGeom>
              <a:rect b="b" l="l" r="r" t="t"/>
              <a:pathLst>
                <a:path extrusionOk="0" h="2013" w="8621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13"/>
            <p:cNvSpPr/>
            <p:nvPr/>
          </p:nvSpPr>
          <p:spPr>
            <a:xfrm>
              <a:off x="1083450" y="21304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3"/>
            <p:cNvSpPr/>
            <p:nvPr/>
          </p:nvSpPr>
          <p:spPr>
            <a:xfrm>
              <a:off x="1083450" y="1806900"/>
              <a:ext cx="20275" cy="7475"/>
            </a:xfrm>
            <a:custGeom>
              <a:rect b="b" l="l" r="r" t="t"/>
              <a:pathLst>
                <a:path extrusionOk="0" h="299" w="811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13"/>
            <p:cNvSpPr/>
            <p:nvPr/>
          </p:nvSpPr>
          <p:spPr>
            <a:xfrm>
              <a:off x="1108150" y="1802425"/>
              <a:ext cx="180125" cy="11350"/>
            </a:xfrm>
            <a:custGeom>
              <a:rect b="b" l="l" r="r" t="t"/>
              <a:pathLst>
                <a:path extrusionOk="0" h="454" w="7205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13"/>
            <p:cNvSpPr/>
            <p:nvPr/>
          </p:nvSpPr>
          <p:spPr>
            <a:xfrm>
              <a:off x="1194475" y="2040550"/>
              <a:ext cx="2425" cy="3600"/>
            </a:xfrm>
            <a:custGeom>
              <a:rect b="b" l="l" r="r" t="t"/>
              <a:pathLst>
                <a:path extrusionOk="0" h="144" w="97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13"/>
            <p:cNvSpPr/>
            <p:nvPr/>
          </p:nvSpPr>
          <p:spPr>
            <a:xfrm>
              <a:off x="1083450" y="1741425"/>
              <a:ext cx="98250" cy="261650"/>
            </a:xfrm>
            <a:custGeom>
              <a:rect b="b" l="l" r="r" t="t"/>
              <a:pathLst>
                <a:path extrusionOk="0" h="10466" w="393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13"/>
            <p:cNvSpPr/>
            <p:nvPr/>
          </p:nvSpPr>
          <p:spPr>
            <a:xfrm>
              <a:off x="1113525" y="2178975"/>
              <a:ext cx="193200" cy="201825"/>
            </a:xfrm>
            <a:custGeom>
              <a:rect b="b" l="l" r="r" t="t"/>
              <a:pathLst>
                <a:path extrusionOk="0" h="8073" w="7728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1187625" y="2041750"/>
              <a:ext cx="121175" cy="334600"/>
            </a:xfrm>
            <a:custGeom>
              <a:rect b="b" l="l" r="r" t="t"/>
              <a:pathLst>
                <a:path extrusionOk="0" h="13384" w="4847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13"/>
            <p:cNvSpPr/>
            <p:nvPr/>
          </p:nvSpPr>
          <p:spPr>
            <a:xfrm>
              <a:off x="1188525" y="1816725"/>
              <a:ext cx="109275" cy="186650"/>
            </a:xfrm>
            <a:custGeom>
              <a:rect b="b" l="l" r="r" t="t"/>
              <a:pathLst>
                <a:path extrusionOk="0" h="7466" w="4371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3"/>
            <p:cNvSpPr/>
            <p:nvPr/>
          </p:nvSpPr>
          <p:spPr>
            <a:xfrm>
              <a:off x="1113225" y="2036700"/>
              <a:ext cx="60750" cy="102100"/>
            </a:xfrm>
            <a:custGeom>
              <a:rect b="b" l="l" r="r" t="t"/>
              <a:pathLst>
                <a:path extrusionOk="0" h="4084" w="243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3"/>
            <p:cNvSpPr/>
            <p:nvPr/>
          </p:nvSpPr>
          <p:spPr>
            <a:xfrm>
              <a:off x="1299250" y="1820900"/>
              <a:ext cx="16700" cy="554550"/>
            </a:xfrm>
            <a:custGeom>
              <a:rect b="b" l="l" r="r" t="t"/>
              <a:pathLst>
                <a:path extrusionOk="0" h="22182" w="668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3"/>
            <p:cNvSpPr/>
            <p:nvPr/>
          </p:nvSpPr>
          <p:spPr>
            <a:xfrm>
              <a:off x="1293600" y="1501500"/>
              <a:ext cx="11925" cy="289650"/>
            </a:xfrm>
            <a:custGeom>
              <a:rect b="b" l="l" r="r" t="t"/>
              <a:pathLst>
                <a:path extrusionOk="0" h="11586" w="477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3"/>
            <p:cNvSpPr/>
            <p:nvPr/>
          </p:nvSpPr>
          <p:spPr>
            <a:xfrm>
              <a:off x="1418325" y="1523825"/>
              <a:ext cx="47050" cy="166425"/>
            </a:xfrm>
            <a:custGeom>
              <a:rect b="b" l="l" r="r" t="t"/>
              <a:pathLst>
                <a:path extrusionOk="0" h="6657" w="1882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3"/>
            <p:cNvSpPr/>
            <p:nvPr/>
          </p:nvSpPr>
          <p:spPr>
            <a:xfrm>
              <a:off x="1083450" y="1458350"/>
              <a:ext cx="203625" cy="33050"/>
            </a:xfrm>
            <a:custGeom>
              <a:rect b="b" l="l" r="r" t="t"/>
              <a:pathLst>
                <a:path extrusionOk="0" h="1322" w="8145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" name="Google Shape;106;p13"/>
            <p:cNvSpPr/>
            <p:nvPr/>
          </p:nvSpPr>
          <p:spPr>
            <a:xfrm>
              <a:off x="1291825" y="1342550"/>
              <a:ext cx="8050" cy="136050"/>
            </a:xfrm>
            <a:custGeom>
              <a:rect b="b" l="l" r="r" t="t"/>
              <a:pathLst>
                <a:path extrusionOk="0" h="5442" w="322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3"/>
            <p:cNvSpPr/>
            <p:nvPr/>
          </p:nvSpPr>
          <p:spPr>
            <a:xfrm>
              <a:off x="1688000" y="15446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3"/>
            <p:cNvSpPr/>
            <p:nvPr/>
          </p:nvSpPr>
          <p:spPr>
            <a:xfrm>
              <a:off x="1309675" y="1487525"/>
              <a:ext cx="94675" cy="19650"/>
            </a:xfrm>
            <a:custGeom>
              <a:rect b="b" l="l" r="r" t="t"/>
              <a:pathLst>
                <a:path extrusionOk="0" h="786" w="3787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3"/>
            <p:cNvSpPr/>
            <p:nvPr/>
          </p:nvSpPr>
          <p:spPr>
            <a:xfrm>
              <a:off x="1687700" y="15458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3"/>
            <p:cNvSpPr/>
            <p:nvPr/>
          </p:nvSpPr>
          <p:spPr>
            <a:xfrm>
              <a:off x="1430825" y="1504475"/>
              <a:ext cx="247675" cy="41700"/>
            </a:xfrm>
            <a:custGeom>
              <a:rect b="b" l="l" r="r" t="t"/>
              <a:pathLst>
                <a:path extrusionOk="0" h="1668" w="9907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3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3"/>
            <p:cNvSpPr/>
            <p:nvPr/>
          </p:nvSpPr>
          <p:spPr>
            <a:xfrm>
              <a:off x="1687700" y="1545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3"/>
            <p:cNvSpPr/>
            <p:nvPr/>
          </p:nvSpPr>
          <p:spPr>
            <a:xfrm>
              <a:off x="1476075" y="1544675"/>
              <a:ext cx="211050" cy="154800"/>
            </a:xfrm>
            <a:custGeom>
              <a:rect b="b" l="l" r="r" t="t"/>
              <a:pathLst>
                <a:path extrusionOk="0" h="6192" w="8442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>
              <a:off x="1688000" y="1544675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3"/>
            <p:cNvSpPr/>
            <p:nvPr/>
          </p:nvSpPr>
          <p:spPr>
            <a:xfrm>
              <a:off x="1681750" y="1319350"/>
              <a:ext cx="26225" cy="225050"/>
            </a:xfrm>
            <a:custGeom>
              <a:rect b="b" l="l" r="r" t="t"/>
              <a:pathLst>
                <a:path extrusionOk="0" h="9002" w="1049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3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3"/>
            <p:cNvSpPr/>
            <p:nvPr/>
          </p:nvSpPr>
          <p:spPr>
            <a:xfrm>
              <a:off x="1684125" y="1547650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3"/>
            <p:cNvSpPr/>
            <p:nvPr/>
          </p:nvSpPr>
          <p:spPr>
            <a:xfrm>
              <a:off x="1687700" y="154555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3"/>
            <p:cNvSpPr/>
            <p:nvPr/>
          </p:nvSpPr>
          <p:spPr>
            <a:xfrm>
              <a:off x="1684725" y="1547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3"/>
            <p:cNvSpPr/>
            <p:nvPr/>
          </p:nvSpPr>
          <p:spPr>
            <a:xfrm>
              <a:off x="1323375" y="1333625"/>
              <a:ext cx="364650" cy="214350"/>
            </a:xfrm>
            <a:custGeom>
              <a:rect b="b" l="l" r="r" t="t"/>
              <a:pathLst>
                <a:path extrusionOk="0" h="8574" w="14586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3"/>
            <p:cNvSpPr/>
            <p:nvPr/>
          </p:nvSpPr>
          <p:spPr>
            <a:xfrm>
              <a:off x="1273950" y="1318750"/>
              <a:ext cx="60750" cy="26600"/>
            </a:xfrm>
            <a:custGeom>
              <a:rect b="b" l="l" r="r" t="t"/>
              <a:pathLst>
                <a:path extrusionOk="0" h="1064" w="243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3"/>
            <p:cNvSpPr/>
            <p:nvPr/>
          </p:nvSpPr>
          <p:spPr>
            <a:xfrm>
              <a:off x="1159350" y="2001350"/>
              <a:ext cx="50050" cy="42850"/>
            </a:xfrm>
            <a:custGeom>
              <a:rect b="b" l="l" r="r" t="t"/>
              <a:pathLst>
                <a:path extrusionOk="0" h="1714" w="2002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3"/>
            <p:cNvSpPr/>
            <p:nvPr/>
          </p:nvSpPr>
          <p:spPr>
            <a:xfrm>
              <a:off x="1083450" y="2128475"/>
              <a:ext cx="44675" cy="61325"/>
            </a:xfrm>
            <a:custGeom>
              <a:rect b="b" l="l" r="r" t="t"/>
              <a:pathLst>
                <a:path extrusionOk="0" h="2453" w="1787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3"/>
            <p:cNvSpPr/>
            <p:nvPr/>
          </p:nvSpPr>
          <p:spPr>
            <a:xfrm>
              <a:off x="1288250" y="1790575"/>
              <a:ext cx="32175" cy="31125"/>
            </a:xfrm>
            <a:custGeom>
              <a:rect b="b" l="l" r="r" t="t"/>
              <a:pathLst>
                <a:path extrusionOk="0" h="1245" w="1287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3"/>
            <p:cNvSpPr/>
            <p:nvPr/>
          </p:nvSpPr>
          <p:spPr>
            <a:xfrm>
              <a:off x="1297475" y="2375200"/>
              <a:ext cx="32775" cy="30800"/>
            </a:xfrm>
            <a:custGeom>
              <a:rect b="b" l="l" r="r" t="t"/>
              <a:pathLst>
                <a:path extrusionOk="0" h="1232" w="1311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3"/>
            <p:cNvSpPr/>
            <p:nvPr/>
          </p:nvSpPr>
          <p:spPr>
            <a:xfrm>
              <a:off x="1445100" y="1689025"/>
              <a:ext cx="39025" cy="34575"/>
            </a:xfrm>
            <a:custGeom>
              <a:rect b="b" l="l" r="r" t="t"/>
              <a:pathLst>
                <a:path extrusionOk="0" h="1383" w="1561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3"/>
            <p:cNvSpPr/>
            <p:nvPr/>
          </p:nvSpPr>
          <p:spPr>
            <a:xfrm>
              <a:off x="1285875" y="1477700"/>
              <a:ext cx="24725" cy="24425"/>
            </a:xfrm>
            <a:custGeom>
              <a:rect b="b" l="l" r="r" t="t"/>
              <a:pathLst>
                <a:path extrusionOk="0" h="977" w="989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1400175" y="1494100"/>
              <a:ext cx="32750" cy="31300"/>
            </a:xfrm>
            <a:custGeom>
              <a:rect b="b" l="l" r="r" t="t"/>
              <a:pathLst>
                <a:path extrusionOk="0" h="1252" w="131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9" name="Google Shape;129;p13"/>
          <p:cNvGrpSpPr/>
          <p:nvPr/>
        </p:nvGrpSpPr>
        <p:grpSpPr>
          <a:xfrm rot="10800000">
            <a:off x="7698175" y="2616294"/>
            <a:ext cx="1451646" cy="2527204"/>
            <a:chOff x="1083450" y="1318750"/>
            <a:chExt cx="624525" cy="1087250"/>
          </a:xfrm>
        </p:grpSpPr>
        <p:sp>
          <p:nvSpPr>
            <p:cNvPr id="130" name="Google Shape;130;p13"/>
            <p:cNvSpPr/>
            <p:nvPr/>
          </p:nvSpPr>
          <p:spPr>
            <a:xfrm>
              <a:off x="1083450" y="2340600"/>
              <a:ext cx="215525" cy="50325"/>
            </a:xfrm>
            <a:custGeom>
              <a:rect b="b" l="l" r="r" t="t"/>
              <a:pathLst>
                <a:path extrusionOk="0" h="2013" w="8621">
                  <a:moveTo>
                    <a:pt x="1" y="0"/>
                  </a:moveTo>
                  <a:lnTo>
                    <a:pt x="1" y="286"/>
                  </a:lnTo>
                  <a:lnTo>
                    <a:pt x="8561" y="2012"/>
                  </a:lnTo>
                  <a:cubicBezTo>
                    <a:pt x="8561" y="1917"/>
                    <a:pt x="8573" y="1834"/>
                    <a:pt x="8621" y="173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13"/>
            <p:cNvSpPr/>
            <p:nvPr/>
          </p:nvSpPr>
          <p:spPr>
            <a:xfrm>
              <a:off x="1083450" y="2130450"/>
              <a:ext cx="25" cy="25"/>
            </a:xfrm>
            <a:custGeom>
              <a:rect b="b" l="l" r="r" t="t"/>
              <a:pathLst>
                <a:path extrusionOk="0" h="1" w="1">
                  <a:moveTo>
                    <a:pt x="1" y="1"/>
                  </a:moveTo>
                  <a:lnTo>
                    <a:pt x="1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1083450" y="1806900"/>
              <a:ext cx="20275" cy="7475"/>
            </a:xfrm>
            <a:custGeom>
              <a:rect b="b" l="l" r="r" t="t"/>
              <a:pathLst>
                <a:path extrusionOk="0" h="299" w="811">
                  <a:moveTo>
                    <a:pt x="703" y="0"/>
                  </a:moveTo>
                  <a:lnTo>
                    <a:pt x="1" y="24"/>
                  </a:lnTo>
                  <a:lnTo>
                    <a:pt x="1" y="298"/>
                  </a:lnTo>
                  <a:lnTo>
                    <a:pt x="810" y="274"/>
                  </a:lnTo>
                  <a:lnTo>
                    <a:pt x="7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1108150" y="1802425"/>
              <a:ext cx="180125" cy="11350"/>
            </a:xfrm>
            <a:custGeom>
              <a:rect b="b" l="l" r="r" t="t"/>
              <a:pathLst>
                <a:path extrusionOk="0" h="454" w="7205">
                  <a:moveTo>
                    <a:pt x="7204" y="1"/>
                  </a:moveTo>
                  <a:lnTo>
                    <a:pt x="1" y="179"/>
                  </a:lnTo>
                  <a:lnTo>
                    <a:pt x="96" y="453"/>
                  </a:lnTo>
                  <a:lnTo>
                    <a:pt x="7204" y="275"/>
                  </a:lnTo>
                  <a:cubicBezTo>
                    <a:pt x="7180" y="179"/>
                    <a:pt x="7180" y="96"/>
                    <a:pt x="720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1194475" y="2040550"/>
              <a:ext cx="2425" cy="3600"/>
            </a:xfrm>
            <a:custGeom>
              <a:rect b="b" l="l" r="r" t="t"/>
              <a:pathLst>
                <a:path extrusionOk="0" h="144" w="97">
                  <a:moveTo>
                    <a:pt x="84" y="1"/>
                  </a:moveTo>
                  <a:lnTo>
                    <a:pt x="1" y="48"/>
                  </a:lnTo>
                  <a:lnTo>
                    <a:pt x="25" y="144"/>
                  </a:lnTo>
                  <a:cubicBezTo>
                    <a:pt x="72" y="108"/>
                    <a:pt x="96" y="48"/>
                    <a:pt x="84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1083450" y="1741425"/>
              <a:ext cx="98250" cy="261650"/>
            </a:xfrm>
            <a:custGeom>
              <a:rect b="b" l="l" r="r" t="t"/>
              <a:pathLst>
                <a:path extrusionOk="0" h="10466" w="3930">
                  <a:moveTo>
                    <a:pt x="1" y="0"/>
                  </a:moveTo>
                  <a:lnTo>
                    <a:pt x="1" y="774"/>
                  </a:lnTo>
                  <a:lnTo>
                    <a:pt x="703" y="2619"/>
                  </a:lnTo>
                  <a:lnTo>
                    <a:pt x="810" y="2893"/>
                  </a:lnTo>
                  <a:lnTo>
                    <a:pt x="3668" y="10466"/>
                  </a:lnTo>
                  <a:cubicBezTo>
                    <a:pt x="3751" y="10418"/>
                    <a:pt x="3835" y="10394"/>
                    <a:pt x="3930" y="10394"/>
                  </a:cubicBezTo>
                  <a:lnTo>
                    <a:pt x="1084" y="2893"/>
                  </a:lnTo>
                  <a:lnTo>
                    <a:pt x="989" y="261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1113525" y="2178975"/>
              <a:ext cx="193200" cy="201825"/>
            </a:xfrm>
            <a:custGeom>
              <a:rect b="b" l="l" r="r" t="t"/>
              <a:pathLst>
                <a:path extrusionOk="0" h="8073" w="7728">
                  <a:moveTo>
                    <a:pt x="203" y="0"/>
                  </a:moveTo>
                  <a:cubicBezTo>
                    <a:pt x="143" y="84"/>
                    <a:pt x="84" y="131"/>
                    <a:pt x="0" y="179"/>
                  </a:cubicBezTo>
                  <a:lnTo>
                    <a:pt x="7501" y="8073"/>
                  </a:lnTo>
                  <a:cubicBezTo>
                    <a:pt x="7549" y="8013"/>
                    <a:pt x="7608" y="7954"/>
                    <a:pt x="7704" y="7918"/>
                  </a:cubicBezTo>
                  <a:cubicBezTo>
                    <a:pt x="7716" y="7918"/>
                    <a:pt x="7716" y="7918"/>
                    <a:pt x="7727" y="7906"/>
                  </a:cubicBezTo>
                  <a:lnTo>
                    <a:pt x="203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3"/>
            <p:cNvSpPr/>
            <p:nvPr/>
          </p:nvSpPr>
          <p:spPr>
            <a:xfrm>
              <a:off x="1187625" y="2041750"/>
              <a:ext cx="121175" cy="334600"/>
            </a:xfrm>
            <a:custGeom>
              <a:rect b="b" l="l" r="r" t="t"/>
              <a:pathLst>
                <a:path extrusionOk="0" h="13384" w="4847">
                  <a:moveTo>
                    <a:pt x="275" y="0"/>
                  </a:moveTo>
                  <a:lnTo>
                    <a:pt x="275" y="0"/>
                  </a:lnTo>
                  <a:cubicBezTo>
                    <a:pt x="180" y="48"/>
                    <a:pt x="96" y="72"/>
                    <a:pt x="1" y="72"/>
                  </a:cubicBezTo>
                  <a:lnTo>
                    <a:pt x="4752" y="13383"/>
                  </a:lnTo>
                  <a:cubicBezTo>
                    <a:pt x="4775" y="13371"/>
                    <a:pt x="4823" y="13347"/>
                    <a:pt x="4847" y="13335"/>
                  </a:cubicBezTo>
                  <a:lnTo>
                    <a:pt x="4835" y="12847"/>
                  </a:lnTo>
                  <a:lnTo>
                    <a:pt x="263" y="72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3"/>
            <p:cNvSpPr/>
            <p:nvPr/>
          </p:nvSpPr>
          <p:spPr>
            <a:xfrm>
              <a:off x="1188525" y="1816725"/>
              <a:ext cx="109275" cy="186650"/>
            </a:xfrm>
            <a:custGeom>
              <a:rect b="b" l="l" r="r" t="t"/>
              <a:pathLst>
                <a:path extrusionOk="0" h="7466" w="4371">
                  <a:moveTo>
                    <a:pt x="4144" y="0"/>
                  </a:moveTo>
                  <a:lnTo>
                    <a:pt x="1" y="7382"/>
                  </a:lnTo>
                  <a:cubicBezTo>
                    <a:pt x="84" y="7394"/>
                    <a:pt x="179" y="7430"/>
                    <a:pt x="251" y="7466"/>
                  </a:cubicBezTo>
                  <a:lnTo>
                    <a:pt x="4370" y="143"/>
                  </a:lnTo>
                  <a:cubicBezTo>
                    <a:pt x="4287" y="119"/>
                    <a:pt x="4204" y="72"/>
                    <a:pt x="414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13"/>
            <p:cNvSpPr/>
            <p:nvPr/>
          </p:nvSpPr>
          <p:spPr>
            <a:xfrm>
              <a:off x="1113225" y="2036700"/>
              <a:ext cx="60750" cy="102100"/>
            </a:xfrm>
            <a:custGeom>
              <a:rect b="b" l="l" r="r" t="t"/>
              <a:pathLst>
                <a:path extrusionOk="0" h="4084" w="2430">
                  <a:moveTo>
                    <a:pt x="2215" y="0"/>
                  </a:moveTo>
                  <a:lnTo>
                    <a:pt x="0" y="3893"/>
                  </a:lnTo>
                  <a:cubicBezTo>
                    <a:pt x="72" y="3953"/>
                    <a:pt x="155" y="4012"/>
                    <a:pt x="215" y="4084"/>
                  </a:cubicBezTo>
                  <a:lnTo>
                    <a:pt x="2429" y="179"/>
                  </a:lnTo>
                  <a:cubicBezTo>
                    <a:pt x="2358" y="131"/>
                    <a:pt x="2274" y="72"/>
                    <a:pt x="2215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" name="Google Shape;140;p13"/>
            <p:cNvSpPr/>
            <p:nvPr/>
          </p:nvSpPr>
          <p:spPr>
            <a:xfrm>
              <a:off x="1299250" y="1820900"/>
              <a:ext cx="16700" cy="554550"/>
            </a:xfrm>
            <a:custGeom>
              <a:rect b="b" l="l" r="r" t="t"/>
              <a:pathLst>
                <a:path extrusionOk="0" h="22182" w="668">
                  <a:moveTo>
                    <a:pt x="1" y="0"/>
                  </a:moveTo>
                  <a:lnTo>
                    <a:pt x="394" y="21693"/>
                  </a:lnTo>
                  <a:lnTo>
                    <a:pt x="406" y="22181"/>
                  </a:lnTo>
                  <a:cubicBezTo>
                    <a:pt x="447" y="22175"/>
                    <a:pt x="492" y="22172"/>
                    <a:pt x="537" y="22172"/>
                  </a:cubicBezTo>
                  <a:cubicBezTo>
                    <a:pt x="581" y="22172"/>
                    <a:pt x="626" y="22175"/>
                    <a:pt x="668" y="22181"/>
                  </a:cubicBezTo>
                  <a:lnTo>
                    <a:pt x="275" y="12"/>
                  </a:lnTo>
                  <a:cubicBezTo>
                    <a:pt x="235" y="17"/>
                    <a:pt x="198" y="20"/>
                    <a:pt x="161" y="20"/>
                  </a:cubicBezTo>
                  <a:cubicBezTo>
                    <a:pt x="108" y="20"/>
                    <a:pt x="57" y="14"/>
                    <a:pt x="1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" name="Google Shape;141;p13"/>
            <p:cNvSpPr/>
            <p:nvPr/>
          </p:nvSpPr>
          <p:spPr>
            <a:xfrm>
              <a:off x="1293600" y="1501500"/>
              <a:ext cx="11925" cy="289650"/>
            </a:xfrm>
            <a:custGeom>
              <a:rect b="b" l="l" r="r" t="t"/>
              <a:pathLst>
                <a:path extrusionOk="0" h="11586" w="477">
                  <a:moveTo>
                    <a:pt x="1" y="1"/>
                  </a:moveTo>
                  <a:lnTo>
                    <a:pt x="215" y="11585"/>
                  </a:lnTo>
                  <a:cubicBezTo>
                    <a:pt x="268" y="11563"/>
                    <a:pt x="325" y="11555"/>
                    <a:pt x="382" y="11555"/>
                  </a:cubicBezTo>
                  <a:cubicBezTo>
                    <a:pt x="414" y="11555"/>
                    <a:pt x="446" y="11557"/>
                    <a:pt x="477" y="11562"/>
                  </a:cubicBezTo>
                  <a:lnTo>
                    <a:pt x="274" y="36"/>
                  </a:lnTo>
                  <a:cubicBezTo>
                    <a:pt x="239" y="36"/>
                    <a:pt x="215" y="48"/>
                    <a:pt x="179" y="48"/>
                  </a:cubicBezTo>
                  <a:cubicBezTo>
                    <a:pt x="120" y="36"/>
                    <a:pt x="60" y="36"/>
                    <a:pt x="1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13"/>
            <p:cNvSpPr/>
            <p:nvPr/>
          </p:nvSpPr>
          <p:spPr>
            <a:xfrm>
              <a:off x="1418325" y="1523825"/>
              <a:ext cx="47050" cy="166425"/>
            </a:xfrm>
            <a:custGeom>
              <a:rect b="b" l="l" r="r" t="t"/>
              <a:pathLst>
                <a:path extrusionOk="0" h="6657" w="1882">
                  <a:moveTo>
                    <a:pt x="250" y="1"/>
                  </a:moveTo>
                  <a:cubicBezTo>
                    <a:pt x="238" y="1"/>
                    <a:pt x="227" y="13"/>
                    <a:pt x="227" y="13"/>
                  </a:cubicBezTo>
                  <a:cubicBezTo>
                    <a:pt x="155" y="48"/>
                    <a:pt x="72" y="72"/>
                    <a:pt x="0" y="72"/>
                  </a:cubicBezTo>
                  <a:lnTo>
                    <a:pt x="1608" y="6656"/>
                  </a:lnTo>
                  <a:cubicBezTo>
                    <a:pt x="1703" y="6621"/>
                    <a:pt x="1786" y="6597"/>
                    <a:pt x="1881" y="6597"/>
                  </a:cubicBezTo>
                  <a:lnTo>
                    <a:pt x="25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13"/>
            <p:cNvSpPr/>
            <p:nvPr/>
          </p:nvSpPr>
          <p:spPr>
            <a:xfrm>
              <a:off x="1083450" y="1458350"/>
              <a:ext cx="203625" cy="33050"/>
            </a:xfrm>
            <a:custGeom>
              <a:rect b="b" l="l" r="r" t="t"/>
              <a:pathLst>
                <a:path extrusionOk="0" h="1322" w="8145">
                  <a:moveTo>
                    <a:pt x="1" y="0"/>
                  </a:moveTo>
                  <a:lnTo>
                    <a:pt x="1" y="286"/>
                  </a:lnTo>
                  <a:lnTo>
                    <a:pt x="8097" y="1322"/>
                  </a:lnTo>
                  <a:lnTo>
                    <a:pt x="8097" y="1298"/>
                  </a:lnTo>
                  <a:cubicBezTo>
                    <a:pt x="8085" y="1191"/>
                    <a:pt x="8109" y="1108"/>
                    <a:pt x="8145" y="104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13"/>
            <p:cNvSpPr/>
            <p:nvPr/>
          </p:nvSpPr>
          <p:spPr>
            <a:xfrm>
              <a:off x="1291825" y="1342550"/>
              <a:ext cx="8050" cy="136050"/>
            </a:xfrm>
            <a:custGeom>
              <a:rect b="b" l="l" r="r" t="t"/>
              <a:pathLst>
                <a:path extrusionOk="0" h="5442" w="322">
                  <a:moveTo>
                    <a:pt x="0" y="1"/>
                  </a:moveTo>
                  <a:lnTo>
                    <a:pt x="60" y="5442"/>
                  </a:lnTo>
                  <a:cubicBezTo>
                    <a:pt x="119" y="5406"/>
                    <a:pt x="179" y="5406"/>
                    <a:pt x="238" y="5406"/>
                  </a:cubicBezTo>
                  <a:cubicBezTo>
                    <a:pt x="274" y="5406"/>
                    <a:pt x="298" y="5406"/>
                    <a:pt x="322" y="5418"/>
                  </a:cubicBezTo>
                  <a:lnTo>
                    <a:pt x="274" y="96"/>
                  </a:lnTo>
                  <a:cubicBezTo>
                    <a:pt x="179" y="72"/>
                    <a:pt x="72" y="48"/>
                    <a:pt x="0" y="1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13"/>
            <p:cNvSpPr/>
            <p:nvPr/>
          </p:nvSpPr>
          <p:spPr>
            <a:xfrm>
              <a:off x="1688000" y="1544675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3"/>
            <p:cNvSpPr/>
            <p:nvPr/>
          </p:nvSpPr>
          <p:spPr>
            <a:xfrm>
              <a:off x="1309675" y="1487525"/>
              <a:ext cx="94675" cy="19650"/>
            </a:xfrm>
            <a:custGeom>
              <a:rect b="b" l="l" r="r" t="t"/>
              <a:pathLst>
                <a:path extrusionOk="0" h="786" w="3787">
                  <a:moveTo>
                    <a:pt x="12" y="0"/>
                  </a:moveTo>
                  <a:cubicBezTo>
                    <a:pt x="36" y="24"/>
                    <a:pt x="36" y="72"/>
                    <a:pt x="36" y="95"/>
                  </a:cubicBezTo>
                  <a:cubicBezTo>
                    <a:pt x="36" y="155"/>
                    <a:pt x="12" y="214"/>
                    <a:pt x="1" y="262"/>
                  </a:cubicBezTo>
                  <a:lnTo>
                    <a:pt x="3668" y="786"/>
                  </a:lnTo>
                  <a:cubicBezTo>
                    <a:pt x="3680" y="691"/>
                    <a:pt x="3727" y="607"/>
                    <a:pt x="3787" y="536"/>
                  </a:cubicBezTo>
                  <a:lnTo>
                    <a:pt x="12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3"/>
            <p:cNvSpPr/>
            <p:nvPr/>
          </p:nvSpPr>
          <p:spPr>
            <a:xfrm>
              <a:off x="1687700" y="15458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3"/>
            <p:cNvSpPr/>
            <p:nvPr/>
          </p:nvSpPr>
          <p:spPr>
            <a:xfrm>
              <a:off x="1430825" y="1504475"/>
              <a:ext cx="247675" cy="41700"/>
            </a:xfrm>
            <a:custGeom>
              <a:rect b="b" l="l" r="r" t="t"/>
              <a:pathLst>
                <a:path extrusionOk="0" h="1668" w="9907">
                  <a:moveTo>
                    <a:pt x="0" y="1"/>
                  </a:moveTo>
                  <a:lnTo>
                    <a:pt x="0" y="1"/>
                  </a:lnTo>
                  <a:cubicBezTo>
                    <a:pt x="48" y="108"/>
                    <a:pt x="72" y="191"/>
                    <a:pt x="48" y="287"/>
                  </a:cubicBezTo>
                  <a:lnTo>
                    <a:pt x="9799" y="1668"/>
                  </a:lnTo>
                  <a:lnTo>
                    <a:pt x="9906" y="1596"/>
                  </a:lnTo>
                  <a:lnTo>
                    <a:pt x="9478" y="134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3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lnTo>
                    <a:pt x="1" y="24"/>
                  </a:lnTo>
                  <a:cubicBezTo>
                    <a:pt x="1" y="1"/>
                    <a:pt x="1" y="24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3"/>
            <p:cNvSpPr/>
            <p:nvPr/>
          </p:nvSpPr>
          <p:spPr>
            <a:xfrm>
              <a:off x="1687700" y="15455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1"/>
                  </a:move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13"/>
            <p:cNvSpPr/>
            <p:nvPr/>
          </p:nvSpPr>
          <p:spPr>
            <a:xfrm>
              <a:off x="1476075" y="1544675"/>
              <a:ext cx="211050" cy="154800"/>
            </a:xfrm>
            <a:custGeom>
              <a:rect b="b" l="l" r="r" t="t"/>
              <a:pathLst>
                <a:path extrusionOk="0" h="6192" w="8442">
                  <a:moveTo>
                    <a:pt x="8096" y="0"/>
                  </a:moveTo>
                  <a:lnTo>
                    <a:pt x="7989" y="72"/>
                  </a:lnTo>
                  <a:lnTo>
                    <a:pt x="0" y="5965"/>
                  </a:lnTo>
                  <a:cubicBezTo>
                    <a:pt x="60" y="6025"/>
                    <a:pt x="119" y="6084"/>
                    <a:pt x="143" y="6179"/>
                  </a:cubicBezTo>
                  <a:cubicBezTo>
                    <a:pt x="143" y="6179"/>
                    <a:pt x="143" y="6191"/>
                    <a:pt x="155" y="6191"/>
                  </a:cubicBezTo>
                  <a:lnTo>
                    <a:pt x="8442" y="95"/>
                  </a:lnTo>
                  <a:lnTo>
                    <a:pt x="8442" y="95"/>
                  </a:lnTo>
                  <a:cubicBezTo>
                    <a:pt x="8418" y="107"/>
                    <a:pt x="8418" y="107"/>
                    <a:pt x="8406" y="107"/>
                  </a:cubicBezTo>
                  <a:lnTo>
                    <a:pt x="8394" y="107"/>
                  </a:lnTo>
                  <a:cubicBezTo>
                    <a:pt x="8370" y="107"/>
                    <a:pt x="8358" y="119"/>
                    <a:pt x="8346" y="119"/>
                  </a:cubicBezTo>
                  <a:lnTo>
                    <a:pt x="8299" y="119"/>
                  </a:lnTo>
                  <a:cubicBezTo>
                    <a:pt x="8287" y="119"/>
                    <a:pt x="8287" y="119"/>
                    <a:pt x="8275" y="107"/>
                  </a:cubicBezTo>
                  <a:lnTo>
                    <a:pt x="8096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" name="Google Shape;152;p13"/>
            <p:cNvSpPr/>
            <p:nvPr/>
          </p:nvSpPr>
          <p:spPr>
            <a:xfrm>
              <a:off x="1688000" y="1544675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2"/>
                  </a:moveTo>
                  <a:cubicBezTo>
                    <a:pt x="0" y="12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ubicBezTo>
                    <a:pt x="0" y="0"/>
                    <a:pt x="0" y="0"/>
                    <a:pt x="0" y="12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3"/>
            <p:cNvSpPr/>
            <p:nvPr/>
          </p:nvSpPr>
          <p:spPr>
            <a:xfrm>
              <a:off x="1681750" y="1319350"/>
              <a:ext cx="26225" cy="225050"/>
            </a:xfrm>
            <a:custGeom>
              <a:rect b="b" l="l" r="r" t="t"/>
              <a:pathLst>
                <a:path extrusionOk="0" h="9002" w="1049">
                  <a:moveTo>
                    <a:pt x="750" y="0"/>
                  </a:moveTo>
                  <a:lnTo>
                    <a:pt x="0" y="8763"/>
                  </a:lnTo>
                  <a:lnTo>
                    <a:pt x="191" y="8870"/>
                  </a:lnTo>
                  <a:cubicBezTo>
                    <a:pt x="238" y="8894"/>
                    <a:pt x="274" y="8942"/>
                    <a:pt x="274" y="9001"/>
                  </a:cubicBezTo>
                  <a:lnTo>
                    <a:pt x="1048" y="0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3"/>
            <p:cNvSpPr/>
            <p:nvPr/>
          </p:nvSpPr>
          <p:spPr>
            <a:xfrm>
              <a:off x="1687100" y="1546450"/>
              <a:ext cx="25" cy="625"/>
            </a:xfrm>
            <a:custGeom>
              <a:rect b="b" l="l" r="r" t="t"/>
              <a:pathLst>
                <a:path extrusionOk="0" h="25" w="1">
                  <a:moveTo>
                    <a:pt x="1" y="24"/>
                  </a:moveTo>
                  <a:cubicBezTo>
                    <a:pt x="1" y="24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ubicBezTo>
                    <a:pt x="1" y="1"/>
                    <a:pt x="1" y="1"/>
                    <a:pt x="1" y="24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3"/>
            <p:cNvSpPr/>
            <p:nvPr/>
          </p:nvSpPr>
          <p:spPr>
            <a:xfrm>
              <a:off x="1684125" y="1547650"/>
              <a:ext cx="625" cy="25"/>
            </a:xfrm>
            <a:custGeom>
              <a:rect b="b" l="l" r="r" t="t"/>
              <a:pathLst>
                <a:path extrusionOk="0" h="1" w="25">
                  <a:moveTo>
                    <a:pt x="24" y="0"/>
                  </a:moveTo>
                  <a:lnTo>
                    <a:pt x="1" y="0"/>
                  </a:lnTo>
                  <a:lnTo>
                    <a:pt x="24" y="0"/>
                  </a:lnTo>
                  <a:cubicBezTo>
                    <a:pt x="12" y="0"/>
                    <a:pt x="24" y="0"/>
                    <a:pt x="24" y="0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13"/>
            <p:cNvSpPr/>
            <p:nvPr/>
          </p:nvSpPr>
          <p:spPr>
            <a:xfrm>
              <a:off x="1687700" y="1545550"/>
              <a:ext cx="25" cy="325"/>
            </a:xfrm>
            <a:custGeom>
              <a:rect b="b" l="l" r="r" t="t"/>
              <a:pathLst>
                <a:path extrusionOk="0" h="13" w="1">
                  <a:moveTo>
                    <a:pt x="0" y="13"/>
                  </a:moveTo>
                  <a:lnTo>
                    <a:pt x="0" y="13"/>
                  </a:lnTo>
                  <a:lnTo>
                    <a:pt x="0" y="13"/>
                  </a:lnTo>
                  <a:cubicBezTo>
                    <a:pt x="0" y="1"/>
                    <a:pt x="0" y="1"/>
                    <a:pt x="0" y="13"/>
                  </a:cubicBez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" name="Google Shape;157;p13"/>
            <p:cNvSpPr/>
            <p:nvPr/>
          </p:nvSpPr>
          <p:spPr>
            <a:xfrm>
              <a:off x="1684725" y="1547650"/>
              <a:ext cx="25" cy="25"/>
            </a:xfrm>
            <a:custGeom>
              <a:rect b="b" l="l" r="r" t="t"/>
              <a:pathLst>
                <a:path extrusionOk="0" h="1" w="1">
                  <a:moveTo>
                    <a:pt x="0" y="0"/>
                  </a:move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13"/>
            <p:cNvSpPr/>
            <p:nvPr/>
          </p:nvSpPr>
          <p:spPr>
            <a:xfrm>
              <a:off x="1323375" y="1333625"/>
              <a:ext cx="364650" cy="214350"/>
            </a:xfrm>
            <a:custGeom>
              <a:rect b="b" l="l" r="r" t="t"/>
              <a:pathLst>
                <a:path extrusionOk="0" h="8574" w="14586">
                  <a:moveTo>
                    <a:pt x="203" y="1"/>
                  </a:moveTo>
                  <a:cubicBezTo>
                    <a:pt x="143" y="84"/>
                    <a:pt x="84" y="155"/>
                    <a:pt x="0" y="215"/>
                  </a:cubicBezTo>
                  <a:lnTo>
                    <a:pt x="13752" y="8204"/>
                  </a:lnTo>
                  <a:lnTo>
                    <a:pt x="14192" y="8454"/>
                  </a:lnTo>
                  <a:lnTo>
                    <a:pt x="14371" y="8561"/>
                  </a:lnTo>
                  <a:cubicBezTo>
                    <a:pt x="14383" y="8561"/>
                    <a:pt x="14383" y="8573"/>
                    <a:pt x="14395" y="8573"/>
                  </a:cubicBezTo>
                  <a:lnTo>
                    <a:pt x="14442" y="8573"/>
                  </a:lnTo>
                  <a:cubicBezTo>
                    <a:pt x="14454" y="8573"/>
                    <a:pt x="14466" y="8573"/>
                    <a:pt x="14490" y="8561"/>
                  </a:cubicBezTo>
                  <a:lnTo>
                    <a:pt x="14502" y="8561"/>
                  </a:lnTo>
                  <a:cubicBezTo>
                    <a:pt x="14514" y="8561"/>
                    <a:pt x="14514" y="8549"/>
                    <a:pt x="14526" y="8549"/>
                  </a:cubicBezTo>
                  <a:cubicBezTo>
                    <a:pt x="14550" y="8537"/>
                    <a:pt x="14550" y="8537"/>
                    <a:pt x="14550" y="8514"/>
                  </a:cubicBezTo>
                  <a:lnTo>
                    <a:pt x="14550" y="8502"/>
                  </a:lnTo>
                  <a:lnTo>
                    <a:pt x="14550" y="8490"/>
                  </a:lnTo>
                  <a:lnTo>
                    <a:pt x="14550" y="8478"/>
                  </a:lnTo>
                  <a:cubicBezTo>
                    <a:pt x="14585" y="8383"/>
                    <a:pt x="14573" y="8335"/>
                    <a:pt x="14514" y="8311"/>
                  </a:cubicBezTo>
                  <a:lnTo>
                    <a:pt x="14323" y="8204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rgbClr val="CBD7D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13"/>
            <p:cNvSpPr/>
            <p:nvPr/>
          </p:nvSpPr>
          <p:spPr>
            <a:xfrm>
              <a:off x="1273950" y="1318750"/>
              <a:ext cx="60750" cy="26600"/>
            </a:xfrm>
            <a:custGeom>
              <a:rect b="b" l="l" r="r" t="t"/>
              <a:pathLst>
                <a:path extrusionOk="0" h="1064" w="2430">
                  <a:moveTo>
                    <a:pt x="1" y="0"/>
                  </a:moveTo>
                  <a:cubicBezTo>
                    <a:pt x="13" y="119"/>
                    <a:pt x="60" y="250"/>
                    <a:pt x="120" y="369"/>
                  </a:cubicBezTo>
                  <a:cubicBezTo>
                    <a:pt x="251" y="643"/>
                    <a:pt x="465" y="834"/>
                    <a:pt x="715" y="953"/>
                  </a:cubicBezTo>
                  <a:cubicBezTo>
                    <a:pt x="810" y="1000"/>
                    <a:pt x="894" y="1012"/>
                    <a:pt x="989" y="1048"/>
                  </a:cubicBezTo>
                  <a:cubicBezTo>
                    <a:pt x="1062" y="1058"/>
                    <a:pt x="1135" y="1063"/>
                    <a:pt x="1209" y="1063"/>
                  </a:cubicBezTo>
                  <a:cubicBezTo>
                    <a:pt x="1401" y="1063"/>
                    <a:pt x="1594" y="1027"/>
                    <a:pt x="1775" y="941"/>
                  </a:cubicBezTo>
                  <a:cubicBezTo>
                    <a:pt x="1858" y="893"/>
                    <a:pt x="1941" y="858"/>
                    <a:pt x="2001" y="786"/>
                  </a:cubicBezTo>
                  <a:cubicBezTo>
                    <a:pt x="2072" y="727"/>
                    <a:pt x="2132" y="655"/>
                    <a:pt x="2192" y="584"/>
                  </a:cubicBezTo>
                  <a:cubicBezTo>
                    <a:pt x="2322" y="417"/>
                    <a:pt x="2394" y="215"/>
                    <a:pt x="2430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13"/>
            <p:cNvSpPr/>
            <p:nvPr/>
          </p:nvSpPr>
          <p:spPr>
            <a:xfrm>
              <a:off x="1159350" y="2001350"/>
              <a:ext cx="50050" cy="42850"/>
            </a:xfrm>
            <a:custGeom>
              <a:rect b="b" l="l" r="r" t="t"/>
              <a:pathLst>
                <a:path extrusionOk="0" h="1714" w="2002">
                  <a:moveTo>
                    <a:pt x="1013" y="0"/>
                  </a:moveTo>
                  <a:cubicBezTo>
                    <a:pt x="968" y="0"/>
                    <a:pt x="924" y="3"/>
                    <a:pt x="882" y="9"/>
                  </a:cubicBezTo>
                  <a:cubicBezTo>
                    <a:pt x="787" y="21"/>
                    <a:pt x="703" y="57"/>
                    <a:pt x="608" y="81"/>
                  </a:cubicBezTo>
                  <a:cubicBezTo>
                    <a:pt x="179" y="295"/>
                    <a:pt x="1" y="807"/>
                    <a:pt x="227" y="1247"/>
                  </a:cubicBezTo>
                  <a:cubicBezTo>
                    <a:pt x="251" y="1307"/>
                    <a:pt x="299" y="1366"/>
                    <a:pt x="346" y="1426"/>
                  </a:cubicBezTo>
                  <a:cubicBezTo>
                    <a:pt x="406" y="1497"/>
                    <a:pt x="477" y="1557"/>
                    <a:pt x="549" y="1605"/>
                  </a:cubicBezTo>
                  <a:cubicBezTo>
                    <a:pt x="709" y="1669"/>
                    <a:pt x="898" y="1714"/>
                    <a:pt x="1072" y="1714"/>
                  </a:cubicBezTo>
                  <a:cubicBezTo>
                    <a:pt x="1092" y="1714"/>
                    <a:pt x="1112" y="1713"/>
                    <a:pt x="1132" y="1712"/>
                  </a:cubicBezTo>
                  <a:cubicBezTo>
                    <a:pt x="1227" y="1688"/>
                    <a:pt x="1311" y="1664"/>
                    <a:pt x="1406" y="1628"/>
                  </a:cubicBezTo>
                  <a:lnTo>
                    <a:pt x="1489" y="1593"/>
                  </a:lnTo>
                  <a:cubicBezTo>
                    <a:pt x="1846" y="1343"/>
                    <a:pt x="2001" y="878"/>
                    <a:pt x="1787" y="473"/>
                  </a:cubicBezTo>
                  <a:cubicBezTo>
                    <a:pt x="1703" y="307"/>
                    <a:pt x="1561" y="176"/>
                    <a:pt x="1418" y="104"/>
                  </a:cubicBezTo>
                  <a:cubicBezTo>
                    <a:pt x="1322" y="57"/>
                    <a:pt x="1239" y="21"/>
                    <a:pt x="1144" y="9"/>
                  </a:cubicBezTo>
                  <a:cubicBezTo>
                    <a:pt x="1102" y="3"/>
                    <a:pt x="1058" y="0"/>
                    <a:pt x="1013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13"/>
            <p:cNvSpPr/>
            <p:nvPr/>
          </p:nvSpPr>
          <p:spPr>
            <a:xfrm>
              <a:off x="1083450" y="2128475"/>
              <a:ext cx="44675" cy="61325"/>
            </a:xfrm>
            <a:custGeom>
              <a:rect b="b" l="l" r="r" t="t"/>
              <a:pathLst>
                <a:path extrusionOk="0" h="2453" w="1787">
                  <a:moveTo>
                    <a:pt x="465" y="1"/>
                  </a:moveTo>
                  <a:cubicBezTo>
                    <a:pt x="309" y="1"/>
                    <a:pt x="151" y="30"/>
                    <a:pt x="1" y="91"/>
                  </a:cubicBezTo>
                  <a:lnTo>
                    <a:pt x="1" y="2366"/>
                  </a:lnTo>
                  <a:cubicBezTo>
                    <a:pt x="148" y="2422"/>
                    <a:pt x="312" y="2452"/>
                    <a:pt x="479" y="2452"/>
                  </a:cubicBezTo>
                  <a:cubicBezTo>
                    <a:pt x="660" y="2452"/>
                    <a:pt x="845" y="2416"/>
                    <a:pt x="1013" y="2342"/>
                  </a:cubicBezTo>
                  <a:cubicBezTo>
                    <a:pt x="1072" y="2306"/>
                    <a:pt x="1144" y="2258"/>
                    <a:pt x="1203" y="2223"/>
                  </a:cubicBezTo>
                  <a:cubicBezTo>
                    <a:pt x="1263" y="2139"/>
                    <a:pt x="1346" y="2080"/>
                    <a:pt x="1406" y="2020"/>
                  </a:cubicBezTo>
                  <a:cubicBezTo>
                    <a:pt x="1715" y="1663"/>
                    <a:pt x="1787" y="1127"/>
                    <a:pt x="1560" y="687"/>
                  </a:cubicBezTo>
                  <a:cubicBezTo>
                    <a:pt x="1513" y="592"/>
                    <a:pt x="1465" y="508"/>
                    <a:pt x="1406" y="437"/>
                  </a:cubicBezTo>
                  <a:cubicBezTo>
                    <a:pt x="1346" y="353"/>
                    <a:pt x="1263" y="294"/>
                    <a:pt x="1191" y="234"/>
                  </a:cubicBezTo>
                  <a:cubicBezTo>
                    <a:pt x="989" y="84"/>
                    <a:pt x="730" y="1"/>
                    <a:pt x="465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13"/>
            <p:cNvSpPr/>
            <p:nvPr/>
          </p:nvSpPr>
          <p:spPr>
            <a:xfrm>
              <a:off x="1288250" y="1790575"/>
              <a:ext cx="32175" cy="31125"/>
            </a:xfrm>
            <a:custGeom>
              <a:rect b="b" l="l" r="r" t="t"/>
              <a:pathLst>
                <a:path extrusionOk="0" h="1245" w="1287">
                  <a:moveTo>
                    <a:pt x="577" y="1"/>
                  </a:moveTo>
                  <a:cubicBezTo>
                    <a:pt x="530" y="1"/>
                    <a:pt x="477" y="14"/>
                    <a:pt x="429" y="34"/>
                  </a:cubicBezTo>
                  <a:lnTo>
                    <a:pt x="334" y="82"/>
                  </a:lnTo>
                  <a:cubicBezTo>
                    <a:pt x="167" y="165"/>
                    <a:pt x="60" y="320"/>
                    <a:pt x="12" y="499"/>
                  </a:cubicBezTo>
                  <a:cubicBezTo>
                    <a:pt x="0" y="582"/>
                    <a:pt x="0" y="677"/>
                    <a:pt x="12" y="761"/>
                  </a:cubicBezTo>
                  <a:lnTo>
                    <a:pt x="60" y="892"/>
                  </a:lnTo>
                  <a:cubicBezTo>
                    <a:pt x="84" y="951"/>
                    <a:pt x="119" y="999"/>
                    <a:pt x="155" y="1058"/>
                  </a:cubicBezTo>
                  <a:cubicBezTo>
                    <a:pt x="215" y="1130"/>
                    <a:pt x="310" y="1177"/>
                    <a:pt x="381" y="1213"/>
                  </a:cubicBezTo>
                  <a:cubicBezTo>
                    <a:pt x="393" y="1213"/>
                    <a:pt x="417" y="1225"/>
                    <a:pt x="429" y="1225"/>
                  </a:cubicBezTo>
                  <a:cubicBezTo>
                    <a:pt x="478" y="1239"/>
                    <a:pt x="531" y="1245"/>
                    <a:pt x="583" y="1245"/>
                  </a:cubicBezTo>
                  <a:cubicBezTo>
                    <a:pt x="620" y="1245"/>
                    <a:pt x="656" y="1242"/>
                    <a:pt x="691" y="1237"/>
                  </a:cubicBezTo>
                  <a:cubicBezTo>
                    <a:pt x="750" y="1225"/>
                    <a:pt x="798" y="1213"/>
                    <a:pt x="858" y="1177"/>
                  </a:cubicBezTo>
                  <a:cubicBezTo>
                    <a:pt x="1167" y="1034"/>
                    <a:pt x="1286" y="653"/>
                    <a:pt x="1131" y="356"/>
                  </a:cubicBezTo>
                  <a:cubicBezTo>
                    <a:pt x="1036" y="165"/>
                    <a:pt x="858" y="46"/>
                    <a:pt x="667" y="22"/>
                  </a:cubicBezTo>
                  <a:cubicBezTo>
                    <a:pt x="642" y="7"/>
                    <a:pt x="611" y="1"/>
                    <a:pt x="57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13"/>
            <p:cNvSpPr/>
            <p:nvPr/>
          </p:nvSpPr>
          <p:spPr>
            <a:xfrm>
              <a:off x="1297475" y="2375200"/>
              <a:ext cx="32775" cy="30800"/>
            </a:xfrm>
            <a:custGeom>
              <a:rect b="b" l="l" r="r" t="t"/>
              <a:pathLst>
                <a:path extrusionOk="0" h="1232" w="1311">
                  <a:moveTo>
                    <a:pt x="608" y="0"/>
                  </a:moveTo>
                  <a:cubicBezTo>
                    <a:pt x="563" y="0"/>
                    <a:pt x="518" y="3"/>
                    <a:pt x="477" y="9"/>
                  </a:cubicBezTo>
                  <a:cubicBezTo>
                    <a:pt x="429" y="33"/>
                    <a:pt x="393" y="33"/>
                    <a:pt x="369" y="57"/>
                  </a:cubicBezTo>
                  <a:cubicBezTo>
                    <a:pt x="358" y="57"/>
                    <a:pt x="358" y="57"/>
                    <a:pt x="346" y="69"/>
                  </a:cubicBezTo>
                  <a:cubicBezTo>
                    <a:pt x="262" y="117"/>
                    <a:pt x="191" y="164"/>
                    <a:pt x="143" y="224"/>
                  </a:cubicBezTo>
                  <a:lnTo>
                    <a:pt x="60" y="355"/>
                  </a:lnTo>
                  <a:cubicBezTo>
                    <a:pt x="12" y="450"/>
                    <a:pt x="0" y="533"/>
                    <a:pt x="0" y="628"/>
                  </a:cubicBezTo>
                  <a:cubicBezTo>
                    <a:pt x="0" y="712"/>
                    <a:pt x="12" y="807"/>
                    <a:pt x="60" y="890"/>
                  </a:cubicBezTo>
                  <a:cubicBezTo>
                    <a:pt x="160" y="1108"/>
                    <a:pt x="373" y="1232"/>
                    <a:pt x="594" y="1232"/>
                  </a:cubicBezTo>
                  <a:cubicBezTo>
                    <a:pt x="687" y="1232"/>
                    <a:pt x="781" y="1210"/>
                    <a:pt x="870" y="1164"/>
                  </a:cubicBezTo>
                  <a:cubicBezTo>
                    <a:pt x="1191" y="1009"/>
                    <a:pt x="1310" y="640"/>
                    <a:pt x="1143" y="343"/>
                  </a:cubicBezTo>
                  <a:cubicBezTo>
                    <a:pt x="1048" y="164"/>
                    <a:pt x="905" y="57"/>
                    <a:pt x="739" y="9"/>
                  </a:cubicBezTo>
                  <a:cubicBezTo>
                    <a:pt x="697" y="3"/>
                    <a:pt x="652" y="0"/>
                    <a:pt x="60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13"/>
            <p:cNvSpPr/>
            <p:nvPr/>
          </p:nvSpPr>
          <p:spPr>
            <a:xfrm>
              <a:off x="1445100" y="1689025"/>
              <a:ext cx="39025" cy="34575"/>
            </a:xfrm>
            <a:custGeom>
              <a:rect b="b" l="l" r="r" t="t"/>
              <a:pathLst>
                <a:path extrusionOk="0" h="1383" w="1561">
                  <a:moveTo>
                    <a:pt x="787" y="1"/>
                  </a:moveTo>
                  <a:cubicBezTo>
                    <a:pt x="703" y="1"/>
                    <a:pt x="608" y="13"/>
                    <a:pt x="525" y="60"/>
                  </a:cubicBezTo>
                  <a:cubicBezTo>
                    <a:pt x="501" y="60"/>
                    <a:pt x="489" y="72"/>
                    <a:pt x="477" y="72"/>
                  </a:cubicBezTo>
                  <a:cubicBezTo>
                    <a:pt x="132" y="239"/>
                    <a:pt x="1" y="655"/>
                    <a:pt x="168" y="1001"/>
                  </a:cubicBezTo>
                  <a:cubicBezTo>
                    <a:pt x="277" y="1245"/>
                    <a:pt x="530" y="1382"/>
                    <a:pt x="782" y="1382"/>
                  </a:cubicBezTo>
                  <a:cubicBezTo>
                    <a:pt x="886" y="1382"/>
                    <a:pt x="990" y="1359"/>
                    <a:pt x="1084" y="1310"/>
                  </a:cubicBezTo>
                  <a:cubicBezTo>
                    <a:pt x="1430" y="1144"/>
                    <a:pt x="1561" y="727"/>
                    <a:pt x="1394" y="405"/>
                  </a:cubicBezTo>
                  <a:cubicBezTo>
                    <a:pt x="1394" y="405"/>
                    <a:pt x="1394" y="394"/>
                    <a:pt x="1382" y="394"/>
                  </a:cubicBezTo>
                  <a:cubicBezTo>
                    <a:pt x="1358" y="310"/>
                    <a:pt x="1311" y="239"/>
                    <a:pt x="1251" y="179"/>
                  </a:cubicBezTo>
                  <a:cubicBezTo>
                    <a:pt x="1132" y="60"/>
                    <a:pt x="953" y="1"/>
                    <a:pt x="787" y="1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" name="Google Shape;165;p13"/>
            <p:cNvSpPr/>
            <p:nvPr/>
          </p:nvSpPr>
          <p:spPr>
            <a:xfrm>
              <a:off x="1285875" y="1477700"/>
              <a:ext cx="24725" cy="24425"/>
            </a:xfrm>
            <a:custGeom>
              <a:rect b="b" l="l" r="r" t="t"/>
              <a:pathLst>
                <a:path extrusionOk="0" h="977" w="989">
                  <a:moveTo>
                    <a:pt x="488" y="0"/>
                  </a:moveTo>
                  <a:cubicBezTo>
                    <a:pt x="429" y="0"/>
                    <a:pt x="369" y="12"/>
                    <a:pt x="310" y="36"/>
                  </a:cubicBezTo>
                  <a:cubicBezTo>
                    <a:pt x="214" y="72"/>
                    <a:pt x="119" y="155"/>
                    <a:pt x="60" y="250"/>
                  </a:cubicBezTo>
                  <a:cubicBezTo>
                    <a:pt x="12" y="334"/>
                    <a:pt x="0" y="405"/>
                    <a:pt x="0" y="488"/>
                  </a:cubicBezTo>
                  <a:lnTo>
                    <a:pt x="0" y="524"/>
                  </a:lnTo>
                  <a:cubicBezTo>
                    <a:pt x="12" y="715"/>
                    <a:pt x="131" y="881"/>
                    <a:pt x="310" y="953"/>
                  </a:cubicBezTo>
                  <a:cubicBezTo>
                    <a:pt x="369" y="965"/>
                    <a:pt x="429" y="977"/>
                    <a:pt x="488" y="977"/>
                  </a:cubicBezTo>
                  <a:cubicBezTo>
                    <a:pt x="524" y="977"/>
                    <a:pt x="548" y="977"/>
                    <a:pt x="583" y="965"/>
                  </a:cubicBezTo>
                  <a:cubicBezTo>
                    <a:pt x="750" y="941"/>
                    <a:pt x="893" y="798"/>
                    <a:pt x="941" y="655"/>
                  </a:cubicBezTo>
                  <a:cubicBezTo>
                    <a:pt x="953" y="596"/>
                    <a:pt x="964" y="548"/>
                    <a:pt x="964" y="488"/>
                  </a:cubicBezTo>
                  <a:cubicBezTo>
                    <a:pt x="988" y="465"/>
                    <a:pt x="964" y="417"/>
                    <a:pt x="964" y="393"/>
                  </a:cubicBezTo>
                  <a:cubicBezTo>
                    <a:pt x="929" y="191"/>
                    <a:pt x="774" y="48"/>
                    <a:pt x="583" y="12"/>
                  </a:cubicBezTo>
                  <a:cubicBezTo>
                    <a:pt x="548" y="12"/>
                    <a:pt x="524" y="0"/>
                    <a:pt x="488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13"/>
            <p:cNvSpPr/>
            <p:nvPr/>
          </p:nvSpPr>
          <p:spPr>
            <a:xfrm>
              <a:off x="1400175" y="1494100"/>
              <a:ext cx="32750" cy="31300"/>
            </a:xfrm>
            <a:custGeom>
              <a:rect b="b" l="l" r="r" t="t"/>
              <a:pathLst>
                <a:path extrusionOk="0" h="1252" w="1310">
                  <a:moveTo>
                    <a:pt x="646" y="0"/>
                  </a:moveTo>
                  <a:cubicBezTo>
                    <a:pt x="553" y="0"/>
                    <a:pt x="458" y="22"/>
                    <a:pt x="369" y="70"/>
                  </a:cubicBezTo>
                  <a:cubicBezTo>
                    <a:pt x="286" y="118"/>
                    <a:pt x="202" y="178"/>
                    <a:pt x="143" y="249"/>
                  </a:cubicBezTo>
                  <a:cubicBezTo>
                    <a:pt x="83" y="321"/>
                    <a:pt x="48" y="416"/>
                    <a:pt x="24" y="499"/>
                  </a:cubicBezTo>
                  <a:cubicBezTo>
                    <a:pt x="0" y="642"/>
                    <a:pt x="12" y="773"/>
                    <a:pt x="83" y="904"/>
                  </a:cubicBezTo>
                  <a:cubicBezTo>
                    <a:pt x="193" y="1123"/>
                    <a:pt x="414" y="1252"/>
                    <a:pt x="644" y="1252"/>
                  </a:cubicBezTo>
                  <a:cubicBezTo>
                    <a:pt x="664" y="1252"/>
                    <a:pt x="683" y="1251"/>
                    <a:pt x="702" y="1249"/>
                  </a:cubicBezTo>
                  <a:cubicBezTo>
                    <a:pt x="774" y="1249"/>
                    <a:pt x="845" y="1213"/>
                    <a:pt x="917" y="1190"/>
                  </a:cubicBezTo>
                  <a:cubicBezTo>
                    <a:pt x="929" y="1194"/>
                    <a:pt x="938" y="1195"/>
                    <a:pt x="945" y="1195"/>
                  </a:cubicBezTo>
                  <a:cubicBezTo>
                    <a:pt x="960" y="1195"/>
                    <a:pt x="968" y="1190"/>
                    <a:pt x="976" y="1190"/>
                  </a:cubicBezTo>
                  <a:cubicBezTo>
                    <a:pt x="1155" y="1083"/>
                    <a:pt x="1274" y="904"/>
                    <a:pt x="1298" y="702"/>
                  </a:cubicBezTo>
                  <a:cubicBezTo>
                    <a:pt x="1310" y="606"/>
                    <a:pt x="1298" y="499"/>
                    <a:pt x="1250" y="416"/>
                  </a:cubicBezTo>
                  <a:cubicBezTo>
                    <a:pt x="1250" y="404"/>
                    <a:pt x="1226" y="392"/>
                    <a:pt x="1214" y="356"/>
                  </a:cubicBezTo>
                  <a:cubicBezTo>
                    <a:pt x="1096" y="136"/>
                    <a:pt x="875" y="0"/>
                    <a:pt x="646" y="0"/>
                  </a:cubicBezTo>
                  <a:close/>
                </a:path>
              </a:pathLst>
            </a:custGeom>
            <a:solidFill>
              <a:srgbClr val="8E040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7" name="Google Shape;16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8" name="Google Shape;168;p13"/>
          <p:cNvSpPr txBox="1"/>
          <p:nvPr>
            <p:ph idx="2" type="title"/>
          </p:nvPr>
        </p:nvSpPr>
        <p:spPr>
          <a:xfrm>
            <a:off x="1525123" y="2626694"/>
            <a:ext cx="28857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" name="Google Shape;169;p13"/>
          <p:cNvSpPr txBox="1"/>
          <p:nvPr>
            <p:ph idx="3" type="title"/>
          </p:nvPr>
        </p:nvSpPr>
        <p:spPr>
          <a:xfrm>
            <a:off x="4733177" y="2626694"/>
            <a:ext cx="2885700" cy="55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13"/>
          <p:cNvSpPr txBox="1"/>
          <p:nvPr>
            <p:ph idx="1" type="subTitle"/>
          </p:nvPr>
        </p:nvSpPr>
        <p:spPr>
          <a:xfrm>
            <a:off x="4733173" y="2945269"/>
            <a:ext cx="28857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1" name="Google Shape;171;p13"/>
          <p:cNvSpPr txBox="1"/>
          <p:nvPr>
            <p:ph idx="4" type="subTitle"/>
          </p:nvPr>
        </p:nvSpPr>
        <p:spPr>
          <a:xfrm>
            <a:off x="1525123" y="2945269"/>
            <a:ext cx="28857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comments" Target="../comments/comment9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comments" Target="../comments/comment10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comments" Target="../comments/comment11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comments" Target="../comments/comment12.xml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comments" Target="../comments/comment13.xml"/><Relationship Id="rId4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comments" Target="../comments/comment14.xml"/><Relationship Id="rId4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comments" Target="../comments/comment15.xml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comments" Target="../comments/comment16.xml"/><Relationship Id="rId4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comments" Target="../comments/comment17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Relationship Id="rId3" Type="http://schemas.openxmlformats.org/officeDocument/2006/relationships/comments" Target="../comments/comment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comments" Target="../comments/comment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comments" Target="../comments/comment19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comments" Target="../comments/comment20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comments" Target="../comments/comment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comments" Target="../comments/comment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comments" Target="../comments/comment4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comments" Target="../comments/comment5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comments" Target="../comments/comment6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comments" Target="../comments/comment7.xml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comments" Target="../comments/comment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>
            <p:ph type="title"/>
          </p:nvPr>
        </p:nvSpPr>
        <p:spPr>
          <a:xfrm>
            <a:off x="234725" y="1034775"/>
            <a:ext cx="8204700" cy="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/>
              <a:t>SCADA Home Automation</a:t>
            </a:r>
            <a:endParaRPr b="1" sz="37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4"/>
          <p:cNvSpPr txBox="1"/>
          <p:nvPr>
            <p:ph idx="2" type="title"/>
          </p:nvPr>
        </p:nvSpPr>
        <p:spPr>
          <a:xfrm>
            <a:off x="1926425" y="2040600"/>
            <a:ext cx="4821300" cy="11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2"/>
                </a:solidFill>
              </a:rPr>
              <a:t>By</a:t>
            </a:r>
            <a:endParaRPr sz="150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Jonathan Beason, Ben Curths, Simone Gbouomou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Ben McAnulty, Chad Bryan, Ben Calvert</a:t>
            </a:r>
            <a:endParaRPr sz="1600"/>
          </a:p>
        </p:txBody>
      </p:sp>
      <p:sp>
        <p:nvSpPr>
          <p:cNvPr id="178" name="Google Shape;178;p14"/>
          <p:cNvSpPr txBox="1"/>
          <p:nvPr>
            <p:ph idx="3" type="title"/>
          </p:nvPr>
        </p:nvSpPr>
        <p:spPr>
          <a:xfrm>
            <a:off x="1964675" y="3287625"/>
            <a:ext cx="4744800" cy="11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20">
                <a:solidFill>
                  <a:schemeClr val="lt2"/>
                </a:solidFill>
              </a:rPr>
              <a:t>CPE 495 Computer Engineering Design I</a:t>
            </a:r>
            <a:endParaRPr sz="152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20">
                <a:solidFill>
                  <a:schemeClr val="lt2"/>
                </a:solidFill>
              </a:rPr>
              <a:t>CPE 488 Cybersecurity Engineering Capstone I</a:t>
            </a:r>
            <a:endParaRPr sz="152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20">
                <a:solidFill>
                  <a:schemeClr val="lt2"/>
                </a:solidFill>
              </a:rPr>
              <a:t>Electrical and Computer Engineering </a:t>
            </a:r>
            <a:endParaRPr sz="1520">
              <a:solidFill>
                <a:schemeClr val="lt2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520">
                <a:solidFill>
                  <a:schemeClr val="lt2"/>
                </a:solidFill>
              </a:rPr>
              <a:t>The University of Alabama in Huntsville</a:t>
            </a:r>
            <a:endParaRPr sz="132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Project Update</a:t>
            </a:r>
            <a:endParaRPr b="1" sz="32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23"/>
          <p:cNvSpPr txBox="1"/>
          <p:nvPr>
            <p:ph idx="1" type="body"/>
          </p:nvPr>
        </p:nvSpPr>
        <p:spPr>
          <a:xfrm>
            <a:off x="2017650" y="1445950"/>
            <a:ext cx="5108700" cy="16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Project requirement &amp; specification defined.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Selected components &amp; determined layout.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OpenPlc install on Raspberry Pi 4.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Preliminary scaled model constructed.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55" name="Google Shape;255;p23"/>
          <p:cNvSpPr txBox="1"/>
          <p:nvPr/>
        </p:nvSpPr>
        <p:spPr>
          <a:xfrm>
            <a:off x="3292350" y="1056075"/>
            <a:ext cx="255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u="sng">
                <a:solidFill>
                  <a:schemeClr val="accent6"/>
                </a:solidFill>
              </a:rPr>
              <a:t>Completed Tasks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256" name="Google Shape;256;p23"/>
          <p:cNvSpPr txBox="1"/>
          <p:nvPr/>
        </p:nvSpPr>
        <p:spPr>
          <a:xfrm>
            <a:off x="3292350" y="2992600"/>
            <a:ext cx="2559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 u="sng">
                <a:solidFill>
                  <a:schemeClr val="accent6"/>
                </a:solidFill>
              </a:rPr>
              <a:t>Phase II Goals</a:t>
            </a:r>
            <a:r>
              <a:rPr lang="en" sz="1800">
                <a:solidFill>
                  <a:schemeClr val="accent6"/>
                </a:solidFill>
              </a:rPr>
              <a:t> 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57" name="Google Shape;257;p23"/>
          <p:cNvSpPr txBox="1"/>
          <p:nvPr/>
        </p:nvSpPr>
        <p:spPr>
          <a:xfrm>
            <a:off x="613425" y="3354700"/>
            <a:ext cx="3862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BD7D8"/>
                </a:solidFill>
              </a:rPr>
              <a:t>Acquire </a:t>
            </a:r>
            <a:r>
              <a:rPr lang="en" sz="1600">
                <a:solidFill>
                  <a:srgbClr val="CBD7D8"/>
                </a:solidFill>
              </a:rPr>
              <a:t>materials &amp; components </a:t>
            </a:r>
            <a:endParaRPr sz="1600">
              <a:solidFill>
                <a:srgbClr val="CBD7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BD7D8"/>
                </a:solidFill>
              </a:rPr>
              <a:t>Construct case &amp; model</a:t>
            </a:r>
            <a:endParaRPr sz="1600">
              <a:solidFill>
                <a:srgbClr val="CBD7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BD7D8"/>
                </a:solidFill>
              </a:rPr>
              <a:t>Integrate components</a:t>
            </a:r>
            <a:endParaRPr sz="1600">
              <a:solidFill>
                <a:srgbClr val="CBD7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BD7D8"/>
                </a:solidFill>
              </a:rPr>
              <a:t>Program system using Ladder Logic</a:t>
            </a:r>
            <a:endParaRPr sz="1600">
              <a:solidFill>
                <a:srgbClr val="CBD7D8"/>
              </a:solidFill>
            </a:endParaRPr>
          </a:p>
        </p:txBody>
      </p:sp>
      <p:sp>
        <p:nvSpPr>
          <p:cNvPr id="258" name="Google Shape;258;p23"/>
          <p:cNvSpPr txBox="1"/>
          <p:nvPr/>
        </p:nvSpPr>
        <p:spPr>
          <a:xfrm>
            <a:off x="5722125" y="3354700"/>
            <a:ext cx="3862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BD7D8"/>
                </a:solidFill>
              </a:rPr>
              <a:t>Perform general testing</a:t>
            </a:r>
            <a:endParaRPr sz="1600">
              <a:solidFill>
                <a:srgbClr val="CBD7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BD7D8"/>
                </a:solidFill>
              </a:rPr>
              <a:t>Cybersecurity analysis</a:t>
            </a:r>
            <a:endParaRPr sz="1600">
              <a:solidFill>
                <a:srgbClr val="CBD7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BD7D8"/>
                </a:solidFill>
              </a:rPr>
              <a:t>Develop hacks</a:t>
            </a:r>
            <a:endParaRPr sz="1600">
              <a:solidFill>
                <a:srgbClr val="CBD7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BD7D8"/>
                </a:solidFill>
              </a:rPr>
              <a:t>Acceptance tests</a:t>
            </a:r>
            <a:endParaRPr sz="1600">
              <a:solidFill>
                <a:srgbClr val="CBD7D8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Testing Plan</a:t>
            </a:r>
            <a:endParaRPr b="1" sz="32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24"/>
          <p:cNvSpPr txBox="1"/>
          <p:nvPr>
            <p:ph idx="1" type="body"/>
          </p:nvPr>
        </p:nvSpPr>
        <p:spPr>
          <a:xfrm>
            <a:off x="920725" y="1152475"/>
            <a:ext cx="758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6"/>
                </a:solidFill>
              </a:rPr>
              <a:t>Unit Testing:</a:t>
            </a:r>
            <a:r>
              <a:rPr lang="en">
                <a:solidFill>
                  <a:schemeClr val="dk1"/>
                </a:solidFill>
              </a:rPr>
              <a:t> the functionality of the individual system </a:t>
            </a:r>
            <a:r>
              <a:rPr lang="en">
                <a:solidFill>
                  <a:schemeClr val="dk1"/>
                </a:solidFill>
              </a:rPr>
              <a:t>components will be tested during the development of the Ladder Logic.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6"/>
                </a:solidFill>
              </a:rPr>
              <a:t>Integration Testing:</a:t>
            </a:r>
            <a:r>
              <a:rPr lang="en">
                <a:solidFill>
                  <a:schemeClr val="dk1"/>
                </a:solidFill>
              </a:rPr>
              <a:t> after the system components are integrated into the model the components will be tested to ensure they </a:t>
            </a:r>
            <a:r>
              <a:rPr lang="en">
                <a:solidFill>
                  <a:schemeClr val="dk1"/>
                </a:solidFill>
              </a:rPr>
              <a:t>work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6"/>
                </a:solidFill>
              </a:rPr>
              <a:t>Regression Testing:</a:t>
            </a:r>
            <a:r>
              <a:rPr lang="en">
                <a:solidFill>
                  <a:schemeClr val="dk1"/>
                </a:solidFill>
              </a:rPr>
              <a:t> if the system is altered by modification or the integration on new components the system will be retested.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accent6"/>
                </a:solidFill>
              </a:rPr>
              <a:t>Acceptance Testing:</a:t>
            </a:r>
            <a:r>
              <a:rPr lang="en">
                <a:solidFill>
                  <a:schemeClr val="dk1"/>
                </a:solidFill>
              </a:rPr>
              <a:t> upon completion of the project the system as a whole will be tested to ensure it functions per the stakeholders request.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Project Management Plan</a:t>
            </a:r>
            <a:endParaRPr b="1" sz="32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25"/>
          <p:cNvSpPr txBox="1"/>
          <p:nvPr>
            <p:ph idx="1" type="body"/>
          </p:nvPr>
        </p:nvSpPr>
        <p:spPr>
          <a:xfrm>
            <a:off x="920725" y="1152475"/>
            <a:ext cx="758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6"/>
                </a:solidFill>
              </a:rPr>
              <a:t>Scrum-Based Agile Framework:</a:t>
            </a:r>
            <a:endParaRPr u="sng">
              <a:solidFill>
                <a:schemeClr val="accent6"/>
              </a:solidFill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Modified Scrum-based plan consisting of 2-week-long sprints for maximum flexibility.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6"/>
                </a:solidFill>
              </a:rPr>
              <a:t>Regular Meetings</a:t>
            </a:r>
            <a:r>
              <a:rPr lang="en" u="sng">
                <a:solidFill>
                  <a:schemeClr val="accent6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Sprint kickoff and retrospective meetings for each sprint.  Project sponsors/mentors are encouraged to attend to provide feedback, but this is not required. Additional mid-sprint meeting for communication and progress updates.  Unscheduled irregular meetings will also occur as needed.  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6"/>
                </a:solidFill>
              </a:rPr>
              <a:t>Peer Review and Accountability</a:t>
            </a:r>
            <a:r>
              <a:rPr lang="en" u="sng">
                <a:solidFill>
                  <a:schemeClr val="accent6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Anonymous peer review surveys collected after every two sprints</a:t>
            </a:r>
            <a:r>
              <a:rPr lang="en">
                <a:solidFill>
                  <a:schemeClr val="dk1"/>
                </a:solidFill>
              </a:rPr>
              <a:t>.  Contributions may be reviewed and project sponsor/mentor feedback may be collected.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6"/>
          <p:cNvSpPr txBox="1"/>
          <p:nvPr>
            <p:ph type="title"/>
          </p:nvPr>
        </p:nvSpPr>
        <p:spPr>
          <a:xfrm>
            <a:off x="311700" y="141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Timeline (1)</a:t>
            </a:r>
            <a:endParaRPr b="1" sz="322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6" name="Google Shape;276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883000"/>
            <a:ext cx="8520600" cy="410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"/>
          <p:cNvSpPr txBox="1"/>
          <p:nvPr>
            <p:ph type="title"/>
          </p:nvPr>
        </p:nvSpPr>
        <p:spPr>
          <a:xfrm>
            <a:off x="311700" y="141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Timeline (2)</a:t>
            </a:r>
            <a:endParaRPr b="1" sz="322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873525"/>
            <a:ext cx="8520601" cy="406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8"/>
          <p:cNvSpPr txBox="1"/>
          <p:nvPr>
            <p:ph type="title"/>
          </p:nvPr>
        </p:nvSpPr>
        <p:spPr>
          <a:xfrm>
            <a:off x="311700" y="141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Timeline (3)</a:t>
            </a:r>
            <a:endParaRPr b="1" sz="322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866250"/>
            <a:ext cx="8520600" cy="412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9"/>
          <p:cNvSpPr txBox="1"/>
          <p:nvPr>
            <p:ph type="title"/>
          </p:nvPr>
        </p:nvSpPr>
        <p:spPr>
          <a:xfrm>
            <a:off x="311700" y="1411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Timeline (4)</a:t>
            </a:r>
            <a:endParaRPr b="1" sz="322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4" name="Google Shape;294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649275"/>
            <a:ext cx="8839201" cy="18449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Google Shape;29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51025" y="995600"/>
            <a:ext cx="6632899" cy="3799701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30"/>
          <p:cNvSpPr txBox="1"/>
          <p:nvPr/>
        </p:nvSpPr>
        <p:spPr>
          <a:xfrm>
            <a:off x="2213000" y="376525"/>
            <a:ext cx="4917900" cy="6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b="1" lang="en" sz="3220">
                <a:solidFill>
                  <a:schemeClr val="dk1"/>
                </a:solidFill>
              </a:rPr>
              <a:t>PERT Chart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Division of Responsibility</a:t>
            </a:r>
            <a:endParaRPr b="1" sz="32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31"/>
          <p:cNvSpPr txBox="1"/>
          <p:nvPr>
            <p:ph idx="1" type="body"/>
          </p:nvPr>
        </p:nvSpPr>
        <p:spPr>
          <a:xfrm>
            <a:off x="865575" y="933700"/>
            <a:ext cx="7583700" cy="416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Ben Calvert</a:t>
            </a:r>
            <a:endParaRPr b="1" sz="15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Case/model Construction, Motion System, Cybersecurity Analysis, Cyber Hacks/Exploits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Ben Mcanulty</a:t>
            </a:r>
            <a:endParaRPr b="1" sz="15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Model Construction, Motion System, Cybersecurity Analysis, Cyber Hacks/</a:t>
            </a:r>
            <a:r>
              <a:rPr lang="en" sz="1500">
                <a:solidFill>
                  <a:schemeClr val="dk1"/>
                </a:solidFill>
              </a:rPr>
              <a:t>Exploits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Jonathan Beason</a:t>
            </a:r>
            <a:endParaRPr b="1" sz="15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Project Initiation, Window System, Cybersecurity Analysis, Cyber Hacks/Exploits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Simone Gbouomou</a:t>
            </a:r>
            <a:endParaRPr b="1" sz="15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Model construction, Motion system, cybersecurity analysis, cyber Hack/Exploits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Ben Curths</a:t>
            </a:r>
            <a:endParaRPr b="1" sz="15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Smart Lock System, Garage Door System, IR Sensor System, Anti-Theft System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</a:rPr>
              <a:t>Chad Bryan</a:t>
            </a:r>
            <a:endParaRPr b="1" sz="1500">
              <a:solidFill>
                <a:schemeClr val="dk1"/>
              </a:solidFill>
            </a:endParaRPr>
          </a:p>
          <a:p>
            <a:pPr indent="45720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Smart lock </a:t>
            </a:r>
            <a:r>
              <a:rPr lang="en" sz="1500">
                <a:solidFill>
                  <a:schemeClr val="dk1"/>
                </a:solidFill>
              </a:rPr>
              <a:t>system</a:t>
            </a:r>
            <a:r>
              <a:rPr lang="en" sz="1500">
                <a:solidFill>
                  <a:schemeClr val="dk1"/>
                </a:solidFill>
              </a:rPr>
              <a:t>, garage door system, IR system sensor, Anti-theft system</a:t>
            </a:r>
            <a:endParaRPr sz="1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"/>
          <p:cNvSpPr txBox="1"/>
          <p:nvPr>
            <p:ph type="title"/>
          </p:nvPr>
        </p:nvSpPr>
        <p:spPr>
          <a:xfrm>
            <a:off x="720000" y="3491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40"/>
              <a:t>Safety Analysis</a:t>
            </a:r>
            <a:endParaRPr b="1" sz="32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32"/>
          <p:cNvSpPr txBox="1"/>
          <p:nvPr>
            <p:ph idx="2" type="title"/>
          </p:nvPr>
        </p:nvSpPr>
        <p:spPr>
          <a:xfrm>
            <a:off x="1207700" y="1399400"/>
            <a:ext cx="71694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u="sng"/>
              <a:t>Soldering Iron Burns</a:t>
            </a:r>
            <a:endParaRPr sz="1500" u="sng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	Mitigation - designate a hot zone for soldering and label with warning signs.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u="sng"/>
              <a:t>Toxic fumes from Solder Iron</a:t>
            </a:r>
            <a:endParaRPr sz="1500" u="sng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	Mitigation - use lead-free soldering wire and solder in well ventilated areas.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u="sng"/>
              <a:t>Electrical shock from prototyping</a:t>
            </a:r>
            <a:endParaRPr sz="1500" u="sng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	Mitigation - disconnect power </a:t>
            </a:r>
            <a:r>
              <a:rPr lang="en" sz="1500"/>
              <a:t>when</a:t>
            </a:r>
            <a:r>
              <a:rPr lang="en" sz="1500"/>
              <a:t> modifying / connecting components.</a:t>
            </a:r>
            <a:endParaRPr sz="15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 u="sng"/>
              <a:t>Sharp edges / tools during case construction</a:t>
            </a:r>
            <a:endParaRPr sz="1500" u="sng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/>
              <a:t>	Mitigation - wear PPE file sharp edges. Unplug tools when not in use.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313" name="Google Shape;313;p32"/>
          <p:cNvSpPr txBox="1"/>
          <p:nvPr/>
        </p:nvSpPr>
        <p:spPr>
          <a:xfrm>
            <a:off x="2798800" y="1025575"/>
            <a:ext cx="33546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CBD7D8"/>
                </a:solidFill>
              </a:rPr>
              <a:t>Construction Phase</a:t>
            </a:r>
            <a:endParaRPr sz="2200">
              <a:solidFill>
                <a:srgbClr val="CBD7D8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Table</a:t>
            </a:r>
            <a:r>
              <a:rPr b="1" lang="en" sz="3220"/>
              <a:t> of Contents</a:t>
            </a:r>
            <a:endParaRPr b="1" sz="32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15"/>
          <p:cNvSpPr txBox="1"/>
          <p:nvPr>
            <p:ph idx="1" type="body"/>
          </p:nvPr>
        </p:nvSpPr>
        <p:spPr>
          <a:xfrm>
            <a:off x="508575" y="1142900"/>
            <a:ext cx="3756600" cy="3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Meet The Team				3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Project Summary				4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Reason For Project				5			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Marketing Requirements		     6-</a:t>
            </a:r>
            <a:r>
              <a:rPr lang="en" sz="1600">
                <a:solidFill>
                  <a:schemeClr val="dk1"/>
                </a:solidFill>
              </a:rPr>
              <a:t>7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Project Model 					8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System Design Description	        9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Project Update				      10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85" name="Google Shape;185;p15"/>
          <p:cNvSpPr txBox="1"/>
          <p:nvPr>
            <p:ph idx="1" type="body"/>
          </p:nvPr>
        </p:nvSpPr>
        <p:spPr>
          <a:xfrm>
            <a:off x="4572000" y="1142900"/>
            <a:ext cx="3756600" cy="3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Testing						11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Management Plan/Timeline    	   12-16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PERT  Chart					17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Responsibility					18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Safety Analysis				19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Cost Analysis 1 &amp; 2			   20-21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Q &amp; A						22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Cost Analysis 1 </a:t>
            </a:r>
            <a:endParaRPr b="1" sz="32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3"/>
          <p:cNvSpPr txBox="1"/>
          <p:nvPr>
            <p:ph idx="1" type="body"/>
          </p:nvPr>
        </p:nvSpPr>
        <p:spPr>
          <a:xfrm>
            <a:off x="565500" y="1152475"/>
            <a:ext cx="8396400" cy="27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2140">
                <a:solidFill>
                  <a:schemeClr val="dk1"/>
                </a:solidFill>
              </a:rPr>
              <a:t>Funding provided by the ECE Department:		$400</a:t>
            </a:r>
            <a:endParaRPr sz="214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2140">
                <a:solidFill>
                  <a:schemeClr val="dk1"/>
                </a:solidFill>
              </a:rPr>
              <a:t>Estimated labor cost in hours:						287 hours</a:t>
            </a:r>
            <a:endParaRPr sz="214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2140">
                <a:solidFill>
                  <a:schemeClr val="dk1"/>
                </a:solidFill>
              </a:rPr>
              <a:t>Itemized price and expenses:						$407    </a:t>
            </a:r>
            <a:endParaRPr sz="214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SzPts val="440"/>
              <a:buNone/>
            </a:pPr>
            <a:r>
              <a:rPr lang="en" sz="2140">
                <a:solidFill>
                  <a:schemeClr val="dk1"/>
                </a:solidFill>
              </a:rPr>
              <a:t>Fixed Cost:										None</a:t>
            </a:r>
            <a:endParaRPr sz="2140"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r>
              <a:rPr lang="en" sz="2140">
                <a:solidFill>
                  <a:schemeClr val="dk1"/>
                </a:solidFill>
              </a:rPr>
              <a:t>Variable Cost:										Labor/Materials </a:t>
            </a:r>
            <a:endParaRPr sz="2140">
              <a:solidFill>
                <a:schemeClr val="dk1"/>
              </a:solidFill>
            </a:endParaRPr>
          </a:p>
        </p:txBody>
      </p:sp>
      <p:sp>
        <p:nvSpPr>
          <p:cNvPr id="320" name="Google Shape;320;p33"/>
          <p:cNvSpPr txBox="1"/>
          <p:nvPr/>
        </p:nvSpPr>
        <p:spPr>
          <a:xfrm>
            <a:off x="723600" y="4159850"/>
            <a:ext cx="7696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BD7D8"/>
                </a:solidFill>
              </a:rPr>
              <a:t>A break down of all cost associated with the project can be seen on Cost Analysis 2</a:t>
            </a:r>
            <a:endParaRPr sz="1600">
              <a:solidFill>
                <a:srgbClr val="CBD7D8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 txBox="1"/>
          <p:nvPr>
            <p:ph type="title"/>
          </p:nvPr>
        </p:nvSpPr>
        <p:spPr>
          <a:xfrm>
            <a:off x="311700" y="4163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Cost Analysis 2 </a:t>
            </a:r>
            <a:endParaRPr b="1" sz="32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34"/>
          <p:cNvSpPr txBox="1"/>
          <p:nvPr/>
        </p:nvSpPr>
        <p:spPr>
          <a:xfrm>
            <a:off x="469800" y="1389800"/>
            <a:ext cx="4102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BD7D8"/>
                </a:solidFill>
              </a:rPr>
              <a:t>2  Raspberry Pi 4         				$90</a:t>
            </a:r>
            <a:endParaRPr>
              <a:solidFill>
                <a:srgbClr val="CBD7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BD7D8"/>
                </a:solidFill>
              </a:rPr>
              <a:t>1  Arduino Mega					$50</a:t>
            </a:r>
            <a:endParaRPr>
              <a:solidFill>
                <a:srgbClr val="CBD7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BD7D8"/>
                </a:solidFill>
              </a:rPr>
              <a:t>1  Monitor						$70</a:t>
            </a:r>
            <a:endParaRPr>
              <a:solidFill>
                <a:srgbClr val="CBD7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BD7D8"/>
                </a:solidFill>
              </a:rPr>
              <a:t>2  3mm IR Sensors				$6</a:t>
            </a:r>
            <a:endParaRPr>
              <a:solidFill>
                <a:srgbClr val="CBD7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BD7D8"/>
                </a:solidFill>
              </a:rPr>
              <a:t>2  PIR Motion Sensor				$20</a:t>
            </a:r>
            <a:endParaRPr>
              <a:solidFill>
                <a:srgbClr val="CBD7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BD7D8"/>
                </a:solidFill>
              </a:rPr>
              <a:t>2  Magnetic Sensor				$8</a:t>
            </a:r>
            <a:endParaRPr>
              <a:solidFill>
                <a:srgbClr val="CBD7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BD7D8"/>
                </a:solidFill>
              </a:rPr>
              <a:t>1  Force-Sensitive Sensor			$6</a:t>
            </a:r>
            <a:endParaRPr>
              <a:solidFill>
                <a:srgbClr val="CBD7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BD7D8"/>
                </a:solidFill>
              </a:rPr>
              <a:t>1  Small Solenoid				$8</a:t>
            </a:r>
            <a:endParaRPr>
              <a:solidFill>
                <a:srgbClr val="CBD7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BD7D8"/>
                </a:solidFill>
              </a:rPr>
              <a:t>2  Micro Limit Switch 10pc			$7</a:t>
            </a:r>
            <a:endParaRPr>
              <a:solidFill>
                <a:srgbClr val="CBD7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BD7D8"/>
                </a:solidFill>
              </a:rPr>
              <a:t>1  DC Motor					$13</a:t>
            </a:r>
            <a:endParaRPr>
              <a:solidFill>
                <a:srgbClr val="CBD7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BD7D8"/>
                </a:solidFill>
              </a:rPr>
              <a:t>1  10pc 1000mm Alum. Extrus		$80</a:t>
            </a:r>
            <a:endParaRPr>
              <a:solidFill>
                <a:srgbClr val="CBD7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BD7D8"/>
                </a:solidFill>
              </a:rPr>
              <a:t>1  Smart Deadbolt				$40</a:t>
            </a:r>
            <a:endParaRPr>
              <a:solidFill>
                <a:srgbClr val="CBD7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CBD7D8"/>
                </a:solidFill>
              </a:rPr>
              <a:t>1  5 Port Ethernet Hub				$10        </a:t>
            </a:r>
            <a:endParaRPr u="sng">
              <a:solidFill>
                <a:srgbClr val="CBD7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BD7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BD7D8"/>
                </a:solidFill>
              </a:rPr>
              <a:t>					Subtotal	$407</a:t>
            </a:r>
            <a:endParaRPr>
              <a:solidFill>
                <a:srgbClr val="CBD7D8"/>
              </a:solidFill>
            </a:endParaRPr>
          </a:p>
        </p:txBody>
      </p:sp>
      <p:sp>
        <p:nvSpPr>
          <p:cNvPr id="327" name="Google Shape;327;p34"/>
          <p:cNvSpPr txBox="1"/>
          <p:nvPr/>
        </p:nvSpPr>
        <p:spPr>
          <a:xfrm>
            <a:off x="757200" y="1025575"/>
            <a:ext cx="34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CBD7D8"/>
                </a:solidFill>
              </a:rPr>
              <a:t>Components</a:t>
            </a:r>
            <a:r>
              <a:rPr lang="en" u="sng">
                <a:solidFill>
                  <a:srgbClr val="CBD7D8"/>
                </a:solidFill>
              </a:rPr>
              <a:t> / Hardware</a:t>
            </a:r>
            <a:endParaRPr u="sng">
              <a:solidFill>
                <a:srgbClr val="CBD7D8"/>
              </a:solidFill>
            </a:endParaRPr>
          </a:p>
        </p:txBody>
      </p:sp>
      <p:sp>
        <p:nvSpPr>
          <p:cNvPr id="328" name="Google Shape;328;p34"/>
          <p:cNvSpPr txBox="1"/>
          <p:nvPr/>
        </p:nvSpPr>
        <p:spPr>
          <a:xfrm>
            <a:off x="4839575" y="1389800"/>
            <a:ext cx="4102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BD7D8"/>
                </a:solidFill>
              </a:rPr>
              <a:t>OpenPLC Software			Free</a:t>
            </a:r>
            <a:endParaRPr>
              <a:solidFill>
                <a:srgbClr val="CBD7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BD7D8"/>
                </a:solidFill>
              </a:rPr>
              <a:t>scadaBr/ Home - Assistant		Free</a:t>
            </a:r>
            <a:endParaRPr>
              <a:solidFill>
                <a:srgbClr val="CBD7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BD7D8"/>
                </a:solidFill>
              </a:rPr>
              <a:t>Linux OS					Free</a:t>
            </a:r>
            <a:endParaRPr>
              <a:solidFill>
                <a:srgbClr val="CBD7D8"/>
              </a:solidFill>
            </a:endParaRPr>
          </a:p>
        </p:txBody>
      </p:sp>
      <p:sp>
        <p:nvSpPr>
          <p:cNvPr id="329" name="Google Shape;329;p34"/>
          <p:cNvSpPr txBox="1"/>
          <p:nvPr/>
        </p:nvSpPr>
        <p:spPr>
          <a:xfrm>
            <a:off x="5126975" y="1025575"/>
            <a:ext cx="34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CBD7D8"/>
                </a:solidFill>
              </a:rPr>
              <a:t>Software / Services</a:t>
            </a:r>
            <a:endParaRPr u="sng">
              <a:solidFill>
                <a:srgbClr val="CBD7D8"/>
              </a:solidFill>
            </a:endParaRPr>
          </a:p>
        </p:txBody>
      </p:sp>
      <p:sp>
        <p:nvSpPr>
          <p:cNvPr id="330" name="Google Shape;330;p34"/>
          <p:cNvSpPr txBox="1"/>
          <p:nvPr/>
        </p:nvSpPr>
        <p:spPr>
          <a:xfrm>
            <a:off x="4839575" y="2451169"/>
            <a:ext cx="4102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BD7D8"/>
                </a:solidFill>
              </a:rPr>
              <a:t>Building Model				40 hours</a:t>
            </a:r>
            <a:endParaRPr>
              <a:solidFill>
                <a:srgbClr val="CBD7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BD7D8"/>
                </a:solidFill>
              </a:rPr>
              <a:t>Building Case				15 hours</a:t>
            </a:r>
            <a:endParaRPr>
              <a:solidFill>
                <a:srgbClr val="CBD7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BD7D8"/>
                </a:solidFill>
              </a:rPr>
              <a:t>Ladder Logic Programming		60 hours</a:t>
            </a:r>
            <a:endParaRPr>
              <a:solidFill>
                <a:srgbClr val="CBD7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BD7D8"/>
                </a:solidFill>
              </a:rPr>
              <a:t>Circuit Prototyping			</a:t>
            </a:r>
            <a:r>
              <a:rPr lang="en">
                <a:solidFill>
                  <a:srgbClr val="CBD7D8"/>
                </a:solidFill>
              </a:rPr>
              <a:t>20</a:t>
            </a:r>
            <a:r>
              <a:rPr lang="en">
                <a:solidFill>
                  <a:srgbClr val="CBD7D8"/>
                </a:solidFill>
              </a:rPr>
              <a:t> hours</a:t>
            </a:r>
            <a:endParaRPr>
              <a:solidFill>
                <a:srgbClr val="CBD7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BD7D8"/>
                </a:solidFill>
              </a:rPr>
              <a:t>Integration					14 hours</a:t>
            </a:r>
            <a:endParaRPr>
              <a:solidFill>
                <a:srgbClr val="CBD7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BD7D8"/>
                </a:solidFill>
              </a:rPr>
              <a:t>Testing					38 hours</a:t>
            </a:r>
            <a:endParaRPr>
              <a:solidFill>
                <a:srgbClr val="CBD7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BD7D8"/>
                </a:solidFill>
              </a:rPr>
              <a:t>Cybersecurity Analysis			60 hours</a:t>
            </a:r>
            <a:endParaRPr>
              <a:solidFill>
                <a:srgbClr val="CBD7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CBD7D8"/>
                </a:solidFill>
              </a:rPr>
              <a:t>Cybersecurity Hacks			40 hours</a:t>
            </a:r>
            <a:endParaRPr>
              <a:solidFill>
                <a:srgbClr val="CBD7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BD7D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BD7D8"/>
                </a:solidFill>
              </a:rPr>
              <a:t>				Total	       287 hours	</a:t>
            </a:r>
            <a:endParaRPr>
              <a:solidFill>
                <a:srgbClr val="CBD7D8"/>
              </a:solidFill>
            </a:endParaRPr>
          </a:p>
        </p:txBody>
      </p:sp>
      <p:sp>
        <p:nvSpPr>
          <p:cNvPr id="331" name="Google Shape;331;p34"/>
          <p:cNvSpPr txBox="1"/>
          <p:nvPr/>
        </p:nvSpPr>
        <p:spPr>
          <a:xfrm>
            <a:off x="5126975" y="2086913"/>
            <a:ext cx="3402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CBD7D8"/>
                </a:solidFill>
              </a:rPr>
              <a:t>Labor Cost</a:t>
            </a:r>
            <a:endParaRPr u="sng">
              <a:solidFill>
                <a:srgbClr val="CBD7D8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5"/>
          <p:cNvSpPr txBox="1"/>
          <p:nvPr>
            <p:ph type="title"/>
          </p:nvPr>
        </p:nvSpPr>
        <p:spPr>
          <a:xfrm>
            <a:off x="720000" y="455975"/>
            <a:ext cx="7704000" cy="79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220"/>
              <a:t>Project Q/A</a:t>
            </a:r>
            <a:endParaRPr b="1" sz="322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/>
          <p:nvPr>
            <p:ph type="title"/>
          </p:nvPr>
        </p:nvSpPr>
        <p:spPr>
          <a:xfrm>
            <a:off x="720000" y="4559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>
                <a:latin typeface="Arial"/>
                <a:ea typeface="Arial"/>
                <a:cs typeface="Arial"/>
                <a:sym typeface="Arial"/>
              </a:rPr>
              <a:t>Meet The Team</a:t>
            </a:r>
            <a:endParaRPr b="1" sz="32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16"/>
          <p:cNvSpPr txBox="1"/>
          <p:nvPr>
            <p:ph idx="2" type="title"/>
          </p:nvPr>
        </p:nvSpPr>
        <p:spPr>
          <a:xfrm>
            <a:off x="3062850" y="1798625"/>
            <a:ext cx="1407000" cy="21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Ben Calvert 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Jon Beason 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</p:txBody>
      </p:sp>
      <p:sp>
        <p:nvSpPr>
          <p:cNvPr id="192" name="Google Shape;192;p16"/>
          <p:cNvSpPr txBox="1"/>
          <p:nvPr>
            <p:ph idx="3" type="title"/>
          </p:nvPr>
        </p:nvSpPr>
        <p:spPr>
          <a:xfrm>
            <a:off x="4469850" y="1798625"/>
            <a:ext cx="1845600" cy="20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Simone Gbouomou 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Ben McAnulty 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</p:txBody>
      </p:sp>
      <p:sp>
        <p:nvSpPr>
          <p:cNvPr id="193" name="Google Shape;193;p16"/>
          <p:cNvSpPr txBox="1"/>
          <p:nvPr/>
        </p:nvSpPr>
        <p:spPr>
          <a:xfrm>
            <a:off x="2608200" y="3846375"/>
            <a:ext cx="3927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Ben Curths</a:t>
            </a:r>
            <a:endParaRPr/>
          </a:p>
        </p:txBody>
      </p:sp>
      <p:sp>
        <p:nvSpPr>
          <p:cNvPr id="194" name="Google Shape;194;p16"/>
          <p:cNvSpPr txBox="1"/>
          <p:nvPr/>
        </p:nvSpPr>
        <p:spPr>
          <a:xfrm>
            <a:off x="2961600" y="4261875"/>
            <a:ext cx="3220800" cy="6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Chad Bryan 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"/>
          <p:cNvSpPr txBox="1"/>
          <p:nvPr/>
        </p:nvSpPr>
        <p:spPr>
          <a:xfrm>
            <a:off x="3324000" y="3446175"/>
            <a:ext cx="2496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dk1"/>
                </a:solidFill>
              </a:rPr>
              <a:t>Computer Engineering</a:t>
            </a:r>
            <a:endParaRPr sz="1800" u="sng">
              <a:solidFill>
                <a:schemeClr val="dk1"/>
              </a:solidFill>
            </a:endParaRPr>
          </a:p>
        </p:txBody>
      </p:sp>
      <p:sp>
        <p:nvSpPr>
          <p:cNvPr id="196" name="Google Shape;196;p16"/>
          <p:cNvSpPr txBox="1"/>
          <p:nvPr/>
        </p:nvSpPr>
        <p:spPr>
          <a:xfrm>
            <a:off x="3091675" y="1321625"/>
            <a:ext cx="30183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u="sng">
                <a:solidFill>
                  <a:schemeClr val="dk1"/>
                </a:solidFill>
              </a:rPr>
              <a:t>Cybersecurity Engineering</a:t>
            </a:r>
            <a:endParaRPr sz="1900" u="sng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Project Summary</a:t>
            </a:r>
            <a:endParaRPr b="1" sz="32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7"/>
          <p:cNvSpPr txBox="1"/>
          <p:nvPr>
            <p:ph idx="1" type="body"/>
          </p:nvPr>
        </p:nvSpPr>
        <p:spPr>
          <a:xfrm>
            <a:off x="920725" y="1152475"/>
            <a:ext cx="7583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SCADA Home Automation System is </a:t>
            </a:r>
            <a:r>
              <a:rPr lang="en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physical and interactive education model designed to emulate today’s smart home systems.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The purpose of the project is to introduce and </a:t>
            </a:r>
            <a:r>
              <a:rPr lang="en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generate interest in cybersecurity among students and young professionals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through the use of an interactive model. By creating an interactive model, </a:t>
            </a:r>
            <a:r>
              <a:rPr lang="en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students and young professionals will be able to see the effects of cyber-attacks manifest in a physical manner.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 accomplish the project objectives, </a:t>
            </a:r>
            <a:r>
              <a:rPr lang="en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solenoid, stepper motor, and sensors will be integrated using Arduino microcontrollers running OpenPLC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In addition, a </a:t>
            </a:r>
            <a:r>
              <a:rPr lang="en" sz="16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Human Machine Interface (HMI) will be used to control and monitor the SCADA Home Automation System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 Students and young professionals will have the opportunity to interact with the system through physical interactions with the model and by performing cyber-attacks on the system.</a:t>
            </a:r>
            <a:endParaRPr sz="2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>
                <a:latin typeface="Arial"/>
                <a:ea typeface="Arial"/>
                <a:cs typeface="Arial"/>
                <a:sym typeface="Arial"/>
              </a:rPr>
              <a:t>Reason For Project</a:t>
            </a:r>
            <a:endParaRPr b="1" sz="322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8"/>
          <p:cNvSpPr txBox="1"/>
          <p:nvPr>
            <p:ph idx="1" type="body"/>
          </p:nvPr>
        </p:nvSpPr>
        <p:spPr>
          <a:xfrm>
            <a:off x="604450" y="1152475"/>
            <a:ext cx="7907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Create an interactive model that can be used for educational purposes.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Generate </a:t>
            </a:r>
            <a:r>
              <a:rPr lang="en" sz="1900"/>
              <a:t>interest</a:t>
            </a:r>
            <a:r>
              <a:rPr lang="en" sz="1900"/>
              <a:t> in Cybersecurity/Computer Engineering amongst students and young professionals.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Reduce the shortage of Cybersecurity/Computer Engineering professionals.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Demonstrate why </a:t>
            </a:r>
            <a:r>
              <a:rPr lang="en" sz="1900"/>
              <a:t>Cybersecurity/Computer Engineering</a:t>
            </a:r>
            <a:r>
              <a:rPr lang="en" sz="1900"/>
              <a:t> is important.</a:t>
            </a:r>
            <a:endParaRPr sz="1900"/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" sz="1900"/>
              <a:t>Promote UAH by highlighting skills/knowledge gained through attending UAH’s College of Engineering.</a:t>
            </a:r>
            <a:endParaRPr sz="1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 txBox="1"/>
          <p:nvPr>
            <p:ph type="title"/>
          </p:nvPr>
        </p:nvSpPr>
        <p:spPr>
          <a:xfrm>
            <a:off x="115025" y="546350"/>
            <a:ext cx="91920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3200">
                <a:latin typeface="Arial"/>
                <a:ea typeface="Arial"/>
                <a:cs typeface="Arial"/>
                <a:sym typeface="Arial"/>
              </a:rPr>
              <a:t>Marketing Requirements 1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4" name="Google Shape;214;p19"/>
          <p:cNvSpPr txBox="1"/>
          <p:nvPr>
            <p:ph idx="1" type="subTitle"/>
          </p:nvPr>
        </p:nvSpPr>
        <p:spPr>
          <a:xfrm>
            <a:off x="814725" y="1349700"/>
            <a:ext cx="12858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738">
                <a:latin typeface="Arial"/>
                <a:ea typeface="Arial"/>
                <a:cs typeface="Arial"/>
                <a:sym typeface="Arial"/>
              </a:rPr>
              <a:t>Flashy:</a:t>
            </a:r>
            <a:endParaRPr sz="973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9"/>
          <p:cNvSpPr txBox="1"/>
          <p:nvPr>
            <p:ph idx="1" type="subTitle"/>
          </p:nvPr>
        </p:nvSpPr>
        <p:spPr>
          <a:xfrm>
            <a:off x="814725" y="2457625"/>
            <a:ext cx="16845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Interactive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: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9"/>
          <p:cNvSpPr txBox="1"/>
          <p:nvPr>
            <p:ph idx="1" type="subTitle"/>
          </p:nvPr>
        </p:nvSpPr>
        <p:spPr>
          <a:xfrm>
            <a:off x="814725" y="3287075"/>
            <a:ext cx="14271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rial"/>
                <a:ea typeface="Arial"/>
                <a:cs typeface="Arial"/>
                <a:sym typeface="Arial"/>
              </a:rPr>
              <a:t>Portable: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19"/>
          <p:cNvSpPr txBox="1"/>
          <p:nvPr/>
        </p:nvSpPr>
        <p:spPr>
          <a:xfrm>
            <a:off x="1106675" y="1735063"/>
            <a:ext cx="720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Multiple changing lights, makes sounds including alarms or buzzer, and looks visually interesting.</a:t>
            </a:r>
            <a:endParaRPr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1106675" y="2831350"/>
            <a:ext cx="720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Moveable </a:t>
            </a:r>
            <a:r>
              <a:rPr lang="en" sz="1600">
                <a:solidFill>
                  <a:schemeClr val="dk1"/>
                </a:solidFill>
              </a:rPr>
              <a:t>components</a:t>
            </a:r>
            <a:r>
              <a:rPr lang="en" sz="1600">
                <a:solidFill>
                  <a:schemeClr val="dk1"/>
                </a:solidFill>
              </a:rPr>
              <a:t> with reactive feedback.</a:t>
            </a:r>
            <a:endParaRPr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1106675" y="3681625"/>
            <a:ext cx="720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Lightweight, Ergonomic, Easy to </a:t>
            </a:r>
            <a:r>
              <a:rPr lang="en" sz="1600">
                <a:solidFill>
                  <a:schemeClr val="dk1"/>
                </a:solidFill>
              </a:rPr>
              <a:t>set up</a:t>
            </a:r>
            <a:r>
              <a:rPr lang="en" sz="1600">
                <a:solidFill>
                  <a:schemeClr val="dk1"/>
                </a:solidFill>
              </a:rPr>
              <a:t>, and Simple to use</a:t>
            </a:r>
            <a:endParaRPr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/>
          <p:nvPr>
            <p:ph type="title"/>
          </p:nvPr>
        </p:nvSpPr>
        <p:spPr>
          <a:xfrm>
            <a:off x="115025" y="546350"/>
            <a:ext cx="9192000" cy="8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" sz="3200">
                <a:latin typeface="Arial"/>
                <a:ea typeface="Arial"/>
                <a:cs typeface="Arial"/>
                <a:sym typeface="Arial"/>
              </a:rPr>
              <a:t>Marketing Requirements 2</a:t>
            </a:r>
            <a:endParaRPr b="1" sz="3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0"/>
          <p:cNvSpPr txBox="1"/>
          <p:nvPr>
            <p:ph idx="1" type="subTitle"/>
          </p:nvPr>
        </p:nvSpPr>
        <p:spPr>
          <a:xfrm>
            <a:off x="814725" y="1349700"/>
            <a:ext cx="1578600" cy="51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738"/>
              <a:t>Technical</a:t>
            </a:r>
            <a:r>
              <a:rPr lang="en" sz="9738">
                <a:latin typeface="Arial"/>
                <a:ea typeface="Arial"/>
                <a:cs typeface="Arial"/>
                <a:sym typeface="Arial"/>
              </a:rPr>
              <a:t>:</a:t>
            </a:r>
            <a:endParaRPr sz="9738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20"/>
          <p:cNvSpPr txBox="1"/>
          <p:nvPr>
            <p:ph idx="1" type="subTitle"/>
          </p:nvPr>
        </p:nvSpPr>
        <p:spPr>
          <a:xfrm>
            <a:off x="814725" y="2365338"/>
            <a:ext cx="35295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2400"/>
              <a:t>Hacks</a:t>
            </a:r>
            <a:r>
              <a:rPr lang="en" sz="2400">
                <a:latin typeface="Arial"/>
                <a:ea typeface="Arial"/>
                <a:cs typeface="Arial"/>
                <a:sym typeface="Arial"/>
              </a:rPr>
              <a:t>: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20"/>
          <p:cNvSpPr txBox="1"/>
          <p:nvPr>
            <p:ph idx="1" type="subTitle"/>
          </p:nvPr>
        </p:nvSpPr>
        <p:spPr>
          <a:xfrm>
            <a:off x="814725" y="3287075"/>
            <a:ext cx="1702200" cy="42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Patchable: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20"/>
          <p:cNvSpPr txBox="1"/>
          <p:nvPr/>
        </p:nvSpPr>
        <p:spPr>
          <a:xfrm>
            <a:off x="1106675" y="1735063"/>
            <a:ext cx="720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SCADA system built using OpenPLC, Modbus and Ladder Logic. M</a:t>
            </a:r>
            <a:r>
              <a:rPr lang="en" sz="1600">
                <a:solidFill>
                  <a:schemeClr val="dk1"/>
                </a:solidFill>
              </a:rPr>
              <a:t>onitor the system using</a:t>
            </a:r>
            <a:r>
              <a:rPr lang="en" sz="1600">
                <a:solidFill>
                  <a:schemeClr val="dk1"/>
                </a:solidFill>
              </a:rPr>
              <a:t> an Human Machine Interface (HMI).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229" name="Google Shape;229;p20"/>
          <p:cNvSpPr txBox="1"/>
          <p:nvPr/>
        </p:nvSpPr>
        <p:spPr>
          <a:xfrm>
            <a:off x="1106675" y="2708350"/>
            <a:ext cx="7208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Hollywood style movie hacks, </a:t>
            </a:r>
            <a:r>
              <a:rPr lang="en" sz="1600">
                <a:solidFill>
                  <a:schemeClr val="dk1"/>
                </a:solidFill>
              </a:rPr>
              <a:t>Physically/Visually changes the state of the product. Non-technical style hacks that are easy to understand/implement.</a:t>
            </a:r>
            <a:endParaRPr>
              <a:latin typeface="ABeeZee"/>
              <a:ea typeface="ABeeZee"/>
              <a:cs typeface="ABeeZee"/>
              <a:sym typeface="ABeeZee"/>
            </a:endParaRPr>
          </a:p>
        </p:txBody>
      </p:sp>
      <p:sp>
        <p:nvSpPr>
          <p:cNvPr id="230" name="Google Shape;230;p20"/>
          <p:cNvSpPr txBox="1"/>
          <p:nvPr/>
        </p:nvSpPr>
        <p:spPr>
          <a:xfrm>
            <a:off x="1106675" y="3681625"/>
            <a:ext cx="7208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Easy to patch or mitigate the vulnerability of the SCADA system.</a:t>
            </a:r>
            <a:endParaRPr>
              <a:latin typeface="ABeeZee"/>
              <a:ea typeface="ABeeZee"/>
              <a:cs typeface="ABeeZee"/>
              <a:sym typeface="ABeeZe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/>
          <p:nvPr>
            <p:ph type="title"/>
          </p:nvPr>
        </p:nvSpPr>
        <p:spPr>
          <a:xfrm>
            <a:off x="311700" y="3699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20"/>
              <a:t>SCADA Home Automation Model</a:t>
            </a:r>
            <a:endParaRPr b="1" sz="322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938" y="1795025"/>
            <a:ext cx="3301624" cy="2849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21"/>
          <p:cNvSpPr txBox="1"/>
          <p:nvPr/>
        </p:nvSpPr>
        <p:spPr>
          <a:xfrm>
            <a:off x="4272350" y="2232313"/>
            <a:ext cx="1685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BD7D8"/>
                </a:solidFill>
              </a:rPr>
              <a:t>Left Panel </a:t>
            </a:r>
            <a:endParaRPr>
              <a:solidFill>
                <a:srgbClr val="CBD7D8"/>
              </a:solidFill>
            </a:endParaRPr>
          </a:p>
        </p:txBody>
      </p:sp>
      <p:sp>
        <p:nvSpPr>
          <p:cNvPr id="238" name="Google Shape;238;p21"/>
          <p:cNvSpPr txBox="1"/>
          <p:nvPr/>
        </p:nvSpPr>
        <p:spPr>
          <a:xfrm>
            <a:off x="6972850" y="2239963"/>
            <a:ext cx="1685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CBD7D8"/>
                </a:solidFill>
              </a:rPr>
              <a:t>Right</a:t>
            </a:r>
            <a:r>
              <a:rPr lang="en" sz="1300">
                <a:solidFill>
                  <a:srgbClr val="CBD7D8"/>
                </a:solidFill>
              </a:rPr>
              <a:t> Panel</a:t>
            </a:r>
            <a:endParaRPr sz="1300">
              <a:solidFill>
                <a:srgbClr val="CBD7D8"/>
              </a:solidFill>
            </a:endParaRPr>
          </a:p>
        </p:txBody>
      </p:sp>
      <p:sp>
        <p:nvSpPr>
          <p:cNvPr id="239" name="Google Shape;239;p21"/>
          <p:cNvSpPr txBox="1"/>
          <p:nvPr/>
        </p:nvSpPr>
        <p:spPr>
          <a:xfrm>
            <a:off x="367050" y="1117925"/>
            <a:ext cx="3245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BD7D8"/>
                </a:solidFill>
              </a:rPr>
              <a:t>SCADA </a:t>
            </a:r>
            <a:r>
              <a:rPr lang="en" sz="1600">
                <a:solidFill>
                  <a:srgbClr val="CBD7D8"/>
                </a:solidFill>
              </a:rPr>
              <a:t>Home</a:t>
            </a:r>
            <a:r>
              <a:rPr lang="en" sz="1600">
                <a:solidFill>
                  <a:srgbClr val="CBD7D8"/>
                </a:solidFill>
              </a:rPr>
              <a:t> Automation Model(Smart Home control panel)</a:t>
            </a:r>
            <a:endParaRPr sz="1600">
              <a:solidFill>
                <a:srgbClr val="CBD7D8"/>
              </a:solidFill>
            </a:endParaRPr>
          </a:p>
        </p:txBody>
      </p:sp>
      <p:sp>
        <p:nvSpPr>
          <p:cNvPr id="240" name="Google Shape;240;p21"/>
          <p:cNvSpPr txBox="1"/>
          <p:nvPr/>
        </p:nvSpPr>
        <p:spPr>
          <a:xfrm>
            <a:off x="5627225" y="1767875"/>
            <a:ext cx="1685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CBD7D8"/>
                </a:solidFill>
              </a:rPr>
              <a:t>Components</a:t>
            </a:r>
            <a:endParaRPr sz="1600" u="sng">
              <a:solidFill>
                <a:srgbClr val="CBD7D8"/>
              </a:solidFill>
            </a:endParaRPr>
          </a:p>
        </p:txBody>
      </p:sp>
      <p:sp>
        <p:nvSpPr>
          <p:cNvPr id="241" name="Google Shape;241;p21"/>
          <p:cNvSpPr txBox="1"/>
          <p:nvPr/>
        </p:nvSpPr>
        <p:spPr>
          <a:xfrm>
            <a:off x="3810350" y="2665850"/>
            <a:ext cx="2609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Model Home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Smart Lock Mechanism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Working garage door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242" name="Google Shape;242;p21"/>
          <p:cNvSpPr txBox="1"/>
          <p:nvPr/>
        </p:nvSpPr>
        <p:spPr>
          <a:xfrm>
            <a:off x="6419750" y="2665850"/>
            <a:ext cx="2609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Smart Lock Control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Garage Door Control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Window Control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Infrared Sensor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en" sz="1200">
                <a:solidFill>
                  <a:schemeClr val="dk1"/>
                </a:solidFill>
              </a:rPr>
              <a:t>Motion Sensor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240"/>
              <a:t>System Design Description</a:t>
            </a:r>
            <a:endParaRPr b="1" sz="324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2"/>
          <p:cNvSpPr txBox="1"/>
          <p:nvPr>
            <p:ph idx="2" type="title"/>
          </p:nvPr>
        </p:nvSpPr>
        <p:spPr>
          <a:xfrm>
            <a:off x="719925" y="1280550"/>
            <a:ext cx="7609500" cy="30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 deliverable will be a portable case that contains a model home with multiple physical security controls commonly found in modern households.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These security controls will send their current states to a HMI displayed in the case.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During a demonstration of our device, cyber attacks will be conducted which allow unauthorized access to the model home.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These attacks will be conducted from an external computer connected through a network hub attached to the case. 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