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90" r:id="rId9"/>
    <p:sldId id="264" r:id="rId10"/>
    <p:sldId id="265" r:id="rId11"/>
    <p:sldId id="274" r:id="rId12"/>
    <p:sldId id="267" r:id="rId13"/>
    <p:sldId id="268" r:id="rId14"/>
    <p:sldId id="269" r:id="rId15"/>
    <p:sldId id="273" r:id="rId16"/>
    <p:sldId id="271" r:id="rId17"/>
    <p:sldId id="272" r:id="rId18"/>
    <p:sldId id="275" r:id="rId19"/>
    <p:sldId id="278" r:id="rId20"/>
    <p:sldId id="276" r:id="rId21"/>
    <p:sldId id="292" r:id="rId22"/>
    <p:sldId id="277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8" r:id="rId31"/>
    <p:sldId id="287" r:id="rId32"/>
    <p:sldId id="291" r:id="rId33"/>
    <p:sldId id="289" r:id="rId34"/>
    <p:sldId id="293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90B08-78D1-BAF7-E33A-833D56FFE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6AADD7-64D0-688A-B4E7-3666F690F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CFC60A-E3BA-DAB8-4E2E-EFA2DC7A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DA31-5C6D-44B8-99CF-CEE10C0CB8C1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5C258F-772B-4716-86BB-FC9CD779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A1C3BC-35A0-66BB-F09C-382FB71F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AE2C-5257-4E4E-B526-3C44DD5C128A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75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7579E-5160-E1EC-7C7A-70635D6E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C0D23B-76D3-FFFD-9823-9E591CCF2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0B7E55-0CE6-AEA2-84C6-921AF314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DA31-5C6D-44B8-99CF-CEE10C0CB8C1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57638-307B-6E96-F223-6436E519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B68F1F-DABB-875A-3D74-34C41BD1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AE2C-5257-4E4E-B526-3C44DD5C128A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69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836D62-B1F8-CA78-5E22-2815590B2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A406B4-B815-D82A-EF7E-FA7336A20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7EE35-59C7-8C57-998A-6F5B3945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DA31-5C6D-44B8-99CF-CEE10C0CB8C1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94B3AF-58A0-BB85-6873-767E9A6A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8E8961-CF43-ABBD-57CF-26F770F7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AE2C-5257-4E4E-B526-3C44DD5C128A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02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BEBC5-0C28-A7AE-695F-39BFCD9D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962C9D-B105-927C-EFD5-0962FECC5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1BD0B1-51BF-FAD1-320A-0EC6611B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DA31-5C6D-44B8-99CF-CEE10C0CB8C1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88E7C2-BAB7-BDF6-A97F-B65E5355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D34C13-B6EA-499B-4353-3B588D7F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AE2C-5257-4E4E-B526-3C44DD5C128A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10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3C954-46DF-07B9-CB97-28B69C72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C97F5E-341F-3AB2-BF65-23870F121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D97A33-5BB0-FD27-B4A1-B3919A04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DA31-5C6D-44B8-99CF-CEE10C0CB8C1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C5C7EF-AA57-C2E5-970B-567AE599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8ED816-32DD-41F5-1D12-CF112E30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AE2C-5257-4E4E-B526-3C44DD5C128A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50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D1B9F-6FD1-EF37-512A-8BF4E1E68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82E4F-1015-804A-9F39-5519C6CC5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4857B8-B89F-FBC1-C85B-B4972268B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412A1D-8D4D-824C-4E21-12C9969B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DA31-5C6D-44B8-99CF-CEE10C0CB8C1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679BBE-5A70-6473-C781-DB84B12A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EC1616-4B96-71CB-BD46-FE06A23F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AE2C-5257-4E4E-B526-3C44DD5C128A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77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DE8F1-491E-0F96-1366-EF3D464F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0BE7E9-6976-0AC3-1A1B-A6C238963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229463-BE8C-004C-410B-06A3E9A5F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2D0736-D1E6-8729-4201-CB937F2D4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F0BBDD-968C-57E3-5F3B-0D10CA149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F7C08CF-17CD-694C-4556-BCFC2982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DA31-5C6D-44B8-99CF-CEE10C0CB8C1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5336BA9-2EB1-871C-45E5-804B7AB1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0DE821-F4CB-28D8-169E-7B5CE86B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AE2C-5257-4E4E-B526-3C44DD5C128A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2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C4DFF-B9D2-662B-3BD4-50C3B426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7EC61F-6775-494C-FBB2-7A1054EE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DA31-5C6D-44B8-99CF-CEE10C0CB8C1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6923AD-8B9E-8319-152E-F8267E00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CED1A8-CC15-B4F3-0F9C-51209383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AE2C-5257-4E4E-B526-3C44DD5C128A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10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49CDD0-83F4-7DBE-A4DA-7C7F3453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DA31-5C6D-44B8-99CF-CEE10C0CB8C1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E01A8A-86A8-6922-CCC2-07AAF0B2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978A38-51BC-E776-B132-770D4BBD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AE2C-5257-4E4E-B526-3C44DD5C128A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93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65812-8C99-B6BC-53C4-61C8A428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FB1821-8697-49A7-4629-3E0E4C2FE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8F2D64-FCE3-4DB1-8EA8-74237C6DF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318D97-B608-17F3-D5E3-72ECB4DC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DA31-5C6D-44B8-99CF-CEE10C0CB8C1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235619-23D0-0C2C-B28D-43C39685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4F9499-3F67-AC4E-9C0C-658D03D9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AE2C-5257-4E4E-B526-3C44DD5C128A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8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998CA-568C-53C0-B9F2-75498D33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4A56EC-3B62-6845-01AE-7769C5DFA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9FEA46-8A00-1685-C717-F5D1C06DB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B22E23-1A18-6A04-341C-DF84E2EF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DA31-5C6D-44B8-99CF-CEE10C0CB8C1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74B91F-6F06-8349-A50A-62624CF6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E705D7-1B31-30AD-EA24-470273D8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AE2C-5257-4E4E-B526-3C44DD5C128A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39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D7324D-DD5E-98FD-A170-17A22349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852C40-12B5-A22E-6E60-43A4D255D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362716-9E6D-3548-4CA7-DD4A2C271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90DA31-5C6D-44B8-99CF-CEE10C0CB8C1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A66E09-A735-9C0C-53BB-4AD050113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1E5FDA-AC1F-D6B6-888B-99C390374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9AE2C-5257-4E4E-B526-3C44DD5C128A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75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DA85D-9D1C-423A-4F01-313B57176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s-419" dirty="0" err="1"/>
              <a:t>Overfitting</a:t>
            </a:r>
            <a:r>
              <a:rPr lang="es-419" dirty="0"/>
              <a:t>, regularización y el </a:t>
            </a:r>
            <a:r>
              <a:rPr lang="es-419" dirty="0" err="1"/>
              <a:t>tradeoff</a:t>
            </a:r>
            <a:r>
              <a:rPr lang="es-419" dirty="0"/>
              <a:t> sesgo - varianza </a:t>
            </a:r>
            <a:endParaRPr lang="fr-F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731E2E-71E6-7C9F-30EB-6CDA7D5BA8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010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AEC84-1037-1540-0053-EEE125CA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/>
              <a:t>El modelo polinómico de grado M corresponde a una matriz de diseño de la forma</a:t>
            </a:r>
            <a:endParaRPr lang="fr-F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B15C7A3-57C9-E2D3-966E-A9916C717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440" y="1690688"/>
            <a:ext cx="6651926" cy="305206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5D3E372D-F9D1-6CB7-AABF-47E2C3C284DA}"/>
              </a:ext>
            </a:extLst>
          </p:cNvPr>
          <p:cNvSpPr txBox="1">
            <a:spLocks/>
          </p:cNvSpPr>
          <p:nvPr/>
        </p:nvSpPr>
        <p:spPr>
          <a:xfrm>
            <a:off x="465945" y="47427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338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88E65-02F1-AB3D-141A-09B894DF1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269B8-3E05-DA74-2073-160276E6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419" dirty="0"/>
              <a:t>El modelo polinómico de grado M corresponde a una matriz de diseño de la forma</a:t>
            </a:r>
            <a:endParaRPr lang="fr-F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6E48D6-7C96-0F9B-4ED7-A82E9100C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440" y="1690688"/>
            <a:ext cx="6651926" cy="305206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F07B3FD-A142-7B05-D582-4179558065D6}"/>
              </a:ext>
            </a:extLst>
          </p:cNvPr>
          <p:cNvSpPr txBox="1">
            <a:spLocks/>
          </p:cNvSpPr>
          <p:nvPr/>
        </p:nvSpPr>
        <p:spPr>
          <a:xfrm>
            <a:off x="465945" y="47427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4FE554-5CEE-CCC4-6472-4028175770DA}"/>
              </a:ext>
            </a:extLst>
          </p:cNvPr>
          <p:cNvSpPr txBox="1">
            <a:spLocks/>
          </p:cNvSpPr>
          <p:nvPr/>
        </p:nvSpPr>
        <p:spPr>
          <a:xfrm>
            <a:off x="1210455" y="50575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3600" dirty="0"/>
              <a:t>Como lo </a:t>
            </a:r>
            <a:r>
              <a:rPr lang="es-419" sz="3600" dirty="0" err="1"/>
              <a:t>escojemos</a:t>
            </a:r>
            <a:r>
              <a:rPr lang="es-419" sz="3600" dirty="0"/>
              <a:t> nosotros, lo llamamos </a:t>
            </a:r>
            <a:r>
              <a:rPr lang="es-419" sz="3600" b="1" dirty="0" err="1"/>
              <a:t>hiperparámetro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211803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D2403-187A-AB4A-F28F-40A6160E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¿Cuál M deberíamos escoger (grado del polinomio)?</a:t>
            </a:r>
            <a:endParaRPr lang="fr-F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C46BC6C-A14D-636A-0590-7410164E9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078592" cy="1448002"/>
          </a:xfrm>
          <a:prstGeom prst="rect">
            <a:avLst/>
          </a:prstGeom>
        </p:spPr>
      </p:pic>
      <p:pic>
        <p:nvPicPr>
          <p:cNvPr id="7" name="Marcador de contenido 4" descr="Imagen que contiene Gráfico&#10;&#10;El contenido generado por IA puede ser incorrecto.">
            <a:extLst>
              <a:ext uri="{FF2B5EF4-FFF2-40B4-BE49-F238E27FC236}">
                <a16:creationId xmlns:a16="http://schemas.microsoft.com/office/drawing/2014/main" id="{8011974E-825D-15B0-3EAB-C4F5244AA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17" y="3207896"/>
            <a:ext cx="4685806" cy="3363394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BA34015-4B03-7244-A85C-4A703DC201DE}"/>
              </a:ext>
            </a:extLst>
          </p:cNvPr>
          <p:cNvSpPr txBox="1">
            <a:spLocks/>
          </p:cNvSpPr>
          <p:nvPr/>
        </p:nvSpPr>
        <p:spPr>
          <a:xfrm>
            <a:off x="6209225" y="3719311"/>
            <a:ext cx="4685806" cy="223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3200" dirty="0"/>
              <a:t>Ojo: la curva verde NO es el polinomio, es la función generadora de datos sen(</a:t>
            </a:r>
            <a:r>
              <a:rPr lang="es-419" sz="3200" dirty="0" err="1"/>
              <a:t>nx</a:t>
            </a:r>
            <a:r>
              <a:rPr lang="es-419" sz="3200" dirty="0"/>
              <a:t>)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763447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0601C-8491-F522-766A-05E4FA8D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Veamos que pasa para distintos valores de M </a:t>
            </a:r>
            <a:endParaRPr lang="fr-F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B713EA-E505-5147-FFE1-DFCA47545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09" y="1690688"/>
            <a:ext cx="6565692" cy="47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3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FB50B-576B-BF42-C6CD-9E1900EB6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FFF2F-47F9-A543-F569-8D44E59C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Veamos que pasa para distintos valores de M </a:t>
            </a:r>
            <a:endParaRPr lang="fr-F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91EBF8-41ED-3DD5-5C7C-235FF2328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868" y="1641970"/>
            <a:ext cx="6116263" cy="439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21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CC545-6DE8-8D0D-756F-A3BA10C06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9010C-0ADB-D8B6-9B51-8BE6152C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Veamos que pasa para distintos valores de M </a:t>
            </a:r>
            <a:endParaRPr lang="fr-F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0B2A90-A2FA-1B0A-D80A-205BC3B5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62" y="1383380"/>
            <a:ext cx="7184475" cy="528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22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4ED2B-3EA7-3F93-5B24-1E37338C7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FC98A-F580-18E2-F248-7F927C45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Veamos que pasa para distintos valores de M </a:t>
            </a:r>
            <a:endParaRPr lang="fr-F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740E812-5580-79AF-0346-2FCD37AFD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217" y="1469036"/>
            <a:ext cx="6885566" cy="515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81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0C872-EF0E-E45F-EAB9-59070175A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48DB4-F668-9DC3-DF4E-0943E008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571" y="515837"/>
            <a:ext cx="5442679" cy="4866955"/>
          </a:xfrm>
        </p:spPr>
        <p:txBody>
          <a:bodyPr>
            <a:normAutofit/>
          </a:bodyPr>
          <a:lstStyle/>
          <a:p>
            <a:r>
              <a:rPr lang="es-419" dirty="0"/>
              <a:t>El error cuadrático medio da 0: polinomio pasa por todos los puntos</a:t>
            </a:r>
            <a:endParaRPr lang="fr-F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813BA6B-75BF-6AF7-E280-B0056BB2E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6" y="572505"/>
            <a:ext cx="5666324" cy="42403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B34BD6C-81A5-196C-502A-CEC67BA3D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43" y="4812901"/>
            <a:ext cx="6438029" cy="162576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7D69E72-5E9C-297F-BD58-E2F25C540EA1}"/>
              </a:ext>
            </a:extLst>
          </p:cNvPr>
          <p:cNvSpPr txBox="1"/>
          <p:nvPr/>
        </p:nvSpPr>
        <p:spPr>
          <a:xfrm>
            <a:off x="7175827" y="5271840"/>
            <a:ext cx="837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000" dirty="0"/>
              <a:t>= 0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481634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5153B-2F32-221C-7C91-853D7DD6F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7F9F0-77DF-E39F-424E-01FB268D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571" y="515837"/>
            <a:ext cx="5442679" cy="4866955"/>
          </a:xfrm>
        </p:spPr>
        <p:txBody>
          <a:bodyPr>
            <a:normAutofit/>
          </a:bodyPr>
          <a:lstStyle/>
          <a:p>
            <a:r>
              <a:rPr lang="es-419" dirty="0"/>
              <a:t>Pero el polinomio no se parece a la función generadora de datos, ¿Qué está pasando?</a:t>
            </a:r>
            <a:endParaRPr lang="fr-F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FCA00C3-8E82-2ED5-855C-839CA0758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6" y="572505"/>
            <a:ext cx="5666324" cy="42403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C85B38B-ADB3-6D85-A574-4411EF8EB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43" y="4812901"/>
            <a:ext cx="6438029" cy="162576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FF69356-A961-9DD4-D4D9-12046091BFAF}"/>
              </a:ext>
            </a:extLst>
          </p:cNvPr>
          <p:cNvSpPr txBox="1"/>
          <p:nvPr/>
        </p:nvSpPr>
        <p:spPr>
          <a:xfrm>
            <a:off x="7175827" y="5271840"/>
            <a:ext cx="837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000" dirty="0"/>
              <a:t>= 0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014413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0CD92-D2E1-BC4F-2CF3-988FB0C0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49" y="299803"/>
            <a:ext cx="9427269" cy="1860914"/>
          </a:xfrm>
        </p:spPr>
        <p:txBody>
          <a:bodyPr/>
          <a:lstStyle/>
          <a:p>
            <a:r>
              <a:rPr lang="es-419" dirty="0"/>
              <a:t>Valores de los coeficientes de los polinomios ajustados</a:t>
            </a:r>
            <a:endParaRPr lang="fr-F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A43825-0DF1-0514-1DE8-A983EC0D2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482" y="2160717"/>
            <a:ext cx="6580861" cy="430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0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732F5-9D4B-0412-AF87-CC8315F2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Recordemos lo que vimos la última sesión teórica</a:t>
            </a:r>
            <a:endParaRPr lang="fr-F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6A48D4-8156-28F4-5433-017F0EA01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Regresión lineal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Linear Regression in Machine learning">
            <a:extLst>
              <a:ext uri="{FF2B5EF4-FFF2-40B4-BE49-F238E27FC236}">
                <a16:creationId xmlns:a16="http://schemas.microsoft.com/office/drawing/2014/main" id="{15F60C58-2ED2-9D05-CC47-4B2651617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69" y="1690688"/>
            <a:ext cx="4487680" cy="281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122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67850-D449-A2BC-ECCB-EEC5DE8F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Overfitting</a:t>
            </a:r>
            <a:endParaRPr lang="fr-F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7F3ED9-6AE5-7C34-4612-05F9DC575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Fenómeno en el cual el modelo tiene tanta flexibilidad que se empieza a ajustar al ruido del conjunto de datos de entrenamiento, y a “memorizárselos”</a:t>
            </a:r>
          </a:p>
          <a:p>
            <a:r>
              <a:rPr lang="es-419" dirty="0"/>
              <a:t>Queremos que el modelo sea capaz de GENERALIZAR. </a:t>
            </a:r>
            <a:endParaRPr lang="fr-FR" dirty="0"/>
          </a:p>
        </p:txBody>
      </p:sp>
      <p:pic>
        <p:nvPicPr>
          <p:cNvPr id="4098" name="Picture 2" descr="ML | Underfitting and Overfitting - GeeksforGeeks">
            <a:extLst>
              <a:ext uri="{FF2B5EF4-FFF2-40B4-BE49-F238E27FC236}">
                <a16:creationId xmlns:a16="http://schemas.microsoft.com/office/drawing/2014/main" id="{2CD088FE-AD82-9092-A50A-CBDD5C859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691" y="3574217"/>
            <a:ext cx="7538803" cy="309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086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7F9CA60-A864-82BB-85BA-12343B0E3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65" y="770591"/>
            <a:ext cx="11172669" cy="531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05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C511C-3D0B-9F05-2578-34B7BD93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Remedios para el </a:t>
            </a:r>
            <a:r>
              <a:rPr lang="es-419" dirty="0" err="1"/>
              <a:t>overffitting</a:t>
            </a:r>
            <a:r>
              <a:rPr lang="es-419" dirty="0"/>
              <a:t>: Mas datos</a:t>
            </a:r>
            <a:endParaRPr lang="fr-F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51A32B-F75C-EF39-79EF-6886A1F11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37"/>
            <a:ext cx="10515600" cy="4351338"/>
          </a:xfrm>
        </p:spPr>
        <p:txBody>
          <a:bodyPr/>
          <a:lstStyle/>
          <a:p>
            <a:r>
              <a:rPr lang="es-419" dirty="0"/>
              <a:t>El primer remedio es aumentar los datos. De aquí la importancia de tener MUCHOS datos. </a:t>
            </a:r>
            <a:endParaRPr lang="fr-F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D69B24-C58C-0A2A-216D-0CC10662B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27" y="2608290"/>
            <a:ext cx="10301828" cy="388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50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D09CF-E4A1-ACCA-C5C7-106E473AE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52FD3-A4D0-7FE0-8ABC-8285C539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Remedios para el </a:t>
            </a:r>
            <a:r>
              <a:rPr lang="es-419" dirty="0" err="1"/>
              <a:t>overffitting</a:t>
            </a:r>
            <a:r>
              <a:rPr lang="es-419" dirty="0"/>
              <a:t>: Regularización</a:t>
            </a:r>
            <a:endParaRPr lang="fr-F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0E3C77-CD2B-E642-1011-3291AB5B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37"/>
            <a:ext cx="10515600" cy="4351338"/>
          </a:xfrm>
        </p:spPr>
        <p:txBody>
          <a:bodyPr/>
          <a:lstStyle/>
          <a:p>
            <a:r>
              <a:rPr lang="es-419" dirty="0"/>
              <a:t>El segundo remedio es introducir regularización: penalizar soluciones muy complejas y favorecer más simples. ¿Cómo lo logramos?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0321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A198E-D014-1F23-25EA-2F1117700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6FCA4-995A-7A1D-765C-5A88881C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Remedios para el </a:t>
            </a:r>
            <a:r>
              <a:rPr lang="es-419" dirty="0" err="1"/>
              <a:t>overffitting</a:t>
            </a:r>
            <a:r>
              <a:rPr lang="es-419" dirty="0"/>
              <a:t>: Regularización</a:t>
            </a:r>
            <a:endParaRPr lang="fr-F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66FD3F-BF78-3285-128D-93E40ADDF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37"/>
            <a:ext cx="10515600" cy="4351338"/>
          </a:xfrm>
        </p:spPr>
        <p:txBody>
          <a:bodyPr/>
          <a:lstStyle/>
          <a:p>
            <a:r>
              <a:rPr lang="es-419" dirty="0"/>
              <a:t>El segundo remedio es introducir regularización: penalizar soluciones muy complejas y favorecer más simples. </a:t>
            </a:r>
            <a:r>
              <a:rPr lang="fr-FR" dirty="0"/>
              <a:t>¿</a:t>
            </a:r>
            <a:r>
              <a:rPr lang="fr-FR" dirty="0" err="1"/>
              <a:t>Como</a:t>
            </a:r>
            <a:r>
              <a:rPr lang="fr-FR" dirty="0"/>
              <a:t> lo </a:t>
            </a:r>
            <a:r>
              <a:rPr lang="fr-FR" dirty="0" err="1"/>
              <a:t>logramos</a:t>
            </a:r>
            <a:r>
              <a:rPr lang="fr-FR" dirty="0"/>
              <a:t>?</a:t>
            </a:r>
          </a:p>
          <a:p>
            <a:r>
              <a:rPr lang="fr-FR" dirty="0" err="1"/>
              <a:t>Añadamos</a:t>
            </a:r>
            <a:r>
              <a:rPr lang="fr-FR" dirty="0"/>
              <a:t> un </a:t>
            </a:r>
            <a:r>
              <a:rPr lang="fr-FR" dirty="0" err="1"/>
              <a:t>término</a:t>
            </a:r>
            <a:r>
              <a:rPr lang="fr-FR" dirty="0"/>
              <a:t> de </a:t>
            </a:r>
            <a:r>
              <a:rPr lang="fr-FR" dirty="0" err="1"/>
              <a:t>regularización</a:t>
            </a:r>
            <a:r>
              <a:rPr lang="fr-FR" dirty="0"/>
              <a:t> al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cuadrático</a:t>
            </a:r>
            <a:r>
              <a:rPr lang="fr-FR" dirty="0"/>
              <a:t> medio que </a:t>
            </a:r>
            <a:r>
              <a:rPr lang="fr-FR" dirty="0" err="1"/>
              <a:t>penalice</a:t>
            </a:r>
            <a:r>
              <a:rPr lang="fr-FR" dirty="0"/>
              <a:t> </a:t>
            </a:r>
            <a:r>
              <a:rPr lang="fr-FR" dirty="0" err="1"/>
              <a:t>coeficientes</a:t>
            </a:r>
            <a:r>
              <a:rPr lang="fr-FR" dirty="0"/>
              <a:t> </a:t>
            </a:r>
            <a:r>
              <a:rPr lang="fr-FR" dirty="0" err="1"/>
              <a:t>muy</a:t>
            </a:r>
            <a:r>
              <a:rPr lang="fr-FR" dirty="0"/>
              <a:t> grandes. </a:t>
            </a:r>
            <a:endParaRPr lang="es-419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D01C7B4-4286-EF0E-6BDA-408A33868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4144346"/>
            <a:ext cx="9716856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33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48AC1-6539-1D12-AEE6-5F5598DCF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39CFB-26F2-8FC0-DE0D-82B6A318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Remedios para el </a:t>
            </a:r>
            <a:r>
              <a:rPr lang="es-419" dirty="0" err="1"/>
              <a:t>overffitting</a:t>
            </a:r>
            <a:r>
              <a:rPr lang="es-419" dirty="0"/>
              <a:t>: Regularización</a:t>
            </a:r>
            <a:endParaRPr lang="fr-F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CF981D-CFF3-0C1D-B52D-80B0C82FA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37"/>
            <a:ext cx="10515600" cy="4351338"/>
          </a:xfrm>
        </p:spPr>
        <p:txBody>
          <a:bodyPr/>
          <a:lstStyle/>
          <a:p>
            <a:r>
              <a:rPr lang="es-419" dirty="0"/>
              <a:t>El segundo remedio es introducir regularización: penalizar soluciones muy complejas y favorecer más simples. </a:t>
            </a:r>
            <a:r>
              <a:rPr lang="fr-FR" dirty="0"/>
              <a:t>¿</a:t>
            </a:r>
            <a:r>
              <a:rPr lang="fr-FR" dirty="0" err="1"/>
              <a:t>Como</a:t>
            </a:r>
            <a:r>
              <a:rPr lang="fr-FR" dirty="0"/>
              <a:t> lo </a:t>
            </a:r>
            <a:r>
              <a:rPr lang="fr-FR" dirty="0" err="1"/>
              <a:t>logramos</a:t>
            </a:r>
            <a:r>
              <a:rPr lang="fr-FR" dirty="0"/>
              <a:t>?</a:t>
            </a:r>
          </a:p>
          <a:p>
            <a:r>
              <a:rPr lang="fr-FR" dirty="0" err="1"/>
              <a:t>Añadamos</a:t>
            </a:r>
            <a:r>
              <a:rPr lang="fr-FR" dirty="0"/>
              <a:t> un </a:t>
            </a:r>
            <a:r>
              <a:rPr lang="fr-FR" dirty="0" err="1"/>
              <a:t>término</a:t>
            </a:r>
            <a:r>
              <a:rPr lang="fr-FR" dirty="0"/>
              <a:t> de </a:t>
            </a:r>
            <a:r>
              <a:rPr lang="fr-FR" dirty="0" err="1"/>
              <a:t>regularización</a:t>
            </a:r>
            <a:r>
              <a:rPr lang="fr-FR" dirty="0"/>
              <a:t> al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cuadrático</a:t>
            </a:r>
            <a:r>
              <a:rPr lang="fr-FR" dirty="0"/>
              <a:t> medio que </a:t>
            </a:r>
            <a:r>
              <a:rPr lang="fr-FR" dirty="0" err="1"/>
              <a:t>penalice</a:t>
            </a:r>
            <a:r>
              <a:rPr lang="fr-FR" dirty="0"/>
              <a:t> </a:t>
            </a:r>
            <a:r>
              <a:rPr lang="fr-FR" dirty="0" err="1"/>
              <a:t>coeficientes</a:t>
            </a:r>
            <a:r>
              <a:rPr lang="fr-FR" dirty="0"/>
              <a:t> </a:t>
            </a:r>
            <a:r>
              <a:rPr lang="fr-FR" dirty="0" err="1"/>
              <a:t>muy</a:t>
            </a:r>
            <a:r>
              <a:rPr lang="fr-FR" dirty="0"/>
              <a:t> grandes. </a:t>
            </a:r>
            <a:endParaRPr lang="es-419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B519AF-0952-BD6C-BA5D-F627B0489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4144346"/>
            <a:ext cx="9716856" cy="1819529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D6F2FDC3-3A85-3B51-227E-A621606B63A5}"/>
              </a:ext>
            </a:extLst>
          </p:cNvPr>
          <p:cNvSpPr/>
          <p:nvPr/>
        </p:nvSpPr>
        <p:spPr>
          <a:xfrm>
            <a:off x="8874177" y="4437089"/>
            <a:ext cx="2308484" cy="13041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57C6682-8C46-0962-2076-6549BFA48DB2}"/>
              </a:ext>
            </a:extLst>
          </p:cNvPr>
          <p:cNvCxnSpPr>
            <a:cxnSpLocks/>
          </p:cNvCxnSpPr>
          <p:nvPr/>
        </p:nvCxnSpPr>
        <p:spPr>
          <a:xfrm flipH="1">
            <a:off x="6865495" y="5516380"/>
            <a:ext cx="2008682" cy="569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FE984C6-2A0B-EF42-330D-1E061E0DF51A}"/>
              </a:ext>
            </a:extLst>
          </p:cNvPr>
          <p:cNvSpPr txBox="1"/>
          <p:nvPr/>
        </p:nvSpPr>
        <p:spPr>
          <a:xfrm>
            <a:off x="4673644" y="6129542"/>
            <a:ext cx="4383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800" b="1" dirty="0">
                <a:solidFill>
                  <a:srgbClr val="FF0000"/>
                </a:solidFill>
              </a:rPr>
              <a:t>Término de regularización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B54F152-C965-8EFA-7686-38EE6A367747}"/>
              </a:ext>
            </a:extLst>
          </p:cNvPr>
          <p:cNvSpPr/>
          <p:nvPr/>
        </p:nvSpPr>
        <p:spPr>
          <a:xfrm>
            <a:off x="8874177" y="4678026"/>
            <a:ext cx="791193" cy="80837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A7A2F04-95C9-04AF-52CF-99A9B2AB99FE}"/>
              </a:ext>
            </a:extLst>
          </p:cNvPr>
          <p:cNvCxnSpPr/>
          <p:nvPr/>
        </p:nvCxnSpPr>
        <p:spPr>
          <a:xfrm flipH="1" flipV="1">
            <a:off x="7869836" y="4257207"/>
            <a:ext cx="1004341" cy="5246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FD87269-659C-8F9D-B543-44A39F83118F}"/>
              </a:ext>
            </a:extLst>
          </p:cNvPr>
          <p:cNvSpPr txBox="1"/>
          <p:nvPr/>
        </p:nvSpPr>
        <p:spPr>
          <a:xfrm>
            <a:off x="5117564" y="3829930"/>
            <a:ext cx="279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800" b="1" dirty="0" err="1">
                <a:solidFill>
                  <a:srgbClr val="0070C0"/>
                </a:solidFill>
              </a:rPr>
              <a:t>Hiperparámetro</a:t>
            </a:r>
            <a:endParaRPr lang="fr-FR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45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679558B-CE6E-8DF6-9844-62D563096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06" y="647486"/>
            <a:ext cx="5270377" cy="3944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7666A2A-40CB-77D6-2848-16524CA30069}"/>
              </a:ext>
            </a:extLst>
          </p:cNvPr>
          <p:cNvSpPr txBox="1"/>
          <p:nvPr/>
        </p:nvSpPr>
        <p:spPr>
          <a:xfrm>
            <a:off x="778907" y="4721902"/>
            <a:ext cx="4002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b="1" dirty="0"/>
              <a:t>SIN REGULARIZACIÓN</a:t>
            </a:r>
            <a:endParaRPr lang="fr-FR" sz="28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6BF2CF5-10DF-D730-265F-2AA41B833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270" y="647486"/>
            <a:ext cx="5881127" cy="416032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7053360-2E91-F569-49EB-CB6BB7A076D4}"/>
              </a:ext>
            </a:extLst>
          </p:cNvPr>
          <p:cNvSpPr txBox="1"/>
          <p:nvPr/>
        </p:nvSpPr>
        <p:spPr>
          <a:xfrm>
            <a:off x="6811648" y="4721902"/>
            <a:ext cx="4002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b="1" dirty="0"/>
              <a:t>CON REGULARIZACIÓN</a:t>
            </a:r>
            <a:endParaRPr lang="fr-FR" sz="2800" b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2795F0D-E5E7-7449-EBDE-D2122B768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757" y="5245122"/>
            <a:ext cx="7161025" cy="134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10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C004D-C8F4-ACAA-B349-EC25E8A0F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D294707-8C30-149F-B024-8C7CDF126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66" y="253789"/>
            <a:ext cx="6438846" cy="454418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2AC8347-86E0-2CCA-C285-C32FF56F11B8}"/>
              </a:ext>
            </a:extLst>
          </p:cNvPr>
          <p:cNvSpPr txBox="1"/>
          <p:nvPr/>
        </p:nvSpPr>
        <p:spPr>
          <a:xfrm>
            <a:off x="7681497" y="837304"/>
            <a:ext cx="359763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b="1" dirty="0"/>
              <a:t>DEMASIADA REGULARIZACIÓN (</a:t>
            </a:r>
            <a:r>
              <a:rPr lang="el-GR" sz="3200" b="1" dirty="0"/>
              <a:t>λ</a:t>
            </a:r>
            <a:r>
              <a:rPr lang="es-419" sz="3200" b="1" dirty="0"/>
              <a:t> muy grande, estamos penalizando demasiado)</a:t>
            </a:r>
            <a:r>
              <a:rPr lang="es-419" b="1" dirty="0"/>
              <a:t> </a:t>
            </a:r>
            <a:endParaRPr lang="fr-FR" sz="28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2223DCE-89A5-B24A-DEDA-5BE9BD36D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72" y="4784682"/>
            <a:ext cx="9716856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56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923F800-B309-B3D7-4BED-41ADD4DC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369" y="1559301"/>
            <a:ext cx="7649439" cy="515129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5C98793-5324-0972-4442-A8FEFBC4B89D}"/>
              </a:ext>
            </a:extLst>
          </p:cNvPr>
          <p:cNvSpPr txBox="1"/>
          <p:nvPr/>
        </p:nvSpPr>
        <p:spPr>
          <a:xfrm>
            <a:off x="641787" y="543963"/>
            <a:ext cx="1155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600" dirty="0"/>
              <a:t>Coeficientes regularizados para polinomio de grado M = 9</a:t>
            </a:r>
            <a:endParaRPr lang="fr-FR" sz="3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F4EFDF-71D0-188F-7633-039CF59A228F}"/>
              </a:ext>
            </a:extLst>
          </p:cNvPr>
          <p:cNvSpPr txBox="1"/>
          <p:nvPr/>
        </p:nvSpPr>
        <p:spPr>
          <a:xfrm>
            <a:off x="3297487" y="1317390"/>
            <a:ext cx="205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Sin regularización</a:t>
            </a:r>
            <a:endParaRPr lang="fr-FR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EA1CAFC-51C4-7899-9FDF-B66CC98FC994}"/>
              </a:ext>
            </a:extLst>
          </p:cNvPr>
          <p:cNvSpPr txBox="1"/>
          <p:nvPr/>
        </p:nvSpPr>
        <p:spPr>
          <a:xfrm>
            <a:off x="5487806" y="1317390"/>
            <a:ext cx="215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>
                <a:solidFill>
                  <a:srgbClr val="00B050"/>
                </a:solidFill>
              </a:rPr>
              <a:t>Con regularización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219624-1666-5065-B8A8-24D40F32F5BC}"/>
              </a:ext>
            </a:extLst>
          </p:cNvPr>
          <p:cNvSpPr txBox="1"/>
          <p:nvPr/>
        </p:nvSpPr>
        <p:spPr>
          <a:xfrm>
            <a:off x="7774306" y="1317390"/>
            <a:ext cx="291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>
                <a:solidFill>
                  <a:srgbClr val="C00000"/>
                </a:solidFill>
              </a:rPr>
              <a:t>Demasiada regularización</a:t>
            </a:r>
            <a:endParaRPr lang="fr-F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942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95160-A5F6-65C0-B27B-F0CF82D7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Tradeoff</a:t>
            </a:r>
            <a:r>
              <a:rPr lang="es-419" dirty="0"/>
              <a:t> Sesgo y Varianza</a:t>
            </a:r>
            <a:endParaRPr lang="fr-F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C2B4D4-CD34-5186-846A-50ECCE7CC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4936185" cy="369399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E8050AA-CA75-7A74-6CFB-A699EFB6B232}"/>
              </a:ext>
            </a:extLst>
          </p:cNvPr>
          <p:cNvSpPr txBox="1"/>
          <p:nvPr/>
        </p:nvSpPr>
        <p:spPr>
          <a:xfrm>
            <a:off x="562883" y="5384685"/>
            <a:ext cx="55331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/>
              <a:t>DEMASIADA FLEXIBILIDAD,</a:t>
            </a:r>
          </a:p>
          <a:p>
            <a:r>
              <a:rPr lang="es-419" sz="2400" b="1" dirty="0"/>
              <a:t>NO GENERALIZA BIEN A OTROS DATOS</a:t>
            </a:r>
            <a:endParaRPr lang="fr-FR" sz="24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67E735-A6E9-E15F-7565-78EBF1866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2154"/>
            <a:ext cx="5350535" cy="38406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BCFCDFC-2683-74F8-D62C-EB3500F9D911}"/>
              </a:ext>
            </a:extLst>
          </p:cNvPr>
          <p:cNvSpPr txBox="1"/>
          <p:nvPr/>
        </p:nvSpPr>
        <p:spPr>
          <a:xfrm>
            <a:off x="6510351" y="5355723"/>
            <a:ext cx="5257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/>
              <a:t>MUY POCA FLEXIBILIDAD, NO ES CAPAZ DE CAPTURAR LA NO LINEALIDAD DE LOS DATOS</a:t>
            </a:r>
          </a:p>
        </p:txBody>
      </p:sp>
    </p:spTree>
    <p:extLst>
      <p:ext uri="{BB962C8B-B14F-4D97-AF65-F5344CB8AC3E}">
        <p14:creationId xmlns:p14="http://schemas.microsoft.com/office/powerpoint/2010/main" val="280700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A09DE-D1C2-AFD7-4A36-83B0B1BE7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FD5F3-12D8-01AD-3526-A91713E9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Recordemos lo que vimos la última sesión teórica</a:t>
            </a:r>
            <a:endParaRPr lang="fr-F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F2C03C-25F9-EA50-C547-789E7D3C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Regresión lineal</a:t>
            </a:r>
          </a:p>
          <a:p>
            <a:r>
              <a:rPr lang="es-419" dirty="0"/>
              <a:t>Ingeniería de características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Linear Regression in Machine learning">
            <a:extLst>
              <a:ext uri="{FF2B5EF4-FFF2-40B4-BE49-F238E27FC236}">
                <a16:creationId xmlns:a16="http://schemas.microsoft.com/office/drawing/2014/main" id="{8CCECFBC-B3E7-D411-257B-DE0DCB46C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69" y="1690688"/>
            <a:ext cx="4487680" cy="281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923C31B-8DDD-54BC-775C-F0E24A1B3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096" y="4835294"/>
            <a:ext cx="390579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94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C1122-A031-0949-7DE9-5CB25D0A7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48108-6154-EAEB-C997-6AE8C569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Tradeoff</a:t>
            </a:r>
            <a:r>
              <a:rPr lang="es-419" dirty="0"/>
              <a:t> Sesgo y Varianza</a:t>
            </a:r>
            <a:endParaRPr lang="fr-F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7C9B6A3-BF41-7D5A-0A90-25E313663459}"/>
              </a:ext>
            </a:extLst>
          </p:cNvPr>
          <p:cNvSpPr txBox="1"/>
          <p:nvPr/>
        </p:nvSpPr>
        <p:spPr>
          <a:xfrm>
            <a:off x="644578" y="2121560"/>
            <a:ext cx="10471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dirty="0"/>
              <a:t>SESGO: inclinación del modelo por unas funciones u otras</a:t>
            </a:r>
            <a:endParaRPr lang="fr-FR" sz="3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1999BD-4EBD-2592-6DA1-BA4B457BDAC7}"/>
              </a:ext>
            </a:extLst>
          </p:cNvPr>
          <p:cNvSpPr txBox="1"/>
          <p:nvPr/>
        </p:nvSpPr>
        <p:spPr>
          <a:xfrm>
            <a:off x="644579" y="3429000"/>
            <a:ext cx="104717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200" dirty="0"/>
              <a:t>VARIANZA: Que tanto cambia el error cuando cambiamos el conjunto de datos.</a:t>
            </a:r>
            <a:endParaRPr lang="fr-FR" sz="32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3D11CAB-3E7B-18A4-378A-2BC91DCF6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88" y="4506218"/>
            <a:ext cx="10471712" cy="167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27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3C612-CAF0-F51D-C3BC-07902D36C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4C208-375A-5585-6B8E-D7C59E17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Tradeoff</a:t>
            </a:r>
            <a:r>
              <a:rPr lang="es-419" dirty="0"/>
              <a:t> Sesgo y Varianza</a:t>
            </a:r>
            <a:endParaRPr lang="fr-F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304558-F5C2-A854-677C-3F5B8CBA1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4936185" cy="36939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1672B0C-E99D-05B1-61BB-A777E5F8A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2154"/>
            <a:ext cx="5350535" cy="384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0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2E823-7A0E-7D19-2A12-228681440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EC8A7-EBE4-2BCE-B76F-6151E4D7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Tradeoff</a:t>
            </a:r>
            <a:r>
              <a:rPr lang="es-419" dirty="0"/>
              <a:t> Sesgo y Varianza</a:t>
            </a:r>
            <a:endParaRPr lang="fr-F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9AA280-7CAE-8290-8430-451A4DAAF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4936185" cy="369399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2F9D944-8D6C-7E8C-F677-050618F972EE}"/>
              </a:ext>
            </a:extLst>
          </p:cNvPr>
          <p:cNvSpPr txBox="1"/>
          <p:nvPr/>
        </p:nvSpPr>
        <p:spPr>
          <a:xfrm>
            <a:off x="745465" y="5384685"/>
            <a:ext cx="4848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/>
              <a:t>MUCHA VARIANZA, POCO SESGO</a:t>
            </a:r>
            <a:endParaRPr lang="fr-FR" sz="24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64E6361-D31A-1C69-FDB1-D710AFDB1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2154"/>
            <a:ext cx="5350535" cy="38406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965A370-F5DA-AC97-5E7F-478A03EF7491}"/>
              </a:ext>
            </a:extLst>
          </p:cNvPr>
          <p:cNvSpPr txBox="1"/>
          <p:nvPr/>
        </p:nvSpPr>
        <p:spPr>
          <a:xfrm>
            <a:off x="6510351" y="5355723"/>
            <a:ext cx="525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b="1" dirty="0"/>
              <a:t>MUCHO SESGO, POCA VARIANZA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060506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81DF71D-AC77-DCFA-A03F-4357971C5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406" y="389034"/>
            <a:ext cx="6772369" cy="60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914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4C450-BC5F-9CCD-F0F4-8B36BA1DA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9DADCA89-71C1-44E1-25A8-71051FBD1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406" y="389034"/>
            <a:ext cx="6772369" cy="60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83C0CD64-420B-B8DF-1DD5-D50F47E580D5}"/>
              </a:ext>
            </a:extLst>
          </p:cNvPr>
          <p:cNvCxnSpPr>
            <a:cxnSpLocks/>
          </p:cNvCxnSpPr>
          <p:nvPr/>
        </p:nvCxnSpPr>
        <p:spPr>
          <a:xfrm flipH="1" flipV="1">
            <a:off x="2428406" y="3429000"/>
            <a:ext cx="2203555" cy="8282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C362C51D-E8D8-F43F-C8FC-AFB50F860CA6}"/>
              </a:ext>
            </a:extLst>
          </p:cNvPr>
          <p:cNvSpPr txBox="1"/>
          <p:nvPr/>
        </p:nvSpPr>
        <p:spPr>
          <a:xfrm>
            <a:off x="539647" y="2102930"/>
            <a:ext cx="29680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Necesitamos “trasladar” los resultados del modelo</a:t>
            </a:r>
            <a:endParaRPr lang="fr-FR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00E4864-B051-E8C5-D771-6BFD106ED0AC}"/>
              </a:ext>
            </a:extLst>
          </p:cNvPr>
          <p:cNvSpPr txBox="1"/>
          <p:nvPr/>
        </p:nvSpPr>
        <p:spPr>
          <a:xfrm>
            <a:off x="9763594" y="389034"/>
            <a:ext cx="2243527" cy="1597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/>
              <a:t>Necesitamos promediar los resultados del modelo</a:t>
            </a:r>
            <a:endParaRPr lang="fr-FR" sz="2400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61DB267-E187-24B0-18DE-1F2F4BA654B9}"/>
              </a:ext>
            </a:extLst>
          </p:cNvPr>
          <p:cNvCxnSpPr>
            <a:cxnSpLocks/>
          </p:cNvCxnSpPr>
          <p:nvPr/>
        </p:nvCxnSpPr>
        <p:spPr>
          <a:xfrm flipV="1">
            <a:off x="8094689" y="1187605"/>
            <a:ext cx="1439055" cy="671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2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519364-FDFC-843B-0490-15C279D6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695"/>
            <a:ext cx="10515600" cy="5712268"/>
          </a:xfrm>
        </p:spPr>
        <p:txBody>
          <a:bodyPr/>
          <a:lstStyle/>
          <a:p>
            <a:r>
              <a:rPr lang="es-419" dirty="0"/>
              <a:t>Si le añadimos más características al modelo, podemos hacer que pueda representar más funciones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265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F2969-21D4-44F6-CF9B-738434DF2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5F35BF-0956-8BA8-9865-FB5D79FD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695"/>
            <a:ext cx="10515600" cy="5712268"/>
          </a:xfrm>
        </p:spPr>
        <p:txBody>
          <a:bodyPr/>
          <a:lstStyle/>
          <a:p>
            <a:r>
              <a:rPr lang="es-419" dirty="0"/>
              <a:t>Si le añadimos más características al modelo, podemos hacer que pueda representar más funcione</a:t>
            </a:r>
          </a:p>
          <a:p>
            <a:r>
              <a:rPr lang="es-419" dirty="0"/>
              <a:t>¿Por qué no añadimos todas las funciones que se nos ocurran y ya?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050" name="Picture 2" descr="Thinking Cat GIFs | Tenor">
            <a:extLst>
              <a:ext uri="{FF2B5EF4-FFF2-40B4-BE49-F238E27FC236}">
                <a16:creationId xmlns:a16="http://schemas.microsoft.com/office/drawing/2014/main" id="{339B848E-A0FC-E9D3-8DEC-472109842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293" y="2276398"/>
            <a:ext cx="4290622" cy="390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57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B84B9-0AB8-AF8A-68CB-0CB542C7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Consideremos el siguiente conjunto de datos</a:t>
            </a:r>
            <a:endParaRPr lang="fr-FR" dirty="0"/>
          </a:p>
        </p:txBody>
      </p:sp>
      <p:pic>
        <p:nvPicPr>
          <p:cNvPr id="5" name="Marcador de contenido 4" descr="Imagen que contiene Gráfico&#10;&#10;El contenido generado por IA puede ser incorrecto.">
            <a:extLst>
              <a:ext uri="{FF2B5EF4-FFF2-40B4-BE49-F238E27FC236}">
                <a16:creationId xmlns:a16="http://schemas.microsoft.com/office/drawing/2014/main" id="{79B4E5C0-DC21-D5C1-4FC0-FD591AAEA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5547"/>
            <a:ext cx="5476022" cy="393059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B7B23C0-848F-2A77-5160-456F53764A62}"/>
              </a:ext>
            </a:extLst>
          </p:cNvPr>
          <p:cNvSpPr txBox="1"/>
          <p:nvPr/>
        </p:nvSpPr>
        <p:spPr>
          <a:xfrm>
            <a:off x="6550701" y="2356574"/>
            <a:ext cx="53297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/>
              <a:t>La curva verde corresponde al verdadero proceso generador de datos (sen(</a:t>
            </a:r>
            <a:r>
              <a:rPr lang="es-419" sz="2800" dirty="0" err="1"/>
              <a:t>nx</a:t>
            </a:r>
            <a:r>
              <a:rPr lang="es-419" sz="2800" dirty="0"/>
              <a:t>)), los puntos azules corresponden</a:t>
            </a:r>
            <a:r>
              <a:rPr lang="fr-FR" sz="2800" dirty="0"/>
              <a:t> a </a:t>
            </a:r>
            <a:r>
              <a:rPr lang="fr-FR" sz="2800" dirty="0" err="1"/>
              <a:t>datos</a:t>
            </a:r>
            <a:r>
              <a:rPr lang="fr-FR" sz="2800" dirty="0"/>
              <a:t> con </a:t>
            </a:r>
            <a:r>
              <a:rPr lang="fr-FR" sz="2800" dirty="0" err="1"/>
              <a:t>ruido</a:t>
            </a:r>
            <a:r>
              <a:rPr lang="fr-FR" sz="2800" dirty="0"/>
              <a:t>, es </a:t>
            </a:r>
            <a:r>
              <a:rPr lang="fr-FR" sz="2800" dirty="0" err="1"/>
              <a:t>decir</a:t>
            </a:r>
            <a:r>
              <a:rPr lang="fr-FR" sz="2800" dirty="0"/>
              <a:t>, algo </a:t>
            </a:r>
            <a:r>
              <a:rPr lang="fr-FR" sz="2800" dirty="0" err="1"/>
              <a:t>similar</a:t>
            </a:r>
            <a:r>
              <a:rPr lang="fr-FR" sz="2800" dirty="0"/>
              <a:t> a lo que nos </a:t>
            </a:r>
            <a:r>
              <a:rPr lang="fr-FR" sz="2800" dirty="0" err="1"/>
              <a:t>encontramos</a:t>
            </a:r>
            <a:r>
              <a:rPr lang="fr-FR" sz="2800" dirty="0"/>
              <a:t> en la vida real. </a:t>
            </a:r>
            <a:endParaRPr lang="es-419" sz="2800" dirty="0"/>
          </a:p>
        </p:txBody>
      </p:sp>
    </p:spTree>
    <p:extLst>
      <p:ext uri="{BB962C8B-B14F-4D97-AF65-F5344CB8AC3E}">
        <p14:creationId xmlns:p14="http://schemas.microsoft.com/office/powerpoint/2010/main" val="149173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30C4F-59CD-990E-BFC7-2B60C5F8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Consideremos un modelo de la forma</a:t>
            </a:r>
            <a:endParaRPr lang="fr-F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B59536F-8DC5-D4AD-D767-AB185BD36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5920"/>
            <a:ext cx="10555173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27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42936-D126-9406-5C3C-0503789F2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0A910-F8D3-AD9B-2EE5-18A775FA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Recordemos que queremos minimizar el error cuadrático medio </a:t>
            </a:r>
            <a:endParaRPr lang="fr-F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4EF8F2-0093-D468-D241-0F25323A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948" y="1690688"/>
            <a:ext cx="8424103" cy="212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9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83EFF-2B8E-E725-EBFC-33C779D7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Recordemos que queremos minimizar el error cuadrático medio </a:t>
            </a:r>
            <a:endParaRPr lang="fr-F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0B6FAF-71E5-A6F6-E60D-41EB07CD6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948" y="1690688"/>
            <a:ext cx="8424103" cy="212729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D1518D7-12DD-FF72-4EEB-E43A78F2F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560" y="3705170"/>
            <a:ext cx="4154532" cy="292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81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582</Words>
  <Application>Microsoft Office PowerPoint</Application>
  <PresentationFormat>Panorámica</PresentationFormat>
  <Paragraphs>63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Aptos</vt:lpstr>
      <vt:lpstr>Aptos Display</vt:lpstr>
      <vt:lpstr>Arial</vt:lpstr>
      <vt:lpstr>Tema de Office</vt:lpstr>
      <vt:lpstr>Overfitting, regularización y el tradeoff sesgo - varianza </vt:lpstr>
      <vt:lpstr>Recordemos lo que vimos la última sesión teórica</vt:lpstr>
      <vt:lpstr>Recordemos lo que vimos la última sesión teórica</vt:lpstr>
      <vt:lpstr>Presentación de PowerPoint</vt:lpstr>
      <vt:lpstr>Presentación de PowerPoint</vt:lpstr>
      <vt:lpstr>Consideremos el siguiente conjunto de datos</vt:lpstr>
      <vt:lpstr>Consideremos un modelo de la forma</vt:lpstr>
      <vt:lpstr>Recordemos que queremos minimizar el error cuadrático medio </vt:lpstr>
      <vt:lpstr>Recordemos que queremos minimizar el error cuadrático medio </vt:lpstr>
      <vt:lpstr>El modelo polinómico de grado M corresponde a una matriz de diseño de la forma</vt:lpstr>
      <vt:lpstr>El modelo polinómico de grado M corresponde a una matriz de diseño de la forma</vt:lpstr>
      <vt:lpstr>¿Cuál M deberíamos escoger (grado del polinomio)?</vt:lpstr>
      <vt:lpstr>Veamos que pasa para distintos valores de M </vt:lpstr>
      <vt:lpstr>Veamos que pasa para distintos valores de M </vt:lpstr>
      <vt:lpstr>Veamos que pasa para distintos valores de M </vt:lpstr>
      <vt:lpstr>Veamos que pasa para distintos valores de M </vt:lpstr>
      <vt:lpstr>El error cuadrático medio da 0: polinomio pasa por todos los puntos</vt:lpstr>
      <vt:lpstr>Pero el polinomio no se parece a la función generadora de datos, ¿Qué está pasando?</vt:lpstr>
      <vt:lpstr>Valores de los coeficientes de los polinomios ajustados</vt:lpstr>
      <vt:lpstr>Overfitting</vt:lpstr>
      <vt:lpstr>Presentación de PowerPoint</vt:lpstr>
      <vt:lpstr>Remedios para el overffitting: Mas datos</vt:lpstr>
      <vt:lpstr>Remedios para el overffitting: Regularización</vt:lpstr>
      <vt:lpstr>Remedios para el overffitting: Regularización</vt:lpstr>
      <vt:lpstr>Remedios para el overffitting: Regularización</vt:lpstr>
      <vt:lpstr>Presentación de PowerPoint</vt:lpstr>
      <vt:lpstr>Presentación de PowerPoint</vt:lpstr>
      <vt:lpstr>Presentación de PowerPoint</vt:lpstr>
      <vt:lpstr>Tradeoff Sesgo y Varianza</vt:lpstr>
      <vt:lpstr>Tradeoff Sesgo y Varianza</vt:lpstr>
      <vt:lpstr>Tradeoff Sesgo y Varianza</vt:lpstr>
      <vt:lpstr>Tradeoff Sesgo y Varianza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Joan Salazar Montoya</dc:creator>
  <cp:lastModifiedBy>Joan Salazar Montoya</cp:lastModifiedBy>
  <cp:revision>6</cp:revision>
  <dcterms:created xsi:type="dcterms:W3CDTF">2025-10-06T18:01:02Z</dcterms:created>
  <dcterms:modified xsi:type="dcterms:W3CDTF">2025-10-06T19:08:54Z</dcterms:modified>
</cp:coreProperties>
</file>