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6" r:id="rId4"/>
    <p:sldId id="282" r:id="rId5"/>
    <p:sldId id="279" r:id="rId6"/>
    <p:sldId id="280" r:id="rId7"/>
    <p:sldId id="281" r:id="rId8"/>
    <p:sldId id="275" r:id="rId9"/>
    <p:sldId id="259" r:id="rId10"/>
    <p:sldId id="258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557182"/>
            <a:ext cx="8991600" cy="164592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Spy</a:t>
            </a:r>
            <a:r>
              <a:rPr lang="fr-FR" dirty="0"/>
              <a:t> </a:t>
            </a:r>
            <a:r>
              <a:rPr lang="fr-FR" dirty="0" err="1"/>
              <a:t>Isg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3657600"/>
            <a:ext cx="6801612" cy="19348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Réalisé par :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HADBI Imane    21201851</a:t>
            </a:r>
          </a:p>
          <a:p>
            <a:r>
              <a:rPr lang="fr-FR" dirty="0">
                <a:solidFill>
                  <a:schemeClr val="bg1"/>
                </a:solidFill>
              </a:rPr>
              <a:t>- HOUÉE Ronan  21308445</a:t>
            </a:r>
          </a:p>
          <a:p>
            <a:r>
              <a:rPr lang="fr-FR" dirty="0">
                <a:solidFill>
                  <a:schemeClr val="bg1"/>
                </a:solidFill>
              </a:rPr>
              <a:t>- LIN </a:t>
            </a:r>
            <a:r>
              <a:rPr lang="fr-FR" dirty="0" err="1">
                <a:solidFill>
                  <a:schemeClr val="bg1"/>
                </a:solidFill>
              </a:rPr>
              <a:t>Zhengqing</a:t>
            </a:r>
            <a:r>
              <a:rPr lang="fr-FR" dirty="0">
                <a:solidFill>
                  <a:schemeClr val="bg1"/>
                </a:solidFill>
              </a:rPr>
              <a:t>  21317948</a:t>
            </a:r>
          </a:p>
        </p:txBody>
      </p:sp>
    </p:spTree>
    <p:extLst>
      <p:ext uri="{BB962C8B-B14F-4D97-AF65-F5344CB8AC3E}">
        <p14:creationId xmlns:p14="http://schemas.microsoft.com/office/powerpoint/2010/main" val="404333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1"/>
            <a:ext cx="6515835" cy="4619135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Deux nouveaux blocs introduits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- </a:t>
            </a:r>
            <a:r>
              <a:rPr lang="fr-FR" sz="2400" b="1" dirty="0" err="1">
                <a:solidFill>
                  <a:schemeClr val="bg1"/>
                </a:solidFill>
              </a:rPr>
              <a:t>FunctionInit</a:t>
            </a:r>
            <a:r>
              <a:rPr lang="fr-FR" sz="2400" dirty="0">
                <a:solidFill>
                  <a:schemeClr val="bg1"/>
                </a:solidFill>
              </a:rPr>
              <a:t> (Initialisation de la fonction</a:t>
            </a:r>
            <a:r>
              <a:rPr lang="fr-FR" sz="2400" dirty="0" smtClean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fr-FR" sz="2400" b="1" dirty="0" smtClean="0">
                <a:solidFill>
                  <a:schemeClr val="bg1"/>
                </a:solidFill>
              </a:rPr>
              <a:t> 	</a:t>
            </a:r>
            <a:r>
              <a:rPr lang="fr-FR" sz="2400" b="1" dirty="0" err="1" smtClean="0">
                <a:solidFill>
                  <a:schemeClr val="bg1"/>
                </a:solidFill>
              </a:rPr>
              <a:t>functionBody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: une référence au corps d’actions qui composent la </a:t>
            </a:r>
            <a:r>
              <a:rPr lang="fr-FR" sz="2400" dirty="0" smtClean="0">
                <a:solidFill>
                  <a:schemeClr val="bg1"/>
                </a:solidFill>
              </a:rPr>
              <a:t>fonction.</a:t>
            </a:r>
          </a:p>
          <a:p>
            <a:pPr lvl="0"/>
            <a:r>
              <a:rPr lang="fr-FR" sz="2400" b="1" dirty="0" smtClean="0">
                <a:solidFill>
                  <a:schemeClr val="bg1"/>
                </a:solidFill>
              </a:rPr>
              <a:t>	</a:t>
            </a:r>
            <a:r>
              <a:rPr lang="fr-FR" sz="2400" b="1" dirty="0" err="1" smtClean="0">
                <a:solidFill>
                  <a:schemeClr val="bg1"/>
                </a:solidFill>
              </a:rPr>
              <a:t>inExecution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: un booléen permettant de suivre l’état d’exécution de la fonction.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- </a:t>
            </a:r>
            <a:r>
              <a:rPr lang="fr-FR" sz="2400" b="1" dirty="0" err="1">
                <a:solidFill>
                  <a:schemeClr val="bg1"/>
                </a:solidFill>
              </a:rPr>
              <a:t>FunctionCall</a:t>
            </a:r>
            <a:r>
              <a:rPr lang="fr-FR" sz="2400" dirty="0">
                <a:solidFill>
                  <a:schemeClr val="bg1"/>
                </a:solidFill>
              </a:rPr>
              <a:t> (Appel de la fonction)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56" y="1941921"/>
            <a:ext cx="1339049" cy="4029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376" y="3200400"/>
            <a:ext cx="1263190" cy="9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1 : Introduction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Créer une fonction simple avec </a:t>
            </a:r>
            <a:r>
              <a:rPr lang="fr-FR" sz="2400" b="1" dirty="0" err="1">
                <a:solidFill>
                  <a:schemeClr val="bg1"/>
                </a:solidFill>
              </a:rPr>
              <a:t>FunctionInit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Utiliser </a:t>
            </a:r>
            <a:r>
              <a:rPr lang="fr-FR" sz="2400" b="1" dirty="0" err="1">
                <a:solidFill>
                  <a:schemeClr val="bg1"/>
                </a:solidFill>
              </a:rPr>
              <a:t>FunctionCall</a:t>
            </a:r>
            <a:r>
              <a:rPr lang="fr-FR" sz="2400" dirty="0">
                <a:solidFill>
                  <a:schemeClr val="bg1"/>
                </a:solidFill>
              </a:rPr>
              <a:t> pour exécuter des actions répétitives.</a:t>
            </a:r>
          </a:p>
        </p:txBody>
      </p:sp>
    </p:spTree>
    <p:extLst>
      <p:ext uri="{BB962C8B-B14F-4D97-AF65-F5344CB8AC3E}">
        <p14:creationId xmlns:p14="http://schemas.microsoft.com/office/powerpoint/2010/main" val="23367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2 : Réutilisation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Appeler une même fonction plusieurs fois.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Optimiser les scripts avec des actions réutilisables.</a:t>
            </a:r>
          </a:p>
        </p:txBody>
      </p:sp>
    </p:spTree>
    <p:extLst>
      <p:ext uri="{BB962C8B-B14F-4D97-AF65-F5344CB8AC3E}">
        <p14:creationId xmlns:p14="http://schemas.microsoft.com/office/powerpoint/2010/main" val="176795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Les Niveaux Démonstratifs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Niveau 3 : Complexité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Combiner des fonctions avec des conditions logiques.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Gérer des scénarios avancés dans les scripts.</a:t>
            </a:r>
          </a:p>
        </p:txBody>
      </p:sp>
    </p:spTree>
    <p:extLst>
      <p:ext uri="{BB962C8B-B14F-4D97-AF65-F5344CB8AC3E}">
        <p14:creationId xmlns:p14="http://schemas.microsoft.com/office/powerpoint/2010/main" val="324592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Limites et Améliorations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Limites actuelles :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Une seule fonction définie par niveau.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Pistes d'amélioration :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Permettre plusieurs fonctions avec des noms uniques.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Introduire des paramètres pour les fonctions.</a:t>
            </a:r>
          </a:p>
        </p:txBody>
      </p:sp>
    </p:spTree>
    <p:extLst>
      <p:ext uri="{BB962C8B-B14F-4D97-AF65-F5344CB8AC3E}">
        <p14:creationId xmlns:p14="http://schemas.microsoft.com/office/powerpoint/2010/main" val="283020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Suivi des performances des joueurs dans divers scénarios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44" y="2677212"/>
            <a:ext cx="7260996" cy="33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525614"/>
            <a:ext cx="103718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Objectif principal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Fournir une plateforme interactive et visuelle pour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Analyser les performances des joueurs.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Identifier les points forts et faibles.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 - Suivre les progrès dans différents scénarios.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0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1. Affichage des joueurs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chemeClr val="bg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Classement basé sur le score total.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Icônes distinctives pour les trois premiers.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80" y="1941922"/>
            <a:ext cx="194955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2. Gestion des scénarios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Liste des scénarios joués et non joués.</a:t>
            </a:r>
          </a:p>
          <a:p>
            <a:pPr algn="l"/>
            <a:r>
              <a:rPr lang="fr-FR" altLang="fr-FR" sz="2400" dirty="0">
                <a:solidFill>
                  <a:schemeClr val="bg1"/>
                </a:solidFill>
              </a:rPr>
              <a:t>Informations clés pour chaque scénario sélectionné 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Niveaux terminés et non terminés.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Temps passé par niveau.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400" dirty="0">
                <a:solidFill>
                  <a:schemeClr val="bg1"/>
                </a:solidFill>
              </a:rPr>
              <a:t> - Scores obtenus avec évaluation en étoiles.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chemeClr val="bg1"/>
              </a:solidFill>
            </a:endParaRP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95" y="1941922"/>
            <a:ext cx="3060570" cy="40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Graphique d’expertise :</a:t>
            </a:r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% de niveaux achevés dans les catégories "Boucles" et "Conditions".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09" y="2500800"/>
            <a:ext cx="4223252" cy="2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Ajouts réalisés :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Introduction d’éléments de programmation : variables et fonctions </a:t>
            </a:r>
          </a:p>
          <a:p>
            <a:pPr marL="342900" indent="-342900" algn="l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Tableau de bord pour permettre le suivi des élèves </a:t>
            </a:r>
          </a:p>
        </p:txBody>
      </p:sp>
    </p:spTree>
    <p:extLst>
      <p:ext uri="{BB962C8B-B14F-4D97-AF65-F5344CB8AC3E}">
        <p14:creationId xmlns:p14="http://schemas.microsoft.com/office/powerpoint/2010/main" val="422415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1" y="3044857"/>
            <a:ext cx="5818695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Diagramme circulaire :</a:t>
            </a:r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Taux moyen d’accomplissement d’un scénario.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75" y="2171057"/>
            <a:ext cx="4990452" cy="26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Fonctionnalités principales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98922" y="3044857"/>
            <a:ext cx="4979710" cy="30354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3. Visualisations interactives</a:t>
            </a:r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Graphique des temps moyens :</a:t>
            </a:r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Temps moyens par niveau, par scénario.</a:t>
            </a:r>
            <a:endParaRPr lang="fr-FR" sz="2400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2337" t="45454" r="6475" b="3965"/>
          <a:stretch/>
        </p:blipFill>
        <p:spPr>
          <a:xfrm>
            <a:off x="5505003" y="2035277"/>
            <a:ext cx="5665760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Technologies utilisées :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Dash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Développement d’applications web interactives.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Pandas :</a:t>
            </a:r>
            <a:r>
              <a:rPr lang="fr-FR" sz="2400" dirty="0">
                <a:solidFill>
                  <a:schemeClr val="bg1"/>
                </a:solidFill>
              </a:rPr>
              <a:t> Manipulation et analyse des données.</a:t>
            </a: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Plotly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Création de graphiques interactifs.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HTML/CSS :</a:t>
            </a:r>
            <a:r>
              <a:rPr lang="fr-FR" sz="2400" dirty="0">
                <a:solidFill>
                  <a:schemeClr val="bg1"/>
                </a:solidFill>
              </a:rPr>
              <a:t> Personnalisation de l’interface utilisateur.</a:t>
            </a:r>
          </a:p>
        </p:txBody>
      </p:sp>
    </p:spTree>
    <p:extLst>
      <p:ext uri="{BB962C8B-B14F-4D97-AF65-F5344CB8AC3E}">
        <p14:creationId xmlns:p14="http://schemas.microsoft.com/office/powerpoint/2010/main" val="194148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Technologies utilisées :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Dash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Développement d’applications web interactives.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Pandas :</a:t>
            </a:r>
            <a:r>
              <a:rPr lang="fr-FR" sz="2400" dirty="0">
                <a:solidFill>
                  <a:schemeClr val="bg1"/>
                </a:solidFill>
              </a:rPr>
              <a:t> Manipulation et analyse des données.</a:t>
            </a:r>
          </a:p>
          <a:p>
            <a:pPr algn="l"/>
            <a:r>
              <a:rPr lang="fr-FR" sz="2400" b="1" dirty="0" err="1">
                <a:solidFill>
                  <a:schemeClr val="bg1"/>
                </a:solidFill>
              </a:rPr>
              <a:t>Plotly</a:t>
            </a:r>
            <a:r>
              <a:rPr lang="fr-FR" sz="2400" b="1" dirty="0">
                <a:solidFill>
                  <a:schemeClr val="bg1"/>
                </a:solidFill>
              </a:rPr>
              <a:t> :</a:t>
            </a:r>
            <a:r>
              <a:rPr lang="fr-FR" sz="2400" dirty="0">
                <a:solidFill>
                  <a:schemeClr val="bg1"/>
                </a:solidFill>
              </a:rPr>
              <a:t> Création de graphiques interactifs.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</a:rPr>
              <a:t>HTML/CSS :</a:t>
            </a:r>
            <a:r>
              <a:rPr lang="fr-FR" sz="2400" dirty="0">
                <a:solidFill>
                  <a:schemeClr val="bg1"/>
                </a:solidFill>
              </a:rPr>
              <a:t> Personnalisation de l’interface utilisateur.</a:t>
            </a:r>
          </a:p>
        </p:txBody>
      </p:sp>
    </p:spTree>
    <p:extLst>
      <p:ext uri="{BB962C8B-B14F-4D97-AF65-F5344CB8AC3E}">
        <p14:creationId xmlns:p14="http://schemas.microsoft.com/office/powerpoint/2010/main" val="225123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3: Tableau de bord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8921" y="2389679"/>
            <a:ext cx="10371842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>
                <a:solidFill>
                  <a:schemeClr val="bg1"/>
                </a:solidFill>
              </a:rPr>
              <a:t>Etapes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Récupération des traces (LRS).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Stockage structuré dans des fichiers CSV.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Traitement des données pour extraire les métriques clés.</a:t>
            </a: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 - Mise à jour dynamique des graphiques via </a:t>
            </a:r>
            <a:r>
              <a:rPr lang="fr-FR" sz="2400" dirty="0" err="1">
                <a:solidFill>
                  <a:schemeClr val="bg1"/>
                </a:solidFill>
              </a:rPr>
              <a:t>Dash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04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74335" y="2990056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7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B066-5A26-657C-72A3-1B36EE07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AA4FA-5667-059C-C24C-889FEA18F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8A329B-805E-37C4-46BF-7B927663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1900" dirty="0">
                <a:solidFill>
                  <a:schemeClr val="bg1"/>
                </a:solidFill>
              </a:rPr>
              <a:t>Variable =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stockage en mémoire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valeur modifiable pendant l’exécution</a:t>
            </a:r>
          </a:p>
          <a:p>
            <a:pPr algn="l"/>
            <a:r>
              <a:rPr lang="fr-FR" sz="1900" dirty="0">
                <a:solidFill>
                  <a:schemeClr val="bg1"/>
                </a:solidFill>
              </a:rPr>
              <a:t>	- peut être lue pour utiliser le résultat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F303AFC-B83E-454B-CDAB-9E7A2964D209}"/>
              </a:ext>
            </a:extLst>
          </p:cNvPr>
          <p:cNvSpPr txBox="1">
            <a:spLocks/>
          </p:cNvSpPr>
          <p:nvPr/>
        </p:nvSpPr>
        <p:spPr>
          <a:xfrm>
            <a:off x="918625" y="3769045"/>
            <a:ext cx="10371842" cy="29394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Objectif :  Trouver une métaphore intrinsèque pour présenter ce concept de manière ludique.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</a:t>
            </a:r>
            <a:r>
              <a:rPr lang="fr-FR" sz="2200" dirty="0">
                <a:solidFill>
                  <a:schemeClr val="bg1"/>
                </a:solidFill>
              </a:rPr>
              <a:t>Choix d’un élément visuel comme variable -&gt; possibilité de voir la valeur changer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- Présenté sur plusieurs niveaux, créés de manière à monter l’utilité des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bg1"/>
                </a:solidFill>
              </a:rPr>
              <a:t>- Intéressant pour le public visé</a:t>
            </a:r>
          </a:p>
        </p:txBody>
      </p:sp>
    </p:spTree>
    <p:extLst>
      <p:ext uri="{BB962C8B-B14F-4D97-AF65-F5344CB8AC3E}">
        <p14:creationId xmlns:p14="http://schemas.microsoft.com/office/powerpoint/2010/main" val="9122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63726-9DBB-DA8A-C63C-5C5C883D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CFDF1-9C9E-DD5A-D91F-79B281F0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6B3F0-C470-E3E1-764E-EFF62C74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 fontScale="92500"/>
          </a:bodyPr>
          <a:lstStyle/>
          <a:p>
            <a:pPr algn="l"/>
            <a:r>
              <a:rPr lang="fr-FR" sz="3000" b="1" dirty="0">
                <a:solidFill>
                  <a:schemeClr val="bg1"/>
                </a:solidFill>
              </a:rPr>
              <a:t>Idée générale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  <a:p>
            <a:pPr algn="l"/>
            <a:r>
              <a:rPr lang="fr-FR" sz="2400" dirty="0">
                <a:solidFill>
                  <a:schemeClr val="bg1"/>
                </a:solidFill>
              </a:rPr>
              <a:t>Ajout de « portes intelligentes », nécessitant un camouflage spécifique pour s’ouvrir.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6617A07-D25A-B19B-65A0-24CA38AFA0BF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FFDE-DF2D-3132-CC56-E811D48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F269-BC9D-9847-F8BD-66E1F9BA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1ACD39-59CB-EED7-7CF7-B1DA62DA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2707424-5165-16A1-44D9-74986B08589F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bg1"/>
                </a:solidFill>
              </a:rPr>
              <a:t>Niveau 1 :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Porte colorée : Ne s’ouvre que lorsque la couleur du robot est la même.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Pièce colorée : Élément de gameplay, utilité du stockage en mémoire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2E5C9-8589-5983-3421-0CA22A72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80" y="2045966"/>
            <a:ext cx="3838575" cy="2085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B0537B-1E67-857F-BFEB-6B8EFE94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03" y="2500985"/>
            <a:ext cx="800100" cy="4762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1F378AE-B68C-D65B-EC21-4D8D53B059F9}"/>
              </a:ext>
            </a:extLst>
          </p:cNvPr>
          <p:cNvCxnSpPr>
            <a:cxnSpLocks/>
          </p:cNvCxnSpPr>
          <p:nvPr/>
        </p:nvCxnSpPr>
        <p:spPr>
          <a:xfrm>
            <a:off x="3349951" y="2672913"/>
            <a:ext cx="136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3A1EB74-65CC-85A7-0E90-D9162702A815}"/>
              </a:ext>
            </a:extLst>
          </p:cNvPr>
          <p:cNvSpPr txBox="1"/>
          <p:nvPr/>
        </p:nvSpPr>
        <p:spPr>
          <a:xfrm>
            <a:off x="1021237" y="2484306"/>
            <a:ext cx="336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 scanner :</a:t>
            </a:r>
          </a:p>
          <a:p>
            <a:pPr algn="ctr"/>
            <a:r>
              <a:rPr lang="fr-FR" dirty="0"/>
              <a:t>Interaction avec la porte (test sur la valeur de la variable)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60EEB0-4DA6-3BF3-87CF-7A3136B2F734}"/>
              </a:ext>
            </a:extLst>
          </p:cNvPr>
          <p:cNvCxnSpPr>
            <a:cxnSpLocks/>
          </p:cNvCxnSpPr>
          <p:nvPr/>
        </p:nvCxnSpPr>
        <p:spPr>
          <a:xfrm flipV="1">
            <a:off x="5469308" y="3050849"/>
            <a:ext cx="0" cy="8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7173944-D5C0-62DB-C91E-8F58762EA768}"/>
              </a:ext>
            </a:extLst>
          </p:cNvPr>
          <p:cNvSpPr txBox="1"/>
          <p:nvPr/>
        </p:nvSpPr>
        <p:spPr>
          <a:xfrm>
            <a:off x="3879792" y="3931065"/>
            <a:ext cx="351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Camouflage :</a:t>
            </a:r>
          </a:p>
          <a:p>
            <a:pPr algn="ctr"/>
            <a:r>
              <a:rPr lang="fr-FR" dirty="0"/>
              <a:t>Change la couleur du robot vers celle de la dernière pièce ramassée</a:t>
            </a:r>
          </a:p>
        </p:txBody>
      </p:sp>
    </p:spTree>
    <p:extLst>
      <p:ext uri="{BB962C8B-B14F-4D97-AF65-F5344CB8AC3E}">
        <p14:creationId xmlns:p14="http://schemas.microsoft.com/office/powerpoint/2010/main" val="222090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8112-D0D2-F98E-EDAA-B3CC9ABB0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23E12-B429-35A7-AEF0-5955F192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E9642E-9E37-8B01-74EC-DE098F6E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Niveau 2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A2F0AF4-AB4A-1F58-F8BB-4BA93949DA10}"/>
              </a:ext>
            </a:extLst>
          </p:cNvPr>
          <p:cNvSpPr txBox="1">
            <a:spLocks/>
          </p:cNvSpPr>
          <p:nvPr/>
        </p:nvSpPr>
        <p:spPr>
          <a:xfrm>
            <a:off x="891029" y="4131941"/>
            <a:ext cx="10371842" cy="2619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dirty="0">
                <a:solidFill>
                  <a:schemeClr val="bg1"/>
                </a:solidFill>
              </a:rPr>
              <a:t>Inconvénients :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-	Apparition d’un bloc de camouflage lors de la récupération d’une pièce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  <a:p>
            <a:pPr algn="l"/>
            <a:r>
              <a:rPr lang="fr-FR" sz="2200" dirty="0">
                <a:solidFill>
                  <a:schemeClr val="bg1"/>
                </a:solidFill>
              </a:rPr>
              <a:t>-	Un </a:t>
            </a:r>
            <a:r>
              <a:rPr lang="fr-FR" sz="2200">
                <a:solidFill>
                  <a:schemeClr val="bg1"/>
                </a:solidFill>
              </a:rPr>
              <a:t>bloc différent </a:t>
            </a:r>
            <a:r>
              <a:rPr lang="fr-FR" sz="2200" dirty="0">
                <a:solidFill>
                  <a:schemeClr val="bg1"/>
                </a:solidFill>
              </a:rPr>
              <a:t>par valeur que peut prendre la variable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9CF551-2810-4772-ADD9-3EA81287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79" y="2080625"/>
            <a:ext cx="5010150" cy="2114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B40FD1-60EA-FD01-6D6A-F594C603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174978"/>
            <a:ext cx="1228725" cy="11811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59F0CC-6AE6-1464-9F0A-4486F0632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46" y="2168259"/>
            <a:ext cx="1285875" cy="8763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E83952-3527-AE81-A585-E35C5A4E0F55}"/>
              </a:ext>
            </a:extLst>
          </p:cNvPr>
          <p:cNvCxnSpPr/>
          <p:nvPr/>
        </p:nvCxnSpPr>
        <p:spPr>
          <a:xfrm>
            <a:off x="4314825" y="251460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B05C-DF60-99ED-7E6E-540FB689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9A668-459F-CC24-7A98-E5A2BA4D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55602-817E-3DB1-2E2A-6BDEB219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1" y="1847917"/>
            <a:ext cx="10371842" cy="169004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Niveau 3 :</a:t>
            </a:r>
          </a:p>
          <a:p>
            <a:pPr algn="l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5F6BF0C-84A6-E2BA-DA06-E0FBDB182089}"/>
              </a:ext>
            </a:extLst>
          </p:cNvPr>
          <p:cNvSpPr txBox="1">
            <a:spLocks/>
          </p:cNvSpPr>
          <p:nvPr/>
        </p:nvSpPr>
        <p:spPr>
          <a:xfrm>
            <a:off x="891029" y="3537959"/>
            <a:ext cx="10371842" cy="32130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Avantage :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Un seul bloc = changement de couleur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Lié à une action : changer la valeur de la variable</a:t>
            </a:r>
          </a:p>
          <a:p>
            <a:pPr marL="342900" indent="-342900" algn="l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-	Paramétrable, et accessible avant l’exécution</a:t>
            </a:r>
          </a:p>
          <a:p>
            <a:pPr algn="l"/>
            <a:endParaRPr lang="fr-FR" sz="2200" dirty="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698208B-5853-DEFF-7C70-FBFADE5F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37" y="1969835"/>
            <a:ext cx="638175" cy="10477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8DAA-638C-768A-67CC-EF1F3689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04" y="1969835"/>
            <a:ext cx="1295400" cy="11144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6D27FE6-66B5-7B51-88D5-CDC09D4DF213}"/>
              </a:ext>
            </a:extLst>
          </p:cNvPr>
          <p:cNvCxnSpPr>
            <a:cxnSpLocks/>
          </p:cNvCxnSpPr>
          <p:nvPr/>
        </p:nvCxnSpPr>
        <p:spPr>
          <a:xfrm flipV="1">
            <a:off x="7361166" y="2589376"/>
            <a:ext cx="2714326" cy="2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1: les variables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Niveau 4 :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1F3570F-3D2C-2C63-BEC2-81509A94198A}"/>
              </a:ext>
            </a:extLst>
          </p:cNvPr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Explication des variables, et niveau d’entrainement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Explication texte de ce qu’est une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Fait le lien avec les éléments précédents, ouverture vers d’autres types de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-  Utilisation combinée de variables avec les autres éléments de programmation : boucles</a:t>
            </a:r>
          </a:p>
        </p:txBody>
      </p:sp>
    </p:spTree>
    <p:extLst>
      <p:ext uri="{BB962C8B-B14F-4D97-AF65-F5344CB8AC3E}">
        <p14:creationId xmlns:p14="http://schemas.microsoft.com/office/powerpoint/2010/main" val="14665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8921" y="708770"/>
            <a:ext cx="10371842" cy="86550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Partie 2: les fonctions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8921" y="1941922"/>
            <a:ext cx="10371842" cy="73529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</a:rPr>
              <a:t>Un nouveau concept pour simplifier et structurer les scripts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98921" y="2942734"/>
            <a:ext cx="10371842" cy="3109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bg1"/>
                </a:solidFill>
              </a:rPr>
              <a:t>Pourquoi les Fonctions ?</a:t>
            </a:r>
          </a:p>
          <a:p>
            <a:pPr algn="l"/>
            <a:endParaRPr lang="fr-FR" sz="24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Réduire la redondance dans les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Regrouper des actions répétitives en un seul bloc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- Simplifier la structure et améliorer la lisibilité</a:t>
            </a:r>
          </a:p>
        </p:txBody>
      </p:sp>
    </p:spTree>
    <p:extLst>
      <p:ext uri="{BB962C8B-B14F-4D97-AF65-F5344CB8AC3E}">
        <p14:creationId xmlns:p14="http://schemas.microsoft.com/office/powerpoint/2010/main" val="429757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269</TotalTime>
  <Words>895</Words>
  <Application>Microsoft Office PowerPoint</Application>
  <PresentationFormat>Grand écran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Projet Spy Isg</vt:lpstr>
      <vt:lpstr>Introduction</vt:lpstr>
      <vt:lpstr>Partie 1: les variables</vt:lpstr>
      <vt:lpstr>Partie 1: les variables</vt:lpstr>
      <vt:lpstr>Partie 1: les variables</vt:lpstr>
      <vt:lpstr>Partie 1: les variables</vt:lpstr>
      <vt:lpstr>Partie 1: les variables</vt:lpstr>
      <vt:lpstr>Partie 1: les variables</vt:lpstr>
      <vt:lpstr>Partie 2: les fonctions</vt:lpstr>
      <vt:lpstr>Partie 2: les fonctions</vt:lpstr>
      <vt:lpstr>Partie 2: les fonctions</vt:lpstr>
      <vt:lpstr>Partie 2: les fonctions</vt:lpstr>
      <vt:lpstr>Partie 2: les fonctions</vt:lpstr>
      <vt:lpstr>Partie 2: les fonctions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Partie 3: Tableau de bord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Spy Isg</dc:title>
  <dc:creator>Dynabook</dc:creator>
  <cp:lastModifiedBy>Dynabook</cp:lastModifiedBy>
  <cp:revision>33</cp:revision>
  <dcterms:created xsi:type="dcterms:W3CDTF">2025-01-12T15:39:26Z</dcterms:created>
  <dcterms:modified xsi:type="dcterms:W3CDTF">2025-01-12T22:34:41Z</dcterms:modified>
</cp:coreProperties>
</file>