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615" r:id="rId3"/>
    <p:sldId id="447" r:id="rId4"/>
    <p:sldId id="680" r:id="rId5"/>
    <p:sldId id="609" r:id="rId6"/>
    <p:sldId id="623" r:id="rId7"/>
    <p:sldId id="624" r:id="rId8"/>
    <p:sldId id="672" r:id="rId9"/>
    <p:sldId id="626" r:id="rId10"/>
    <p:sldId id="681" r:id="rId11"/>
    <p:sldId id="571" r:id="rId12"/>
    <p:sldId id="572" r:id="rId13"/>
    <p:sldId id="674" r:id="rId14"/>
    <p:sldId id="675" r:id="rId15"/>
    <p:sldId id="631" r:id="rId16"/>
    <p:sldId id="676" r:id="rId17"/>
    <p:sldId id="677" r:id="rId18"/>
    <p:sldId id="678" r:id="rId19"/>
    <p:sldId id="679" r:id="rId20"/>
    <p:sldId id="682" r:id="rId21"/>
    <p:sldId id="642" r:id="rId22"/>
    <p:sldId id="644" r:id="rId23"/>
    <p:sldId id="647" r:id="rId24"/>
    <p:sldId id="648" r:id="rId25"/>
    <p:sldId id="625" r:id="rId26"/>
    <p:sldId id="658" r:id="rId27"/>
    <p:sldId id="659" r:id="rId28"/>
    <p:sldId id="660" r:id="rId29"/>
    <p:sldId id="683" r:id="rId30"/>
    <p:sldId id="650" r:id="rId31"/>
    <p:sldId id="651" r:id="rId32"/>
    <p:sldId id="652" r:id="rId33"/>
    <p:sldId id="653" r:id="rId34"/>
    <p:sldId id="654" r:id="rId35"/>
    <p:sldId id="655" r:id="rId36"/>
    <p:sldId id="656" r:id="rId37"/>
    <p:sldId id="657" r:id="rId38"/>
    <p:sldId id="580" r:id="rId39"/>
    <p:sldId id="684" r:id="rId40"/>
    <p:sldId id="582" r:id="rId41"/>
    <p:sldId id="583" r:id="rId42"/>
    <p:sldId id="584" r:id="rId43"/>
    <p:sldId id="661" r:id="rId44"/>
    <p:sldId id="685" r:id="rId45"/>
    <p:sldId id="662" r:id="rId46"/>
    <p:sldId id="663" r:id="rId47"/>
    <p:sldId id="664" r:id="rId48"/>
    <p:sldId id="665" r:id="rId49"/>
    <p:sldId id="666" r:id="rId50"/>
    <p:sldId id="590" r:id="rId51"/>
    <p:sldId id="686" r:id="rId52"/>
    <p:sldId id="667" r:id="rId53"/>
    <p:sldId id="687" r:id="rId54"/>
    <p:sldId id="668" r:id="rId55"/>
    <p:sldId id="688" r:id="rId56"/>
    <p:sldId id="689" r:id="rId57"/>
    <p:sldId id="591" r:id="rId58"/>
    <p:sldId id="671" r:id="rId59"/>
    <p:sldId id="641" r:id="rId60"/>
    <p:sldId id="593" r:id="rId61"/>
    <p:sldId id="448" r:id="rId62"/>
    <p:sldId id="261" r:id="rId6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7878"/>
    <a:srgbClr val="FF0000"/>
    <a:srgbClr val="E6D2D2"/>
    <a:srgbClr val="D95151"/>
    <a:srgbClr val="00FFFF"/>
    <a:srgbClr val="0000FF"/>
    <a:srgbClr val="FF00FF"/>
    <a:srgbClr val="00FF00"/>
    <a:srgbClr val="FFFF00"/>
    <a:srgbClr val="27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8" autoAdjust="0"/>
    <p:restoredTop sz="96510" autoAdjust="0"/>
  </p:normalViewPr>
  <p:slideViewPr>
    <p:cSldViewPr>
      <p:cViewPr varScale="1">
        <p:scale>
          <a:sx n="111" d="100"/>
          <a:sy n="111" d="100"/>
        </p:scale>
        <p:origin x="68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05E3C-4BAB-4A96-A922-7BFAEF974B87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A539B-A58A-4F9A-84CC-CDDBAB26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8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40885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11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7576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12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338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13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1623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14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08568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15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8657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16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3920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17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4149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18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09122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19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3891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20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3578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2139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28354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22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6893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917217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21669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25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254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88238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56101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67886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29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928734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30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4761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23992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31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81737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32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10286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33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05823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34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50806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35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82163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36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45147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37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23339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38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14154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39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373869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40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1834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48460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41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89629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42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04524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43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65028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44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43866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45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16200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46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81870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47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88186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48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29421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49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693808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50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6645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6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531332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51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285031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52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94717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53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7346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54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44168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55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30617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56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209938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57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48324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447891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59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674222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60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5216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7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250679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61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787952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62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8930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8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63649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9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5887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10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515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09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3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375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782"/>
            </a:lvl1pPr>
            <a:lvl2pPr>
              <a:defRPr sz="2385"/>
            </a:lvl2pPr>
            <a:lvl3pPr>
              <a:defRPr sz="1987"/>
            </a:lvl3pPr>
            <a:lvl4pPr>
              <a:defRPr sz="1788"/>
            </a:lvl4pPr>
            <a:lvl5pPr>
              <a:defRPr sz="1788"/>
            </a:lvl5pPr>
            <a:lvl6pPr>
              <a:defRPr sz="1788"/>
            </a:lvl6pPr>
            <a:lvl7pPr>
              <a:defRPr sz="1788"/>
            </a:lvl7pPr>
            <a:lvl8pPr>
              <a:defRPr sz="1788"/>
            </a:lvl8pPr>
            <a:lvl9pPr>
              <a:defRPr sz="1788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782"/>
            </a:lvl1pPr>
            <a:lvl2pPr>
              <a:defRPr sz="2385"/>
            </a:lvl2pPr>
            <a:lvl3pPr>
              <a:defRPr sz="1987"/>
            </a:lvl3pPr>
            <a:lvl4pPr>
              <a:defRPr sz="1788"/>
            </a:lvl4pPr>
            <a:lvl5pPr>
              <a:defRPr sz="1788"/>
            </a:lvl5pPr>
            <a:lvl6pPr>
              <a:defRPr sz="1788"/>
            </a:lvl6pPr>
            <a:lvl7pPr>
              <a:defRPr sz="1788"/>
            </a:lvl7pPr>
            <a:lvl8pPr>
              <a:defRPr sz="1788"/>
            </a:lvl8pPr>
            <a:lvl9pPr>
              <a:defRPr sz="1788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AE28-1A58-46E4-A91F-E6DF8973A603}" type="datetime1">
              <a:rPr lang="ru-RU" smtClean="0"/>
              <a:t>11.04.2024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408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782"/>
            </a:lvl1pPr>
            <a:lvl2pPr>
              <a:defRPr sz="2385"/>
            </a:lvl2pPr>
            <a:lvl3pPr>
              <a:defRPr sz="1987"/>
            </a:lvl3pPr>
            <a:lvl4pPr>
              <a:defRPr sz="1788"/>
            </a:lvl4pPr>
            <a:lvl5pPr>
              <a:defRPr sz="1788"/>
            </a:lvl5pPr>
            <a:lvl6pPr>
              <a:defRPr sz="1788"/>
            </a:lvl6pPr>
            <a:lvl7pPr>
              <a:defRPr sz="1788"/>
            </a:lvl7pPr>
            <a:lvl8pPr>
              <a:defRPr sz="1788"/>
            </a:lvl8pPr>
            <a:lvl9pPr>
              <a:defRPr sz="1788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782"/>
            </a:lvl1pPr>
            <a:lvl2pPr>
              <a:defRPr sz="2385"/>
            </a:lvl2pPr>
            <a:lvl3pPr>
              <a:defRPr sz="1987"/>
            </a:lvl3pPr>
            <a:lvl4pPr>
              <a:defRPr sz="1788"/>
            </a:lvl4pPr>
            <a:lvl5pPr>
              <a:defRPr sz="1788"/>
            </a:lvl5pPr>
            <a:lvl6pPr>
              <a:defRPr sz="1788"/>
            </a:lvl6pPr>
            <a:lvl7pPr>
              <a:defRPr sz="1788"/>
            </a:lvl7pPr>
            <a:lvl8pPr>
              <a:defRPr sz="1788"/>
            </a:lvl8pPr>
            <a:lvl9pPr>
              <a:defRPr sz="1788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333F-A87C-4D11-92BD-9D0C086AD4C4}" type="datetime1">
              <a:rPr lang="ru-RU" smtClean="0"/>
              <a:t>11.04.2024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674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782"/>
            </a:lvl1pPr>
            <a:lvl2pPr>
              <a:defRPr sz="2385"/>
            </a:lvl2pPr>
            <a:lvl3pPr>
              <a:defRPr sz="1987"/>
            </a:lvl3pPr>
            <a:lvl4pPr>
              <a:defRPr sz="1788"/>
            </a:lvl4pPr>
            <a:lvl5pPr>
              <a:defRPr sz="1788"/>
            </a:lvl5pPr>
            <a:lvl6pPr>
              <a:defRPr sz="1788"/>
            </a:lvl6pPr>
            <a:lvl7pPr>
              <a:defRPr sz="1788"/>
            </a:lvl7pPr>
            <a:lvl8pPr>
              <a:defRPr sz="1788"/>
            </a:lvl8pPr>
            <a:lvl9pPr>
              <a:defRPr sz="1788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782"/>
            </a:lvl1pPr>
            <a:lvl2pPr>
              <a:defRPr sz="2385"/>
            </a:lvl2pPr>
            <a:lvl3pPr>
              <a:defRPr sz="1987"/>
            </a:lvl3pPr>
            <a:lvl4pPr>
              <a:defRPr sz="1788"/>
            </a:lvl4pPr>
            <a:lvl5pPr>
              <a:defRPr sz="1788"/>
            </a:lvl5pPr>
            <a:lvl6pPr>
              <a:defRPr sz="1788"/>
            </a:lvl6pPr>
            <a:lvl7pPr>
              <a:defRPr sz="1788"/>
            </a:lvl7pPr>
            <a:lvl8pPr>
              <a:defRPr sz="1788"/>
            </a:lvl8pPr>
            <a:lvl9pPr>
              <a:defRPr sz="1788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0ACC-230E-4159-BDC0-EF91C8D59A42}" type="datetime1">
              <a:rPr lang="ru-RU" smtClean="0"/>
              <a:t>11.04.2024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585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782"/>
            </a:lvl1pPr>
            <a:lvl2pPr>
              <a:defRPr sz="2385"/>
            </a:lvl2pPr>
            <a:lvl3pPr>
              <a:defRPr sz="1987"/>
            </a:lvl3pPr>
            <a:lvl4pPr>
              <a:defRPr sz="1788"/>
            </a:lvl4pPr>
            <a:lvl5pPr>
              <a:defRPr sz="1788"/>
            </a:lvl5pPr>
            <a:lvl6pPr>
              <a:defRPr sz="1788"/>
            </a:lvl6pPr>
            <a:lvl7pPr>
              <a:defRPr sz="1788"/>
            </a:lvl7pPr>
            <a:lvl8pPr>
              <a:defRPr sz="1788"/>
            </a:lvl8pPr>
            <a:lvl9pPr>
              <a:defRPr sz="1788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782"/>
            </a:lvl1pPr>
            <a:lvl2pPr>
              <a:defRPr sz="2385"/>
            </a:lvl2pPr>
            <a:lvl3pPr>
              <a:defRPr sz="1987"/>
            </a:lvl3pPr>
            <a:lvl4pPr>
              <a:defRPr sz="1788"/>
            </a:lvl4pPr>
            <a:lvl5pPr>
              <a:defRPr sz="1788"/>
            </a:lvl5pPr>
            <a:lvl6pPr>
              <a:defRPr sz="1788"/>
            </a:lvl6pPr>
            <a:lvl7pPr>
              <a:defRPr sz="1788"/>
            </a:lvl7pPr>
            <a:lvl8pPr>
              <a:defRPr sz="1788"/>
            </a:lvl8pPr>
            <a:lvl9pPr>
              <a:defRPr sz="1788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23E3-769E-4913-ADEF-6192F155A76A}" type="datetime1">
              <a:rPr lang="ru-RU" smtClean="0"/>
              <a:t>11.04.2024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48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91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44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60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1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6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6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4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D7FE9-E167-4C1A-9882-ED30199F1B66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35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emf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emf"/><Relationship Id="rId5" Type="http://schemas.openxmlformats.org/officeDocument/2006/relationships/image" Target="../media/image8.emf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2.png"/><Relationship Id="rId7" Type="http://schemas.openxmlformats.org/officeDocument/2006/relationships/image" Target="../media/image290.png"/><Relationship Id="rId12" Type="http://schemas.openxmlformats.org/officeDocument/2006/relationships/image" Target="../media/image13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0.png"/><Relationship Id="rId11" Type="http://schemas.openxmlformats.org/officeDocument/2006/relationships/image" Target="../media/image12.emf"/><Relationship Id="rId5" Type="http://schemas.openxmlformats.org/officeDocument/2006/relationships/image" Target="../media/image270.png"/><Relationship Id="rId10" Type="http://schemas.openxmlformats.org/officeDocument/2006/relationships/image" Target="../media/image11.emf"/><Relationship Id="rId4" Type="http://schemas.openxmlformats.org/officeDocument/2006/relationships/image" Target="../media/image260.png"/><Relationship Id="rId9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44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0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24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46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46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2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0.png"/><Relationship Id="rId5" Type="http://schemas.openxmlformats.org/officeDocument/2006/relationships/image" Target="../media/image24.svg"/><Relationship Id="rId10" Type="http://schemas.openxmlformats.org/officeDocument/2006/relationships/image" Target="../media/image530.png"/><Relationship Id="rId4" Type="http://schemas.openxmlformats.org/officeDocument/2006/relationships/image" Target="../media/image23.png"/><Relationship Id="rId9" Type="http://schemas.openxmlformats.org/officeDocument/2006/relationships/image" Target="../media/image5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3" Type="http://schemas.openxmlformats.org/officeDocument/2006/relationships/image" Target="../media/image2.png"/><Relationship Id="rId7" Type="http://schemas.openxmlformats.org/officeDocument/2006/relationships/image" Target="../media/image60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90.png"/><Relationship Id="rId5" Type="http://schemas.openxmlformats.org/officeDocument/2006/relationships/image" Target="../media/image581.png"/><Relationship Id="rId4" Type="http://schemas.openxmlformats.org/officeDocument/2006/relationships/image" Target="../media/image57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1.png"/><Relationship Id="rId3" Type="http://schemas.openxmlformats.org/officeDocument/2006/relationships/image" Target="../media/image2.png"/><Relationship Id="rId7" Type="http://schemas.openxmlformats.org/officeDocument/2006/relationships/image" Target="../media/image58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0.png"/><Relationship Id="rId5" Type="http://schemas.openxmlformats.org/officeDocument/2006/relationships/image" Target="../media/image420.png"/><Relationship Id="rId4" Type="http://schemas.openxmlformats.org/officeDocument/2006/relationships/image" Target="../media/image41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07368" y="2420888"/>
            <a:ext cx="1152128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Машинное Обучение</a:t>
            </a:r>
          </a:p>
          <a:p>
            <a:endParaRPr lang="ru-RU" sz="3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Лекция </a:t>
            </a:r>
            <a:r>
              <a:rPr lang="ru-RU" sz="360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2.05</a:t>
            </a:r>
            <a:endParaRPr lang="en-US" sz="3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Истории про то, как обрабатывать Естественный язык</a:t>
            </a:r>
          </a:p>
          <a:p>
            <a:endParaRPr lang="ru-RU" sz="3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5" y="17038"/>
            <a:ext cx="3354014" cy="212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Текст 2">
            <a:extLst>
              <a:ext uri="{FF2B5EF4-FFF2-40B4-BE49-F238E27FC236}">
                <a16:creationId xmlns:a16="http://schemas.microsoft.com/office/drawing/2014/main" id="{618D4D5D-371A-4B0A-BFF2-85FD8A6FE01F}"/>
              </a:ext>
            </a:extLst>
          </p:cNvPr>
          <p:cNvSpPr txBox="1">
            <a:spLocks/>
          </p:cNvSpPr>
          <p:nvPr/>
        </p:nvSpPr>
        <p:spPr>
          <a:xfrm>
            <a:off x="3585369" y="4941168"/>
            <a:ext cx="5021262" cy="879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Докладчик</a:t>
            </a: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Долганов Антон </a:t>
            </a:r>
          </a:p>
        </p:txBody>
      </p:sp>
    </p:spTree>
    <p:extLst>
      <p:ext uri="{BB962C8B-B14F-4D97-AF65-F5344CB8AC3E}">
        <p14:creationId xmlns:p14="http://schemas.microsoft.com/office/powerpoint/2010/main" val="50428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15780" y="6476951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8FBCF8B-35C7-47E7-95BF-CB2E8F65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855BF48-2887-4862-9EF2-7FBA0ACEC95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7DA2C8-8DBF-49B0-AB24-6E896CDDCCA0}"/>
              </a:ext>
            </a:extLst>
          </p:cNvPr>
          <p:cNvSpPr txBox="1"/>
          <p:nvPr/>
        </p:nvSpPr>
        <p:spPr>
          <a:xfrm>
            <a:off x="675589" y="1410504"/>
            <a:ext cx="11496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Regular Expressions</a:t>
            </a:r>
          </a:p>
          <a:p>
            <a:endParaRPr lang="tr-TR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Предварительная обработка</a:t>
            </a:r>
          </a:p>
          <a:p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Вложения (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Embedding)</a:t>
            </a: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Статистический подход</a:t>
            </a:r>
          </a:p>
          <a:p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Контекстный подход</a:t>
            </a:r>
          </a:p>
          <a:p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765EE89-A799-4C1E-8737-B81932E13085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063552" y="22837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80437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5560" y="0"/>
            <a:ext cx="7920880" cy="827739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Предварительная обработка (раньше)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FFB3ACB-17E4-41AE-BFE3-C3D144DECF5C}"/>
              </a:ext>
            </a:extLst>
          </p:cNvPr>
          <p:cNvSpPr/>
          <p:nvPr/>
        </p:nvSpPr>
        <p:spPr>
          <a:xfrm>
            <a:off x="208633" y="1867188"/>
            <a:ext cx="117747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Крутяк</a:t>
            </a:r>
            <a:r>
              <a:rPr lang="ru-RU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я изучаю машинное обучение в </a:t>
            </a:r>
            <a:r>
              <a:rPr lang="en-US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ru-RU" sz="2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УрФУ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Наука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https://lo.st/12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:) </a:t>
            </a:r>
            <a:endParaRPr lang="ru-RU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799FBF7-F516-4A61-95C1-EBEE0F3A8C20}"/>
              </a:ext>
            </a:extLst>
          </p:cNvPr>
          <p:cNvSpPr/>
          <p:nvPr/>
        </p:nvSpPr>
        <p:spPr>
          <a:xfrm>
            <a:off x="1076349" y="2492879"/>
            <a:ext cx="960725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Удаление </a:t>
            </a:r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хэштегов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гиперссылок и т.д.</a:t>
            </a:r>
          </a:p>
          <a:p>
            <a:pPr indent="355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Токенизация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строки</a:t>
            </a:r>
          </a:p>
          <a:p>
            <a:pPr indent="355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Нижний регистр</a:t>
            </a:r>
          </a:p>
          <a:p>
            <a:pPr indent="355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Удаление стоп-слов и знаков препинания</a:t>
            </a:r>
          </a:p>
          <a:p>
            <a:pPr indent="355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Стемминг</a:t>
            </a:r>
            <a:endParaRPr lang="en-US" sz="28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74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9526" y="34451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Предварительная обработка</a:t>
            </a:r>
            <a:endParaRPr lang="ru-RU" sz="3200" b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3E51E85-157C-404C-A687-8379E19F412E}"/>
              </a:ext>
            </a:extLst>
          </p:cNvPr>
          <p:cNvSpPr/>
          <p:nvPr/>
        </p:nvSpPr>
        <p:spPr>
          <a:xfrm>
            <a:off x="2135560" y="1507670"/>
            <a:ext cx="105131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Удаление </a:t>
            </a:r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хэштегов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гиперссылок и т.д.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BF79093-C7EB-47C9-A5E9-3A8755C1D3C2}"/>
              </a:ext>
            </a:extLst>
          </p:cNvPr>
          <p:cNvSpPr/>
          <p:nvPr/>
        </p:nvSpPr>
        <p:spPr>
          <a:xfrm>
            <a:off x="880726" y="2955139"/>
            <a:ext cx="99491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re </a:t>
            </a:r>
            <a:endParaRPr lang="en-US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endParaRPr lang="tr-TR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tweet = re.sub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r</a:t>
            </a:r>
            <a:r>
              <a:rPr lang="tr-TR" sz="2400" dirty="0">
                <a:solidFill>
                  <a:srgbClr val="CE9178"/>
                </a:solidFill>
                <a:latin typeface="Courier New" panose="02070309020205020404" pitchFamily="49" charset="0"/>
              </a:rPr>
              <a:t>'https?:\/\/.*[\r\n]*'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sz="2400" dirty="0">
                <a:solidFill>
                  <a:srgbClr val="CE9178"/>
                </a:solidFill>
                <a:latin typeface="Courier New" panose="02070309020205020404" pitchFamily="49" charset="0"/>
              </a:rPr>
              <a:t>''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tweet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tweet = re.sub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r</a:t>
            </a:r>
            <a:r>
              <a:rPr lang="tr-TR" sz="2400" dirty="0">
                <a:solidFill>
                  <a:srgbClr val="CE9178"/>
                </a:solidFill>
                <a:latin typeface="Courier New" panose="02070309020205020404" pitchFamily="49" charset="0"/>
              </a:rPr>
              <a:t>'#'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sz="2400" dirty="0">
                <a:solidFill>
                  <a:srgbClr val="CE9178"/>
                </a:solidFill>
                <a:latin typeface="Courier New" panose="02070309020205020404" pitchFamily="49" charset="0"/>
              </a:rPr>
              <a:t>''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tweet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EBC21C9-E003-4D20-8463-50E2E64D0863}"/>
              </a:ext>
            </a:extLst>
          </p:cNvPr>
          <p:cNvSpPr/>
          <p:nvPr/>
        </p:nvSpPr>
        <p:spPr>
          <a:xfrm>
            <a:off x="623392" y="5130717"/>
            <a:ext cx="109331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Крутяк</a:t>
            </a: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я изучаю машинное обучение в </a:t>
            </a:r>
            <a:r>
              <a:rPr lang="ru-RU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УрФУ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Наука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:) 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FFB3ACB-17E4-41AE-BFE3-C3D144DECF5C}"/>
              </a:ext>
            </a:extLst>
          </p:cNvPr>
          <p:cNvSpPr/>
          <p:nvPr/>
        </p:nvSpPr>
        <p:spPr>
          <a:xfrm>
            <a:off x="208633" y="2420888"/>
            <a:ext cx="117747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Крутяк</a:t>
            </a:r>
            <a:r>
              <a:rPr lang="ru-RU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я изучаю машинное обучение в </a:t>
            </a:r>
            <a:r>
              <a:rPr lang="en-US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ru-RU" sz="2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УрФУ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Наука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https://lo.st/12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:) </a:t>
            </a:r>
            <a:endParaRPr lang="ru-RU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75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63552" y="56942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 </a:t>
            </a:r>
            <a:r>
              <a:rPr lang="ru-RU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токенизацию</a:t>
            </a:r>
            <a:endParaRPr lang="ru-RU" sz="3200" b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EBC21C9-E003-4D20-8463-50E2E64D0863}"/>
              </a:ext>
            </a:extLst>
          </p:cNvPr>
          <p:cNvSpPr/>
          <p:nvPr/>
        </p:nvSpPr>
        <p:spPr>
          <a:xfrm>
            <a:off x="263351" y="1263531"/>
            <a:ext cx="10969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 словам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	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	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по частям слова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 буквам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7936AAB-AA49-4A03-AFD2-9C33AFD950BE}"/>
              </a:ext>
            </a:extLst>
          </p:cNvPr>
          <p:cNvSpPr/>
          <p:nvPr/>
        </p:nvSpPr>
        <p:spPr>
          <a:xfrm>
            <a:off x="263352" y="1956896"/>
            <a:ext cx="23762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['happy', ',', '</a:t>
            </a:r>
            <a:r>
              <a:rPr lang="en-US" sz="2400" dirty="0" err="1">
                <a:solidFill>
                  <a:srgbClr val="D5D5D5"/>
                </a:solidFill>
                <a:latin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'study', 'machine', 'learning', 'at', '</a:t>
            </a:r>
            <a:r>
              <a:rPr lang="en-US" sz="2400" dirty="0" err="1">
                <a:solidFill>
                  <a:srgbClr val="D5D5D5"/>
                </a:solidFill>
                <a:latin typeface="Courier New" panose="02070309020205020404" pitchFamily="49" charset="0"/>
              </a:rPr>
              <a:t>urfu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'study', '!', ':)']</a:t>
            </a:r>
            <a:endParaRPr lang="ru-RU" sz="24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7936AAB-AA49-4A03-AFD2-9C33AFD950BE}"/>
              </a:ext>
            </a:extLst>
          </p:cNvPr>
          <p:cNvSpPr/>
          <p:nvPr/>
        </p:nvSpPr>
        <p:spPr>
          <a:xfrm>
            <a:off x="7003232" y="2028904"/>
            <a:ext cx="518457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[‘</a:t>
            </a:r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</a:rPr>
              <a:t>h’,’a’,’p’,’p’,’y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’,’ </a:t>
            </a:r>
          </a:p>
          <a:p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‘,’,</a:t>
            </a:r>
          </a:p>
          <a:p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‘</a:t>
            </a:r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’, </a:t>
            </a:r>
          </a:p>
          <a:p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‘</a:t>
            </a:r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</a:rPr>
              <a:t>s’,’t’,’u’,’d’,’y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’, ‘m’,’a’,’c’,’h’,’</a:t>
            </a:r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’,’</a:t>
            </a:r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</a:rPr>
              <a:t>n’,’e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’, ‘l’,’e’,’a’,’r’,’n’,’</a:t>
            </a:r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’,’</a:t>
            </a:r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</a:rPr>
              <a:t>n’,’g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’, ‘</a:t>
            </a:r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</a:rPr>
              <a:t>a’,’t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’, </a:t>
            </a:r>
          </a:p>
          <a:p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‘</a:t>
            </a:r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</a:rPr>
              <a:t>u’,’r’,’f’,’u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’,’ ‘</a:t>
            </a:r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</a:rPr>
              <a:t>s’,’t’,’u’,’d’,’y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’,</a:t>
            </a:r>
          </a:p>
          <a:p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 ‘!’,’ ‘:)’]</a:t>
            </a:r>
            <a:endParaRPr lang="ru-RU" sz="20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7936AAB-AA49-4A03-AFD2-9C33AFD950BE}"/>
              </a:ext>
            </a:extLst>
          </p:cNvPr>
          <p:cNvSpPr/>
          <p:nvPr/>
        </p:nvSpPr>
        <p:spPr>
          <a:xfrm>
            <a:off x="3935760" y="1956896"/>
            <a:ext cx="32403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['</a:t>
            </a:r>
            <a:r>
              <a:rPr lang="en-US" sz="2400" dirty="0" err="1">
                <a:solidFill>
                  <a:srgbClr val="D5D5D5"/>
                </a:solidFill>
                <a:latin typeface="Courier New" panose="02070309020205020404" pitchFamily="49" charset="0"/>
              </a:rPr>
              <a:t>happ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',’#y’, ',', '</a:t>
            </a:r>
            <a:r>
              <a:rPr lang="en-US" sz="2400" dirty="0" err="1">
                <a:solidFill>
                  <a:srgbClr val="D5D5D5"/>
                </a:solidFill>
                <a:latin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en-US" sz="2400" dirty="0" err="1">
                <a:solidFill>
                  <a:srgbClr val="D5D5D5"/>
                </a:solidFill>
                <a:latin typeface="Courier New" panose="02070309020205020404" pitchFamily="49" charset="0"/>
              </a:rPr>
              <a:t>stud',’#y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’, 'machine', 'learn', ’#</a:t>
            </a:r>
            <a:r>
              <a:rPr lang="en-US" sz="2400" dirty="0" err="1">
                <a:solidFill>
                  <a:srgbClr val="D5D5D5"/>
                </a:solidFill>
                <a:latin typeface="Courier New" panose="02070309020205020404" pitchFamily="49" charset="0"/>
              </a:rPr>
              <a:t>ing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’, 'at', '</a:t>
            </a:r>
            <a:r>
              <a:rPr lang="en-US" sz="2400" dirty="0" err="1">
                <a:solidFill>
                  <a:srgbClr val="D5D5D5"/>
                </a:solidFill>
                <a:latin typeface="Courier New" panose="02070309020205020404" pitchFamily="49" charset="0"/>
              </a:rPr>
              <a:t>urfu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en-US" sz="2400" dirty="0" err="1">
                <a:solidFill>
                  <a:srgbClr val="D5D5D5"/>
                </a:solidFill>
                <a:latin typeface="Courier New" panose="02070309020205020404" pitchFamily="49" charset="0"/>
              </a:rPr>
              <a:t>stud',’#y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’,  </a:t>
            </a:r>
          </a:p>
          <a:p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'!', ':)']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1031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0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3E51E85-157C-404C-A687-8379E19F412E}"/>
              </a:ext>
            </a:extLst>
          </p:cNvPr>
          <p:cNvSpPr/>
          <p:nvPr/>
        </p:nvSpPr>
        <p:spPr>
          <a:xfrm>
            <a:off x="2279576" y="120481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Токенизация</a:t>
            </a:r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строки и нижний регистр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EBC21C9-E003-4D20-8463-50E2E64D0863}"/>
              </a:ext>
            </a:extLst>
          </p:cNvPr>
          <p:cNvSpPr/>
          <p:nvPr/>
        </p:nvSpPr>
        <p:spPr>
          <a:xfrm>
            <a:off x="1127448" y="1266266"/>
            <a:ext cx="99371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Крутяк</a:t>
            </a: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я изучаю машинное обучение в </a:t>
            </a:r>
            <a:r>
              <a:rPr lang="ru-RU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УрФУ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Наука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:) 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703A7F-867E-4686-A836-0FF1B96EBD37}"/>
              </a:ext>
            </a:extLst>
          </p:cNvPr>
          <p:cNvSpPr/>
          <p:nvPr/>
        </p:nvSpPr>
        <p:spPr>
          <a:xfrm>
            <a:off x="443372" y="2360671"/>
            <a:ext cx="116652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nltk.tokenize </a:t>
            </a:r>
            <a:r>
              <a:rPr lang="tr-TR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TweetTokenizer </a:t>
            </a: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tokenizer = TweetTokenizer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preserve_case=</a:t>
            </a:r>
            <a:r>
              <a:rPr lang="tr-TR" dirty="0">
                <a:solidFill>
                  <a:srgbClr val="569CD6"/>
                </a:solidFill>
                <a:latin typeface="Courier New" panose="02070309020205020404" pitchFamily="49" charset="0"/>
              </a:rPr>
              <a:t>False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strip_handles=</a:t>
            </a:r>
            <a:r>
              <a:rPr lang="tr-TR" dirty="0">
                <a:solidFill>
                  <a:srgbClr val="569CD6"/>
                </a:solidFill>
                <a:latin typeface="Courier New" panose="02070309020205020404" pitchFamily="49" charset="0"/>
              </a:rPr>
              <a:t>True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reduce_len=</a:t>
            </a:r>
            <a:r>
              <a:rPr lang="tr-TR" dirty="0">
                <a:solidFill>
                  <a:srgbClr val="569CD6"/>
                </a:solidFill>
                <a:latin typeface="Courier New" panose="02070309020205020404" pitchFamily="49" charset="0"/>
              </a:rPr>
              <a:t>True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tweet_tokens = tokenizer.tokenize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tweet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7936AAB-AA49-4A03-AFD2-9C33AFD950BE}"/>
              </a:ext>
            </a:extLst>
          </p:cNvPr>
          <p:cNvSpPr/>
          <p:nvPr/>
        </p:nvSpPr>
        <p:spPr>
          <a:xfrm>
            <a:off x="860442" y="4412266"/>
            <a:ext cx="99940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['</a:t>
            </a:r>
            <a:r>
              <a:rPr lang="ru-RU" sz="2400" dirty="0" err="1">
                <a:solidFill>
                  <a:srgbClr val="D5D5D5"/>
                </a:solidFill>
                <a:latin typeface="Courier New" panose="02070309020205020404" pitchFamily="49" charset="0"/>
              </a:rPr>
              <a:t>крутяк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',', '</a:t>
            </a:r>
            <a:r>
              <a:rPr lang="ru-RU" sz="2400" dirty="0">
                <a:solidFill>
                  <a:srgbClr val="D5D5D5"/>
                </a:solidFill>
                <a:latin typeface="Courier New" panose="02070309020205020404" pitchFamily="49" charset="0"/>
              </a:rPr>
              <a:t>я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ru-RU" sz="2400" dirty="0">
                <a:solidFill>
                  <a:srgbClr val="D5D5D5"/>
                </a:solidFill>
                <a:latin typeface="Courier New" panose="02070309020205020404" pitchFamily="49" charset="0"/>
              </a:rPr>
              <a:t>изучаю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ru-RU" sz="2400" dirty="0">
                <a:solidFill>
                  <a:srgbClr val="D5D5D5"/>
                </a:solidFill>
                <a:latin typeface="Courier New" panose="02070309020205020404" pitchFamily="49" charset="0"/>
              </a:rPr>
              <a:t>машинное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ru-RU" sz="2400" dirty="0">
                <a:solidFill>
                  <a:srgbClr val="D5D5D5"/>
                </a:solidFill>
                <a:latin typeface="Courier New" panose="02070309020205020404" pitchFamily="49" charset="0"/>
              </a:rPr>
              <a:t>обучение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ru-RU" sz="2400" dirty="0">
                <a:solidFill>
                  <a:srgbClr val="D5D5D5"/>
                </a:solidFill>
                <a:latin typeface="Courier New" panose="02070309020205020404" pitchFamily="49" charset="0"/>
              </a:rPr>
              <a:t>в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ru-RU" sz="2400" dirty="0" err="1">
                <a:solidFill>
                  <a:srgbClr val="D5D5D5"/>
                </a:solidFill>
                <a:latin typeface="Courier New" panose="02070309020205020404" pitchFamily="49" charset="0"/>
              </a:rPr>
              <a:t>урфу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ru-RU" sz="2400" dirty="0">
                <a:solidFill>
                  <a:srgbClr val="D5D5D5"/>
                </a:solidFill>
                <a:latin typeface="Courier New" panose="02070309020205020404" pitchFamily="49" charset="0"/>
              </a:rPr>
              <a:t>наука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'!', ':)']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4668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3E51E85-157C-404C-A687-8379E19F412E}"/>
              </a:ext>
            </a:extLst>
          </p:cNvPr>
          <p:cNvSpPr/>
          <p:nvPr/>
        </p:nvSpPr>
        <p:spPr>
          <a:xfrm>
            <a:off x="2105597" y="180731"/>
            <a:ext cx="91450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Удаление стоп-слов и знаков препинания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ECE4EF7-8454-4F5E-B103-60CA802FCEF0}"/>
              </a:ext>
            </a:extLst>
          </p:cNvPr>
          <p:cNvSpPr/>
          <p:nvPr/>
        </p:nvSpPr>
        <p:spPr>
          <a:xfrm>
            <a:off x="486327" y="2334963"/>
            <a:ext cx="118813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nltk.corpus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0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stopwords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en-US" sz="20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string</a:t>
            </a:r>
          </a:p>
          <a:p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stopwords_russian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stopwords.words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CE9178"/>
                </a:solidFill>
                <a:latin typeface="Courier New" panose="02070309020205020404" pitchFamily="49" charset="0"/>
              </a:rPr>
              <a:t>russian</a:t>
            </a:r>
            <a:r>
              <a:rPr lang="en-US" sz="2000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tweets_clean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[]</a:t>
            </a:r>
          </a:p>
          <a:p>
            <a:endParaRPr lang="en-US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C586C0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word </a:t>
            </a:r>
            <a:r>
              <a:rPr lang="en-US" sz="2000" dirty="0">
                <a:solidFill>
                  <a:srgbClr val="82C6FF"/>
                </a:solidFill>
                <a:latin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tweet_tokens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2000" dirty="0">
                <a:solidFill>
                  <a:srgbClr val="C586C0"/>
                </a:solidFill>
                <a:latin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word </a:t>
            </a:r>
            <a:r>
              <a:rPr lang="en-US" sz="2000" dirty="0">
                <a:solidFill>
                  <a:srgbClr val="82C6FF"/>
                </a:solidFill>
                <a:latin typeface="Courier New" panose="02070309020205020404" pitchFamily="49" charset="0"/>
              </a:rPr>
              <a:t>not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000" dirty="0">
                <a:solidFill>
                  <a:srgbClr val="82C6FF"/>
                </a:solidFill>
                <a:latin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stopwords_russian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000" dirty="0">
                <a:solidFill>
                  <a:srgbClr val="82C6FF"/>
                </a:solidFill>
                <a:latin typeface="Courier New" panose="02070309020205020404" pitchFamily="49" charset="0"/>
              </a:rPr>
              <a:t>and 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word </a:t>
            </a:r>
            <a:r>
              <a:rPr lang="en-US" sz="2000" dirty="0">
                <a:solidFill>
                  <a:srgbClr val="82C6FF"/>
                </a:solidFill>
                <a:latin typeface="Courier New" panose="02070309020205020404" pitchFamily="49" charset="0"/>
              </a:rPr>
              <a:t>not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000" dirty="0">
                <a:solidFill>
                  <a:srgbClr val="82C6FF"/>
                </a:solidFill>
                <a:latin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string.punctuation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</a:p>
          <a:p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tweets_clean.append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word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7936AAB-AA49-4A03-AFD2-9C33AFD950BE}"/>
              </a:ext>
            </a:extLst>
          </p:cNvPr>
          <p:cNvSpPr/>
          <p:nvPr/>
        </p:nvSpPr>
        <p:spPr>
          <a:xfrm>
            <a:off x="767408" y="1129247"/>
            <a:ext cx="102971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['</a:t>
            </a:r>
            <a:r>
              <a:rPr lang="ru-RU" sz="2400" dirty="0" err="1">
                <a:solidFill>
                  <a:srgbClr val="D5D5D5"/>
                </a:solidFill>
                <a:latin typeface="Courier New" panose="02070309020205020404" pitchFamily="49" charset="0"/>
              </a:rPr>
              <a:t>крутяк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',', '</a:t>
            </a:r>
            <a:r>
              <a:rPr lang="ru-RU" sz="2400" dirty="0">
                <a:solidFill>
                  <a:srgbClr val="D5D5D5"/>
                </a:solidFill>
                <a:latin typeface="Courier New" panose="02070309020205020404" pitchFamily="49" charset="0"/>
              </a:rPr>
              <a:t>я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ru-RU" sz="2400" dirty="0">
                <a:solidFill>
                  <a:srgbClr val="D5D5D5"/>
                </a:solidFill>
                <a:latin typeface="Courier New" panose="02070309020205020404" pitchFamily="49" charset="0"/>
              </a:rPr>
              <a:t>изучаю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ru-RU" sz="2400" dirty="0">
                <a:solidFill>
                  <a:srgbClr val="D5D5D5"/>
                </a:solidFill>
                <a:latin typeface="Courier New" panose="02070309020205020404" pitchFamily="49" charset="0"/>
              </a:rPr>
              <a:t>машинное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ru-RU" sz="2400" dirty="0">
                <a:solidFill>
                  <a:srgbClr val="D5D5D5"/>
                </a:solidFill>
                <a:latin typeface="Courier New" panose="02070309020205020404" pitchFamily="49" charset="0"/>
              </a:rPr>
              <a:t>обучение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ru-RU" sz="2400" dirty="0">
                <a:solidFill>
                  <a:srgbClr val="D5D5D5"/>
                </a:solidFill>
                <a:latin typeface="Courier New" panose="02070309020205020404" pitchFamily="49" charset="0"/>
              </a:rPr>
              <a:t>в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ru-RU" sz="2400" dirty="0" err="1">
                <a:solidFill>
                  <a:srgbClr val="D5D5D5"/>
                </a:solidFill>
                <a:latin typeface="Courier New" panose="02070309020205020404" pitchFamily="49" charset="0"/>
              </a:rPr>
              <a:t>урфу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ru-RU" sz="2400" dirty="0">
                <a:solidFill>
                  <a:srgbClr val="D5D5D5"/>
                </a:solidFill>
                <a:latin typeface="Courier New" panose="02070309020205020404" pitchFamily="49" charset="0"/>
              </a:rPr>
              <a:t>наука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'!', ':)']</a:t>
            </a:r>
            <a:endParaRPr lang="ru-RU" sz="24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7936AAB-AA49-4A03-AFD2-9C33AFD950BE}"/>
              </a:ext>
            </a:extLst>
          </p:cNvPr>
          <p:cNvSpPr/>
          <p:nvPr/>
        </p:nvSpPr>
        <p:spPr>
          <a:xfrm>
            <a:off x="-82786" y="5733256"/>
            <a:ext cx="13019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['</a:t>
            </a:r>
            <a:r>
              <a:rPr lang="ru-RU" sz="2400" dirty="0" err="1">
                <a:solidFill>
                  <a:srgbClr val="D5D5D5"/>
                </a:solidFill>
                <a:latin typeface="Courier New" panose="02070309020205020404" pitchFamily="49" charset="0"/>
              </a:rPr>
              <a:t>крутяк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ru-RU" sz="2400" dirty="0">
                <a:solidFill>
                  <a:srgbClr val="D5D5D5"/>
                </a:solidFill>
                <a:latin typeface="Courier New" panose="02070309020205020404" pitchFamily="49" charset="0"/>
              </a:rPr>
              <a:t>изучаю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ru-RU" sz="2400" dirty="0">
                <a:solidFill>
                  <a:srgbClr val="D5D5D5"/>
                </a:solidFill>
                <a:latin typeface="Courier New" panose="02070309020205020404" pitchFamily="49" charset="0"/>
              </a:rPr>
              <a:t>машинное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ru-RU" sz="2400" dirty="0">
                <a:solidFill>
                  <a:srgbClr val="D5D5D5"/>
                </a:solidFill>
                <a:latin typeface="Courier New" panose="02070309020205020404" pitchFamily="49" charset="0"/>
              </a:rPr>
              <a:t>обучение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ru-RU" sz="2400" dirty="0" err="1">
                <a:solidFill>
                  <a:srgbClr val="D5D5D5"/>
                </a:solidFill>
                <a:latin typeface="Courier New" panose="02070309020205020404" pitchFamily="49" charset="0"/>
              </a:rPr>
              <a:t>урфу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ru-RU" sz="2400" dirty="0">
                <a:solidFill>
                  <a:srgbClr val="D5D5D5"/>
                </a:solidFill>
                <a:latin typeface="Courier New" panose="02070309020205020404" pitchFamily="49" charset="0"/>
              </a:rPr>
              <a:t>наука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':)']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5929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27548" y="36015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Стемминг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/ </a:t>
            </a:r>
            <a:r>
              <a:rPr lang="ru-RU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Лемматизация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3E51E85-157C-404C-A687-8379E19F412E}"/>
              </a:ext>
            </a:extLst>
          </p:cNvPr>
          <p:cNvSpPr/>
          <p:nvPr/>
        </p:nvSpPr>
        <p:spPr>
          <a:xfrm>
            <a:off x="3215680" y="1628800"/>
            <a:ext cx="55446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55976" y="1198866"/>
            <a:ext cx="1029714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Стемминг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(выделение корней) подразумевает просто удаление несколько последних символов слова, что часто приводит к неправильному значению и правописанию.</a:t>
            </a:r>
          </a:p>
          <a:p>
            <a:pPr algn="just"/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ru-RU" sz="2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Лемматизация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учитывает контекст и преобразует слово в его осмысленную базовую форму, которая называется </a:t>
            </a: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леммой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Сначала нужно определить часть речи слова.</a:t>
            </a:r>
          </a:p>
          <a:p>
            <a:pPr algn="just"/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Иногда одно и то же слово может иметь несколько разных лемм.</a:t>
            </a:r>
          </a:p>
          <a:p>
            <a:pPr algn="just"/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Целью как </a:t>
            </a:r>
            <a:r>
              <a:rPr lang="ru-RU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стемминга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так и </a:t>
            </a:r>
            <a:r>
              <a:rPr lang="ru-RU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лемматизации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является уменьшение морфологической изменчивости.</a:t>
            </a:r>
          </a:p>
        </p:txBody>
      </p:sp>
    </p:spTree>
    <p:extLst>
      <p:ext uri="{BB962C8B-B14F-4D97-AF65-F5344CB8AC3E}">
        <p14:creationId xmlns:p14="http://schemas.microsoft.com/office/powerpoint/2010/main" val="332276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56942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Стемминг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/ </a:t>
            </a:r>
            <a:r>
              <a:rPr lang="ru-RU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Лемматизация</a:t>
            </a:r>
            <a:endParaRPr lang="ru-RU" sz="3200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163452" y="2248598"/>
          <a:ext cx="9433047" cy="2346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44349">
                  <a:extLst>
                    <a:ext uri="{9D8B030D-6E8A-4147-A177-3AD203B41FA5}">
                      <a16:colId xmlns:a16="http://schemas.microsoft.com/office/drawing/2014/main" val="1859861791"/>
                    </a:ext>
                  </a:extLst>
                </a:gridCol>
                <a:gridCol w="3144349">
                  <a:extLst>
                    <a:ext uri="{9D8B030D-6E8A-4147-A177-3AD203B41FA5}">
                      <a16:colId xmlns:a16="http://schemas.microsoft.com/office/drawing/2014/main" val="1399198890"/>
                    </a:ext>
                  </a:extLst>
                </a:gridCol>
                <a:gridCol w="3144349">
                  <a:extLst>
                    <a:ext uri="{9D8B030D-6E8A-4147-A177-3AD203B41FA5}">
                      <a16:colId xmlns:a16="http://schemas.microsoft.com/office/drawing/2014/main" val="2246015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Word</a:t>
                      </a:r>
                      <a:endParaRPr lang="ru-RU" sz="28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Lemma </a:t>
                      </a:r>
                      <a:endParaRPr lang="ru-RU" sz="28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Stem</a:t>
                      </a:r>
                      <a:endParaRPr lang="ru-RU" sz="28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92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caring</a:t>
                      </a:r>
                      <a:endParaRPr lang="ru-RU" sz="2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(to) care</a:t>
                      </a:r>
                      <a:endParaRPr lang="ru-RU" sz="2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car</a:t>
                      </a:r>
                      <a:endParaRPr lang="ru-RU" sz="2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139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(someone)</a:t>
                      </a:r>
                      <a:r>
                        <a:rPr lang="en-US" sz="24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US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stripes</a:t>
                      </a:r>
                      <a:endParaRPr lang="ru-RU" sz="2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(to) strip</a:t>
                      </a:r>
                      <a:endParaRPr lang="ru-RU" sz="2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strip</a:t>
                      </a:r>
                      <a:endParaRPr lang="ru-RU" sz="2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6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(multiple)</a:t>
                      </a:r>
                      <a:r>
                        <a:rPr lang="en-US" sz="24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stripes</a:t>
                      </a:r>
                      <a:endParaRPr lang="ru-RU" sz="2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stripe </a:t>
                      </a:r>
                      <a:endParaRPr lang="ru-RU" sz="2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strip</a:t>
                      </a:r>
                      <a:endParaRPr lang="ru-RU" sz="2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18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walking</a:t>
                      </a:r>
                      <a:endParaRPr lang="ru-RU" sz="2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(to) walk</a:t>
                      </a:r>
                      <a:endParaRPr lang="ru-RU" sz="2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walk</a:t>
                      </a:r>
                      <a:endParaRPr lang="ru-RU" sz="2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708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0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9838" y="-142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Стемминг</a:t>
            </a:r>
            <a:endParaRPr lang="ru-RU" sz="3200" b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035A09-5BC7-4C0C-B04F-CE5577C6B379}"/>
              </a:ext>
            </a:extLst>
          </p:cNvPr>
          <p:cNvSpPr/>
          <p:nvPr/>
        </p:nvSpPr>
        <p:spPr>
          <a:xfrm>
            <a:off x="216136" y="1424983"/>
            <a:ext cx="24030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30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уч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ить</a:t>
            </a:r>
            <a:endParaRPr lang="tr-TR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indent="2730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</a:t>
            </a:r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уч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ение</a:t>
            </a:r>
            <a:endParaRPr lang="tr-TR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indent="2730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уч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итель</a:t>
            </a:r>
            <a:endParaRPr lang="tr-TR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indent="2730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из</a:t>
            </a:r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уч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ать</a:t>
            </a:r>
            <a:endParaRPr lang="tr-TR" sz="280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A290F75-3EF9-4571-A09E-406B7AAC154C}"/>
              </a:ext>
            </a:extLst>
          </p:cNvPr>
          <p:cNvSpPr/>
          <p:nvPr/>
        </p:nvSpPr>
        <p:spPr>
          <a:xfrm>
            <a:off x="2649110" y="1398837"/>
            <a:ext cx="24713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3050">
              <a:buFont typeface="Arial" panose="020B0604020202020204" pitchFamily="34" charset="0"/>
              <a:buChar char="•"/>
            </a:pPr>
            <a:r>
              <a:rPr lang="ru-RU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крут</a:t>
            </a:r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як</a:t>
            </a:r>
            <a:endParaRPr lang="tr-TR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indent="2730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крут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ой</a:t>
            </a:r>
            <a:endParaRPr lang="tr-TR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indent="2730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крут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</a:t>
            </a:r>
            <a:endParaRPr lang="tr-TR" sz="280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9A7ACBB-7906-4E1B-A264-4A16FE5854FE}"/>
              </a:ext>
            </a:extLst>
          </p:cNvPr>
          <p:cNvSpPr/>
          <p:nvPr/>
        </p:nvSpPr>
        <p:spPr>
          <a:xfrm>
            <a:off x="989240" y="3480960"/>
            <a:ext cx="5950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уч</a:t>
            </a:r>
            <a:endParaRPr lang="tr-TR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5340CE7-BB9C-46EC-9EB9-BB56B39F4C4C}"/>
              </a:ext>
            </a:extLst>
          </p:cNvPr>
          <p:cNvSpPr/>
          <p:nvPr/>
        </p:nvSpPr>
        <p:spPr>
          <a:xfrm>
            <a:off x="2945015" y="3532797"/>
            <a:ext cx="971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крут</a:t>
            </a:r>
            <a:endParaRPr lang="tr-TR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98565A0-169B-48A3-95C6-F247C36032F1}"/>
              </a:ext>
            </a:extLst>
          </p:cNvPr>
          <p:cNvSpPr/>
          <p:nvPr/>
        </p:nvSpPr>
        <p:spPr>
          <a:xfrm>
            <a:off x="5120438" y="1454267"/>
            <a:ext cx="697096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nltk.stem </a:t>
            </a:r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PorterStemmer  </a:t>
            </a:r>
          </a:p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stemmer = PorterStemmer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tweets_stem = 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[]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</a:p>
          <a:p>
            <a:endParaRPr lang="en-US" sz="2400" dirty="0">
              <a:solidFill>
                <a:srgbClr val="C586C0"/>
              </a:solidFill>
              <a:latin typeface="Courier New" panose="02070309020205020404" pitchFamily="49" charset="0"/>
            </a:endParaRPr>
          </a:p>
          <a:p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for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word </a:t>
            </a:r>
            <a:r>
              <a:rPr lang="tr-TR" sz="2400" dirty="0">
                <a:solidFill>
                  <a:srgbClr val="82C6FF"/>
                </a:solidFill>
                <a:latin typeface="Courier New" panose="02070309020205020404" pitchFamily="49" charset="0"/>
              </a:rPr>
              <a:t>in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tweets_clean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tr-TR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   stem_word = stemmer.stem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word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</a:p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   tweets_stem.append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stem_word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69547EF-7F5E-49A0-8D75-9D0AAECABFBC}"/>
              </a:ext>
            </a:extLst>
          </p:cNvPr>
          <p:cNvSpPr/>
          <p:nvPr/>
        </p:nvSpPr>
        <p:spPr>
          <a:xfrm>
            <a:off x="195265" y="5729441"/>
            <a:ext cx="11475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D5D5D5"/>
                </a:solidFill>
                <a:latin typeface="Courier New" panose="02070309020205020404" pitchFamily="49" charset="0"/>
              </a:rPr>
              <a:t>['</a:t>
            </a:r>
            <a:r>
              <a:rPr lang="ru-RU" sz="2400" dirty="0">
                <a:solidFill>
                  <a:srgbClr val="D5D5D5"/>
                </a:solidFill>
                <a:latin typeface="Courier New" panose="02070309020205020404" pitchFamily="49" charset="0"/>
              </a:rPr>
              <a:t>крут</a:t>
            </a:r>
            <a:r>
              <a:rPr lang="tr-TR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ru-RU" sz="2400" dirty="0" err="1">
                <a:solidFill>
                  <a:srgbClr val="D5D5D5"/>
                </a:solidFill>
                <a:latin typeface="Courier New" panose="02070309020205020404" pitchFamily="49" charset="0"/>
              </a:rPr>
              <a:t>уч</a:t>
            </a:r>
            <a:r>
              <a:rPr lang="tr-TR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ru-RU" sz="2400" dirty="0">
                <a:solidFill>
                  <a:srgbClr val="D5D5D5"/>
                </a:solidFill>
                <a:latin typeface="Courier New" panose="02070309020205020404" pitchFamily="49" charset="0"/>
              </a:rPr>
              <a:t>машин</a:t>
            </a:r>
            <a:r>
              <a:rPr lang="tr-TR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ru-RU" sz="2400" dirty="0" err="1">
                <a:solidFill>
                  <a:srgbClr val="D5D5D5"/>
                </a:solidFill>
                <a:latin typeface="Courier New" panose="02070309020205020404" pitchFamily="49" charset="0"/>
              </a:rPr>
              <a:t>уч</a:t>
            </a:r>
            <a:r>
              <a:rPr lang="tr-TR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ru-RU" sz="2400" dirty="0" err="1">
                <a:solidFill>
                  <a:srgbClr val="D5D5D5"/>
                </a:solidFill>
                <a:latin typeface="Courier New" panose="02070309020205020404" pitchFamily="49" charset="0"/>
              </a:rPr>
              <a:t>урфу</a:t>
            </a:r>
            <a:r>
              <a:rPr lang="tr-TR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ru-RU" sz="2400" dirty="0">
                <a:solidFill>
                  <a:srgbClr val="D5D5D5"/>
                </a:solidFill>
                <a:latin typeface="Courier New" panose="02070309020205020404" pitchFamily="49" charset="0"/>
              </a:rPr>
              <a:t>наук</a:t>
            </a:r>
            <a:r>
              <a:rPr lang="tr-TR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':)']</a:t>
            </a:r>
            <a:endParaRPr lang="ru-RU" sz="2400" dirty="0"/>
          </a:p>
        </p:txBody>
      </p:sp>
      <p:sp>
        <p:nvSpPr>
          <p:cNvPr id="3" name="Стрелка вниз 2"/>
          <p:cNvSpPr/>
          <p:nvPr/>
        </p:nvSpPr>
        <p:spPr>
          <a:xfrm>
            <a:off x="1137999" y="3240865"/>
            <a:ext cx="297518" cy="292063"/>
          </a:xfrm>
          <a:prstGeom prst="down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низ 18"/>
          <p:cNvSpPr/>
          <p:nvPr/>
        </p:nvSpPr>
        <p:spPr>
          <a:xfrm>
            <a:off x="3282126" y="2934621"/>
            <a:ext cx="297518" cy="598176"/>
          </a:xfrm>
          <a:prstGeom prst="down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7936AAB-AA49-4A03-AFD2-9C33AFD950BE}"/>
              </a:ext>
            </a:extLst>
          </p:cNvPr>
          <p:cNvSpPr/>
          <p:nvPr/>
        </p:nvSpPr>
        <p:spPr>
          <a:xfrm>
            <a:off x="-73508" y="5127575"/>
            <a:ext cx="13019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['</a:t>
            </a:r>
            <a:r>
              <a:rPr lang="ru-RU" sz="2400" dirty="0" err="1">
                <a:solidFill>
                  <a:srgbClr val="D5D5D5"/>
                </a:solidFill>
                <a:latin typeface="Courier New" panose="02070309020205020404" pitchFamily="49" charset="0"/>
              </a:rPr>
              <a:t>крутяк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ru-RU" sz="2400" dirty="0">
                <a:solidFill>
                  <a:srgbClr val="D5D5D5"/>
                </a:solidFill>
                <a:latin typeface="Courier New" panose="02070309020205020404" pitchFamily="49" charset="0"/>
              </a:rPr>
              <a:t>изучаю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ru-RU" sz="2400" dirty="0">
                <a:solidFill>
                  <a:srgbClr val="D5D5D5"/>
                </a:solidFill>
                <a:latin typeface="Courier New" panose="02070309020205020404" pitchFamily="49" charset="0"/>
              </a:rPr>
              <a:t>машинное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ru-RU" sz="2400" dirty="0">
                <a:solidFill>
                  <a:srgbClr val="D5D5D5"/>
                </a:solidFill>
                <a:latin typeface="Courier New" panose="02070309020205020404" pitchFamily="49" charset="0"/>
              </a:rPr>
              <a:t>обучение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ru-RU" sz="2400" dirty="0" err="1">
                <a:solidFill>
                  <a:srgbClr val="D5D5D5"/>
                </a:solidFill>
                <a:latin typeface="Courier New" panose="02070309020205020404" pitchFamily="49" charset="0"/>
              </a:rPr>
              <a:t>урфу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ru-RU" sz="2400" dirty="0">
                <a:solidFill>
                  <a:srgbClr val="D5D5D5"/>
                </a:solidFill>
                <a:latin typeface="Courier New" panose="02070309020205020404" pitchFamily="49" charset="0"/>
              </a:rPr>
              <a:t>наука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':)']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4355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  <p:bldP spid="9" grpId="0"/>
      <p:bldP spid="10" grpId="0"/>
      <p:bldP spid="16" grpId="0"/>
      <p:bldP spid="11" grpId="0"/>
      <p:bldP spid="17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Лемматизация</a:t>
            </a:r>
            <a:endParaRPr lang="ru-RU" sz="3200" b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9416" y="1149453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nltk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34534" y="1589083"/>
            <a:ext cx="6112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nltk.download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urier New" panose="02070309020205020404" pitchFamily="49" charset="0"/>
              </a:rPr>
              <a:t>averaged_perceptron_tagger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34534" y="2004331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nltk.tag.pos_tag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word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767408" y="2557243"/>
            <a:ext cx="556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nltk.stem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WordNetLemmatizer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760620" y="2916436"/>
            <a:ext cx="363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wnl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WordNetLemmatizer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814581" y="3245087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wnl.lemmatize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word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tag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496" y="3809487"/>
            <a:ext cx="7640511" cy="25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6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/>
      <p:bldP spid="7" grpId="0"/>
      <p:bldP spid="18" grpId="0"/>
      <p:bldP spid="22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15780" y="6476951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8FBCF8B-35C7-47E7-95BF-CB2E8F65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855BF48-2887-4862-9EF2-7FBA0ACEC95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Заголовок 1"/>
          <p:cNvSpPr txBox="1">
            <a:spLocks/>
          </p:cNvSpPr>
          <p:nvPr/>
        </p:nvSpPr>
        <p:spPr>
          <a:xfrm>
            <a:off x="1991544" y="28471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предыдущей лекции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583A7E-09BD-56FB-DDDD-BFC06D8CB682}"/>
              </a:ext>
            </a:extLst>
          </p:cNvPr>
          <p:cNvSpPr txBox="1"/>
          <p:nvPr/>
        </p:nvSpPr>
        <p:spPr>
          <a:xfrm>
            <a:off x="551384" y="1187456"/>
            <a:ext cx="10801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LeNet-5</a:t>
            </a:r>
            <a:endParaRPr lang="ru-RU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Классика, Свертки + 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Pooling + </a:t>
            </a:r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Полносвязные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en-US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AlexNet</a:t>
            </a:r>
            <a:endParaRPr lang="ru-RU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Глубокое обучение не так уж и плохо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GPU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VGG</a:t>
            </a:r>
            <a:endParaRPr lang="ru-RU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Много (очень) сверток 3х3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en-US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GoogLeNet</a:t>
            </a:r>
            <a:endParaRPr lang="ru-RU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Свертки 1х1, 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Inception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слои, упрощение сверток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en-US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ResNet</a:t>
            </a:r>
            <a:endParaRPr lang="ru-RU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Пропуски (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Residuals),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можно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еще глубже сети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en-US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MobileNet</a:t>
            </a:r>
            <a:endParaRPr lang="ru-RU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меньше мат. операций «за ту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же точность»</a:t>
            </a:r>
            <a:endParaRPr lang="ru-RU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344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15780" y="6476951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8FBCF8B-35C7-47E7-95BF-CB2E8F65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855BF48-2887-4862-9EF2-7FBA0ACEC95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7DA2C8-8DBF-49B0-AB24-6E896CDDCCA0}"/>
              </a:ext>
            </a:extLst>
          </p:cNvPr>
          <p:cNvSpPr txBox="1"/>
          <p:nvPr/>
        </p:nvSpPr>
        <p:spPr>
          <a:xfrm>
            <a:off x="675589" y="1410504"/>
            <a:ext cx="11496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Regular Expressions</a:t>
            </a:r>
          </a:p>
          <a:p>
            <a:endParaRPr lang="tr-TR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Предварительная обработка</a:t>
            </a:r>
          </a:p>
          <a:p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Вложения (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Embedding)</a:t>
            </a: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Статистический подход</a:t>
            </a:r>
          </a:p>
          <a:p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Контекстный подход</a:t>
            </a:r>
          </a:p>
          <a:p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765EE89-A799-4C1E-8737-B81932E13085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063552" y="22837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353901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39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Нижний колонтитул 6">
            <a:extLst>
              <a:ext uri="{FF2B5EF4-FFF2-40B4-BE49-F238E27FC236}">
                <a16:creationId xmlns:a16="http://schemas.microsoft.com/office/drawing/2014/main" id="{C750D80A-1143-7B59-FA36-CC82C2739814}"/>
              </a:ext>
            </a:extLst>
          </p:cNvPr>
          <p:cNvSpPr txBox="1">
            <a:spLocks/>
          </p:cNvSpPr>
          <p:nvPr/>
        </p:nvSpPr>
        <p:spPr>
          <a:xfrm>
            <a:off x="3131440" y="198256"/>
            <a:ext cx="7674876" cy="4830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188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Уменьшение размерности</a:t>
            </a:r>
            <a:endParaRPr lang="ru-RU" sz="3188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21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46843" y="1356002"/>
            <a:ext cx="11074600" cy="2299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Снижение размерности относится к процессу уменьшения количества входных переменных в наборе данных при сохранении как можно большего количества полезной информации. </a:t>
            </a:r>
          </a:p>
          <a:p>
            <a:r>
              <a:rPr lang="ru-RU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Это часто делается для упрощения анализа данных, повышения эффективности вычислений или для визуализации многомерных данных в </a:t>
            </a:r>
            <a:r>
              <a:rPr lang="ru-RU" sz="2391" spc="-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низкомерном</a:t>
            </a:r>
            <a:r>
              <a:rPr lang="ru-RU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пространстве.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46843" y="3851668"/>
            <a:ext cx="8941837" cy="2299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Примеры : </a:t>
            </a:r>
          </a:p>
          <a:p>
            <a:pPr marL="341563" indent="-341563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главных компонент (PCA),</a:t>
            </a:r>
          </a:p>
          <a:p>
            <a:pPr marL="341563" indent="-341563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t-</a:t>
            </a:r>
            <a:r>
              <a:rPr lang="en-US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distributed stochastic neighbor embedding </a:t>
            </a:r>
            <a:r>
              <a:rPr lang="ru-RU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(t-SNE),</a:t>
            </a:r>
          </a:p>
          <a:p>
            <a:pPr marL="341563" indent="-341563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Neighborhood component analysis (NCA)</a:t>
            </a:r>
            <a:endParaRPr lang="ru-RU" sz="239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1563" indent="-341563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линейный дискриминантный анализ (LDA),</a:t>
            </a:r>
          </a:p>
          <a:p>
            <a:pPr marL="341563" indent="-341563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391" spc="-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Автоэнкодировщики</a:t>
            </a:r>
            <a:r>
              <a:rPr lang="en-US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(Auto-Encoders)</a:t>
            </a:r>
            <a:r>
              <a:rPr lang="ru-RU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1793" dirty="0"/>
          </a:p>
        </p:txBody>
      </p:sp>
    </p:spTree>
    <p:extLst>
      <p:ext uri="{BB962C8B-B14F-4D97-AF65-F5344CB8AC3E}">
        <p14:creationId xmlns:p14="http://schemas.microsoft.com/office/powerpoint/2010/main" val="303695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267" y="134454"/>
            <a:ext cx="8800056" cy="822418"/>
          </a:xfrm>
        </p:spPr>
        <p:txBody>
          <a:bodyPr>
            <a:normAutofit/>
          </a:bodyPr>
          <a:lstStyle/>
          <a:p>
            <a:r>
              <a:rPr lang="ru-RU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 хитрые представления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189322" y="6455547"/>
            <a:ext cx="950262" cy="380414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385" spc="-1">
                <a:latin typeface="Verdana" panose="020B0604030504040204" pitchFamily="34" charset="0"/>
                <a:ea typeface="Verdana" panose="020B0604030504040204" pitchFamily="34" charset="0"/>
              </a:rPr>
              <a:pPr/>
              <a:t>22</a:t>
            </a:fld>
            <a:endParaRPr lang="ru-RU" sz="2385" spc="-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7A984BF-0715-455F-ACF0-596F386AC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9C77609C-789B-41B1-A98A-B2F2172E0401}"/>
              </a:ext>
            </a:extLst>
          </p:cNvPr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A83C4F8-60B1-485E-A55A-6F234F59B9E1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557492" y="878806"/>
            <a:ext cx="11616652" cy="822418"/>
          </a:xfrm>
          <a:prstGeom prst="rect">
            <a:avLst/>
          </a:prstGeom>
        </p:spPr>
        <p:txBody>
          <a:bodyPr vert="horz" lIns="90852" tIns="45427" rIns="90852" bIns="4542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577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B8291281-74DD-44CA-A6F8-75BD292BF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846" y="1076843"/>
            <a:ext cx="6642476" cy="124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E17F7E5C-E306-69D4-8EDF-792FC7233E52}"/>
              </a:ext>
            </a:extLst>
          </p:cNvPr>
          <p:cNvSpPr txBox="1">
            <a:spLocks/>
          </p:cNvSpPr>
          <p:nvPr/>
        </p:nvSpPr>
        <p:spPr>
          <a:xfrm>
            <a:off x="769087" y="1268119"/>
            <a:ext cx="3240360" cy="822418"/>
          </a:xfrm>
          <a:prstGeom prst="rect">
            <a:avLst/>
          </a:prstGeom>
        </p:spPr>
        <p:txBody>
          <a:bodyPr vert="horz" lIns="90852" tIns="45427" rIns="90852" bIns="4542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 </a:t>
            </a:r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MNIST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Рисунок 3" descr="Изображение выглядит как снимок экрана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436A2C8C-1FDF-9CE6-5D41-40742779984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111111"/>
              </a:clrFrom>
              <a:clrTo>
                <a:srgbClr val="11111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783" y="2889107"/>
            <a:ext cx="3756647" cy="3756647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502C5D7-5360-9859-E6FF-1D70D9D741D5}"/>
              </a:ext>
            </a:extLst>
          </p:cNvPr>
          <p:cNvSpPr txBox="1">
            <a:spLocks/>
          </p:cNvSpPr>
          <p:nvPr/>
        </p:nvSpPr>
        <p:spPr>
          <a:xfrm>
            <a:off x="5043479" y="2445576"/>
            <a:ext cx="6901414" cy="82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t-</a:t>
            </a:r>
            <a:r>
              <a:rPr lang="en-US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distributed stochastic neighbor embedding </a:t>
            </a:r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(t-SNE)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A5BBF1-0790-4D57-9377-1326E0BC285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111111"/>
              </a:clrFrom>
              <a:clrTo>
                <a:srgbClr val="11111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59" y="2758427"/>
            <a:ext cx="3965119" cy="39651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9F549B-3F5B-F3F9-B995-0E437C749787}"/>
              </a:ext>
            </a:extLst>
          </p:cNvPr>
          <p:cNvSpPr txBox="1"/>
          <p:nvPr/>
        </p:nvSpPr>
        <p:spPr>
          <a:xfrm>
            <a:off x="557492" y="2426813"/>
            <a:ext cx="40983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главных компонент </a:t>
            </a:r>
            <a:endParaRPr lang="en-US" sz="18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ru-RU" sz="18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(PCA)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957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39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Нижний колонтитул 6">
            <a:extLst>
              <a:ext uri="{FF2B5EF4-FFF2-40B4-BE49-F238E27FC236}">
                <a16:creationId xmlns:a16="http://schemas.microsoft.com/office/drawing/2014/main" id="{C750D80A-1143-7B59-FA36-CC82C2739814}"/>
              </a:ext>
            </a:extLst>
          </p:cNvPr>
          <p:cNvSpPr txBox="1">
            <a:spLocks/>
          </p:cNvSpPr>
          <p:nvPr/>
        </p:nvSpPr>
        <p:spPr>
          <a:xfrm>
            <a:off x="2146705" y="159748"/>
            <a:ext cx="7674876" cy="4830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188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Encoding</a:t>
            </a:r>
            <a:endParaRPr lang="ru-RU" sz="3188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23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46843" y="1095517"/>
            <a:ext cx="11074600" cy="3035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контексте </a:t>
            </a:r>
            <a:r>
              <a:rPr lang="en-US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Science </a:t>
            </a:r>
            <a:r>
              <a:rPr lang="ru-RU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 машинного обучения кодирование относится к процессу преобразования данных из одной формы в другую, обычно с целью сделать их пригодными для конкретного приложения или анализа. Это может включать преобразование категориальных данных в числовые значения, преобразование текстовых данных в формат, который можно использовать для обработки естественного языка, или представление изображений способом, подходящим для задач компьютерного зрения.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46842" y="4391134"/>
            <a:ext cx="11528052" cy="1931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Примеры : </a:t>
            </a:r>
          </a:p>
          <a:p>
            <a:pPr marL="341563" indent="-341563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One-hot encoding, label encoding, ordinal encoding</a:t>
            </a:r>
            <a:r>
              <a:rPr lang="ru-RU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r>
              <a:rPr lang="en-US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341563" indent="-341563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target encoding;</a:t>
            </a:r>
            <a:endParaRPr lang="ru-RU" sz="239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1563" indent="-341563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TF-IDF, </a:t>
            </a:r>
            <a:r>
              <a:rPr lang="en-US" sz="2391" spc="-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CountVectorizer</a:t>
            </a:r>
            <a:r>
              <a:rPr lang="en-US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341563" indent="-341563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SIFT, SURF </a:t>
            </a:r>
            <a:r>
              <a:rPr lang="ru-RU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 прочий </a:t>
            </a:r>
            <a:r>
              <a:rPr lang="en-US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old-school </a:t>
            </a:r>
            <a:r>
              <a:rPr lang="ru-RU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виде </a:t>
            </a:r>
            <a:r>
              <a:rPr lang="en-US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HOG;</a:t>
            </a:r>
            <a:endParaRPr lang="ru-RU" sz="1793" dirty="0"/>
          </a:p>
        </p:txBody>
      </p:sp>
    </p:spTree>
    <p:extLst>
      <p:ext uri="{BB962C8B-B14F-4D97-AF65-F5344CB8AC3E}">
        <p14:creationId xmlns:p14="http://schemas.microsoft.com/office/powerpoint/2010/main" val="100253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39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Нижний колонтитул 6">
            <a:extLst>
              <a:ext uri="{FF2B5EF4-FFF2-40B4-BE49-F238E27FC236}">
                <a16:creationId xmlns:a16="http://schemas.microsoft.com/office/drawing/2014/main" id="{C750D80A-1143-7B59-FA36-CC82C2739814}"/>
              </a:ext>
            </a:extLst>
          </p:cNvPr>
          <p:cNvSpPr txBox="1">
            <a:spLocks/>
          </p:cNvSpPr>
          <p:nvPr/>
        </p:nvSpPr>
        <p:spPr>
          <a:xfrm>
            <a:off x="2146705" y="204354"/>
            <a:ext cx="7674876" cy="4830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188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</a:t>
            </a:r>
            <a:endParaRPr lang="ru-RU" sz="3188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24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46842" y="1151513"/>
            <a:ext cx="11074600" cy="2667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контексте машинного обучения </a:t>
            </a:r>
            <a:r>
              <a:rPr lang="en-US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</a:t>
            </a:r>
            <a:r>
              <a:rPr lang="ru-RU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относится к процессу представления многомерных данных в пространстве более низкой размерности таким образом, чтобы фиксировать значимые отношения и сходства между исходными данных. </a:t>
            </a:r>
          </a:p>
          <a:p>
            <a:r>
              <a:rPr lang="ru-RU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Это обычно используется в обработке естественного языка для представления слов или фраз таким образом, чтобы передать их семантическое значение.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46842" y="4207214"/>
            <a:ext cx="11528052" cy="1931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Примеры : </a:t>
            </a:r>
          </a:p>
          <a:p>
            <a:pPr marL="341563" indent="-341563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Word </a:t>
            </a:r>
            <a:r>
              <a:rPr lang="en-US" sz="2391" spc="-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embeddings</a:t>
            </a:r>
            <a:r>
              <a:rPr lang="en-US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(Word2Vec, </a:t>
            </a:r>
            <a:r>
              <a:rPr lang="en-US" sz="2391" spc="-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GloVe</a:t>
            </a:r>
            <a:r>
              <a:rPr lang="en-US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2391" spc="-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FastText</a:t>
            </a:r>
            <a:r>
              <a:rPr lang="en-US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2391" spc="-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ELMo</a:t>
            </a:r>
            <a:r>
              <a:rPr lang="en-US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Transformers), </a:t>
            </a:r>
          </a:p>
          <a:p>
            <a:pPr marL="341563" indent="-341563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Image </a:t>
            </a:r>
            <a:r>
              <a:rPr lang="en-US" sz="2391" spc="-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embeddings</a:t>
            </a:r>
            <a:r>
              <a:rPr lang="en-US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ru-RU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то что перед классификацией в </a:t>
            </a:r>
            <a:r>
              <a:rPr lang="en-US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Convolutional Neural Networks, Visual Transformers ), </a:t>
            </a:r>
          </a:p>
          <a:p>
            <a:pPr marL="341563" indent="-341563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Graph </a:t>
            </a:r>
            <a:r>
              <a:rPr lang="en-US" sz="2391" spc="-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embeddings</a:t>
            </a:r>
            <a:r>
              <a:rPr lang="en-US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(node2vec)</a:t>
            </a:r>
            <a:endParaRPr lang="ru-RU" sz="1793" dirty="0"/>
          </a:p>
        </p:txBody>
      </p:sp>
    </p:spTree>
    <p:extLst>
      <p:ext uri="{BB962C8B-B14F-4D97-AF65-F5344CB8AC3E}">
        <p14:creationId xmlns:p14="http://schemas.microsoft.com/office/powerpoint/2010/main" val="250338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8904" y="-14324"/>
            <a:ext cx="8856984" cy="8277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Word </a:t>
            </a:r>
            <a:r>
              <a:rPr lang="en-US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Embeddings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(Вложения)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2227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7A984BF-0715-455F-ACF0-596F386AC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9C77609C-789B-41B1-A98A-B2F2172E0401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A83C4F8-60B1-485E-A55A-6F234F59B9E1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481875" y="862308"/>
            <a:ext cx="11691801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BC21C9-E003-4D20-8463-50E2E64D0863}"/>
              </a:ext>
            </a:extLst>
          </p:cNvPr>
          <p:cNvSpPr/>
          <p:nvPr/>
        </p:nvSpPr>
        <p:spPr>
          <a:xfrm>
            <a:off x="3338328" y="1217078"/>
            <a:ext cx="8407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Happy, I study machine learning at </a:t>
            </a:r>
            <a:r>
              <a:rPr lang="en-US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UrFU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Study ! :) 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7936AAB-AA49-4A03-AFD2-9C33AFD950BE}"/>
              </a:ext>
            </a:extLst>
          </p:cNvPr>
          <p:cNvSpPr/>
          <p:nvPr/>
        </p:nvSpPr>
        <p:spPr>
          <a:xfrm>
            <a:off x="3282143" y="2670011"/>
            <a:ext cx="84076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['happy', ',', '</a:t>
            </a:r>
            <a:r>
              <a:rPr lang="en-US" sz="2400" dirty="0" err="1">
                <a:solidFill>
                  <a:srgbClr val="D5D5D5"/>
                </a:solidFill>
                <a:latin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'study', 'machine', 'learning', 'at', '</a:t>
            </a:r>
            <a:r>
              <a:rPr lang="en-US" sz="2400" dirty="0" err="1">
                <a:solidFill>
                  <a:srgbClr val="D5D5D5"/>
                </a:solidFill>
                <a:latin typeface="Courier New" panose="02070309020205020404" pitchFamily="49" charset="0"/>
              </a:rPr>
              <a:t>urfu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'study', '!', ':)']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88BAF7-35D8-4364-A428-D33B9C2E2BA3}"/>
                  </a:ext>
                </a:extLst>
              </p:cNvPr>
              <p:cNvSpPr txBox="1"/>
              <p:nvPr/>
            </p:nvSpPr>
            <p:spPr>
              <a:xfrm>
                <a:off x="3852865" y="4653559"/>
                <a:ext cx="781944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e>
                                  <m:e>
                                    <m:r>
                                      <a:rPr lang="ru-R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88BAF7-35D8-4364-A428-D33B9C2E2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865" y="4653559"/>
                <a:ext cx="781944" cy="15874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E6A5B81-8D15-436D-8D74-8D72682FF0D4}"/>
                  </a:ext>
                </a:extLst>
              </p:cNvPr>
              <p:cNvSpPr txBox="1"/>
              <p:nvPr/>
            </p:nvSpPr>
            <p:spPr>
              <a:xfrm>
                <a:off x="5276499" y="4653559"/>
                <a:ext cx="772456" cy="13762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E6A5B81-8D15-436D-8D74-8D72682FF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499" y="4653559"/>
                <a:ext cx="772456" cy="13762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5791767-09EB-44F9-92AB-E5C20F65EF18}"/>
                  </a:ext>
                </a:extLst>
              </p:cNvPr>
              <p:cNvSpPr txBox="1"/>
              <p:nvPr/>
            </p:nvSpPr>
            <p:spPr>
              <a:xfrm>
                <a:off x="8194684" y="4653559"/>
                <a:ext cx="1169999" cy="13790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1337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5791767-09EB-44F9-92AB-E5C20F65E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684" y="4653559"/>
                <a:ext cx="1169999" cy="13790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6C0387-27F4-414C-BAD2-E3CEA4CBB0A2}"/>
                  </a:ext>
                </a:extLst>
              </p:cNvPr>
              <p:cNvSpPr txBox="1"/>
              <p:nvPr/>
            </p:nvSpPr>
            <p:spPr>
              <a:xfrm>
                <a:off x="6843690" y="4558183"/>
                <a:ext cx="698461" cy="1174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sz="28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8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ru-RU" sz="2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ru-RU" sz="2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ru-R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6C0387-27F4-414C-BAD2-E3CEA4CBB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690" y="4558183"/>
                <a:ext cx="698461" cy="11747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7E824BB-EB46-4D13-BA95-6DD133889EAB}"/>
              </a:ext>
            </a:extLst>
          </p:cNvPr>
          <p:cNvSpPr/>
          <p:nvPr/>
        </p:nvSpPr>
        <p:spPr>
          <a:xfrm>
            <a:off x="719198" y="1124744"/>
            <a:ext cx="22804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Текст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E216B4D-7AE2-4840-A7D2-B8A5E032AE3D}"/>
              </a:ext>
            </a:extLst>
          </p:cNvPr>
          <p:cNvSpPr/>
          <p:nvPr/>
        </p:nvSpPr>
        <p:spPr>
          <a:xfrm>
            <a:off x="623392" y="2702615"/>
            <a:ext cx="2232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Токены</a:t>
            </a:r>
            <a:endParaRPr lang="ru-RU" sz="3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C44A82B-B3A8-4A65-A2D1-8E709996E4CF}"/>
              </a:ext>
            </a:extLst>
          </p:cNvPr>
          <p:cNvSpPr/>
          <p:nvPr/>
        </p:nvSpPr>
        <p:spPr>
          <a:xfrm>
            <a:off x="473120" y="5066935"/>
            <a:ext cx="2892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Векторы</a:t>
            </a:r>
            <a:r>
              <a:rPr lang="en-US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ru-RU" sz="3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64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12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83233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Ранее…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Прямая соединительная линия 18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1DBAC8D8-9DD9-4FB1-A952-F515B93E9D84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A9CF147-7883-41B1-A661-ED8116E63073}"/>
              </a:ext>
            </a:extLst>
          </p:cNvPr>
          <p:cNvSpPr/>
          <p:nvPr/>
        </p:nvSpPr>
        <p:spPr>
          <a:xfrm>
            <a:off x="623392" y="1484784"/>
            <a:ext cx="5904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Проблемы «</a:t>
            </a:r>
            <a:r>
              <a:rPr lang="ru-RU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цифровизации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» слов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A9CF147-7883-41B1-A661-ED8116E63073}"/>
              </a:ext>
            </a:extLst>
          </p:cNvPr>
          <p:cNvSpPr/>
          <p:nvPr/>
        </p:nvSpPr>
        <p:spPr>
          <a:xfrm>
            <a:off x="1127448" y="1916832"/>
            <a:ext cx="8784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Семантика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A9CF147-7883-41B1-A661-ED8116E63073}"/>
              </a:ext>
            </a:extLst>
          </p:cNvPr>
          <p:cNvSpPr/>
          <p:nvPr/>
        </p:nvSpPr>
        <p:spPr>
          <a:xfrm>
            <a:off x="2244852" y="4035893"/>
            <a:ext cx="9145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Зеленая</a:t>
            </a:r>
            <a:r>
              <a:rPr lang="ru-RU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трава</a:t>
            </a:r>
            <a:r>
              <a:rPr lang="ru-RU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6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растет</a:t>
            </a:r>
            <a:r>
              <a:rPr lang="ru-RU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600" dirty="0">
                <a:solidFill>
                  <a:srgbClr val="92D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быстро</a:t>
            </a:r>
            <a:r>
              <a:rPr lang="ru-RU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A9CF147-7883-41B1-A661-ED8116E63073}"/>
              </a:ext>
            </a:extLst>
          </p:cNvPr>
          <p:cNvSpPr/>
          <p:nvPr/>
        </p:nvSpPr>
        <p:spPr>
          <a:xfrm>
            <a:off x="154060" y="2297462"/>
            <a:ext cx="79208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Прилагательное:</a:t>
            </a:r>
          </a:p>
          <a:p>
            <a:r>
              <a:rPr lang="ru-RU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имеющий цвет растущей листвы;</a:t>
            </a:r>
          </a:p>
          <a:p>
            <a:r>
              <a:rPr lang="ru-RU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заросший зеленью, растительностью;</a:t>
            </a:r>
          </a:p>
          <a:p>
            <a:r>
              <a:rPr lang="ru-RU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перен. </a:t>
            </a:r>
            <a:r>
              <a:rPr lang="ru-RU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техн</a:t>
            </a:r>
            <a:r>
              <a:rPr lang="ru-RU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жарг. комп. жарг. </a:t>
            </a:r>
            <a:r>
              <a:rPr lang="ru-RU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Экологичный</a:t>
            </a:r>
            <a:r>
              <a:rPr lang="ru-RU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ru-RU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перен. незрелый, неспелый</a:t>
            </a:r>
          </a:p>
          <a:p>
            <a:r>
              <a:rPr lang="ru-RU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перен. молодой, неопытный, плохо знающий жизнь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A9CF147-7883-41B1-A661-ED8116E63073}"/>
              </a:ext>
            </a:extLst>
          </p:cNvPr>
          <p:cNvSpPr/>
          <p:nvPr/>
        </p:nvSpPr>
        <p:spPr>
          <a:xfrm>
            <a:off x="407368" y="4653136"/>
            <a:ext cx="66967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Существительное:</a:t>
            </a:r>
          </a:p>
          <a:p>
            <a:r>
              <a:rPr lang="ru-RU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растение, не образующее одревесневающих стеблей;</a:t>
            </a:r>
          </a:p>
          <a:p>
            <a:r>
              <a:rPr lang="ru-RU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только ед. ч.: покров земли из таких растений;</a:t>
            </a:r>
          </a:p>
          <a:p>
            <a:r>
              <a:rPr lang="ru-RU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жарг. любое наркотическое вещество, предназначенное для курения 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CA9CF147-7883-41B1-A661-ED8116E63073}"/>
              </a:ext>
            </a:extLst>
          </p:cNvPr>
          <p:cNvSpPr/>
          <p:nvPr/>
        </p:nvSpPr>
        <p:spPr>
          <a:xfrm>
            <a:off x="6528048" y="2348880"/>
            <a:ext cx="35894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Глагол:</a:t>
            </a:r>
          </a:p>
          <a:p>
            <a:r>
              <a:rPr lang="ru-RU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увеличиваться в размерах</a:t>
            </a:r>
          </a:p>
          <a:p>
            <a:r>
              <a:rPr lang="ru-RU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перен. воспитываться </a:t>
            </a:r>
          </a:p>
          <a:p>
            <a:r>
              <a:rPr lang="ru-RU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перен. совершенствоваться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CA9CF147-7883-41B1-A661-ED8116E63073}"/>
              </a:ext>
            </a:extLst>
          </p:cNvPr>
          <p:cNvSpPr/>
          <p:nvPr/>
        </p:nvSpPr>
        <p:spPr>
          <a:xfrm>
            <a:off x="7248128" y="4797152"/>
            <a:ext cx="5184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92D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Наречие:</a:t>
            </a:r>
          </a:p>
          <a:p>
            <a:r>
              <a:rPr lang="ru-RU" dirty="0">
                <a:solidFill>
                  <a:srgbClr val="92D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нареч. к быстрый;</a:t>
            </a:r>
          </a:p>
          <a:p>
            <a:r>
              <a:rPr lang="ru-RU" dirty="0">
                <a:solidFill>
                  <a:srgbClr val="92D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через небольшой промежуток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353365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0" grpId="0"/>
      <p:bldP spid="21" grpId="0"/>
      <p:bldP spid="22" grpId="0"/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83233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Прямая соединительная линия 18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1DBAC8D8-9DD9-4FB1-A952-F515B93E9D84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A9CF147-7883-41B1-A661-ED8116E63073}"/>
              </a:ext>
            </a:extLst>
          </p:cNvPr>
          <p:cNvSpPr/>
          <p:nvPr/>
        </p:nvSpPr>
        <p:spPr>
          <a:xfrm>
            <a:off x="479376" y="1556792"/>
            <a:ext cx="5904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Проблемы «</a:t>
            </a:r>
            <a:r>
              <a:rPr lang="ru-RU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цифровизации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» слов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A9CF147-7883-41B1-A661-ED8116E63073}"/>
              </a:ext>
            </a:extLst>
          </p:cNvPr>
          <p:cNvSpPr/>
          <p:nvPr/>
        </p:nvSpPr>
        <p:spPr>
          <a:xfrm>
            <a:off x="1055440" y="2132856"/>
            <a:ext cx="8784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Семантика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Позиция слова (относительная и абсолютная)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850C706-B44E-460C-AAA6-01D5A0BDC0EC}"/>
              </a:ext>
            </a:extLst>
          </p:cNvPr>
          <p:cNvSpPr/>
          <p:nvPr/>
        </p:nvSpPr>
        <p:spPr>
          <a:xfrm>
            <a:off x="983432" y="3212976"/>
            <a:ext cx="1104372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Helvetica Neue"/>
              </a:rPr>
              <a:t> </a:t>
            </a:r>
            <a:r>
              <a:rPr lang="en-US" sz="2800" dirty="0">
                <a:solidFill>
                  <a:srgbClr val="92D050"/>
                </a:solidFill>
                <a:latin typeface="Helvetica Neue"/>
              </a:rPr>
              <a:t>You have completed the task </a:t>
            </a:r>
            <a:r>
              <a:rPr lang="en-US" sz="2800" b="1" dirty="0">
                <a:solidFill>
                  <a:srgbClr val="FF0000"/>
                </a:solidFill>
                <a:latin typeface="Helvetica Neue"/>
              </a:rPr>
              <a:t>well</a:t>
            </a:r>
            <a:r>
              <a:rPr lang="en-US" sz="2800" dirty="0">
                <a:solidFill>
                  <a:schemeClr val="bg1"/>
                </a:solidFill>
                <a:latin typeface="Helvetica Neue"/>
              </a:rPr>
              <a:t>. [</a:t>
            </a:r>
            <a:r>
              <a:rPr lang="en-US" sz="2800" dirty="0">
                <a:solidFill>
                  <a:srgbClr val="92D050"/>
                </a:solidFill>
                <a:latin typeface="Helvetica Neue"/>
              </a:rPr>
              <a:t>adverb</a:t>
            </a:r>
            <a:r>
              <a:rPr lang="en-US" sz="2800" dirty="0">
                <a:solidFill>
                  <a:schemeClr val="bg1"/>
                </a:solidFill>
                <a:latin typeface="Helvetica Neue"/>
              </a:rPr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Helvetica Neue"/>
              </a:rPr>
              <a:t> </a:t>
            </a:r>
            <a:r>
              <a:rPr lang="en-US" sz="2800" dirty="0">
                <a:solidFill>
                  <a:srgbClr val="00B050"/>
                </a:solidFill>
                <a:latin typeface="Helvetica Neue"/>
              </a:rPr>
              <a:t>You are doing</a:t>
            </a:r>
            <a:r>
              <a:rPr lang="en-US" sz="2800" dirty="0">
                <a:solidFill>
                  <a:schemeClr val="bg1"/>
                </a:solidFill>
                <a:latin typeface="Helvetica Neue"/>
              </a:rPr>
              <a:t> </a:t>
            </a:r>
            <a:r>
              <a:rPr lang="en-US" sz="2800" b="1" dirty="0">
                <a:solidFill>
                  <a:srgbClr val="FF0000"/>
                </a:solidFill>
                <a:latin typeface="Helvetica Neue"/>
              </a:rPr>
              <a:t>well</a:t>
            </a:r>
            <a:r>
              <a:rPr lang="en-US" sz="2800" dirty="0">
                <a:solidFill>
                  <a:schemeClr val="bg1"/>
                </a:solidFill>
                <a:latin typeface="Helvetica Neue"/>
              </a:rPr>
              <a:t> </a:t>
            </a:r>
            <a:r>
              <a:rPr lang="en-US" sz="2800" dirty="0">
                <a:solidFill>
                  <a:srgbClr val="00B050"/>
                </a:solidFill>
                <a:latin typeface="Helvetica Neue"/>
              </a:rPr>
              <a:t>in machine learning</a:t>
            </a:r>
            <a:r>
              <a:rPr lang="en-US" sz="2800" dirty="0">
                <a:solidFill>
                  <a:schemeClr val="bg1"/>
                </a:solidFill>
                <a:latin typeface="Helvetica Neue"/>
              </a:rPr>
              <a:t>. [</a:t>
            </a:r>
            <a:r>
              <a:rPr lang="en-US" sz="2800" dirty="0">
                <a:solidFill>
                  <a:srgbClr val="00B050"/>
                </a:solidFill>
                <a:latin typeface="Helvetica Neue"/>
              </a:rPr>
              <a:t>adjective</a:t>
            </a:r>
            <a:r>
              <a:rPr lang="en-US" sz="2800" dirty="0">
                <a:solidFill>
                  <a:schemeClr val="bg1"/>
                </a:solidFill>
                <a:latin typeface="Helvetica Neue"/>
              </a:rPr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Helvetica Neue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Helvetica Neue"/>
              </a:rPr>
              <a:t>Well</a:t>
            </a:r>
            <a:r>
              <a:rPr lang="en-US" sz="2800" dirty="0">
                <a:solidFill>
                  <a:schemeClr val="bg1"/>
                </a:solidFill>
                <a:latin typeface="Helvetica Neue"/>
              </a:rPr>
              <a:t>, not everyone are participating equally. [interjection]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Helvetica Neue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Helvetica Neue"/>
              </a:rPr>
              <a:t>The</a:t>
            </a:r>
            <a:r>
              <a:rPr lang="en-US" sz="2800" dirty="0">
                <a:solidFill>
                  <a:schemeClr val="bg1"/>
                </a:solidFill>
                <a:latin typeface="Helvetica Neue"/>
              </a:rPr>
              <a:t> </a:t>
            </a:r>
            <a:r>
              <a:rPr lang="en-US" sz="2800" b="1" dirty="0">
                <a:solidFill>
                  <a:srgbClr val="FF0000"/>
                </a:solidFill>
                <a:latin typeface="Helvetica Neue"/>
              </a:rPr>
              <a:t>well</a:t>
            </a:r>
            <a:r>
              <a:rPr lang="en-US" sz="2800" dirty="0">
                <a:solidFill>
                  <a:schemeClr val="bg1"/>
                </a:solidFill>
                <a:latin typeface="Helvetica Neue"/>
              </a:rPr>
              <a:t> </a:t>
            </a:r>
            <a:r>
              <a:rPr lang="en-US" sz="2800" dirty="0">
                <a:solidFill>
                  <a:srgbClr val="0070C0"/>
                </a:solidFill>
                <a:latin typeface="Helvetica Neue"/>
              </a:rPr>
              <a:t>is empty</a:t>
            </a:r>
            <a:r>
              <a:rPr lang="en-US" sz="2800" dirty="0">
                <a:solidFill>
                  <a:schemeClr val="bg1"/>
                </a:solidFill>
                <a:latin typeface="Helvetica Neue"/>
              </a:rPr>
              <a:t>. [</a:t>
            </a:r>
            <a:r>
              <a:rPr lang="en-US" sz="2800" dirty="0">
                <a:solidFill>
                  <a:srgbClr val="0070C0"/>
                </a:solidFill>
                <a:latin typeface="Helvetica Neue"/>
              </a:rPr>
              <a:t>noun</a:t>
            </a:r>
            <a:r>
              <a:rPr lang="en-US" sz="2800" dirty="0">
                <a:solidFill>
                  <a:schemeClr val="bg1"/>
                </a:solidFill>
                <a:latin typeface="Helvetica Neue"/>
              </a:rPr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Helvetica Neue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Helvetica Neue"/>
              </a:rPr>
              <a:t>Tears are starting to</a:t>
            </a:r>
            <a:r>
              <a:rPr lang="en-US" sz="2800" dirty="0">
                <a:solidFill>
                  <a:schemeClr val="bg1"/>
                </a:solidFill>
                <a:latin typeface="Helvetica Neue"/>
              </a:rPr>
              <a:t> </a:t>
            </a:r>
            <a:r>
              <a:rPr lang="en-US" sz="2800" b="1" dirty="0">
                <a:solidFill>
                  <a:srgbClr val="FF0000"/>
                </a:solidFill>
                <a:latin typeface="Helvetica Neue"/>
              </a:rPr>
              <a:t>well</a:t>
            </a:r>
            <a:r>
              <a:rPr lang="en-US" sz="2800" dirty="0">
                <a:solidFill>
                  <a:schemeClr val="bg1"/>
                </a:solidFill>
                <a:latin typeface="Helvetica Neue"/>
              </a:rPr>
              <a:t> </a:t>
            </a:r>
            <a:r>
              <a:rPr lang="en-US" sz="2800" dirty="0">
                <a:solidFill>
                  <a:srgbClr val="7030A0"/>
                </a:solidFill>
                <a:latin typeface="Helvetica Neue"/>
              </a:rPr>
              <a:t>in his eyes</a:t>
            </a:r>
            <a:r>
              <a:rPr lang="en-US" sz="2800" dirty="0">
                <a:solidFill>
                  <a:schemeClr val="bg1"/>
                </a:solidFill>
                <a:latin typeface="Helvetica Neue"/>
              </a:rPr>
              <a:t>. [</a:t>
            </a:r>
            <a:r>
              <a:rPr lang="en-US" sz="2800" dirty="0">
                <a:solidFill>
                  <a:srgbClr val="7030A0"/>
                </a:solidFill>
                <a:latin typeface="Helvetica Neue"/>
              </a:rPr>
              <a:t>verb</a:t>
            </a:r>
            <a:r>
              <a:rPr lang="en-US" sz="2800" dirty="0">
                <a:solidFill>
                  <a:schemeClr val="bg1"/>
                </a:solidFill>
                <a:latin typeface="Helvetica Neue"/>
              </a:rPr>
              <a:t>]</a:t>
            </a:r>
            <a:endParaRPr lang="en-US" sz="2800" b="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  <p:sp>
        <p:nvSpPr>
          <p:cNvPr id="2" name="Нижний колонтитул 6">
            <a:extLst>
              <a:ext uri="{FF2B5EF4-FFF2-40B4-BE49-F238E27FC236}">
                <a16:creationId xmlns:a16="http://schemas.microsoft.com/office/drawing/2014/main" id="{9AC5B00F-71D4-BBC8-5CD6-925A49BBD6F2}"/>
              </a:ext>
            </a:extLst>
          </p:cNvPr>
          <p:cNvSpPr txBox="1">
            <a:spLocks/>
          </p:cNvSpPr>
          <p:nvPr/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Ранее…</a:t>
            </a:r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01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83233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Прямая соединительная линия 18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1DBAC8D8-9DD9-4FB1-A952-F515B93E9D84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A9CF147-7883-41B1-A661-ED8116E63073}"/>
              </a:ext>
            </a:extLst>
          </p:cNvPr>
          <p:cNvSpPr/>
          <p:nvPr/>
        </p:nvSpPr>
        <p:spPr>
          <a:xfrm>
            <a:off x="479376" y="1556792"/>
            <a:ext cx="5904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Проблемы «</a:t>
            </a:r>
            <a:r>
              <a:rPr lang="ru-RU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цифровизации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» слов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A9CF147-7883-41B1-A661-ED8116E63073}"/>
              </a:ext>
            </a:extLst>
          </p:cNvPr>
          <p:cNvSpPr/>
          <p:nvPr/>
        </p:nvSpPr>
        <p:spPr>
          <a:xfrm>
            <a:off x="1055440" y="2348880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Семантика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Позиция слова (относительная и абсолютная)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Грамматические связи (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“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внимание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”)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850C706-B44E-460C-AAA6-01D5A0BDC0EC}"/>
              </a:ext>
            </a:extLst>
          </p:cNvPr>
          <p:cNvSpPr/>
          <p:nvPr/>
        </p:nvSpPr>
        <p:spPr>
          <a:xfrm>
            <a:off x="1199456" y="3861048"/>
            <a:ext cx="1006029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Helvetica Neue"/>
              </a:rPr>
              <a:t>Собака не пошла по </a:t>
            </a:r>
            <a:r>
              <a:rPr lang="ru-RU" sz="2800" dirty="0">
                <a:solidFill>
                  <a:srgbClr val="7030A0"/>
                </a:solidFill>
                <a:latin typeface="Helvetica Neue"/>
              </a:rPr>
              <a:t>дороге</a:t>
            </a:r>
            <a:r>
              <a:rPr lang="ru-RU" sz="2800" dirty="0">
                <a:solidFill>
                  <a:schemeClr val="bg1"/>
                </a:solidFill>
                <a:latin typeface="Helvetica Neue"/>
              </a:rPr>
              <a:t> потому что </a:t>
            </a:r>
            <a:r>
              <a:rPr lang="ru-RU" sz="2800" dirty="0">
                <a:solidFill>
                  <a:srgbClr val="FF0000"/>
                </a:solidFill>
                <a:latin typeface="Helvetica Neue"/>
              </a:rPr>
              <a:t>она</a:t>
            </a:r>
            <a:r>
              <a:rPr lang="ru-RU" sz="2800" dirty="0">
                <a:solidFill>
                  <a:schemeClr val="bg1"/>
                </a:solidFill>
                <a:latin typeface="Helvetica Neue"/>
              </a:rPr>
              <a:t> </a:t>
            </a:r>
            <a:r>
              <a:rPr lang="ru-RU" sz="2800" dirty="0">
                <a:solidFill>
                  <a:srgbClr val="7030A0"/>
                </a:solidFill>
                <a:latin typeface="Helvetica Neue"/>
              </a:rPr>
              <a:t>мокрая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bg1"/>
              </a:solidFill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bg1"/>
              </a:solidFill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0070C0"/>
                </a:solidFill>
                <a:effectLst/>
                <a:latin typeface="Helvetica Neue"/>
              </a:rPr>
              <a:t>Собака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Helvetica Neue"/>
              </a:rPr>
              <a:t> не пошла по дороге потому что </a:t>
            </a:r>
            <a:r>
              <a:rPr lang="ru-RU" sz="2800" b="0" i="0" dirty="0">
                <a:solidFill>
                  <a:srgbClr val="FF0000"/>
                </a:solidFill>
                <a:effectLst/>
                <a:latin typeface="Helvetica Neue"/>
              </a:rPr>
              <a:t>она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Helvetica Neue"/>
              </a:rPr>
              <a:t> </a:t>
            </a:r>
            <a:r>
              <a:rPr lang="ru-RU" sz="2800" b="0" i="0" dirty="0">
                <a:solidFill>
                  <a:srgbClr val="0070C0"/>
                </a:solidFill>
                <a:effectLst/>
                <a:latin typeface="Helvetica Neue"/>
              </a:rPr>
              <a:t>боится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Helvetica Neue"/>
              </a:rPr>
              <a:t> </a:t>
            </a:r>
            <a:endParaRPr lang="en-US" sz="2800" b="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  <p:sp>
        <p:nvSpPr>
          <p:cNvPr id="2" name="Нижний колонтитул 6">
            <a:extLst>
              <a:ext uri="{FF2B5EF4-FFF2-40B4-BE49-F238E27FC236}">
                <a16:creationId xmlns:a16="http://schemas.microsoft.com/office/drawing/2014/main" id="{A380E69D-2898-DA14-A7B0-0799850D09D5}"/>
              </a:ext>
            </a:extLst>
          </p:cNvPr>
          <p:cNvSpPr txBox="1">
            <a:spLocks/>
          </p:cNvSpPr>
          <p:nvPr/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Ранее…</a:t>
            </a:r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48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15780" y="6476951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8FBCF8B-35C7-47E7-95BF-CB2E8F65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855BF48-2887-4862-9EF2-7FBA0ACEC95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7DA2C8-8DBF-49B0-AB24-6E896CDDCCA0}"/>
              </a:ext>
            </a:extLst>
          </p:cNvPr>
          <p:cNvSpPr txBox="1"/>
          <p:nvPr/>
        </p:nvSpPr>
        <p:spPr>
          <a:xfrm>
            <a:off x="675589" y="1410504"/>
            <a:ext cx="11496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Regular Expressions</a:t>
            </a:r>
          </a:p>
          <a:p>
            <a:endParaRPr lang="tr-TR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Предварительная обработка</a:t>
            </a:r>
          </a:p>
          <a:p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Вложения (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Embedding)</a:t>
            </a: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Статистический подход</a:t>
            </a:r>
          </a:p>
          <a:p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Контекстный подход</a:t>
            </a:r>
          </a:p>
          <a:p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765EE89-A799-4C1E-8737-B81932E13085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063552" y="22837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241223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15780" y="6476951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8FBCF8B-35C7-47E7-95BF-CB2E8F65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855BF48-2887-4862-9EF2-7FBA0ACEC95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7DA2C8-8DBF-49B0-AB24-6E896CDDCCA0}"/>
              </a:ext>
            </a:extLst>
          </p:cNvPr>
          <p:cNvSpPr txBox="1"/>
          <p:nvPr/>
        </p:nvSpPr>
        <p:spPr>
          <a:xfrm>
            <a:off x="675589" y="1410504"/>
            <a:ext cx="11496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Regular Expressions</a:t>
            </a:r>
          </a:p>
          <a:p>
            <a:endParaRPr lang="tr-TR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Предварительная обработка</a:t>
            </a:r>
          </a:p>
          <a:p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Вложения (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Embedding)</a:t>
            </a:r>
          </a:p>
          <a:p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Статистический подход</a:t>
            </a:r>
          </a:p>
          <a:p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Контекстный подход</a:t>
            </a:r>
          </a:p>
          <a:p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765EE89-A799-4C1E-8737-B81932E13085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063552" y="22837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211087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28522" y="89398"/>
            <a:ext cx="7869969" cy="822418"/>
          </a:xfrm>
        </p:spPr>
        <p:txBody>
          <a:bodyPr>
            <a:normAutofit/>
          </a:bodyPr>
          <a:lstStyle/>
          <a:p>
            <a:pPr algn="ctr"/>
            <a:r>
              <a:rPr lang="ru-RU" sz="3577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Словарь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199598" y="6450710"/>
            <a:ext cx="950262" cy="380414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385" spc="-1">
                <a:latin typeface="Verdana" panose="020B0604030504040204" pitchFamily="34" charset="0"/>
                <a:ea typeface="Verdana" panose="020B0604030504040204" pitchFamily="34" charset="0"/>
              </a:rPr>
              <a:pPr/>
              <a:t>30</a:t>
            </a:fld>
            <a:endParaRPr lang="ru-RU" sz="2385" spc="-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3E51E85-157C-404C-A687-8379E19F412E}"/>
              </a:ext>
            </a:extLst>
          </p:cNvPr>
          <p:cNvSpPr/>
          <p:nvPr/>
        </p:nvSpPr>
        <p:spPr>
          <a:xfrm>
            <a:off x="918412" y="1069232"/>
            <a:ext cx="11112492" cy="519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Структурированная коллекция всех известных слов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D21742C7-0B0D-471E-8A87-FAB1CD3553E4}"/>
              </a:ext>
            </a:extLst>
          </p:cNvPr>
          <p:cNvGraphicFramePr>
            <a:graphicFrameLocks noGrp="1"/>
          </p:cNvGraphicFramePr>
          <p:nvPr/>
        </p:nvGraphicFramePr>
        <p:xfrm>
          <a:off x="918412" y="1947889"/>
          <a:ext cx="1501587" cy="3123710"/>
        </p:xfrm>
        <a:graphic>
          <a:graphicData uri="http://schemas.openxmlformats.org/drawingml/2006/table">
            <a:tbl>
              <a:tblPr/>
              <a:tblGrid>
                <a:gridCol w="277605">
                  <a:extLst>
                    <a:ext uri="{9D8B030D-6E8A-4147-A177-3AD203B41FA5}">
                      <a16:colId xmlns:a16="http://schemas.microsoft.com/office/drawing/2014/main" val="1672608593"/>
                    </a:ext>
                  </a:extLst>
                </a:gridCol>
                <a:gridCol w="1223982">
                  <a:extLst>
                    <a:ext uri="{9D8B030D-6E8A-4147-A177-3AD203B41FA5}">
                      <a16:colId xmlns:a16="http://schemas.microsoft.com/office/drawing/2014/main" val="1960287173"/>
                    </a:ext>
                  </a:extLst>
                </a:gridCol>
              </a:tblGrid>
              <a:tr h="31118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571" marR="7571" marT="7571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I 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1070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571" marR="7571" marT="7571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m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32501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7571" marR="7571" marT="7571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happy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944725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7571" marR="7571" marT="7571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study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13479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7571" marR="7571" marT="7571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machine 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26120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marL="7571" marR="7571" marT="7571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learning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340836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6</a:t>
                      </a:r>
                    </a:p>
                  </a:txBody>
                  <a:tcPr marL="7571" marR="7571" marT="7571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sad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161620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7571" marR="7571" marT="7571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hate</a:t>
                      </a:r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11637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8</a:t>
                      </a:r>
                    </a:p>
                  </a:txBody>
                  <a:tcPr marL="7571" marR="7571" marT="7571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deep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129360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9</a:t>
                      </a:r>
                    </a:p>
                  </a:txBody>
                  <a:tcPr marL="7571" marR="7571" marT="7571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…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72627"/>
                  </a:ext>
                </a:extLst>
              </a:tr>
            </a:tbl>
          </a:graphicData>
        </a:graphic>
      </p:graphicFrame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FFB3ACB-17E4-41AE-BFE3-C3D144DECF5C}"/>
              </a:ext>
            </a:extLst>
          </p:cNvPr>
          <p:cNvSpPr/>
          <p:nvPr/>
        </p:nvSpPr>
        <p:spPr>
          <a:xfrm>
            <a:off x="3619668" y="2028013"/>
            <a:ext cx="7736902" cy="4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am happy because I study machine learning</a:t>
            </a:r>
            <a:endParaRPr lang="ru-RU" sz="2385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3B7DB2F-CF64-4692-8B1F-C4A2A6E596D2}"/>
              </a:ext>
            </a:extLst>
          </p:cNvPr>
          <p:cNvSpPr/>
          <p:nvPr/>
        </p:nvSpPr>
        <p:spPr>
          <a:xfrm>
            <a:off x="3578086" y="3155286"/>
            <a:ext cx="7369153" cy="4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am sad because I hate deep learning</a:t>
            </a:r>
            <a:endParaRPr lang="ru-RU" sz="2385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3F780CA-50C5-4EA3-9089-C1F65ACD91A5}"/>
              </a:ext>
            </a:extLst>
          </p:cNvPr>
          <p:cNvSpPr/>
          <p:nvPr/>
        </p:nvSpPr>
        <p:spPr>
          <a:xfrm>
            <a:off x="3619668" y="4220109"/>
            <a:ext cx="930087" cy="4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endParaRPr lang="ru-RU" sz="2385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56713BC-4DE6-436A-8DDD-BBBCFD584287}"/>
              </a:ext>
            </a:extLst>
          </p:cNvPr>
          <p:cNvSpPr/>
          <p:nvPr/>
        </p:nvSpPr>
        <p:spPr>
          <a:xfrm>
            <a:off x="3578085" y="2503206"/>
            <a:ext cx="7736902" cy="4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 1, 1, 1, 1, 1, 0, 0, 0, …]</a:t>
            </a:r>
            <a:endParaRPr lang="ru-RU" sz="2385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655B0BE-CC47-4C5C-A108-AC0B3EE61FC8}"/>
              </a:ext>
            </a:extLst>
          </p:cNvPr>
          <p:cNvSpPr/>
          <p:nvPr/>
        </p:nvSpPr>
        <p:spPr>
          <a:xfrm>
            <a:off x="3555297" y="3687698"/>
            <a:ext cx="7736902" cy="4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 1, 0, 1, 0, 1, 1, 1, 1, …]</a:t>
            </a:r>
            <a:endParaRPr lang="ru-RU" sz="2385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71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18" grpId="0"/>
      <p:bldP spid="19" grpId="0"/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74834" y="127522"/>
            <a:ext cx="7869969" cy="822418"/>
          </a:xfrm>
        </p:spPr>
        <p:txBody>
          <a:bodyPr>
            <a:normAutofit/>
          </a:bodyPr>
          <a:lstStyle/>
          <a:p>
            <a:pPr algn="ctr"/>
            <a:r>
              <a:rPr lang="ru-RU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</a:t>
            </a:r>
            <a:r>
              <a:rPr lang="en-US" sz="318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scikit</a:t>
            </a:r>
            <a:r>
              <a:rPr lang="en-US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-learn</a:t>
            </a:r>
            <a:endParaRPr lang="ru-RU" sz="318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199598" y="6450710"/>
            <a:ext cx="950262" cy="380414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385" spc="-1">
                <a:latin typeface="Verdana" panose="020B0604030504040204" pitchFamily="34" charset="0"/>
                <a:ea typeface="Verdana" panose="020B0604030504040204" pitchFamily="34" charset="0"/>
              </a:rPr>
              <a:pPr/>
              <a:t>31</a:t>
            </a:fld>
            <a:endParaRPr lang="ru-RU" sz="2385" spc="-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08570" y="1099901"/>
            <a:ext cx="11304137" cy="398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92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1992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992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sklearn.feature_extraction.text</a:t>
            </a:r>
            <a:r>
              <a:rPr lang="en-US" sz="1992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992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1992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992" dirty="0" err="1">
                <a:solidFill>
                  <a:srgbClr val="D4D4D4"/>
                </a:solidFill>
                <a:latin typeface="Courier New" panose="02070309020205020404" pitchFamily="49" charset="0"/>
              </a:rPr>
              <a:t>CountVectorizer</a:t>
            </a:r>
            <a:endParaRPr lang="en-US" sz="1992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8571" y="1487804"/>
            <a:ext cx="11464087" cy="1238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3" dirty="0">
                <a:solidFill>
                  <a:srgbClr val="D4D4D4"/>
                </a:solidFill>
                <a:latin typeface="Courier New" panose="02070309020205020404" pitchFamily="49" charset="0"/>
              </a:rPr>
              <a:t>corpus = </a:t>
            </a:r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endParaRPr lang="en-US" sz="1793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793" dirty="0">
                <a:solidFill>
                  <a:srgbClr val="D4D4D4"/>
                </a:solidFill>
                <a:latin typeface="Courier New" panose="02070309020205020404" pitchFamily="49" charset="0"/>
              </a:rPr>
              <a:t>    </a:t>
            </a:r>
            <a:r>
              <a:rPr lang="en-US" sz="1793" dirty="0">
                <a:solidFill>
                  <a:srgbClr val="CE9178"/>
                </a:solidFill>
                <a:latin typeface="Courier New" panose="02070309020205020404" pitchFamily="49" charset="0"/>
              </a:rPr>
              <a:t>'This is the first document.'</a:t>
            </a:r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, </a:t>
            </a:r>
            <a:r>
              <a:rPr lang="en-US" sz="1793" dirty="0">
                <a:solidFill>
                  <a:srgbClr val="CE9178"/>
                </a:solidFill>
                <a:latin typeface="Courier New" panose="02070309020205020404" pitchFamily="49" charset="0"/>
              </a:rPr>
              <a:t>'This document is the second document.'</a:t>
            </a:r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endParaRPr lang="en-US" sz="1793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793" dirty="0">
                <a:solidFill>
                  <a:srgbClr val="D4D4D4"/>
                </a:solidFill>
                <a:latin typeface="Courier New" panose="02070309020205020404" pitchFamily="49" charset="0"/>
              </a:rPr>
              <a:t>    </a:t>
            </a:r>
            <a:r>
              <a:rPr lang="en-US" sz="1793" dirty="0">
                <a:solidFill>
                  <a:srgbClr val="CE9178"/>
                </a:solidFill>
                <a:latin typeface="Courier New" panose="02070309020205020404" pitchFamily="49" charset="0"/>
              </a:rPr>
              <a:t>'And this is the third </a:t>
            </a:r>
            <a:r>
              <a:rPr lang="en-US" sz="1793" dirty="0" err="1">
                <a:solidFill>
                  <a:srgbClr val="CE9178"/>
                </a:solidFill>
                <a:latin typeface="Courier New" panose="02070309020205020404" pitchFamily="49" charset="0"/>
              </a:rPr>
              <a:t>one.'</a:t>
            </a:r>
            <a:r>
              <a:rPr lang="en-US" sz="1793" dirty="0" err="1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793" dirty="0" err="1">
                <a:solidFill>
                  <a:srgbClr val="CE9178"/>
                </a:solidFill>
                <a:latin typeface="Courier New" panose="02070309020205020404" pitchFamily="49" charset="0"/>
              </a:rPr>
              <a:t>'Is</a:t>
            </a:r>
            <a:r>
              <a:rPr lang="en-US" sz="1793" dirty="0">
                <a:solidFill>
                  <a:srgbClr val="CE9178"/>
                </a:solidFill>
                <a:latin typeface="Courier New" panose="02070309020205020404" pitchFamily="49" charset="0"/>
              </a:rPr>
              <a:t> this the first document?'</a:t>
            </a:r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endParaRPr lang="en-US" sz="1793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endParaRPr lang="en-US" sz="1793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44359" y="2393745"/>
            <a:ext cx="6094419" cy="665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793" dirty="0" err="1">
                <a:solidFill>
                  <a:srgbClr val="D4D4D4"/>
                </a:solidFill>
                <a:latin typeface="Courier New" panose="02070309020205020404" pitchFamily="49" charset="0"/>
              </a:rPr>
              <a:t>vectorizer</a:t>
            </a:r>
            <a:r>
              <a:rPr lang="en-US" sz="1793" dirty="0">
                <a:solidFill>
                  <a:srgbClr val="D4D4D4"/>
                </a:solidFill>
                <a:latin typeface="Courier New" panose="02070309020205020404" pitchFamily="49" charset="0"/>
              </a:rPr>
              <a:t> = </a:t>
            </a:r>
            <a:r>
              <a:rPr lang="en-US" sz="1793" dirty="0" err="1">
                <a:solidFill>
                  <a:srgbClr val="D4D4D4"/>
                </a:solidFill>
                <a:latin typeface="Courier New" panose="02070309020205020404" pitchFamily="49" charset="0"/>
              </a:rPr>
              <a:t>CountVectorizer</a:t>
            </a:r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793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793" dirty="0">
                <a:solidFill>
                  <a:srgbClr val="D4D4D4"/>
                </a:solidFill>
                <a:latin typeface="Courier New" panose="02070309020205020404" pitchFamily="49" charset="0"/>
              </a:rPr>
              <a:t>X = </a:t>
            </a:r>
            <a:r>
              <a:rPr lang="en-US" sz="1793" dirty="0" err="1">
                <a:solidFill>
                  <a:srgbClr val="D4D4D4"/>
                </a:solidFill>
                <a:latin typeface="Courier New" panose="02070309020205020404" pitchFamily="49" charset="0"/>
              </a:rPr>
              <a:t>vectorizer.fit_transform</a:t>
            </a:r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793" dirty="0">
                <a:solidFill>
                  <a:srgbClr val="D4D4D4"/>
                </a:solidFill>
                <a:latin typeface="Courier New" panose="02070309020205020404" pitchFamily="49" charset="0"/>
              </a:rPr>
              <a:t>corpus</a:t>
            </a:r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793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08571" y="2981993"/>
            <a:ext cx="4852890" cy="366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93" dirty="0" err="1">
                <a:solidFill>
                  <a:srgbClr val="D4D4D4"/>
                </a:solidFill>
                <a:latin typeface="Courier New" panose="02070309020205020404" pitchFamily="49" charset="0"/>
              </a:rPr>
              <a:t>vectorizer.get_feature_names_out</a:t>
            </a:r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793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240613" y="2956397"/>
            <a:ext cx="5903043" cy="665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3" dirty="0">
                <a:solidFill>
                  <a:srgbClr val="D5D5D5"/>
                </a:solidFill>
                <a:latin typeface="Courier New" panose="02070309020205020404" pitchFamily="49" charset="0"/>
              </a:rPr>
              <a:t>['and', 'document', 'first', 'is', 'one', 'second', 'the', 'third', 'this']</a:t>
            </a:r>
            <a:endParaRPr lang="ru-RU" sz="1793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08816" y="3426916"/>
            <a:ext cx="1694488" cy="366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93" dirty="0" err="1">
                <a:solidFill>
                  <a:srgbClr val="D4D4D4"/>
                </a:solidFill>
                <a:latin typeface="Courier New" panose="02070309020205020404" pitchFamily="49" charset="0"/>
              </a:rPr>
              <a:t>X.toarray</a:t>
            </a:r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793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155456" y="3397305"/>
            <a:ext cx="2974062" cy="1073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94" dirty="0">
                <a:solidFill>
                  <a:srgbClr val="D5D5D5"/>
                </a:solidFill>
                <a:latin typeface="Courier New" panose="02070309020205020404" pitchFamily="49" charset="0"/>
              </a:rPr>
              <a:t>[0 1 1 1 0 0 1 0 1]</a:t>
            </a:r>
            <a:endParaRPr lang="en-US" sz="1594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r>
              <a:rPr lang="ru-RU" sz="1594" dirty="0">
                <a:solidFill>
                  <a:srgbClr val="D5D5D5"/>
                </a:solidFill>
                <a:latin typeface="Courier New" panose="02070309020205020404" pitchFamily="49" charset="0"/>
              </a:rPr>
              <a:t>[0 2 0 1 0 1 1 0 1] </a:t>
            </a:r>
            <a:endParaRPr lang="en-US" sz="1594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r>
              <a:rPr lang="ru-RU" sz="1594" dirty="0">
                <a:solidFill>
                  <a:srgbClr val="D5D5D5"/>
                </a:solidFill>
                <a:latin typeface="Courier New" panose="02070309020205020404" pitchFamily="49" charset="0"/>
              </a:rPr>
              <a:t>[1 0 0 1 1 0 1 1 1]</a:t>
            </a:r>
            <a:endParaRPr lang="en-US" sz="1594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r>
              <a:rPr lang="ru-RU" sz="1594" dirty="0">
                <a:solidFill>
                  <a:srgbClr val="D5D5D5"/>
                </a:solidFill>
                <a:latin typeface="Courier New" panose="02070309020205020404" pitchFamily="49" charset="0"/>
              </a:rPr>
              <a:t>[0 1 1 1 0 0 1 0 1]</a:t>
            </a:r>
            <a:endParaRPr lang="ru-RU" sz="1594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20815" y="4375406"/>
            <a:ext cx="10247717" cy="665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3" dirty="0">
                <a:solidFill>
                  <a:srgbClr val="D4D4D4"/>
                </a:solidFill>
                <a:latin typeface="Courier New" panose="02070309020205020404" pitchFamily="49" charset="0"/>
              </a:rPr>
              <a:t>vectorizer2 = </a:t>
            </a:r>
            <a:r>
              <a:rPr lang="en-US" sz="1793" dirty="0" err="1">
                <a:solidFill>
                  <a:srgbClr val="D4D4D4"/>
                </a:solidFill>
                <a:latin typeface="Courier New" panose="02070309020205020404" pitchFamily="49" charset="0"/>
              </a:rPr>
              <a:t>CountVectorizer</a:t>
            </a:r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793" dirty="0">
                <a:solidFill>
                  <a:srgbClr val="D4D4D4"/>
                </a:solidFill>
                <a:latin typeface="Courier New" panose="02070309020205020404" pitchFamily="49" charset="0"/>
              </a:rPr>
              <a:t>analyzer=</a:t>
            </a:r>
            <a:r>
              <a:rPr lang="en-US" sz="1793" dirty="0">
                <a:solidFill>
                  <a:srgbClr val="CE9178"/>
                </a:solidFill>
                <a:latin typeface="Courier New" panose="02070309020205020404" pitchFamily="49" charset="0"/>
              </a:rPr>
              <a:t>'word'</a:t>
            </a:r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793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sz="1793" dirty="0" err="1">
                <a:solidFill>
                  <a:srgbClr val="D4D4D4"/>
                </a:solidFill>
                <a:latin typeface="Courier New" panose="02070309020205020404" pitchFamily="49" charset="0"/>
              </a:rPr>
              <a:t>ngram_range</a:t>
            </a:r>
            <a:r>
              <a:rPr lang="en-US" sz="1793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793" dirty="0">
                <a:solidFill>
                  <a:srgbClr val="B5CEA8"/>
                </a:solidFill>
                <a:latin typeface="Courier New" panose="02070309020205020404" pitchFamily="49" charset="0"/>
              </a:rPr>
              <a:t>2</a:t>
            </a:r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793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sz="1793" dirty="0">
                <a:solidFill>
                  <a:srgbClr val="B5CEA8"/>
                </a:solidFill>
                <a:latin typeface="Courier New" panose="02070309020205020404" pitchFamily="49" charset="0"/>
              </a:rPr>
              <a:t>2</a:t>
            </a:r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n-US" sz="1793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793" dirty="0">
                <a:solidFill>
                  <a:srgbClr val="D4D4D4"/>
                </a:solidFill>
                <a:latin typeface="Courier New" panose="02070309020205020404" pitchFamily="49" charset="0"/>
              </a:rPr>
              <a:t>X2 = vectorizer2.fit_transform</a:t>
            </a:r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793" dirty="0">
                <a:solidFill>
                  <a:srgbClr val="D4D4D4"/>
                </a:solidFill>
                <a:latin typeface="Courier New" panose="02070309020205020404" pitchFamily="49" charset="0"/>
              </a:rPr>
              <a:t>corpus</a:t>
            </a:r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793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320815" y="5040195"/>
            <a:ext cx="4990212" cy="366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93" dirty="0">
                <a:solidFill>
                  <a:srgbClr val="D4D4D4"/>
                </a:solidFill>
                <a:latin typeface="Courier New" panose="02070309020205020404" pitchFamily="49" charset="0"/>
              </a:rPr>
              <a:t>vectorizer2.get_feature_names_out</a:t>
            </a:r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793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6047057" y="4938755"/>
            <a:ext cx="6105762" cy="1466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3" dirty="0">
                <a:solidFill>
                  <a:srgbClr val="D5D5D5"/>
                </a:solidFill>
                <a:latin typeface="Courier New" panose="02070309020205020404" pitchFamily="49" charset="0"/>
              </a:rPr>
              <a:t>['and this', 'document is', 'first document', 'is the', 'is this', 'second document', 'the first', 'the second', 'the third', 'third one', 'this document', 'this is', 'this the']</a:t>
            </a:r>
            <a:endParaRPr lang="ru-RU" sz="1793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21255" y="5373709"/>
            <a:ext cx="1831809" cy="366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93" dirty="0">
                <a:solidFill>
                  <a:srgbClr val="D4D4D4"/>
                </a:solidFill>
                <a:latin typeface="Courier New" panose="02070309020205020404" pitchFamily="49" charset="0"/>
              </a:rPr>
              <a:t>X2.toarray</a:t>
            </a:r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793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391189" y="5669513"/>
            <a:ext cx="3511286" cy="1073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94" dirty="0">
                <a:solidFill>
                  <a:srgbClr val="D5D5D5"/>
                </a:solidFill>
                <a:latin typeface="Courier New" panose="02070309020205020404" pitchFamily="49" charset="0"/>
              </a:rPr>
              <a:t>[0 0 1 1 0 0 1 0 0 0 0 1 0] </a:t>
            </a:r>
            <a:endParaRPr lang="en-US" sz="1594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r>
              <a:rPr lang="ru-RU" sz="1594" dirty="0">
                <a:solidFill>
                  <a:srgbClr val="D5D5D5"/>
                </a:solidFill>
                <a:latin typeface="Courier New" panose="02070309020205020404" pitchFamily="49" charset="0"/>
              </a:rPr>
              <a:t>[0 1 0 1 0 1 0 1 0 0 1 0 0]</a:t>
            </a:r>
            <a:endParaRPr lang="en-US" sz="1594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r>
              <a:rPr lang="ru-RU" sz="1594" dirty="0">
                <a:solidFill>
                  <a:srgbClr val="D5D5D5"/>
                </a:solidFill>
                <a:latin typeface="Courier New" panose="02070309020205020404" pitchFamily="49" charset="0"/>
              </a:rPr>
              <a:t>[1 0 0 1 0 0 0 0 1 1 0 1 0]</a:t>
            </a:r>
            <a:endParaRPr lang="en-US" sz="1594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r>
              <a:rPr lang="ru-RU" sz="1594" dirty="0">
                <a:solidFill>
                  <a:srgbClr val="D5D5D5"/>
                </a:solidFill>
                <a:latin typeface="Courier New" panose="02070309020205020404" pitchFamily="49" charset="0"/>
              </a:rPr>
              <a:t>[0 0 1 0 1 0 1 0 0 0 0 0 1]</a:t>
            </a:r>
            <a:endParaRPr lang="ru-RU" sz="1594" dirty="0"/>
          </a:p>
        </p:txBody>
      </p:sp>
    </p:spTree>
    <p:extLst>
      <p:ext uri="{BB962C8B-B14F-4D97-AF65-F5344CB8AC3E}">
        <p14:creationId xmlns:p14="http://schemas.microsoft.com/office/powerpoint/2010/main" val="76112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4" grpId="0"/>
      <p:bldP spid="7" grpId="0"/>
      <p:bldP spid="9" grpId="0"/>
      <p:bldP spid="10" grpId="0"/>
      <p:bldP spid="11" grpId="0"/>
      <p:bldP spid="16" grpId="0"/>
      <p:bldP spid="17" grpId="0"/>
      <p:bldP spid="18" grpId="0"/>
      <p:bldP spid="20" grpId="0"/>
      <p:bldP spid="21" grpId="0"/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6059" y="111849"/>
            <a:ext cx="6939882" cy="822418"/>
          </a:xfrm>
        </p:spPr>
        <p:txBody>
          <a:bodyPr>
            <a:normAutofit/>
          </a:bodyPr>
          <a:lstStyle/>
          <a:p>
            <a:r>
              <a:rPr lang="ru-RU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Простой вектор признаков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199598" y="6450710"/>
            <a:ext cx="950262" cy="380414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385" spc="-1">
                <a:latin typeface="Verdana" panose="020B0604030504040204" pitchFamily="34" charset="0"/>
                <a:ea typeface="Verdana" panose="020B0604030504040204" pitchFamily="34" charset="0"/>
              </a:rPr>
              <a:pPr/>
              <a:t>32</a:t>
            </a:fld>
            <a:endParaRPr lang="ru-RU" sz="2385" spc="-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FFB3ACB-17E4-41AE-BFE3-C3D144DECF5C}"/>
              </a:ext>
            </a:extLst>
          </p:cNvPr>
          <p:cNvSpPr/>
          <p:nvPr/>
        </p:nvSpPr>
        <p:spPr>
          <a:xfrm>
            <a:off x="560232" y="1342895"/>
            <a:ext cx="6224430" cy="4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85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am happy I study machine learning</a:t>
            </a:r>
            <a:endParaRPr lang="ru-RU" sz="2385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3B7DB2F-CF64-4692-8B1F-C4A2A6E596D2}"/>
              </a:ext>
            </a:extLst>
          </p:cNvPr>
          <p:cNvSpPr/>
          <p:nvPr/>
        </p:nvSpPr>
        <p:spPr>
          <a:xfrm>
            <a:off x="520714" y="3173613"/>
            <a:ext cx="7369153" cy="4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8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am sad I hate deep learning</a:t>
            </a:r>
            <a:endParaRPr lang="ru-RU" sz="2385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7F9C8EB-1BBA-4DBA-A57D-2FC795949BEA}"/>
              </a:ext>
            </a:extLst>
          </p:cNvPr>
          <p:cNvSpPr/>
          <p:nvPr/>
        </p:nvSpPr>
        <p:spPr>
          <a:xfrm>
            <a:off x="520714" y="2215562"/>
            <a:ext cx="2257195" cy="4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85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am happy</a:t>
            </a:r>
            <a:endParaRPr lang="ru-RU" sz="2385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13194FBC-95B8-46C1-AEF1-B1195DF63EFC}"/>
              </a:ext>
            </a:extLst>
          </p:cNvPr>
          <p:cNvSpPr/>
          <p:nvPr/>
        </p:nvSpPr>
        <p:spPr>
          <a:xfrm>
            <a:off x="487945" y="3994208"/>
            <a:ext cx="2718717" cy="4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8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hate learning</a:t>
            </a:r>
            <a:endParaRPr lang="ru-RU" sz="2385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F8C4A4E7-1B14-48AB-B982-DF125B18B7FC}"/>
              </a:ext>
            </a:extLst>
          </p:cNvPr>
          <p:cNvGraphicFramePr>
            <a:graphicFrameLocks noGrp="1"/>
          </p:cNvGraphicFramePr>
          <p:nvPr/>
        </p:nvGraphicFramePr>
        <p:xfrm>
          <a:off x="7008334" y="1435147"/>
          <a:ext cx="4006530" cy="3938001"/>
        </p:xfrm>
        <a:graphic>
          <a:graphicData uri="http://schemas.openxmlformats.org/drawingml/2006/table">
            <a:tbl>
              <a:tblPr/>
              <a:tblGrid>
                <a:gridCol w="1269562">
                  <a:extLst>
                    <a:ext uri="{9D8B030D-6E8A-4147-A177-3AD203B41FA5}">
                      <a16:colId xmlns:a16="http://schemas.microsoft.com/office/drawing/2014/main" val="150168651"/>
                    </a:ext>
                  </a:extLst>
                </a:gridCol>
                <a:gridCol w="1336523">
                  <a:extLst>
                    <a:ext uri="{9D8B030D-6E8A-4147-A177-3AD203B41FA5}">
                      <a16:colId xmlns:a16="http://schemas.microsoft.com/office/drawing/2014/main" val="3034781540"/>
                    </a:ext>
                  </a:extLst>
                </a:gridCol>
                <a:gridCol w="1400445">
                  <a:extLst>
                    <a:ext uri="{9D8B030D-6E8A-4147-A177-3AD203B41FA5}">
                      <a16:colId xmlns:a16="http://schemas.microsoft.com/office/drawing/2014/main" val="1665885008"/>
                    </a:ext>
                  </a:extLst>
                </a:gridCol>
              </a:tblGrid>
              <a:tr h="614799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Word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1" i="0" u="none" strike="noStrike" dirty="0"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</a:rPr>
                        <a:t>Po</a:t>
                      </a:r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</a:rPr>
                        <a:t>s</a:t>
                      </a:r>
                      <a:endParaRPr lang="ru-RU" sz="2000" b="1" i="0" u="none" strike="noStrike" dirty="0"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</a:rPr>
                        <a:t>Count</a:t>
                      </a:r>
                      <a:endParaRPr lang="tr-TR" sz="2000" b="1" i="0" u="none" strike="noStrike" dirty="0"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Neg</a:t>
                      </a:r>
                      <a:endParaRPr lang="ru-RU" sz="2000" b="1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Count</a:t>
                      </a:r>
                      <a:endParaRPr lang="tr-TR" sz="2000" b="1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906697"/>
                  </a:ext>
                </a:extLst>
              </a:tr>
              <a:tr h="332083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I 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462973"/>
                  </a:ext>
                </a:extLst>
              </a:tr>
              <a:tr h="332083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am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928995"/>
                  </a:ext>
                </a:extLst>
              </a:tr>
              <a:tr h="332083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happy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265849"/>
                  </a:ext>
                </a:extLst>
              </a:tr>
              <a:tr h="332083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study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025832"/>
                  </a:ext>
                </a:extLst>
              </a:tr>
              <a:tr h="332083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machine 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04387"/>
                  </a:ext>
                </a:extLst>
              </a:tr>
              <a:tr h="332083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learning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12636"/>
                  </a:ext>
                </a:extLst>
              </a:tr>
              <a:tr h="332083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sad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021045"/>
                  </a:ext>
                </a:extLst>
              </a:tr>
              <a:tr h="332083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hate 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045491"/>
                  </a:ext>
                </a:extLst>
              </a:tr>
              <a:tr h="332083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deep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379587"/>
                  </a:ext>
                </a:extLst>
              </a:tr>
              <a:tr h="33208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…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…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…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273048"/>
                  </a:ext>
                </a:extLst>
              </a:tr>
            </a:tbl>
          </a:graphicData>
        </a:graphic>
      </p:graphicFrame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2B46DF7-8EF8-4DA1-98E8-3C722AD9420D}"/>
              </a:ext>
            </a:extLst>
          </p:cNvPr>
          <p:cNvSpPr/>
          <p:nvPr/>
        </p:nvSpPr>
        <p:spPr>
          <a:xfrm>
            <a:off x="917959" y="1766162"/>
            <a:ext cx="1859951" cy="4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 </a:t>
            </a:r>
            <a:r>
              <a:rPr lang="en-US" sz="2385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r>
              <a:rPr lang="en-US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38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r>
              <a:rPr lang="en-US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</a:t>
            </a:r>
            <a:endParaRPr lang="ru-RU" sz="2385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82C6ED66-AC30-4887-80F6-C3B734918CD1}"/>
              </a:ext>
            </a:extLst>
          </p:cNvPr>
          <p:cNvSpPr/>
          <p:nvPr/>
        </p:nvSpPr>
        <p:spPr>
          <a:xfrm>
            <a:off x="917959" y="2621703"/>
            <a:ext cx="1859951" cy="4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 </a:t>
            </a:r>
            <a:r>
              <a:rPr lang="en-US" sz="2385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r>
              <a:rPr lang="en-US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38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r>
              <a:rPr lang="en-US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</a:t>
            </a:r>
            <a:endParaRPr lang="ru-RU" sz="2385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94E5870-6B51-4B77-BC2D-95F8CCDBCEC1}"/>
              </a:ext>
            </a:extLst>
          </p:cNvPr>
          <p:cNvSpPr/>
          <p:nvPr/>
        </p:nvSpPr>
        <p:spPr>
          <a:xfrm>
            <a:off x="917959" y="3535511"/>
            <a:ext cx="1859951" cy="4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 </a:t>
            </a:r>
            <a:r>
              <a:rPr lang="en-US" sz="2385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r>
              <a:rPr lang="en-US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38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r>
              <a:rPr lang="en-US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</a:t>
            </a:r>
            <a:endParaRPr lang="ru-RU" sz="2385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EEBA20A-E6A3-4697-AB68-A7F37D8ECA8D}"/>
              </a:ext>
            </a:extLst>
          </p:cNvPr>
          <p:cNvSpPr/>
          <p:nvPr/>
        </p:nvSpPr>
        <p:spPr>
          <a:xfrm>
            <a:off x="917959" y="4347793"/>
            <a:ext cx="1859951" cy="4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 </a:t>
            </a:r>
            <a:r>
              <a:rPr lang="en-US" sz="2385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r>
              <a:rPr lang="en-US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238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r>
              <a:rPr lang="en-US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</a:t>
            </a:r>
            <a:endParaRPr lang="ru-RU" sz="2385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64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4" grpId="0"/>
      <p:bldP spid="25" grpId="0"/>
      <p:bldP spid="26" grpId="0"/>
      <p:bldP spid="2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61016" y="139661"/>
            <a:ext cx="7869969" cy="822418"/>
          </a:xfrm>
        </p:spPr>
        <p:txBody>
          <a:bodyPr>
            <a:normAutofit/>
          </a:bodyPr>
          <a:lstStyle/>
          <a:p>
            <a:pPr algn="ctr"/>
            <a:r>
              <a:rPr lang="ru-RU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Условная встречаемость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199598" y="6450710"/>
            <a:ext cx="950262" cy="380414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385" spc="-1">
                <a:latin typeface="Verdana" panose="020B0604030504040204" pitchFamily="34" charset="0"/>
                <a:ea typeface="Verdana" panose="020B0604030504040204" pitchFamily="34" charset="0"/>
              </a:rPr>
              <a:pPr/>
              <a:t>33</a:t>
            </a:fld>
            <a:endParaRPr lang="ru-RU" sz="2385" spc="-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59BA61F-9135-4BCE-9F29-64899BA085D3}"/>
              </a:ext>
            </a:extLst>
          </p:cNvPr>
          <p:cNvSpPr/>
          <p:nvPr/>
        </p:nvSpPr>
        <p:spPr>
          <a:xfrm>
            <a:off x="1892802" y="1280018"/>
            <a:ext cx="6868338" cy="3394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85" dirty="0">
                <a:solidFill>
                  <a:srgbClr val="D4D4D4"/>
                </a:solidFill>
                <a:latin typeface="Courier New" panose="02070309020205020404" pitchFamily="49" charset="0"/>
              </a:rPr>
              <a:t>result = </a:t>
            </a:r>
            <a:r>
              <a:rPr lang="en-US" sz="2385" dirty="0">
                <a:solidFill>
                  <a:srgbClr val="DCDCDC"/>
                </a:solidFill>
                <a:latin typeface="Courier New" panose="02070309020205020404" pitchFamily="49" charset="0"/>
              </a:rPr>
              <a:t>{}</a:t>
            </a:r>
            <a:endParaRPr lang="en-US" sz="2385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2385" dirty="0">
                <a:solidFill>
                  <a:srgbClr val="C586C0"/>
                </a:solidFill>
                <a:latin typeface="Courier New" panose="02070309020205020404" pitchFamily="49" charset="0"/>
              </a:rPr>
              <a:t>for</a:t>
            </a:r>
            <a:r>
              <a:rPr lang="en-US" sz="2385" dirty="0">
                <a:solidFill>
                  <a:srgbClr val="D4D4D4"/>
                </a:solidFill>
                <a:latin typeface="Courier New" panose="02070309020205020404" pitchFamily="49" charset="0"/>
              </a:rPr>
              <a:t> y</a:t>
            </a:r>
            <a:r>
              <a:rPr lang="en-US" sz="2385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2385" dirty="0">
                <a:solidFill>
                  <a:srgbClr val="D4D4D4"/>
                </a:solidFill>
                <a:latin typeface="Courier New" panose="02070309020205020404" pitchFamily="49" charset="0"/>
              </a:rPr>
              <a:t> tweet </a:t>
            </a:r>
            <a:r>
              <a:rPr lang="en-US" sz="2385" dirty="0">
                <a:solidFill>
                  <a:srgbClr val="82C6FF"/>
                </a:solidFill>
                <a:latin typeface="Courier New" panose="02070309020205020404" pitchFamily="49" charset="0"/>
              </a:rPr>
              <a:t>in</a:t>
            </a:r>
            <a:r>
              <a:rPr lang="en-US" sz="2385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385" dirty="0">
                <a:solidFill>
                  <a:srgbClr val="DCDCAA"/>
                </a:solidFill>
                <a:latin typeface="Courier New" panose="02070309020205020404" pitchFamily="49" charset="0"/>
              </a:rPr>
              <a:t>zip</a:t>
            </a:r>
            <a:r>
              <a:rPr lang="en-US" sz="2385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385" dirty="0" err="1">
                <a:solidFill>
                  <a:srgbClr val="D4D4D4"/>
                </a:solidFill>
                <a:latin typeface="Courier New" panose="02070309020205020404" pitchFamily="49" charset="0"/>
              </a:rPr>
              <a:t>ys</a:t>
            </a:r>
            <a:r>
              <a:rPr lang="en-US" sz="2385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2385" dirty="0">
                <a:solidFill>
                  <a:srgbClr val="D4D4D4"/>
                </a:solidFill>
                <a:latin typeface="Courier New" panose="02070309020205020404" pitchFamily="49" charset="0"/>
              </a:rPr>
              <a:t> tweets</a:t>
            </a:r>
            <a:r>
              <a:rPr lang="en-US" sz="2385" dirty="0">
                <a:solidFill>
                  <a:srgbClr val="DCDCDC"/>
                </a:solidFill>
                <a:latin typeface="Courier New" panose="02070309020205020404" pitchFamily="49" charset="0"/>
              </a:rPr>
              <a:t>):</a:t>
            </a:r>
            <a:endParaRPr lang="en-US" sz="2385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2385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2385" dirty="0">
                <a:solidFill>
                  <a:srgbClr val="C586C0"/>
                </a:solidFill>
                <a:latin typeface="Courier New" panose="02070309020205020404" pitchFamily="49" charset="0"/>
              </a:rPr>
              <a:t>for</a:t>
            </a:r>
            <a:r>
              <a:rPr lang="en-US" sz="2385" dirty="0">
                <a:solidFill>
                  <a:srgbClr val="D4D4D4"/>
                </a:solidFill>
                <a:latin typeface="Courier New" panose="02070309020205020404" pitchFamily="49" charset="0"/>
              </a:rPr>
              <a:t> word </a:t>
            </a:r>
            <a:r>
              <a:rPr lang="en-US" sz="2385" dirty="0">
                <a:solidFill>
                  <a:srgbClr val="82C6FF"/>
                </a:solidFill>
                <a:latin typeface="Courier New" panose="02070309020205020404" pitchFamily="49" charset="0"/>
              </a:rPr>
              <a:t>in</a:t>
            </a:r>
            <a:r>
              <a:rPr lang="en-US" sz="2385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385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pre_process</a:t>
            </a:r>
            <a:r>
              <a:rPr lang="en-US" sz="2385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385" dirty="0">
                <a:solidFill>
                  <a:srgbClr val="D4D4D4"/>
                </a:solidFill>
                <a:latin typeface="Courier New" panose="02070309020205020404" pitchFamily="49" charset="0"/>
              </a:rPr>
              <a:t>tweet</a:t>
            </a:r>
            <a:r>
              <a:rPr lang="en-US" sz="2385" dirty="0">
                <a:solidFill>
                  <a:srgbClr val="DCDCDC"/>
                </a:solidFill>
                <a:latin typeface="Courier New" panose="02070309020205020404" pitchFamily="49" charset="0"/>
              </a:rPr>
              <a:t>):</a:t>
            </a:r>
            <a:endParaRPr lang="en-US" sz="2385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2385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pair = </a:t>
            </a:r>
            <a:r>
              <a:rPr lang="en-US" sz="2385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385" dirty="0" err="1">
                <a:solidFill>
                  <a:srgbClr val="D4D4D4"/>
                </a:solidFill>
                <a:latin typeface="Courier New" panose="02070309020205020404" pitchFamily="49" charset="0"/>
              </a:rPr>
              <a:t>word</a:t>
            </a:r>
            <a:r>
              <a:rPr lang="en-US" sz="2385" dirty="0" err="1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2385" dirty="0" err="1">
                <a:solidFill>
                  <a:srgbClr val="D4D4D4"/>
                </a:solidFill>
                <a:latin typeface="Courier New" panose="02070309020205020404" pitchFamily="49" charset="0"/>
              </a:rPr>
              <a:t>y</a:t>
            </a:r>
            <a:r>
              <a:rPr lang="en-US" sz="2385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385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2385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US" sz="2385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sz="2385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2385" dirty="0">
                <a:solidFill>
                  <a:srgbClr val="C586C0"/>
                </a:solidFill>
                <a:latin typeface="Courier New" panose="02070309020205020404" pitchFamily="49" charset="0"/>
              </a:rPr>
              <a:t>if</a:t>
            </a:r>
            <a:r>
              <a:rPr lang="en-US" sz="2385" dirty="0">
                <a:solidFill>
                  <a:srgbClr val="D4D4D4"/>
                </a:solidFill>
                <a:latin typeface="Courier New" panose="02070309020205020404" pitchFamily="49" charset="0"/>
              </a:rPr>
              <a:t> pair </a:t>
            </a:r>
            <a:r>
              <a:rPr lang="en-US" sz="2385" dirty="0">
                <a:solidFill>
                  <a:srgbClr val="82C6FF"/>
                </a:solidFill>
                <a:latin typeface="Courier New" panose="02070309020205020404" pitchFamily="49" charset="0"/>
              </a:rPr>
              <a:t>in</a:t>
            </a:r>
            <a:r>
              <a:rPr lang="en-US" sz="2385" dirty="0">
                <a:solidFill>
                  <a:srgbClr val="D4D4D4"/>
                </a:solidFill>
                <a:latin typeface="Courier New" panose="02070309020205020404" pitchFamily="49" charset="0"/>
              </a:rPr>
              <a:t> result</a:t>
            </a:r>
            <a:r>
              <a:rPr lang="en-US" sz="2385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sz="2385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2385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result</a:t>
            </a:r>
            <a:r>
              <a:rPr lang="en-US" sz="2385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2385" dirty="0">
                <a:solidFill>
                  <a:srgbClr val="D4D4D4"/>
                </a:solidFill>
                <a:latin typeface="Courier New" panose="02070309020205020404" pitchFamily="49" charset="0"/>
              </a:rPr>
              <a:t>pair</a:t>
            </a:r>
            <a:r>
              <a:rPr lang="en-US" sz="2385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r>
              <a:rPr lang="en-US" sz="2385" dirty="0">
                <a:solidFill>
                  <a:srgbClr val="D4D4D4"/>
                </a:solidFill>
                <a:latin typeface="Courier New" panose="02070309020205020404" pitchFamily="49" charset="0"/>
              </a:rPr>
              <a:t> += </a:t>
            </a:r>
            <a:r>
              <a:rPr lang="en-US" sz="2385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endParaRPr lang="en-US" sz="2385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2385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2385" dirty="0">
                <a:solidFill>
                  <a:srgbClr val="C586C0"/>
                </a:solidFill>
                <a:latin typeface="Courier New" panose="02070309020205020404" pitchFamily="49" charset="0"/>
              </a:rPr>
              <a:t>else</a:t>
            </a:r>
            <a:r>
              <a:rPr lang="en-US" sz="2385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sz="2385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2385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result</a:t>
            </a:r>
            <a:r>
              <a:rPr lang="en-US" sz="2385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2385" dirty="0">
                <a:solidFill>
                  <a:srgbClr val="D4D4D4"/>
                </a:solidFill>
                <a:latin typeface="Courier New" panose="02070309020205020404" pitchFamily="49" charset="0"/>
              </a:rPr>
              <a:t>pair</a:t>
            </a:r>
            <a:r>
              <a:rPr lang="en-US" sz="2385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r>
              <a:rPr lang="en-US" sz="2385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n-US" sz="2385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endParaRPr lang="en-US" sz="2385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8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7644" y="134248"/>
            <a:ext cx="7869969" cy="822418"/>
          </a:xfrm>
        </p:spPr>
        <p:txBody>
          <a:bodyPr>
            <a:normAutofit/>
          </a:bodyPr>
          <a:lstStyle/>
          <a:p>
            <a:pPr algn="ctr"/>
            <a:r>
              <a:rPr lang="ru-RU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Частоты слов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199598" y="6450710"/>
            <a:ext cx="950262" cy="380414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385" spc="-1">
                <a:latin typeface="Verdana" panose="020B0604030504040204" pitchFamily="34" charset="0"/>
                <a:ea typeface="Verdana" panose="020B0604030504040204" pitchFamily="34" charset="0"/>
              </a:rPr>
              <a:pPr/>
              <a:t>34</a:t>
            </a:fld>
            <a:endParaRPr lang="ru-RU" sz="2385" spc="-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E5E8D8DE-5FBE-4A68-894D-A589C8C2C42B}"/>
              </a:ext>
            </a:extLst>
          </p:cNvPr>
          <p:cNvGraphicFramePr>
            <a:graphicFrameLocks noGrp="1"/>
          </p:cNvGraphicFramePr>
          <p:nvPr/>
        </p:nvGraphicFramePr>
        <p:xfrm>
          <a:off x="587021" y="1926552"/>
          <a:ext cx="6044200" cy="3744534"/>
        </p:xfrm>
        <a:graphic>
          <a:graphicData uri="http://schemas.openxmlformats.org/drawingml/2006/table">
            <a:tbl>
              <a:tblPr/>
              <a:tblGrid>
                <a:gridCol w="1223982">
                  <a:extLst>
                    <a:ext uri="{9D8B030D-6E8A-4147-A177-3AD203B41FA5}">
                      <a16:colId xmlns:a16="http://schemas.microsoft.com/office/drawing/2014/main" val="352808389"/>
                    </a:ext>
                  </a:extLst>
                </a:gridCol>
                <a:gridCol w="1186127">
                  <a:extLst>
                    <a:ext uri="{9D8B030D-6E8A-4147-A177-3AD203B41FA5}">
                      <a16:colId xmlns:a16="http://schemas.microsoft.com/office/drawing/2014/main" val="3182908951"/>
                    </a:ext>
                  </a:extLst>
                </a:gridCol>
                <a:gridCol w="1350166">
                  <a:extLst>
                    <a:ext uri="{9D8B030D-6E8A-4147-A177-3AD203B41FA5}">
                      <a16:colId xmlns:a16="http://schemas.microsoft.com/office/drawing/2014/main" val="3869992558"/>
                    </a:ext>
                  </a:extLst>
                </a:gridCol>
                <a:gridCol w="1123035">
                  <a:extLst>
                    <a:ext uri="{9D8B030D-6E8A-4147-A177-3AD203B41FA5}">
                      <a16:colId xmlns:a16="http://schemas.microsoft.com/office/drawing/2014/main" val="3712775114"/>
                    </a:ext>
                  </a:extLst>
                </a:gridCol>
                <a:gridCol w="1160890">
                  <a:extLst>
                    <a:ext uri="{9D8B030D-6E8A-4147-A177-3AD203B41FA5}">
                      <a16:colId xmlns:a16="http://schemas.microsoft.com/office/drawing/2014/main" val="139516907"/>
                    </a:ext>
                  </a:extLst>
                </a:gridCol>
              </a:tblGrid>
              <a:tr h="620824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Word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1" i="0" u="none" strike="noStrike" dirty="0"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</a:rPr>
                        <a:t>Po</a:t>
                      </a:r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</a:rPr>
                        <a:t>s</a:t>
                      </a:r>
                      <a:endParaRPr lang="ru-RU" sz="2000" b="1" i="0" u="none" strike="noStrike" dirty="0"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</a:rPr>
                        <a:t>Count</a:t>
                      </a:r>
                      <a:endParaRPr lang="tr-TR" sz="2000" b="1" i="0" u="none" strike="noStrike" dirty="0"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Neg</a:t>
                      </a:r>
                      <a:endParaRPr lang="ru-RU" sz="2000" b="1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Count</a:t>
                      </a:r>
                      <a:endParaRPr lang="tr-TR" sz="2000" b="1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</a:rPr>
                        <a:t>PosFreq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NegFreq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554053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I 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0.3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0.3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03705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am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0.2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034459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happy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0.2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953323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study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748200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machine 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703583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learning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0.2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803846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sad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175161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hate 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0.2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162800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deep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106419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Total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10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10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71" marR="7571" marT="7571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71" marR="7571" marT="75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9303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834E28AB-1602-48FF-83AD-880D37891B8A}"/>
                  </a:ext>
                </a:extLst>
              </p:cNvPr>
              <p:cNvSpPr/>
              <p:nvPr/>
            </p:nvSpPr>
            <p:spPr>
              <a:xfrm>
                <a:off x="1159384" y="5575355"/>
                <a:ext cx="4792851" cy="8915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2385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385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word</m:t>
                          </m:r>
                          <m:r>
                            <m:rPr>
                              <m:nor/>
                            </m:rPr>
                            <a:rPr lang="ru-RU" sz="2385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385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𝑃𝑜𝑠𝐹𝑟𝑒𝑞</m:t>
                          </m:r>
                        </m:e>
                      </m:d>
                      <m:r>
                        <a:rPr lang="ru-RU" sz="2385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𝑤𝑜𝑟𝑑</m:t>
                          </m:r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b>
                            <m:sSubPr>
                              <m:ctrlPr>
                                <a:rPr lang="en-US" sz="2385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85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385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𝑃𝑜𝑠𝐹𝑟𝑒𝑞</m:t>
                              </m:r>
                            </m:sub>
                          </m:sSub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ru-RU" sz="2385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834E28AB-1602-48FF-83AD-880D37891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384" y="5575355"/>
                <a:ext cx="4792851" cy="8915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D4EABAE5-887E-4B07-8016-EC89436D6EFF}"/>
                  </a:ext>
                </a:extLst>
              </p:cNvPr>
              <p:cNvSpPr/>
              <p:nvPr/>
            </p:nvSpPr>
            <p:spPr>
              <a:xfrm>
                <a:off x="6239091" y="5646900"/>
                <a:ext cx="4994069" cy="9431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2385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385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word</m:t>
                          </m:r>
                          <m:r>
                            <m:rPr>
                              <m:nor/>
                            </m:rPr>
                            <a:rPr lang="ru-RU" sz="2385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tr-TR" sz="2385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NegFreq</m:t>
                          </m:r>
                        </m:e>
                      </m:d>
                      <m:r>
                        <a:rPr lang="ru-RU" sz="2385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𝑤𝑜𝑟𝑑</m:t>
                          </m:r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b>
                            <m:sSubPr>
                              <m:ctrlPr>
                                <a:rPr lang="en-US" sz="2385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85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tr-TR" sz="2385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NegFreq</m:t>
                              </m:r>
                            </m:sub>
                          </m:sSub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ru-RU" sz="2385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D4EABAE5-887E-4B07-8016-EC89436D6E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091" y="5646900"/>
                <a:ext cx="4994069" cy="9431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Таблица 29">
            <a:extLst>
              <a:ext uri="{FF2B5EF4-FFF2-40B4-BE49-F238E27FC236}">
                <a16:creationId xmlns:a16="http://schemas.microsoft.com/office/drawing/2014/main" id="{EE171586-F770-4ED5-9A79-D1498E84D082}"/>
              </a:ext>
            </a:extLst>
          </p:cNvPr>
          <p:cNvGraphicFramePr>
            <a:graphicFrameLocks noGrp="1"/>
          </p:cNvGraphicFramePr>
          <p:nvPr/>
        </p:nvGraphicFramePr>
        <p:xfrm>
          <a:off x="7669994" y="2069643"/>
          <a:ext cx="3507907" cy="3475399"/>
        </p:xfrm>
        <a:graphic>
          <a:graphicData uri="http://schemas.openxmlformats.org/drawingml/2006/table">
            <a:tbl>
              <a:tblPr/>
              <a:tblGrid>
                <a:gridCol w="1160890">
                  <a:extLst>
                    <a:ext uri="{9D8B030D-6E8A-4147-A177-3AD203B41FA5}">
                      <a16:colId xmlns:a16="http://schemas.microsoft.com/office/drawing/2014/main" val="774399868"/>
                    </a:ext>
                  </a:extLst>
                </a:gridCol>
                <a:gridCol w="1160890">
                  <a:extLst>
                    <a:ext uri="{9D8B030D-6E8A-4147-A177-3AD203B41FA5}">
                      <a16:colId xmlns:a16="http://schemas.microsoft.com/office/drawing/2014/main" val="2787246968"/>
                    </a:ext>
                  </a:extLst>
                </a:gridCol>
                <a:gridCol w="1186127">
                  <a:extLst>
                    <a:ext uri="{9D8B030D-6E8A-4147-A177-3AD203B41FA5}">
                      <a16:colId xmlns:a16="http://schemas.microsoft.com/office/drawing/2014/main" val="4154745061"/>
                    </a:ext>
                  </a:extLst>
                </a:gridCol>
              </a:tblGrid>
              <a:tr h="620824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Word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</a:rPr>
                        <a:t>PosFreq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NegFreq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799317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I 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0.21053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0.21053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914543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am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0.15789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0.10526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984155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happy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0.15789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0.05263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212249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study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0.10526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0.05263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716280"/>
                  </a:ext>
                </a:extLst>
              </a:tr>
              <a:tr h="355607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machine 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0.10526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0.05263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887876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learning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0.10526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0.15789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284602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sad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0.05263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0.10526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325999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hate 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0.05263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0.15789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624543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deep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0.05263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0.10526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46643"/>
                  </a:ext>
                </a:extLst>
              </a:tr>
            </a:tbl>
          </a:graphicData>
        </a:graphic>
      </p:graphicFrame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AD15FFE6-31F0-40BB-9521-C73DE6736503}"/>
              </a:ext>
            </a:extLst>
          </p:cNvPr>
          <p:cNvSpPr/>
          <p:nvPr/>
        </p:nvSpPr>
        <p:spPr>
          <a:xfrm>
            <a:off x="3448830" y="6343311"/>
            <a:ext cx="5639560" cy="519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782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Лапласовское</a:t>
            </a:r>
            <a:r>
              <a:rPr lang="ru-RU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сглаживание</a:t>
            </a:r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1682426" y="953809"/>
            <a:ext cx="8442330" cy="822418"/>
          </a:xfrm>
          <a:prstGeom prst="rect">
            <a:avLst/>
          </a:prstGeom>
        </p:spPr>
        <p:txBody>
          <a:bodyPr vert="horz" lIns="90852" tIns="45427" rIns="90852" bIns="45427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Term Frequency TF</a:t>
            </a:r>
            <a:endParaRPr lang="ru-RU" sz="318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242356" y="1211100"/>
                <a:ext cx="2186203" cy="710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85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385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385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85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385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385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385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385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85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385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ru-RU" sz="2385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356" y="1211100"/>
                <a:ext cx="2186203" cy="7102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01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9" grpId="0"/>
      <p:bldP spid="3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1800" y="268396"/>
            <a:ext cx="8744983" cy="82241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Обратная частота документа </a:t>
            </a:r>
            <a:r>
              <a:rPr lang="en-US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Inverse Document Frequency IDF</a:t>
            </a:r>
            <a:endParaRPr lang="ru-RU" sz="318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199598" y="6450710"/>
            <a:ext cx="950262" cy="380414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385" spc="-1">
                <a:latin typeface="Verdana" panose="020B0604030504040204" pitchFamily="34" charset="0"/>
                <a:ea typeface="Verdana" panose="020B0604030504040204" pitchFamily="34" charset="0"/>
              </a:rPr>
              <a:pPr/>
              <a:t>35</a:t>
            </a:fld>
            <a:endParaRPr lang="ru-RU" sz="2385" spc="-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22526" y="1768891"/>
                <a:ext cx="6644298" cy="1157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7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𝑖𝑑𝑓</m:t>
                      </m:r>
                      <m:d>
                        <m:dPr>
                          <m:ctrlPr>
                            <a:rPr lang="en-US" sz="357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7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57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57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357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57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577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3577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57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57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3577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357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577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577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3577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57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357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357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| </m:t>
                                  </m:r>
                                  <m:r>
                                    <a:rPr lang="en-US" sz="357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357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∈</m:t>
                                  </m:r>
                                  <m:sSub>
                                    <m:sSubPr>
                                      <m:ctrlPr>
                                        <a:rPr lang="en-US" sz="3577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577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3577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3577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ru-RU" sz="3577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26" y="1768891"/>
                <a:ext cx="6644298" cy="11571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282981" y="3184817"/>
                <a:ext cx="6923388" cy="11932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577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77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3577" dirty="0">
                    <a:solidFill>
                      <a:schemeClr val="bg1"/>
                    </a:solidFill>
                  </a:rPr>
                  <a:t> </a:t>
                </a:r>
                <a:r>
                  <a:rPr lang="ru-RU" sz="3577" dirty="0">
                    <a:solidFill>
                      <a:schemeClr val="bg1"/>
                    </a:solidFill>
                  </a:rPr>
                  <a:t>число документов в коллекции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81" y="3184817"/>
                <a:ext cx="6923388" cy="1193275"/>
              </a:xfrm>
              <a:prstGeom prst="rect">
                <a:avLst/>
              </a:prstGeom>
              <a:blipFill>
                <a:blip r:embed="rId5"/>
                <a:stretch>
                  <a:fillRect l="-2641" t="-7653" b="-183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3FFB3ACB-17E4-41AE-BFE3-C3D144DECF5C}"/>
              </a:ext>
            </a:extLst>
          </p:cNvPr>
          <p:cNvSpPr/>
          <p:nvPr/>
        </p:nvSpPr>
        <p:spPr>
          <a:xfrm>
            <a:off x="873202" y="4502179"/>
            <a:ext cx="7736902" cy="4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85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am happy I study machine learning</a:t>
            </a:r>
            <a:endParaRPr lang="ru-RU" sz="2385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3B7DB2F-CF64-4692-8B1F-C4A2A6E596D2}"/>
              </a:ext>
            </a:extLst>
          </p:cNvPr>
          <p:cNvSpPr/>
          <p:nvPr/>
        </p:nvSpPr>
        <p:spPr>
          <a:xfrm>
            <a:off x="873203" y="5503811"/>
            <a:ext cx="7369153" cy="4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8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am sad I hate deep learning</a:t>
            </a:r>
            <a:endParaRPr lang="ru-RU" sz="2385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27F9C8EB-1BBA-4DBA-A57D-2FC795949BEA}"/>
              </a:ext>
            </a:extLst>
          </p:cNvPr>
          <p:cNvSpPr/>
          <p:nvPr/>
        </p:nvSpPr>
        <p:spPr>
          <a:xfrm>
            <a:off x="873202" y="5002995"/>
            <a:ext cx="2257195" cy="4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85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am happy</a:t>
            </a:r>
            <a:endParaRPr lang="ru-RU" sz="2385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13194FBC-95B8-46C1-AEF1-B1195DF63EFC}"/>
              </a:ext>
            </a:extLst>
          </p:cNvPr>
          <p:cNvSpPr/>
          <p:nvPr/>
        </p:nvSpPr>
        <p:spPr>
          <a:xfrm>
            <a:off x="873203" y="6004628"/>
            <a:ext cx="2718717" cy="4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8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hate learning</a:t>
            </a:r>
            <a:endParaRPr lang="ru-RU" sz="2385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6670" y="2240055"/>
            <a:ext cx="4428059" cy="383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56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8" grpId="0"/>
      <p:bldP spid="29" grpId="0"/>
      <p:bldP spid="3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702006" y="835852"/>
            <a:ext cx="12376735" cy="171485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Term Frequency TF </a:t>
            </a:r>
            <a:br>
              <a:rPr lang="en-US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+ (*)</a:t>
            </a:r>
            <a:br>
              <a:rPr lang="en-US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Inverse Document Frequency IDF</a:t>
            </a:r>
            <a:br>
              <a:rPr lang="en-US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 win</a:t>
            </a:r>
            <a:endParaRPr lang="ru-RU" sz="318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199598" y="6450710"/>
            <a:ext cx="950262" cy="380414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385" spc="-1">
                <a:latin typeface="Verdana" panose="020B0604030504040204" pitchFamily="34" charset="0"/>
                <a:ea typeface="Verdana" panose="020B0604030504040204" pitchFamily="34" charset="0"/>
              </a:rPr>
              <a:pPr/>
              <a:t>36</a:t>
            </a:fld>
            <a:endParaRPr lang="ru-RU" sz="2385" spc="-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094143" y="2583254"/>
                <a:ext cx="6003714" cy="550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7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𝑡𝑓</m:t>
                      </m:r>
                      <m:r>
                        <a:rPr lang="en-US" sz="357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357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𝑖𝑑𝑓</m:t>
                      </m:r>
                      <m:r>
                        <a:rPr lang="en-US" sz="357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357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en-US" sz="357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7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57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57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357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357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𝑖𝑑𝑓</m:t>
                      </m:r>
                      <m:d>
                        <m:dPr>
                          <m:ctrlPr>
                            <a:rPr lang="en-US" sz="357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7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57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57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ru-RU" sz="3577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143" y="2583254"/>
                <a:ext cx="6003714" cy="5504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4194" y="3214365"/>
            <a:ext cx="5241783" cy="343416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6"/>
          <a:srcRect r="55927"/>
          <a:stretch/>
        </p:blipFill>
        <p:spPr>
          <a:xfrm>
            <a:off x="970835" y="3042863"/>
            <a:ext cx="1803098" cy="353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5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199598" y="6450710"/>
            <a:ext cx="950262" cy="380414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385" spc="-1">
                <a:latin typeface="Verdana" panose="020B0604030504040204" pitchFamily="34" charset="0"/>
                <a:ea typeface="Verdana" panose="020B0604030504040204" pitchFamily="34" charset="0"/>
              </a:rPr>
              <a:pPr/>
              <a:t>37</a:t>
            </a:fld>
            <a:endParaRPr lang="ru-RU" sz="2385" spc="-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43932" y="1083469"/>
            <a:ext cx="11304137" cy="4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85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385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385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sklearn.feature_extraction.text</a:t>
            </a:r>
            <a:r>
              <a:rPr lang="en-US" sz="2385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385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385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385" dirty="0" err="1">
                <a:solidFill>
                  <a:srgbClr val="D4D4D4"/>
                </a:solidFill>
                <a:latin typeface="Courier New" panose="02070309020205020404" pitchFamily="49" charset="0"/>
              </a:rPr>
              <a:t>TfidfVectorizer</a:t>
            </a:r>
            <a:endParaRPr lang="en-US" sz="2385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1874834" y="127522"/>
            <a:ext cx="7869969" cy="822418"/>
          </a:xfr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18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</a:t>
            </a:r>
            <a:r>
              <a:rPr lang="en-US" sz="318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scikit-learn</a:t>
            </a:r>
            <a:endParaRPr lang="ru-RU" sz="318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08571" y="1487804"/>
            <a:ext cx="11464087" cy="1238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3" dirty="0">
                <a:solidFill>
                  <a:srgbClr val="D4D4D4"/>
                </a:solidFill>
                <a:latin typeface="Courier New" panose="02070309020205020404" pitchFamily="49" charset="0"/>
              </a:rPr>
              <a:t>corpus = </a:t>
            </a:r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endParaRPr lang="en-US" sz="1793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793" dirty="0">
                <a:solidFill>
                  <a:srgbClr val="D4D4D4"/>
                </a:solidFill>
                <a:latin typeface="Courier New" panose="02070309020205020404" pitchFamily="49" charset="0"/>
              </a:rPr>
              <a:t>    </a:t>
            </a:r>
            <a:r>
              <a:rPr lang="en-US" sz="1793" dirty="0">
                <a:solidFill>
                  <a:srgbClr val="CE9178"/>
                </a:solidFill>
                <a:latin typeface="Courier New" panose="02070309020205020404" pitchFamily="49" charset="0"/>
              </a:rPr>
              <a:t>'This is the first document.'</a:t>
            </a:r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, </a:t>
            </a:r>
            <a:r>
              <a:rPr lang="en-US" sz="1793" dirty="0">
                <a:solidFill>
                  <a:srgbClr val="CE9178"/>
                </a:solidFill>
                <a:latin typeface="Courier New" panose="02070309020205020404" pitchFamily="49" charset="0"/>
              </a:rPr>
              <a:t>'This document is the second document.'</a:t>
            </a:r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endParaRPr lang="en-US" sz="1793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793" dirty="0">
                <a:solidFill>
                  <a:srgbClr val="D4D4D4"/>
                </a:solidFill>
                <a:latin typeface="Courier New" panose="02070309020205020404" pitchFamily="49" charset="0"/>
              </a:rPr>
              <a:t>    </a:t>
            </a:r>
            <a:r>
              <a:rPr lang="en-US" sz="1793" dirty="0">
                <a:solidFill>
                  <a:srgbClr val="CE9178"/>
                </a:solidFill>
                <a:latin typeface="Courier New" panose="02070309020205020404" pitchFamily="49" charset="0"/>
              </a:rPr>
              <a:t>'And this is the third </a:t>
            </a:r>
            <a:r>
              <a:rPr lang="en-US" sz="1793" dirty="0" err="1">
                <a:solidFill>
                  <a:srgbClr val="CE9178"/>
                </a:solidFill>
                <a:latin typeface="Courier New" panose="02070309020205020404" pitchFamily="49" charset="0"/>
              </a:rPr>
              <a:t>one.'</a:t>
            </a:r>
            <a:r>
              <a:rPr lang="en-US" sz="1793" dirty="0" err="1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793" dirty="0" err="1">
                <a:solidFill>
                  <a:srgbClr val="CE9178"/>
                </a:solidFill>
                <a:latin typeface="Courier New" panose="02070309020205020404" pitchFamily="49" charset="0"/>
              </a:rPr>
              <a:t>'Is</a:t>
            </a:r>
            <a:r>
              <a:rPr lang="en-US" sz="1793" dirty="0">
                <a:solidFill>
                  <a:srgbClr val="CE9178"/>
                </a:solidFill>
                <a:latin typeface="Courier New" panose="02070309020205020404" pitchFamily="49" charset="0"/>
              </a:rPr>
              <a:t> this the first document?'</a:t>
            </a:r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endParaRPr lang="en-US" sz="1793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endParaRPr lang="en-US" sz="1793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08570" y="2665778"/>
            <a:ext cx="6094419" cy="665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793" dirty="0" err="1">
                <a:solidFill>
                  <a:srgbClr val="D4D4D4"/>
                </a:solidFill>
                <a:latin typeface="Courier New" panose="02070309020205020404" pitchFamily="49" charset="0"/>
              </a:rPr>
              <a:t>vectorizer</a:t>
            </a:r>
            <a:r>
              <a:rPr lang="en-US" sz="1793" dirty="0">
                <a:solidFill>
                  <a:srgbClr val="D4D4D4"/>
                </a:solidFill>
                <a:latin typeface="Courier New" panose="02070309020205020404" pitchFamily="49" charset="0"/>
              </a:rPr>
              <a:t> = </a:t>
            </a:r>
            <a:r>
              <a:rPr lang="en-US" sz="1793" dirty="0" err="1">
                <a:solidFill>
                  <a:srgbClr val="D4D4D4"/>
                </a:solidFill>
                <a:latin typeface="Courier New" panose="02070309020205020404" pitchFamily="49" charset="0"/>
              </a:rPr>
              <a:t>TfidfVectorizer</a:t>
            </a:r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793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793" dirty="0">
                <a:solidFill>
                  <a:srgbClr val="D4D4D4"/>
                </a:solidFill>
                <a:latin typeface="Courier New" panose="02070309020205020404" pitchFamily="49" charset="0"/>
              </a:rPr>
              <a:t>X = </a:t>
            </a:r>
            <a:r>
              <a:rPr lang="en-US" sz="1793" dirty="0" err="1">
                <a:solidFill>
                  <a:srgbClr val="D4D4D4"/>
                </a:solidFill>
                <a:latin typeface="Courier New" panose="02070309020205020404" pitchFamily="49" charset="0"/>
              </a:rPr>
              <a:t>vectorizer.fit_transform</a:t>
            </a:r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793" dirty="0">
                <a:solidFill>
                  <a:srgbClr val="D4D4D4"/>
                </a:solidFill>
                <a:latin typeface="Courier New" panose="02070309020205020404" pitchFamily="49" charset="0"/>
              </a:rPr>
              <a:t>corpus</a:t>
            </a:r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793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08571" y="3335371"/>
            <a:ext cx="3205027" cy="366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93" dirty="0" err="1">
                <a:solidFill>
                  <a:srgbClr val="D4D4D4"/>
                </a:solidFill>
                <a:latin typeface="Courier New" panose="02070309020205020404" pitchFamily="49" charset="0"/>
              </a:rPr>
              <a:t>vectorizer.vocabulary</a:t>
            </a:r>
            <a:r>
              <a:rPr lang="en-US" sz="1793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881514" y="2734727"/>
            <a:ext cx="6194398" cy="95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3" dirty="0">
                <a:solidFill>
                  <a:srgbClr val="D5D5D5"/>
                </a:solidFill>
                <a:latin typeface="Courier New" panose="02070309020205020404" pitchFamily="49" charset="0"/>
              </a:rPr>
              <a:t>{'this': 8, 'is': 3, 'the': 6, 'first': 2, 'document': 1, 'second': 5, 'and': 0, 'third': 7, 'one': 4}</a:t>
            </a:r>
            <a:endParaRPr lang="ru-RU" sz="1793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27853" y="3716986"/>
            <a:ext cx="2243775" cy="366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93" dirty="0" err="1">
                <a:solidFill>
                  <a:srgbClr val="D4D4D4"/>
                </a:solidFill>
                <a:latin typeface="Courier New" panose="02070309020205020404" pitchFamily="49" charset="0"/>
              </a:rPr>
              <a:t>vectorizer.idf</a:t>
            </a:r>
            <a:r>
              <a:rPr lang="en-US" sz="1793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757275" y="4156970"/>
            <a:ext cx="10917454" cy="337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94" dirty="0">
                <a:solidFill>
                  <a:srgbClr val="D5D5D5"/>
                </a:solidFill>
                <a:latin typeface="Courier New" panose="02070309020205020404" pitchFamily="49" charset="0"/>
              </a:rPr>
              <a:t>[1.91629073, 1.22314355, 1.51082562, 1. , 1.91629073, 1.91629073, 1. , 1.91629073, 1. ]</a:t>
            </a:r>
            <a:endParaRPr lang="ru-RU" sz="1594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416597" y="4667740"/>
            <a:ext cx="1694488" cy="366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93" dirty="0" err="1">
                <a:solidFill>
                  <a:srgbClr val="D4D4D4"/>
                </a:solidFill>
                <a:latin typeface="Courier New" panose="02070309020205020404" pitchFamily="49" charset="0"/>
              </a:rPr>
              <a:t>X.toarray</a:t>
            </a:r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793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27981" y="5086937"/>
            <a:ext cx="11107065" cy="1238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93" dirty="0">
                <a:solidFill>
                  <a:srgbClr val="D5D5D5"/>
                </a:solidFill>
                <a:latin typeface="Courier New" panose="02070309020205020404" pitchFamily="49" charset="0"/>
              </a:rPr>
              <a:t>[0. 0.46979139 0.58028582 0.38408524 0. 0. 0.38408524 0. 0.38408524] </a:t>
            </a:r>
            <a:endParaRPr lang="en-US" sz="1793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r>
              <a:rPr lang="ru-RU" sz="1793" dirty="0">
                <a:solidFill>
                  <a:srgbClr val="D5D5D5"/>
                </a:solidFill>
                <a:latin typeface="Courier New" panose="02070309020205020404" pitchFamily="49" charset="0"/>
              </a:rPr>
              <a:t>[0. 0.6876236 0. 0.28108867 0. 0.53864762 0.28108867 0. 0.28108867] </a:t>
            </a:r>
          </a:p>
          <a:p>
            <a:r>
              <a:rPr lang="ru-RU" sz="1793" dirty="0">
                <a:solidFill>
                  <a:srgbClr val="D5D5D5"/>
                </a:solidFill>
                <a:latin typeface="Courier New" panose="02070309020205020404" pitchFamily="49" charset="0"/>
              </a:rPr>
              <a:t>[0.51184851 0. 0. 0.26710379 0.51184851 0. 0.26710379 0.51184851 0.26710379]</a:t>
            </a:r>
            <a:endParaRPr lang="en-US" sz="1793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r>
              <a:rPr lang="ru-RU" sz="1793" dirty="0">
                <a:solidFill>
                  <a:srgbClr val="D5D5D5"/>
                </a:solidFill>
                <a:latin typeface="Courier New" panose="02070309020205020404" pitchFamily="49" charset="0"/>
              </a:rPr>
              <a:t>[0. 0.46979139 0.58028582 0.38408524 0. 0. 0.38408524 0. 0.38408524]</a:t>
            </a:r>
            <a:endParaRPr lang="ru-RU" sz="1793" dirty="0"/>
          </a:p>
        </p:txBody>
      </p:sp>
    </p:spTree>
    <p:extLst>
      <p:ext uri="{BB962C8B-B14F-4D97-AF65-F5344CB8AC3E}">
        <p14:creationId xmlns:p14="http://schemas.microsoft.com/office/powerpoint/2010/main" val="323245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17" grpId="0"/>
      <p:bldP spid="7" grpId="0"/>
      <p:bldP spid="9" grpId="0"/>
      <p:bldP spid="10" grpId="0"/>
      <p:bldP spid="11" grpId="0"/>
      <p:bldP spid="18" grpId="0"/>
      <p:bldP spid="20" grpId="0"/>
      <p:bldP spid="2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57AD7D5-1CED-4FC8-B918-3F6A0B0D6315}"/>
              </a:ext>
            </a:extLst>
          </p:cNvPr>
          <p:cNvSpPr/>
          <p:nvPr/>
        </p:nvSpPr>
        <p:spPr>
          <a:xfrm>
            <a:off x="4799856" y="1574801"/>
            <a:ext cx="2840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Ограничения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F6F56425-A44E-462C-AF79-EBA1D4ED5B0A}"/>
              </a:ext>
            </a:extLst>
          </p:cNvPr>
          <p:cNvSpPr/>
          <p:nvPr/>
        </p:nvSpPr>
        <p:spPr>
          <a:xfrm>
            <a:off x="714195" y="2892454"/>
            <a:ext cx="112332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am 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happy because I do study Machine Learning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86E720FE-2DEE-4648-A20C-AC8E8A168305}"/>
              </a:ext>
            </a:extLst>
          </p:cNvPr>
          <p:cNvSpPr/>
          <p:nvPr/>
        </p:nvSpPr>
        <p:spPr>
          <a:xfrm>
            <a:off x="714195" y="3442327"/>
            <a:ext cx="99974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am happy because I do 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study Machine Learning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C299080E-81F3-49E3-8038-E6DE0ADE2E7F}"/>
              </a:ext>
            </a:extLst>
          </p:cNvPr>
          <p:cNvSpPr/>
          <p:nvPr/>
        </p:nvSpPr>
        <p:spPr>
          <a:xfrm>
            <a:off x="938130" y="2206370"/>
            <a:ext cx="3861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Порядок слов</a:t>
            </a:r>
            <a:endParaRPr lang="tr-TR" sz="280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E6D61296-EF69-4DCC-B762-607AB9294F15}"/>
              </a:ext>
            </a:extLst>
          </p:cNvPr>
          <p:cNvSpPr/>
          <p:nvPr/>
        </p:nvSpPr>
        <p:spPr>
          <a:xfrm>
            <a:off x="767408" y="4293096"/>
            <a:ext cx="796510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30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Состязательные (</a:t>
            </a:r>
            <a:r>
              <a:rPr lang="tr-TR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Adversarial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атаки</a:t>
            </a:r>
          </a:p>
          <a:p>
            <a:pPr lvl="1" indent="2730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сарказм </a:t>
            </a:r>
          </a:p>
          <a:p>
            <a:pPr lvl="1" indent="2730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ирония </a:t>
            </a:r>
          </a:p>
          <a:p>
            <a:pPr lvl="1" indent="2730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эвфемизмы</a:t>
            </a:r>
            <a:endParaRPr lang="tr-TR" sz="280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1991544" y="43319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Статистический подход</a:t>
            </a:r>
          </a:p>
        </p:txBody>
      </p:sp>
    </p:spTree>
    <p:extLst>
      <p:ext uri="{BB962C8B-B14F-4D97-AF65-F5344CB8AC3E}">
        <p14:creationId xmlns:p14="http://schemas.microsoft.com/office/powerpoint/2010/main" val="365811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  <p:bldP spid="24" grpId="0"/>
      <p:bldP spid="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15780" y="6476951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8FBCF8B-35C7-47E7-95BF-CB2E8F65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855BF48-2887-4862-9EF2-7FBA0ACEC95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7DA2C8-8DBF-49B0-AB24-6E896CDDCCA0}"/>
              </a:ext>
            </a:extLst>
          </p:cNvPr>
          <p:cNvSpPr txBox="1"/>
          <p:nvPr/>
        </p:nvSpPr>
        <p:spPr>
          <a:xfrm>
            <a:off x="675589" y="1410504"/>
            <a:ext cx="11496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Regular Expressions</a:t>
            </a:r>
          </a:p>
          <a:p>
            <a:endParaRPr lang="tr-TR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Предварительная обработка</a:t>
            </a:r>
          </a:p>
          <a:p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Вложения (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Embedding)</a:t>
            </a: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Статистический подход</a:t>
            </a:r>
          </a:p>
          <a:p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Контекстный подход</a:t>
            </a:r>
          </a:p>
          <a:p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765EE89-A799-4C1E-8737-B81932E13085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063552" y="22837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401539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15780" y="6476951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8FBCF8B-35C7-47E7-95BF-CB2E8F65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855BF48-2887-4862-9EF2-7FBA0ACEC95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7DA2C8-8DBF-49B0-AB24-6E896CDDCCA0}"/>
              </a:ext>
            </a:extLst>
          </p:cNvPr>
          <p:cNvSpPr txBox="1"/>
          <p:nvPr/>
        </p:nvSpPr>
        <p:spPr>
          <a:xfrm>
            <a:off x="675589" y="1410504"/>
            <a:ext cx="11496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Regular Expressions</a:t>
            </a:r>
          </a:p>
          <a:p>
            <a:endParaRPr lang="tr-TR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Предварительная обработка</a:t>
            </a:r>
          </a:p>
          <a:p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Вложения (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Embedding)</a:t>
            </a: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Статистический подход</a:t>
            </a:r>
          </a:p>
          <a:p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Контекстный подход</a:t>
            </a:r>
          </a:p>
          <a:p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765EE89-A799-4C1E-8737-B81932E13085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063552" y="22837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315004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78646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Контекст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C7A3655-2B5C-42AD-9029-4E7B71FD41BD}"/>
              </a:ext>
            </a:extLst>
          </p:cNvPr>
          <p:cNvSpPr/>
          <p:nvPr/>
        </p:nvSpPr>
        <p:spPr>
          <a:xfrm>
            <a:off x="135201" y="980728"/>
            <a:ext cx="116076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shall know a word by the company it keeps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(Firth, J. R. 1957:11)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809" y="2030380"/>
            <a:ext cx="4885479" cy="3879421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947254" y="602128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</a:rPr>
              <a:t>Вешнякова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 А. В.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</a:rPr>
              <a:t>Лингвокреативный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 аспект интернет-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</a:rPr>
              <a:t>мемов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 //Актуальные проблемы гуманитарных и естественных наук. – 2016. – №. 6-4. – С. 34-40.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97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5560" y="24090"/>
            <a:ext cx="7920880" cy="827739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 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 Word</a:t>
            </a:r>
            <a:endParaRPr lang="tr-TR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FF11112-2FB2-431F-85AD-CBC0E33DC95A}"/>
              </a:ext>
            </a:extLst>
          </p:cNvPr>
          <p:cNvSpPr/>
          <p:nvPr/>
        </p:nvSpPr>
        <p:spPr>
          <a:xfrm>
            <a:off x="987797" y="1340768"/>
            <a:ext cx="5109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like to study machine learning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D55387C-40F8-4B75-BF2F-8D570F88FB85}"/>
              </a:ext>
            </a:extLst>
          </p:cNvPr>
          <p:cNvSpPr/>
          <p:nvPr/>
        </p:nvSpPr>
        <p:spPr>
          <a:xfrm>
            <a:off x="1201230" y="3521137"/>
            <a:ext cx="1436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learning</a:t>
            </a:r>
            <a:endParaRPr lang="ru-RU" sz="240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76D8CB5-A6F2-45C5-9AE9-897583763BAB}"/>
              </a:ext>
            </a:extLst>
          </p:cNvPr>
          <p:cNvSpPr/>
          <p:nvPr/>
        </p:nvSpPr>
        <p:spPr>
          <a:xfrm>
            <a:off x="881132" y="2089121"/>
            <a:ext cx="8440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Deep learning is group of machine learning methods 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4229041-6E8F-46CA-82D0-0C2A141BFA0F}"/>
              </a:ext>
            </a:extLst>
          </p:cNvPr>
          <p:cNvSpPr/>
          <p:nvPr/>
        </p:nvSpPr>
        <p:spPr>
          <a:xfrm>
            <a:off x="2279576" y="1340768"/>
            <a:ext cx="3960440" cy="46166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493B8DF-B5EB-42F9-AB92-4BA193D3B9D0}"/>
              </a:ext>
            </a:extLst>
          </p:cNvPr>
          <p:cNvSpPr/>
          <p:nvPr/>
        </p:nvSpPr>
        <p:spPr>
          <a:xfrm>
            <a:off x="4583833" y="2098398"/>
            <a:ext cx="4512354" cy="46166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FC16BC36-361B-43B3-B3EB-51B9D903FB6C}"/>
              </a:ext>
            </a:extLst>
          </p:cNvPr>
          <p:cNvSpPr/>
          <p:nvPr/>
        </p:nvSpPr>
        <p:spPr>
          <a:xfrm>
            <a:off x="959671" y="2121973"/>
            <a:ext cx="3480145" cy="46166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2E11B7B3-1413-469D-AFF1-BDFD97424AA6}"/>
              </a:ext>
            </a:extLst>
          </p:cNvPr>
          <p:cNvSpPr/>
          <p:nvPr/>
        </p:nvSpPr>
        <p:spPr>
          <a:xfrm>
            <a:off x="4234103" y="2740898"/>
            <a:ext cx="21210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92D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k=2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соседи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4F07900-6118-40E1-BF06-D977F81E8AF0}"/>
              </a:ext>
            </a:extLst>
          </p:cNvPr>
          <p:cNvSpPr/>
          <p:nvPr/>
        </p:nvSpPr>
        <p:spPr>
          <a:xfrm>
            <a:off x="9441761" y="1442790"/>
            <a:ext cx="18870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Корпус</a:t>
            </a:r>
            <a:endParaRPr lang="ru-RU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905BD8B-992B-41CC-8E41-C78917539A82}"/>
              </a:ext>
            </a:extLst>
          </p:cNvPr>
          <p:cNvSpPr/>
          <p:nvPr/>
        </p:nvSpPr>
        <p:spPr>
          <a:xfrm>
            <a:off x="3215680" y="3336471"/>
            <a:ext cx="10374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study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B2A1282-85D3-4928-8A20-A5FC62E4D59A}"/>
              </a:ext>
            </a:extLst>
          </p:cNvPr>
          <p:cNvSpPr/>
          <p:nvPr/>
        </p:nvSpPr>
        <p:spPr>
          <a:xfrm>
            <a:off x="4426699" y="3312380"/>
            <a:ext cx="93487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deep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0042DA9-5AD2-4516-85D8-8AF79FFAAA15}"/>
              </a:ext>
            </a:extLst>
          </p:cNvPr>
          <p:cNvSpPr/>
          <p:nvPr/>
        </p:nvSpPr>
        <p:spPr>
          <a:xfrm>
            <a:off x="5532624" y="3312379"/>
            <a:ext cx="14879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machine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ru-RU" sz="24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7D2069FB-8066-479F-A262-E8CB4962C4C2}"/>
              </a:ext>
            </a:extLst>
          </p:cNvPr>
          <p:cNvSpPr/>
          <p:nvPr/>
        </p:nvSpPr>
        <p:spPr>
          <a:xfrm>
            <a:off x="7191586" y="3319899"/>
            <a:ext cx="15247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ru-RU" sz="24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9663E2AC-3896-4CE1-9342-4945089C8419}"/>
              </a:ext>
            </a:extLst>
          </p:cNvPr>
          <p:cNvSpPr/>
          <p:nvPr/>
        </p:nvSpPr>
        <p:spPr>
          <a:xfrm>
            <a:off x="9110271" y="3336281"/>
            <a:ext cx="71705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like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  <a:endParaRPr lang="ru-RU" sz="24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E32469CC-5044-475D-A4DA-41CDC9374E29}"/>
              </a:ext>
            </a:extLst>
          </p:cNvPr>
          <p:cNvSpPr/>
          <p:nvPr/>
        </p:nvSpPr>
        <p:spPr>
          <a:xfrm>
            <a:off x="10247414" y="3317479"/>
            <a:ext cx="3802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  <a:endParaRPr lang="ru-RU" sz="240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2F871FAF-4C15-42A0-B6F3-D347720371D3}"/>
              </a:ext>
            </a:extLst>
          </p:cNvPr>
          <p:cNvSpPr/>
          <p:nvPr/>
        </p:nvSpPr>
        <p:spPr>
          <a:xfrm>
            <a:off x="3143672" y="3312379"/>
            <a:ext cx="7704856" cy="85508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1840912-8BBC-4C48-BC86-6C3632D266DF}"/>
              </a:ext>
            </a:extLst>
          </p:cNvPr>
          <p:cNvSpPr/>
          <p:nvPr/>
        </p:nvSpPr>
        <p:spPr>
          <a:xfrm>
            <a:off x="1212156" y="4401219"/>
            <a:ext cx="49768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learning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~ [1,1,2,1,0,0]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34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/>
      <p:bldP spid="18" grpId="0"/>
      <p:bldP spid="6" grpId="0"/>
      <p:bldP spid="7" grpId="0" animBg="1"/>
      <p:bldP spid="20" grpId="0" animBg="1"/>
      <p:bldP spid="22" grpId="0" animBg="1"/>
      <p:bldP spid="23" grpId="0"/>
      <p:bldP spid="10" grpId="0"/>
      <p:bldP spid="24" grpId="0"/>
      <p:bldP spid="11" grpId="0"/>
      <p:bldP spid="26" grpId="0"/>
      <p:bldP spid="28" grpId="0"/>
      <p:bldP spid="29" grpId="0"/>
      <p:bldP spid="30" grpId="0" animBg="1"/>
      <p:bldP spid="3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2747" y="72966"/>
            <a:ext cx="7920880" cy="827739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 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 Document</a:t>
            </a:r>
            <a:endParaRPr lang="tr-TR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128FDAA-D404-42EB-9D13-3DDD85D20A73}"/>
              </a:ext>
            </a:extLst>
          </p:cNvPr>
          <p:cNvSpPr/>
          <p:nvPr/>
        </p:nvSpPr>
        <p:spPr>
          <a:xfrm>
            <a:off x="4727848" y="1097404"/>
            <a:ext cx="18870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Корпус</a:t>
            </a:r>
            <a:endParaRPr lang="ru-RU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1FE63F2-F397-44F3-B987-6EE8AC8C2F5D}"/>
              </a:ext>
            </a:extLst>
          </p:cNvPr>
          <p:cNvSpPr/>
          <p:nvPr/>
        </p:nvSpPr>
        <p:spPr>
          <a:xfrm>
            <a:off x="2138820" y="2150232"/>
            <a:ext cx="1436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endParaRPr lang="ru-RU" sz="240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C7D8863-F115-43A4-95F4-4E234717B8D4}"/>
              </a:ext>
            </a:extLst>
          </p:cNvPr>
          <p:cNvSpPr/>
          <p:nvPr/>
        </p:nvSpPr>
        <p:spPr>
          <a:xfrm>
            <a:off x="3575720" y="1845665"/>
            <a:ext cx="15890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Economy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2000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9B8A9B65-5FBC-4BFB-B789-E75F9DEEDAF4}"/>
              </a:ext>
            </a:extLst>
          </p:cNvPr>
          <p:cNvSpPr/>
          <p:nvPr/>
        </p:nvSpPr>
        <p:spPr>
          <a:xfrm>
            <a:off x="5961686" y="1861165"/>
            <a:ext cx="10278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Sport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6000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1C4B05A-C473-4167-AF78-AE58BB0B803F}"/>
              </a:ext>
            </a:extLst>
          </p:cNvPr>
          <p:cNvSpPr/>
          <p:nvPr/>
        </p:nvSpPr>
        <p:spPr>
          <a:xfrm>
            <a:off x="7566646" y="1836400"/>
            <a:ext cx="28953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Machine Learning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10000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3500</a:t>
            </a:r>
            <a:endParaRPr lang="ru-RU" sz="24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3E68F4A-5680-461E-8D60-E6472DFEA1FB}"/>
              </a:ext>
            </a:extLst>
          </p:cNvPr>
          <p:cNvSpPr/>
          <p:nvPr/>
        </p:nvSpPr>
        <p:spPr>
          <a:xfrm>
            <a:off x="2138820" y="2611897"/>
            <a:ext cx="1436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goal</a:t>
            </a:r>
            <a:endParaRPr lang="ru-RU" sz="24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177B429-2F22-4B8D-BA19-D2FFF38DF6C2}"/>
              </a:ext>
            </a:extLst>
          </p:cNvPr>
          <p:cNvSpPr/>
          <p:nvPr/>
        </p:nvSpPr>
        <p:spPr>
          <a:xfrm>
            <a:off x="623392" y="3397485"/>
            <a:ext cx="55162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Machine Learning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~ [10000,3500]</a:t>
            </a:r>
            <a:endParaRPr lang="en-US" sz="2400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7464152" y="3433786"/>
            <a:ext cx="1656184" cy="237626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V="1">
            <a:off x="7392144" y="5450010"/>
            <a:ext cx="2880320" cy="3600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7392144" y="4873946"/>
            <a:ext cx="1368152" cy="936104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V="1">
            <a:off x="7392144" y="3505794"/>
            <a:ext cx="0" cy="230425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V="1">
            <a:off x="7392144" y="5738042"/>
            <a:ext cx="3168352" cy="72008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574474" y="4349682"/>
                <a:ext cx="3528392" cy="11340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||</m:t>
                              </m:r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474" y="4349682"/>
                <a:ext cx="3528392" cy="11340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44FA2DFE-BE31-445C-A4B2-E83B4FBDDD87}"/>
              </a:ext>
            </a:extLst>
          </p:cNvPr>
          <p:cNvSpPr txBox="1"/>
          <p:nvPr/>
        </p:nvSpPr>
        <p:spPr>
          <a:xfrm>
            <a:off x="639036" y="4475395"/>
            <a:ext cx="193543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Cosine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Distance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01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  <p:bldP spid="21" grpId="0"/>
      <p:bldP spid="22" grpId="0"/>
      <p:bldP spid="23" grpId="0"/>
      <p:bldP spid="24" grpId="0"/>
      <p:bldP spid="5" grpId="0"/>
      <p:bldP spid="41" grpId="0"/>
      <p:bldP spid="2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199598" y="6450710"/>
            <a:ext cx="950262" cy="380414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385" spc="-1">
                <a:latin typeface="Verdana" panose="020B0604030504040204" pitchFamily="34" charset="0"/>
                <a:ea typeface="Verdana" panose="020B0604030504040204" pitchFamily="34" charset="0"/>
              </a:rPr>
              <a:pPr/>
              <a:t>43</a:t>
            </a:fld>
            <a:endParaRPr lang="ru-RU" sz="2385" spc="-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F647F6F-B3A1-42E7-B1EE-B6DBD25F160A}"/>
              </a:ext>
            </a:extLst>
          </p:cNvPr>
          <p:cNvSpPr/>
          <p:nvPr/>
        </p:nvSpPr>
        <p:spPr>
          <a:xfrm>
            <a:off x="1329730" y="255571"/>
            <a:ext cx="9300872" cy="519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89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Singular Value Decomposition </a:t>
            </a:r>
            <a:endParaRPr lang="tr-TR" sz="2789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7B8DE030-9170-4E67-B73E-77A33363ACB5}"/>
                  </a:ext>
                </a:extLst>
              </p:cNvPr>
              <p:cNvSpPr/>
              <p:nvPr/>
            </p:nvSpPr>
            <p:spPr>
              <a:xfrm>
                <a:off x="4024898" y="922599"/>
                <a:ext cx="2064236" cy="5812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8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RU" sz="318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18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sz="318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2782" dirty="0"/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7B8DE030-9170-4E67-B73E-77A33363AC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898" y="922599"/>
                <a:ext cx="2064236" cy="5812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A4736038-A2A4-4B70-95C1-C9FAAC2F5FE9}"/>
                  </a:ext>
                </a:extLst>
              </p:cNvPr>
              <p:cNvSpPr/>
              <p:nvPr/>
            </p:nvSpPr>
            <p:spPr>
              <a:xfrm>
                <a:off x="4024897" y="5648615"/>
                <a:ext cx="1758102" cy="579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8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sSup>
                        <m:sSupPr>
                          <m:ctrlP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18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18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180" dirty="0">
                              <a:solidFill>
                                <a:schemeClr val="bg1"/>
                              </a:solidFill>
                              <a:latin typeface="3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ru-RU" sz="2782" dirty="0"/>
              </a:p>
            </p:txBody>
          </p:sp>
        </mc:Choice>
        <mc:Fallback xmlns="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A4736038-A2A4-4B70-95C1-C9FAAC2F5F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897" y="5648615"/>
                <a:ext cx="1758102" cy="5794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2E987516-7D4E-47CB-8A6B-FCC8BAC0D8B1}"/>
                  </a:ext>
                </a:extLst>
              </p:cNvPr>
              <p:cNvSpPr/>
              <p:nvPr/>
            </p:nvSpPr>
            <p:spPr>
              <a:xfrm>
                <a:off x="9269199" y="4348344"/>
                <a:ext cx="2200538" cy="581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18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18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180" dirty="0">
                              <a:solidFill>
                                <a:schemeClr val="bg1"/>
                              </a:solidFill>
                              <a:latin typeface="3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ru-RU" sz="2782" dirty="0"/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2E987516-7D4E-47CB-8A6B-FCC8BAC0D8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199" y="4348344"/>
                <a:ext cx="2200538" cy="581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4055EF14-DE27-491F-8942-839E416ED2F5}"/>
                  </a:ext>
                </a:extLst>
              </p:cNvPr>
              <p:cNvSpPr/>
              <p:nvPr/>
            </p:nvSpPr>
            <p:spPr>
              <a:xfrm>
                <a:off x="7105115" y="5653108"/>
                <a:ext cx="1778860" cy="579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8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18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18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180" dirty="0">
                              <a:solidFill>
                                <a:schemeClr val="bg1"/>
                              </a:solidFill>
                              <a:latin typeface="3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18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ru-RU" sz="2782" dirty="0"/>
              </a:p>
            </p:txBody>
          </p:sp>
        </mc:Choice>
        <mc:Fallback xmlns="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4055EF14-DE27-491F-8942-839E416ED2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115" y="5653108"/>
                <a:ext cx="1778860" cy="5794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CAFE98C-90FA-48E1-949B-134CCA3729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998" y="2416525"/>
            <a:ext cx="1836091" cy="30111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8100EEFA-BD93-45F6-A135-84A95F5B2AC8}"/>
                  </a:ext>
                </a:extLst>
              </p:cNvPr>
              <p:cNvSpPr/>
              <p:nvPr/>
            </p:nvSpPr>
            <p:spPr>
              <a:xfrm>
                <a:off x="1016292" y="5455129"/>
                <a:ext cx="1816417" cy="579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8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18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18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180" dirty="0">
                              <a:solidFill>
                                <a:schemeClr val="bg1"/>
                              </a:solidFill>
                              <a:latin typeface="3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18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ru-RU" sz="2782" dirty="0"/>
              </a:p>
            </p:txBody>
          </p:sp>
        </mc:Choice>
        <mc:Fallback xmlns="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8100EEFA-BD93-45F6-A135-84A95F5B2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92" y="5455129"/>
                <a:ext cx="1816417" cy="5794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CD8148FB-FDBC-4B75-ACF1-8339E3D260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16194" y="2555161"/>
            <a:ext cx="3029128" cy="3029128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AB40A09-7ACF-469C-A646-6EFA539603A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82997" y="2571276"/>
            <a:ext cx="2074810" cy="2984816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4929ACB-A515-4870-A4CA-0F1D2D99D6A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80936" y="2571277"/>
            <a:ext cx="1777067" cy="1777067"/>
          </a:xfrm>
          <a:prstGeom prst="rect">
            <a:avLst/>
          </a:prstGeom>
        </p:spPr>
      </p:pic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14EF8B08-0DDD-4C6D-AC03-FCCE07E1A2A8}"/>
              </a:ext>
            </a:extLst>
          </p:cNvPr>
          <p:cNvSpPr/>
          <p:nvPr/>
        </p:nvSpPr>
        <p:spPr>
          <a:xfrm>
            <a:off x="633345" y="1658428"/>
            <a:ext cx="2335407" cy="642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577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документы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2211918F-18CE-4EC0-9393-13C9B5252E24}"/>
              </a:ext>
            </a:extLst>
          </p:cNvPr>
          <p:cNvSpPr/>
          <p:nvPr/>
        </p:nvSpPr>
        <p:spPr>
          <a:xfrm rot="16200000">
            <a:off x="-173015" y="3436102"/>
            <a:ext cx="1260463" cy="642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577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слова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D6F20537-7B58-47E3-B5D1-B953C9A29482}"/>
              </a:ext>
            </a:extLst>
          </p:cNvPr>
          <p:cNvSpPr/>
          <p:nvPr/>
        </p:nvSpPr>
        <p:spPr>
          <a:xfrm>
            <a:off x="2695177" y="1454292"/>
            <a:ext cx="4390432" cy="1192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77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Скрытое пространство слов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C2148C46-C67B-46F2-BFD1-1CD8F28857FF}"/>
              </a:ext>
            </a:extLst>
          </p:cNvPr>
          <p:cNvSpPr/>
          <p:nvPr/>
        </p:nvSpPr>
        <p:spPr>
          <a:xfrm>
            <a:off x="7287355" y="1393953"/>
            <a:ext cx="4957245" cy="1192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77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Скрытое пространство документов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2E4D8C8-55D8-CCAD-7D54-3BA82A953B29}"/>
              </a:ext>
            </a:extLst>
          </p:cNvPr>
          <p:cNvSpPr/>
          <p:nvPr/>
        </p:nvSpPr>
        <p:spPr>
          <a:xfrm>
            <a:off x="348057" y="6127544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Например результат </a:t>
            </a:r>
            <a:r>
              <a:rPr lang="en-US" sz="2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CountVectorizer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/ </a:t>
            </a:r>
            <a:r>
              <a:rPr lang="en-US" sz="2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TFiDF</a:t>
            </a:r>
            <a:endParaRPr lang="ru-RU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70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3" grpId="0"/>
      <p:bldP spid="34" grpId="0"/>
      <p:bldP spid="35" grpId="0"/>
      <p:bldP spid="36" grpId="0"/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15780" y="6476951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8FBCF8B-35C7-47E7-95BF-CB2E8F65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855BF48-2887-4862-9EF2-7FBA0ACEC95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7DA2C8-8DBF-49B0-AB24-6E896CDDCCA0}"/>
              </a:ext>
            </a:extLst>
          </p:cNvPr>
          <p:cNvSpPr txBox="1"/>
          <p:nvPr/>
        </p:nvSpPr>
        <p:spPr>
          <a:xfrm>
            <a:off x="675589" y="1410504"/>
            <a:ext cx="11496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Regular Expressions</a:t>
            </a:r>
          </a:p>
          <a:p>
            <a:endParaRPr lang="tr-TR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Предварительная обработка</a:t>
            </a:r>
          </a:p>
          <a:p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Вложения (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Embedding)</a:t>
            </a: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Статистический подход</a:t>
            </a:r>
          </a:p>
          <a:p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Контекстный подход</a:t>
            </a:r>
          </a:p>
          <a:p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Word2Vec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765EE89-A799-4C1E-8737-B81932E13085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063552" y="22837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120843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3772153" y="2845419"/>
            <a:ext cx="500817" cy="500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58"/>
          </a:p>
        </p:txBody>
      </p:sp>
      <p:sp>
        <p:nvSpPr>
          <p:cNvPr id="25" name="Прямоугольник 24"/>
          <p:cNvSpPr/>
          <p:nvPr/>
        </p:nvSpPr>
        <p:spPr>
          <a:xfrm>
            <a:off x="2842066" y="2845419"/>
            <a:ext cx="858542" cy="500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58"/>
          </a:p>
        </p:txBody>
      </p:sp>
      <p:sp>
        <p:nvSpPr>
          <p:cNvPr id="23" name="Прямоугольник 22"/>
          <p:cNvSpPr/>
          <p:nvPr/>
        </p:nvSpPr>
        <p:spPr>
          <a:xfrm>
            <a:off x="5632327" y="2845419"/>
            <a:ext cx="1717085" cy="500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58"/>
          </a:p>
        </p:txBody>
      </p:sp>
      <p:sp>
        <p:nvSpPr>
          <p:cNvPr id="24" name="Прямоугольник 23"/>
          <p:cNvSpPr/>
          <p:nvPr/>
        </p:nvSpPr>
        <p:spPr>
          <a:xfrm>
            <a:off x="7420956" y="2845419"/>
            <a:ext cx="1717085" cy="500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58"/>
          </a:p>
        </p:txBody>
      </p:sp>
      <p:sp>
        <p:nvSpPr>
          <p:cNvPr id="4" name="Прямоугольник 3"/>
          <p:cNvSpPr/>
          <p:nvPr/>
        </p:nvSpPr>
        <p:spPr>
          <a:xfrm>
            <a:off x="4344515" y="2845419"/>
            <a:ext cx="1216268" cy="5008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58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7644" y="148417"/>
            <a:ext cx="7869969" cy="822418"/>
          </a:xfrm>
        </p:spPr>
        <p:txBody>
          <a:bodyPr>
            <a:normAutofit/>
          </a:bodyPr>
          <a:lstStyle/>
          <a:p>
            <a:pPr algn="ctr"/>
            <a:r>
              <a:rPr lang="tr-TR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</a:t>
            </a:r>
            <a:r>
              <a:rPr lang="en-US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2Vec</a:t>
            </a:r>
            <a:endParaRPr lang="tr-TR" sz="318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199598" y="6450710"/>
            <a:ext cx="950262" cy="380414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385" spc="-1">
                <a:latin typeface="Verdana" panose="020B0604030504040204" pitchFamily="34" charset="0"/>
                <a:ea typeface="Verdana" panose="020B0604030504040204" pitchFamily="34" charset="0"/>
              </a:rPr>
              <a:pPr/>
              <a:t>45</a:t>
            </a:fld>
            <a:endParaRPr lang="ru-RU" sz="2385" spc="-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FA2DFE-BE31-445C-A4B2-E83B4FBDDD87}"/>
              </a:ext>
            </a:extLst>
          </p:cNvPr>
          <p:cNvSpPr txBox="1"/>
          <p:nvPr/>
        </p:nvSpPr>
        <p:spPr>
          <a:xfrm>
            <a:off x="4272969" y="3417781"/>
            <a:ext cx="1717085" cy="1100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577" dirty="0">
                <a:solidFill>
                  <a:schemeClr val="bg1"/>
                </a:solidFill>
              </a:rPr>
              <a:t>center word</a:t>
            </a:r>
            <a:endParaRPr lang="ru-RU" sz="3577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6C27CBD-58A3-419F-9A92-098EF21E92B1}"/>
              </a:ext>
            </a:extLst>
          </p:cNvPr>
          <p:cNvSpPr/>
          <p:nvPr/>
        </p:nvSpPr>
        <p:spPr>
          <a:xfrm>
            <a:off x="2555886" y="2773875"/>
            <a:ext cx="6693608" cy="5810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18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like to study machine learning</a:t>
            </a:r>
            <a:endParaRPr lang="ru-RU" sz="318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FA2DFE-BE31-445C-A4B2-E83B4FBDDD87}"/>
              </a:ext>
            </a:extLst>
          </p:cNvPr>
          <p:cNvSpPr txBox="1"/>
          <p:nvPr/>
        </p:nvSpPr>
        <p:spPr>
          <a:xfrm>
            <a:off x="2627430" y="3346236"/>
            <a:ext cx="1717085" cy="1100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577" dirty="0">
                <a:solidFill>
                  <a:schemeClr val="bg1"/>
                </a:solidFill>
              </a:rPr>
              <a:t>left context</a:t>
            </a:r>
            <a:endParaRPr lang="ru-RU" sz="3577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FA2DFE-BE31-445C-A4B2-E83B4FBDDD87}"/>
              </a:ext>
            </a:extLst>
          </p:cNvPr>
          <p:cNvSpPr txBox="1"/>
          <p:nvPr/>
        </p:nvSpPr>
        <p:spPr>
          <a:xfrm>
            <a:off x="6633959" y="3417781"/>
            <a:ext cx="1717085" cy="1100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577" dirty="0">
                <a:solidFill>
                  <a:schemeClr val="bg1"/>
                </a:solidFill>
              </a:rPr>
              <a:t>right context</a:t>
            </a:r>
            <a:endParaRPr lang="ru-RU" sz="3577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22F9A4-C632-420F-841A-38DAB871EFB4}"/>
                  </a:ext>
                </a:extLst>
              </p:cNvPr>
              <p:cNvSpPr txBox="1"/>
              <p:nvPr/>
            </p:nvSpPr>
            <p:spPr>
              <a:xfrm>
                <a:off x="3471686" y="1773834"/>
                <a:ext cx="3505714" cy="5320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22F9A4-C632-420F-841A-38DAB871E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686" y="1773834"/>
                <a:ext cx="3505714" cy="5320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F22F9A4-C632-420F-841A-38DAB871EFB4}"/>
                  </a:ext>
                </a:extLst>
              </p:cNvPr>
              <p:cNvSpPr txBox="1"/>
              <p:nvPr/>
            </p:nvSpPr>
            <p:spPr>
              <a:xfrm>
                <a:off x="3020930" y="2166867"/>
                <a:ext cx="1931719" cy="3669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85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385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385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385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385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F22F9A4-C632-420F-841A-38DAB871E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930" y="2166867"/>
                <a:ext cx="1931719" cy="366959"/>
              </a:xfrm>
              <a:prstGeom prst="rect">
                <a:avLst/>
              </a:prstGeom>
              <a:blipFill>
                <a:blip r:embed="rId5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F22F9A4-C632-420F-841A-38DAB871EFB4}"/>
                  </a:ext>
                </a:extLst>
              </p:cNvPr>
              <p:cNvSpPr txBox="1"/>
              <p:nvPr/>
            </p:nvSpPr>
            <p:spPr>
              <a:xfrm>
                <a:off x="1661570" y="2451976"/>
                <a:ext cx="1931719" cy="3669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85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385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385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385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385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F22F9A4-C632-420F-841A-38DAB871E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570" y="2451976"/>
                <a:ext cx="1931719" cy="366959"/>
              </a:xfrm>
              <a:prstGeom prst="rect">
                <a:avLst/>
              </a:prstGeom>
              <a:blipFill>
                <a:blip r:embed="rId6"/>
                <a:stretch>
                  <a:fillRect b="-3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F22F9A4-C632-420F-841A-38DAB871EFB4}"/>
                  </a:ext>
                </a:extLst>
              </p:cNvPr>
              <p:cNvSpPr txBox="1"/>
              <p:nvPr/>
            </p:nvSpPr>
            <p:spPr>
              <a:xfrm>
                <a:off x="5560783" y="2201512"/>
                <a:ext cx="1931719" cy="3669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85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385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385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385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385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F22F9A4-C632-420F-841A-38DAB871E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783" y="2201512"/>
                <a:ext cx="1931719" cy="366959"/>
              </a:xfrm>
              <a:prstGeom prst="rect">
                <a:avLst/>
              </a:prstGeom>
              <a:blipFill>
                <a:blip r:embed="rId7"/>
                <a:stretch>
                  <a:fillRect b="-3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F22F9A4-C632-420F-841A-38DAB871EFB4}"/>
                  </a:ext>
                </a:extLst>
              </p:cNvPr>
              <p:cNvSpPr txBox="1"/>
              <p:nvPr/>
            </p:nvSpPr>
            <p:spPr>
              <a:xfrm>
                <a:off x="7420958" y="2273058"/>
                <a:ext cx="1931719" cy="3669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85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385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2385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385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385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F22F9A4-C632-420F-841A-38DAB871E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958" y="2273058"/>
                <a:ext cx="1931719" cy="366959"/>
              </a:xfrm>
              <a:prstGeom prst="rect">
                <a:avLst/>
              </a:prstGeom>
              <a:blipFill>
                <a:blip r:embed="rId8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Прямоугольник 21"/>
          <p:cNvSpPr/>
          <p:nvPr/>
        </p:nvSpPr>
        <p:spPr>
          <a:xfrm>
            <a:off x="4151784" y="580526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Mikolov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, T., Chen, K.,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Corrado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, G., &amp; Dean, J. (2013). Efficient estimation of word representations in vector space. </a:t>
            </a:r>
            <a:r>
              <a:rPr lang="en-US" i="1" dirty="0" err="1">
                <a:solidFill>
                  <a:schemeClr val="bg1"/>
                </a:solidFill>
                <a:latin typeface="Arial" panose="020B0604020202020204" pitchFamily="34" charset="0"/>
              </a:rPr>
              <a:t>arXiv</a:t>
            </a:r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</a:rPr>
              <a:t> preprint arXiv:1301.3781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1481" y="5577958"/>
            <a:ext cx="3446154" cy="1062959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E1F4EF2-962C-4981-904C-7F4C35B07590}"/>
              </a:ext>
            </a:extLst>
          </p:cNvPr>
          <p:cNvSpPr/>
          <p:nvPr/>
        </p:nvSpPr>
        <p:spPr>
          <a:xfrm>
            <a:off x="2135560" y="1287599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Моделируем вероятность слова по его соседям</a:t>
            </a:r>
          </a:p>
        </p:txBody>
      </p:sp>
    </p:spTree>
    <p:extLst>
      <p:ext uri="{BB962C8B-B14F-4D97-AF65-F5344CB8AC3E}">
        <p14:creationId xmlns:p14="http://schemas.microsoft.com/office/powerpoint/2010/main" val="288328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  <p:bldP spid="23" grpId="0" animBg="1"/>
      <p:bldP spid="24" grpId="0" animBg="1"/>
      <p:bldP spid="4" grpId="0" animBg="1"/>
      <p:bldP spid="13" grpId="0"/>
      <p:bldP spid="18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199598" y="6450710"/>
            <a:ext cx="950262" cy="380414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385" spc="-1">
                <a:latin typeface="Verdana" panose="020B0604030504040204" pitchFamily="34" charset="0"/>
                <a:ea typeface="Verdana" panose="020B0604030504040204" pitchFamily="34" charset="0"/>
              </a:rPr>
              <a:pPr/>
              <a:t>46</a:t>
            </a:fld>
            <a:endParaRPr lang="ru-RU" sz="2385" spc="-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F22F9A4-C632-420F-841A-38DAB871EFB4}"/>
                  </a:ext>
                </a:extLst>
              </p:cNvPr>
              <p:cNvSpPr txBox="1"/>
              <p:nvPr/>
            </p:nvSpPr>
            <p:spPr>
              <a:xfrm>
                <a:off x="1940733" y="905328"/>
                <a:ext cx="7726879" cy="1136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8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98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func>
                        <m:funcPr>
                          <m:ctrlPr>
                            <a:rPr lang="en-US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987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1987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1987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func>
                      <m:r>
                        <a:rPr lang="en-US" sz="198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∏"/>
                          <m:ctrlPr>
                            <a:rPr lang="en-US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lang="en-US" sz="1987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e>
                                  <m: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≠0</m:t>
                                  </m:r>
                                </m:e>
                              </m:eqAr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987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987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87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987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987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987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987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87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987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  <m: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ru-RU" sz="1987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F22F9A4-C632-420F-841A-38DAB871E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733" y="905328"/>
                <a:ext cx="7726879" cy="11361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22F9A4-C632-420F-841A-38DAB871EFB4}"/>
                  </a:ext>
                </a:extLst>
              </p:cNvPr>
              <p:cNvSpPr txBox="1"/>
              <p:nvPr/>
            </p:nvSpPr>
            <p:spPr>
              <a:xfrm>
                <a:off x="3719736" y="2621238"/>
                <a:ext cx="4364255" cy="8168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9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39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9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e>
                          <m:r>
                            <a:rPr lang="en-US" sz="239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39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39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39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39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39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39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39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39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  <m:sup>
                                      <m:r>
                                        <a:rPr lang="en-US" sz="239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239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9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39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39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39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39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39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239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39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39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39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39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39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  <m:sup>
                                          <m:r>
                                            <a:rPr lang="en-US" sz="239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39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39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39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ru-RU" sz="239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22F9A4-C632-420F-841A-38DAB871E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2621238"/>
                <a:ext cx="4364255" cy="8168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C299080E-81F3-49E3-8038-E6DE0ADE2E7F}"/>
                  </a:ext>
                </a:extLst>
              </p:cNvPr>
              <p:cNvSpPr/>
              <p:nvPr/>
            </p:nvSpPr>
            <p:spPr>
              <a:xfrm>
                <a:off x="180866" y="1902260"/>
                <a:ext cx="6252635" cy="10117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992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Пусть для каждого слова </a:t>
                </a:r>
                <a14:m>
                  <m:oMath xmlns:m="http://schemas.openxmlformats.org/officeDocument/2006/math">
                    <m:r>
                      <a:rPr lang="en-US" sz="1992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𝑤</m:t>
                    </m:r>
                  </m:oMath>
                </a14:m>
                <a:r>
                  <a:rPr lang="en-US" sz="1992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1992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есть два вектора</a:t>
                </a:r>
                <a:endParaRPr lang="en-US" sz="1992" i="1" dirty="0">
                  <a:solidFill>
                    <a:schemeClr val="bg1"/>
                  </a:solidFill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341563" indent="-341563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992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1992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1992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1992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1992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когда</a:t>
                </a:r>
                <a:r>
                  <a:rPr lang="en-US" sz="1992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92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𝑤</m:t>
                    </m:r>
                  </m:oMath>
                </a14:m>
                <a:r>
                  <a:rPr lang="en-US" sz="1992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1992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центральное слово</a:t>
                </a:r>
                <a:endParaRPr lang="en-US" sz="1992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341563" indent="-341563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992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1992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1992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1992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1992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когда</a:t>
                </a:r>
                <a:r>
                  <a:rPr lang="en-US" sz="1992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92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𝑤</m:t>
                    </m:r>
                  </m:oMath>
                </a14:m>
                <a:r>
                  <a:rPr lang="en-US" sz="1992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1992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слово контекст</a:t>
                </a:r>
                <a:endParaRPr lang="tr-TR" sz="1992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C299080E-81F3-49E3-8038-E6DE0ADE2E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66" y="1902260"/>
                <a:ext cx="6252635" cy="1011711"/>
              </a:xfrm>
              <a:prstGeom prst="rect">
                <a:avLst/>
              </a:prstGeom>
              <a:blipFill>
                <a:blip r:embed="rId6"/>
                <a:stretch>
                  <a:fillRect l="-1073" t="-3012" b="-96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C299080E-81F3-49E3-8038-E6DE0ADE2E7F}"/>
                  </a:ext>
                </a:extLst>
              </p:cNvPr>
              <p:cNvSpPr/>
              <p:nvPr/>
            </p:nvSpPr>
            <p:spPr>
              <a:xfrm>
                <a:off x="6999366" y="1801523"/>
                <a:ext cx="5336492" cy="7051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992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Тогда можно записать для центрального слова </a:t>
                </a:r>
                <a14:m>
                  <m:oMath xmlns:m="http://schemas.openxmlformats.org/officeDocument/2006/math">
                    <m:r>
                      <a:rPr lang="en-US" sz="1992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𝑐</m:t>
                    </m:r>
                  </m:oMath>
                </a14:m>
                <a:r>
                  <a:rPr lang="en-US" sz="1992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1992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и контекста</a:t>
                </a:r>
                <a:r>
                  <a:rPr lang="en-US" sz="1992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92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𝑜</m:t>
                    </m:r>
                  </m:oMath>
                </a14:m>
                <a:endParaRPr lang="tr-TR" sz="1992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C299080E-81F3-49E3-8038-E6DE0ADE2E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366" y="1801523"/>
                <a:ext cx="5336492" cy="705132"/>
              </a:xfrm>
              <a:prstGeom prst="rect">
                <a:avLst/>
              </a:prstGeom>
              <a:blipFill>
                <a:blip r:embed="rId7"/>
                <a:stretch>
                  <a:fillRect l="-1142" t="-5217" b="-156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Заголовок 1"/>
          <p:cNvSpPr txBox="1">
            <a:spLocks/>
          </p:cNvSpPr>
          <p:nvPr/>
        </p:nvSpPr>
        <p:spPr>
          <a:xfrm>
            <a:off x="1797644" y="148417"/>
            <a:ext cx="7869969" cy="822418"/>
          </a:xfr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tr-TR" sz="318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</a:t>
            </a:r>
            <a:r>
              <a:rPr lang="en-US" sz="318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2Vec</a:t>
            </a:r>
            <a:endParaRPr lang="tr-TR" sz="318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7E6EEF2-9C73-4F41-8B69-2A63C4642AB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38077" t="12330" r="24123" b="13400"/>
          <a:stretch/>
        </p:blipFill>
        <p:spPr>
          <a:xfrm>
            <a:off x="2181257" y="2972858"/>
            <a:ext cx="6795321" cy="3408765"/>
          </a:xfrm>
          <a:prstGeom prst="rect">
            <a:avLst/>
          </a:prstGeom>
        </p:spPr>
      </p:pic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14931D4-B6D9-4FAD-932F-9DDBB252CE97}"/>
              </a:ext>
            </a:extLst>
          </p:cNvPr>
          <p:cNvSpPr/>
          <p:nvPr/>
        </p:nvSpPr>
        <p:spPr>
          <a:xfrm>
            <a:off x="594851" y="6223549"/>
            <a:ext cx="4357893" cy="459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39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Вход</a:t>
            </a:r>
            <a:r>
              <a:rPr lang="en-US" sz="239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ru-RU" sz="239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Размер</a:t>
            </a:r>
            <a:r>
              <a:rPr lang="en-US" sz="239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~ </a:t>
            </a:r>
            <a:r>
              <a:rPr lang="ru-RU" sz="239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Словарь</a:t>
            </a:r>
            <a:r>
              <a:rPr lang="en-US" sz="239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  <a:endParaRPr lang="ru-RU" sz="239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D3831A1-1351-4A8F-B306-56D36297D503}"/>
              </a:ext>
            </a:extLst>
          </p:cNvPr>
          <p:cNvSpPr/>
          <p:nvPr/>
        </p:nvSpPr>
        <p:spPr>
          <a:xfrm>
            <a:off x="7050354" y="6295277"/>
            <a:ext cx="3947524" cy="398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99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Выход</a:t>
            </a:r>
            <a:r>
              <a:rPr lang="en-US" sz="199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ru-RU" sz="199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Размер</a:t>
            </a:r>
            <a:r>
              <a:rPr lang="en-US" sz="199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~ </a:t>
            </a:r>
            <a:r>
              <a:rPr lang="ru-RU" sz="199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Словарь</a:t>
            </a:r>
            <a:r>
              <a:rPr lang="en-US" sz="199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99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  <a:endParaRPr lang="ru-RU" sz="199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8854B30-620C-46E6-8523-9BB84C7A06F3}"/>
              </a:ext>
            </a:extLst>
          </p:cNvPr>
          <p:cNvSpPr/>
          <p:nvPr/>
        </p:nvSpPr>
        <p:spPr>
          <a:xfrm>
            <a:off x="4374951" y="5577998"/>
            <a:ext cx="2058550" cy="459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391" dirty="0">
                <a:solidFill>
                  <a:schemeClr val="bg1"/>
                </a:solidFill>
              </a:rPr>
              <a:t>Скрытый Слой</a:t>
            </a:r>
          </a:p>
        </p:txBody>
      </p:sp>
    </p:spTree>
    <p:extLst>
      <p:ext uri="{BB962C8B-B14F-4D97-AF65-F5344CB8AC3E}">
        <p14:creationId xmlns:p14="http://schemas.microsoft.com/office/powerpoint/2010/main" val="41011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/>
      <p:bldP spid="16" grpId="0"/>
      <p:bldP spid="19" grpId="0"/>
      <p:bldP spid="20" grpId="0"/>
      <p:bldP spid="21" grpId="0"/>
      <p:bldP spid="2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199598" y="6450710"/>
            <a:ext cx="950262" cy="380414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385" spc="-1">
                <a:latin typeface="Verdana" panose="020B0604030504040204" pitchFamily="34" charset="0"/>
                <a:ea typeface="Verdana" panose="020B0604030504040204" pitchFamily="34" charset="0"/>
              </a:rPr>
              <a:pPr/>
              <a:t>47</a:t>
            </a:fld>
            <a:endParaRPr lang="ru-RU" sz="2385" spc="-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6C27CBD-58A3-419F-9A92-098EF21E92B1}"/>
              </a:ext>
            </a:extLst>
          </p:cNvPr>
          <p:cNvSpPr/>
          <p:nvPr/>
        </p:nvSpPr>
        <p:spPr>
          <a:xfrm>
            <a:off x="3423755" y="1732265"/>
            <a:ext cx="5076444" cy="4586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like to study machine learning</a:t>
            </a:r>
            <a:endParaRPr lang="ru-RU" sz="2385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D4500C-92E8-470B-B493-D1200E6E60DF}"/>
              </a:ext>
            </a:extLst>
          </p:cNvPr>
          <p:cNvSpPr/>
          <p:nvPr/>
        </p:nvSpPr>
        <p:spPr>
          <a:xfrm>
            <a:off x="3692190" y="1752087"/>
            <a:ext cx="4757754" cy="458697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858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39CB82A-27B6-4497-9F2D-884A8CD507EA}"/>
              </a:ext>
            </a:extLst>
          </p:cNvPr>
          <p:cNvSpPr/>
          <p:nvPr/>
        </p:nvSpPr>
        <p:spPr>
          <a:xfrm>
            <a:off x="9530170" y="2394239"/>
            <a:ext cx="1030794" cy="4586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study</a:t>
            </a:r>
            <a:endParaRPr lang="ru-RU" sz="2385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39BB940-4892-4863-9795-CDCF23B44D92}"/>
              </a:ext>
            </a:extLst>
          </p:cNvPr>
          <p:cNvSpPr/>
          <p:nvPr/>
        </p:nvSpPr>
        <p:spPr>
          <a:xfrm>
            <a:off x="372387" y="2353731"/>
            <a:ext cx="4877356" cy="4586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like to ____  machine learning</a:t>
            </a:r>
            <a:endParaRPr lang="ru-RU" sz="2385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EBFA30A-9E4A-4FE0-A08D-BEE74CC59253}"/>
              </a:ext>
            </a:extLst>
          </p:cNvPr>
          <p:cNvSpPr/>
          <p:nvPr/>
        </p:nvSpPr>
        <p:spPr>
          <a:xfrm>
            <a:off x="9029352" y="4388438"/>
            <a:ext cx="2583679" cy="4586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Целевое Слово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B615A2D-C0C5-4881-92AC-531454E390CE}"/>
              </a:ext>
            </a:extLst>
          </p:cNvPr>
          <p:cNvSpPr/>
          <p:nvPr/>
        </p:nvSpPr>
        <p:spPr>
          <a:xfrm>
            <a:off x="1087839" y="4245348"/>
            <a:ext cx="1605760" cy="4586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Контекст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0187F2B-5192-4353-8A47-25B54BED8066}"/>
              </a:ext>
            </a:extLst>
          </p:cNvPr>
          <p:cNvSpPr/>
          <p:nvPr/>
        </p:nvSpPr>
        <p:spPr>
          <a:xfrm>
            <a:off x="3792084" y="5877272"/>
            <a:ext cx="5777280" cy="519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Continuous Bag of Words</a:t>
            </a:r>
            <a:endParaRPr lang="tr-TR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1797644" y="148417"/>
            <a:ext cx="7869969" cy="822418"/>
          </a:xfr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tr-TR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</a:t>
            </a:r>
            <a:r>
              <a:rPr lang="en-US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2Vec</a:t>
            </a:r>
            <a:endParaRPr lang="tr-TR" sz="318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95185E56-2F7E-490B-9E56-4CD4A333F5A6}"/>
                  </a:ext>
                </a:extLst>
              </p:cNvPr>
              <p:cNvSpPr/>
              <p:nvPr/>
            </p:nvSpPr>
            <p:spPr>
              <a:xfrm>
                <a:off x="8043129" y="1049610"/>
                <a:ext cx="4004875" cy="953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8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𝐶𝐶𝐸</m:t>
                      </m:r>
                      <m:r>
                        <a:rPr lang="en-US" sz="198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𝑐</m:t>
                          </m:r>
                          <m:r>
                            <a:rPr lang="en-US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r>
                            <a:rPr lang="en-US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n-US" sz="1987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987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987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987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  <m:r>
                                <a:rPr lang="en-US" sz="1987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25"/>
                                </m:rPr>
                                <a:rPr lang="en-US" sz="1987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=</m:t>
                              </m:r>
                              <m:r>
                                <a:rPr lang="en-US" sz="1987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𝑐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987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∗</m:t>
                              </m:r>
                            </m:e>
                          </m:nary>
                          <m:func>
                            <m:funcPr>
                              <m:ctrlPr>
                                <a:rPr lang="en-US" sz="1987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987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987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987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987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987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ru-RU" sz="1987" dirty="0"/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95185E56-2F7E-490B-9E56-4CD4A333F5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129" y="1049610"/>
                <a:ext cx="4004875" cy="9533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Прямоугольник 23"/>
          <p:cNvSpPr/>
          <p:nvPr/>
        </p:nvSpPr>
        <p:spPr>
          <a:xfrm>
            <a:off x="3575720" y="6450710"/>
            <a:ext cx="5196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https://patents.google.com/patent/US9037464B1/en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7013" y="2778554"/>
            <a:ext cx="2889927" cy="313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7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 animBg="1"/>
      <p:bldP spid="18" grpId="0"/>
      <p:bldP spid="19" grpId="0"/>
      <p:bldP spid="20" grpId="0"/>
      <p:bldP spid="21" grpId="0"/>
      <p:bldP spid="16" grpId="0"/>
      <p:bldP spid="2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199598" y="6450710"/>
            <a:ext cx="950262" cy="380414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385" spc="-1">
                <a:latin typeface="Verdana" panose="020B0604030504040204" pitchFamily="34" charset="0"/>
                <a:ea typeface="Verdana" panose="020B0604030504040204" pitchFamily="34" charset="0"/>
              </a:rPr>
              <a:pPr/>
              <a:t>48</a:t>
            </a:fld>
            <a:endParaRPr lang="ru-RU" sz="2385" spc="-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6C27CBD-58A3-419F-9A92-098EF21E92B1}"/>
              </a:ext>
            </a:extLst>
          </p:cNvPr>
          <p:cNvSpPr/>
          <p:nvPr/>
        </p:nvSpPr>
        <p:spPr>
          <a:xfrm>
            <a:off x="3423755" y="1728745"/>
            <a:ext cx="5076444" cy="4586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like to study machine learning</a:t>
            </a:r>
            <a:endParaRPr lang="ru-RU" sz="2385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D4500C-92E8-470B-B493-D1200E6E60DF}"/>
              </a:ext>
            </a:extLst>
          </p:cNvPr>
          <p:cNvSpPr/>
          <p:nvPr/>
        </p:nvSpPr>
        <p:spPr>
          <a:xfrm>
            <a:off x="3692190" y="1748567"/>
            <a:ext cx="4757754" cy="458697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858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39CB82A-27B6-4497-9F2D-884A8CD507EA}"/>
              </a:ext>
            </a:extLst>
          </p:cNvPr>
          <p:cNvSpPr/>
          <p:nvPr/>
        </p:nvSpPr>
        <p:spPr>
          <a:xfrm>
            <a:off x="730113" y="2319577"/>
            <a:ext cx="1030794" cy="4586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study</a:t>
            </a:r>
            <a:endParaRPr lang="ru-RU" sz="2385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39BB940-4892-4863-9795-CDCF23B44D92}"/>
              </a:ext>
            </a:extLst>
          </p:cNvPr>
          <p:cNvSpPr/>
          <p:nvPr/>
        </p:nvSpPr>
        <p:spPr>
          <a:xfrm>
            <a:off x="7275463" y="2391121"/>
            <a:ext cx="4877356" cy="4586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like to ____  machine learning</a:t>
            </a:r>
            <a:endParaRPr lang="ru-RU" sz="2385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EBFA30A-9E4A-4FE0-A08D-BEE74CC59253}"/>
              </a:ext>
            </a:extLst>
          </p:cNvPr>
          <p:cNvSpPr/>
          <p:nvPr/>
        </p:nvSpPr>
        <p:spPr>
          <a:xfrm>
            <a:off x="587022" y="4108206"/>
            <a:ext cx="2583679" cy="4586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Целевое Слово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B615A2D-C0C5-4881-92AC-531454E390CE}"/>
              </a:ext>
            </a:extLst>
          </p:cNvPr>
          <p:cNvSpPr/>
          <p:nvPr/>
        </p:nvSpPr>
        <p:spPr>
          <a:xfrm>
            <a:off x="9387079" y="4036660"/>
            <a:ext cx="1605760" cy="4586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Контекст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0187F2B-5192-4353-8A47-25B54BED8066}"/>
              </a:ext>
            </a:extLst>
          </p:cNvPr>
          <p:cNvSpPr/>
          <p:nvPr/>
        </p:nvSpPr>
        <p:spPr>
          <a:xfrm>
            <a:off x="3071664" y="5878469"/>
            <a:ext cx="5777280" cy="519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Continuous Skip Grams</a:t>
            </a:r>
            <a:endParaRPr lang="tr-TR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1797644" y="148417"/>
            <a:ext cx="7869969" cy="822418"/>
          </a:xfr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tr-TR" sz="318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</a:t>
            </a:r>
            <a:r>
              <a:rPr lang="en-US" sz="318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2Vec</a:t>
            </a:r>
            <a:endParaRPr lang="tr-TR" sz="318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95185E56-2F7E-490B-9E56-4CD4A333F5A6}"/>
                  </a:ext>
                </a:extLst>
              </p:cNvPr>
              <p:cNvSpPr/>
              <p:nvPr/>
            </p:nvSpPr>
            <p:spPr>
              <a:xfrm>
                <a:off x="8043129" y="1049610"/>
                <a:ext cx="4004875" cy="953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8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𝐶𝐶𝐸</m:t>
                      </m:r>
                      <m:r>
                        <a:rPr lang="en-US" sz="198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𝑐</m:t>
                          </m:r>
                          <m:r>
                            <a:rPr lang="en-US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n-US" sz="1987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987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987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987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  <m:r>
                                <a:rPr lang="en-US" sz="1987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25"/>
                                </m:rPr>
                                <a:rPr lang="en-US" sz="1987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=</m:t>
                              </m:r>
                              <m:r>
                                <a:rPr lang="en-US" sz="1987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𝑐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987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∗</m:t>
                              </m:r>
                            </m:e>
                          </m:nary>
                          <m:func>
                            <m:funcPr>
                              <m:ctrlPr>
                                <a:rPr lang="en-US" sz="1987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987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987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987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987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987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ru-RU" sz="1987" dirty="0"/>
              </a:p>
            </p:txBody>
          </p:sp>
        </mc:Choice>
        <mc:Fallback xmlns="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95185E56-2F7E-490B-9E56-4CD4A333F5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129" y="1049610"/>
                <a:ext cx="4004875" cy="9533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Прямоугольник 25"/>
          <p:cNvSpPr/>
          <p:nvPr/>
        </p:nvSpPr>
        <p:spPr>
          <a:xfrm>
            <a:off x="3575720" y="6450710"/>
            <a:ext cx="5196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https://patents.google.com/patent/US9037464B1/en</a:t>
            </a: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804" y="2789550"/>
            <a:ext cx="2584659" cy="314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 animBg="1"/>
      <p:bldP spid="18" grpId="0"/>
      <p:bldP spid="19" grpId="0"/>
      <p:bldP spid="20" grpId="0"/>
      <p:bldP spid="21" grpId="0"/>
      <p:bldP spid="16" grpId="0"/>
      <p:bldP spid="2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199598" y="6450710"/>
            <a:ext cx="950262" cy="380414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385" spc="-1">
                <a:latin typeface="Verdana" panose="020B0604030504040204" pitchFamily="34" charset="0"/>
                <a:ea typeface="Verdana" panose="020B0604030504040204" pitchFamily="34" charset="0"/>
              </a:rPr>
              <a:pPr/>
              <a:t>49</a:t>
            </a:fld>
            <a:endParaRPr lang="ru-RU" sz="2385" spc="-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7E6EEF2-9C73-4F41-8B69-2A63C4642A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38077" t="12330" r="24123" b="13400"/>
          <a:stretch/>
        </p:blipFill>
        <p:spPr>
          <a:xfrm>
            <a:off x="1852521" y="788231"/>
            <a:ext cx="7297608" cy="3660728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110C141-641E-40A2-9A36-BA0A18BCC6A5}"/>
              </a:ext>
            </a:extLst>
          </p:cNvPr>
          <p:cNvSpPr/>
          <p:nvPr/>
        </p:nvSpPr>
        <p:spPr>
          <a:xfrm>
            <a:off x="4394239" y="3629660"/>
            <a:ext cx="2015438" cy="4575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385" dirty="0">
                <a:solidFill>
                  <a:schemeClr val="bg1"/>
                </a:solidFill>
              </a:rPr>
              <a:t>Скрытый слой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F14931D4-B6D9-4FAD-932F-9DDBB252CE97}"/>
                  </a:ext>
                </a:extLst>
              </p:cNvPr>
              <p:cNvSpPr/>
              <p:nvPr/>
            </p:nvSpPr>
            <p:spPr>
              <a:xfrm>
                <a:off x="3682220" y="3914238"/>
                <a:ext cx="651860" cy="4578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385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F14931D4-B6D9-4FAD-932F-9DDBB252CE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220" y="3914238"/>
                <a:ext cx="651860" cy="457806"/>
              </a:xfrm>
              <a:prstGeom prst="rect">
                <a:avLst/>
              </a:prstGeom>
              <a:blipFill>
                <a:blip r:embed="rId6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62E6FC79-FFAD-4D87-8C82-EA7F81C8E531}"/>
                  </a:ext>
                </a:extLst>
              </p:cNvPr>
              <p:cNvSpPr/>
              <p:nvPr/>
            </p:nvSpPr>
            <p:spPr>
              <a:xfrm>
                <a:off x="6668571" y="3858563"/>
                <a:ext cx="658931" cy="4578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385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62E6FC79-FFAD-4D87-8C82-EA7F81C8E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571" y="3858563"/>
                <a:ext cx="658931" cy="457806"/>
              </a:xfrm>
              <a:prstGeom prst="rect">
                <a:avLst/>
              </a:prstGeom>
              <a:blipFill>
                <a:blip r:embed="rId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1588BDA-D868-4CC4-A3F4-151B5AB85F67}"/>
              </a:ext>
            </a:extLst>
          </p:cNvPr>
          <p:cNvSpPr/>
          <p:nvPr/>
        </p:nvSpPr>
        <p:spPr>
          <a:xfrm>
            <a:off x="2108290" y="4468416"/>
            <a:ext cx="6340437" cy="4575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385" dirty="0">
                <a:solidFill>
                  <a:schemeClr val="bg1"/>
                </a:solidFill>
              </a:rPr>
              <a:t>Скрытое вложение </a:t>
            </a:r>
            <a:r>
              <a:rPr lang="en-US" sz="2385" dirty="0">
                <a:solidFill>
                  <a:schemeClr val="bg1"/>
                </a:solidFill>
              </a:rPr>
              <a:t>embedding </a:t>
            </a:r>
            <a:r>
              <a:rPr lang="ru-RU" sz="2385" dirty="0">
                <a:solidFill>
                  <a:schemeClr val="bg1"/>
                </a:solidFill>
              </a:rPr>
              <a:t>(Матрица Весов)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DEBA6FE6-8408-4D46-988D-9611EBFE6E73}"/>
                  </a:ext>
                </a:extLst>
              </p:cNvPr>
              <p:cNvSpPr/>
              <p:nvPr/>
            </p:nvSpPr>
            <p:spPr>
              <a:xfrm>
                <a:off x="2356006" y="4975427"/>
                <a:ext cx="809090" cy="5798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318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DEBA6FE6-8408-4D46-988D-9611EBFE6E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006" y="4975427"/>
                <a:ext cx="809090" cy="5798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654D7828-B685-4913-B1D0-8D2472B81B4B}"/>
                  </a:ext>
                </a:extLst>
              </p:cNvPr>
              <p:cNvSpPr/>
              <p:nvPr/>
            </p:nvSpPr>
            <p:spPr>
              <a:xfrm>
                <a:off x="3959800" y="4945619"/>
                <a:ext cx="916438" cy="586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ru-RU" sz="318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654D7828-B685-4913-B1D0-8D2472B81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800" y="4945619"/>
                <a:ext cx="916438" cy="5866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8A12B928-0DBE-4480-A34E-20724210B834}"/>
                  </a:ext>
                </a:extLst>
              </p:cNvPr>
              <p:cNvSpPr/>
              <p:nvPr/>
            </p:nvSpPr>
            <p:spPr>
              <a:xfrm>
                <a:off x="5827728" y="4983448"/>
                <a:ext cx="1913852" cy="586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318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8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318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ru-RU" sz="318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8A12B928-0DBE-4480-A34E-20724210B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728" y="4983448"/>
                <a:ext cx="1913852" cy="5866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Заголовок 1"/>
          <p:cNvSpPr txBox="1">
            <a:spLocks/>
          </p:cNvSpPr>
          <p:nvPr/>
        </p:nvSpPr>
        <p:spPr>
          <a:xfrm>
            <a:off x="1797644" y="148417"/>
            <a:ext cx="7869969" cy="822418"/>
          </a:xfr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tr-TR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</a:t>
            </a:r>
            <a:r>
              <a:rPr lang="en-US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2Vec</a:t>
            </a:r>
            <a:endParaRPr lang="tr-TR" sz="318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3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16" grpId="0"/>
      <p:bldP spid="21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63552" y="56942"/>
            <a:ext cx="7920880" cy="8277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Regular Expressions</a:t>
            </a:r>
            <a:endParaRPr lang="ru-RU" sz="3200" b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70720" y="1129247"/>
            <a:ext cx="115212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Регулярное выражение (</a:t>
            </a:r>
            <a:r>
              <a:rPr lang="tr-TR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Regular Expressions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RegEx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— это способ определить шаблон для поиска или манипулирования строками.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Мы можем использовать регулярное выражение для сопоставления, поиска, замены и манипулирования внутри текстовых данных.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4CF66F-4CDC-4AEE-BA9D-1F2E45193F03}"/>
              </a:ext>
            </a:extLst>
          </p:cNvPr>
          <p:cNvSpPr txBox="1"/>
          <p:nvPr/>
        </p:nvSpPr>
        <p:spPr>
          <a:xfrm>
            <a:off x="679852" y="3302542"/>
            <a:ext cx="972715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Модуль Python 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Регулярные выражения и их синтаксис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Метасимволы регулярных выражений, специальные последовательности и классы символов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Методы и объекты регулярных выражений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E54F73D-07DC-B532-1881-DBF4DEC21CC7}"/>
              </a:ext>
            </a:extLst>
          </p:cNvPr>
          <p:cNvSpPr/>
          <p:nvPr/>
        </p:nvSpPr>
        <p:spPr>
          <a:xfrm>
            <a:off x="1703512" y="3722244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4000" dirty="0">
                <a:solidFill>
                  <a:srgbClr val="D4D4D4"/>
                </a:solidFill>
                <a:latin typeface="Courier New" panose="02070309020205020404" pitchFamily="49" charset="0"/>
              </a:rPr>
              <a:t> re </a:t>
            </a:r>
            <a:endParaRPr lang="en-US" sz="40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01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21654"/>
            <a:ext cx="7920880" cy="827739"/>
          </a:xfrm>
        </p:spPr>
        <p:txBody>
          <a:bodyPr>
            <a:normAutofit/>
          </a:bodyPr>
          <a:lstStyle/>
          <a:p>
            <a:r>
              <a:rPr lang="tr-T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2Vec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50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948967D-F489-48FA-954E-DC47FE016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8516" y="1120819"/>
            <a:ext cx="5274968" cy="534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9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15780" y="6476951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51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8FBCF8B-35C7-47E7-95BF-CB2E8F65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855BF48-2887-4862-9EF2-7FBA0ACEC95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7DA2C8-8DBF-49B0-AB24-6E896CDDCCA0}"/>
              </a:ext>
            </a:extLst>
          </p:cNvPr>
          <p:cNvSpPr txBox="1"/>
          <p:nvPr/>
        </p:nvSpPr>
        <p:spPr>
          <a:xfrm>
            <a:off x="675589" y="1410504"/>
            <a:ext cx="11496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Regular Expressions</a:t>
            </a:r>
          </a:p>
          <a:p>
            <a:endParaRPr lang="tr-TR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Предварительная обработка</a:t>
            </a:r>
          </a:p>
          <a:p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Вложения (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Embedding)</a:t>
            </a: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Статистический подход</a:t>
            </a:r>
          </a:p>
          <a:p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Контекстный подход</a:t>
            </a:r>
          </a:p>
          <a:p>
            <a:r>
              <a:rPr lang="en-US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FastText</a:t>
            </a:r>
            <a:endParaRPr lang="ru-RU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765EE89-A799-4C1E-8737-B81932E13085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063552" y="22837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80914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199598" y="6450710"/>
            <a:ext cx="950262" cy="380414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385" spc="-1">
                <a:latin typeface="Verdana" panose="020B0604030504040204" pitchFamily="34" charset="0"/>
                <a:ea typeface="Verdana" panose="020B0604030504040204" pitchFamily="34" charset="0"/>
              </a:rPr>
              <a:pPr/>
              <a:t>52</a:t>
            </a:fld>
            <a:endParaRPr lang="ru-RU" sz="2385" spc="-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1797644" y="148417"/>
            <a:ext cx="7869969" cy="822418"/>
          </a:xfr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18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FastText</a:t>
            </a:r>
            <a:endParaRPr lang="tr-TR" sz="318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639616" y="1097212"/>
            <a:ext cx="6408711" cy="82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</a:t>
            </a:r>
            <a:r>
              <a:rPr lang="en-US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2Vec</a:t>
            </a:r>
            <a:r>
              <a:rPr lang="ru-RU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 </a:t>
            </a:r>
            <a:r>
              <a:rPr lang="en-US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N-gram</a:t>
            </a:r>
            <a:endParaRPr lang="tr-TR" sz="318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9616" y="1954085"/>
            <a:ext cx="5194823" cy="100795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348000" y="5240433"/>
            <a:ext cx="6845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https://amitness.com/2020/06/fasttext-embeddings/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58094" y="3025783"/>
            <a:ext cx="5075812" cy="201856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721358" y="5843906"/>
            <a:ext cx="67474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Bojanowski, P., Grave, E.,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Joulin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, A., &amp;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Mikolov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, T. (2017). Enriching word vectors with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subword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information. </a:t>
            </a:r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</a:rPr>
              <a:t>Transactions of the association for computational linguistics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, </a:t>
            </a:r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, 135-146.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344" y="5843906"/>
            <a:ext cx="3501380" cy="49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5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15780" y="6476951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53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8FBCF8B-35C7-47E7-95BF-CB2E8F65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855BF48-2887-4862-9EF2-7FBA0ACEC95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7DA2C8-8DBF-49B0-AB24-6E896CDDCCA0}"/>
              </a:ext>
            </a:extLst>
          </p:cNvPr>
          <p:cNvSpPr txBox="1"/>
          <p:nvPr/>
        </p:nvSpPr>
        <p:spPr>
          <a:xfrm>
            <a:off x="675589" y="1410504"/>
            <a:ext cx="11496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Regular Expressions</a:t>
            </a:r>
          </a:p>
          <a:p>
            <a:endParaRPr lang="tr-TR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Предварительная обработка</a:t>
            </a:r>
          </a:p>
          <a:p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Вложения (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Embedding)</a:t>
            </a: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Статистический подход</a:t>
            </a:r>
          </a:p>
          <a:p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Контекстный подход</a:t>
            </a:r>
          </a:p>
          <a:p>
            <a:r>
              <a:rPr lang="en-US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GloVe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ru-RU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765EE89-A799-4C1E-8737-B81932E13085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063552" y="22837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9228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199598" y="6450710"/>
            <a:ext cx="950262" cy="380414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385" spc="-1">
                <a:latin typeface="Verdana" panose="020B0604030504040204" pitchFamily="34" charset="0"/>
                <a:ea typeface="Verdana" panose="020B0604030504040204" pitchFamily="34" charset="0"/>
              </a:rPr>
              <a:pPr/>
              <a:t>54</a:t>
            </a:fld>
            <a:endParaRPr lang="ru-RU" sz="2385" spc="-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1797644" y="148417"/>
            <a:ext cx="7869969" cy="822418"/>
          </a:xfr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18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GloVe</a:t>
            </a:r>
            <a:endParaRPr lang="tr-TR" sz="318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79576" y="5770170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Pennington, Jeffrey, Richard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Socher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, and Christopher D. Manning. "Glove: Global vectors for word representation." </a:t>
            </a:r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</a:rPr>
              <a:t>Proceedings of the 2014 conference on empirical methods in natural language processing (EMNLP)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 2014.</a:t>
            </a:r>
            <a:endParaRPr lang="ru-RU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22F9A4-C632-420F-841A-38DAB871EFB4}"/>
                  </a:ext>
                </a:extLst>
              </p:cNvPr>
              <p:cNvSpPr txBox="1"/>
              <p:nvPr/>
            </p:nvSpPr>
            <p:spPr>
              <a:xfrm>
                <a:off x="1691324" y="1192264"/>
                <a:ext cx="7726879" cy="12603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22F9A4-C632-420F-841A-38DAB871E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324" y="1192264"/>
                <a:ext cx="7726879" cy="1260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271464" y="2587965"/>
                <a:ext cx="9217024" cy="557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r>
                  <a:rPr lang="ru-RU" sz="2800" dirty="0">
                    <a:solidFill>
                      <a:schemeClr val="bg1"/>
                    </a:solidFill>
                  </a:rPr>
                  <a:t>сколько раз слово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sz="2800" dirty="0">
                    <a:solidFill>
                      <a:schemeClr val="bg1"/>
                    </a:solidFill>
                  </a:rPr>
                  <a:t> встречается в контексте слова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464" y="2587965"/>
                <a:ext cx="9217024" cy="557910"/>
              </a:xfrm>
              <a:prstGeom prst="rect">
                <a:avLst/>
              </a:prstGeom>
              <a:blipFill>
                <a:blip r:embed="rId5"/>
                <a:stretch>
                  <a:fillRect t="-10989" b="-25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1276663" y="3398690"/>
                <a:ext cx="349831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r>
                  <a:rPr lang="ru-RU" sz="2800" dirty="0">
                    <a:solidFill>
                      <a:schemeClr val="bg1"/>
                    </a:solidFill>
                  </a:rPr>
                  <a:t>вектор для слова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663" y="3398690"/>
                <a:ext cx="3498312" cy="523220"/>
              </a:xfrm>
              <a:prstGeom prst="rect">
                <a:avLst/>
              </a:prstGeom>
              <a:blipFill>
                <a:blip r:embed="rId6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5131141" y="3374064"/>
                <a:ext cx="5328592" cy="557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r>
                  <a:rPr lang="ru-RU" sz="2800" dirty="0">
                    <a:solidFill>
                      <a:schemeClr val="bg1"/>
                    </a:solidFill>
                  </a:rPr>
                  <a:t>вектор</a:t>
                </a:r>
                <a:r>
                  <a:rPr lang="en-US" sz="2800" dirty="0">
                    <a:solidFill>
                      <a:schemeClr val="bg1"/>
                    </a:solidFill>
                  </a:rPr>
                  <a:t>-</a:t>
                </a:r>
                <a:r>
                  <a:rPr lang="ru-RU" sz="2800" dirty="0">
                    <a:solidFill>
                      <a:schemeClr val="bg1"/>
                    </a:solidFill>
                  </a:rPr>
                  <a:t>контекст для слова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141" y="3374064"/>
                <a:ext cx="5328592" cy="557910"/>
              </a:xfrm>
              <a:prstGeom prst="rect">
                <a:avLst/>
              </a:prstGeom>
              <a:blipFill>
                <a:blip r:embed="rId7"/>
                <a:stretch>
                  <a:fillRect t="-9783" b="-239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1321550" y="4189703"/>
                <a:ext cx="8822156" cy="10196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800" dirty="0"/>
                  <a:t> </a:t>
                </a:r>
                <a:r>
                  <a:rPr lang="ru-RU" sz="2800" dirty="0">
                    <a:solidFill>
                      <a:schemeClr val="bg1"/>
                    </a:solidFill>
                  </a:rPr>
                  <a:t>весовая функция, которая присваивает меньшие веса редким и частым совпадениям</a:t>
                </a: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550" y="4189703"/>
                <a:ext cx="8822156" cy="1019638"/>
              </a:xfrm>
              <a:prstGeom prst="rect">
                <a:avLst/>
              </a:prstGeom>
              <a:blipFill>
                <a:blip r:embed="rId8"/>
                <a:stretch>
                  <a:fillRect l="-1451" t="-2381" r="-69" b="-154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2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18" grpId="0"/>
      <p:bldP spid="19" grpId="0"/>
      <p:bldP spid="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15780" y="6476951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55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8FBCF8B-35C7-47E7-95BF-CB2E8F65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855BF48-2887-4862-9EF2-7FBA0ACEC95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7DA2C8-8DBF-49B0-AB24-6E896CDDCCA0}"/>
              </a:ext>
            </a:extLst>
          </p:cNvPr>
          <p:cNvSpPr txBox="1"/>
          <p:nvPr/>
        </p:nvSpPr>
        <p:spPr>
          <a:xfrm>
            <a:off x="675589" y="1410504"/>
            <a:ext cx="11496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Regular Expressions</a:t>
            </a:r>
          </a:p>
          <a:p>
            <a:endParaRPr lang="tr-TR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Предварительная обработка</a:t>
            </a:r>
          </a:p>
          <a:p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Вложения (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Embedding)</a:t>
            </a: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Статистический подход</a:t>
            </a:r>
          </a:p>
          <a:p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Контекстный подход</a:t>
            </a:r>
          </a:p>
          <a:p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ru-RU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765EE89-A799-4C1E-8737-B81932E13085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063552" y="22837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136527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5560" y="37651"/>
            <a:ext cx="7920880" cy="827739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Как проверить «</a:t>
            </a:r>
            <a:r>
              <a:rPr lang="ru-RU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хорошесть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» вложений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56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E5FB2FD-2B86-FEF7-EBDB-4F2A154F8E15}"/>
              </a:ext>
            </a:extLst>
          </p:cNvPr>
          <p:cNvSpPr/>
          <p:nvPr/>
        </p:nvSpPr>
        <p:spPr>
          <a:xfrm>
            <a:off x="3431704" y="573836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Mikolov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, T., Chen, K.,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Corrado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, G., &amp; Dean, J. (2013). Efficient estimation of word representations in vector space. </a:t>
            </a:r>
            <a:r>
              <a:rPr lang="en-US" i="1" dirty="0" err="1">
                <a:solidFill>
                  <a:schemeClr val="bg1"/>
                </a:solidFill>
                <a:latin typeface="Arial" panose="020B0604020202020204" pitchFamily="34" charset="0"/>
              </a:rPr>
              <a:t>arXiv</a:t>
            </a:r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</a:rPr>
              <a:t> preprint arXiv:1301.3781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47013F3-381F-6772-9841-88AF6D504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50" y="1507071"/>
            <a:ext cx="5332956" cy="338437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D347A49-46A5-3344-2405-AF1047DA7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528" y="1856178"/>
            <a:ext cx="5638522" cy="268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8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5560" y="37651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Векторные модели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57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38AA4524-B96A-4CD6-8127-15C5363AFAB1}"/>
              </a:ext>
            </a:extLst>
          </p:cNvPr>
          <p:cNvCxnSpPr>
            <a:cxnSpLocks/>
          </p:cNvCxnSpPr>
          <p:nvPr/>
        </p:nvCxnSpPr>
        <p:spPr>
          <a:xfrm>
            <a:off x="2711624" y="4305844"/>
            <a:ext cx="5616624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83813458-4DC5-42F6-B0DD-5CA07CA2BA93}"/>
              </a:ext>
            </a:extLst>
          </p:cNvPr>
          <p:cNvCxnSpPr>
            <a:cxnSpLocks/>
          </p:cNvCxnSpPr>
          <p:nvPr/>
        </p:nvCxnSpPr>
        <p:spPr>
          <a:xfrm flipV="1">
            <a:off x="2783632" y="1641548"/>
            <a:ext cx="0" cy="273630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FBB0E996-2540-443A-91A2-7701B366CA30}"/>
              </a:ext>
            </a:extLst>
          </p:cNvPr>
          <p:cNvSpPr/>
          <p:nvPr/>
        </p:nvSpPr>
        <p:spPr>
          <a:xfrm>
            <a:off x="4282017" y="1591076"/>
            <a:ext cx="360035" cy="3600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E96ACFD1-DFEC-4FE1-BC4B-9453574AD381}"/>
              </a:ext>
            </a:extLst>
          </p:cNvPr>
          <p:cNvSpPr/>
          <p:nvPr/>
        </p:nvSpPr>
        <p:spPr>
          <a:xfrm>
            <a:off x="3978689" y="2245650"/>
            <a:ext cx="360035" cy="3600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B0A7566-05BE-455E-AFEB-1C1955645129}"/>
              </a:ext>
            </a:extLst>
          </p:cNvPr>
          <p:cNvSpPr/>
          <p:nvPr/>
        </p:nvSpPr>
        <p:spPr>
          <a:xfrm>
            <a:off x="3588960" y="2839088"/>
            <a:ext cx="360035" cy="3600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BFF450DD-CDC0-4A75-8173-9B90F45C1436}"/>
              </a:ext>
            </a:extLst>
          </p:cNvPr>
          <p:cNvSpPr/>
          <p:nvPr/>
        </p:nvSpPr>
        <p:spPr>
          <a:xfrm>
            <a:off x="3359701" y="3568020"/>
            <a:ext cx="360035" cy="3600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46DF75C9-52BB-40B2-943B-C79954D6F1B9}"/>
              </a:ext>
            </a:extLst>
          </p:cNvPr>
          <p:cNvSpPr/>
          <p:nvPr/>
        </p:nvSpPr>
        <p:spPr>
          <a:xfrm>
            <a:off x="6128540" y="3238045"/>
            <a:ext cx="360035" cy="3600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488CF78-60D3-41F7-B2BA-C4BC3C93FDB5}"/>
              </a:ext>
            </a:extLst>
          </p:cNvPr>
          <p:cNvSpPr/>
          <p:nvPr/>
        </p:nvSpPr>
        <p:spPr>
          <a:xfrm>
            <a:off x="6734579" y="2697812"/>
            <a:ext cx="360035" cy="3600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93357CB0-59FC-4DB4-B2C7-F54D953B88F2}"/>
              </a:ext>
            </a:extLst>
          </p:cNvPr>
          <p:cNvSpPr/>
          <p:nvPr/>
        </p:nvSpPr>
        <p:spPr>
          <a:xfrm>
            <a:off x="6734579" y="1771086"/>
            <a:ext cx="360035" cy="3600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9386037D-843A-4984-A8A7-F2D0149972D4}"/>
              </a:ext>
            </a:extLst>
          </p:cNvPr>
          <p:cNvSpPr/>
          <p:nvPr/>
        </p:nvSpPr>
        <p:spPr>
          <a:xfrm>
            <a:off x="5735965" y="3801819"/>
            <a:ext cx="360035" cy="3600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520EB0C-5431-4E5B-AC07-A3DCCBD64E92}"/>
              </a:ext>
            </a:extLst>
          </p:cNvPr>
          <p:cNvCxnSpPr>
            <a:cxnSpLocks/>
            <a:stCxn id="11" idx="6"/>
            <a:endCxn id="24" idx="2"/>
          </p:cNvCxnSpPr>
          <p:nvPr/>
        </p:nvCxnSpPr>
        <p:spPr>
          <a:xfrm>
            <a:off x="4642052" y="1771086"/>
            <a:ext cx="2092527" cy="18001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570D747E-61C5-4AFF-AAB2-23B1A2532FF7}"/>
              </a:ext>
            </a:extLst>
          </p:cNvPr>
          <p:cNvCxnSpPr>
            <a:cxnSpLocks/>
          </p:cNvCxnSpPr>
          <p:nvPr/>
        </p:nvCxnSpPr>
        <p:spPr>
          <a:xfrm>
            <a:off x="4282017" y="2466159"/>
            <a:ext cx="2092527" cy="18001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>
            <a:extLst>
              <a:ext uri="{FF2B5EF4-FFF2-40B4-BE49-F238E27FC236}">
                <a16:creationId xmlns:a16="http://schemas.microsoft.com/office/drawing/2014/main" id="{9F3CBA87-9FEF-430D-BDCE-F04B2898F190}"/>
              </a:ext>
            </a:extLst>
          </p:cNvPr>
          <p:cNvSpPr/>
          <p:nvPr/>
        </p:nvSpPr>
        <p:spPr>
          <a:xfrm>
            <a:off x="6374544" y="2473169"/>
            <a:ext cx="360035" cy="3600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F1EB3962-BD79-4D9B-9DAC-E01561D5503A}"/>
              </a:ext>
            </a:extLst>
          </p:cNvPr>
          <p:cNvSpPr/>
          <p:nvPr/>
        </p:nvSpPr>
        <p:spPr>
          <a:xfrm>
            <a:off x="3768977" y="1124744"/>
            <a:ext cx="14629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Россия</a:t>
            </a:r>
            <a:endParaRPr lang="tr-TR" sz="280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0D3AE93D-AB4D-4FDE-86EC-DB24265C00C5}"/>
              </a:ext>
            </a:extLst>
          </p:cNvPr>
          <p:cNvSpPr/>
          <p:nvPr/>
        </p:nvSpPr>
        <p:spPr>
          <a:xfrm>
            <a:off x="2981380" y="1762500"/>
            <a:ext cx="14629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США</a:t>
            </a:r>
            <a:endParaRPr lang="tr-TR" sz="280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15D4B661-28B9-490F-88A2-74018AA6E91F}"/>
              </a:ext>
            </a:extLst>
          </p:cNvPr>
          <p:cNvSpPr/>
          <p:nvPr/>
        </p:nvSpPr>
        <p:spPr>
          <a:xfrm>
            <a:off x="2857631" y="2525157"/>
            <a:ext cx="1710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Япония</a:t>
            </a:r>
            <a:endParaRPr lang="tr-TR" sz="280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2D5F35BC-BF83-4A2C-887E-2BB41D333E70}"/>
              </a:ext>
            </a:extLst>
          </p:cNvPr>
          <p:cNvSpPr/>
          <p:nvPr/>
        </p:nvSpPr>
        <p:spPr>
          <a:xfrm>
            <a:off x="7094614" y="1470809"/>
            <a:ext cx="24895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Москва</a:t>
            </a:r>
            <a:endParaRPr lang="tr-TR" sz="280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9A40BD9C-C946-4678-B7C6-042B3CD1296B}"/>
              </a:ext>
            </a:extLst>
          </p:cNvPr>
          <p:cNvSpPr/>
          <p:nvPr/>
        </p:nvSpPr>
        <p:spPr>
          <a:xfrm>
            <a:off x="7213872" y="2486480"/>
            <a:ext cx="26265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Вашингтон</a:t>
            </a:r>
            <a:endParaRPr lang="tr-TR" sz="280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4D1A32F7-67F8-4D6D-A982-F8F4EF6B2471}"/>
              </a:ext>
            </a:extLst>
          </p:cNvPr>
          <p:cNvSpPr/>
          <p:nvPr/>
        </p:nvSpPr>
        <p:spPr>
          <a:xfrm>
            <a:off x="6389720" y="3312200"/>
            <a:ext cx="14629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Токио</a:t>
            </a:r>
            <a:endParaRPr lang="tr-TR" sz="280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FDCD9CE9-023A-441F-A9C9-A31256D14168}"/>
              </a:ext>
            </a:extLst>
          </p:cNvPr>
          <p:cNvSpPr/>
          <p:nvPr/>
        </p:nvSpPr>
        <p:spPr>
          <a:xfrm>
            <a:off x="191344" y="5909210"/>
            <a:ext cx="70398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Королева 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Женщина 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Король 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Мужчина</a:t>
            </a:r>
            <a:endParaRPr lang="tr-TR" sz="200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F2209AF8-F1D6-4212-91AE-F9E69F985A93}"/>
              </a:ext>
            </a:extLst>
          </p:cNvPr>
          <p:cNvSpPr/>
          <p:nvPr/>
        </p:nvSpPr>
        <p:spPr>
          <a:xfrm>
            <a:off x="220032" y="4725144"/>
            <a:ext cx="81193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США 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Вашингтон 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Россия 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Москва</a:t>
            </a:r>
            <a:endParaRPr lang="tr-TR" sz="200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FBA8CED0-F0C2-424B-ADCA-6825966442D4}"/>
              </a:ext>
            </a:extLst>
          </p:cNvPr>
          <p:cNvSpPr/>
          <p:nvPr/>
        </p:nvSpPr>
        <p:spPr>
          <a:xfrm>
            <a:off x="4799856" y="5156646"/>
            <a:ext cx="81193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США 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Россия 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Москва 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Вашингтон</a:t>
            </a:r>
            <a:endParaRPr lang="tr-TR" sz="200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B3383B7E-AA2D-4482-919D-72345DE259BD}"/>
              </a:ext>
            </a:extLst>
          </p:cNvPr>
          <p:cNvSpPr/>
          <p:nvPr/>
        </p:nvSpPr>
        <p:spPr>
          <a:xfrm>
            <a:off x="4808330" y="6345583"/>
            <a:ext cx="70398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Королева 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Король 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Мужчина 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Женщина</a:t>
            </a:r>
            <a:endParaRPr lang="tr-TR" sz="200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48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4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97645" y="996900"/>
            <a:ext cx="7869969" cy="822418"/>
          </a:xfrm>
          <a:prstGeom prst="rect">
            <a:avLst/>
          </a:prstGeom>
        </p:spPr>
        <p:txBody>
          <a:bodyPr vert="horz" lIns="90852" tIns="45427" rIns="90852" bIns="4542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18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Нижний колонтитул 6">
            <a:extLst>
              <a:ext uri="{FF2B5EF4-FFF2-40B4-BE49-F238E27FC236}">
                <a16:creationId xmlns:a16="http://schemas.microsoft.com/office/drawing/2014/main" id="{31B83413-42AB-9665-7583-E8047FDC61C5}"/>
              </a:ext>
            </a:extLst>
          </p:cNvPr>
          <p:cNvSpPr txBox="1">
            <a:spLocks/>
          </p:cNvSpPr>
          <p:nvPr/>
        </p:nvSpPr>
        <p:spPr>
          <a:xfrm>
            <a:off x="2258562" y="170670"/>
            <a:ext cx="7674876" cy="4830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188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Gensim</a:t>
            </a:r>
            <a:endParaRPr lang="ru-RU" sz="3188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58</a:t>
            </a:fld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DCB1BA-C8E8-4849-B4DD-D6227350AA2A}"/>
              </a:ext>
            </a:extLst>
          </p:cNvPr>
          <p:cNvSpPr txBox="1"/>
          <p:nvPr/>
        </p:nvSpPr>
        <p:spPr>
          <a:xfrm>
            <a:off x="648632" y="975088"/>
            <a:ext cx="95471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tr-TR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gensim</a:t>
            </a:r>
          </a:p>
          <a:p>
            <a:r>
              <a:rPr lang="tr-TR" sz="20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tr-TR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gensim.models </a:t>
            </a:r>
            <a:r>
              <a:rPr lang="tr-TR" sz="20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tr-TR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KeyedVectors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63352" y="1766065"/>
            <a:ext cx="12153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model = gensim.models.KeyedVectors.load_word2vec_format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word2vec_sample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binary=</a:t>
            </a:r>
            <a:r>
              <a:rPr lang="en-US" dirty="0">
                <a:solidFill>
                  <a:srgbClr val="569CD6"/>
                </a:solidFill>
                <a:latin typeface="Courier New" panose="02070309020205020404" pitchFamily="49" charset="0"/>
              </a:rPr>
              <a:t>False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48632" y="2333956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gensim.downloader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api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17986" y="2758894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api.info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10710" y="3017869"/>
            <a:ext cx="1157058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D5D5D5"/>
                </a:solidFill>
                <a:latin typeface="Courier New" panose="02070309020205020404" pitchFamily="49" charset="0"/>
              </a:rPr>
              <a:t>'glove-twitter-100': </a:t>
            </a:r>
          </a:p>
          <a:p>
            <a:r>
              <a:rPr lang="en-US" sz="1100" dirty="0">
                <a:solidFill>
                  <a:srgbClr val="D5D5D5"/>
                </a:solidFill>
                <a:latin typeface="Courier New" panose="02070309020205020404" pitchFamily="49" charset="0"/>
              </a:rPr>
              <a:t>{'</a:t>
            </a:r>
            <a:r>
              <a:rPr lang="en-US" sz="1100" dirty="0" err="1">
                <a:solidFill>
                  <a:srgbClr val="D5D5D5"/>
                </a:solidFill>
                <a:latin typeface="Courier New" panose="02070309020205020404" pitchFamily="49" charset="0"/>
              </a:rPr>
              <a:t>num_records</a:t>
            </a:r>
            <a:r>
              <a:rPr lang="en-US" sz="1100" dirty="0">
                <a:solidFill>
                  <a:srgbClr val="D5D5D5"/>
                </a:solidFill>
                <a:latin typeface="Courier New" panose="02070309020205020404" pitchFamily="49" charset="0"/>
              </a:rPr>
              <a:t>': 1193514, '</a:t>
            </a:r>
            <a:r>
              <a:rPr lang="en-US" sz="1100" dirty="0" err="1">
                <a:solidFill>
                  <a:srgbClr val="D5D5D5"/>
                </a:solidFill>
                <a:latin typeface="Courier New" panose="02070309020205020404" pitchFamily="49" charset="0"/>
              </a:rPr>
              <a:t>file_size</a:t>
            </a:r>
            <a:r>
              <a:rPr lang="en-US" sz="1100" dirty="0">
                <a:solidFill>
                  <a:srgbClr val="D5D5D5"/>
                </a:solidFill>
                <a:latin typeface="Courier New" panose="02070309020205020404" pitchFamily="49" charset="0"/>
              </a:rPr>
              <a:t>': 405932991, '</a:t>
            </a:r>
            <a:r>
              <a:rPr lang="en-US" sz="1100" dirty="0" err="1">
                <a:solidFill>
                  <a:srgbClr val="D5D5D5"/>
                </a:solidFill>
                <a:latin typeface="Courier New" panose="02070309020205020404" pitchFamily="49" charset="0"/>
              </a:rPr>
              <a:t>base_dataset</a:t>
            </a:r>
            <a:r>
              <a:rPr lang="en-US" sz="1100" dirty="0">
                <a:solidFill>
                  <a:srgbClr val="D5D5D5"/>
                </a:solidFill>
                <a:latin typeface="Courier New" panose="02070309020205020404" pitchFamily="49" charset="0"/>
              </a:rPr>
              <a:t>': 'Twitter (2B tweets, 27B tokens, 1.2M vocab, uncased)', '</a:t>
            </a:r>
            <a:r>
              <a:rPr lang="en-US" sz="1100" dirty="0" err="1">
                <a:solidFill>
                  <a:srgbClr val="D5D5D5"/>
                </a:solidFill>
                <a:latin typeface="Courier New" panose="02070309020205020404" pitchFamily="49" charset="0"/>
              </a:rPr>
              <a:t>reader_code</a:t>
            </a:r>
            <a:r>
              <a:rPr lang="en-US" sz="1100" dirty="0">
                <a:solidFill>
                  <a:srgbClr val="D5D5D5"/>
                </a:solidFill>
                <a:latin typeface="Courier New" panose="02070309020205020404" pitchFamily="49" charset="0"/>
              </a:rPr>
              <a:t>':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</a:rPr>
              <a:t>'https://github.com/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</a:rPr>
              <a:t>RaRe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</a:rPr>
              <a:t>-Technologies/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</a:rPr>
              <a:t>gensim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</a:rPr>
              <a:t>-data/releases/download/glove-twitter-100/__init__.py</a:t>
            </a:r>
            <a:r>
              <a:rPr lang="en-US" sz="1100" dirty="0">
                <a:solidFill>
                  <a:srgbClr val="D5D5D5"/>
                </a:solidFill>
                <a:latin typeface="Courier New" panose="02070309020205020404" pitchFamily="49" charset="0"/>
              </a:rPr>
              <a:t>', 'license':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</a:rPr>
              <a:t>'http://opendatacommons.org/licenses/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</a:rPr>
              <a:t>pddl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</a:rPr>
              <a:t>/', </a:t>
            </a:r>
            <a:r>
              <a:rPr lang="en-US" sz="1100" dirty="0">
                <a:solidFill>
                  <a:srgbClr val="D5D5D5"/>
                </a:solidFill>
                <a:latin typeface="Courier New" panose="02070309020205020404" pitchFamily="49" charset="0"/>
              </a:rPr>
              <a:t>'parameters': {'dimension': 100}, 'description': 'Pre-trained vectors based on 2B tweets, 27B tokens, 1.2M vocab, uncased (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</a:rPr>
              <a:t>https://nlp.stanford.edu/projects/glove/</a:t>
            </a:r>
            <a:r>
              <a:rPr lang="en-US" sz="1100" dirty="0">
                <a:solidFill>
                  <a:srgbClr val="D5D5D5"/>
                </a:solidFill>
                <a:latin typeface="Courier New" panose="02070309020205020404" pitchFamily="49" charset="0"/>
              </a:rPr>
              <a:t>)', 'preprocessing': 'Converted to w2v format with `python -m gensim.scripts.glove2word2vec -</a:t>
            </a:r>
            <a:r>
              <a:rPr lang="en-US" sz="1100" dirty="0" err="1">
                <a:solidFill>
                  <a:srgbClr val="D5D5D5"/>
                </a:solidFill>
                <a:latin typeface="Courier New" panose="02070309020205020404" pitchFamily="49" charset="0"/>
              </a:rPr>
              <a:t>i</a:t>
            </a:r>
            <a:r>
              <a:rPr lang="en-US" sz="1100" dirty="0">
                <a:solidFill>
                  <a:srgbClr val="D5D5D5"/>
                </a:solidFill>
                <a:latin typeface="Courier New" panose="02070309020205020404" pitchFamily="49" charset="0"/>
              </a:rPr>
              <a:t> &lt;</a:t>
            </a:r>
            <a:r>
              <a:rPr lang="en-US" sz="1100" dirty="0" err="1">
                <a:solidFill>
                  <a:srgbClr val="D5D5D5"/>
                </a:solidFill>
                <a:latin typeface="Courier New" panose="02070309020205020404" pitchFamily="49" charset="0"/>
              </a:rPr>
              <a:t>fname</a:t>
            </a:r>
            <a:r>
              <a:rPr lang="en-US" sz="1100" dirty="0">
                <a:solidFill>
                  <a:srgbClr val="D5D5D5"/>
                </a:solidFill>
                <a:latin typeface="Courier New" panose="02070309020205020404" pitchFamily="49" charset="0"/>
              </a:rPr>
              <a:t>&gt; -o glove-twitter-100.txt`.', '</a:t>
            </a:r>
            <a:r>
              <a:rPr lang="en-US" sz="1100" dirty="0" err="1">
                <a:solidFill>
                  <a:srgbClr val="D5D5D5"/>
                </a:solidFill>
                <a:latin typeface="Courier New" panose="02070309020205020404" pitchFamily="49" charset="0"/>
              </a:rPr>
              <a:t>read_more</a:t>
            </a:r>
            <a:r>
              <a:rPr lang="en-US" sz="1100" dirty="0">
                <a:solidFill>
                  <a:srgbClr val="D5D5D5"/>
                </a:solidFill>
                <a:latin typeface="Courier New" panose="02070309020205020404" pitchFamily="49" charset="0"/>
              </a:rPr>
              <a:t>': ['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</a:rPr>
              <a:t>https://nlp.stanford.edu/projects/glove/</a:t>
            </a:r>
            <a:r>
              <a:rPr lang="en-US" sz="11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</a:rPr>
              <a:t>https://nlp.stanford.edu/pubs/glove.pdf</a:t>
            </a:r>
            <a:r>
              <a:rPr lang="en-US" sz="1100" dirty="0">
                <a:solidFill>
                  <a:srgbClr val="D5D5D5"/>
                </a:solidFill>
                <a:latin typeface="Courier New" panose="02070309020205020404" pitchFamily="49" charset="0"/>
              </a:rPr>
              <a:t>'], 'checksum': 'b04f7bed38756d64cf55b58ce7e97b15', '</a:t>
            </a:r>
            <a:r>
              <a:rPr lang="en-US" sz="1100" dirty="0" err="1">
                <a:solidFill>
                  <a:srgbClr val="D5D5D5"/>
                </a:solidFill>
                <a:latin typeface="Courier New" panose="02070309020205020404" pitchFamily="49" charset="0"/>
              </a:rPr>
              <a:t>file_name</a:t>
            </a:r>
            <a:r>
              <a:rPr lang="en-US" sz="1100" dirty="0">
                <a:solidFill>
                  <a:srgbClr val="D5D5D5"/>
                </a:solidFill>
                <a:latin typeface="Courier New" panose="02070309020205020404" pitchFamily="49" charset="0"/>
              </a:rPr>
              <a:t>': 'glove-twitter-100.gz', 'parts': 1},</a:t>
            </a:r>
            <a:endParaRPr lang="ru-RU" sz="11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27424" y="4780498"/>
            <a:ext cx="4871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gensim.models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Word2Vec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58728" y="5233024"/>
            <a:ext cx="5577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D4D4D4"/>
                </a:solidFill>
                <a:latin typeface="Courier New" panose="02070309020205020404" pitchFamily="49" charset="0"/>
              </a:rPr>
              <a:t>model_w2v = Word2Vec</a:t>
            </a:r>
            <a:r>
              <a:rPr lang="ru-RU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ru-RU" dirty="0" err="1">
                <a:solidFill>
                  <a:srgbClr val="D4D4D4"/>
                </a:solidFill>
                <a:latin typeface="Courier New" panose="02070309020205020404" pitchFamily="49" charset="0"/>
              </a:rPr>
              <a:t>dataset</a:t>
            </a:r>
            <a:r>
              <a:rPr lang="ru-RU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ru-RU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dirty="0">
                <a:solidFill>
                  <a:srgbClr val="D4D4D4"/>
                </a:solidFill>
                <a:latin typeface="Courier New" panose="02070309020205020404" pitchFamily="49" charset="0"/>
              </a:rPr>
              <a:t>                     </a:t>
            </a:r>
            <a:r>
              <a:rPr lang="ru-RU" dirty="0" err="1">
                <a:solidFill>
                  <a:srgbClr val="D4D4D4"/>
                </a:solidFill>
                <a:latin typeface="Courier New" panose="02070309020205020404" pitchFamily="49" charset="0"/>
              </a:rPr>
              <a:t>vector_size</a:t>
            </a:r>
            <a:r>
              <a:rPr lang="ru-RU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ru-RU" dirty="0">
                <a:solidFill>
                  <a:srgbClr val="B5CEA8"/>
                </a:solidFill>
                <a:latin typeface="Courier New" panose="02070309020205020404" pitchFamily="49" charset="0"/>
              </a:rPr>
              <a:t>100</a:t>
            </a:r>
            <a:r>
              <a:rPr lang="ru-RU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ru-RU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dirty="0">
                <a:solidFill>
                  <a:srgbClr val="D4D4D4"/>
                </a:solidFill>
                <a:latin typeface="Courier New" panose="02070309020205020404" pitchFamily="49" charset="0"/>
              </a:rPr>
              <a:t>                     </a:t>
            </a:r>
            <a:r>
              <a:rPr lang="ru-RU" dirty="0" err="1">
                <a:solidFill>
                  <a:srgbClr val="D4D4D4"/>
                </a:solidFill>
                <a:latin typeface="Courier New" panose="02070309020205020404" pitchFamily="49" charset="0"/>
              </a:rPr>
              <a:t>window</a:t>
            </a:r>
            <a:r>
              <a:rPr lang="ru-RU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ru-RU" dirty="0">
                <a:solidFill>
                  <a:srgbClr val="B5CEA8"/>
                </a:solidFill>
                <a:latin typeface="Courier New" panose="02070309020205020404" pitchFamily="49" charset="0"/>
              </a:rPr>
              <a:t>5</a:t>
            </a:r>
            <a:r>
              <a:rPr lang="ru-RU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ru-RU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urier New" panose="02070309020205020404" pitchFamily="49" charset="0"/>
              </a:rPr>
              <a:t>                     </a:t>
            </a:r>
            <a:r>
              <a:rPr lang="ru-RU" dirty="0" err="1">
                <a:solidFill>
                  <a:srgbClr val="D4D4D4"/>
                </a:solidFill>
                <a:latin typeface="Courier New" panose="02070309020205020404" pitchFamily="49" charset="0"/>
              </a:rPr>
              <a:t>min_count</a:t>
            </a:r>
            <a:r>
              <a:rPr lang="ru-RU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ru-RU" dirty="0">
                <a:solidFill>
                  <a:srgbClr val="B5CEA8"/>
                </a:solidFill>
                <a:latin typeface="Courier New" panose="02070309020205020404" pitchFamily="49" charset="0"/>
              </a:rPr>
              <a:t>10</a:t>
            </a:r>
            <a:r>
              <a:rPr lang="ru-RU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ru-RU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14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5" grpId="0"/>
      <p:bldP spid="10" grpId="0"/>
      <p:bldP spid="11" grpId="0"/>
      <p:bldP spid="17" grpId="0"/>
      <p:bldP spid="18" grpId="0"/>
      <p:bldP spid="1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59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1344" y="1196752"/>
            <a:ext cx="136568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word_vectors.most_similar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positive=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CE9178"/>
                </a:solidFill>
                <a:latin typeface="Courier New" panose="02070309020205020404" pitchFamily="49" charset="0"/>
              </a:rPr>
              <a:t>'Russia'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Courier New" panose="02070309020205020404" pitchFamily="49" charset="0"/>
              </a:rPr>
              <a:t>White_House</a:t>
            </a:r>
            <a:r>
              <a:rPr lang="en-US" sz="1600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negative=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CE9178"/>
                </a:solidFill>
                <a:latin typeface="Courier New" panose="02070309020205020404" pitchFamily="49" charset="0"/>
              </a:rPr>
              <a:t>'Kremlin'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topn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B5CEA8"/>
                </a:solidFill>
                <a:latin typeface="Courier New" panose="02070309020205020404" pitchFamily="49" charset="0"/>
              </a:rPr>
              <a:t>5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67408" y="1484784"/>
            <a:ext cx="77048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('</a:t>
            </a:r>
            <a:r>
              <a:rPr lang="en-US" sz="1600" dirty="0" err="1">
                <a:solidFill>
                  <a:srgbClr val="D5D5D5"/>
                </a:solidFill>
                <a:latin typeface="Courier New" panose="02070309020205020404" pitchFamily="49" charset="0"/>
              </a:rPr>
              <a:t>Oval_Office</a:t>
            </a:r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', 0.5533660650253296), </a:t>
            </a:r>
          </a:p>
          <a:p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('</a:t>
            </a:r>
            <a:r>
              <a:rPr lang="en-US" sz="1600" dirty="0" err="1">
                <a:solidFill>
                  <a:srgbClr val="D5D5D5"/>
                </a:solidFill>
                <a:latin typeface="Courier New" panose="02070309020205020404" pitchFamily="49" charset="0"/>
              </a:rPr>
              <a:t>United_States</a:t>
            </a:r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', 0.5473767518997192), </a:t>
            </a:r>
          </a:p>
          <a:p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('Obama', 0.5402511954307556), </a:t>
            </a:r>
          </a:p>
          <a:p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('</a:t>
            </a:r>
            <a:r>
              <a:rPr lang="en-US" sz="1600" dirty="0" err="1">
                <a:solidFill>
                  <a:srgbClr val="D5D5D5"/>
                </a:solidFill>
                <a:latin typeface="Courier New" panose="02070309020205020404" pitchFamily="49" charset="0"/>
              </a:rPr>
              <a:t>President_Barack_Obama</a:t>
            </a:r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', 0.5351332426071167), </a:t>
            </a:r>
          </a:p>
          <a:p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('Bush', 0.5342637300491333)</a:t>
            </a:r>
            <a:endParaRPr lang="ru-RU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2996952"/>
            <a:ext cx="11665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word_vectors.most_similar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positive=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'Vodka'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'Japan'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negative=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'Russia'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topn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urier New" panose="02070309020205020404" pitchFamily="49" charset="0"/>
              </a:rPr>
              <a:t>5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67408" y="3284984"/>
            <a:ext cx="799288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('</a:t>
            </a:r>
            <a:r>
              <a:rPr lang="en-US" sz="1600" dirty="0" err="1">
                <a:solidFill>
                  <a:srgbClr val="D5D5D5"/>
                </a:solidFill>
                <a:latin typeface="Courier New" panose="02070309020205020404" pitchFamily="49" charset="0"/>
              </a:rPr>
              <a:t>Shochu</a:t>
            </a:r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', 0.5533198118209839), </a:t>
            </a:r>
          </a:p>
          <a:p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('</a:t>
            </a:r>
            <a:r>
              <a:rPr lang="en-US" sz="1600" dirty="0" err="1">
                <a:solidFill>
                  <a:srgbClr val="D5D5D5"/>
                </a:solidFill>
                <a:latin typeface="Courier New" panose="02070309020205020404" pitchFamily="49" charset="0"/>
              </a:rPr>
              <a:t>shochu</a:t>
            </a:r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', 0.5222346782684326), </a:t>
            </a:r>
          </a:p>
          <a:p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('</a:t>
            </a:r>
            <a:r>
              <a:rPr lang="en-US" sz="1600" dirty="0" err="1">
                <a:solidFill>
                  <a:srgbClr val="D5D5D5"/>
                </a:solidFill>
                <a:latin typeface="Courier New" panose="02070309020205020404" pitchFamily="49" charset="0"/>
              </a:rPr>
              <a:t>Momokawa</a:t>
            </a:r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', 0.5214118957519531),</a:t>
            </a:r>
          </a:p>
          <a:p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('</a:t>
            </a:r>
            <a:r>
              <a:rPr lang="en-US" sz="1600" dirty="0" err="1">
                <a:solidFill>
                  <a:srgbClr val="D5D5D5"/>
                </a:solidFill>
                <a:latin typeface="Courier New" panose="02070309020205020404" pitchFamily="49" charset="0"/>
              </a:rPr>
              <a:t>saké</a:t>
            </a:r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', 0.5199892520904541), </a:t>
            </a:r>
          </a:p>
          <a:p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('</a:t>
            </a:r>
            <a:r>
              <a:rPr lang="en-US" sz="1600" dirty="0" err="1">
                <a:solidFill>
                  <a:srgbClr val="D5D5D5"/>
                </a:solidFill>
                <a:latin typeface="Courier New" panose="02070309020205020404" pitchFamily="49" charset="0"/>
              </a:rPr>
              <a:t>Sadaharu</a:t>
            </a:r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', 0.5143933892250061)</a:t>
            </a:r>
            <a:endParaRPr lang="ru-RU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39D08C-17DF-411A-B1EF-4CE6B413A7D9}"/>
              </a:ext>
            </a:extLst>
          </p:cNvPr>
          <p:cNvSpPr txBox="1"/>
          <p:nvPr/>
        </p:nvSpPr>
        <p:spPr>
          <a:xfrm>
            <a:off x="0" y="4869160"/>
            <a:ext cx="12266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word_vectors.most_similar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tr-T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positive=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'balalaika'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tr-T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tr-T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'Hawaii'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tr-T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negative=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'Russia'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tr-T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topn=</a:t>
            </a:r>
            <a:r>
              <a:rPr lang="tr-T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tr-T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8B9475-A340-4754-8399-3C753209D833}"/>
              </a:ext>
            </a:extLst>
          </p:cNvPr>
          <p:cNvSpPr txBox="1"/>
          <p:nvPr/>
        </p:nvSpPr>
        <p:spPr>
          <a:xfrm>
            <a:off x="884918" y="5315355"/>
            <a:ext cx="787537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('ukulele', 0.572131872177124), </a:t>
            </a:r>
            <a:endParaRPr lang="en-US" sz="1600" b="0" i="0" dirty="0">
              <a:solidFill>
                <a:srgbClr val="D5D5D5"/>
              </a:solidFill>
              <a:effectLst/>
              <a:latin typeface="Courier New" panose="02070309020205020404" pitchFamily="49" charset="0"/>
            </a:endParaRPr>
          </a:p>
          <a:p>
            <a:r>
              <a:rPr lang="tr-TR" sz="16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('hula_halau', 0.5431629419326782), </a:t>
            </a:r>
            <a:endParaRPr lang="en-US" sz="1600" b="0" i="0" dirty="0">
              <a:solidFill>
                <a:srgbClr val="D5D5D5"/>
              </a:solidFill>
              <a:effectLst/>
              <a:latin typeface="Courier New" panose="02070309020205020404" pitchFamily="49" charset="0"/>
            </a:endParaRPr>
          </a:p>
          <a:p>
            <a:r>
              <a:rPr lang="tr-TR" sz="16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('Makaha_Sons', 0.5396252870559692), ('ukulele_virtuoso_Jake_Shimabukuro', 0.5336641073226929), ('kumu', 0.5257707834243774)</a:t>
            </a:r>
            <a:endParaRPr lang="ru-RU" sz="1600" dirty="0"/>
          </a:p>
        </p:txBody>
      </p:sp>
      <p:sp>
        <p:nvSpPr>
          <p:cNvPr id="18" name="Нижний колонтитул 6">
            <a:extLst>
              <a:ext uri="{FF2B5EF4-FFF2-40B4-BE49-F238E27FC236}">
                <a16:creationId xmlns:a16="http://schemas.microsoft.com/office/drawing/2014/main" id="{31B83413-42AB-9665-7583-E8047FDC61C5}"/>
              </a:ext>
            </a:extLst>
          </p:cNvPr>
          <p:cNvSpPr txBox="1">
            <a:spLocks/>
          </p:cNvSpPr>
          <p:nvPr/>
        </p:nvSpPr>
        <p:spPr>
          <a:xfrm>
            <a:off x="2258562" y="170670"/>
            <a:ext cx="7674876" cy="4830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188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Gensim</a:t>
            </a:r>
            <a:endParaRPr lang="ru-RU" sz="3188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56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  <p:bldP spid="5" grpId="0"/>
      <p:bldP spid="6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9838" y="26840"/>
            <a:ext cx="8856984" cy="827739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Регулярные выражения и их синтаксис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3ACADB-8710-4ACD-98E5-BEE6DB2D5066}"/>
              </a:ext>
            </a:extLst>
          </p:cNvPr>
          <p:cNvSpPr txBox="1"/>
          <p:nvPr/>
        </p:nvSpPr>
        <p:spPr>
          <a:xfrm>
            <a:off x="989888" y="1412776"/>
            <a:ext cx="9780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(DOT)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любой символ, кроме новой строки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1EBF7-9C7C-49F3-816E-3B6B9A636ACA}"/>
              </a:ext>
            </a:extLst>
          </p:cNvPr>
          <p:cNvSpPr txBox="1"/>
          <p:nvPr/>
        </p:nvSpPr>
        <p:spPr>
          <a:xfrm>
            <a:off x="921968" y="2154855"/>
            <a:ext cx="6142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^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(</a:t>
            </a:r>
            <a:r>
              <a:rPr lang="ru-RU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Caret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шаблон только в начале строки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2133AD-78DC-4359-A523-D270ABC7D730}"/>
              </a:ext>
            </a:extLst>
          </p:cNvPr>
          <p:cNvSpPr txBox="1"/>
          <p:nvPr/>
        </p:nvSpPr>
        <p:spPr>
          <a:xfrm>
            <a:off x="923049" y="2876524"/>
            <a:ext cx="6142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$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(</a:t>
            </a:r>
            <a:r>
              <a:rPr lang="ru-RU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Dollar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)шаблон на конце строки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22997A-CBF7-4AF7-99BC-2662438E89FA}"/>
              </a:ext>
            </a:extLst>
          </p:cNvPr>
          <p:cNvSpPr txBox="1"/>
          <p:nvPr/>
        </p:nvSpPr>
        <p:spPr>
          <a:xfrm>
            <a:off x="884919" y="3695828"/>
            <a:ext cx="9601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(</a:t>
            </a:r>
            <a:r>
              <a:rPr lang="ru-RU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asterisk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0 или более повторений регулярного выражения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1AA6F2-DB43-4AA7-9B3B-51240F30AE3B}"/>
              </a:ext>
            </a:extLst>
          </p:cNvPr>
          <p:cNvSpPr txBox="1"/>
          <p:nvPr/>
        </p:nvSpPr>
        <p:spPr>
          <a:xfrm>
            <a:off x="884919" y="4325963"/>
            <a:ext cx="9780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?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(</a:t>
            </a:r>
            <a:r>
              <a:rPr lang="ru-RU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Question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ru-RU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mark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)0 или 1 повторение регулярного выражения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2E90DB-80DA-4F21-856B-82F529CC33C4}"/>
              </a:ext>
            </a:extLst>
          </p:cNvPr>
          <p:cNvSpPr txBox="1"/>
          <p:nvPr/>
        </p:nvSpPr>
        <p:spPr>
          <a:xfrm>
            <a:off x="898575" y="4918570"/>
            <a:ext cx="8846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+ (Plus)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1 или более повторений регулярного выражения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9A9CF7-BCFB-4239-BA7A-6DF1A1386D0C}"/>
              </a:ext>
            </a:extLst>
          </p:cNvPr>
          <p:cNvSpPr txBox="1"/>
          <p:nvPr/>
        </p:nvSpPr>
        <p:spPr>
          <a:xfrm>
            <a:off x="884919" y="5501369"/>
            <a:ext cx="9780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\ (backslash) 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экранировать специальные символы</a:t>
            </a:r>
          </a:p>
        </p:txBody>
      </p:sp>
    </p:spTree>
    <p:extLst>
      <p:ext uri="{BB962C8B-B14F-4D97-AF65-F5344CB8AC3E}">
        <p14:creationId xmlns:p14="http://schemas.microsoft.com/office/powerpoint/2010/main" val="323704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60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4ADEDCB-67EA-4AA6-8C57-F3A9AB1307AE}"/>
              </a:ext>
            </a:extLst>
          </p:cNvPr>
          <p:cNvSpPr/>
          <p:nvPr/>
        </p:nvSpPr>
        <p:spPr>
          <a:xfrm>
            <a:off x="3035660" y="1196752"/>
            <a:ext cx="72368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Наивный машинный перевод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43F74DF4-42F0-410E-8DA9-1C1BA04FC0A8}"/>
                  </a:ext>
                </a:extLst>
              </p:cNvPr>
              <p:cNvSpPr/>
              <p:nvPr/>
            </p:nvSpPr>
            <p:spPr>
              <a:xfrm>
                <a:off x="2486891" y="2162756"/>
                <a:ext cx="942694" cy="1107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ru-RU" sz="6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43F74DF4-42F0-410E-8DA9-1C1BA04FC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891" y="2162756"/>
                <a:ext cx="942694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4F7E4FC2-AE74-43D2-8ABF-7A304B51B2E9}"/>
                  </a:ext>
                </a:extLst>
              </p:cNvPr>
              <p:cNvSpPr/>
              <p:nvPr/>
            </p:nvSpPr>
            <p:spPr>
              <a:xfrm>
                <a:off x="7766852" y="2199424"/>
                <a:ext cx="905824" cy="1107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ru-RU" sz="6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4F7E4FC2-AE74-43D2-8ABF-7A304B51B2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852" y="2199424"/>
                <a:ext cx="905824" cy="11079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8684B5BA-7A19-4B40-91DB-E85C9311815D}"/>
              </a:ext>
            </a:extLst>
          </p:cNvPr>
          <p:cNvSpPr/>
          <p:nvPr/>
        </p:nvSpPr>
        <p:spPr>
          <a:xfrm>
            <a:off x="551384" y="2996952"/>
            <a:ext cx="52893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Скрытое вложение слова в английском языке</a:t>
            </a:r>
            <a:endParaRPr lang="tr-TR" sz="280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1A4887DA-C4C4-4E05-A8E9-9DC446E0812E}"/>
              </a:ext>
            </a:extLst>
          </p:cNvPr>
          <p:cNvSpPr/>
          <p:nvPr/>
        </p:nvSpPr>
        <p:spPr>
          <a:xfrm>
            <a:off x="6312024" y="2924944"/>
            <a:ext cx="50462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Скрытое вложение слова в русском языке </a:t>
            </a:r>
            <a:endParaRPr lang="tr-TR" sz="280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CA9BF54D-7DEA-4BE7-9099-A186A2B8AF7F}"/>
                  </a:ext>
                </a:extLst>
              </p:cNvPr>
              <p:cNvSpPr/>
              <p:nvPr/>
            </p:nvSpPr>
            <p:spPr>
              <a:xfrm>
                <a:off x="4103955" y="3654701"/>
                <a:ext cx="938847" cy="1107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ru-RU" sz="6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CA9BF54D-7DEA-4BE7-9099-A186A2B8A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955" y="3654701"/>
                <a:ext cx="938847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1CDC8E96-A469-4B9A-844A-B84E52BB690D}"/>
              </a:ext>
            </a:extLst>
          </p:cNvPr>
          <p:cNvSpPr/>
          <p:nvPr/>
        </p:nvSpPr>
        <p:spPr>
          <a:xfrm>
            <a:off x="5074224" y="3963493"/>
            <a:ext cx="69092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Матрица Перевода </a:t>
            </a:r>
            <a:endParaRPr lang="tr-TR" sz="280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D7071BFA-4C19-41D3-ABED-176917A9CDBE}"/>
                  </a:ext>
                </a:extLst>
              </p:cNvPr>
              <p:cNvSpPr/>
              <p:nvPr/>
            </p:nvSpPr>
            <p:spPr>
              <a:xfrm>
                <a:off x="3181047" y="4706453"/>
                <a:ext cx="5696688" cy="11028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func>
                        <m:funcPr>
                          <m:ctrlP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4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8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4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4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4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𝑋𝑅</m:t>
                                      </m:r>
                                      <m:r>
                                        <a:rPr lang="en-US" sz="4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4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ru-RU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D7071BFA-4C19-41D3-ABED-176917A9CD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047" y="4706453"/>
                <a:ext cx="5696688" cy="11028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FB84BFA3-D546-4EF1-926D-3E28F2972823}"/>
                  </a:ext>
                </a:extLst>
              </p:cNvPr>
              <p:cNvSpPr/>
              <p:nvPr/>
            </p:nvSpPr>
            <p:spPr>
              <a:xfrm>
                <a:off x="734660" y="5880749"/>
                <a:ext cx="1039453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Train Data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(Loss, Gradient Descent)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???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Profit </a:t>
                </a:r>
                <a:endParaRPr lang="tr-TR" sz="2800" i="0" dirty="0">
                  <a:solidFill>
                    <a:schemeClr val="bg1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FB84BFA3-D546-4EF1-926D-3E28F29728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60" y="5880749"/>
                <a:ext cx="10394532" cy="523220"/>
              </a:xfrm>
              <a:prstGeom prst="rect">
                <a:avLst/>
              </a:prstGeom>
              <a:blipFill>
                <a:blip r:embed="rId8"/>
                <a:stretch>
                  <a:fillRect l="-1232" t="-13953" b="-302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EBC8563C-2D0B-4ABD-BA54-C9BF89324F03}"/>
              </a:ext>
            </a:extLst>
          </p:cNvPr>
          <p:cNvGrpSpPr/>
          <p:nvPr/>
        </p:nvGrpSpPr>
        <p:grpSpPr>
          <a:xfrm>
            <a:off x="250996" y="1121419"/>
            <a:ext cx="2784664" cy="2039497"/>
            <a:chOff x="250996" y="1121419"/>
            <a:chExt cx="2784664" cy="2039497"/>
          </a:xfrm>
        </p:grpSpPr>
        <p:sp>
          <p:nvSpPr>
            <p:cNvPr id="18" name="Полилиния: фигура 4">
              <a:extLst>
                <a:ext uri="{FF2B5EF4-FFF2-40B4-BE49-F238E27FC236}">
                  <a16:creationId xmlns:a16="http://schemas.microsoft.com/office/drawing/2014/main" id="{C5A31AA9-894A-4B86-966E-6C9FDF1D9FEA}"/>
                </a:ext>
              </a:extLst>
            </p:cNvPr>
            <p:cNvSpPr/>
            <p:nvPr/>
          </p:nvSpPr>
          <p:spPr>
            <a:xfrm>
              <a:off x="250996" y="1121419"/>
              <a:ext cx="2784664" cy="2039497"/>
            </a:xfrm>
            <a:custGeom>
              <a:avLst/>
              <a:gdLst>
                <a:gd name="connsiteX0" fmla="*/ 173621 w 1991200"/>
                <a:gd name="connsiteY0" fmla="*/ 856527 h 1759352"/>
                <a:gd name="connsiteX1" fmla="*/ 219919 w 1991200"/>
                <a:gd name="connsiteY1" fmla="*/ 763929 h 1759352"/>
                <a:gd name="connsiteX2" fmla="*/ 289367 w 1991200"/>
                <a:gd name="connsiteY2" fmla="*/ 578734 h 1759352"/>
                <a:gd name="connsiteX3" fmla="*/ 451413 w 1991200"/>
                <a:gd name="connsiteY3" fmla="*/ 335666 h 1759352"/>
                <a:gd name="connsiteX4" fmla="*/ 601884 w 1991200"/>
                <a:gd name="connsiteY4" fmla="*/ 173621 h 1759352"/>
                <a:gd name="connsiteX5" fmla="*/ 682907 w 1991200"/>
                <a:gd name="connsiteY5" fmla="*/ 104172 h 1759352"/>
                <a:gd name="connsiteX6" fmla="*/ 868102 w 1991200"/>
                <a:gd name="connsiteY6" fmla="*/ 23150 h 1759352"/>
                <a:gd name="connsiteX7" fmla="*/ 1064871 w 1991200"/>
                <a:gd name="connsiteY7" fmla="*/ 0 h 1759352"/>
                <a:gd name="connsiteX8" fmla="*/ 1713054 w 1991200"/>
                <a:gd name="connsiteY8" fmla="*/ 57874 h 1759352"/>
                <a:gd name="connsiteX9" fmla="*/ 1747778 w 1991200"/>
                <a:gd name="connsiteY9" fmla="*/ 69448 h 1759352"/>
                <a:gd name="connsiteX10" fmla="*/ 1782502 w 1991200"/>
                <a:gd name="connsiteY10" fmla="*/ 92598 h 1759352"/>
                <a:gd name="connsiteX11" fmla="*/ 1921398 w 1991200"/>
                <a:gd name="connsiteY11" fmla="*/ 277793 h 1759352"/>
                <a:gd name="connsiteX12" fmla="*/ 1979271 w 1991200"/>
                <a:gd name="connsiteY12" fmla="*/ 370390 h 1759352"/>
                <a:gd name="connsiteX13" fmla="*/ 1990846 w 1991200"/>
                <a:gd name="connsiteY13" fmla="*/ 497712 h 1759352"/>
                <a:gd name="connsiteX14" fmla="*/ 1967697 w 1991200"/>
                <a:gd name="connsiteY14" fmla="*/ 578734 h 1759352"/>
                <a:gd name="connsiteX15" fmla="*/ 1782502 w 1991200"/>
                <a:gd name="connsiteY15" fmla="*/ 671332 h 1759352"/>
                <a:gd name="connsiteX16" fmla="*/ 1481560 w 1991200"/>
                <a:gd name="connsiteY16" fmla="*/ 648183 h 1759352"/>
                <a:gd name="connsiteX17" fmla="*/ 1423686 w 1991200"/>
                <a:gd name="connsiteY17" fmla="*/ 636608 h 1759352"/>
                <a:gd name="connsiteX18" fmla="*/ 1030147 w 1991200"/>
                <a:gd name="connsiteY18" fmla="*/ 694481 h 1759352"/>
                <a:gd name="connsiteX19" fmla="*/ 960699 w 1991200"/>
                <a:gd name="connsiteY19" fmla="*/ 891251 h 1759352"/>
                <a:gd name="connsiteX20" fmla="*/ 995423 w 1991200"/>
                <a:gd name="connsiteY20" fmla="*/ 1088021 h 1759352"/>
                <a:gd name="connsiteX21" fmla="*/ 1099595 w 1991200"/>
                <a:gd name="connsiteY21" fmla="*/ 1284790 h 1759352"/>
                <a:gd name="connsiteX22" fmla="*/ 1180618 w 1991200"/>
                <a:gd name="connsiteY22" fmla="*/ 1481560 h 1759352"/>
                <a:gd name="connsiteX23" fmla="*/ 1192193 w 1991200"/>
                <a:gd name="connsiteY23" fmla="*/ 1539433 h 1759352"/>
                <a:gd name="connsiteX24" fmla="*/ 1145894 w 1991200"/>
                <a:gd name="connsiteY24" fmla="*/ 1666755 h 1759352"/>
                <a:gd name="connsiteX25" fmla="*/ 1053297 w 1991200"/>
                <a:gd name="connsiteY25" fmla="*/ 1724628 h 1759352"/>
                <a:gd name="connsiteX26" fmla="*/ 821803 w 1991200"/>
                <a:gd name="connsiteY26" fmla="*/ 1759352 h 1759352"/>
                <a:gd name="connsiteX27" fmla="*/ 544010 w 1991200"/>
                <a:gd name="connsiteY27" fmla="*/ 1701479 h 1759352"/>
                <a:gd name="connsiteX28" fmla="*/ 405114 w 1991200"/>
                <a:gd name="connsiteY28" fmla="*/ 1643605 h 1759352"/>
                <a:gd name="connsiteX29" fmla="*/ 312517 w 1991200"/>
                <a:gd name="connsiteY29" fmla="*/ 1597307 h 1759352"/>
                <a:gd name="connsiteX30" fmla="*/ 150471 w 1991200"/>
                <a:gd name="connsiteY30" fmla="*/ 1446836 h 1759352"/>
                <a:gd name="connsiteX31" fmla="*/ 57874 w 1991200"/>
                <a:gd name="connsiteY31" fmla="*/ 1273215 h 1759352"/>
                <a:gd name="connsiteX32" fmla="*/ 23150 w 1991200"/>
                <a:gd name="connsiteY32" fmla="*/ 1169043 h 1759352"/>
                <a:gd name="connsiteX33" fmla="*/ 11575 w 1991200"/>
                <a:gd name="connsiteY33" fmla="*/ 1099595 h 1759352"/>
                <a:gd name="connsiteX34" fmla="*/ 0 w 1991200"/>
                <a:gd name="connsiteY34" fmla="*/ 1053296 h 1759352"/>
                <a:gd name="connsiteX35" fmla="*/ 11575 w 1991200"/>
                <a:gd name="connsiteY35" fmla="*/ 960699 h 1759352"/>
                <a:gd name="connsiteX36" fmla="*/ 57874 w 1991200"/>
                <a:gd name="connsiteY36" fmla="*/ 914400 h 1759352"/>
                <a:gd name="connsiteX37" fmla="*/ 115747 w 1991200"/>
                <a:gd name="connsiteY37" fmla="*/ 844952 h 1759352"/>
                <a:gd name="connsiteX38" fmla="*/ 162046 w 1991200"/>
                <a:gd name="connsiteY38" fmla="*/ 763929 h 1759352"/>
                <a:gd name="connsiteX39" fmla="*/ 243069 w 1991200"/>
                <a:gd name="connsiteY39" fmla="*/ 729205 h 1759352"/>
                <a:gd name="connsiteX40" fmla="*/ 254643 w 1991200"/>
                <a:gd name="connsiteY40" fmla="*/ 694481 h 175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991200" h="1759352">
                  <a:moveTo>
                    <a:pt x="173621" y="856527"/>
                  </a:moveTo>
                  <a:cubicBezTo>
                    <a:pt x="189054" y="825661"/>
                    <a:pt x="206646" y="795784"/>
                    <a:pt x="219919" y="763929"/>
                  </a:cubicBezTo>
                  <a:cubicBezTo>
                    <a:pt x="245276" y="703071"/>
                    <a:pt x="261603" y="638533"/>
                    <a:pt x="289367" y="578734"/>
                  </a:cubicBezTo>
                  <a:cubicBezTo>
                    <a:pt x="333726" y="483191"/>
                    <a:pt x="385765" y="415381"/>
                    <a:pt x="451413" y="335666"/>
                  </a:cubicBezTo>
                  <a:cubicBezTo>
                    <a:pt x="496253" y="281218"/>
                    <a:pt x="549526" y="221952"/>
                    <a:pt x="601884" y="173621"/>
                  </a:cubicBezTo>
                  <a:cubicBezTo>
                    <a:pt x="628022" y="149494"/>
                    <a:pt x="653310" y="123903"/>
                    <a:pt x="682907" y="104172"/>
                  </a:cubicBezTo>
                  <a:cubicBezTo>
                    <a:pt x="718707" y="80306"/>
                    <a:pt x="825614" y="34480"/>
                    <a:pt x="868102" y="23150"/>
                  </a:cubicBezTo>
                  <a:cubicBezTo>
                    <a:pt x="898809" y="14961"/>
                    <a:pt x="1048046" y="1683"/>
                    <a:pt x="1064871" y="0"/>
                  </a:cubicBezTo>
                  <a:cubicBezTo>
                    <a:pt x="1233905" y="5453"/>
                    <a:pt x="1540133" y="237"/>
                    <a:pt x="1713054" y="57874"/>
                  </a:cubicBezTo>
                  <a:lnTo>
                    <a:pt x="1747778" y="69448"/>
                  </a:lnTo>
                  <a:cubicBezTo>
                    <a:pt x="1759353" y="77165"/>
                    <a:pt x="1771940" y="83545"/>
                    <a:pt x="1782502" y="92598"/>
                  </a:cubicBezTo>
                  <a:cubicBezTo>
                    <a:pt x="1846149" y="147153"/>
                    <a:pt x="1872779" y="200002"/>
                    <a:pt x="1921398" y="277793"/>
                  </a:cubicBezTo>
                  <a:lnTo>
                    <a:pt x="1979271" y="370390"/>
                  </a:lnTo>
                  <a:cubicBezTo>
                    <a:pt x="1983129" y="412831"/>
                    <a:pt x="1993210" y="455162"/>
                    <a:pt x="1990846" y="497712"/>
                  </a:cubicBezTo>
                  <a:cubicBezTo>
                    <a:pt x="1989288" y="525757"/>
                    <a:pt x="1984550" y="556264"/>
                    <a:pt x="1967697" y="578734"/>
                  </a:cubicBezTo>
                  <a:cubicBezTo>
                    <a:pt x="1925484" y="635018"/>
                    <a:pt x="1842514" y="651328"/>
                    <a:pt x="1782502" y="671332"/>
                  </a:cubicBezTo>
                  <a:lnTo>
                    <a:pt x="1481560" y="648183"/>
                  </a:lnTo>
                  <a:cubicBezTo>
                    <a:pt x="1461978" y="646288"/>
                    <a:pt x="1443257" y="634601"/>
                    <a:pt x="1423686" y="636608"/>
                  </a:cubicBezTo>
                  <a:cubicBezTo>
                    <a:pt x="1291787" y="650136"/>
                    <a:pt x="1161327" y="675190"/>
                    <a:pt x="1030147" y="694481"/>
                  </a:cubicBezTo>
                  <a:cubicBezTo>
                    <a:pt x="1011381" y="735768"/>
                    <a:pt x="955363" y="829885"/>
                    <a:pt x="960699" y="891251"/>
                  </a:cubicBezTo>
                  <a:cubicBezTo>
                    <a:pt x="966469" y="957604"/>
                    <a:pt x="973256" y="1025215"/>
                    <a:pt x="995423" y="1088021"/>
                  </a:cubicBezTo>
                  <a:cubicBezTo>
                    <a:pt x="1020123" y="1158004"/>
                    <a:pt x="1069454" y="1216972"/>
                    <a:pt x="1099595" y="1284790"/>
                  </a:cubicBezTo>
                  <a:cubicBezTo>
                    <a:pt x="1126964" y="1346369"/>
                    <a:pt x="1160589" y="1416465"/>
                    <a:pt x="1180618" y="1481560"/>
                  </a:cubicBezTo>
                  <a:cubicBezTo>
                    <a:pt x="1186404" y="1500363"/>
                    <a:pt x="1188335" y="1520142"/>
                    <a:pt x="1192193" y="1539433"/>
                  </a:cubicBezTo>
                  <a:cubicBezTo>
                    <a:pt x="1176760" y="1581874"/>
                    <a:pt x="1166090" y="1626363"/>
                    <a:pt x="1145894" y="1666755"/>
                  </a:cubicBezTo>
                  <a:cubicBezTo>
                    <a:pt x="1128430" y="1701682"/>
                    <a:pt x="1085812" y="1713790"/>
                    <a:pt x="1053297" y="1724628"/>
                  </a:cubicBezTo>
                  <a:cubicBezTo>
                    <a:pt x="947935" y="1759748"/>
                    <a:pt x="957241" y="1748933"/>
                    <a:pt x="821803" y="1759352"/>
                  </a:cubicBezTo>
                  <a:cubicBezTo>
                    <a:pt x="729205" y="1740061"/>
                    <a:pt x="635145" y="1726794"/>
                    <a:pt x="544010" y="1701479"/>
                  </a:cubicBezTo>
                  <a:cubicBezTo>
                    <a:pt x="495683" y="1688055"/>
                    <a:pt x="450853" y="1664188"/>
                    <a:pt x="405114" y="1643605"/>
                  </a:cubicBezTo>
                  <a:cubicBezTo>
                    <a:pt x="373645" y="1629444"/>
                    <a:pt x="340954" y="1616857"/>
                    <a:pt x="312517" y="1597307"/>
                  </a:cubicBezTo>
                  <a:cubicBezTo>
                    <a:pt x="287646" y="1580208"/>
                    <a:pt x="175192" y="1477051"/>
                    <a:pt x="150471" y="1446836"/>
                  </a:cubicBezTo>
                  <a:cubicBezTo>
                    <a:pt x="127024" y="1418178"/>
                    <a:pt x="61633" y="1282143"/>
                    <a:pt x="57874" y="1273215"/>
                  </a:cubicBezTo>
                  <a:cubicBezTo>
                    <a:pt x="43670" y="1239481"/>
                    <a:pt x="32581" y="1204409"/>
                    <a:pt x="23150" y="1169043"/>
                  </a:cubicBezTo>
                  <a:cubicBezTo>
                    <a:pt x="17103" y="1146367"/>
                    <a:pt x="16178" y="1122608"/>
                    <a:pt x="11575" y="1099595"/>
                  </a:cubicBezTo>
                  <a:cubicBezTo>
                    <a:pt x="8455" y="1083996"/>
                    <a:pt x="3858" y="1068729"/>
                    <a:pt x="0" y="1053296"/>
                  </a:cubicBezTo>
                  <a:cubicBezTo>
                    <a:pt x="3858" y="1022430"/>
                    <a:pt x="-389" y="989412"/>
                    <a:pt x="11575" y="960699"/>
                  </a:cubicBezTo>
                  <a:cubicBezTo>
                    <a:pt x="19970" y="940552"/>
                    <a:pt x="43502" y="930825"/>
                    <a:pt x="57874" y="914400"/>
                  </a:cubicBezTo>
                  <a:cubicBezTo>
                    <a:pt x="154192" y="804323"/>
                    <a:pt x="47818" y="912884"/>
                    <a:pt x="115747" y="844952"/>
                  </a:cubicBezTo>
                  <a:cubicBezTo>
                    <a:pt x="127513" y="809655"/>
                    <a:pt x="129345" y="791958"/>
                    <a:pt x="162046" y="763929"/>
                  </a:cubicBezTo>
                  <a:cubicBezTo>
                    <a:pt x="180248" y="748327"/>
                    <a:pt x="219560" y="737042"/>
                    <a:pt x="243069" y="729205"/>
                  </a:cubicBezTo>
                  <a:lnTo>
                    <a:pt x="254643" y="69448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6B695FE0-E635-4584-AE6E-321F97CD6A2B}"/>
                </a:ext>
              </a:extLst>
            </p:cNvPr>
            <p:cNvSpPr/>
            <p:nvPr/>
          </p:nvSpPr>
          <p:spPr>
            <a:xfrm>
              <a:off x="1569558" y="1218107"/>
              <a:ext cx="129717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cat</a:t>
              </a:r>
              <a:endParaRPr lang="tr-TR" sz="2800" i="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D07A16BC-93EF-43F1-8D98-3AED8AC34714}"/>
                </a:ext>
              </a:extLst>
            </p:cNvPr>
            <p:cNvSpPr/>
            <p:nvPr/>
          </p:nvSpPr>
          <p:spPr>
            <a:xfrm>
              <a:off x="715418" y="2407036"/>
              <a:ext cx="129717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dog</a:t>
              </a:r>
              <a:endParaRPr lang="tr-TR" sz="2800" i="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A8F540BC-8BCF-45EB-881F-1F82585C8374}"/>
                </a:ext>
              </a:extLst>
            </p:cNvPr>
            <p:cNvSpPr/>
            <p:nvPr/>
          </p:nvSpPr>
          <p:spPr>
            <a:xfrm>
              <a:off x="2351584" y="141131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94F90E74-774E-48E6-B2B9-48DAC789B0CA}"/>
                </a:ext>
              </a:extLst>
            </p:cNvPr>
            <p:cNvSpPr/>
            <p:nvPr/>
          </p:nvSpPr>
          <p:spPr>
            <a:xfrm>
              <a:off x="1463328" y="2845831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878BED9-E8BE-4DEE-9513-DC6FD7A3BFCC}"/>
              </a:ext>
            </a:extLst>
          </p:cNvPr>
          <p:cNvGrpSpPr/>
          <p:nvPr/>
        </p:nvGrpSpPr>
        <p:grpSpPr>
          <a:xfrm>
            <a:off x="8981680" y="849448"/>
            <a:ext cx="4276987" cy="2372811"/>
            <a:chOff x="8934219" y="825566"/>
            <a:chExt cx="4276987" cy="2372811"/>
          </a:xfrm>
        </p:grpSpPr>
        <p:sp>
          <p:nvSpPr>
            <p:cNvPr id="24" name="Полилиния: фигура 6">
              <a:extLst>
                <a:ext uri="{FF2B5EF4-FFF2-40B4-BE49-F238E27FC236}">
                  <a16:creationId xmlns:a16="http://schemas.microsoft.com/office/drawing/2014/main" id="{860C3264-7007-416C-A2F2-EB576E3893FE}"/>
                </a:ext>
              </a:extLst>
            </p:cNvPr>
            <p:cNvSpPr/>
            <p:nvPr/>
          </p:nvSpPr>
          <p:spPr>
            <a:xfrm>
              <a:off x="8934219" y="825566"/>
              <a:ext cx="2731625" cy="2372811"/>
            </a:xfrm>
            <a:custGeom>
              <a:avLst/>
              <a:gdLst>
                <a:gd name="connsiteX0" fmla="*/ 1250066 w 2731625"/>
                <a:gd name="connsiteY0" fmla="*/ 1481560 h 2372811"/>
                <a:gd name="connsiteX1" fmla="*/ 972273 w 2731625"/>
                <a:gd name="connsiteY1" fmla="*/ 1111170 h 2372811"/>
                <a:gd name="connsiteX2" fmla="*/ 648182 w 2731625"/>
                <a:gd name="connsiteY2" fmla="*/ 995423 h 2372811"/>
                <a:gd name="connsiteX3" fmla="*/ 150471 w 2731625"/>
                <a:gd name="connsiteY3" fmla="*/ 1088021 h 2372811"/>
                <a:gd name="connsiteX4" fmla="*/ 69448 w 2731625"/>
                <a:gd name="connsiteY4" fmla="*/ 1169043 h 2372811"/>
                <a:gd name="connsiteX5" fmla="*/ 0 w 2731625"/>
                <a:gd name="connsiteY5" fmla="*/ 1296365 h 2372811"/>
                <a:gd name="connsiteX6" fmla="*/ 46299 w 2731625"/>
                <a:gd name="connsiteY6" fmla="*/ 1493135 h 2372811"/>
                <a:gd name="connsiteX7" fmla="*/ 127321 w 2731625"/>
                <a:gd name="connsiteY7" fmla="*/ 1597307 h 2372811"/>
                <a:gd name="connsiteX8" fmla="*/ 243068 w 2731625"/>
                <a:gd name="connsiteY8" fmla="*/ 1770927 h 2372811"/>
                <a:gd name="connsiteX9" fmla="*/ 648182 w 2731625"/>
                <a:gd name="connsiteY9" fmla="*/ 2118168 h 2372811"/>
                <a:gd name="connsiteX10" fmla="*/ 798653 w 2731625"/>
                <a:gd name="connsiteY10" fmla="*/ 2176041 h 2372811"/>
                <a:gd name="connsiteX11" fmla="*/ 1018572 w 2731625"/>
                <a:gd name="connsiteY11" fmla="*/ 2245489 h 2372811"/>
                <a:gd name="connsiteX12" fmla="*/ 1539433 w 2731625"/>
                <a:gd name="connsiteY12" fmla="*/ 2268638 h 2372811"/>
                <a:gd name="connsiteX13" fmla="*/ 1782501 w 2731625"/>
                <a:gd name="connsiteY13" fmla="*/ 2314937 h 2372811"/>
                <a:gd name="connsiteX14" fmla="*/ 2106592 w 2731625"/>
                <a:gd name="connsiteY14" fmla="*/ 2372811 h 2372811"/>
                <a:gd name="connsiteX15" fmla="*/ 2465407 w 2731625"/>
                <a:gd name="connsiteY15" fmla="*/ 2083443 h 2372811"/>
                <a:gd name="connsiteX16" fmla="*/ 2488557 w 2731625"/>
                <a:gd name="connsiteY16" fmla="*/ 1921398 h 2372811"/>
                <a:gd name="connsiteX17" fmla="*/ 2430683 w 2731625"/>
                <a:gd name="connsiteY17" fmla="*/ 1562583 h 2372811"/>
                <a:gd name="connsiteX18" fmla="*/ 2395959 w 2731625"/>
                <a:gd name="connsiteY18" fmla="*/ 1458411 h 2372811"/>
                <a:gd name="connsiteX19" fmla="*/ 2395959 w 2731625"/>
                <a:gd name="connsiteY19" fmla="*/ 1238492 h 2372811"/>
                <a:gd name="connsiteX20" fmla="*/ 2488557 w 2731625"/>
                <a:gd name="connsiteY20" fmla="*/ 1145894 h 2372811"/>
                <a:gd name="connsiteX21" fmla="*/ 2673752 w 2731625"/>
                <a:gd name="connsiteY21" fmla="*/ 856527 h 2372811"/>
                <a:gd name="connsiteX22" fmla="*/ 2731625 w 2731625"/>
                <a:gd name="connsiteY22" fmla="*/ 682907 h 2372811"/>
                <a:gd name="connsiteX23" fmla="*/ 2673752 w 2731625"/>
                <a:gd name="connsiteY23" fmla="*/ 300942 h 2372811"/>
                <a:gd name="connsiteX24" fmla="*/ 2615878 w 2731625"/>
                <a:gd name="connsiteY24" fmla="*/ 185195 h 2372811"/>
                <a:gd name="connsiteX25" fmla="*/ 2326511 w 2731625"/>
                <a:gd name="connsiteY25" fmla="*/ 11575 h 2372811"/>
                <a:gd name="connsiteX26" fmla="*/ 2199190 w 2731625"/>
                <a:gd name="connsiteY26" fmla="*/ 0 h 2372811"/>
                <a:gd name="connsiteX27" fmla="*/ 2071868 w 2731625"/>
                <a:gd name="connsiteY27" fmla="*/ 11575 h 2372811"/>
                <a:gd name="connsiteX28" fmla="*/ 1805651 w 2731625"/>
                <a:gd name="connsiteY28" fmla="*/ 266218 h 2372811"/>
                <a:gd name="connsiteX29" fmla="*/ 1713053 w 2731625"/>
                <a:gd name="connsiteY29" fmla="*/ 590309 h 2372811"/>
                <a:gd name="connsiteX30" fmla="*/ 1666754 w 2731625"/>
                <a:gd name="connsiteY30" fmla="*/ 879676 h 2372811"/>
                <a:gd name="connsiteX31" fmla="*/ 1643605 w 2731625"/>
                <a:gd name="connsiteY31" fmla="*/ 960699 h 2372811"/>
                <a:gd name="connsiteX32" fmla="*/ 1551007 w 2731625"/>
                <a:gd name="connsiteY32" fmla="*/ 1076446 h 2372811"/>
                <a:gd name="connsiteX33" fmla="*/ 1435261 w 2731625"/>
                <a:gd name="connsiteY33" fmla="*/ 1169043 h 2372811"/>
                <a:gd name="connsiteX34" fmla="*/ 1331088 w 2731625"/>
                <a:gd name="connsiteY34" fmla="*/ 1226917 h 2372811"/>
                <a:gd name="connsiteX35" fmla="*/ 1296364 w 2731625"/>
                <a:gd name="connsiteY35" fmla="*/ 1412112 h 2372811"/>
                <a:gd name="connsiteX36" fmla="*/ 1273215 w 2731625"/>
                <a:gd name="connsiteY36" fmla="*/ 1504709 h 2372811"/>
                <a:gd name="connsiteX37" fmla="*/ 1157468 w 2731625"/>
                <a:gd name="connsiteY37" fmla="*/ 1458411 h 2372811"/>
                <a:gd name="connsiteX38" fmla="*/ 1122744 w 2731625"/>
                <a:gd name="connsiteY38" fmla="*/ 1377388 h 2372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31625" h="2372811">
                  <a:moveTo>
                    <a:pt x="1250066" y="1481560"/>
                  </a:moveTo>
                  <a:cubicBezTo>
                    <a:pt x="1158975" y="1310766"/>
                    <a:pt x="1142143" y="1242683"/>
                    <a:pt x="972273" y="1111170"/>
                  </a:cubicBezTo>
                  <a:cubicBezTo>
                    <a:pt x="876656" y="1037144"/>
                    <a:pt x="760415" y="1021323"/>
                    <a:pt x="648182" y="995423"/>
                  </a:cubicBezTo>
                  <a:cubicBezTo>
                    <a:pt x="550291" y="1006940"/>
                    <a:pt x="279432" y="999361"/>
                    <a:pt x="150471" y="1088021"/>
                  </a:cubicBezTo>
                  <a:cubicBezTo>
                    <a:pt x="118997" y="1109659"/>
                    <a:pt x="91810" y="1138080"/>
                    <a:pt x="69448" y="1169043"/>
                  </a:cubicBezTo>
                  <a:cubicBezTo>
                    <a:pt x="41143" y="1208234"/>
                    <a:pt x="23149" y="1253924"/>
                    <a:pt x="0" y="1296365"/>
                  </a:cubicBezTo>
                  <a:cubicBezTo>
                    <a:pt x="15433" y="1361955"/>
                    <a:pt x="20045" y="1431079"/>
                    <a:pt x="46299" y="1493135"/>
                  </a:cubicBezTo>
                  <a:cubicBezTo>
                    <a:pt x="63439" y="1533649"/>
                    <a:pt x="101894" y="1561410"/>
                    <a:pt x="127321" y="1597307"/>
                  </a:cubicBezTo>
                  <a:cubicBezTo>
                    <a:pt x="167525" y="1654066"/>
                    <a:pt x="198540" y="1717493"/>
                    <a:pt x="243068" y="1770927"/>
                  </a:cubicBezTo>
                  <a:cubicBezTo>
                    <a:pt x="312658" y="1854435"/>
                    <a:pt x="554193" y="2082019"/>
                    <a:pt x="648182" y="2118168"/>
                  </a:cubicBezTo>
                  <a:cubicBezTo>
                    <a:pt x="698339" y="2137459"/>
                    <a:pt x="747833" y="2158572"/>
                    <a:pt x="798653" y="2176041"/>
                  </a:cubicBezTo>
                  <a:cubicBezTo>
                    <a:pt x="871352" y="2201031"/>
                    <a:pt x="942291" y="2235954"/>
                    <a:pt x="1018572" y="2245489"/>
                  </a:cubicBezTo>
                  <a:cubicBezTo>
                    <a:pt x="1191022" y="2267045"/>
                    <a:pt x="1539433" y="2268638"/>
                    <a:pt x="1539433" y="2268638"/>
                  </a:cubicBezTo>
                  <a:lnTo>
                    <a:pt x="1782501" y="2314937"/>
                  </a:lnTo>
                  <a:cubicBezTo>
                    <a:pt x="2068729" y="2373651"/>
                    <a:pt x="1898237" y="2351975"/>
                    <a:pt x="2106592" y="2372811"/>
                  </a:cubicBezTo>
                  <a:cubicBezTo>
                    <a:pt x="2292703" y="2285229"/>
                    <a:pt x="2359889" y="2287883"/>
                    <a:pt x="2465407" y="2083443"/>
                  </a:cubicBezTo>
                  <a:cubicBezTo>
                    <a:pt x="2490432" y="2034957"/>
                    <a:pt x="2480840" y="1975413"/>
                    <a:pt x="2488557" y="1921398"/>
                  </a:cubicBezTo>
                  <a:cubicBezTo>
                    <a:pt x="2470453" y="1776568"/>
                    <a:pt x="2465876" y="1703355"/>
                    <a:pt x="2430683" y="1562583"/>
                  </a:cubicBezTo>
                  <a:cubicBezTo>
                    <a:pt x="2421806" y="1527074"/>
                    <a:pt x="2407534" y="1493135"/>
                    <a:pt x="2395959" y="1458411"/>
                  </a:cubicBezTo>
                  <a:cubicBezTo>
                    <a:pt x="2394178" y="1437034"/>
                    <a:pt x="2370734" y="1280533"/>
                    <a:pt x="2395959" y="1238492"/>
                  </a:cubicBezTo>
                  <a:cubicBezTo>
                    <a:pt x="2418417" y="1201061"/>
                    <a:pt x="2461092" y="1179822"/>
                    <a:pt x="2488557" y="1145894"/>
                  </a:cubicBezTo>
                  <a:cubicBezTo>
                    <a:pt x="2528322" y="1096772"/>
                    <a:pt x="2645388" y="920347"/>
                    <a:pt x="2673752" y="856527"/>
                  </a:cubicBezTo>
                  <a:cubicBezTo>
                    <a:pt x="2698528" y="800781"/>
                    <a:pt x="2712334" y="740780"/>
                    <a:pt x="2731625" y="682907"/>
                  </a:cubicBezTo>
                  <a:cubicBezTo>
                    <a:pt x="2712334" y="555585"/>
                    <a:pt x="2702921" y="426370"/>
                    <a:pt x="2673752" y="300942"/>
                  </a:cubicBezTo>
                  <a:cubicBezTo>
                    <a:pt x="2663981" y="258927"/>
                    <a:pt x="2643815" y="218062"/>
                    <a:pt x="2615878" y="185195"/>
                  </a:cubicBezTo>
                  <a:cubicBezTo>
                    <a:pt x="2536118" y="91360"/>
                    <a:pt x="2443690" y="40870"/>
                    <a:pt x="2326511" y="11575"/>
                  </a:cubicBezTo>
                  <a:cubicBezTo>
                    <a:pt x="2285168" y="1239"/>
                    <a:pt x="2241630" y="3858"/>
                    <a:pt x="2199190" y="0"/>
                  </a:cubicBezTo>
                  <a:lnTo>
                    <a:pt x="2071868" y="11575"/>
                  </a:lnTo>
                  <a:cubicBezTo>
                    <a:pt x="1985313" y="56583"/>
                    <a:pt x="1873579" y="190742"/>
                    <a:pt x="1805651" y="266218"/>
                  </a:cubicBezTo>
                  <a:cubicBezTo>
                    <a:pt x="1730122" y="447484"/>
                    <a:pt x="1748878" y="375358"/>
                    <a:pt x="1713053" y="590309"/>
                  </a:cubicBezTo>
                  <a:cubicBezTo>
                    <a:pt x="1692051" y="716319"/>
                    <a:pt x="1693145" y="760919"/>
                    <a:pt x="1666754" y="879676"/>
                  </a:cubicBezTo>
                  <a:cubicBezTo>
                    <a:pt x="1660661" y="907095"/>
                    <a:pt x="1655376" y="935196"/>
                    <a:pt x="1643605" y="960699"/>
                  </a:cubicBezTo>
                  <a:cubicBezTo>
                    <a:pt x="1624108" y="1002943"/>
                    <a:pt x="1586457" y="1046061"/>
                    <a:pt x="1551007" y="1076446"/>
                  </a:cubicBezTo>
                  <a:cubicBezTo>
                    <a:pt x="1513493" y="1108601"/>
                    <a:pt x="1479454" y="1146946"/>
                    <a:pt x="1435261" y="1169043"/>
                  </a:cubicBezTo>
                  <a:cubicBezTo>
                    <a:pt x="1368840" y="1202254"/>
                    <a:pt x="1403758" y="1183316"/>
                    <a:pt x="1331088" y="1226917"/>
                  </a:cubicBezTo>
                  <a:cubicBezTo>
                    <a:pt x="1284126" y="1344323"/>
                    <a:pt x="1326201" y="1223147"/>
                    <a:pt x="1296364" y="1412112"/>
                  </a:cubicBezTo>
                  <a:cubicBezTo>
                    <a:pt x="1291402" y="1443538"/>
                    <a:pt x="1273215" y="1504709"/>
                    <a:pt x="1273215" y="1504709"/>
                  </a:cubicBezTo>
                  <a:cubicBezTo>
                    <a:pt x="1259656" y="1500189"/>
                    <a:pt x="1174498" y="1475441"/>
                    <a:pt x="1157468" y="1458411"/>
                  </a:cubicBezTo>
                  <a:cubicBezTo>
                    <a:pt x="1143167" y="1444110"/>
                    <a:pt x="1129661" y="1398139"/>
                    <a:pt x="1122744" y="137738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36C15477-524D-41BC-B106-EB7A5676FE1B}"/>
                </a:ext>
              </a:extLst>
            </p:cNvPr>
            <p:cNvSpPr/>
            <p:nvPr/>
          </p:nvSpPr>
          <p:spPr>
            <a:xfrm>
              <a:off x="9503773" y="1912975"/>
              <a:ext cx="185299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800" dirty="0">
                  <a:solidFill>
                    <a:srgbClr val="D9515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кошка</a:t>
              </a:r>
              <a:endParaRPr lang="tr-TR" sz="2800" i="0" dirty="0">
                <a:solidFill>
                  <a:srgbClr val="D9515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99CDC506-C126-4057-9A8E-5D0E02BF7043}"/>
                </a:ext>
              </a:extLst>
            </p:cNvPr>
            <p:cNvSpPr/>
            <p:nvPr/>
          </p:nvSpPr>
          <p:spPr>
            <a:xfrm>
              <a:off x="11172794" y="956413"/>
              <a:ext cx="203841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800" dirty="0">
                  <a:solidFill>
                    <a:srgbClr val="D9515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собака</a:t>
              </a:r>
              <a:endParaRPr lang="tr-TR" sz="2800" i="0" dirty="0">
                <a:solidFill>
                  <a:srgbClr val="D9515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8B0123FD-47DE-4900-A3F3-83A3D9B1AE6E}"/>
                </a:ext>
              </a:extLst>
            </p:cNvPr>
            <p:cNvSpPr/>
            <p:nvPr/>
          </p:nvSpPr>
          <p:spPr>
            <a:xfrm>
              <a:off x="9266966" y="2113400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D95151"/>
                </a:solidFill>
              </a:endParaRPr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5218B734-0657-43FC-8D49-B591E99E5CC4}"/>
                </a:ext>
              </a:extLst>
            </p:cNvPr>
            <p:cNvSpPr/>
            <p:nvPr/>
          </p:nvSpPr>
          <p:spPr>
            <a:xfrm>
              <a:off x="10954863" y="116907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D9515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A95DDB4A-9BB8-4C3A-8DC4-FD883128E77F}"/>
              </a:ext>
            </a:extLst>
          </p:cNvPr>
          <p:cNvGrpSpPr/>
          <p:nvPr/>
        </p:nvGrpSpPr>
        <p:grpSpPr>
          <a:xfrm rot="10045592">
            <a:off x="-647284" y="3744498"/>
            <a:ext cx="4276987" cy="2372811"/>
            <a:chOff x="8934219" y="825566"/>
            <a:chExt cx="4276987" cy="2372811"/>
          </a:xfrm>
        </p:grpSpPr>
        <p:sp>
          <p:nvSpPr>
            <p:cNvPr id="30" name="Полилиния: фигура 39">
              <a:extLst>
                <a:ext uri="{FF2B5EF4-FFF2-40B4-BE49-F238E27FC236}">
                  <a16:creationId xmlns:a16="http://schemas.microsoft.com/office/drawing/2014/main" id="{78F151D3-7970-4791-A261-6283BA8A1235}"/>
                </a:ext>
              </a:extLst>
            </p:cNvPr>
            <p:cNvSpPr/>
            <p:nvPr/>
          </p:nvSpPr>
          <p:spPr>
            <a:xfrm>
              <a:off x="8934219" y="825566"/>
              <a:ext cx="2731625" cy="2372811"/>
            </a:xfrm>
            <a:custGeom>
              <a:avLst/>
              <a:gdLst>
                <a:gd name="connsiteX0" fmla="*/ 1250066 w 2731625"/>
                <a:gd name="connsiteY0" fmla="*/ 1481560 h 2372811"/>
                <a:gd name="connsiteX1" fmla="*/ 972273 w 2731625"/>
                <a:gd name="connsiteY1" fmla="*/ 1111170 h 2372811"/>
                <a:gd name="connsiteX2" fmla="*/ 648182 w 2731625"/>
                <a:gd name="connsiteY2" fmla="*/ 995423 h 2372811"/>
                <a:gd name="connsiteX3" fmla="*/ 150471 w 2731625"/>
                <a:gd name="connsiteY3" fmla="*/ 1088021 h 2372811"/>
                <a:gd name="connsiteX4" fmla="*/ 69448 w 2731625"/>
                <a:gd name="connsiteY4" fmla="*/ 1169043 h 2372811"/>
                <a:gd name="connsiteX5" fmla="*/ 0 w 2731625"/>
                <a:gd name="connsiteY5" fmla="*/ 1296365 h 2372811"/>
                <a:gd name="connsiteX6" fmla="*/ 46299 w 2731625"/>
                <a:gd name="connsiteY6" fmla="*/ 1493135 h 2372811"/>
                <a:gd name="connsiteX7" fmla="*/ 127321 w 2731625"/>
                <a:gd name="connsiteY7" fmla="*/ 1597307 h 2372811"/>
                <a:gd name="connsiteX8" fmla="*/ 243068 w 2731625"/>
                <a:gd name="connsiteY8" fmla="*/ 1770927 h 2372811"/>
                <a:gd name="connsiteX9" fmla="*/ 648182 w 2731625"/>
                <a:gd name="connsiteY9" fmla="*/ 2118168 h 2372811"/>
                <a:gd name="connsiteX10" fmla="*/ 798653 w 2731625"/>
                <a:gd name="connsiteY10" fmla="*/ 2176041 h 2372811"/>
                <a:gd name="connsiteX11" fmla="*/ 1018572 w 2731625"/>
                <a:gd name="connsiteY11" fmla="*/ 2245489 h 2372811"/>
                <a:gd name="connsiteX12" fmla="*/ 1539433 w 2731625"/>
                <a:gd name="connsiteY12" fmla="*/ 2268638 h 2372811"/>
                <a:gd name="connsiteX13" fmla="*/ 1782501 w 2731625"/>
                <a:gd name="connsiteY13" fmla="*/ 2314937 h 2372811"/>
                <a:gd name="connsiteX14" fmla="*/ 2106592 w 2731625"/>
                <a:gd name="connsiteY14" fmla="*/ 2372811 h 2372811"/>
                <a:gd name="connsiteX15" fmla="*/ 2465407 w 2731625"/>
                <a:gd name="connsiteY15" fmla="*/ 2083443 h 2372811"/>
                <a:gd name="connsiteX16" fmla="*/ 2488557 w 2731625"/>
                <a:gd name="connsiteY16" fmla="*/ 1921398 h 2372811"/>
                <a:gd name="connsiteX17" fmla="*/ 2430683 w 2731625"/>
                <a:gd name="connsiteY17" fmla="*/ 1562583 h 2372811"/>
                <a:gd name="connsiteX18" fmla="*/ 2395959 w 2731625"/>
                <a:gd name="connsiteY18" fmla="*/ 1458411 h 2372811"/>
                <a:gd name="connsiteX19" fmla="*/ 2395959 w 2731625"/>
                <a:gd name="connsiteY19" fmla="*/ 1238492 h 2372811"/>
                <a:gd name="connsiteX20" fmla="*/ 2488557 w 2731625"/>
                <a:gd name="connsiteY20" fmla="*/ 1145894 h 2372811"/>
                <a:gd name="connsiteX21" fmla="*/ 2673752 w 2731625"/>
                <a:gd name="connsiteY21" fmla="*/ 856527 h 2372811"/>
                <a:gd name="connsiteX22" fmla="*/ 2731625 w 2731625"/>
                <a:gd name="connsiteY22" fmla="*/ 682907 h 2372811"/>
                <a:gd name="connsiteX23" fmla="*/ 2673752 w 2731625"/>
                <a:gd name="connsiteY23" fmla="*/ 300942 h 2372811"/>
                <a:gd name="connsiteX24" fmla="*/ 2615878 w 2731625"/>
                <a:gd name="connsiteY24" fmla="*/ 185195 h 2372811"/>
                <a:gd name="connsiteX25" fmla="*/ 2326511 w 2731625"/>
                <a:gd name="connsiteY25" fmla="*/ 11575 h 2372811"/>
                <a:gd name="connsiteX26" fmla="*/ 2199190 w 2731625"/>
                <a:gd name="connsiteY26" fmla="*/ 0 h 2372811"/>
                <a:gd name="connsiteX27" fmla="*/ 2071868 w 2731625"/>
                <a:gd name="connsiteY27" fmla="*/ 11575 h 2372811"/>
                <a:gd name="connsiteX28" fmla="*/ 1805651 w 2731625"/>
                <a:gd name="connsiteY28" fmla="*/ 266218 h 2372811"/>
                <a:gd name="connsiteX29" fmla="*/ 1713053 w 2731625"/>
                <a:gd name="connsiteY29" fmla="*/ 590309 h 2372811"/>
                <a:gd name="connsiteX30" fmla="*/ 1666754 w 2731625"/>
                <a:gd name="connsiteY30" fmla="*/ 879676 h 2372811"/>
                <a:gd name="connsiteX31" fmla="*/ 1643605 w 2731625"/>
                <a:gd name="connsiteY31" fmla="*/ 960699 h 2372811"/>
                <a:gd name="connsiteX32" fmla="*/ 1551007 w 2731625"/>
                <a:gd name="connsiteY32" fmla="*/ 1076446 h 2372811"/>
                <a:gd name="connsiteX33" fmla="*/ 1435261 w 2731625"/>
                <a:gd name="connsiteY33" fmla="*/ 1169043 h 2372811"/>
                <a:gd name="connsiteX34" fmla="*/ 1331088 w 2731625"/>
                <a:gd name="connsiteY34" fmla="*/ 1226917 h 2372811"/>
                <a:gd name="connsiteX35" fmla="*/ 1296364 w 2731625"/>
                <a:gd name="connsiteY35" fmla="*/ 1412112 h 2372811"/>
                <a:gd name="connsiteX36" fmla="*/ 1273215 w 2731625"/>
                <a:gd name="connsiteY36" fmla="*/ 1504709 h 2372811"/>
                <a:gd name="connsiteX37" fmla="*/ 1157468 w 2731625"/>
                <a:gd name="connsiteY37" fmla="*/ 1458411 h 2372811"/>
                <a:gd name="connsiteX38" fmla="*/ 1122744 w 2731625"/>
                <a:gd name="connsiteY38" fmla="*/ 1377388 h 2372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31625" h="2372811">
                  <a:moveTo>
                    <a:pt x="1250066" y="1481560"/>
                  </a:moveTo>
                  <a:cubicBezTo>
                    <a:pt x="1158975" y="1310766"/>
                    <a:pt x="1142143" y="1242683"/>
                    <a:pt x="972273" y="1111170"/>
                  </a:cubicBezTo>
                  <a:cubicBezTo>
                    <a:pt x="876656" y="1037144"/>
                    <a:pt x="760415" y="1021323"/>
                    <a:pt x="648182" y="995423"/>
                  </a:cubicBezTo>
                  <a:cubicBezTo>
                    <a:pt x="550291" y="1006940"/>
                    <a:pt x="279432" y="999361"/>
                    <a:pt x="150471" y="1088021"/>
                  </a:cubicBezTo>
                  <a:cubicBezTo>
                    <a:pt x="118997" y="1109659"/>
                    <a:pt x="91810" y="1138080"/>
                    <a:pt x="69448" y="1169043"/>
                  </a:cubicBezTo>
                  <a:cubicBezTo>
                    <a:pt x="41143" y="1208234"/>
                    <a:pt x="23149" y="1253924"/>
                    <a:pt x="0" y="1296365"/>
                  </a:cubicBezTo>
                  <a:cubicBezTo>
                    <a:pt x="15433" y="1361955"/>
                    <a:pt x="20045" y="1431079"/>
                    <a:pt x="46299" y="1493135"/>
                  </a:cubicBezTo>
                  <a:cubicBezTo>
                    <a:pt x="63439" y="1533649"/>
                    <a:pt x="101894" y="1561410"/>
                    <a:pt x="127321" y="1597307"/>
                  </a:cubicBezTo>
                  <a:cubicBezTo>
                    <a:pt x="167525" y="1654066"/>
                    <a:pt x="198540" y="1717493"/>
                    <a:pt x="243068" y="1770927"/>
                  </a:cubicBezTo>
                  <a:cubicBezTo>
                    <a:pt x="312658" y="1854435"/>
                    <a:pt x="554193" y="2082019"/>
                    <a:pt x="648182" y="2118168"/>
                  </a:cubicBezTo>
                  <a:cubicBezTo>
                    <a:pt x="698339" y="2137459"/>
                    <a:pt x="747833" y="2158572"/>
                    <a:pt x="798653" y="2176041"/>
                  </a:cubicBezTo>
                  <a:cubicBezTo>
                    <a:pt x="871352" y="2201031"/>
                    <a:pt x="942291" y="2235954"/>
                    <a:pt x="1018572" y="2245489"/>
                  </a:cubicBezTo>
                  <a:cubicBezTo>
                    <a:pt x="1191022" y="2267045"/>
                    <a:pt x="1539433" y="2268638"/>
                    <a:pt x="1539433" y="2268638"/>
                  </a:cubicBezTo>
                  <a:lnTo>
                    <a:pt x="1782501" y="2314937"/>
                  </a:lnTo>
                  <a:cubicBezTo>
                    <a:pt x="2068729" y="2373651"/>
                    <a:pt x="1898237" y="2351975"/>
                    <a:pt x="2106592" y="2372811"/>
                  </a:cubicBezTo>
                  <a:cubicBezTo>
                    <a:pt x="2292703" y="2285229"/>
                    <a:pt x="2359889" y="2287883"/>
                    <a:pt x="2465407" y="2083443"/>
                  </a:cubicBezTo>
                  <a:cubicBezTo>
                    <a:pt x="2490432" y="2034957"/>
                    <a:pt x="2480840" y="1975413"/>
                    <a:pt x="2488557" y="1921398"/>
                  </a:cubicBezTo>
                  <a:cubicBezTo>
                    <a:pt x="2470453" y="1776568"/>
                    <a:pt x="2465876" y="1703355"/>
                    <a:pt x="2430683" y="1562583"/>
                  </a:cubicBezTo>
                  <a:cubicBezTo>
                    <a:pt x="2421806" y="1527074"/>
                    <a:pt x="2407534" y="1493135"/>
                    <a:pt x="2395959" y="1458411"/>
                  </a:cubicBezTo>
                  <a:cubicBezTo>
                    <a:pt x="2394178" y="1437034"/>
                    <a:pt x="2370734" y="1280533"/>
                    <a:pt x="2395959" y="1238492"/>
                  </a:cubicBezTo>
                  <a:cubicBezTo>
                    <a:pt x="2418417" y="1201061"/>
                    <a:pt x="2461092" y="1179822"/>
                    <a:pt x="2488557" y="1145894"/>
                  </a:cubicBezTo>
                  <a:cubicBezTo>
                    <a:pt x="2528322" y="1096772"/>
                    <a:pt x="2645388" y="920347"/>
                    <a:pt x="2673752" y="856527"/>
                  </a:cubicBezTo>
                  <a:cubicBezTo>
                    <a:pt x="2698528" y="800781"/>
                    <a:pt x="2712334" y="740780"/>
                    <a:pt x="2731625" y="682907"/>
                  </a:cubicBezTo>
                  <a:cubicBezTo>
                    <a:pt x="2712334" y="555585"/>
                    <a:pt x="2702921" y="426370"/>
                    <a:pt x="2673752" y="300942"/>
                  </a:cubicBezTo>
                  <a:cubicBezTo>
                    <a:pt x="2663981" y="258927"/>
                    <a:pt x="2643815" y="218062"/>
                    <a:pt x="2615878" y="185195"/>
                  </a:cubicBezTo>
                  <a:cubicBezTo>
                    <a:pt x="2536118" y="91360"/>
                    <a:pt x="2443690" y="40870"/>
                    <a:pt x="2326511" y="11575"/>
                  </a:cubicBezTo>
                  <a:cubicBezTo>
                    <a:pt x="2285168" y="1239"/>
                    <a:pt x="2241630" y="3858"/>
                    <a:pt x="2199190" y="0"/>
                  </a:cubicBezTo>
                  <a:lnTo>
                    <a:pt x="2071868" y="11575"/>
                  </a:lnTo>
                  <a:cubicBezTo>
                    <a:pt x="1985313" y="56583"/>
                    <a:pt x="1873579" y="190742"/>
                    <a:pt x="1805651" y="266218"/>
                  </a:cubicBezTo>
                  <a:cubicBezTo>
                    <a:pt x="1730122" y="447484"/>
                    <a:pt x="1748878" y="375358"/>
                    <a:pt x="1713053" y="590309"/>
                  </a:cubicBezTo>
                  <a:cubicBezTo>
                    <a:pt x="1692051" y="716319"/>
                    <a:pt x="1693145" y="760919"/>
                    <a:pt x="1666754" y="879676"/>
                  </a:cubicBezTo>
                  <a:cubicBezTo>
                    <a:pt x="1660661" y="907095"/>
                    <a:pt x="1655376" y="935196"/>
                    <a:pt x="1643605" y="960699"/>
                  </a:cubicBezTo>
                  <a:cubicBezTo>
                    <a:pt x="1624108" y="1002943"/>
                    <a:pt x="1586457" y="1046061"/>
                    <a:pt x="1551007" y="1076446"/>
                  </a:cubicBezTo>
                  <a:cubicBezTo>
                    <a:pt x="1513493" y="1108601"/>
                    <a:pt x="1479454" y="1146946"/>
                    <a:pt x="1435261" y="1169043"/>
                  </a:cubicBezTo>
                  <a:cubicBezTo>
                    <a:pt x="1368840" y="1202254"/>
                    <a:pt x="1403758" y="1183316"/>
                    <a:pt x="1331088" y="1226917"/>
                  </a:cubicBezTo>
                  <a:cubicBezTo>
                    <a:pt x="1284126" y="1344323"/>
                    <a:pt x="1326201" y="1223147"/>
                    <a:pt x="1296364" y="1412112"/>
                  </a:cubicBezTo>
                  <a:cubicBezTo>
                    <a:pt x="1291402" y="1443538"/>
                    <a:pt x="1273215" y="1504709"/>
                    <a:pt x="1273215" y="1504709"/>
                  </a:cubicBezTo>
                  <a:cubicBezTo>
                    <a:pt x="1259656" y="1500189"/>
                    <a:pt x="1174498" y="1475441"/>
                    <a:pt x="1157468" y="1458411"/>
                  </a:cubicBezTo>
                  <a:cubicBezTo>
                    <a:pt x="1143167" y="1444110"/>
                    <a:pt x="1129661" y="1398139"/>
                    <a:pt x="1122744" y="137738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23054BF5-7C1E-419D-A192-49F36B1B99C2}"/>
                </a:ext>
              </a:extLst>
            </p:cNvPr>
            <p:cNvSpPr/>
            <p:nvPr/>
          </p:nvSpPr>
          <p:spPr>
            <a:xfrm>
              <a:off x="9503773" y="1912975"/>
              <a:ext cx="185299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800" dirty="0">
                  <a:solidFill>
                    <a:srgbClr val="D9515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кошка</a:t>
              </a:r>
              <a:endParaRPr lang="tr-TR" sz="2800" i="0" dirty="0">
                <a:solidFill>
                  <a:srgbClr val="D9515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1018322F-372A-4EEF-BD7F-B4543B571563}"/>
                </a:ext>
              </a:extLst>
            </p:cNvPr>
            <p:cNvSpPr/>
            <p:nvPr/>
          </p:nvSpPr>
          <p:spPr>
            <a:xfrm>
              <a:off x="11172794" y="956413"/>
              <a:ext cx="203841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800" dirty="0">
                  <a:solidFill>
                    <a:srgbClr val="D9515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собака</a:t>
              </a:r>
              <a:endParaRPr lang="tr-TR" sz="2800" i="0" dirty="0">
                <a:solidFill>
                  <a:srgbClr val="D9515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B6B65398-1A29-4647-86B4-747FE6DC72E6}"/>
                </a:ext>
              </a:extLst>
            </p:cNvPr>
            <p:cNvSpPr/>
            <p:nvPr/>
          </p:nvSpPr>
          <p:spPr>
            <a:xfrm>
              <a:off x="9266966" y="2113400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D95151"/>
                </a:solidFill>
              </a:endParaRPr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088794D5-57B7-4F8C-9759-575D86B432DC}"/>
                </a:ext>
              </a:extLst>
            </p:cNvPr>
            <p:cNvSpPr/>
            <p:nvPr/>
          </p:nvSpPr>
          <p:spPr>
            <a:xfrm>
              <a:off x="10954863" y="116907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D9515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3366D13-2B03-436A-B852-31C7A1D51E60}"/>
              </a:ext>
            </a:extLst>
          </p:cNvPr>
          <p:cNvGrpSpPr/>
          <p:nvPr/>
        </p:nvGrpSpPr>
        <p:grpSpPr>
          <a:xfrm>
            <a:off x="750748" y="3886722"/>
            <a:ext cx="2784664" cy="2039497"/>
            <a:chOff x="250996" y="1121419"/>
            <a:chExt cx="2784664" cy="2039497"/>
          </a:xfrm>
        </p:grpSpPr>
        <p:sp>
          <p:nvSpPr>
            <p:cNvPr id="37" name="Полилиния: фигура 33">
              <a:extLst>
                <a:ext uri="{FF2B5EF4-FFF2-40B4-BE49-F238E27FC236}">
                  <a16:creationId xmlns:a16="http://schemas.microsoft.com/office/drawing/2014/main" id="{C4FAFFB0-ACC8-4F94-911E-5E9630A64340}"/>
                </a:ext>
              </a:extLst>
            </p:cNvPr>
            <p:cNvSpPr/>
            <p:nvPr/>
          </p:nvSpPr>
          <p:spPr>
            <a:xfrm>
              <a:off x="250996" y="1121419"/>
              <a:ext cx="2784664" cy="2039497"/>
            </a:xfrm>
            <a:custGeom>
              <a:avLst/>
              <a:gdLst>
                <a:gd name="connsiteX0" fmla="*/ 173621 w 1991200"/>
                <a:gd name="connsiteY0" fmla="*/ 856527 h 1759352"/>
                <a:gd name="connsiteX1" fmla="*/ 219919 w 1991200"/>
                <a:gd name="connsiteY1" fmla="*/ 763929 h 1759352"/>
                <a:gd name="connsiteX2" fmla="*/ 289367 w 1991200"/>
                <a:gd name="connsiteY2" fmla="*/ 578734 h 1759352"/>
                <a:gd name="connsiteX3" fmla="*/ 451413 w 1991200"/>
                <a:gd name="connsiteY3" fmla="*/ 335666 h 1759352"/>
                <a:gd name="connsiteX4" fmla="*/ 601884 w 1991200"/>
                <a:gd name="connsiteY4" fmla="*/ 173621 h 1759352"/>
                <a:gd name="connsiteX5" fmla="*/ 682907 w 1991200"/>
                <a:gd name="connsiteY5" fmla="*/ 104172 h 1759352"/>
                <a:gd name="connsiteX6" fmla="*/ 868102 w 1991200"/>
                <a:gd name="connsiteY6" fmla="*/ 23150 h 1759352"/>
                <a:gd name="connsiteX7" fmla="*/ 1064871 w 1991200"/>
                <a:gd name="connsiteY7" fmla="*/ 0 h 1759352"/>
                <a:gd name="connsiteX8" fmla="*/ 1713054 w 1991200"/>
                <a:gd name="connsiteY8" fmla="*/ 57874 h 1759352"/>
                <a:gd name="connsiteX9" fmla="*/ 1747778 w 1991200"/>
                <a:gd name="connsiteY9" fmla="*/ 69448 h 1759352"/>
                <a:gd name="connsiteX10" fmla="*/ 1782502 w 1991200"/>
                <a:gd name="connsiteY10" fmla="*/ 92598 h 1759352"/>
                <a:gd name="connsiteX11" fmla="*/ 1921398 w 1991200"/>
                <a:gd name="connsiteY11" fmla="*/ 277793 h 1759352"/>
                <a:gd name="connsiteX12" fmla="*/ 1979271 w 1991200"/>
                <a:gd name="connsiteY12" fmla="*/ 370390 h 1759352"/>
                <a:gd name="connsiteX13" fmla="*/ 1990846 w 1991200"/>
                <a:gd name="connsiteY13" fmla="*/ 497712 h 1759352"/>
                <a:gd name="connsiteX14" fmla="*/ 1967697 w 1991200"/>
                <a:gd name="connsiteY14" fmla="*/ 578734 h 1759352"/>
                <a:gd name="connsiteX15" fmla="*/ 1782502 w 1991200"/>
                <a:gd name="connsiteY15" fmla="*/ 671332 h 1759352"/>
                <a:gd name="connsiteX16" fmla="*/ 1481560 w 1991200"/>
                <a:gd name="connsiteY16" fmla="*/ 648183 h 1759352"/>
                <a:gd name="connsiteX17" fmla="*/ 1423686 w 1991200"/>
                <a:gd name="connsiteY17" fmla="*/ 636608 h 1759352"/>
                <a:gd name="connsiteX18" fmla="*/ 1030147 w 1991200"/>
                <a:gd name="connsiteY18" fmla="*/ 694481 h 1759352"/>
                <a:gd name="connsiteX19" fmla="*/ 960699 w 1991200"/>
                <a:gd name="connsiteY19" fmla="*/ 891251 h 1759352"/>
                <a:gd name="connsiteX20" fmla="*/ 995423 w 1991200"/>
                <a:gd name="connsiteY20" fmla="*/ 1088021 h 1759352"/>
                <a:gd name="connsiteX21" fmla="*/ 1099595 w 1991200"/>
                <a:gd name="connsiteY21" fmla="*/ 1284790 h 1759352"/>
                <a:gd name="connsiteX22" fmla="*/ 1180618 w 1991200"/>
                <a:gd name="connsiteY22" fmla="*/ 1481560 h 1759352"/>
                <a:gd name="connsiteX23" fmla="*/ 1192193 w 1991200"/>
                <a:gd name="connsiteY23" fmla="*/ 1539433 h 1759352"/>
                <a:gd name="connsiteX24" fmla="*/ 1145894 w 1991200"/>
                <a:gd name="connsiteY24" fmla="*/ 1666755 h 1759352"/>
                <a:gd name="connsiteX25" fmla="*/ 1053297 w 1991200"/>
                <a:gd name="connsiteY25" fmla="*/ 1724628 h 1759352"/>
                <a:gd name="connsiteX26" fmla="*/ 821803 w 1991200"/>
                <a:gd name="connsiteY26" fmla="*/ 1759352 h 1759352"/>
                <a:gd name="connsiteX27" fmla="*/ 544010 w 1991200"/>
                <a:gd name="connsiteY27" fmla="*/ 1701479 h 1759352"/>
                <a:gd name="connsiteX28" fmla="*/ 405114 w 1991200"/>
                <a:gd name="connsiteY28" fmla="*/ 1643605 h 1759352"/>
                <a:gd name="connsiteX29" fmla="*/ 312517 w 1991200"/>
                <a:gd name="connsiteY29" fmla="*/ 1597307 h 1759352"/>
                <a:gd name="connsiteX30" fmla="*/ 150471 w 1991200"/>
                <a:gd name="connsiteY30" fmla="*/ 1446836 h 1759352"/>
                <a:gd name="connsiteX31" fmla="*/ 57874 w 1991200"/>
                <a:gd name="connsiteY31" fmla="*/ 1273215 h 1759352"/>
                <a:gd name="connsiteX32" fmla="*/ 23150 w 1991200"/>
                <a:gd name="connsiteY32" fmla="*/ 1169043 h 1759352"/>
                <a:gd name="connsiteX33" fmla="*/ 11575 w 1991200"/>
                <a:gd name="connsiteY33" fmla="*/ 1099595 h 1759352"/>
                <a:gd name="connsiteX34" fmla="*/ 0 w 1991200"/>
                <a:gd name="connsiteY34" fmla="*/ 1053296 h 1759352"/>
                <a:gd name="connsiteX35" fmla="*/ 11575 w 1991200"/>
                <a:gd name="connsiteY35" fmla="*/ 960699 h 1759352"/>
                <a:gd name="connsiteX36" fmla="*/ 57874 w 1991200"/>
                <a:gd name="connsiteY36" fmla="*/ 914400 h 1759352"/>
                <a:gd name="connsiteX37" fmla="*/ 115747 w 1991200"/>
                <a:gd name="connsiteY37" fmla="*/ 844952 h 1759352"/>
                <a:gd name="connsiteX38" fmla="*/ 162046 w 1991200"/>
                <a:gd name="connsiteY38" fmla="*/ 763929 h 1759352"/>
                <a:gd name="connsiteX39" fmla="*/ 243069 w 1991200"/>
                <a:gd name="connsiteY39" fmla="*/ 729205 h 1759352"/>
                <a:gd name="connsiteX40" fmla="*/ 254643 w 1991200"/>
                <a:gd name="connsiteY40" fmla="*/ 694481 h 175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991200" h="1759352">
                  <a:moveTo>
                    <a:pt x="173621" y="856527"/>
                  </a:moveTo>
                  <a:cubicBezTo>
                    <a:pt x="189054" y="825661"/>
                    <a:pt x="206646" y="795784"/>
                    <a:pt x="219919" y="763929"/>
                  </a:cubicBezTo>
                  <a:cubicBezTo>
                    <a:pt x="245276" y="703071"/>
                    <a:pt x="261603" y="638533"/>
                    <a:pt x="289367" y="578734"/>
                  </a:cubicBezTo>
                  <a:cubicBezTo>
                    <a:pt x="333726" y="483191"/>
                    <a:pt x="385765" y="415381"/>
                    <a:pt x="451413" y="335666"/>
                  </a:cubicBezTo>
                  <a:cubicBezTo>
                    <a:pt x="496253" y="281218"/>
                    <a:pt x="549526" y="221952"/>
                    <a:pt x="601884" y="173621"/>
                  </a:cubicBezTo>
                  <a:cubicBezTo>
                    <a:pt x="628022" y="149494"/>
                    <a:pt x="653310" y="123903"/>
                    <a:pt x="682907" y="104172"/>
                  </a:cubicBezTo>
                  <a:cubicBezTo>
                    <a:pt x="718707" y="80306"/>
                    <a:pt x="825614" y="34480"/>
                    <a:pt x="868102" y="23150"/>
                  </a:cubicBezTo>
                  <a:cubicBezTo>
                    <a:pt x="898809" y="14961"/>
                    <a:pt x="1048046" y="1683"/>
                    <a:pt x="1064871" y="0"/>
                  </a:cubicBezTo>
                  <a:cubicBezTo>
                    <a:pt x="1233905" y="5453"/>
                    <a:pt x="1540133" y="237"/>
                    <a:pt x="1713054" y="57874"/>
                  </a:cubicBezTo>
                  <a:lnTo>
                    <a:pt x="1747778" y="69448"/>
                  </a:lnTo>
                  <a:cubicBezTo>
                    <a:pt x="1759353" y="77165"/>
                    <a:pt x="1771940" y="83545"/>
                    <a:pt x="1782502" y="92598"/>
                  </a:cubicBezTo>
                  <a:cubicBezTo>
                    <a:pt x="1846149" y="147153"/>
                    <a:pt x="1872779" y="200002"/>
                    <a:pt x="1921398" y="277793"/>
                  </a:cubicBezTo>
                  <a:lnTo>
                    <a:pt x="1979271" y="370390"/>
                  </a:lnTo>
                  <a:cubicBezTo>
                    <a:pt x="1983129" y="412831"/>
                    <a:pt x="1993210" y="455162"/>
                    <a:pt x="1990846" y="497712"/>
                  </a:cubicBezTo>
                  <a:cubicBezTo>
                    <a:pt x="1989288" y="525757"/>
                    <a:pt x="1984550" y="556264"/>
                    <a:pt x="1967697" y="578734"/>
                  </a:cubicBezTo>
                  <a:cubicBezTo>
                    <a:pt x="1925484" y="635018"/>
                    <a:pt x="1842514" y="651328"/>
                    <a:pt x="1782502" y="671332"/>
                  </a:cubicBezTo>
                  <a:lnTo>
                    <a:pt x="1481560" y="648183"/>
                  </a:lnTo>
                  <a:cubicBezTo>
                    <a:pt x="1461978" y="646288"/>
                    <a:pt x="1443257" y="634601"/>
                    <a:pt x="1423686" y="636608"/>
                  </a:cubicBezTo>
                  <a:cubicBezTo>
                    <a:pt x="1291787" y="650136"/>
                    <a:pt x="1161327" y="675190"/>
                    <a:pt x="1030147" y="694481"/>
                  </a:cubicBezTo>
                  <a:cubicBezTo>
                    <a:pt x="1011381" y="735768"/>
                    <a:pt x="955363" y="829885"/>
                    <a:pt x="960699" y="891251"/>
                  </a:cubicBezTo>
                  <a:cubicBezTo>
                    <a:pt x="966469" y="957604"/>
                    <a:pt x="973256" y="1025215"/>
                    <a:pt x="995423" y="1088021"/>
                  </a:cubicBezTo>
                  <a:cubicBezTo>
                    <a:pt x="1020123" y="1158004"/>
                    <a:pt x="1069454" y="1216972"/>
                    <a:pt x="1099595" y="1284790"/>
                  </a:cubicBezTo>
                  <a:cubicBezTo>
                    <a:pt x="1126964" y="1346369"/>
                    <a:pt x="1160589" y="1416465"/>
                    <a:pt x="1180618" y="1481560"/>
                  </a:cubicBezTo>
                  <a:cubicBezTo>
                    <a:pt x="1186404" y="1500363"/>
                    <a:pt x="1188335" y="1520142"/>
                    <a:pt x="1192193" y="1539433"/>
                  </a:cubicBezTo>
                  <a:cubicBezTo>
                    <a:pt x="1176760" y="1581874"/>
                    <a:pt x="1166090" y="1626363"/>
                    <a:pt x="1145894" y="1666755"/>
                  </a:cubicBezTo>
                  <a:cubicBezTo>
                    <a:pt x="1128430" y="1701682"/>
                    <a:pt x="1085812" y="1713790"/>
                    <a:pt x="1053297" y="1724628"/>
                  </a:cubicBezTo>
                  <a:cubicBezTo>
                    <a:pt x="947935" y="1759748"/>
                    <a:pt x="957241" y="1748933"/>
                    <a:pt x="821803" y="1759352"/>
                  </a:cubicBezTo>
                  <a:cubicBezTo>
                    <a:pt x="729205" y="1740061"/>
                    <a:pt x="635145" y="1726794"/>
                    <a:pt x="544010" y="1701479"/>
                  </a:cubicBezTo>
                  <a:cubicBezTo>
                    <a:pt x="495683" y="1688055"/>
                    <a:pt x="450853" y="1664188"/>
                    <a:pt x="405114" y="1643605"/>
                  </a:cubicBezTo>
                  <a:cubicBezTo>
                    <a:pt x="373645" y="1629444"/>
                    <a:pt x="340954" y="1616857"/>
                    <a:pt x="312517" y="1597307"/>
                  </a:cubicBezTo>
                  <a:cubicBezTo>
                    <a:pt x="287646" y="1580208"/>
                    <a:pt x="175192" y="1477051"/>
                    <a:pt x="150471" y="1446836"/>
                  </a:cubicBezTo>
                  <a:cubicBezTo>
                    <a:pt x="127024" y="1418178"/>
                    <a:pt x="61633" y="1282143"/>
                    <a:pt x="57874" y="1273215"/>
                  </a:cubicBezTo>
                  <a:cubicBezTo>
                    <a:pt x="43670" y="1239481"/>
                    <a:pt x="32581" y="1204409"/>
                    <a:pt x="23150" y="1169043"/>
                  </a:cubicBezTo>
                  <a:cubicBezTo>
                    <a:pt x="17103" y="1146367"/>
                    <a:pt x="16178" y="1122608"/>
                    <a:pt x="11575" y="1099595"/>
                  </a:cubicBezTo>
                  <a:cubicBezTo>
                    <a:pt x="8455" y="1083996"/>
                    <a:pt x="3858" y="1068729"/>
                    <a:pt x="0" y="1053296"/>
                  </a:cubicBezTo>
                  <a:cubicBezTo>
                    <a:pt x="3858" y="1022430"/>
                    <a:pt x="-389" y="989412"/>
                    <a:pt x="11575" y="960699"/>
                  </a:cubicBezTo>
                  <a:cubicBezTo>
                    <a:pt x="19970" y="940552"/>
                    <a:pt x="43502" y="930825"/>
                    <a:pt x="57874" y="914400"/>
                  </a:cubicBezTo>
                  <a:cubicBezTo>
                    <a:pt x="154192" y="804323"/>
                    <a:pt x="47818" y="912884"/>
                    <a:pt x="115747" y="844952"/>
                  </a:cubicBezTo>
                  <a:cubicBezTo>
                    <a:pt x="127513" y="809655"/>
                    <a:pt x="129345" y="791958"/>
                    <a:pt x="162046" y="763929"/>
                  </a:cubicBezTo>
                  <a:cubicBezTo>
                    <a:pt x="180248" y="748327"/>
                    <a:pt x="219560" y="737042"/>
                    <a:pt x="243069" y="729205"/>
                  </a:cubicBezTo>
                  <a:lnTo>
                    <a:pt x="254643" y="69448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A4C4E03D-987B-4735-9DED-B1B2B66EFE3D}"/>
                </a:ext>
              </a:extLst>
            </p:cNvPr>
            <p:cNvSpPr/>
            <p:nvPr/>
          </p:nvSpPr>
          <p:spPr>
            <a:xfrm>
              <a:off x="1569558" y="1218107"/>
              <a:ext cx="129717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cat</a:t>
              </a:r>
              <a:endParaRPr lang="tr-TR" sz="2800" i="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CDF16B76-1A50-43D5-A3EB-BF6797BCB20D}"/>
                </a:ext>
              </a:extLst>
            </p:cNvPr>
            <p:cNvSpPr/>
            <p:nvPr/>
          </p:nvSpPr>
          <p:spPr>
            <a:xfrm>
              <a:off x="715418" y="2407036"/>
              <a:ext cx="129717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dog</a:t>
              </a:r>
              <a:endParaRPr lang="tr-TR" sz="2800" i="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0C1865CB-0405-458C-9CFF-A4E2CB6FBFF9}"/>
                </a:ext>
              </a:extLst>
            </p:cNvPr>
            <p:cNvSpPr/>
            <p:nvPr/>
          </p:nvSpPr>
          <p:spPr>
            <a:xfrm>
              <a:off x="2351584" y="141131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F0759B0F-A8CA-4F45-903A-80B3B2428265}"/>
                </a:ext>
              </a:extLst>
            </p:cNvPr>
            <p:cNvSpPr/>
            <p:nvPr/>
          </p:nvSpPr>
          <p:spPr>
            <a:xfrm>
              <a:off x="1463328" y="2845831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2" name="Заголовок 1"/>
          <p:cNvSpPr txBox="1">
            <a:spLocks/>
          </p:cNvSpPr>
          <p:nvPr/>
        </p:nvSpPr>
        <p:spPr>
          <a:xfrm>
            <a:off x="2135560" y="37651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Векторные модели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51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2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15780" y="6476951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61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8FBCF8B-35C7-47E7-95BF-CB2E8F65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855BF48-2887-4862-9EF2-7FBA0ACEC95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CB021AE-9AA7-4E59-B2DF-934B3C25C99E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ED249B-5CE0-48DE-8EC3-09CD6541B460}"/>
              </a:ext>
            </a:extLst>
          </p:cNvPr>
          <p:cNvSpPr txBox="1"/>
          <p:nvPr/>
        </p:nvSpPr>
        <p:spPr>
          <a:xfrm>
            <a:off x="191344" y="1036940"/>
            <a:ext cx="1245738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Regular Expressions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Модуль Python RE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Полезно знать базу</a:t>
            </a:r>
          </a:p>
          <a:p>
            <a:r>
              <a:rPr lang="ru-RU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Предварительная обработка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Тут нам помогает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nltk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spacy 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 другие библиотеки 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Разбиваем на слова, удаляем ненужное и т.д. </a:t>
            </a:r>
          </a:p>
          <a:p>
            <a:r>
              <a:rPr lang="ru-RU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Вложения (</a:t>
            </a:r>
            <a:r>
              <a:rPr lang="en-US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Encoding 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 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 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это близкое, но разное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Уменьшение размерности позволяет это анализировать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Чиселко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для слов</a:t>
            </a:r>
          </a:p>
          <a:p>
            <a:r>
              <a:rPr lang="ru-RU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Статистический подход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Частоты / Счетчики слов, 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TF-IDF</a:t>
            </a:r>
          </a:p>
          <a:p>
            <a:r>
              <a:rPr lang="ru-RU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Контекстный подход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Word2Vec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FastText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GloVe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1"/>
            <a:r>
              <a:rPr lang="ru-RU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Алгебра над вложениями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Библиотека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Gensim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для 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Word2Vec 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подобного)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Наивный машинный перевод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C443E87-AF8E-42E4-8055-EE1FBDC306B0}"/>
              </a:ext>
            </a:extLst>
          </p:cNvPr>
          <p:cNvSpPr txBox="1">
            <a:spLocks/>
          </p:cNvSpPr>
          <p:nvPr/>
        </p:nvSpPr>
        <p:spPr>
          <a:xfrm>
            <a:off x="1919536" y="-13661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Резюме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6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62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1A89972-363F-4391-8BC0-154EF6DC0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235AC55-2B6F-4178-8775-4065DE601CAD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EA5AB88-D7D6-4375-9BA5-95ABB2B2FDE7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644AB9B-3C7C-4523-823F-206A4505CA70}"/>
              </a:ext>
            </a:extLst>
          </p:cNvPr>
          <p:cNvSpPr/>
          <p:nvPr/>
        </p:nvSpPr>
        <p:spPr>
          <a:xfrm>
            <a:off x="2279576" y="270810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модели. Антон Долганов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BC470DC0-6682-4BB5-9EB1-6759999838C5}"/>
              </a:ext>
            </a:extLst>
          </p:cNvPr>
          <p:cNvSpPr txBox="1">
            <a:spLocks/>
          </p:cNvSpPr>
          <p:nvPr/>
        </p:nvSpPr>
        <p:spPr>
          <a:xfrm>
            <a:off x="2063552" y="2188876"/>
            <a:ext cx="856895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Вопросы, пожелания, предложения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E9C3EA-DF43-4BB2-9655-F0F605E3D789}"/>
              </a:ext>
            </a:extLst>
          </p:cNvPr>
          <p:cNvSpPr txBox="1"/>
          <p:nvPr/>
        </p:nvSpPr>
        <p:spPr>
          <a:xfrm>
            <a:off x="2567608" y="4010997"/>
            <a:ext cx="72994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115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ru-RU" sz="6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56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FBFA25-7772-49FD-AFC8-DAC96D9A73EE}"/>
              </a:ext>
            </a:extLst>
          </p:cNvPr>
          <p:cNvSpPr txBox="1"/>
          <p:nvPr/>
        </p:nvSpPr>
        <p:spPr>
          <a:xfrm>
            <a:off x="479376" y="1727956"/>
            <a:ext cx="102186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[ ]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(Square </a:t>
            </a:r>
            <a:r>
              <a:rPr lang="ru-RU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brackets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)набор символов. </a:t>
            </a:r>
          </a:p>
          <a:p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Соответствует любому одиночному символу в скобках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5C1AF6-91C2-4396-89A9-81AA14CFEC7D}"/>
              </a:ext>
            </a:extLst>
          </p:cNvPr>
          <p:cNvSpPr txBox="1"/>
          <p:nvPr/>
        </p:nvSpPr>
        <p:spPr>
          <a:xfrm>
            <a:off x="407368" y="2868080"/>
            <a:ext cx="6142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[^ ]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любой одиночный символ не в скобках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CDF78-485F-4297-A616-8D44CB2EED80}"/>
              </a:ext>
            </a:extLst>
          </p:cNvPr>
          <p:cNvSpPr txBox="1"/>
          <p:nvPr/>
        </p:nvSpPr>
        <p:spPr>
          <a:xfrm>
            <a:off x="383703" y="3757179"/>
            <a:ext cx="6142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( )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все внутри это шаблон в целом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40FF5E-41F9-4A04-BC82-517638B8F174}"/>
              </a:ext>
            </a:extLst>
          </p:cNvPr>
          <p:cNvSpPr txBox="1"/>
          <p:nvPr/>
        </p:nvSpPr>
        <p:spPr>
          <a:xfrm>
            <a:off x="367543" y="4646278"/>
            <a:ext cx="10536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{}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- узорные скобки указать конкретное количество совпадений</a:t>
            </a:r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1769838" y="26840"/>
            <a:ext cx="8856984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Регулярные выражения и их синтаксис</a:t>
            </a:r>
          </a:p>
        </p:txBody>
      </p:sp>
    </p:spTree>
    <p:extLst>
      <p:ext uri="{BB962C8B-B14F-4D97-AF65-F5344CB8AC3E}">
        <p14:creationId xmlns:p14="http://schemas.microsoft.com/office/powerpoint/2010/main" val="82858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63552" y="28471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Некоторые специальные классы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03F2DB-DF2C-4B6F-B2FB-BAE52A8EF4DF}"/>
              </a:ext>
            </a:extLst>
          </p:cNvPr>
          <p:cNvSpPr txBox="1"/>
          <p:nvPr/>
        </p:nvSpPr>
        <p:spPr>
          <a:xfrm>
            <a:off x="767408" y="1514487"/>
            <a:ext cx="1065718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\d</a:t>
            </a:r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 эквивалентно </a:t>
            </a:r>
            <a:r>
              <a:rPr lang="ru-RU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[0-9]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любой цифра</a:t>
            </a:r>
          </a:p>
          <a:p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\D</a:t>
            </a:r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 эквивалентно </a:t>
            </a:r>
            <a:r>
              <a:rPr lang="ru-RU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[^0-9]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любой не цифре</a:t>
            </a:r>
          </a:p>
          <a:p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\s</a:t>
            </a:r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 эквивалентно 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[ \t\n\x0b\r\f] любому пробельному символу</a:t>
            </a:r>
          </a:p>
          <a:p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\S</a:t>
            </a:r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 эквивалентно 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[^ \t\n\x0b\r\f] любому </a:t>
            </a:r>
            <a:r>
              <a:rPr lang="ru-RU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непробельному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символу</a:t>
            </a:r>
          </a:p>
          <a:p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\w</a:t>
            </a:r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 эквивалентно </a:t>
            </a:r>
            <a:r>
              <a:rPr lang="ru-RU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[a-zA-Z_0-9]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любому буквенно-цифровому символу</a:t>
            </a:r>
          </a:p>
          <a:p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\W</a:t>
            </a:r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 эквивалентно </a:t>
            </a:r>
            <a:r>
              <a:rPr lang="ru-RU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[^a-zA-Z_0-9]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любому </a:t>
            </a:r>
            <a:r>
              <a:rPr lang="ru-RU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небуквенно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-цифровому символу</a:t>
            </a:r>
          </a:p>
          <a:p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\b - найти пустую строку в начале или в конце слова</a:t>
            </a:r>
          </a:p>
          <a:p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\B как-то наоборот</a:t>
            </a:r>
          </a:p>
        </p:txBody>
      </p:sp>
    </p:spTree>
    <p:extLst>
      <p:ext uri="{BB962C8B-B14F-4D97-AF65-F5344CB8AC3E}">
        <p14:creationId xmlns:p14="http://schemas.microsoft.com/office/powerpoint/2010/main" val="139619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47528" y="17487"/>
            <a:ext cx="9577064" cy="827739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Методы и объекты регулярных выражений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27EF37-F145-4F57-AEB8-C8DF2CAA4D4C}"/>
              </a:ext>
            </a:extLst>
          </p:cNvPr>
          <p:cNvSpPr txBox="1"/>
          <p:nvPr/>
        </p:nvSpPr>
        <p:spPr>
          <a:xfrm>
            <a:off x="417236" y="1380754"/>
            <a:ext cx="109197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re.compile</a:t>
            </a:r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('</a:t>
            </a:r>
            <a:r>
              <a:rPr lang="ru-RU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pattern</a:t>
            </a:r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')</a:t>
            </a:r>
            <a:endParaRPr lang="ru-RU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сохранить шаблон как переменную для использования в будущем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95653B-B4F6-4E84-B23B-39AAF91F7430}"/>
              </a:ext>
            </a:extLst>
          </p:cNvPr>
          <p:cNvSpPr txBox="1"/>
          <p:nvPr/>
        </p:nvSpPr>
        <p:spPr>
          <a:xfrm>
            <a:off x="338467" y="2335590"/>
            <a:ext cx="61423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re.match</a:t>
            </a:r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ru-RU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pattern</a:t>
            </a:r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ru-RU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)</a:t>
            </a:r>
            <a:endParaRPr lang="ru-RU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вернуть совпадение в начале строки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FB1B5E-737E-435C-B90E-1A61CA2883F2}"/>
              </a:ext>
            </a:extLst>
          </p:cNvPr>
          <p:cNvSpPr txBox="1"/>
          <p:nvPr/>
        </p:nvSpPr>
        <p:spPr>
          <a:xfrm>
            <a:off x="338467" y="3359851"/>
            <a:ext cx="115932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re.findall</a:t>
            </a:r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ru-RU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pattern</a:t>
            </a:r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ru-RU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)</a:t>
            </a:r>
            <a:endParaRPr lang="ru-RU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Сканирует шаблон регулярного выражения по всей строке и возвращает все совпадения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20DC02-D369-4579-BA13-2BE9FB4B4428}"/>
              </a:ext>
            </a:extLst>
          </p:cNvPr>
          <p:cNvSpPr txBox="1"/>
          <p:nvPr/>
        </p:nvSpPr>
        <p:spPr>
          <a:xfrm>
            <a:off x="269167" y="4371085"/>
            <a:ext cx="106406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re.split</a:t>
            </a:r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ru-RU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pattern</a:t>
            </a:r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ru-RU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)</a:t>
            </a:r>
            <a:endParaRPr lang="ru-RU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разбивает строку на список совпадений в соответствии с заданным шаблоном регулярного выражения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1C9E7D-0229-43C9-9C78-B9889DEAB1F3}"/>
              </a:ext>
            </a:extLst>
          </p:cNvPr>
          <p:cNvSpPr txBox="1"/>
          <p:nvPr/>
        </p:nvSpPr>
        <p:spPr>
          <a:xfrm>
            <a:off x="269167" y="5697602"/>
            <a:ext cx="117318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re.sub</a:t>
            </a:r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ru-RU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pattern</a:t>
            </a:r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ru-RU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replacement</a:t>
            </a:r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ru-RU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)</a:t>
            </a:r>
            <a:endParaRPr lang="ru-RU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Замените одно или несколько вхождений шаблона в строке на </a:t>
            </a:r>
            <a:r>
              <a:rPr lang="ru-RU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replacement</a:t>
            </a:r>
            <a:endParaRPr lang="ru-RU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8927</TotalTime>
  <Words>2905</Words>
  <Application>Microsoft Office PowerPoint</Application>
  <PresentationFormat>Широкоэкранный</PresentationFormat>
  <Paragraphs>964</Paragraphs>
  <Slides>62</Slides>
  <Notes>61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62</vt:i4>
      </vt:variant>
    </vt:vector>
  </HeadingPairs>
  <TitlesOfParts>
    <vt:vector size="72" baseType="lpstr">
      <vt:lpstr>32</vt:lpstr>
      <vt:lpstr>-apple-system</vt:lpstr>
      <vt:lpstr>Arial</vt:lpstr>
      <vt:lpstr>Calibri</vt:lpstr>
      <vt:lpstr>Cambria Math</vt:lpstr>
      <vt:lpstr>Courier New</vt:lpstr>
      <vt:lpstr>Helvetica Neue</vt:lpstr>
      <vt:lpstr>Times New Roman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Regular Expressions</vt:lpstr>
      <vt:lpstr>Регулярные выражения и их синтаксис</vt:lpstr>
      <vt:lpstr>Презентация PowerPoint</vt:lpstr>
      <vt:lpstr>Некоторые специальные классы</vt:lpstr>
      <vt:lpstr>Методы и объекты регулярных выражений</vt:lpstr>
      <vt:lpstr>Презентация PowerPoint</vt:lpstr>
      <vt:lpstr>Предварительная обработка (раньше)</vt:lpstr>
      <vt:lpstr>Предварительная обработка</vt:lpstr>
      <vt:lpstr>Про токенизацию</vt:lpstr>
      <vt:lpstr>Презентация PowerPoint</vt:lpstr>
      <vt:lpstr>Презентация PowerPoint</vt:lpstr>
      <vt:lpstr>Стемминг / Лемматизация</vt:lpstr>
      <vt:lpstr>Стемминг / Лемматизация</vt:lpstr>
      <vt:lpstr>Стемминг</vt:lpstr>
      <vt:lpstr>Лемматизация</vt:lpstr>
      <vt:lpstr>Презентация PowerPoint</vt:lpstr>
      <vt:lpstr>Презентация PowerPoint</vt:lpstr>
      <vt:lpstr>Про хитрые представления</vt:lpstr>
      <vt:lpstr>Презентация PowerPoint</vt:lpstr>
      <vt:lpstr>Презентация PowerPoint</vt:lpstr>
      <vt:lpstr>Word Embeddings (Вложения)</vt:lpstr>
      <vt:lpstr>Презентация PowerPoint</vt:lpstr>
      <vt:lpstr>Презентация PowerPoint</vt:lpstr>
      <vt:lpstr>Презентация PowerPoint</vt:lpstr>
      <vt:lpstr>Презентация PowerPoint</vt:lpstr>
      <vt:lpstr>Словарь</vt:lpstr>
      <vt:lpstr>В scikit-learn</vt:lpstr>
      <vt:lpstr>Простой вектор признаков</vt:lpstr>
      <vt:lpstr>Условная встречаемость</vt:lpstr>
      <vt:lpstr>Частоты слов</vt:lpstr>
      <vt:lpstr>Обратная частота документа   Inverse Document Frequency IDF</vt:lpstr>
      <vt:lpstr>Term Frequency TF  + (*) Inverse Document Frequency IDF = win</vt:lpstr>
      <vt:lpstr>Презентация PowerPoint</vt:lpstr>
      <vt:lpstr>Презентация PowerPoint</vt:lpstr>
      <vt:lpstr>Презентация PowerPoint</vt:lpstr>
      <vt:lpstr>Контекст</vt:lpstr>
      <vt:lpstr>Word by Word</vt:lpstr>
      <vt:lpstr>Word by Document</vt:lpstr>
      <vt:lpstr>Презентация PowerPoint</vt:lpstr>
      <vt:lpstr>Презентация PowerPoint</vt:lpstr>
      <vt:lpstr>Word2Vec</vt:lpstr>
      <vt:lpstr>Презентация PowerPoint</vt:lpstr>
      <vt:lpstr>Презентация PowerPoint</vt:lpstr>
      <vt:lpstr>Презентация PowerPoint</vt:lpstr>
      <vt:lpstr>Презентация PowerPoint</vt:lpstr>
      <vt:lpstr>Word2Vec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Как проверить «хорошесть» вложений</vt:lpstr>
      <vt:lpstr>Векторные модели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Атоша</dc:creator>
  <cp:lastModifiedBy>Антон Юрьевич Долганов</cp:lastModifiedBy>
  <cp:revision>288</cp:revision>
  <dcterms:created xsi:type="dcterms:W3CDTF">2019-05-20T04:53:11Z</dcterms:created>
  <dcterms:modified xsi:type="dcterms:W3CDTF">2024-04-11T08:36:59Z</dcterms:modified>
</cp:coreProperties>
</file>