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etsen" charset="1" panose="020108030300000D0203"/>
      <p:regular r:id="rId15"/>
    </p:embeddedFont>
    <p:embeddedFont>
      <p:font typeface="Orienta" charset="1" panose="02000603040000020004"/>
      <p:regular r:id="rId16"/>
    </p:embeddedFont>
    <p:embeddedFont>
      <p:font typeface="Canva Sans Medium" charset="1" panose="020B06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wwwnc.cdc.gov/eid/article/12/1/05-0979_article" TargetMode="External" Type="http://schemas.openxmlformats.org/officeDocument/2006/relationships/hyperlink"/><Relationship Id="rId5" Target="https://www.worldometers.info/aids/" TargetMode="External" Type="http://schemas.openxmlformats.org/officeDocument/2006/relationships/hyperlink"/><Relationship Id="rId6" Target="https://www.cdc.gov/orr/timeline/events/sars.html" TargetMode="External" Type="http://schemas.openxmlformats.org/officeDocument/2006/relationships/hyperlink"/><Relationship Id="rId7" Target="https://www.cdc.gov/flu/about/burden/2019-2020.html" TargetMode="External" Type="http://schemas.openxmlformats.org/officeDocument/2006/relationships/hyperlink"/><Relationship Id="rId8" Target="https://www.who.int/health-topics/ebola" TargetMode="External" Type="http://schemas.openxmlformats.org/officeDocument/2006/relationships/hyperlink"/><Relationship Id="rId9" Target="https://www.worldometers.info/coronavirus/"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p2.predict.global" TargetMode="External" Type="http://schemas.openxmlformats.org/officeDocument/2006/relationships/hyperlink"/><Relationship Id="rId7" Target="https://www.bluedot.global" TargetMode="External" Type="http://schemas.openxmlformats.org/officeDocument/2006/relationships/hyperlink"/><Relationship Id="rId8" Target="https://manoa.hawaii.edu/ovprs/2024/04/02/"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50730" y="6330959"/>
            <a:ext cx="3703166" cy="2161303"/>
          </a:xfrm>
          <a:custGeom>
            <a:avLst/>
            <a:gdLst/>
            <a:ahLst/>
            <a:cxnLst/>
            <a:rect r="r" b="b" t="t" l="l"/>
            <a:pathLst>
              <a:path h="2161303" w="3703166">
                <a:moveTo>
                  <a:pt x="0" y="0"/>
                </a:moveTo>
                <a:lnTo>
                  <a:pt x="3703167" y="0"/>
                </a:lnTo>
                <a:lnTo>
                  <a:pt x="3703167" y="2161303"/>
                </a:lnTo>
                <a:lnTo>
                  <a:pt x="0" y="2161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43839" y="0"/>
            <a:ext cx="10230236" cy="10248870"/>
          </a:xfrm>
          <a:custGeom>
            <a:avLst/>
            <a:gdLst/>
            <a:ahLst/>
            <a:cxnLst/>
            <a:rect r="r" b="b" t="t" l="l"/>
            <a:pathLst>
              <a:path h="10248870" w="10230236">
                <a:moveTo>
                  <a:pt x="0" y="0"/>
                </a:moveTo>
                <a:lnTo>
                  <a:pt x="10230236" y="0"/>
                </a:lnTo>
                <a:lnTo>
                  <a:pt x="10230236" y="10248870"/>
                </a:lnTo>
                <a:lnTo>
                  <a:pt x="0" y="10248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3140" y="4375847"/>
            <a:ext cx="8061512" cy="3035763"/>
          </a:xfrm>
          <a:prstGeom prst="rect">
            <a:avLst/>
          </a:prstGeom>
        </p:spPr>
        <p:txBody>
          <a:bodyPr anchor="t" rtlCol="false" tIns="0" lIns="0" bIns="0" rIns="0">
            <a:spAutoFit/>
          </a:bodyPr>
          <a:lstStyle/>
          <a:p>
            <a:pPr algn="r">
              <a:lnSpc>
                <a:spcPts val="9703"/>
              </a:lnSpc>
            </a:pPr>
            <a:r>
              <a:rPr lang="en-US" sz="6930">
                <a:solidFill>
                  <a:srgbClr val="2B1B10"/>
                </a:solidFill>
                <a:latin typeface="Poetsen"/>
              </a:rPr>
              <a:t>DISEASE OUTBREAK</a:t>
            </a:r>
          </a:p>
          <a:p>
            <a:pPr algn="r">
              <a:lnSpc>
                <a:spcPts val="14878"/>
              </a:lnSpc>
            </a:pPr>
          </a:p>
        </p:txBody>
      </p:sp>
      <p:sp>
        <p:nvSpPr>
          <p:cNvPr name="TextBox 5" id="5"/>
          <p:cNvSpPr txBox="true"/>
          <p:nvPr/>
        </p:nvSpPr>
        <p:spPr>
          <a:xfrm rot="0">
            <a:off x="939651" y="1352550"/>
            <a:ext cx="7628492" cy="2885332"/>
          </a:xfrm>
          <a:prstGeom prst="rect">
            <a:avLst/>
          </a:prstGeom>
        </p:spPr>
        <p:txBody>
          <a:bodyPr anchor="t" rtlCol="false" tIns="0" lIns="0" bIns="0" rIns="0">
            <a:spAutoFit/>
          </a:bodyPr>
          <a:lstStyle/>
          <a:p>
            <a:pPr algn="ctr">
              <a:lnSpc>
                <a:spcPts val="11588"/>
              </a:lnSpc>
            </a:pPr>
            <a:r>
              <a:rPr lang="en-US" sz="8277">
                <a:solidFill>
                  <a:srgbClr val="000000"/>
                </a:solidFill>
                <a:latin typeface="Orienta"/>
              </a:rPr>
              <a:t>PREDICTIVE ANALYSIS FOR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943839" y="0"/>
            <a:ext cx="10230236" cy="10248870"/>
          </a:xfrm>
          <a:custGeom>
            <a:avLst/>
            <a:gdLst/>
            <a:ahLst/>
            <a:cxnLst/>
            <a:rect r="r" b="b" t="t" l="l"/>
            <a:pathLst>
              <a:path h="10248870" w="10230236">
                <a:moveTo>
                  <a:pt x="0" y="0"/>
                </a:moveTo>
                <a:lnTo>
                  <a:pt x="10230236" y="0"/>
                </a:lnTo>
                <a:lnTo>
                  <a:pt x="10230236" y="10248870"/>
                </a:lnTo>
                <a:lnTo>
                  <a:pt x="0" y="10248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2488" y="885825"/>
            <a:ext cx="8890187" cy="1195529"/>
          </a:xfrm>
          <a:prstGeom prst="rect">
            <a:avLst/>
          </a:prstGeom>
        </p:spPr>
        <p:txBody>
          <a:bodyPr anchor="t" rtlCol="false" tIns="0" lIns="0" bIns="0" rIns="0">
            <a:spAutoFit/>
          </a:bodyPr>
          <a:lstStyle/>
          <a:p>
            <a:pPr algn="just">
              <a:lnSpc>
                <a:spcPts val="9703"/>
              </a:lnSpc>
            </a:pPr>
            <a:r>
              <a:rPr lang="en-US" sz="6930">
                <a:solidFill>
                  <a:srgbClr val="2B1B10"/>
                </a:solidFill>
                <a:latin typeface="Poetsen"/>
              </a:rPr>
              <a:t>PROBLEM STATEMENT</a:t>
            </a:r>
          </a:p>
        </p:txBody>
      </p:sp>
      <p:sp>
        <p:nvSpPr>
          <p:cNvPr name="TextBox 4" id="4"/>
          <p:cNvSpPr txBox="true"/>
          <p:nvPr/>
        </p:nvSpPr>
        <p:spPr>
          <a:xfrm rot="0">
            <a:off x="652629" y="2999739"/>
            <a:ext cx="9749906" cy="2143761"/>
          </a:xfrm>
          <a:prstGeom prst="rect">
            <a:avLst/>
          </a:prstGeom>
        </p:spPr>
        <p:txBody>
          <a:bodyPr anchor="t" rtlCol="false" tIns="0" lIns="0" bIns="0" rIns="0">
            <a:spAutoFit/>
          </a:bodyPr>
          <a:lstStyle/>
          <a:p>
            <a:pPr algn="ctr">
              <a:lnSpc>
                <a:spcPts val="5739"/>
              </a:lnSpc>
            </a:pPr>
            <a:r>
              <a:rPr lang="en-US" sz="4099">
                <a:solidFill>
                  <a:srgbClr val="2B1B10"/>
                </a:solidFill>
                <a:latin typeface="Canva Sans Medium"/>
              </a:rPr>
              <a:t>Predictive Analysis for Disease outbreak</a:t>
            </a:r>
          </a:p>
          <a:p>
            <a:pPr algn="ctr">
              <a:lnSpc>
                <a:spcPts val="573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172882" y="0"/>
            <a:ext cx="10230236" cy="10248870"/>
          </a:xfrm>
          <a:custGeom>
            <a:avLst/>
            <a:gdLst/>
            <a:ahLst/>
            <a:cxnLst/>
            <a:rect r="r" b="b" t="t" l="l"/>
            <a:pathLst>
              <a:path h="10248870" w="10230236">
                <a:moveTo>
                  <a:pt x="0" y="0"/>
                </a:moveTo>
                <a:lnTo>
                  <a:pt x="10230236" y="0"/>
                </a:lnTo>
                <a:lnTo>
                  <a:pt x="10230236" y="10248870"/>
                </a:lnTo>
                <a:lnTo>
                  <a:pt x="0" y="10248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2488" y="885825"/>
            <a:ext cx="8061512" cy="1195529"/>
          </a:xfrm>
          <a:prstGeom prst="rect">
            <a:avLst/>
          </a:prstGeom>
        </p:spPr>
        <p:txBody>
          <a:bodyPr anchor="t" rtlCol="false" tIns="0" lIns="0" bIns="0" rIns="0">
            <a:spAutoFit/>
          </a:bodyPr>
          <a:lstStyle/>
          <a:p>
            <a:pPr algn="just">
              <a:lnSpc>
                <a:spcPts val="9703"/>
              </a:lnSpc>
            </a:pPr>
            <a:r>
              <a:rPr lang="en-US" sz="6930">
                <a:solidFill>
                  <a:srgbClr val="2B1B10"/>
                </a:solidFill>
                <a:latin typeface="Poetsen"/>
              </a:rPr>
              <a:t>STATISTICS</a:t>
            </a:r>
          </a:p>
        </p:txBody>
      </p:sp>
      <p:sp>
        <p:nvSpPr>
          <p:cNvPr name="TextBox 4" id="4"/>
          <p:cNvSpPr txBox="true"/>
          <p:nvPr/>
        </p:nvSpPr>
        <p:spPr>
          <a:xfrm rot="0">
            <a:off x="9139238" y="4474286"/>
            <a:ext cx="9525" cy="1195554"/>
          </a:xfrm>
          <a:prstGeom prst="rect">
            <a:avLst/>
          </a:prstGeom>
        </p:spPr>
        <p:txBody>
          <a:bodyPr anchor="t" rtlCol="false" tIns="0" lIns="0" bIns="0" rIns="0">
            <a:spAutoFit/>
          </a:bodyPr>
          <a:lstStyle/>
          <a:p>
            <a:pPr algn="ctr">
              <a:lnSpc>
                <a:spcPts val="9703"/>
              </a:lnSpc>
              <a:spcBef>
                <a:spcPct val="0"/>
              </a:spcBef>
            </a:pPr>
          </a:p>
        </p:txBody>
      </p:sp>
      <p:sp>
        <p:nvSpPr>
          <p:cNvPr name="TextBox 5" id="5"/>
          <p:cNvSpPr txBox="true"/>
          <p:nvPr/>
        </p:nvSpPr>
        <p:spPr>
          <a:xfrm rot="0">
            <a:off x="186824" y="2298091"/>
            <a:ext cx="13310277" cy="7255690"/>
          </a:xfrm>
          <a:prstGeom prst="rect">
            <a:avLst/>
          </a:prstGeom>
        </p:spPr>
        <p:txBody>
          <a:bodyPr anchor="t" rtlCol="false" tIns="0" lIns="0" bIns="0" rIns="0">
            <a:spAutoFit/>
          </a:bodyPr>
          <a:lstStyle/>
          <a:p>
            <a:pPr algn="l">
              <a:lnSpc>
                <a:spcPts val="2755"/>
              </a:lnSpc>
            </a:pPr>
          </a:p>
          <a:p>
            <a:pPr algn="l" marL="532822" indent="-266411" lvl="1">
              <a:lnSpc>
                <a:spcPts val="3455"/>
              </a:lnSpc>
              <a:buFont typeface="Arial"/>
              <a:buChar char="•"/>
            </a:pPr>
            <a:r>
              <a:rPr lang="en-US" sz="2467">
                <a:solidFill>
                  <a:srgbClr val="2B1B10"/>
                </a:solidFill>
                <a:latin typeface="Orienta"/>
              </a:rPr>
              <a:t>Black Death: Estimated 75-200 million deaths (1346-1353). Population decline of 30-50% in affected regions.</a:t>
            </a:r>
          </a:p>
          <a:p>
            <a:pPr algn="l" marL="532822" indent="-266411" lvl="1">
              <a:lnSpc>
                <a:spcPts val="3455"/>
              </a:lnSpc>
              <a:buFont typeface="Arial"/>
              <a:buChar char="•"/>
            </a:pPr>
            <a:r>
              <a:rPr lang="en-US" sz="2467">
                <a:solidFill>
                  <a:srgbClr val="2B1B10"/>
                </a:solidFill>
                <a:latin typeface="Orienta"/>
              </a:rPr>
              <a:t>Spanish Flu: Infected 500 million (1918-1920), causing at least 50 million deaths.(</a:t>
            </a:r>
            <a:r>
              <a:rPr lang="en-US" sz="2467" u="sng">
                <a:solidFill>
                  <a:srgbClr val="4880AB"/>
                </a:solidFill>
                <a:latin typeface="Orienta"/>
                <a:hlinkClick r:id="rId4" tooltip="https://wwwnc.cdc.gov/eid/article/12/1/05-0979_article"/>
              </a:rPr>
              <a:t>https://wwwnc.cdc.gov/eid/article/12/1/05-0979_article</a:t>
            </a:r>
            <a:r>
              <a:rPr lang="en-US" sz="2467">
                <a:solidFill>
                  <a:srgbClr val="2B1B10"/>
                </a:solidFill>
                <a:latin typeface="Orienta"/>
              </a:rPr>
              <a:t>)</a:t>
            </a:r>
          </a:p>
          <a:p>
            <a:pPr algn="l" marL="532822" indent="-266411" lvl="1">
              <a:lnSpc>
                <a:spcPts val="3455"/>
              </a:lnSpc>
              <a:buFont typeface="Arial"/>
              <a:buChar char="•"/>
            </a:pPr>
            <a:r>
              <a:rPr lang="en-US" sz="2467">
                <a:solidFill>
                  <a:srgbClr val="2B1B10"/>
                </a:solidFill>
                <a:latin typeface="Orienta"/>
              </a:rPr>
              <a:t>HIV/AIDS: 38.4 million living with HIV (2021). Over 40.1 million deaths since the 1980s.(</a:t>
            </a:r>
            <a:r>
              <a:rPr lang="en-US" sz="2467" u="sng">
                <a:solidFill>
                  <a:srgbClr val="4880AB"/>
                </a:solidFill>
                <a:latin typeface="Orienta"/>
                <a:hlinkClick r:id="rId5" tooltip="https://www.worldometers.info/aids/"/>
              </a:rPr>
              <a:t>https://www.worldometers.info/aids/</a:t>
            </a:r>
            <a:r>
              <a:rPr lang="en-US" sz="2467">
                <a:solidFill>
                  <a:srgbClr val="2B1B10"/>
                </a:solidFill>
                <a:latin typeface="Orienta"/>
              </a:rPr>
              <a:t>)</a:t>
            </a:r>
          </a:p>
          <a:p>
            <a:pPr algn="l" marL="532822" indent="-266411" lvl="1">
              <a:lnSpc>
                <a:spcPts val="3455"/>
              </a:lnSpc>
              <a:buFont typeface="Arial"/>
              <a:buChar char="•"/>
            </a:pPr>
            <a:r>
              <a:rPr lang="en-US" sz="2467">
                <a:solidFill>
                  <a:srgbClr val="2B1B10"/>
                </a:solidFill>
                <a:latin typeface="Orienta"/>
              </a:rPr>
              <a:t>SARS: 8,098 confirmed cases (2002-2004) with 774 deaths (9.6% fatality rate). (Confirmed cases only) (</a:t>
            </a:r>
            <a:r>
              <a:rPr lang="en-US" sz="2467" u="sng">
                <a:solidFill>
                  <a:srgbClr val="4880AB"/>
                </a:solidFill>
                <a:latin typeface="Orienta"/>
                <a:hlinkClick r:id="rId6" tooltip="https://www.cdc.gov/orr/timeline/events/sars.html"/>
              </a:rPr>
              <a:t>https://www.cdc.gov/orr/timeline/events/sars.html</a:t>
            </a:r>
            <a:r>
              <a:rPr lang="en-US" sz="2467">
                <a:solidFill>
                  <a:srgbClr val="2B1B10"/>
                </a:solidFill>
                <a:latin typeface="Orienta"/>
              </a:rPr>
              <a:t>)</a:t>
            </a:r>
          </a:p>
          <a:p>
            <a:pPr algn="l" marL="532822" indent="-266411" lvl="1">
              <a:lnSpc>
                <a:spcPts val="3455"/>
              </a:lnSpc>
              <a:buFont typeface="Arial"/>
              <a:buChar char="•"/>
            </a:pPr>
            <a:r>
              <a:rPr lang="en-US" sz="2467">
                <a:solidFill>
                  <a:srgbClr val="2B1B10"/>
                </a:solidFill>
                <a:latin typeface="Orienta"/>
              </a:rPr>
              <a:t>Swine Flu: Estimated 151,700 to 575,400 deaths (2009-2010). (Death range due to attribution uncertainty) (</a:t>
            </a:r>
            <a:r>
              <a:rPr lang="en-US" sz="2467" u="sng">
                <a:solidFill>
                  <a:srgbClr val="4880AB"/>
                </a:solidFill>
                <a:latin typeface="Orienta"/>
                <a:hlinkClick r:id="rId7" tooltip="https://www.cdc.gov/flu/about/burden/2019-2020.html"/>
              </a:rPr>
              <a:t>https://www.cdc.gov/flu/about/burden/2019-2020.html</a:t>
            </a:r>
            <a:r>
              <a:rPr lang="en-US" sz="2467">
                <a:solidFill>
                  <a:srgbClr val="2B1B10"/>
                </a:solidFill>
                <a:latin typeface="Orienta"/>
              </a:rPr>
              <a:t>)</a:t>
            </a:r>
          </a:p>
          <a:p>
            <a:pPr algn="l" marL="532822" indent="-266411" lvl="1">
              <a:lnSpc>
                <a:spcPts val="3455"/>
              </a:lnSpc>
              <a:buFont typeface="Arial"/>
              <a:buChar char="•"/>
            </a:pPr>
            <a:r>
              <a:rPr lang="en-US" sz="2467">
                <a:solidFill>
                  <a:srgbClr val="2B1B10"/>
                </a:solidFill>
                <a:latin typeface="Orienta"/>
              </a:rPr>
              <a:t>Ebola (West Africa): 28,646 confirmed cases, 11,323 deaths (2014-2016). Deadliest Ebola outbreak in history.(</a:t>
            </a:r>
            <a:r>
              <a:rPr lang="en-US" sz="2467" u="sng">
                <a:solidFill>
                  <a:srgbClr val="4880AB"/>
                </a:solidFill>
                <a:latin typeface="Orienta"/>
                <a:hlinkClick r:id="rId8" tooltip="https://www.who.int/health-topics/ebola"/>
              </a:rPr>
              <a:t>https://www.who.int/health-topics/ebola</a:t>
            </a:r>
            <a:r>
              <a:rPr lang="en-US" sz="2467">
                <a:solidFill>
                  <a:srgbClr val="2B1B10"/>
                </a:solidFill>
                <a:latin typeface="Orienta"/>
              </a:rPr>
              <a:t>)</a:t>
            </a:r>
          </a:p>
          <a:p>
            <a:pPr algn="l" marL="532822" indent="-266411" lvl="1">
              <a:lnSpc>
                <a:spcPts val="3455"/>
              </a:lnSpc>
              <a:buFont typeface="Arial"/>
              <a:buChar char="•"/>
            </a:pPr>
            <a:r>
              <a:rPr lang="en-US" sz="2467">
                <a:solidFill>
                  <a:srgbClr val="2B1B10"/>
                </a:solidFill>
                <a:latin typeface="Orienta"/>
              </a:rPr>
              <a:t>COVID-19: Over 676 million confirmed cases, over 6.9 million deaths (as of May 2024). Caused significant social and economic disruptions. (</a:t>
            </a:r>
            <a:r>
              <a:rPr lang="en-US" sz="2467" u="sng">
                <a:solidFill>
                  <a:srgbClr val="4880AB"/>
                </a:solidFill>
                <a:latin typeface="Orienta"/>
                <a:hlinkClick r:id="rId9" tooltip="https://www.worldometers.info/coronavirus/"/>
              </a:rPr>
              <a:t>https://www.worldometers.info/coronavirus/</a:t>
            </a:r>
            <a:r>
              <a:rPr lang="en-US" sz="2467">
                <a:solidFill>
                  <a:srgbClr val="2B1B10"/>
                </a:solidFill>
                <a:latin typeface="Orienta"/>
              </a:rPr>
              <a:t>)</a:t>
            </a:r>
          </a:p>
          <a:p>
            <a:pPr algn="l">
              <a:lnSpc>
                <a:spcPts val="275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172882" y="38130"/>
            <a:ext cx="10230236" cy="10248870"/>
          </a:xfrm>
          <a:custGeom>
            <a:avLst/>
            <a:gdLst/>
            <a:ahLst/>
            <a:cxnLst/>
            <a:rect r="r" b="b" t="t" l="l"/>
            <a:pathLst>
              <a:path h="10248870" w="10230236">
                <a:moveTo>
                  <a:pt x="0" y="0"/>
                </a:moveTo>
                <a:lnTo>
                  <a:pt x="10230236" y="0"/>
                </a:lnTo>
                <a:lnTo>
                  <a:pt x="10230236" y="10248870"/>
                </a:lnTo>
                <a:lnTo>
                  <a:pt x="0" y="10248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2488" y="738496"/>
            <a:ext cx="8061512" cy="1195529"/>
          </a:xfrm>
          <a:prstGeom prst="rect">
            <a:avLst/>
          </a:prstGeom>
        </p:spPr>
        <p:txBody>
          <a:bodyPr anchor="t" rtlCol="false" tIns="0" lIns="0" bIns="0" rIns="0">
            <a:spAutoFit/>
          </a:bodyPr>
          <a:lstStyle/>
          <a:p>
            <a:pPr algn="just">
              <a:lnSpc>
                <a:spcPts val="9703"/>
              </a:lnSpc>
            </a:pPr>
            <a:r>
              <a:rPr lang="en-US" sz="6930">
                <a:solidFill>
                  <a:srgbClr val="2B1B10"/>
                </a:solidFill>
                <a:latin typeface="Poetsen"/>
              </a:rPr>
              <a:t>STAKE HOLDERS</a:t>
            </a:r>
          </a:p>
        </p:txBody>
      </p:sp>
      <p:sp>
        <p:nvSpPr>
          <p:cNvPr name="TextBox 4" id="4"/>
          <p:cNvSpPr txBox="true"/>
          <p:nvPr/>
        </p:nvSpPr>
        <p:spPr>
          <a:xfrm rot="0">
            <a:off x="734613" y="2216857"/>
            <a:ext cx="12019268" cy="9589182"/>
          </a:xfrm>
          <a:prstGeom prst="rect">
            <a:avLst/>
          </a:prstGeom>
        </p:spPr>
        <p:txBody>
          <a:bodyPr anchor="t" rtlCol="false" tIns="0" lIns="0" bIns="0" rIns="0">
            <a:spAutoFit/>
          </a:bodyPr>
          <a:lstStyle/>
          <a:p>
            <a:pPr algn="just" marL="563292" indent="-281646" lvl="1">
              <a:lnSpc>
                <a:spcPts val="3600"/>
              </a:lnSpc>
              <a:buFont typeface="Arial"/>
              <a:buChar char="•"/>
            </a:pPr>
            <a:r>
              <a:rPr lang="en-US" sz="2609">
                <a:solidFill>
                  <a:srgbClr val="2B1B10"/>
                </a:solidFill>
                <a:latin typeface="Orienta"/>
              </a:rPr>
              <a:t>PUBLIC HEALTH AGENCIES: Entities like the World Health Organization (WHO) and the Centers for Disease Control and Prevention (CDC) that coordinate international and national responses to health crises.</a:t>
            </a:r>
          </a:p>
          <a:p>
            <a:pPr algn="just">
              <a:lnSpc>
                <a:spcPts val="3600"/>
              </a:lnSpc>
            </a:pPr>
          </a:p>
          <a:p>
            <a:pPr algn="just" marL="563292" indent="-281646" lvl="1">
              <a:lnSpc>
                <a:spcPts val="3600"/>
              </a:lnSpc>
              <a:buFont typeface="Arial"/>
              <a:buChar char="•"/>
            </a:pPr>
            <a:r>
              <a:rPr lang="en-US" sz="2609">
                <a:solidFill>
                  <a:srgbClr val="2B1B10"/>
                </a:solidFill>
                <a:latin typeface="Orienta"/>
              </a:rPr>
              <a:t>HEALTHCARE PROVIDERS: Doctors, nurses, and other medical staff who treat patients and report cases of infectious diseases.</a:t>
            </a:r>
          </a:p>
          <a:p>
            <a:pPr algn="just">
              <a:lnSpc>
                <a:spcPts val="3600"/>
              </a:lnSpc>
            </a:pPr>
          </a:p>
          <a:p>
            <a:pPr algn="just" marL="563292" indent="-281646" lvl="1">
              <a:lnSpc>
                <a:spcPts val="3600"/>
              </a:lnSpc>
              <a:buFont typeface="Arial"/>
              <a:buChar char="•"/>
            </a:pPr>
            <a:r>
              <a:rPr lang="en-US" sz="2609">
                <a:solidFill>
                  <a:srgbClr val="2B1B10"/>
                </a:solidFill>
                <a:latin typeface="Orienta"/>
              </a:rPr>
              <a:t>GOVERNMENT AND POLICY MAKERS: Entity responsible for public health policies and resource allocation at a country level.</a:t>
            </a:r>
          </a:p>
          <a:p>
            <a:pPr algn="just">
              <a:lnSpc>
                <a:spcPts val="3600"/>
              </a:lnSpc>
            </a:pPr>
          </a:p>
          <a:p>
            <a:pPr algn="just" marL="563292" indent="-281646" lvl="1">
              <a:lnSpc>
                <a:spcPts val="3600"/>
              </a:lnSpc>
              <a:buFont typeface="Arial"/>
              <a:buChar char="•"/>
            </a:pPr>
            <a:r>
              <a:rPr lang="en-US" sz="2609">
                <a:solidFill>
                  <a:srgbClr val="2B1B10"/>
                </a:solidFill>
                <a:latin typeface="Orienta"/>
              </a:rPr>
              <a:t>GENERAL PUBLIC: Those directly affected by disease outbreaks and whose behaviour can influence the spread of diseases.</a:t>
            </a:r>
          </a:p>
          <a:p>
            <a:pPr algn="just">
              <a:lnSpc>
                <a:spcPts val="3600"/>
              </a:lnSpc>
            </a:pPr>
          </a:p>
          <a:p>
            <a:pPr algn="just" marL="563292" indent="-281646" lvl="1">
              <a:lnSpc>
                <a:spcPts val="3600"/>
              </a:lnSpc>
              <a:buFont typeface="Arial"/>
              <a:buChar char="•"/>
            </a:pPr>
            <a:r>
              <a:rPr lang="en-US" sz="2609">
                <a:solidFill>
                  <a:srgbClr val="2B1B10"/>
                </a:solidFill>
                <a:latin typeface="Orienta Semi-Bold"/>
              </a:rPr>
              <a:t>RESEARCH INSTITUTION AND DATA PROVIDERS: Companies or organizations that collect, process, distribute data relevant to public health, and develop and apply AI models to predict disease outbreaks.</a:t>
            </a:r>
          </a:p>
          <a:p>
            <a:pPr algn="just">
              <a:lnSpc>
                <a:spcPts val="3600"/>
              </a:lnSpc>
            </a:pPr>
          </a:p>
          <a:p>
            <a:pPr algn="just">
              <a:lnSpc>
                <a:spcPts val="3600"/>
              </a:lnSpc>
            </a:pPr>
          </a:p>
          <a:p>
            <a:pPr algn="just">
              <a:lnSpc>
                <a:spcPts val="3600"/>
              </a:lnSpc>
            </a:pPr>
          </a:p>
          <a:p>
            <a:pPr algn="just">
              <a:lnSpc>
                <a:spcPts val="3600"/>
              </a:lnSpc>
            </a:pPr>
          </a:p>
          <a:p>
            <a:pPr algn="just">
              <a:lnSpc>
                <a:spcPts val="36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7A9AC"/>
        </a:solidFill>
      </p:bgPr>
    </p:bg>
    <p:spTree>
      <p:nvGrpSpPr>
        <p:cNvPr id="1" name=""/>
        <p:cNvGrpSpPr/>
        <p:nvPr/>
      </p:nvGrpSpPr>
      <p:grpSpPr>
        <a:xfrm>
          <a:off x="0" y="0"/>
          <a:ext cx="0" cy="0"/>
          <a:chOff x="0" y="0"/>
          <a:chExt cx="0" cy="0"/>
        </a:xfrm>
      </p:grpSpPr>
      <p:sp>
        <p:nvSpPr>
          <p:cNvPr name="AutoShape 2" id="2"/>
          <p:cNvSpPr/>
          <p:nvPr/>
        </p:nvSpPr>
        <p:spPr>
          <a:xfrm flipV="true">
            <a:off x="6305562" y="3650650"/>
            <a:ext cx="0" cy="3615468"/>
          </a:xfrm>
          <a:prstGeom prst="line">
            <a:avLst/>
          </a:prstGeom>
          <a:ln cap="flat" w="19050">
            <a:solidFill>
              <a:srgbClr val="000000"/>
            </a:solidFill>
            <a:prstDash val="solid"/>
            <a:headEnd type="none" len="sm" w="sm"/>
            <a:tailEnd type="none" len="sm" w="sm"/>
          </a:ln>
        </p:spPr>
      </p:sp>
      <p:sp>
        <p:nvSpPr>
          <p:cNvPr name="AutoShape 3" id="3"/>
          <p:cNvSpPr/>
          <p:nvPr/>
        </p:nvSpPr>
        <p:spPr>
          <a:xfrm flipV="true">
            <a:off x="12064681" y="3676302"/>
            <a:ext cx="0" cy="3615468"/>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5974768" y="-693807"/>
            <a:ext cx="3438750" cy="3445014"/>
          </a:xfrm>
          <a:custGeom>
            <a:avLst/>
            <a:gdLst/>
            <a:ahLst/>
            <a:cxnLst/>
            <a:rect r="r" b="b" t="t" l="l"/>
            <a:pathLst>
              <a:path h="3445014" w="3438750">
                <a:moveTo>
                  <a:pt x="0" y="0"/>
                </a:moveTo>
                <a:lnTo>
                  <a:pt x="3438750" y="0"/>
                </a:lnTo>
                <a:lnTo>
                  <a:pt x="3438750" y="3445014"/>
                </a:lnTo>
                <a:lnTo>
                  <a:pt x="0" y="3445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481685" y="857250"/>
            <a:ext cx="11406874" cy="1542452"/>
          </a:xfrm>
          <a:prstGeom prst="rect">
            <a:avLst/>
          </a:prstGeom>
        </p:spPr>
        <p:txBody>
          <a:bodyPr anchor="t" rtlCol="false" tIns="0" lIns="0" bIns="0" rIns="0">
            <a:spAutoFit/>
          </a:bodyPr>
          <a:lstStyle/>
          <a:p>
            <a:pPr algn="ctr">
              <a:lnSpc>
                <a:spcPts val="12630"/>
              </a:lnSpc>
            </a:pPr>
            <a:r>
              <a:rPr lang="en-US" sz="9021">
                <a:solidFill>
                  <a:srgbClr val="2B1B10"/>
                </a:solidFill>
                <a:latin typeface="Poetsen"/>
              </a:rPr>
              <a:t>EXISTING SOLUTIONS</a:t>
            </a:r>
          </a:p>
        </p:txBody>
      </p:sp>
      <p:grpSp>
        <p:nvGrpSpPr>
          <p:cNvPr name="Group 6" id="6"/>
          <p:cNvGrpSpPr/>
          <p:nvPr/>
        </p:nvGrpSpPr>
        <p:grpSpPr>
          <a:xfrm rot="0">
            <a:off x="1028700" y="3054146"/>
            <a:ext cx="4695837" cy="6391372"/>
            <a:chOff x="0" y="0"/>
            <a:chExt cx="1284529" cy="1748336"/>
          </a:xfrm>
        </p:grpSpPr>
        <p:sp>
          <p:nvSpPr>
            <p:cNvPr name="Freeform 7" id="7"/>
            <p:cNvSpPr/>
            <p:nvPr/>
          </p:nvSpPr>
          <p:spPr>
            <a:xfrm flipH="false" flipV="false" rot="0">
              <a:off x="0" y="0"/>
              <a:ext cx="1284529" cy="1748336"/>
            </a:xfrm>
            <a:custGeom>
              <a:avLst/>
              <a:gdLst/>
              <a:ahLst/>
              <a:cxnLst/>
              <a:rect r="r" b="b" t="t" l="l"/>
              <a:pathLst>
                <a:path h="1748336" w="1284529">
                  <a:moveTo>
                    <a:pt x="0" y="0"/>
                  </a:moveTo>
                  <a:lnTo>
                    <a:pt x="1284529" y="0"/>
                  </a:lnTo>
                  <a:lnTo>
                    <a:pt x="1284529" y="1748336"/>
                  </a:lnTo>
                  <a:lnTo>
                    <a:pt x="0" y="1748336"/>
                  </a:lnTo>
                  <a:close/>
                </a:path>
              </a:pathLst>
            </a:custGeom>
            <a:solidFill>
              <a:srgbClr val="FFFFFF"/>
            </a:solidFill>
          </p:spPr>
        </p:sp>
        <p:sp>
          <p:nvSpPr>
            <p:cNvPr name="TextBox 8" id="8"/>
            <p:cNvSpPr txBox="true"/>
            <p:nvPr/>
          </p:nvSpPr>
          <p:spPr>
            <a:xfrm>
              <a:off x="0" y="-38100"/>
              <a:ext cx="1284529" cy="1786436"/>
            </a:xfrm>
            <a:prstGeom prst="rect">
              <a:avLst/>
            </a:prstGeom>
          </p:spPr>
          <p:txBody>
            <a:bodyPr anchor="ctr" rtlCol="false" tIns="48911" lIns="48911" bIns="48911" rIns="48911"/>
            <a:lstStyle/>
            <a:p>
              <a:pPr algn="ctr">
                <a:lnSpc>
                  <a:spcPts val="2659"/>
                </a:lnSpc>
              </a:pPr>
            </a:p>
          </p:txBody>
        </p:sp>
      </p:grpSp>
      <p:sp>
        <p:nvSpPr>
          <p:cNvPr name="Freeform 9" id="9"/>
          <p:cNvSpPr/>
          <p:nvPr/>
        </p:nvSpPr>
        <p:spPr>
          <a:xfrm flipH="false" flipV="false" rot="0">
            <a:off x="1331390" y="3628469"/>
            <a:ext cx="731812" cy="680118"/>
          </a:xfrm>
          <a:custGeom>
            <a:avLst/>
            <a:gdLst/>
            <a:ahLst/>
            <a:cxnLst/>
            <a:rect r="r" b="b" t="t" l="l"/>
            <a:pathLst>
              <a:path h="680118" w="731812">
                <a:moveTo>
                  <a:pt x="0" y="0"/>
                </a:moveTo>
                <a:lnTo>
                  <a:pt x="731813" y="0"/>
                </a:lnTo>
                <a:lnTo>
                  <a:pt x="731813" y="680118"/>
                </a:lnTo>
                <a:lnTo>
                  <a:pt x="0" y="6801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391158" y="4733233"/>
            <a:ext cx="3970921" cy="4229077"/>
          </a:xfrm>
          <a:prstGeom prst="rect">
            <a:avLst/>
          </a:prstGeom>
        </p:spPr>
        <p:txBody>
          <a:bodyPr anchor="t" rtlCol="false" tIns="0" lIns="0" bIns="0" rIns="0">
            <a:spAutoFit/>
          </a:bodyPr>
          <a:lstStyle/>
          <a:p>
            <a:pPr algn="l">
              <a:lnSpc>
                <a:spcPts val="3057"/>
              </a:lnSpc>
            </a:pPr>
            <a:r>
              <a:rPr lang="en-US" sz="2183">
                <a:solidFill>
                  <a:srgbClr val="2B1B10"/>
                </a:solidFill>
                <a:latin typeface="Orienta"/>
              </a:rPr>
              <a:t>PREDICT is a global program that strengthens surveillance systems for zoonotic diseases (diseases that can jump from animals to humans) with pandemic potential. The program uses advanced analytics to identify and characterize previously unknown disease threats.</a:t>
            </a:r>
          </a:p>
        </p:txBody>
      </p:sp>
      <p:sp>
        <p:nvSpPr>
          <p:cNvPr name="TextBox 11" id="11"/>
          <p:cNvSpPr txBox="true"/>
          <p:nvPr/>
        </p:nvSpPr>
        <p:spPr>
          <a:xfrm rot="0">
            <a:off x="2171577" y="3681801"/>
            <a:ext cx="3130735" cy="498084"/>
          </a:xfrm>
          <a:prstGeom prst="rect">
            <a:avLst/>
          </a:prstGeom>
        </p:spPr>
        <p:txBody>
          <a:bodyPr anchor="t" rtlCol="false" tIns="0" lIns="0" bIns="0" rIns="0">
            <a:spAutoFit/>
          </a:bodyPr>
          <a:lstStyle/>
          <a:p>
            <a:pPr algn="ctr">
              <a:lnSpc>
                <a:spcPts val="4043"/>
              </a:lnSpc>
            </a:pPr>
            <a:r>
              <a:rPr lang="en-US" sz="2888" u="sng">
                <a:solidFill>
                  <a:srgbClr val="2B1B10"/>
                </a:solidFill>
                <a:latin typeface="Orienta"/>
                <a:hlinkClick r:id="rId6" tooltip="https://p2.predict.global"/>
              </a:rPr>
              <a:t>Global Program</a:t>
            </a:r>
          </a:p>
        </p:txBody>
      </p:sp>
      <p:sp>
        <p:nvSpPr>
          <p:cNvPr name="Freeform 12" id="12"/>
          <p:cNvSpPr/>
          <p:nvPr/>
        </p:nvSpPr>
        <p:spPr>
          <a:xfrm flipH="false" flipV="false" rot="0">
            <a:off x="7060905" y="3650650"/>
            <a:ext cx="760076" cy="706385"/>
          </a:xfrm>
          <a:custGeom>
            <a:avLst/>
            <a:gdLst/>
            <a:ahLst/>
            <a:cxnLst/>
            <a:rect r="r" b="b" t="t" l="l"/>
            <a:pathLst>
              <a:path h="706385" w="760076">
                <a:moveTo>
                  <a:pt x="0" y="0"/>
                </a:moveTo>
                <a:lnTo>
                  <a:pt x="760076" y="0"/>
                </a:lnTo>
                <a:lnTo>
                  <a:pt x="760076" y="706385"/>
                </a:lnTo>
                <a:lnTo>
                  <a:pt x="0" y="7063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6705403" y="3131123"/>
            <a:ext cx="4877194" cy="6237418"/>
            <a:chOff x="0" y="0"/>
            <a:chExt cx="6502926" cy="8316557"/>
          </a:xfrm>
        </p:grpSpPr>
        <p:grpSp>
          <p:nvGrpSpPr>
            <p:cNvPr name="Group 14" id="14"/>
            <p:cNvGrpSpPr/>
            <p:nvPr/>
          </p:nvGrpSpPr>
          <p:grpSpPr>
            <a:xfrm rot="0">
              <a:off x="0" y="0"/>
              <a:ext cx="6502926" cy="8316557"/>
              <a:chOff x="0" y="0"/>
              <a:chExt cx="1284529" cy="1642777"/>
            </a:xfrm>
          </p:grpSpPr>
          <p:sp>
            <p:nvSpPr>
              <p:cNvPr name="Freeform 15" id="15"/>
              <p:cNvSpPr/>
              <p:nvPr/>
            </p:nvSpPr>
            <p:spPr>
              <a:xfrm flipH="false" flipV="false" rot="0">
                <a:off x="0" y="0"/>
                <a:ext cx="1284529" cy="1642777"/>
              </a:xfrm>
              <a:custGeom>
                <a:avLst/>
                <a:gdLst/>
                <a:ahLst/>
                <a:cxnLst/>
                <a:rect r="r" b="b" t="t" l="l"/>
                <a:pathLst>
                  <a:path h="1642777" w="1284529">
                    <a:moveTo>
                      <a:pt x="0" y="0"/>
                    </a:moveTo>
                    <a:lnTo>
                      <a:pt x="1284529" y="0"/>
                    </a:lnTo>
                    <a:lnTo>
                      <a:pt x="1284529" y="1642777"/>
                    </a:lnTo>
                    <a:lnTo>
                      <a:pt x="0" y="1642777"/>
                    </a:lnTo>
                    <a:close/>
                  </a:path>
                </a:pathLst>
              </a:custGeom>
              <a:solidFill>
                <a:srgbClr val="FFFFFF"/>
              </a:solidFill>
            </p:spPr>
          </p:sp>
          <p:sp>
            <p:nvSpPr>
              <p:cNvPr name="TextBox 16" id="16"/>
              <p:cNvSpPr txBox="true"/>
              <p:nvPr/>
            </p:nvSpPr>
            <p:spPr>
              <a:xfrm>
                <a:off x="0" y="-38100"/>
                <a:ext cx="1284529" cy="1680877"/>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01942" y="2334048"/>
              <a:ext cx="5499042" cy="5231367"/>
            </a:xfrm>
            <a:prstGeom prst="rect">
              <a:avLst/>
            </a:prstGeom>
          </p:spPr>
          <p:txBody>
            <a:bodyPr anchor="t" rtlCol="false" tIns="0" lIns="0" bIns="0" rIns="0">
              <a:spAutoFit/>
            </a:bodyPr>
            <a:lstStyle/>
            <a:p>
              <a:pPr algn="l">
                <a:lnSpc>
                  <a:spcPts val="3455"/>
                </a:lnSpc>
              </a:pPr>
              <a:r>
                <a:rPr lang="en-US" sz="2467">
                  <a:solidFill>
                    <a:srgbClr val="2B1B10"/>
                  </a:solidFill>
                  <a:latin typeface="Orienta"/>
                </a:rPr>
                <a:t> This company utilizes AI algorithms to analyze vast amounts of data sources, including news reports, social media, and animal disease data, to identify early warning signs of potential outbreaks around the world.</a:t>
              </a:r>
            </a:p>
          </p:txBody>
        </p:sp>
        <p:sp>
          <p:nvSpPr>
            <p:cNvPr name="TextBox 18" id="18"/>
            <p:cNvSpPr txBox="true"/>
            <p:nvPr/>
          </p:nvSpPr>
          <p:spPr>
            <a:xfrm rot="0">
              <a:off x="1083699" y="894852"/>
              <a:ext cx="4335529" cy="676143"/>
            </a:xfrm>
            <a:prstGeom prst="rect">
              <a:avLst/>
            </a:prstGeom>
          </p:spPr>
          <p:txBody>
            <a:bodyPr anchor="t" rtlCol="false" tIns="0" lIns="0" bIns="0" rIns="0">
              <a:spAutoFit/>
            </a:bodyPr>
            <a:lstStyle/>
            <a:p>
              <a:pPr algn="ctr">
                <a:lnSpc>
                  <a:spcPts val="4200"/>
                </a:lnSpc>
              </a:pPr>
              <a:r>
                <a:rPr lang="en-US" sz="3000" u="sng">
                  <a:solidFill>
                    <a:srgbClr val="2B1B10"/>
                  </a:solidFill>
                  <a:latin typeface="Orienta"/>
                  <a:hlinkClick r:id="rId7" tooltip="https://www.bluedot.global"/>
                </a:rPr>
                <a:t>AI Company</a:t>
              </a:r>
            </a:p>
          </p:txBody>
        </p:sp>
      </p:grpSp>
      <p:sp>
        <p:nvSpPr>
          <p:cNvPr name="Freeform 19" id="19"/>
          <p:cNvSpPr/>
          <p:nvPr/>
        </p:nvSpPr>
        <p:spPr>
          <a:xfrm flipH="false" flipV="false" rot="0">
            <a:off x="12958228" y="3617385"/>
            <a:ext cx="760076" cy="706385"/>
          </a:xfrm>
          <a:custGeom>
            <a:avLst/>
            <a:gdLst/>
            <a:ahLst/>
            <a:cxnLst/>
            <a:rect r="r" b="b" t="t" l="l"/>
            <a:pathLst>
              <a:path h="706385" w="760076">
                <a:moveTo>
                  <a:pt x="0" y="0"/>
                </a:moveTo>
                <a:lnTo>
                  <a:pt x="760076" y="0"/>
                </a:lnTo>
                <a:lnTo>
                  <a:pt x="760076" y="706385"/>
                </a:lnTo>
                <a:lnTo>
                  <a:pt x="0" y="7063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12645706" y="3054146"/>
            <a:ext cx="4877194" cy="6237418"/>
            <a:chOff x="0" y="0"/>
            <a:chExt cx="6502926" cy="8316557"/>
          </a:xfrm>
        </p:grpSpPr>
        <p:grpSp>
          <p:nvGrpSpPr>
            <p:cNvPr name="Group 21" id="21"/>
            <p:cNvGrpSpPr/>
            <p:nvPr/>
          </p:nvGrpSpPr>
          <p:grpSpPr>
            <a:xfrm rot="0">
              <a:off x="0" y="0"/>
              <a:ext cx="6502926" cy="8316557"/>
              <a:chOff x="0" y="0"/>
              <a:chExt cx="1284529" cy="1642777"/>
            </a:xfrm>
          </p:grpSpPr>
          <p:sp>
            <p:nvSpPr>
              <p:cNvPr name="Freeform 22" id="22"/>
              <p:cNvSpPr/>
              <p:nvPr/>
            </p:nvSpPr>
            <p:spPr>
              <a:xfrm flipH="false" flipV="false" rot="0">
                <a:off x="0" y="0"/>
                <a:ext cx="1284529" cy="1642777"/>
              </a:xfrm>
              <a:custGeom>
                <a:avLst/>
                <a:gdLst/>
                <a:ahLst/>
                <a:cxnLst/>
                <a:rect r="r" b="b" t="t" l="l"/>
                <a:pathLst>
                  <a:path h="1642777" w="1284529">
                    <a:moveTo>
                      <a:pt x="0" y="0"/>
                    </a:moveTo>
                    <a:lnTo>
                      <a:pt x="1284529" y="0"/>
                    </a:lnTo>
                    <a:lnTo>
                      <a:pt x="1284529" y="1642777"/>
                    </a:lnTo>
                    <a:lnTo>
                      <a:pt x="0" y="1642777"/>
                    </a:lnTo>
                    <a:close/>
                  </a:path>
                </a:pathLst>
              </a:custGeom>
              <a:solidFill>
                <a:srgbClr val="FFFFFF"/>
              </a:solidFill>
            </p:spPr>
          </p:sp>
          <p:sp>
            <p:nvSpPr>
              <p:cNvPr name="TextBox 23" id="23"/>
              <p:cNvSpPr txBox="true"/>
              <p:nvPr/>
            </p:nvSpPr>
            <p:spPr>
              <a:xfrm>
                <a:off x="0" y="-38100"/>
                <a:ext cx="1284529" cy="168087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501942" y="2343573"/>
              <a:ext cx="5499042" cy="5331863"/>
            </a:xfrm>
            <a:prstGeom prst="rect">
              <a:avLst/>
            </a:prstGeom>
          </p:spPr>
          <p:txBody>
            <a:bodyPr anchor="t" rtlCol="false" tIns="0" lIns="0" bIns="0" rIns="0">
              <a:spAutoFit/>
            </a:bodyPr>
            <a:lstStyle/>
            <a:p>
              <a:pPr algn="l">
                <a:lnSpc>
                  <a:spcPts val="3595"/>
                </a:lnSpc>
              </a:pPr>
              <a:r>
                <a:rPr lang="en-US" sz="2567">
                  <a:solidFill>
                    <a:srgbClr val="2B1B10"/>
                  </a:solidFill>
                  <a:latin typeface="Orienta"/>
                </a:rPr>
                <a:t>This project utilizes machine learning algorithms to analyze historical dengue fever data alongside environmental factors (temperature, rainfall) to predict future outbreaks. </a:t>
              </a:r>
            </a:p>
            <a:p>
              <a:pPr algn="l">
                <a:lnSpc>
                  <a:spcPts val="3595"/>
                </a:lnSpc>
              </a:pPr>
            </a:p>
          </p:txBody>
        </p:sp>
        <p:sp>
          <p:nvSpPr>
            <p:cNvPr name="TextBox 25" id="25"/>
            <p:cNvSpPr txBox="true"/>
            <p:nvPr/>
          </p:nvSpPr>
          <p:spPr>
            <a:xfrm rot="0">
              <a:off x="1582688" y="894852"/>
              <a:ext cx="4335529" cy="676143"/>
            </a:xfrm>
            <a:prstGeom prst="rect">
              <a:avLst/>
            </a:prstGeom>
          </p:spPr>
          <p:txBody>
            <a:bodyPr anchor="t" rtlCol="false" tIns="0" lIns="0" bIns="0" rIns="0">
              <a:spAutoFit/>
            </a:bodyPr>
            <a:lstStyle/>
            <a:p>
              <a:pPr algn="ctr">
                <a:lnSpc>
                  <a:spcPts val="4200"/>
                </a:lnSpc>
              </a:pPr>
              <a:r>
                <a:rPr lang="en-US" sz="3000" u="sng">
                  <a:solidFill>
                    <a:srgbClr val="2B1B10"/>
                  </a:solidFill>
                  <a:latin typeface="Orienta"/>
                  <a:hlinkClick r:id="rId8" tooltip="https://manoa.hawaii.edu/ovprs/2024/04/02/"/>
                </a:rPr>
                <a:t>Research Project</a:t>
              </a:r>
            </a:p>
          </p:txBody>
        </p:sp>
      </p:grpSp>
      <p:sp>
        <p:nvSpPr>
          <p:cNvPr name="Freeform 26" id="26"/>
          <p:cNvSpPr/>
          <p:nvPr/>
        </p:nvSpPr>
        <p:spPr>
          <a:xfrm flipH="false" flipV="false" rot="0">
            <a:off x="-1042915" y="-1258540"/>
            <a:ext cx="3438750" cy="3445014"/>
          </a:xfrm>
          <a:custGeom>
            <a:avLst/>
            <a:gdLst/>
            <a:ahLst/>
            <a:cxnLst/>
            <a:rect r="r" b="b" t="t" l="l"/>
            <a:pathLst>
              <a:path h="3445014" w="3438750">
                <a:moveTo>
                  <a:pt x="0" y="0"/>
                </a:moveTo>
                <a:lnTo>
                  <a:pt x="3438750" y="0"/>
                </a:lnTo>
                <a:lnTo>
                  <a:pt x="3438750" y="3445013"/>
                </a:lnTo>
                <a:lnTo>
                  <a:pt x="0" y="34450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172882" y="38130"/>
            <a:ext cx="10230236" cy="10248870"/>
          </a:xfrm>
          <a:custGeom>
            <a:avLst/>
            <a:gdLst/>
            <a:ahLst/>
            <a:cxnLst/>
            <a:rect r="r" b="b" t="t" l="l"/>
            <a:pathLst>
              <a:path h="10248870" w="10230236">
                <a:moveTo>
                  <a:pt x="0" y="0"/>
                </a:moveTo>
                <a:lnTo>
                  <a:pt x="10230236" y="0"/>
                </a:lnTo>
                <a:lnTo>
                  <a:pt x="10230236" y="10248870"/>
                </a:lnTo>
                <a:lnTo>
                  <a:pt x="0" y="10248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2488" y="885825"/>
            <a:ext cx="8861612" cy="1195529"/>
          </a:xfrm>
          <a:prstGeom prst="rect">
            <a:avLst/>
          </a:prstGeom>
        </p:spPr>
        <p:txBody>
          <a:bodyPr anchor="t" rtlCol="false" tIns="0" lIns="0" bIns="0" rIns="0">
            <a:spAutoFit/>
          </a:bodyPr>
          <a:lstStyle/>
          <a:p>
            <a:pPr algn="just">
              <a:lnSpc>
                <a:spcPts val="9703"/>
              </a:lnSpc>
            </a:pPr>
            <a:r>
              <a:rPr lang="en-US" sz="6930">
                <a:solidFill>
                  <a:srgbClr val="2B1B10"/>
                </a:solidFill>
                <a:latin typeface="Poetsen"/>
              </a:rPr>
              <a:t>PROPOSED SOLUTION</a:t>
            </a:r>
          </a:p>
        </p:txBody>
      </p:sp>
      <p:sp>
        <p:nvSpPr>
          <p:cNvPr name="TextBox 4" id="4"/>
          <p:cNvSpPr txBox="true"/>
          <p:nvPr/>
        </p:nvSpPr>
        <p:spPr>
          <a:xfrm rot="0">
            <a:off x="677838" y="2955807"/>
            <a:ext cx="12224173" cy="6302493"/>
          </a:xfrm>
          <a:prstGeom prst="rect">
            <a:avLst/>
          </a:prstGeom>
        </p:spPr>
        <p:txBody>
          <a:bodyPr anchor="t" rtlCol="false" tIns="0" lIns="0" bIns="0" rIns="0">
            <a:spAutoFit/>
          </a:bodyPr>
          <a:lstStyle/>
          <a:p>
            <a:pPr algn="l" marL="592722" indent="-296361" lvl="1">
              <a:lnSpc>
                <a:spcPts val="3843"/>
              </a:lnSpc>
              <a:buFont typeface="Arial"/>
              <a:buChar char="•"/>
            </a:pPr>
            <a:r>
              <a:rPr lang="en-US" sz="2745">
                <a:solidFill>
                  <a:srgbClr val="2B1B10"/>
                </a:solidFill>
                <a:latin typeface="Orienta"/>
              </a:rPr>
              <a:t>Our solution takes in information about a disease's characteristics, the location of the initial spread, and current active case data. </a:t>
            </a:r>
          </a:p>
          <a:p>
            <a:pPr algn="l" marL="592722" indent="-296361" lvl="1">
              <a:lnSpc>
                <a:spcPts val="3843"/>
              </a:lnSpc>
              <a:buFont typeface="Arial"/>
              <a:buChar char="•"/>
            </a:pPr>
            <a:r>
              <a:rPr lang="en-US" sz="2745">
                <a:solidFill>
                  <a:srgbClr val="2B1B10"/>
                </a:solidFill>
                <a:latin typeface="Orienta"/>
              </a:rPr>
              <a:t>It allows you to model your own diseases by defining parameters like transmission rates, symptoms, and incubation periods. Or input existing records. </a:t>
            </a:r>
          </a:p>
          <a:p>
            <a:pPr algn="l" marL="592722" indent="-296361" lvl="1">
              <a:lnSpc>
                <a:spcPts val="3843"/>
              </a:lnSpc>
              <a:buFont typeface="Arial"/>
              <a:buChar char="•"/>
            </a:pPr>
            <a:r>
              <a:rPr lang="en-US" sz="2745">
                <a:solidFill>
                  <a:srgbClr val="2B1B10"/>
                </a:solidFill>
                <a:latin typeface="Orienta"/>
              </a:rPr>
              <a:t>Using this data along with location and case details, it simulates disease propagation over time via epidemiological models like SIR/SEIR, factoring in population dynamics and interventions. </a:t>
            </a:r>
          </a:p>
          <a:p>
            <a:pPr algn="l" marL="592722" indent="-296361" lvl="1">
              <a:lnSpc>
                <a:spcPts val="3843"/>
              </a:lnSpc>
              <a:buFont typeface="Arial"/>
              <a:buChar char="•"/>
            </a:pPr>
            <a:r>
              <a:rPr lang="en-US" sz="2745">
                <a:solidFill>
                  <a:srgbClr val="2B1B10"/>
                </a:solidFill>
                <a:latin typeface="Orienta"/>
              </a:rPr>
              <a:t>The solution also provides sandbox simulation capabilities to help understand the behavior of spreads under different scenarios. </a:t>
            </a:r>
          </a:p>
          <a:p>
            <a:pPr algn="l" marL="592722" indent="-296361" lvl="1">
              <a:lnSpc>
                <a:spcPts val="3843"/>
              </a:lnSpc>
              <a:buFont typeface="Arial"/>
              <a:buChar char="•"/>
            </a:pPr>
            <a:r>
              <a:rPr lang="en-US" sz="2745">
                <a:solidFill>
                  <a:srgbClr val="2B1B10"/>
                </a:solidFill>
                <a:latin typeface="Orienta"/>
              </a:rPr>
              <a:t>Based on the simulation's projected cases and spread rate against defined thresholds, our solution can assess the likelihood of an outbreak occurring.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38423" y="3655183"/>
            <a:ext cx="17369638" cy="2914360"/>
          </a:xfrm>
          <a:custGeom>
            <a:avLst/>
            <a:gdLst/>
            <a:ahLst/>
            <a:cxnLst/>
            <a:rect r="r" b="b" t="t" l="l"/>
            <a:pathLst>
              <a:path h="2914360" w="17369638">
                <a:moveTo>
                  <a:pt x="0" y="0"/>
                </a:moveTo>
                <a:lnTo>
                  <a:pt x="17369638" y="0"/>
                </a:lnTo>
                <a:lnTo>
                  <a:pt x="17369638" y="2914360"/>
                </a:lnTo>
                <a:lnTo>
                  <a:pt x="0" y="2914360"/>
                </a:lnTo>
                <a:lnTo>
                  <a:pt x="0" y="0"/>
                </a:lnTo>
                <a:close/>
              </a:path>
            </a:pathLst>
          </a:custGeom>
          <a:blipFill>
            <a:blip r:embed="rId2"/>
            <a:stretch>
              <a:fillRect l="0" t="0" r="-239" b="-2136"/>
            </a:stretch>
          </a:blipFill>
        </p:spPr>
      </p:sp>
      <p:sp>
        <p:nvSpPr>
          <p:cNvPr name="TextBox 3" id="3"/>
          <p:cNvSpPr txBox="true"/>
          <p:nvPr/>
        </p:nvSpPr>
        <p:spPr>
          <a:xfrm rot="0">
            <a:off x="1082488" y="885825"/>
            <a:ext cx="8861612" cy="1195554"/>
          </a:xfrm>
          <a:prstGeom prst="rect">
            <a:avLst/>
          </a:prstGeom>
        </p:spPr>
        <p:txBody>
          <a:bodyPr anchor="t" rtlCol="false" tIns="0" lIns="0" bIns="0" rIns="0">
            <a:spAutoFit/>
          </a:bodyPr>
          <a:lstStyle/>
          <a:p>
            <a:pPr algn="just">
              <a:lnSpc>
                <a:spcPts val="9703"/>
              </a:lnSpc>
            </a:pPr>
            <a:r>
              <a:rPr lang="en-US" sz="6930">
                <a:solidFill>
                  <a:srgbClr val="2B1B10"/>
                </a:solidFill>
                <a:latin typeface="Poetsen"/>
              </a:rPr>
              <a:t>WORKFLOW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957387" y="0"/>
            <a:ext cx="10230236" cy="10248870"/>
          </a:xfrm>
          <a:custGeom>
            <a:avLst/>
            <a:gdLst/>
            <a:ahLst/>
            <a:cxnLst/>
            <a:rect r="r" b="b" t="t" l="l"/>
            <a:pathLst>
              <a:path h="10248870" w="10230236">
                <a:moveTo>
                  <a:pt x="0" y="0"/>
                </a:moveTo>
                <a:lnTo>
                  <a:pt x="10230236" y="0"/>
                </a:lnTo>
                <a:lnTo>
                  <a:pt x="10230236" y="10248870"/>
                </a:lnTo>
                <a:lnTo>
                  <a:pt x="0" y="10248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2488" y="885825"/>
            <a:ext cx="8861612" cy="1195529"/>
          </a:xfrm>
          <a:prstGeom prst="rect">
            <a:avLst/>
          </a:prstGeom>
        </p:spPr>
        <p:txBody>
          <a:bodyPr anchor="t" rtlCol="false" tIns="0" lIns="0" bIns="0" rIns="0">
            <a:spAutoFit/>
          </a:bodyPr>
          <a:lstStyle/>
          <a:p>
            <a:pPr algn="just">
              <a:lnSpc>
                <a:spcPts val="9703"/>
              </a:lnSpc>
            </a:pPr>
            <a:r>
              <a:rPr lang="en-US" sz="6930">
                <a:solidFill>
                  <a:srgbClr val="2B1B10"/>
                </a:solidFill>
                <a:latin typeface="Poetsen"/>
              </a:rPr>
              <a:t>FEATURES</a:t>
            </a:r>
          </a:p>
        </p:txBody>
      </p:sp>
      <p:sp>
        <p:nvSpPr>
          <p:cNvPr name="TextBox 4" id="4"/>
          <p:cNvSpPr txBox="true"/>
          <p:nvPr/>
        </p:nvSpPr>
        <p:spPr>
          <a:xfrm rot="0">
            <a:off x="572019" y="2701210"/>
            <a:ext cx="11928687" cy="4106122"/>
          </a:xfrm>
          <a:prstGeom prst="rect">
            <a:avLst/>
          </a:prstGeom>
        </p:spPr>
        <p:txBody>
          <a:bodyPr anchor="t" rtlCol="false" tIns="0" lIns="0" bIns="0" rIns="0">
            <a:spAutoFit/>
          </a:bodyPr>
          <a:lstStyle/>
          <a:p>
            <a:pPr algn="l" marL="559540" indent="-279770" lvl="1">
              <a:lnSpc>
                <a:spcPts val="3628"/>
              </a:lnSpc>
              <a:buFont typeface="Arial"/>
              <a:buChar char="•"/>
            </a:pPr>
            <a:r>
              <a:rPr lang="en-US" sz="2591">
                <a:solidFill>
                  <a:srgbClr val="2B1B10"/>
                </a:solidFill>
                <a:latin typeface="Orienta"/>
              </a:rPr>
              <a:t>A robust dashboard that can digest data from real-time pipelines </a:t>
            </a:r>
          </a:p>
          <a:p>
            <a:pPr algn="l" marL="559540" indent="-279770" lvl="1">
              <a:lnSpc>
                <a:spcPts val="3628"/>
              </a:lnSpc>
              <a:buFont typeface="Arial"/>
              <a:buChar char="•"/>
            </a:pPr>
            <a:r>
              <a:rPr lang="en-US" sz="2591">
                <a:solidFill>
                  <a:srgbClr val="2B1B10"/>
                </a:solidFill>
                <a:latin typeface="Orienta"/>
              </a:rPr>
              <a:t>Use multiple state-of-the-art AI-ML Models that can simulate large virus spreads</a:t>
            </a:r>
          </a:p>
          <a:p>
            <a:pPr algn="l" marL="559540" indent="-279770" lvl="1">
              <a:lnSpc>
                <a:spcPts val="3628"/>
              </a:lnSpc>
              <a:buFont typeface="Arial"/>
              <a:buChar char="•"/>
            </a:pPr>
            <a:r>
              <a:rPr lang="en-US" sz="2591">
                <a:solidFill>
                  <a:srgbClr val="2B1B10"/>
                </a:solidFill>
                <a:latin typeface="Orienta"/>
              </a:rPr>
              <a:t>Creation of your own diseases based on symptoms, transmission rates, and incubation periods.</a:t>
            </a:r>
          </a:p>
          <a:p>
            <a:pPr algn="l" marL="559540" indent="-279770" lvl="1">
              <a:lnSpc>
                <a:spcPts val="3628"/>
              </a:lnSpc>
              <a:buFont typeface="Arial"/>
              <a:buChar char="•"/>
            </a:pPr>
            <a:r>
              <a:rPr lang="en-US" sz="2591">
                <a:solidFill>
                  <a:srgbClr val="2B1B10"/>
                </a:solidFill>
                <a:latin typeface="Orienta"/>
              </a:rPr>
              <a:t>Perform sandbox simulations of disease breaks and evaluate whether proposed interventions prove useful.</a:t>
            </a:r>
          </a:p>
          <a:p>
            <a:pPr algn="l" marL="559540" indent="-279770" lvl="1">
              <a:lnSpc>
                <a:spcPts val="3628"/>
              </a:lnSpc>
              <a:buFont typeface="Arial"/>
              <a:buChar char="•"/>
            </a:pPr>
            <a:r>
              <a:rPr lang="en-US" sz="2591">
                <a:solidFill>
                  <a:srgbClr val="2B1B10"/>
                </a:solidFill>
                <a:latin typeface="Orienta"/>
              </a:rPr>
              <a:t>Create new diseases using Google’s AlphaFold 3, and study their effect on in a real-world scenario.</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998968" y="2277668"/>
            <a:ext cx="6290064" cy="1111617"/>
          </a:xfrm>
          <a:prstGeom prst="rect">
            <a:avLst/>
          </a:prstGeom>
        </p:spPr>
        <p:txBody>
          <a:bodyPr anchor="t" rtlCol="false" tIns="0" lIns="0" bIns="0" rIns="0">
            <a:spAutoFit/>
          </a:bodyPr>
          <a:lstStyle/>
          <a:p>
            <a:pPr algn="r">
              <a:lnSpc>
                <a:spcPts val="8134"/>
              </a:lnSpc>
            </a:pPr>
            <a:r>
              <a:rPr lang="en-US" sz="9038">
                <a:solidFill>
                  <a:srgbClr val="2B1B10"/>
                </a:solidFill>
                <a:latin typeface="Poetsen"/>
              </a:rPr>
              <a:t>THANK YOU</a:t>
            </a:r>
          </a:p>
        </p:txBody>
      </p:sp>
      <p:sp>
        <p:nvSpPr>
          <p:cNvPr name="TextBox 3" id="3"/>
          <p:cNvSpPr txBox="true"/>
          <p:nvPr/>
        </p:nvSpPr>
        <p:spPr>
          <a:xfrm rot="0">
            <a:off x="3842437" y="4201664"/>
            <a:ext cx="10603125" cy="1978922"/>
          </a:xfrm>
          <a:prstGeom prst="rect">
            <a:avLst/>
          </a:prstGeom>
        </p:spPr>
        <p:txBody>
          <a:bodyPr anchor="t" rtlCol="false" tIns="0" lIns="0" bIns="0" rIns="0">
            <a:spAutoFit/>
          </a:bodyPr>
          <a:lstStyle/>
          <a:p>
            <a:pPr algn="ctr">
              <a:lnSpc>
                <a:spcPts val="7664"/>
              </a:lnSpc>
            </a:pPr>
            <a:r>
              <a:rPr lang="en-US" sz="7230">
                <a:solidFill>
                  <a:srgbClr val="2B1B10"/>
                </a:solidFill>
                <a:latin typeface="Poetsen"/>
              </a:rPr>
              <a:t>TEAM</a:t>
            </a:r>
          </a:p>
          <a:p>
            <a:pPr algn="ctr">
              <a:lnSpc>
                <a:spcPts val="7664"/>
              </a:lnSpc>
            </a:pPr>
            <a:r>
              <a:rPr lang="en-US" sz="7230">
                <a:solidFill>
                  <a:srgbClr val="2B1B10"/>
                </a:solidFill>
                <a:latin typeface="Poetsen"/>
              </a:rPr>
              <a:t>CLUTCH MONKEYS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DAGE2SJ6ur8</dc:identifier>
  <dcterms:modified xsi:type="dcterms:W3CDTF">2011-08-01T06:04:30Z</dcterms:modified>
  <cp:revision>1</cp:revision>
  <dc:title>Predictive Analysis for</dc:title>
</cp:coreProperties>
</file>