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sldIdLst>
    <p:sldId id="554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23A"/>
    <a:srgbClr val="76A42D"/>
    <a:srgbClr val="F1891A"/>
    <a:srgbClr val="ECE5FD"/>
    <a:srgbClr val="045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4" autoAdjust="0"/>
    <p:restoredTop sz="86774" autoAdjust="0"/>
  </p:normalViewPr>
  <p:slideViewPr>
    <p:cSldViewPr snapToGrid="0">
      <p:cViewPr varScale="1">
        <p:scale>
          <a:sx n="90" d="100"/>
          <a:sy n="90" d="100"/>
        </p:scale>
        <p:origin x="15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A4DDE-EFDB-4126-B80F-CFB66000F5F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67C09-7C48-43FD-9C38-8A46A9772F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67C09-7C48-43FD-9C38-8A46A9772F4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83326"/>
            <a:ext cx="12192000" cy="1826636"/>
          </a:xfrm>
          <a:prstGeom prst="rect">
            <a:avLst/>
          </a:prstGeom>
          <a:solidFill>
            <a:srgbClr val="045F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83327"/>
            <a:ext cx="9144000" cy="1826636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6AEFD8C-3D97-4ED4-BA70-0F364CD5AF49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1945-27B3-4A61-9ACC-72E8E0F70D3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3855" y="6301785"/>
            <a:ext cx="1094510" cy="505424"/>
            <a:chOff x="2687781" y="119251"/>
            <a:chExt cx="6767946" cy="3125311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13340" y="119251"/>
              <a:ext cx="6742387" cy="312531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2687781" y="2873086"/>
              <a:ext cx="2029691" cy="371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735806" y="6605045"/>
            <a:ext cx="11456194" cy="0"/>
          </a:xfrm>
          <a:prstGeom prst="line">
            <a:avLst/>
          </a:prstGeom>
          <a:ln w="19050">
            <a:solidFill>
              <a:srgbClr val="5E9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6362" y="75393"/>
            <a:ext cx="3328555" cy="521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746" y="75393"/>
            <a:ext cx="1378674" cy="472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045F26"/>
          </a:solidFill>
          <a:ln>
            <a:solidFill>
              <a:srgbClr val="045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97477" y="1016547"/>
            <a:ext cx="10756323" cy="4351338"/>
          </a:xfrm>
        </p:spPr>
        <p:txBody>
          <a:bodyPr/>
          <a:lstStyle>
            <a:lvl1pPr marL="2286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6858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3pPr>
            <a:lvl4pPr marL="16002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740270" y="6351357"/>
            <a:ext cx="2743200" cy="365125"/>
          </a:xfrm>
        </p:spPr>
        <p:txBody>
          <a:bodyPr/>
          <a:lstStyle/>
          <a:p>
            <a:fld id="{9D80E2FE-9D7E-4DC1-B67C-35A8284D86E4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7746" y="632802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097490" y="6347079"/>
            <a:ext cx="1094510" cy="505424"/>
            <a:chOff x="2687781" y="119251"/>
            <a:chExt cx="6767946" cy="312531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13340" y="119251"/>
              <a:ext cx="6742387" cy="312531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2687781" y="2873086"/>
              <a:ext cx="2029691" cy="371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304800" y="6650769"/>
            <a:ext cx="10956810" cy="0"/>
          </a:xfrm>
          <a:prstGeom prst="line">
            <a:avLst/>
          </a:prstGeom>
          <a:ln w="19050">
            <a:solidFill>
              <a:srgbClr val="5E9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0" y="1"/>
            <a:ext cx="10426700" cy="87445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620500" y="6313639"/>
            <a:ext cx="501650" cy="365125"/>
          </a:xfrm>
        </p:spPr>
        <p:txBody>
          <a:bodyPr anchor="b"/>
          <a:lstStyle>
            <a:lvl1pPr algn="ctr">
              <a:defRPr/>
            </a:lvl1pPr>
          </a:lstStyle>
          <a:p>
            <a:fld id="{AC3F1945-27B3-4A61-9ACC-72E8E0F70D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6089074" cy="6858000"/>
          </a:xfrm>
          <a:prstGeom prst="rect">
            <a:avLst/>
          </a:prstGeom>
          <a:solidFill>
            <a:srgbClr val="045F26"/>
          </a:solidFill>
          <a:ln>
            <a:solidFill>
              <a:srgbClr val="045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46809" y="1342521"/>
            <a:ext cx="914400" cy="9144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4613564" y="5675530"/>
            <a:ext cx="914400" cy="9144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028874" y="3480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汇报提纲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6089074" cy="6858000"/>
          </a:xfrm>
          <a:prstGeom prst="rect">
            <a:avLst/>
          </a:prstGeom>
          <a:solidFill>
            <a:srgbClr val="045F26"/>
          </a:solidFill>
          <a:ln>
            <a:solidFill>
              <a:srgbClr val="045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028874" y="3480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汇报总结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31A-A40D-4A26-A24E-F4D3F4CCC2BC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1945-27B3-4A61-9ACC-72E8E0F70D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928985" y="2145665"/>
            <a:ext cx="1074420" cy="593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4720" y="2887980"/>
            <a:ext cx="847725" cy="8477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9119" y="48078"/>
            <a:ext cx="5648850" cy="87445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毕业队员代表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96170" y="2910564"/>
            <a:ext cx="8906926" cy="9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51153" y="3346193"/>
            <a:ext cx="166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2021.10</a:t>
            </a:r>
          </a:p>
          <a:p>
            <a:pPr algn="ctr"/>
            <a:r>
              <a:rPr lang="zh-CN" altLang="en-US" dirty="0">
                <a:latin typeface="+mn-ea"/>
              </a:rPr>
              <a:t>担任洛凯组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核心骨干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762769" y="3336974"/>
            <a:ext cx="145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2021.8</a:t>
            </a:r>
          </a:p>
          <a:p>
            <a:pPr algn="ctr"/>
            <a:r>
              <a:rPr lang="zh-CN" altLang="en-US" dirty="0">
                <a:latin typeface="+mn-ea"/>
              </a:rPr>
              <a:t>加入洛凯组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851563" y="3315661"/>
            <a:ext cx="148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2021.6</a:t>
            </a:r>
          </a:p>
          <a:p>
            <a:pPr algn="ctr"/>
            <a:r>
              <a:rPr lang="zh-CN" altLang="en-US" dirty="0">
                <a:latin typeface="+mn-ea"/>
              </a:rPr>
              <a:t>加入种子班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436225" y="3280410"/>
            <a:ext cx="161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2023.7</a:t>
            </a:r>
          </a:p>
          <a:p>
            <a:pPr algn="ctr"/>
            <a:r>
              <a:rPr lang="zh-CN" altLang="en-US" dirty="0">
                <a:latin typeface="+mn-ea"/>
              </a:rPr>
              <a:t>中国建设银行集团金融科技创新中心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就业</a:t>
            </a:r>
          </a:p>
        </p:txBody>
      </p:sp>
      <p:grpSp>
        <p:nvGrpSpPr>
          <p:cNvPr id="94" name="组合 93"/>
          <p:cNvGrpSpPr/>
          <p:nvPr/>
        </p:nvGrpSpPr>
        <p:grpSpPr>
          <a:xfrm rot="16200000">
            <a:off x="5270012" y="3068189"/>
            <a:ext cx="389218" cy="115414"/>
            <a:chOff x="5518386" y="4182546"/>
            <a:chExt cx="389218" cy="115414"/>
          </a:xfrm>
        </p:grpSpPr>
        <p:sp>
          <p:nvSpPr>
            <p:cNvPr id="95" name="椭圆 94"/>
            <p:cNvSpPr/>
            <p:nvPr/>
          </p:nvSpPr>
          <p:spPr>
            <a:xfrm>
              <a:off x="5518386" y="4182546"/>
              <a:ext cx="118692" cy="1154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flipH="1">
              <a:off x="5597766" y="4240253"/>
              <a:ext cx="3098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 rot="16200000">
            <a:off x="7203944" y="3064524"/>
            <a:ext cx="384454" cy="115404"/>
            <a:chOff x="5523150" y="4182556"/>
            <a:chExt cx="384454" cy="115404"/>
          </a:xfrm>
        </p:grpSpPr>
        <p:sp>
          <p:nvSpPr>
            <p:cNvPr id="98" name="椭圆 97"/>
            <p:cNvSpPr/>
            <p:nvPr/>
          </p:nvSpPr>
          <p:spPr>
            <a:xfrm>
              <a:off x="5523150" y="4182556"/>
              <a:ext cx="118693" cy="1154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5597766" y="4240253"/>
              <a:ext cx="3098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左中括号 101"/>
          <p:cNvSpPr/>
          <p:nvPr/>
        </p:nvSpPr>
        <p:spPr>
          <a:xfrm rot="5400000">
            <a:off x="4412087" y="1865879"/>
            <a:ext cx="211691" cy="1874773"/>
          </a:xfrm>
          <a:prstGeom prst="leftBracket">
            <a:avLst>
              <a:gd name="adj" fmla="val 17222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505825" y="1386894"/>
            <a:ext cx="210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负责</a:t>
            </a:r>
            <a:r>
              <a:rPr lang="en-US" altLang="zh-CN" dirty="0">
                <a:latin typeface="+mn-ea"/>
              </a:rPr>
              <a:t>Misu IM</a:t>
            </a:r>
            <a:r>
              <a:rPr lang="zh-CN" altLang="en-US" dirty="0">
                <a:latin typeface="+mn-ea"/>
              </a:rPr>
              <a:t>项目、链路追踪系统、</a:t>
            </a:r>
            <a:r>
              <a:rPr lang="en-US" altLang="zh-CN" dirty="0">
                <a:latin typeface="+mn-ea"/>
              </a:rPr>
              <a:t>LikeU</a:t>
            </a:r>
            <a:r>
              <a:rPr lang="zh-CN" altLang="en-US" dirty="0">
                <a:latin typeface="+mn-ea"/>
              </a:rPr>
              <a:t>项目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3442093" y="1600393"/>
            <a:ext cx="17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参与华为组</a:t>
            </a:r>
          </a:p>
          <a:p>
            <a:pPr algn="ctr"/>
            <a:r>
              <a:rPr lang="zh-CN" altLang="en-US" dirty="0">
                <a:latin typeface="+mn-ea"/>
              </a:rPr>
              <a:t>网络拓扑项目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5078849" y="1595176"/>
            <a:ext cx="258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参与</a:t>
            </a:r>
            <a:r>
              <a:rPr lang="en-US" altLang="zh-CN" dirty="0">
                <a:latin typeface="+mn-ea"/>
              </a:rPr>
              <a:t>ModSdk</a:t>
            </a:r>
            <a:r>
              <a:rPr lang="zh-CN" altLang="en-US" dirty="0">
                <a:latin typeface="+mn-ea"/>
              </a:rPr>
              <a:t>项目、</a:t>
            </a:r>
            <a:r>
              <a:rPr lang="en-US" altLang="zh-CN" dirty="0">
                <a:latin typeface="+mn-ea"/>
                <a:sym typeface="+mn-ea"/>
              </a:rPr>
              <a:t>Tira</a:t>
            </a:r>
            <a:r>
              <a:rPr lang="zh-CN" altLang="en-US" dirty="0">
                <a:latin typeface="+mn-ea"/>
                <a:sym typeface="+mn-ea"/>
              </a:rPr>
              <a:t>主播公会管理系统</a:t>
            </a:r>
            <a:endParaRPr lang="zh-CN" altLang="en-US" dirty="0">
              <a:latin typeface="+mn-ea"/>
            </a:endParaRPr>
          </a:p>
        </p:txBody>
      </p:sp>
      <p:sp>
        <p:nvSpPr>
          <p:cNvPr id="114" name="椭圆 113"/>
          <p:cNvSpPr/>
          <p:nvPr/>
        </p:nvSpPr>
        <p:spPr>
          <a:xfrm rot="16200000">
            <a:off x="3517988" y="3222847"/>
            <a:ext cx="118692" cy="11541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3578856" y="2928467"/>
            <a:ext cx="0" cy="3197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5" name="矩形: 圆角 3114"/>
          <p:cNvSpPr/>
          <p:nvPr/>
        </p:nvSpPr>
        <p:spPr>
          <a:xfrm>
            <a:off x="505511" y="4516270"/>
            <a:ext cx="11224373" cy="19406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3116" name="文本框 3115"/>
          <p:cNvSpPr txBox="1"/>
          <p:nvPr/>
        </p:nvSpPr>
        <p:spPr>
          <a:xfrm>
            <a:off x="685580" y="4967944"/>
            <a:ext cx="35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66E4B"/>
                </a:solidFill>
                <a:latin typeface="+mn-ea"/>
              </a:rPr>
              <a:t>队员说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1020425" y="4666415"/>
            <a:ext cx="71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366E4B"/>
                </a:solidFill>
                <a:latin typeface="+mn-ea"/>
              </a:rPr>
              <a:t>“</a:t>
            </a:r>
            <a:endParaRPr lang="zh-CN" altLang="en-US" dirty="0">
              <a:latin typeface="+mn-ea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11213644" y="5691889"/>
            <a:ext cx="71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366E4B"/>
                </a:solidFill>
                <a:latin typeface="+mn-ea"/>
              </a:rPr>
              <a:t>”</a:t>
            </a:r>
            <a:endParaRPr lang="zh-CN" altLang="en-US" dirty="0">
              <a:latin typeface="+mn-ea"/>
            </a:endParaRPr>
          </a:p>
        </p:txBody>
      </p:sp>
      <p:sp>
        <p:nvSpPr>
          <p:cNvPr id="40" name="内容占位符 1"/>
          <p:cNvSpPr>
            <a:spLocks noGrp="1"/>
          </p:cNvSpPr>
          <p:nvPr>
            <p:ph idx="1"/>
          </p:nvPr>
        </p:nvSpPr>
        <p:spPr>
          <a:xfrm>
            <a:off x="505511" y="889347"/>
            <a:ext cx="5181318" cy="5072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Dian</a:t>
            </a:r>
            <a:r>
              <a:rPr lang="zh-CN" altLang="en-US" sz="2000" dirty="0">
                <a:latin typeface="+mn-ea"/>
              </a:rPr>
              <a:t>团队</a:t>
            </a:r>
            <a:r>
              <a:rPr lang="en-US" altLang="zh-CN" sz="2000" dirty="0">
                <a:latin typeface="+mn-ea"/>
              </a:rPr>
              <a:t>755</a:t>
            </a:r>
            <a:r>
              <a:rPr lang="zh-CN" altLang="en-US" sz="2000" dirty="0">
                <a:latin typeface="+mn-ea"/>
              </a:rPr>
              <a:t>号队员 刘莫涵 种子班</a:t>
            </a:r>
            <a:r>
              <a:rPr lang="en-US" altLang="zh-CN" sz="2000" dirty="0">
                <a:latin typeface="+mn-ea"/>
              </a:rPr>
              <a:t>2019</a:t>
            </a:r>
            <a:r>
              <a:rPr lang="zh-CN" altLang="en-US" sz="2000" dirty="0">
                <a:latin typeface="+mn-ea"/>
              </a:rPr>
              <a:t>级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8" name="左中括号 37"/>
          <p:cNvSpPr/>
          <p:nvPr/>
        </p:nvSpPr>
        <p:spPr>
          <a:xfrm rot="5400000">
            <a:off x="6336868" y="1842359"/>
            <a:ext cx="204408" cy="1914197"/>
          </a:xfrm>
          <a:prstGeom prst="leftBracket">
            <a:avLst>
              <a:gd name="adj" fmla="val 17222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左中括号 38"/>
          <p:cNvSpPr/>
          <p:nvPr/>
        </p:nvSpPr>
        <p:spPr>
          <a:xfrm rot="5400000">
            <a:off x="8245274" y="1851403"/>
            <a:ext cx="187332" cy="1885538"/>
          </a:xfrm>
          <a:prstGeom prst="leftBracket">
            <a:avLst>
              <a:gd name="adj" fmla="val 17222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6200000">
            <a:off x="8126123" y="2416618"/>
            <a:ext cx="389435" cy="132889"/>
            <a:chOff x="4933001" y="2376742"/>
            <a:chExt cx="587649" cy="115414"/>
          </a:xfrm>
          <a:solidFill>
            <a:srgbClr val="C00000"/>
          </a:solidFill>
        </p:grpSpPr>
        <p:sp>
          <p:nvSpPr>
            <p:cNvPr id="45" name="椭圆 44"/>
            <p:cNvSpPr/>
            <p:nvPr/>
          </p:nvSpPr>
          <p:spPr>
            <a:xfrm>
              <a:off x="5319426" y="2376742"/>
              <a:ext cx="201224" cy="11541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46" name="直接连接符 103"/>
            <p:cNvCxnSpPr/>
            <p:nvPr/>
          </p:nvCxnSpPr>
          <p:spPr>
            <a:xfrm flipH="1">
              <a:off x="4933001" y="2434449"/>
              <a:ext cx="456655" cy="829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 descr="C:\Users\12783\Desktop\秋招材料\IMG_4946_conew2寸.jpgIMG_4946_conew2寸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91969" y="1622939"/>
            <a:ext cx="1838325" cy="2625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2" name="组合 51"/>
          <p:cNvGrpSpPr/>
          <p:nvPr/>
        </p:nvGrpSpPr>
        <p:grpSpPr>
          <a:xfrm rot="16200000">
            <a:off x="6244354" y="2419372"/>
            <a:ext cx="389435" cy="132889"/>
            <a:chOff x="4933001" y="2376742"/>
            <a:chExt cx="587649" cy="115414"/>
          </a:xfrm>
          <a:solidFill>
            <a:srgbClr val="C00000"/>
          </a:solidFill>
        </p:grpSpPr>
        <p:sp>
          <p:nvSpPr>
            <p:cNvPr id="53" name="椭圆 52"/>
            <p:cNvSpPr/>
            <p:nvPr/>
          </p:nvSpPr>
          <p:spPr>
            <a:xfrm>
              <a:off x="5319426" y="2376742"/>
              <a:ext cx="201224" cy="11541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4" name="直接连接符 103"/>
            <p:cNvCxnSpPr/>
            <p:nvPr/>
          </p:nvCxnSpPr>
          <p:spPr>
            <a:xfrm flipH="1">
              <a:off x="4933001" y="2434449"/>
              <a:ext cx="456655" cy="829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16200000">
            <a:off x="4272358" y="2445010"/>
            <a:ext cx="389435" cy="132889"/>
            <a:chOff x="4933001" y="2376742"/>
            <a:chExt cx="587649" cy="115414"/>
          </a:xfrm>
          <a:solidFill>
            <a:srgbClr val="C00000"/>
          </a:solidFill>
        </p:grpSpPr>
        <p:sp>
          <p:nvSpPr>
            <p:cNvPr id="56" name="椭圆 55"/>
            <p:cNvSpPr/>
            <p:nvPr/>
          </p:nvSpPr>
          <p:spPr>
            <a:xfrm>
              <a:off x="5319426" y="2376742"/>
              <a:ext cx="201224" cy="11541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7" name="直接连接符 103"/>
            <p:cNvCxnSpPr/>
            <p:nvPr/>
          </p:nvCxnSpPr>
          <p:spPr>
            <a:xfrm flipH="1">
              <a:off x="4933001" y="2434449"/>
              <a:ext cx="456655" cy="829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328500" y="4666388"/>
            <a:ext cx="10064286" cy="16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+mn-ea"/>
              </a:rPr>
              <a:t>   </a:t>
            </a:r>
            <a:r>
              <a:rPr kumimoji="1" lang="zh-CN" altLang="en-US" sz="2200" dirty="0">
                <a:latin typeface="+mn-ea"/>
              </a:rPr>
              <a:t>在</a:t>
            </a:r>
            <a:r>
              <a:rPr kumimoji="1" lang="en-US" altLang="zh-CN" sz="2200" dirty="0">
                <a:latin typeface="+mn-ea"/>
              </a:rPr>
              <a:t>Dian</a:t>
            </a:r>
            <a:r>
              <a:rPr kumimoji="1" lang="zh-CN" altLang="en-US" sz="2200" dirty="0">
                <a:latin typeface="+mn-ea"/>
              </a:rPr>
              <a:t>团队中，我不仅学习到了</a:t>
            </a:r>
            <a:r>
              <a:rPr kumimoji="1" lang="zh-CN" altLang="en-US" sz="2200" dirty="0">
                <a:solidFill>
                  <a:srgbClr val="FF0000"/>
                </a:solidFill>
                <a:latin typeface="+mn-ea"/>
              </a:rPr>
              <a:t>业界实际使用</a:t>
            </a:r>
            <a:r>
              <a:rPr kumimoji="1" lang="zh-CN" altLang="en-US" sz="2200" dirty="0">
                <a:latin typeface="+mn-ea"/>
              </a:rPr>
              <a:t>的互联网后端开发技术，训练了</a:t>
            </a:r>
            <a:r>
              <a:rPr kumimoji="1" lang="zh-CN" altLang="en-US" sz="2200" dirty="0">
                <a:solidFill>
                  <a:srgbClr val="FF0000"/>
                </a:solidFill>
                <a:latin typeface="+mn-ea"/>
              </a:rPr>
              <a:t>架构思维和系统观念</a:t>
            </a:r>
            <a:r>
              <a:rPr kumimoji="1" lang="zh-CN" altLang="en-US" sz="2200" dirty="0">
                <a:latin typeface="+mn-ea"/>
              </a:rPr>
              <a:t>；也</a:t>
            </a:r>
            <a:r>
              <a:rPr kumimoji="1" lang="zh-CN" altLang="en-US" sz="2200" dirty="0">
                <a:latin typeface="+mn-ea"/>
                <a:sym typeface="+mn-ea"/>
              </a:rPr>
              <a:t>接触到了一线互联网行业从业人员，</a:t>
            </a:r>
            <a:r>
              <a:rPr kumimoji="1" lang="zh-CN" altLang="en-US" sz="2200" dirty="0">
                <a:latin typeface="+mn-ea"/>
              </a:rPr>
              <a:t>拓展了</a:t>
            </a:r>
            <a:r>
              <a:rPr kumimoji="1" lang="zh-CN" altLang="en-US" sz="2200" dirty="0">
                <a:solidFill>
                  <a:srgbClr val="FF0000"/>
                </a:solidFill>
                <a:latin typeface="+mn-ea"/>
              </a:rPr>
              <a:t>商业视野和社会认知</a:t>
            </a:r>
            <a:r>
              <a:rPr kumimoji="1" lang="zh-CN" altLang="en-US" sz="2200" dirty="0">
                <a:latin typeface="+mn-ea"/>
              </a:rPr>
              <a:t>；并且带领团队</a:t>
            </a:r>
            <a:r>
              <a:rPr kumimoji="1" lang="zh-CN" altLang="en-US" sz="2200" dirty="0">
                <a:solidFill>
                  <a:srgbClr val="FF0000"/>
                </a:solidFill>
                <a:latin typeface="+mn-ea"/>
              </a:rPr>
              <a:t>实际落地</a:t>
            </a:r>
            <a:r>
              <a:rPr kumimoji="1" lang="zh-CN" altLang="en-US" sz="2200" dirty="0">
                <a:latin typeface="+mn-ea"/>
              </a:rPr>
              <a:t>了移动互联网应用项目，为社会民生贡献力量</a:t>
            </a:r>
          </a:p>
        </p:txBody>
      </p:sp>
      <p:sp>
        <p:nvSpPr>
          <p:cNvPr id="41" name="左中括号 40"/>
          <p:cNvSpPr/>
          <p:nvPr/>
        </p:nvSpPr>
        <p:spPr>
          <a:xfrm rot="5400000">
            <a:off x="10130812" y="1869678"/>
            <a:ext cx="187332" cy="1885538"/>
          </a:xfrm>
          <a:prstGeom prst="leftBracket">
            <a:avLst>
              <a:gd name="adj" fmla="val 17222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6200000">
            <a:off x="10991152" y="3069847"/>
            <a:ext cx="384454" cy="115404"/>
            <a:chOff x="5523150" y="4182556"/>
            <a:chExt cx="384454" cy="115404"/>
          </a:xfrm>
        </p:grpSpPr>
        <p:sp>
          <p:nvSpPr>
            <p:cNvPr id="43" name="椭圆 42"/>
            <p:cNvSpPr/>
            <p:nvPr/>
          </p:nvSpPr>
          <p:spPr>
            <a:xfrm>
              <a:off x="5523150" y="4182556"/>
              <a:ext cx="118693" cy="1154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cxnSp>
          <p:nvCxnSpPr>
            <p:cNvPr id="47" name="直接连接符 98"/>
            <p:cNvCxnSpPr/>
            <p:nvPr/>
          </p:nvCxnSpPr>
          <p:spPr>
            <a:xfrm flipH="1">
              <a:off x="5597766" y="4240253"/>
              <a:ext cx="3098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 rot="16200000">
            <a:off x="10074336" y="2442824"/>
            <a:ext cx="389435" cy="132889"/>
            <a:chOff x="4933001" y="2376742"/>
            <a:chExt cx="587649" cy="115414"/>
          </a:xfrm>
          <a:solidFill>
            <a:srgbClr val="C00000"/>
          </a:solidFill>
        </p:grpSpPr>
        <p:sp>
          <p:nvSpPr>
            <p:cNvPr id="49" name="椭圆 48"/>
            <p:cNvSpPr/>
            <p:nvPr/>
          </p:nvSpPr>
          <p:spPr>
            <a:xfrm>
              <a:off x="5319426" y="2376742"/>
              <a:ext cx="201224" cy="11541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0" name="直接连接符 103"/>
            <p:cNvCxnSpPr/>
            <p:nvPr/>
          </p:nvCxnSpPr>
          <p:spPr>
            <a:xfrm flipH="1">
              <a:off x="4933001" y="2434449"/>
              <a:ext cx="456655" cy="829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9650452" y="1632552"/>
            <a:ext cx="136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负责</a:t>
            </a:r>
            <a:r>
              <a:rPr lang="en-US" altLang="zh-CN" dirty="0">
                <a:latin typeface="+mn-ea"/>
              </a:rPr>
              <a:t>Dian</a:t>
            </a:r>
            <a:r>
              <a:rPr lang="zh-CN" altLang="en-US" dirty="0">
                <a:latin typeface="+mn-ea"/>
              </a:rPr>
              <a:t>随访</a:t>
            </a:r>
            <a:r>
              <a:rPr lang="en-US" altLang="zh-CN" dirty="0">
                <a:latin typeface="+mn-ea"/>
              </a:rPr>
              <a:t>v1.0</a:t>
            </a:r>
            <a:endParaRPr lang="zh-CN" altLang="en-US" dirty="0">
              <a:latin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202993" y="3335758"/>
            <a:ext cx="198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2022.10</a:t>
            </a:r>
          </a:p>
          <a:p>
            <a:pPr algn="ctr"/>
            <a:r>
              <a:rPr lang="zh-CN" altLang="en-US" dirty="0">
                <a:latin typeface="+mn-ea"/>
              </a:rPr>
              <a:t>担任智慧医疗组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组长</a:t>
            </a:r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9084696" y="3054089"/>
            <a:ext cx="384454" cy="115404"/>
            <a:chOff x="5523150" y="4182556"/>
            <a:chExt cx="384454" cy="115404"/>
          </a:xfrm>
        </p:grpSpPr>
        <p:sp>
          <p:nvSpPr>
            <p:cNvPr id="63" name="椭圆 62"/>
            <p:cNvSpPr/>
            <p:nvPr/>
          </p:nvSpPr>
          <p:spPr>
            <a:xfrm>
              <a:off x="5523150" y="4182556"/>
              <a:ext cx="118693" cy="1154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cxnSp>
          <p:nvCxnSpPr>
            <p:cNvPr id="64" name="直接连接符 98"/>
            <p:cNvCxnSpPr/>
            <p:nvPr/>
          </p:nvCxnSpPr>
          <p:spPr>
            <a:xfrm flipH="1">
              <a:off x="5597766" y="4240253"/>
              <a:ext cx="3098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80" y="3964750"/>
            <a:ext cx="1005799" cy="546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33215" y="2968625"/>
            <a:ext cx="720090" cy="691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69965" y="2968625"/>
            <a:ext cx="748030" cy="7086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83744ed-6b50-4022-b7b3-bd275f45406e"/>
  <p:tag name="COMMONDATA" val="eyJoZGlkIjoiNDExNTNhNDM2NDkzODFiODA3OWExMTk5YWJiZmU4OT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yu经典模板">
      <a:majorFont>
        <a:latin typeface="Arial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141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Verdana</vt:lpstr>
      <vt:lpstr>Wingdings</vt:lpstr>
      <vt:lpstr>Office 主题​​</vt:lpstr>
      <vt:lpstr>毕业队员代表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Sayu</dc:creator>
  <cp:lastModifiedBy>Xiaojun Hei</cp:lastModifiedBy>
  <cp:revision>394</cp:revision>
  <dcterms:created xsi:type="dcterms:W3CDTF">2020-10-04T08:35:00Z</dcterms:created>
  <dcterms:modified xsi:type="dcterms:W3CDTF">2023-06-07T15:53:41Z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1ADB7911DB7A49408418E43409C6C605_12</vt:lpwstr>
  </property>
  <property fmtid="{D5CDD505-2E9C-101B-9397-08002B2CF9AE}" pid="3" name="KSOProductBuildVer">
    <vt:lpwstr>2052-11.1.0.14309</vt:lpwstr>
  </property>
</Properties>
</file>