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51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6A42D"/>
    <a:srgbClr val="5E923A"/>
    <a:srgbClr val="F1891A"/>
    <a:srgbClr val="ECE5FD"/>
    <a:srgbClr val="045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83" autoAdjust="0"/>
    <p:restoredTop sz="96395" autoAdjust="0"/>
  </p:normalViewPr>
  <p:slideViewPr>
    <p:cSldViewPr snapToGrid="0">
      <p:cViewPr varScale="1">
        <p:scale>
          <a:sx n="88" d="100"/>
          <a:sy n="88" d="100"/>
        </p:scale>
        <p:origin x="87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A4DDE-EFDB-4126-B80F-CFB66000F5F8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67C09-7C48-43FD-9C38-8A46A9772F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67C09-7C48-43FD-9C38-8A46A9772F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683326"/>
            <a:ext cx="12192000" cy="1826636"/>
          </a:xfrm>
          <a:prstGeom prst="rect">
            <a:avLst/>
          </a:prstGeom>
          <a:solidFill>
            <a:srgbClr val="045F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83327"/>
            <a:ext cx="9144000" cy="1826636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6AEFD8C-3D97-4ED4-BA70-0F364CD5AF49}" type="datetime1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F1945-27B3-4A61-9ACC-72E8E0F70D34}" type="slidenum">
              <a:rPr lang="en-US" smtClean="0"/>
            </a:fld>
            <a:endParaRPr 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13855" y="6301785"/>
            <a:ext cx="1094510" cy="505424"/>
            <a:chOff x="2687781" y="119251"/>
            <a:chExt cx="6767946" cy="3125311"/>
          </a:xfrm>
        </p:grpSpPr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13340" y="119251"/>
              <a:ext cx="6742387" cy="312531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2687781" y="2873086"/>
              <a:ext cx="2029691" cy="371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直接连接符 12"/>
          <p:cNvCxnSpPr/>
          <p:nvPr userDrawn="1"/>
        </p:nvCxnSpPr>
        <p:spPr>
          <a:xfrm>
            <a:off x="735806" y="6605045"/>
            <a:ext cx="11456194" cy="0"/>
          </a:xfrm>
          <a:prstGeom prst="line">
            <a:avLst/>
          </a:prstGeom>
          <a:ln w="19050">
            <a:solidFill>
              <a:srgbClr val="5E92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6362" y="75393"/>
            <a:ext cx="3328555" cy="521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746" y="75393"/>
            <a:ext cx="1378674" cy="4728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"/>
            <a:ext cx="12192000" cy="914400"/>
          </a:xfrm>
          <a:prstGeom prst="rect">
            <a:avLst/>
          </a:prstGeom>
          <a:solidFill>
            <a:srgbClr val="045F26"/>
          </a:solidFill>
          <a:ln>
            <a:solidFill>
              <a:srgbClr val="045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97477" y="1016547"/>
            <a:ext cx="10756323" cy="4351338"/>
          </a:xfrm>
        </p:spPr>
        <p:txBody>
          <a:bodyPr/>
          <a:lstStyle>
            <a:lvl1pPr marL="228600" indent="-228600">
              <a:buClr>
                <a:srgbClr val="C00000"/>
              </a:buClr>
              <a:buFont typeface="Wingdings" panose="05000000000000000000" pitchFamily="2" charset="2"/>
              <a:buChar char="q"/>
              <a:defRPr b="1">
                <a:solidFill>
                  <a:schemeClr val="accent5">
                    <a:lumMod val="50000"/>
                  </a:schemeClr>
                </a:solidFill>
              </a:defRPr>
            </a:lvl1pPr>
            <a:lvl2pPr marL="685800" indent="-228600">
              <a:buClr>
                <a:srgbClr val="C00000"/>
              </a:buClr>
              <a:buFont typeface="Wingdings" panose="05000000000000000000" pitchFamily="2" charset="2"/>
              <a:buChar char="q"/>
              <a:defRPr b="1">
                <a:solidFill>
                  <a:schemeClr val="accent5">
                    <a:lumMod val="50000"/>
                  </a:schemeClr>
                </a:solidFill>
              </a:defRPr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q"/>
              <a:defRPr b="1">
                <a:solidFill>
                  <a:schemeClr val="accent5">
                    <a:lumMod val="50000"/>
                  </a:schemeClr>
                </a:solidFill>
              </a:defRPr>
            </a:lvl3pPr>
            <a:lvl4pPr marL="1600200" indent="-228600">
              <a:buClr>
                <a:srgbClr val="C00000"/>
              </a:buClr>
              <a:buFont typeface="Wingdings" panose="05000000000000000000" pitchFamily="2" charset="2"/>
              <a:buChar char="q"/>
              <a:defRPr b="1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rgbClr val="C00000"/>
              </a:buClr>
              <a:buFont typeface="Wingdings" panose="05000000000000000000" pitchFamily="2" charset="2"/>
              <a:buChar char="q"/>
              <a:defRPr b="1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740270" y="6351357"/>
            <a:ext cx="2743200" cy="365125"/>
          </a:xfrm>
        </p:spPr>
        <p:txBody>
          <a:bodyPr/>
          <a:lstStyle/>
          <a:p>
            <a:fld id="{9D80E2FE-9D7E-4DC1-B67C-35A8284D86E4}" type="datetime1">
              <a:rPr lang="en-US" smtClean="0"/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77746" y="6328023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1097490" y="6347079"/>
            <a:ext cx="1094510" cy="505424"/>
            <a:chOff x="2687781" y="119251"/>
            <a:chExt cx="6767946" cy="312531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13340" y="119251"/>
              <a:ext cx="6742387" cy="312531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2687781" y="2873086"/>
              <a:ext cx="2029691" cy="3714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304800" y="6650769"/>
            <a:ext cx="10956810" cy="0"/>
          </a:xfrm>
          <a:prstGeom prst="line">
            <a:avLst/>
          </a:prstGeom>
          <a:ln w="19050">
            <a:solidFill>
              <a:srgbClr val="5E92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100" y="1"/>
            <a:ext cx="10426700" cy="87445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620500" y="6313639"/>
            <a:ext cx="501650" cy="365125"/>
          </a:xfrm>
        </p:spPr>
        <p:txBody>
          <a:bodyPr anchor="b"/>
          <a:lstStyle>
            <a:lvl1pPr algn="ctr">
              <a:defRPr/>
            </a:lvl1pPr>
          </a:lstStyle>
          <a:p>
            <a:fld id="{AC3F1945-27B3-4A61-9ACC-72E8E0F70D3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6089074" cy="6858000"/>
          </a:xfrm>
          <a:prstGeom prst="rect">
            <a:avLst/>
          </a:prstGeom>
          <a:solidFill>
            <a:srgbClr val="045F26"/>
          </a:solidFill>
          <a:ln>
            <a:solidFill>
              <a:srgbClr val="045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446809" y="1342521"/>
            <a:ext cx="914400" cy="9144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 userDrawn="1"/>
        </p:nvSpPr>
        <p:spPr>
          <a:xfrm>
            <a:off x="4613564" y="5675530"/>
            <a:ext cx="914400" cy="9144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2028874" y="3480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汇报提纲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" y="0"/>
            <a:ext cx="6089074" cy="6858000"/>
          </a:xfrm>
          <a:prstGeom prst="rect">
            <a:avLst/>
          </a:prstGeom>
          <a:solidFill>
            <a:srgbClr val="045F26"/>
          </a:solidFill>
          <a:ln>
            <a:solidFill>
              <a:srgbClr val="045F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2028874" y="34809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汇报总结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231A-A40D-4A26-A24E-F4D3F4CCC2BC}" type="datetime1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F1945-27B3-4A61-9ACC-72E8E0F70D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3535" y="99757"/>
            <a:ext cx="3873513" cy="874458"/>
          </a:xfrm>
        </p:spPr>
        <p:txBody>
          <a:bodyPr>
            <a:normAutofit/>
          </a:bodyPr>
          <a:lstStyle/>
          <a:p>
            <a:r>
              <a:rPr lang="zh-CN" altLang="en-US">
                <a:latin typeface="+mn-ea"/>
              </a:rPr>
              <a:t>毕业生代表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9" name="内容占位符 1"/>
          <p:cNvSpPr>
            <a:spLocks noGrp="1"/>
          </p:cNvSpPr>
          <p:nvPr>
            <p:ph idx="1"/>
          </p:nvPr>
        </p:nvSpPr>
        <p:spPr>
          <a:xfrm>
            <a:off x="157795" y="1007636"/>
            <a:ext cx="8322176" cy="507238"/>
          </a:xfrm>
        </p:spPr>
        <p:txBody>
          <a:bodyPr>
            <a:normAutofit fontScale="7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Dian</a:t>
            </a:r>
            <a:r>
              <a:rPr lang="zh-CN" altLang="en-US" sz="2400" dirty="0">
                <a:latin typeface="+mn-ea"/>
              </a:rPr>
              <a:t>团队</a:t>
            </a:r>
            <a:r>
              <a:rPr lang="en-US" altLang="zh-CN" sz="2400" dirty="0">
                <a:latin typeface="+mn-ea"/>
              </a:rPr>
              <a:t>806</a:t>
            </a:r>
            <a:r>
              <a:rPr lang="zh-CN" altLang="en-US" sz="2400" dirty="0">
                <a:latin typeface="+mn-ea"/>
              </a:rPr>
              <a:t>号队员 </a:t>
            </a:r>
            <a:r>
              <a:rPr lang="zh-CN" altLang="en-US" sz="2400" dirty="0">
                <a:latin typeface="+mn-ea"/>
              </a:rPr>
              <a:t>赵展 种子</a:t>
            </a:r>
            <a:r>
              <a:rPr lang="en-US" altLang="zh-CN" sz="2400" dirty="0">
                <a:latin typeface="+mn-ea"/>
              </a:rPr>
              <a:t>2021</a:t>
            </a:r>
            <a:r>
              <a:rPr lang="zh-CN" altLang="en-US" sz="2400" dirty="0">
                <a:latin typeface="+mn-ea"/>
              </a:rPr>
              <a:t>级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4480" y="2900045"/>
            <a:ext cx="847725" cy="84772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2003335" y="2908024"/>
            <a:ext cx="8906926" cy="9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475643" y="3343653"/>
            <a:ext cx="16643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>
                <a:latin typeface="+mn-ea"/>
              </a:rPr>
              <a:t>2024.2</a:t>
            </a:r>
            <a:endParaRPr lang="en-US" altLang="zh-CN" sz="1600" dirty="0">
              <a:latin typeface="+mn-ea"/>
            </a:endParaRPr>
          </a:p>
          <a:p>
            <a:pPr algn="ctr"/>
            <a:r>
              <a:rPr lang="zh-CN" altLang="en-US" sz="1600" dirty="0">
                <a:latin typeface="+mn-ea"/>
              </a:rPr>
              <a:t>担任智慧医疗组组长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29244" y="3342054"/>
            <a:ext cx="14580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>
                <a:latin typeface="+mn-ea"/>
              </a:rPr>
              <a:t>2023.8</a:t>
            </a:r>
            <a:endParaRPr lang="en-US" altLang="zh-CN" sz="1600" dirty="0">
              <a:latin typeface="+mn-ea"/>
            </a:endParaRPr>
          </a:p>
          <a:p>
            <a:pPr algn="ctr"/>
            <a:r>
              <a:rPr lang="zh-CN" altLang="en-US" sz="1600" dirty="0">
                <a:latin typeface="+mn-ea"/>
              </a:rPr>
              <a:t>加入种子班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343390" y="3277870"/>
            <a:ext cx="161492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>
                <a:latin typeface="+mn-ea"/>
              </a:rPr>
              <a:t>2025</a:t>
            </a:r>
            <a:endParaRPr lang="en-US" altLang="zh-CN" sz="1600" dirty="0">
              <a:latin typeface="+mn-ea"/>
            </a:endParaRPr>
          </a:p>
          <a:p>
            <a:pPr algn="ctr"/>
            <a:endParaRPr lang="zh-CN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2" name="左中括号 101"/>
          <p:cNvSpPr/>
          <p:nvPr/>
        </p:nvSpPr>
        <p:spPr>
          <a:xfrm rot="5400000">
            <a:off x="3792855" y="1390650"/>
            <a:ext cx="211455" cy="2820035"/>
          </a:xfrm>
          <a:prstGeom prst="leftBracket">
            <a:avLst>
              <a:gd name="adj" fmla="val 17222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064268" y="1667068"/>
            <a:ext cx="17684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dirty="0">
                <a:latin typeface="+mn-ea"/>
              </a:rPr>
              <a:t>智慧医疗组</a:t>
            </a:r>
            <a:endParaRPr lang="zh-CN" altLang="en-US" sz="1600" dirty="0">
              <a:latin typeface="+mn-ea"/>
            </a:endParaRPr>
          </a:p>
          <a:p>
            <a:pPr algn="ctr"/>
            <a:r>
              <a:rPr lang="zh-CN" altLang="en-US" sz="1600" dirty="0">
                <a:latin typeface="+mn-ea"/>
              </a:rPr>
              <a:t>后端开发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928870" y="1886585"/>
            <a:ext cx="24123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dirty="0">
                <a:latin typeface="+mn-ea"/>
              </a:rPr>
              <a:t>负责</a:t>
            </a:r>
            <a:r>
              <a:rPr lang="en-US" altLang="zh-CN" sz="1600" dirty="0">
                <a:latin typeface="+mn-ea"/>
              </a:rPr>
              <a:t>Dian</a:t>
            </a:r>
            <a:r>
              <a:rPr lang="zh-CN" altLang="en-US" sz="1600" dirty="0">
                <a:latin typeface="+mn-ea"/>
              </a:rPr>
              <a:t>随访</a:t>
            </a:r>
            <a:r>
              <a:rPr lang="en-US" altLang="zh-CN" sz="1600" dirty="0">
                <a:latin typeface="+mn-ea"/>
              </a:rPr>
              <a:t>v1.8</a:t>
            </a:r>
            <a:endParaRPr lang="en-US" altLang="zh-CN" sz="1600" dirty="0">
              <a:latin typeface="+mn-ea"/>
            </a:endParaRPr>
          </a:p>
        </p:txBody>
      </p:sp>
      <p:sp>
        <p:nvSpPr>
          <p:cNvPr id="114" name="椭圆 113"/>
          <p:cNvSpPr/>
          <p:nvPr/>
        </p:nvSpPr>
        <p:spPr>
          <a:xfrm rot="16200000">
            <a:off x="2425153" y="3220307"/>
            <a:ext cx="118692" cy="11541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>
            <a:off x="2486021" y="2888462"/>
            <a:ext cx="0" cy="3197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 rot="16200000">
            <a:off x="5926219" y="2415562"/>
            <a:ext cx="389435" cy="132889"/>
            <a:chOff x="4933001" y="2376742"/>
            <a:chExt cx="587649" cy="115414"/>
          </a:xfrm>
          <a:solidFill>
            <a:srgbClr val="C00000"/>
          </a:solidFill>
        </p:grpSpPr>
        <p:sp>
          <p:nvSpPr>
            <p:cNvPr id="30" name="椭圆 29"/>
            <p:cNvSpPr/>
            <p:nvPr/>
          </p:nvSpPr>
          <p:spPr>
            <a:xfrm>
              <a:off x="5319426" y="2376742"/>
              <a:ext cx="201224" cy="11541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33" name="直接连接符 103"/>
            <p:cNvCxnSpPr/>
            <p:nvPr/>
          </p:nvCxnSpPr>
          <p:spPr>
            <a:xfrm flipH="1">
              <a:off x="4933001" y="2434449"/>
              <a:ext cx="456655" cy="8297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 rot="16200000">
            <a:off x="3754198" y="2433580"/>
            <a:ext cx="389435" cy="132889"/>
            <a:chOff x="4933001" y="2376742"/>
            <a:chExt cx="587649" cy="115414"/>
          </a:xfrm>
          <a:solidFill>
            <a:srgbClr val="C00000"/>
          </a:solidFill>
        </p:grpSpPr>
        <p:sp>
          <p:nvSpPr>
            <p:cNvPr id="35" name="椭圆 34"/>
            <p:cNvSpPr/>
            <p:nvPr/>
          </p:nvSpPr>
          <p:spPr>
            <a:xfrm>
              <a:off x="5319426" y="2376742"/>
              <a:ext cx="201224" cy="11541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36" name="直接连接符 103"/>
            <p:cNvCxnSpPr/>
            <p:nvPr/>
          </p:nvCxnSpPr>
          <p:spPr>
            <a:xfrm flipH="1">
              <a:off x="4933001" y="2434449"/>
              <a:ext cx="456655" cy="8297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 rot="16200000">
            <a:off x="9901492" y="2998092"/>
            <a:ext cx="384454" cy="115404"/>
            <a:chOff x="5523150" y="4182556"/>
            <a:chExt cx="384454" cy="115404"/>
          </a:xfrm>
        </p:grpSpPr>
        <p:sp>
          <p:nvSpPr>
            <p:cNvPr id="37" name="椭圆 36"/>
            <p:cNvSpPr/>
            <p:nvPr/>
          </p:nvSpPr>
          <p:spPr>
            <a:xfrm>
              <a:off x="5523150" y="4182556"/>
              <a:ext cx="118693" cy="1154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+mn-ea"/>
              </a:endParaRPr>
            </a:p>
          </p:txBody>
        </p:sp>
        <p:cxnSp>
          <p:nvCxnSpPr>
            <p:cNvPr id="45" name="直接连接符 98"/>
            <p:cNvCxnSpPr/>
            <p:nvPr/>
          </p:nvCxnSpPr>
          <p:spPr>
            <a:xfrm flipH="1">
              <a:off x="5597766" y="4240253"/>
              <a:ext cx="30983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 rot="16200000">
            <a:off x="8327451" y="2414884"/>
            <a:ext cx="389435" cy="132889"/>
            <a:chOff x="4933001" y="2376742"/>
            <a:chExt cx="587649" cy="115414"/>
          </a:xfrm>
          <a:solidFill>
            <a:srgbClr val="C00000"/>
          </a:solidFill>
        </p:grpSpPr>
        <p:sp>
          <p:nvSpPr>
            <p:cNvPr id="49" name="椭圆 48"/>
            <p:cNvSpPr/>
            <p:nvPr/>
          </p:nvSpPr>
          <p:spPr>
            <a:xfrm>
              <a:off x="5319426" y="2376742"/>
              <a:ext cx="201224" cy="115414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n-ea"/>
              </a:endParaRPr>
            </a:p>
          </p:txBody>
        </p:sp>
        <p:cxnSp>
          <p:nvCxnSpPr>
            <p:cNvPr id="50" name="直接连接符 103"/>
            <p:cNvCxnSpPr/>
            <p:nvPr/>
          </p:nvCxnSpPr>
          <p:spPr>
            <a:xfrm flipH="1">
              <a:off x="4933001" y="2434449"/>
              <a:ext cx="456655" cy="8297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7487920" y="1703705"/>
            <a:ext cx="2078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dirty="0">
                <a:latin typeface="+mn-ea"/>
              </a:rPr>
              <a:t>LLM</a:t>
            </a:r>
            <a:r>
              <a:rPr lang="zh-CN" altLang="en-US" sz="1600" dirty="0">
                <a:latin typeface="+mn-ea"/>
              </a:rPr>
              <a:t>临床试验推荐算法设计</a:t>
            </a:r>
            <a:endParaRPr lang="zh-CN" altLang="en-US" sz="1600" dirty="0">
              <a:latin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5966523" y="3317343"/>
            <a:ext cx="19881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>
                <a:latin typeface="+mn-ea"/>
              </a:rPr>
              <a:t>2024.8</a:t>
            </a:r>
            <a:endParaRPr lang="en-US" altLang="zh-CN" sz="1600" dirty="0">
              <a:latin typeface="+mn-ea"/>
            </a:endParaRPr>
          </a:p>
          <a:p>
            <a:pPr algn="ctr"/>
            <a:r>
              <a:rPr lang="zh-CN" altLang="en-US" sz="1600" dirty="0">
                <a:latin typeface="+mn-ea"/>
              </a:rPr>
              <a:t>带领项目组获中国大学生计算机设计大赛国三</a:t>
            </a:r>
            <a:endParaRPr lang="zh-CN" altLang="en-US" sz="1600" dirty="0">
              <a:latin typeface="+mn-ea"/>
            </a:endParaRPr>
          </a:p>
        </p:txBody>
      </p:sp>
      <p:grpSp>
        <p:nvGrpSpPr>
          <p:cNvPr id="64" name="组合 63"/>
          <p:cNvGrpSpPr/>
          <p:nvPr/>
        </p:nvGrpSpPr>
        <p:grpSpPr>
          <a:xfrm rot="16200000">
            <a:off x="6768216" y="3042659"/>
            <a:ext cx="384454" cy="115404"/>
            <a:chOff x="5523150" y="4182556"/>
            <a:chExt cx="384454" cy="115404"/>
          </a:xfrm>
        </p:grpSpPr>
        <p:sp>
          <p:nvSpPr>
            <p:cNvPr id="69" name="椭圆 68"/>
            <p:cNvSpPr/>
            <p:nvPr/>
          </p:nvSpPr>
          <p:spPr>
            <a:xfrm>
              <a:off x="5523150" y="4182556"/>
              <a:ext cx="118693" cy="11540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+mn-ea"/>
              </a:endParaRPr>
            </a:p>
          </p:txBody>
        </p:sp>
        <p:cxnSp>
          <p:nvCxnSpPr>
            <p:cNvPr id="70" name="直接连接符 98"/>
            <p:cNvCxnSpPr/>
            <p:nvPr/>
          </p:nvCxnSpPr>
          <p:spPr>
            <a:xfrm flipH="1">
              <a:off x="5597766" y="4240253"/>
              <a:ext cx="30983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1" name="图片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45" y="3988880"/>
            <a:ext cx="1005799" cy="546005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595" y="4011295"/>
            <a:ext cx="1110615" cy="523875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134985" y="2914650"/>
            <a:ext cx="1078865" cy="1439545"/>
          </a:xfrm>
          <a:prstGeom prst="rect">
            <a:avLst/>
          </a:prstGeom>
        </p:spPr>
      </p:pic>
      <p:grpSp>
        <p:nvGrpSpPr>
          <p:cNvPr id="82" name="组合 81"/>
          <p:cNvGrpSpPr/>
          <p:nvPr/>
        </p:nvGrpSpPr>
        <p:grpSpPr>
          <a:xfrm rot="16200000">
            <a:off x="3763792" y="3025644"/>
            <a:ext cx="389218" cy="115414"/>
            <a:chOff x="5518386" y="4182546"/>
            <a:chExt cx="389218" cy="115414"/>
          </a:xfrm>
        </p:grpSpPr>
        <p:sp>
          <p:nvSpPr>
            <p:cNvPr id="86" name="椭圆 85"/>
            <p:cNvSpPr/>
            <p:nvPr/>
          </p:nvSpPr>
          <p:spPr>
            <a:xfrm>
              <a:off x="5518386" y="4182546"/>
              <a:ext cx="118692" cy="1154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+mn-ea"/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 flipH="1">
              <a:off x="5597766" y="4240253"/>
              <a:ext cx="30983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 rot="16200000">
            <a:off x="5113167" y="3025644"/>
            <a:ext cx="389218" cy="115414"/>
            <a:chOff x="5518386" y="4182546"/>
            <a:chExt cx="389218" cy="115414"/>
          </a:xfrm>
        </p:grpSpPr>
        <p:sp>
          <p:nvSpPr>
            <p:cNvPr id="90" name="椭圆 89"/>
            <p:cNvSpPr/>
            <p:nvPr/>
          </p:nvSpPr>
          <p:spPr>
            <a:xfrm>
              <a:off x="5518386" y="4182546"/>
              <a:ext cx="118692" cy="1154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latin typeface="+mn-ea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 flipH="1">
              <a:off x="5597766" y="4240253"/>
              <a:ext cx="30983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左中括号 91"/>
          <p:cNvSpPr/>
          <p:nvPr/>
        </p:nvSpPr>
        <p:spPr>
          <a:xfrm rot="5400000">
            <a:off x="6021070" y="1963420"/>
            <a:ext cx="211455" cy="1638300"/>
          </a:xfrm>
          <a:prstGeom prst="leftBracket">
            <a:avLst>
              <a:gd name="adj" fmla="val 17222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3" name="左中括号 92"/>
          <p:cNvSpPr/>
          <p:nvPr/>
        </p:nvSpPr>
        <p:spPr>
          <a:xfrm rot="5400000">
            <a:off x="8421370" y="1216025"/>
            <a:ext cx="211455" cy="3133090"/>
          </a:xfrm>
          <a:prstGeom prst="leftBracket">
            <a:avLst>
              <a:gd name="adj" fmla="val 172226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639570" y="3348355"/>
            <a:ext cx="1692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>
                <a:latin typeface="+mn-ea"/>
              </a:rPr>
              <a:t>2023.4</a:t>
            </a:r>
            <a:endParaRPr lang="en-US" altLang="zh-CN" sz="1600" dirty="0">
              <a:latin typeface="+mn-ea"/>
            </a:endParaRPr>
          </a:p>
          <a:p>
            <a:pPr algn="ctr"/>
            <a:r>
              <a:rPr lang="zh-CN" altLang="en-US" sz="1600" dirty="0">
                <a:latin typeface="+mn-ea"/>
              </a:rPr>
              <a:t>加入</a:t>
            </a:r>
            <a:r>
              <a:rPr lang="en-US" altLang="zh-CN" sz="1600" dirty="0">
                <a:latin typeface="+mn-ea"/>
              </a:rPr>
              <a:t>Dian</a:t>
            </a:r>
            <a:r>
              <a:rPr lang="zh-CN" altLang="en-US" sz="1600" dirty="0">
                <a:latin typeface="+mn-ea"/>
              </a:rPr>
              <a:t>团队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95" name="图片 94" descr="hkb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6545" y="1725295"/>
            <a:ext cx="1691005" cy="1005205"/>
          </a:xfrm>
          <a:prstGeom prst="rect">
            <a:avLst/>
          </a:prstGeom>
        </p:spPr>
      </p:pic>
      <p:sp>
        <p:nvSpPr>
          <p:cNvPr id="97" name="矩形: 圆角 3114"/>
          <p:cNvSpPr/>
          <p:nvPr/>
        </p:nvSpPr>
        <p:spPr>
          <a:xfrm>
            <a:off x="644525" y="4682490"/>
            <a:ext cx="11224260" cy="16516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+mn-ea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24865" y="4832985"/>
            <a:ext cx="360045" cy="1228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rgbClr val="366E4B"/>
                </a:solidFill>
                <a:latin typeface="+mn-ea"/>
              </a:rPr>
              <a:t>队员说</a:t>
            </a:r>
            <a:endParaRPr lang="zh-CN" altLang="en-US" sz="2400" b="1" dirty="0">
              <a:solidFill>
                <a:srgbClr val="366E4B"/>
              </a:solidFill>
              <a:latin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159490" y="4832785"/>
            <a:ext cx="71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366E4B"/>
                </a:solidFill>
                <a:latin typeface="+mn-ea"/>
              </a:rPr>
              <a:t>“</a:t>
            </a:r>
            <a:endParaRPr lang="zh-CN" altLang="en-US" dirty="0">
              <a:latin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52709" y="5626484"/>
            <a:ext cx="71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366E4B"/>
                </a:solidFill>
                <a:latin typeface="+mn-ea"/>
              </a:rPr>
              <a:t>”</a:t>
            </a:r>
            <a:endParaRPr lang="zh-CN" altLang="en-US" dirty="0">
              <a:latin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467565" y="4832758"/>
            <a:ext cx="10064286" cy="115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+mn-ea"/>
              </a:rPr>
              <a:t>   </a:t>
            </a:r>
            <a:r>
              <a:rPr kumimoji="1" lang="zh-CN" altLang="en-US" sz="2200" dirty="0">
                <a:latin typeface="+mn-ea"/>
              </a:rPr>
              <a:t>在</a:t>
            </a:r>
            <a:r>
              <a:rPr kumimoji="1" lang="en-US" altLang="zh-CN" sz="2200" dirty="0">
                <a:latin typeface="+mn-ea"/>
              </a:rPr>
              <a:t>Dian</a:t>
            </a:r>
            <a:r>
              <a:rPr kumimoji="1" lang="zh-CN" altLang="en-US" sz="2200" dirty="0">
                <a:latin typeface="+mn-ea"/>
              </a:rPr>
              <a:t>团队中，我学习了</a:t>
            </a:r>
            <a:r>
              <a:rPr kumimoji="1" lang="zh-CN" altLang="en-US" sz="2200" dirty="0">
                <a:solidFill>
                  <a:srgbClr val="FF0000"/>
                </a:solidFill>
                <a:latin typeface="+mn-ea"/>
              </a:rPr>
              <a:t>后端开发</a:t>
            </a:r>
            <a:r>
              <a:rPr kumimoji="1" lang="zh-CN" altLang="en-US" sz="2200" dirty="0">
                <a:latin typeface="+mn-ea"/>
              </a:rPr>
              <a:t>，</a:t>
            </a:r>
            <a:r>
              <a:rPr kumimoji="1" lang="zh-CN" altLang="en-US" sz="2200" dirty="0">
                <a:solidFill>
                  <a:srgbClr val="FF0000"/>
                </a:solidFill>
                <a:latin typeface="+mn-ea"/>
              </a:rPr>
              <a:t>服务器运维</a:t>
            </a:r>
            <a:r>
              <a:rPr kumimoji="1" lang="zh-CN" altLang="en-US" sz="2200" dirty="0">
                <a:latin typeface="+mn-ea"/>
              </a:rPr>
              <a:t>等相关知识，第一次进行大项目</a:t>
            </a:r>
            <a:r>
              <a:rPr kumimoji="1" lang="zh-CN" altLang="en-US" sz="2200" dirty="0">
                <a:solidFill>
                  <a:srgbClr val="FF0000"/>
                </a:solidFill>
                <a:latin typeface="+mn-ea"/>
              </a:rPr>
              <a:t>团队协作开发</a:t>
            </a:r>
            <a:r>
              <a:rPr kumimoji="1" lang="zh-CN" altLang="en-US" sz="2200" dirty="0">
                <a:latin typeface="+mn-ea"/>
              </a:rPr>
              <a:t>，收获了很多</a:t>
            </a:r>
            <a:r>
              <a:rPr kumimoji="1" lang="zh-CN" altLang="en-US" sz="2200" dirty="0">
                <a:solidFill>
                  <a:srgbClr val="FF0000"/>
                </a:solidFill>
                <a:latin typeface="+mn-ea"/>
              </a:rPr>
              <a:t>实践经验</a:t>
            </a:r>
            <a:r>
              <a:rPr kumimoji="1" lang="zh-CN" altLang="en-US" sz="2200" dirty="0">
                <a:latin typeface="+mn-ea"/>
              </a:rPr>
              <a:t>，同时也留下很多珍贵的</a:t>
            </a:r>
            <a:r>
              <a:rPr kumimoji="1" lang="zh-CN" altLang="en-US" sz="2200" dirty="0">
                <a:latin typeface="+mn-ea"/>
              </a:rPr>
              <a:t>回忆。</a:t>
            </a:r>
            <a:endParaRPr kumimoji="1" lang="zh-CN" altLang="en-US" sz="2200" dirty="0">
              <a:latin typeface="+mn-ea"/>
            </a:endParaRPr>
          </a:p>
        </p:txBody>
      </p:sp>
      <p:pic>
        <p:nvPicPr>
          <p:cNvPr id="103" name="图片 102" descr="IMG_00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90" y="1703705"/>
            <a:ext cx="1356995" cy="185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yu经典模板">
      <a:majorFont>
        <a:latin typeface="Arial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演示</Application>
  <PresentationFormat>宽屏</PresentationFormat>
  <Paragraphs>34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Verdana</vt:lpstr>
      <vt:lpstr>微软雅黑</vt:lpstr>
      <vt:lpstr>Arial Unicode MS</vt:lpstr>
      <vt:lpstr>Calibri</vt:lpstr>
      <vt:lpstr>等线</vt:lpstr>
      <vt:lpstr>Office 主题​​</vt:lpstr>
      <vt:lpstr>毕业生代表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Sayu</dc:creator>
  <cp:lastModifiedBy>微信用户</cp:lastModifiedBy>
  <cp:revision>414</cp:revision>
  <dcterms:created xsi:type="dcterms:W3CDTF">2020-10-04T08:35:00Z</dcterms:created>
  <dcterms:modified xsi:type="dcterms:W3CDTF">2025-01-05T12:44:50Z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E5BAF1266265484A8A6CDE215C7A15FE_12</vt:lpwstr>
  </property>
  <property fmtid="{D5CDD505-2E9C-101B-9397-08002B2CF9AE}" pid="3" name="KSOProductBuildVer">
    <vt:lpwstr>2052-12.1.0.19770</vt:lpwstr>
  </property>
</Properties>
</file>